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316" r:id="rId3"/>
    <p:sldId id="317" r:id="rId4"/>
    <p:sldId id="262" r:id="rId5"/>
    <p:sldId id="263" r:id="rId6"/>
    <p:sldId id="261" r:id="rId7"/>
    <p:sldId id="277" r:id="rId8"/>
    <p:sldId id="276" r:id="rId9"/>
    <p:sldId id="318" r:id="rId10"/>
    <p:sldId id="278" r:id="rId11"/>
    <p:sldId id="264" r:id="rId12"/>
    <p:sldId id="266" r:id="rId13"/>
    <p:sldId id="310" r:id="rId14"/>
    <p:sldId id="315" r:id="rId15"/>
    <p:sldId id="267" r:id="rId16"/>
    <p:sldId id="268" r:id="rId17"/>
    <p:sldId id="314" r:id="rId18"/>
    <p:sldId id="269" r:id="rId19"/>
    <p:sldId id="258" r:id="rId20"/>
    <p:sldId id="306" r:id="rId21"/>
    <p:sldId id="308" r:id="rId22"/>
    <p:sldId id="309" r:id="rId23"/>
    <p:sldId id="307" r:id="rId24"/>
    <p:sldId id="319" r:id="rId25"/>
    <p:sldId id="259" r:id="rId26"/>
    <p:sldId id="311" r:id="rId27"/>
    <p:sldId id="312" r:id="rId28"/>
    <p:sldId id="313" r:id="rId29"/>
    <p:sldId id="270" r:id="rId30"/>
    <p:sldId id="271" r:id="rId31"/>
    <p:sldId id="272" r:id="rId32"/>
    <p:sldId id="320" r:id="rId33"/>
    <p:sldId id="273" r:id="rId34"/>
    <p:sldId id="274" r:id="rId35"/>
    <p:sldId id="305" r:id="rId36"/>
    <p:sldId id="298"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0000"/>
    <a:srgbClr val="D9E1E0"/>
    <a:srgbClr val="61AFDE"/>
    <a:srgbClr val="74AA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54"/>
    <p:restoredTop sz="93310"/>
  </p:normalViewPr>
  <p:slideViewPr>
    <p:cSldViewPr snapToGrid="0" snapToObjects="1">
      <p:cViewPr varScale="1">
        <p:scale>
          <a:sx n="115" d="100"/>
          <a:sy n="115" d="100"/>
        </p:scale>
        <p:origin x="9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4EFDD3-487B-5A4F-BCBD-FD67EE89C353}" type="datetimeFigureOut">
              <a:t>2025/10/27</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E75F2-7F81-8647-A311-5F122B8E7CB7}" type="slidenum">
              <a:t>‹#›</a:t>
            </a:fld>
            <a:endParaRPr kumimoji="1" lang="zh-CN" altLang="en-US"/>
          </a:p>
        </p:txBody>
      </p:sp>
    </p:spTree>
    <p:extLst>
      <p:ext uri="{BB962C8B-B14F-4D97-AF65-F5344CB8AC3E}">
        <p14:creationId xmlns:p14="http://schemas.microsoft.com/office/powerpoint/2010/main" val="3761000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992E75F2-7F81-8647-A311-5F122B8E7CB7}" type="slidenum">
              <a:t>17</a:t>
            </a:fld>
            <a:endParaRPr kumimoji="1" lang="zh-CN" altLang="en-US"/>
          </a:p>
        </p:txBody>
      </p:sp>
    </p:spTree>
    <p:extLst>
      <p:ext uri="{BB962C8B-B14F-4D97-AF65-F5344CB8AC3E}">
        <p14:creationId xmlns:p14="http://schemas.microsoft.com/office/powerpoint/2010/main" val="349646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44531-521F-664A-A869-B29DE0469124}"/>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3ED99327-6530-5043-A987-21CA186F8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79C1D373-F213-774C-97BE-AA1E2D1EE51B}"/>
              </a:ext>
            </a:extLst>
          </p:cNvPr>
          <p:cNvSpPr>
            <a:spLocks noGrp="1"/>
          </p:cNvSpPr>
          <p:nvPr>
            <p:ph type="dt" sz="half" idx="10"/>
          </p:nvPr>
        </p:nvSpPr>
        <p:spPr/>
        <p:txBody>
          <a:bodyPr/>
          <a:lstStyle/>
          <a:p>
            <a:fld id="{1D15AA00-60F5-7D44-AF51-CD75C4A58D05}" type="datetimeFigureOut">
              <a:t>2025/10/27</a:t>
            </a:fld>
            <a:endParaRPr kumimoji="1" lang="zh-CN" altLang="en-US"/>
          </a:p>
        </p:txBody>
      </p:sp>
      <p:sp>
        <p:nvSpPr>
          <p:cNvPr id="5" name="页脚占位符 4">
            <a:extLst>
              <a:ext uri="{FF2B5EF4-FFF2-40B4-BE49-F238E27FC236}">
                <a16:creationId xmlns:a16="http://schemas.microsoft.com/office/drawing/2014/main" id="{8A0D2874-84B6-264D-A462-934D00943D4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61772678-7ADE-7949-955F-FBD5E38B6090}"/>
              </a:ext>
            </a:extLst>
          </p:cNvPr>
          <p:cNvSpPr>
            <a:spLocks noGrp="1"/>
          </p:cNvSpPr>
          <p:nvPr>
            <p:ph type="sldNum" sz="quarter" idx="12"/>
          </p:nvPr>
        </p:nvSpPr>
        <p:spPr/>
        <p:txBody>
          <a:bodyPr/>
          <a:lstStyle/>
          <a:p>
            <a:fld id="{0D376471-C26D-ED40-A4D0-A93A01227664}" type="slidenum">
              <a:t>‹#›</a:t>
            </a:fld>
            <a:endParaRPr kumimoji="1" lang="zh-CN" altLang="en-US"/>
          </a:p>
        </p:txBody>
      </p:sp>
    </p:spTree>
    <p:extLst>
      <p:ext uri="{BB962C8B-B14F-4D97-AF65-F5344CB8AC3E}">
        <p14:creationId xmlns:p14="http://schemas.microsoft.com/office/powerpoint/2010/main" val="954895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168D3D-DF02-A048-89C6-39ACFBC635C3}"/>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47F7A9D6-2DEA-9D40-AC06-BF5CFCEC9AE9}"/>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56001EA0-853B-1645-9F3B-CFBADB62B366}"/>
              </a:ext>
            </a:extLst>
          </p:cNvPr>
          <p:cNvSpPr>
            <a:spLocks noGrp="1"/>
          </p:cNvSpPr>
          <p:nvPr>
            <p:ph type="dt" sz="half" idx="10"/>
          </p:nvPr>
        </p:nvSpPr>
        <p:spPr/>
        <p:txBody>
          <a:bodyPr/>
          <a:lstStyle/>
          <a:p>
            <a:fld id="{1D15AA00-60F5-7D44-AF51-CD75C4A58D05}" type="datetimeFigureOut">
              <a:t>2025/10/27</a:t>
            </a:fld>
            <a:endParaRPr kumimoji="1" lang="zh-CN" altLang="en-US"/>
          </a:p>
        </p:txBody>
      </p:sp>
      <p:sp>
        <p:nvSpPr>
          <p:cNvPr id="5" name="页脚占位符 4">
            <a:extLst>
              <a:ext uri="{FF2B5EF4-FFF2-40B4-BE49-F238E27FC236}">
                <a16:creationId xmlns:a16="http://schemas.microsoft.com/office/drawing/2014/main" id="{FDAB3ECD-E8D8-214F-8C7A-4DB50677CAD9}"/>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20E61AF-81FD-BE4B-8F54-F8777BCAD14D}"/>
              </a:ext>
            </a:extLst>
          </p:cNvPr>
          <p:cNvSpPr>
            <a:spLocks noGrp="1"/>
          </p:cNvSpPr>
          <p:nvPr>
            <p:ph type="sldNum" sz="quarter" idx="12"/>
          </p:nvPr>
        </p:nvSpPr>
        <p:spPr/>
        <p:txBody>
          <a:bodyPr/>
          <a:lstStyle/>
          <a:p>
            <a:fld id="{0D376471-C26D-ED40-A4D0-A93A01227664}" type="slidenum">
              <a:t>‹#›</a:t>
            </a:fld>
            <a:endParaRPr kumimoji="1" lang="zh-CN" altLang="en-US"/>
          </a:p>
        </p:txBody>
      </p:sp>
    </p:spTree>
    <p:extLst>
      <p:ext uri="{BB962C8B-B14F-4D97-AF65-F5344CB8AC3E}">
        <p14:creationId xmlns:p14="http://schemas.microsoft.com/office/powerpoint/2010/main" val="4117589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B758031-7312-3A41-BB7D-B4B8F06A9D7A}"/>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99B5735-6AB2-A643-86F9-A958A881004B}"/>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4621D85-2D0B-8F49-B340-4C8B867C6B71}"/>
              </a:ext>
            </a:extLst>
          </p:cNvPr>
          <p:cNvSpPr>
            <a:spLocks noGrp="1"/>
          </p:cNvSpPr>
          <p:nvPr>
            <p:ph type="dt" sz="half" idx="10"/>
          </p:nvPr>
        </p:nvSpPr>
        <p:spPr/>
        <p:txBody>
          <a:bodyPr/>
          <a:lstStyle/>
          <a:p>
            <a:fld id="{1D15AA00-60F5-7D44-AF51-CD75C4A58D05}" type="datetimeFigureOut">
              <a:t>2025/10/27</a:t>
            </a:fld>
            <a:endParaRPr kumimoji="1" lang="zh-CN" altLang="en-US"/>
          </a:p>
        </p:txBody>
      </p:sp>
      <p:sp>
        <p:nvSpPr>
          <p:cNvPr id="5" name="页脚占位符 4">
            <a:extLst>
              <a:ext uri="{FF2B5EF4-FFF2-40B4-BE49-F238E27FC236}">
                <a16:creationId xmlns:a16="http://schemas.microsoft.com/office/drawing/2014/main" id="{9BE8545E-2791-9445-9051-7035A9486A7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D90D6A9-10F4-924C-894E-3B9CAB1D345A}"/>
              </a:ext>
            </a:extLst>
          </p:cNvPr>
          <p:cNvSpPr>
            <a:spLocks noGrp="1"/>
          </p:cNvSpPr>
          <p:nvPr>
            <p:ph type="sldNum" sz="quarter" idx="12"/>
          </p:nvPr>
        </p:nvSpPr>
        <p:spPr/>
        <p:txBody>
          <a:bodyPr/>
          <a:lstStyle/>
          <a:p>
            <a:fld id="{0D376471-C26D-ED40-A4D0-A93A01227664}" type="slidenum">
              <a:t>‹#›</a:t>
            </a:fld>
            <a:endParaRPr kumimoji="1" lang="zh-CN" altLang="en-US"/>
          </a:p>
        </p:txBody>
      </p:sp>
    </p:spTree>
    <p:extLst>
      <p:ext uri="{BB962C8B-B14F-4D97-AF65-F5344CB8AC3E}">
        <p14:creationId xmlns:p14="http://schemas.microsoft.com/office/powerpoint/2010/main" val="151491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5DFB79-4976-BF46-80F2-A3ABA5F04F9E}"/>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C9721763-6424-1447-AE4A-EA5680937BE0}"/>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CF359325-A99A-8940-A3C7-402743E605BF}"/>
              </a:ext>
            </a:extLst>
          </p:cNvPr>
          <p:cNvSpPr>
            <a:spLocks noGrp="1"/>
          </p:cNvSpPr>
          <p:nvPr>
            <p:ph type="dt" sz="half" idx="10"/>
          </p:nvPr>
        </p:nvSpPr>
        <p:spPr/>
        <p:txBody>
          <a:bodyPr/>
          <a:lstStyle/>
          <a:p>
            <a:fld id="{1D15AA00-60F5-7D44-AF51-CD75C4A58D05}" type="datetimeFigureOut">
              <a:t>2025/10/27</a:t>
            </a:fld>
            <a:endParaRPr kumimoji="1" lang="zh-CN" altLang="en-US"/>
          </a:p>
        </p:txBody>
      </p:sp>
      <p:sp>
        <p:nvSpPr>
          <p:cNvPr id="5" name="页脚占位符 4">
            <a:extLst>
              <a:ext uri="{FF2B5EF4-FFF2-40B4-BE49-F238E27FC236}">
                <a16:creationId xmlns:a16="http://schemas.microsoft.com/office/drawing/2014/main" id="{1B62F448-3410-4A49-A9B1-3F939A58C09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F390354-5DE2-004E-B615-2772B8D56AB0}"/>
              </a:ext>
            </a:extLst>
          </p:cNvPr>
          <p:cNvSpPr>
            <a:spLocks noGrp="1"/>
          </p:cNvSpPr>
          <p:nvPr>
            <p:ph type="sldNum" sz="quarter" idx="12"/>
          </p:nvPr>
        </p:nvSpPr>
        <p:spPr/>
        <p:txBody>
          <a:bodyPr/>
          <a:lstStyle/>
          <a:p>
            <a:fld id="{0D376471-C26D-ED40-A4D0-A93A01227664}" type="slidenum">
              <a:t>‹#›</a:t>
            </a:fld>
            <a:endParaRPr kumimoji="1" lang="zh-CN" altLang="en-US"/>
          </a:p>
        </p:txBody>
      </p:sp>
    </p:spTree>
    <p:extLst>
      <p:ext uri="{BB962C8B-B14F-4D97-AF65-F5344CB8AC3E}">
        <p14:creationId xmlns:p14="http://schemas.microsoft.com/office/powerpoint/2010/main" val="1474961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C43FED-11C0-F246-B60B-32A2C57CB185}"/>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6BC7E6CE-8A40-104A-925C-DB7F7B49F2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452650BB-AD6B-154D-89BB-7B79B2BA1D0C}"/>
              </a:ext>
            </a:extLst>
          </p:cNvPr>
          <p:cNvSpPr>
            <a:spLocks noGrp="1"/>
          </p:cNvSpPr>
          <p:nvPr>
            <p:ph type="dt" sz="half" idx="10"/>
          </p:nvPr>
        </p:nvSpPr>
        <p:spPr/>
        <p:txBody>
          <a:bodyPr/>
          <a:lstStyle/>
          <a:p>
            <a:fld id="{1D15AA00-60F5-7D44-AF51-CD75C4A58D05}" type="datetimeFigureOut">
              <a:t>2025/10/27</a:t>
            </a:fld>
            <a:endParaRPr kumimoji="1" lang="zh-CN" altLang="en-US"/>
          </a:p>
        </p:txBody>
      </p:sp>
      <p:sp>
        <p:nvSpPr>
          <p:cNvPr id="5" name="页脚占位符 4">
            <a:extLst>
              <a:ext uri="{FF2B5EF4-FFF2-40B4-BE49-F238E27FC236}">
                <a16:creationId xmlns:a16="http://schemas.microsoft.com/office/drawing/2014/main" id="{A8308F66-755C-0A4F-8012-993BA0085F0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9F0435A-CFD2-DC43-99A8-96F0EA7D46ED}"/>
              </a:ext>
            </a:extLst>
          </p:cNvPr>
          <p:cNvSpPr>
            <a:spLocks noGrp="1"/>
          </p:cNvSpPr>
          <p:nvPr>
            <p:ph type="sldNum" sz="quarter" idx="12"/>
          </p:nvPr>
        </p:nvSpPr>
        <p:spPr/>
        <p:txBody>
          <a:bodyPr/>
          <a:lstStyle/>
          <a:p>
            <a:fld id="{0D376471-C26D-ED40-A4D0-A93A01227664}" type="slidenum">
              <a:t>‹#›</a:t>
            </a:fld>
            <a:endParaRPr kumimoji="1" lang="zh-CN" altLang="en-US"/>
          </a:p>
        </p:txBody>
      </p:sp>
    </p:spTree>
    <p:extLst>
      <p:ext uri="{BB962C8B-B14F-4D97-AF65-F5344CB8AC3E}">
        <p14:creationId xmlns:p14="http://schemas.microsoft.com/office/powerpoint/2010/main" val="302040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B50EE8-3288-DD4F-A512-5C78F987FA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E0B69098-572A-514A-AC55-33B28E455F78}"/>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E24994EC-18AC-E849-AE38-B3ACB5C4924A}"/>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698CE035-1093-044B-8AA4-49816B8C37E0}"/>
              </a:ext>
            </a:extLst>
          </p:cNvPr>
          <p:cNvSpPr>
            <a:spLocks noGrp="1"/>
          </p:cNvSpPr>
          <p:nvPr>
            <p:ph type="dt" sz="half" idx="10"/>
          </p:nvPr>
        </p:nvSpPr>
        <p:spPr/>
        <p:txBody>
          <a:bodyPr/>
          <a:lstStyle/>
          <a:p>
            <a:fld id="{1D15AA00-60F5-7D44-AF51-CD75C4A58D05}" type="datetimeFigureOut">
              <a:t>2025/10/27</a:t>
            </a:fld>
            <a:endParaRPr kumimoji="1" lang="zh-CN" altLang="en-US"/>
          </a:p>
        </p:txBody>
      </p:sp>
      <p:sp>
        <p:nvSpPr>
          <p:cNvPr id="6" name="页脚占位符 5">
            <a:extLst>
              <a:ext uri="{FF2B5EF4-FFF2-40B4-BE49-F238E27FC236}">
                <a16:creationId xmlns:a16="http://schemas.microsoft.com/office/drawing/2014/main" id="{2177FC8D-325A-824D-B434-082D9A968F10}"/>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64937966-5C4A-1543-9659-5EBCA2CAC899}"/>
              </a:ext>
            </a:extLst>
          </p:cNvPr>
          <p:cNvSpPr>
            <a:spLocks noGrp="1"/>
          </p:cNvSpPr>
          <p:nvPr>
            <p:ph type="sldNum" sz="quarter" idx="12"/>
          </p:nvPr>
        </p:nvSpPr>
        <p:spPr/>
        <p:txBody>
          <a:bodyPr/>
          <a:lstStyle/>
          <a:p>
            <a:fld id="{0D376471-C26D-ED40-A4D0-A93A01227664}" type="slidenum">
              <a:t>‹#›</a:t>
            </a:fld>
            <a:endParaRPr kumimoji="1" lang="zh-CN" altLang="en-US"/>
          </a:p>
        </p:txBody>
      </p:sp>
    </p:spTree>
    <p:extLst>
      <p:ext uri="{BB962C8B-B14F-4D97-AF65-F5344CB8AC3E}">
        <p14:creationId xmlns:p14="http://schemas.microsoft.com/office/powerpoint/2010/main" val="375952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F10815-B817-6B4C-95B7-51B366C460D6}"/>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D7E1BAFC-C216-D944-A107-45E01234D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1794DE17-2FE4-3B44-9F68-A688027D04C2}"/>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0FE66058-7C42-7540-9B23-178657AD0E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9FAA7084-D5C8-BE4A-847B-AD06D0521377}"/>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9F1CA6F8-3CF6-1044-B208-7FFE96EB2C5E}"/>
              </a:ext>
            </a:extLst>
          </p:cNvPr>
          <p:cNvSpPr>
            <a:spLocks noGrp="1"/>
          </p:cNvSpPr>
          <p:nvPr>
            <p:ph type="dt" sz="half" idx="10"/>
          </p:nvPr>
        </p:nvSpPr>
        <p:spPr/>
        <p:txBody>
          <a:bodyPr/>
          <a:lstStyle/>
          <a:p>
            <a:fld id="{1D15AA00-60F5-7D44-AF51-CD75C4A58D05}" type="datetimeFigureOut">
              <a:t>2025/10/27</a:t>
            </a:fld>
            <a:endParaRPr kumimoji="1" lang="zh-CN" altLang="en-US"/>
          </a:p>
        </p:txBody>
      </p:sp>
      <p:sp>
        <p:nvSpPr>
          <p:cNvPr id="8" name="页脚占位符 7">
            <a:extLst>
              <a:ext uri="{FF2B5EF4-FFF2-40B4-BE49-F238E27FC236}">
                <a16:creationId xmlns:a16="http://schemas.microsoft.com/office/drawing/2014/main" id="{06768A04-AD00-514C-AABD-CACA0A29114F}"/>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709AC113-B45E-8A48-84B0-36A93B38E764}"/>
              </a:ext>
            </a:extLst>
          </p:cNvPr>
          <p:cNvSpPr>
            <a:spLocks noGrp="1"/>
          </p:cNvSpPr>
          <p:nvPr>
            <p:ph type="sldNum" sz="quarter" idx="12"/>
          </p:nvPr>
        </p:nvSpPr>
        <p:spPr/>
        <p:txBody>
          <a:bodyPr/>
          <a:lstStyle/>
          <a:p>
            <a:fld id="{0D376471-C26D-ED40-A4D0-A93A01227664}" type="slidenum">
              <a:t>‹#›</a:t>
            </a:fld>
            <a:endParaRPr kumimoji="1" lang="zh-CN" altLang="en-US"/>
          </a:p>
        </p:txBody>
      </p:sp>
    </p:spTree>
    <p:extLst>
      <p:ext uri="{BB962C8B-B14F-4D97-AF65-F5344CB8AC3E}">
        <p14:creationId xmlns:p14="http://schemas.microsoft.com/office/powerpoint/2010/main" val="2697124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B658C-0155-FC4F-9996-E1916EF87BB0}"/>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D0F7A836-13CE-3145-BAEB-C2E55D8C2FA0}"/>
              </a:ext>
            </a:extLst>
          </p:cNvPr>
          <p:cNvSpPr>
            <a:spLocks noGrp="1"/>
          </p:cNvSpPr>
          <p:nvPr>
            <p:ph type="dt" sz="half" idx="10"/>
          </p:nvPr>
        </p:nvSpPr>
        <p:spPr/>
        <p:txBody>
          <a:bodyPr/>
          <a:lstStyle/>
          <a:p>
            <a:fld id="{1D15AA00-60F5-7D44-AF51-CD75C4A58D05}" type="datetimeFigureOut">
              <a:t>2025/10/27</a:t>
            </a:fld>
            <a:endParaRPr kumimoji="1" lang="zh-CN" altLang="en-US"/>
          </a:p>
        </p:txBody>
      </p:sp>
      <p:sp>
        <p:nvSpPr>
          <p:cNvPr id="4" name="页脚占位符 3">
            <a:extLst>
              <a:ext uri="{FF2B5EF4-FFF2-40B4-BE49-F238E27FC236}">
                <a16:creationId xmlns:a16="http://schemas.microsoft.com/office/drawing/2014/main" id="{5460DA51-4D76-CD48-B4CF-726A7520F8E1}"/>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9F7AAAC4-F32C-EF44-B073-72DF11939793}"/>
              </a:ext>
            </a:extLst>
          </p:cNvPr>
          <p:cNvSpPr>
            <a:spLocks noGrp="1"/>
          </p:cNvSpPr>
          <p:nvPr>
            <p:ph type="sldNum" sz="quarter" idx="12"/>
          </p:nvPr>
        </p:nvSpPr>
        <p:spPr/>
        <p:txBody>
          <a:bodyPr/>
          <a:lstStyle/>
          <a:p>
            <a:fld id="{0D376471-C26D-ED40-A4D0-A93A01227664}" type="slidenum">
              <a:t>‹#›</a:t>
            </a:fld>
            <a:endParaRPr kumimoji="1" lang="zh-CN" altLang="en-US"/>
          </a:p>
        </p:txBody>
      </p:sp>
    </p:spTree>
    <p:extLst>
      <p:ext uri="{BB962C8B-B14F-4D97-AF65-F5344CB8AC3E}">
        <p14:creationId xmlns:p14="http://schemas.microsoft.com/office/powerpoint/2010/main" val="1067342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90CE9BD-8361-2548-870C-1EBDD526D147}"/>
              </a:ext>
            </a:extLst>
          </p:cNvPr>
          <p:cNvSpPr>
            <a:spLocks noGrp="1"/>
          </p:cNvSpPr>
          <p:nvPr>
            <p:ph type="dt" sz="half" idx="10"/>
          </p:nvPr>
        </p:nvSpPr>
        <p:spPr/>
        <p:txBody>
          <a:bodyPr/>
          <a:lstStyle/>
          <a:p>
            <a:fld id="{1D15AA00-60F5-7D44-AF51-CD75C4A58D05}" type="datetimeFigureOut">
              <a:t>2025/10/27</a:t>
            </a:fld>
            <a:endParaRPr kumimoji="1" lang="zh-CN" altLang="en-US"/>
          </a:p>
        </p:txBody>
      </p:sp>
      <p:sp>
        <p:nvSpPr>
          <p:cNvPr id="3" name="页脚占位符 2">
            <a:extLst>
              <a:ext uri="{FF2B5EF4-FFF2-40B4-BE49-F238E27FC236}">
                <a16:creationId xmlns:a16="http://schemas.microsoft.com/office/drawing/2014/main" id="{EEC9C006-D1BC-1F49-B324-22EFF24DBEC1}"/>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1835E151-A9B8-0544-805A-4EA53D8BB7D9}"/>
              </a:ext>
            </a:extLst>
          </p:cNvPr>
          <p:cNvSpPr>
            <a:spLocks noGrp="1"/>
          </p:cNvSpPr>
          <p:nvPr>
            <p:ph type="sldNum" sz="quarter" idx="12"/>
          </p:nvPr>
        </p:nvSpPr>
        <p:spPr/>
        <p:txBody>
          <a:bodyPr/>
          <a:lstStyle/>
          <a:p>
            <a:fld id="{0D376471-C26D-ED40-A4D0-A93A01227664}" type="slidenum">
              <a:t>‹#›</a:t>
            </a:fld>
            <a:endParaRPr kumimoji="1" lang="zh-CN" altLang="en-US"/>
          </a:p>
        </p:txBody>
      </p:sp>
    </p:spTree>
    <p:extLst>
      <p:ext uri="{BB962C8B-B14F-4D97-AF65-F5344CB8AC3E}">
        <p14:creationId xmlns:p14="http://schemas.microsoft.com/office/powerpoint/2010/main" val="3187195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E2E810-74FB-4F41-BFCB-C3809D199802}"/>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1DD12F13-A5C8-6245-B634-1D66BA9F28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455641DF-F2EE-E84D-9431-4A942813D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8B48C61D-5966-8843-8EC0-0D9BA8294068}"/>
              </a:ext>
            </a:extLst>
          </p:cNvPr>
          <p:cNvSpPr>
            <a:spLocks noGrp="1"/>
          </p:cNvSpPr>
          <p:nvPr>
            <p:ph type="dt" sz="half" idx="10"/>
          </p:nvPr>
        </p:nvSpPr>
        <p:spPr/>
        <p:txBody>
          <a:bodyPr/>
          <a:lstStyle/>
          <a:p>
            <a:fld id="{1D15AA00-60F5-7D44-AF51-CD75C4A58D05}" type="datetimeFigureOut">
              <a:t>2025/10/27</a:t>
            </a:fld>
            <a:endParaRPr kumimoji="1" lang="zh-CN" altLang="en-US"/>
          </a:p>
        </p:txBody>
      </p:sp>
      <p:sp>
        <p:nvSpPr>
          <p:cNvPr id="6" name="页脚占位符 5">
            <a:extLst>
              <a:ext uri="{FF2B5EF4-FFF2-40B4-BE49-F238E27FC236}">
                <a16:creationId xmlns:a16="http://schemas.microsoft.com/office/drawing/2014/main" id="{12129C8C-F42C-8E4F-ABD8-93754CD3E4E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FC430514-D4E1-654F-8E63-FC298C931572}"/>
              </a:ext>
            </a:extLst>
          </p:cNvPr>
          <p:cNvSpPr>
            <a:spLocks noGrp="1"/>
          </p:cNvSpPr>
          <p:nvPr>
            <p:ph type="sldNum" sz="quarter" idx="12"/>
          </p:nvPr>
        </p:nvSpPr>
        <p:spPr/>
        <p:txBody>
          <a:bodyPr/>
          <a:lstStyle/>
          <a:p>
            <a:fld id="{0D376471-C26D-ED40-A4D0-A93A01227664}" type="slidenum">
              <a:t>‹#›</a:t>
            </a:fld>
            <a:endParaRPr kumimoji="1" lang="zh-CN" altLang="en-US"/>
          </a:p>
        </p:txBody>
      </p:sp>
    </p:spTree>
    <p:extLst>
      <p:ext uri="{BB962C8B-B14F-4D97-AF65-F5344CB8AC3E}">
        <p14:creationId xmlns:p14="http://schemas.microsoft.com/office/powerpoint/2010/main" val="1035662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ADEC16-0EED-B74D-8E3F-498E28EEF440}"/>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E064C1BF-E043-E641-A593-61AF7F1449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E882C081-3840-BA47-AD10-D17949D7C3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F37ACB1B-095E-5049-BECE-3DD1AD28062B}"/>
              </a:ext>
            </a:extLst>
          </p:cNvPr>
          <p:cNvSpPr>
            <a:spLocks noGrp="1"/>
          </p:cNvSpPr>
          <p:nvPr>
            <p:ph type="dt" sz="half" idx="10"/>
          </p:nvPr>
        </p:nvSpPr>
        <p:spPr/>
        <p:txBody>
          <a:bodyPr/>
          <a:lstStyle/>
          <a:p>
            <a:fld id="{1D15AA00-60F5-7D44-AF51-CD75C4A58D05}" type="datetimeFigureOut">
              <a:t>2025/10/27</a:t>
            </a:fld>
            <a:endParaRPr kumimoji="1" lang="zh-CN" altLang="en-US"/>
          </a:p>
        </p:txBody>
      </p:sp>
      <p:sp>
        <p:nvSpPr>
          <p:cNvPr id="6" name="页脚占位符 5">
            <a:extLst>
              <a:ext uri="{FF2B5EF4-FFF2-40B4-BE49-F238E27FC236}">
                <a16:creationId xmlns:a16="http://schemas.microsoft.com/office/drawing/2014/main" id="{7A00721E-DBD5-8744-B1B6-1EC636F5C89F}"/>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3F8993ED-F375-4F40-8918-EA67C282EA8B}"/>
              </a:ext>
            </a:extLst>
          </p:cNvPr>
          <p:cNvSpPr>
            <a:spLocks noGrp="1"/>
          </p:cNvSpPr>
          <p:nvPr>
            <p:ph type="sldNum" sz="quarter" idx="12"/>
          </p:nvPr>
        </p:nvSpPr>
        <p:spPr/>
        <p:txBody>
          <a:bodyPr/>
          <a:lstStyle/>
          <a:p>
            <a:fld id="{0D376471-C26D-ED40-A4D0-A93A01227664}" type="slidenum">
              <a:t>‹#›</a:t>
            </a:fld>
            <a:endParaRPr kumimoji="1" lang="zh-CN" altLang="en-US"/>
          </a:p>
        </p:txBody>
      </p:sp>
    </p:spTree>
    <p:extLst>
      <p:ext uri="{BB962C8B-B14F-4D97-AF65-F5344CB8AC3E}">
        <p14:creationId xmlns:p14="http://schemas.microsoft.com/office/powerpoint/2010/main" val="2964622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AD2553F-9007-7142-9659-44B231920D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52B99C64-E248-264C-8622-0FB850E971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A7E4FEB-4A61-CC4D-9EF5-6168177A95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5AA00-60F5-7D44-AF51-CD75C4A58D05}" type="datetimeFigureOut">
              <a:t>2025/10/27</a:t>
            </a:fld>
            <a:endParaRPr kumimoji="1" lang="zh-CN" altLang="en-US"/>
          </a:p>
        </p:txBody>
      </p:sp>
      <p:sp>
        <p:nvSpPr>
          <p:cNvPr id="5" name="页脚占位符 4">
            <a:extLst>
              <a:ext uri="{FF2B5EF4-FFF2-40B4-BE49-F238E27FC236}">
                <a16:creationId xmlns:a16="http://schemas.microsoft.com/office/drawing/2014/main" id="{2F28557C-E203-5849-92B7-57F88380E5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6F645042-F1CE-D845-B663-307594A40E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76471-C26D-ED40-A4D0-A93A01227664}" type="slidenum">
              <a:t>‹#›</a:t>
            </a:fld>
            <a:endParaRPr kumimoji="1" lang="zh-CN" altLang="en-US"/>
          </a:p>
        </p:txBody>
      </p:sp>
    </p:spTree>
    <p:extLst>
      <p:ext uri="{BB962C8B-B14F-4D97-AF65-F5344CB8AC3E}">
        <p14:creationId xmlns:p14="http://schemas.microsoft.com/office/powerpoint/2010/main" val="3775699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image" Target="../media/image46.tiff"/><Relationship Id="rId7" Type="http://schemas.openxmlformats.org/officeDocument/2006/relationships/image" Target="../media/image44.png"/><Relationship Id="rId2" Type="http://schemas.openxmlformats.org/officeDocument/2006/relationships/image" Target="../media/image45.tiff"/><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10.png"/><Relationship Id="rId9" Type="http://schemas.openxmlformats.org/officeDocument/2006/relationships/image" Target="../media/image48.tiff"/></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8.tiff"/><Relationship Id="rId3" Type="http://schemas.openxmlformats.org/officeDocument/2006/relationships/image" Target="../media/image36.jpeg"/><Relationship Id="rId7" Type="http://schemas.openxmlformats.org/officeDocument/2006/relationships/image" Target="../media/image9.png"/><Relationship Id="rId12" Type="http://schemas.openxmlformats.org/officeDocument/2006/relationships/image" Target="../media/image49.jpeg"/><Relationship Id="rId2" Type="http://schemas.openxmlformats.org/officeDocument/2006/relationships/image" Target="../media/image44.png"/><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10.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image" Target="../media/image34.png"/><Relationship Id="rId4" Type="http://schemas.openxmlformats.org/officeDocument/2006/relationships/image" Target="../media/image37.png"/><Relationship Id="rId9" Type="http://schemas.openxmlformats.org/officeDocument/2006/relationships/image" Target="../media/image33.png"/><Relationship Id="rId14" Type="http://schemas.openxmlformats.org/officeDocument/2006/relationships/image" Target="../media/image47.tiff"/></Relationships>
</file>

<file path=ppt/slides/_rels/slide12.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image" Target="../media/image50.tiff"/><Relationship Id="rId7" Type="http://schemas.openxmlformats.org/officeDocument/2006/relationships/image" Target="../media/image52.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57.png"/><Relationship Id="rId5" Type="http://schemas.openxmlformats.org/officeDocument/2006/relationships/image" Target="../media/image18.png"/><Relationship Id="rId10" Type="http://schemas.openxmlformats.org/officeDocument/2006/relationships/image" Target="../media/image55.png"/><Relationship Id="rId4" Type="http://schemas.openxmlformats.org/officeDocument/2006/relationships/image" Target="../media/image51.tiff"/><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9.png"/><Relationship Id="rId18" Type="http://schemas.openxmlformats.org/officeDocument/2006/relationships/image" Target="../media/image58.png"/><Relationship Id="rId26" Type="http://schemas.openxmlformats.org/officeDocument/2006/relationships/image" Target="../media/image70.png"/><Relationship Id="rId3" Type="http://schemas.openxmlformats.org/officeDocument/2006/relationships/image" Target="../media/image36.jpeg"/><Relationship Id="rId21" Type="http://schemas.openxmlformats.org/officeDocument/2006/relationships/image" Target="../media/image65.png"/><Relationship Id="rId7" Type="http://schemas.openxmlformats.org/officeDocument/2006/relationships/image" Target="../media/image33.png"/><Relationship Id="rId12" Type="http://schemas.openxmlformats.org/officeDocument/2006/relationships/image" Target="../media/image19.png"/><Relationship Id="rId17" Type="http://schemas.openxmlformats.org/officeDocument/2006/relationships/image" Target="../media/image62.png"/><Relationship Id="rId25" Type="http://schemas.openxmlformats.org/officeDocument/2006/relationships/image" Target="../media/image69.png"/><Relationship Id="rId2" Type="http://schemas.openxmlformats.org/officeDocument/2006/relationships/image" Target="../media/image44.png"/><Relationship Id="rId16" Type="http://schemas.openxmlformats.org/officeDocument/2006/relationships/image" Target="../media/image61.png"/><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18.png"/><Relationship Id="rId24" Type="http://schemas.openxmlformats.org/officeDocument/2006/relationships/image" Target="../media/image68.png"/><Relationship Id="rId5" Type="http://schemas.openxmlformats.org/officeDocument/2006/relationships/image" Target="../media/image13.png"/><Relationship Id="rId15" Type="http://schemas.openxmlformats.org/officeDocument/2006/relationships/image" Target="../media/image60.png"/><Relationship Id="rId23" Type="http://schemas.openxmlformats.org/officeDocument/2006/relationships/image" Target="../media/image67.png"/><Relationship Id="rId10" Type="http://schemas.openxmlformats.org/officeDocument/2006/relationships/image" Target="../media/image49.jpeg"/><Relationship Id="rId19" Type="http://schemas.openxmlformats.org/officeDocument/2006/relationships/image" Target="../media/image63.png"/><Relationship Id="rId4" Type="http://schemas.openxmlformats.org/officeDocument/2006/relationships/image" Target="../media/image37.png"/><Relationship Id="rId9" Type="http://schemas.openxmlformats.org/officeDocument/2006/relationships/image" Target="../media/image10.png"/><Relationship Id="rId14" Type="http://schemas.microsoft.com/office/2007/relationships/hdphoto" Target="../media/hdphoto1.wdp"/><Relationship Id="rId22" Type="http://schemas.openxmlformats.org/officeDocument/2006/relationships/image" Target="../media/image66.png"/><Relationship Id="rId27"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image" Target="../media/image640.png"/><Relationship Id="rId13" Type="http://schemas.openxmlformats.org/officeDocument/2006/relationships/image" Target="../media/image690.png"/><Relationship Id="rId18" Type="http://schemas.openxmlformats.org/officeDocument/2006/relationships/image" Target="../media/image74.png"/><Relationship Id="rId3" Type="http://schemas.openxmlformats.org/officeDocument/2006/relationships/image" Target="../media/image59.png"/><Relationship Id="rId21" Type="http://schemas.openxmlformats.org/officeDocument/2006/relationships/image" Target="../media/image77.png"/><Relationship Id="rId7" Type="http://schemas.openxmlformats.org/officeDocument/2006/relationships/image" Target="../media/image72.png"/><Relationship Id="rId12" Type="http://schemas.openxmlformats.org/officeDocument/2006/relationships/image" Target="../media/image680.png"/><Relationship Id="rId17" Type="http://schemas.openxmlformats.org/officeDocument/2006/relationships/image" Target="../media/image73.png"/><Relationship Id="rId2" Type="http://schemas.openxmlformats.org/officeDocument/2006/relationships/image" Target="../media/image580.png"/><Relationship Id="rId16" Type="http://schemas.openxmlformats.org/officeDocument/2006/relationships/image" Target="../media/image720.png"/><Relationship Id="rId20"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20.png"/><Relationship Id="rId11" Type="http://schemas.openxmlformats.org/officeDocument/2006/relationships/image" Target="../media/image670.png"/><Relationship Id="rId5" Type="http://schemas.openxmlformats.org/officeDocument/2006/relationships/image" Target="../media/image610.png"/><Relationship Id="rId15" Type="http://schemas.openxmlformats.org/officeDocument/2006/relationships/image" Target="../media/image710.png"/><Relationship Id="rId23" Type="http://schemas.openxmlformats.org/officeDocument/2006/relationships/image" Target="../media/image79.png"/><Relationship Id="rId10" Type="http://schemas.openxmlformats.org/officeDocument/2006/relationships/image" Target="../media/image660.png"/><Relationship Id="rId19" Type="http://schemas.openxmlformats.org/officeDocument/2006/relationships/image" Target="../media/image75.png"/><Relationship Id="rId4" Type="http://schemas.openxmlformats.org/officeDocument/2006/relationships/image" Target="../media/image600.png"/><Relationship Id="rId9" Type="http://schemas.openxmlformats.org/officeDocument/2006/relationships/image" Target="../media/image650.png"/><Relationship Id="rId14" Type="http://schemas.openxmlformats.org/officeDocument/2006/relationships/image" Target="../media/image700.png"/><Relationship Id="rId22"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4.png"/></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7.png"/><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56.png"/><Relationship Id="rId7"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104.png"/><Relationship Id="rId4" Type="http://schemas.openxmlformats.org/officeDocument/2006/relationships/image" Target="../media/image103.png"/></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56.png"/><Relationship Id="rId7"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104.png"/><Relationship Id="rId4" Type="http://schemas.openxmlformats.org/officeDocument/2006/relationships/image" Target="../media/image103.png"/></Relationships>
</file>

<file path=ppt/slides/_rels/slide2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56.png"/><Relationship Id="rId7" Type="http://schemas.openxmlformats.org/officeDocument/2006/relationships/image" Target="../media/image36.jpe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0.png"/><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56.png"/><Relationship Id="rId7" Type="http://schemas.openxmlformats.org/officeDocument/2006/relationships/image" Target="../media/image36.jpe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github.com/ThomasAtlantis/DRAGON"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20.pn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s>
</file>

<file path=ppt/slides/_rels/slide3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image" Target="NULL"/><Relationship Id="rId20" Type="http://schemas.openxmlformats.org/officeDocument/2006/relationships/image" Target="NULL"/><Relationship Id="rId16"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22" Type="http://schemas.openxmlformats.org/officeDocument/2006/relationships/image" Target="NULL"/><Relationship Id="rId14" Type="http://schemas.openxmlformats.org/officeDocument/2006/relationships/image" Target="NUL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jpeg"/><Relationship Id="rId7" Type="http://schemas.microsoft.com/office/2007/relationships/hdphoto" Target="../media/hdphoto1.wdp"/><Relationship Id="rId12" Type="http://schemas.openxmlformats.org/officeDocument/2006/relationships/image" Target="../media/image14.tif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jpe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7.jpeg"/><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20.tiff"/><Relationship Id="rId18" Type="http://schemas.openxmlformats.org/officeDocument/2006/relationships/image" Target="../media/image24.jpeg"/><Relationship Id="rId3" Type="http://schemas.openxmlformats.org/officeDocument/2006/relationships/image" Target="../media/image12.jpeg"/><Relationship Id="rId7" Type="http://schemas.openxmlformats.org/officeDocument/2006/relationships/image" Target="../media/image6.jpeg"/><Relationship Id="rId12" Type="http://schemas.microsoft.com/office/2007/relationships/hdphoto" Target="../media/hdphoto1.wdp"/><Relationship Id="rId17" Type="http://schemas.microsoft.com/office/2007/relationships/hdphoto" Target="../media/hdphoto2.wdp"/><Relationship Id="rId2" Type="http://schemas.openxmlformats.org/officeDocument/2006/relationships/image" Target="../media/image18.png"/><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9.png"/><Relationship Id="rId5" Type="http://schemas.openxmlformats.org/officeDocument/2006/relationships/image" Target="../media/image14.tiff"/><Relationship Id="rId15" Type="http://schemas.openxmlformats.org/officeDocument/2006/relationships/image" Target="../media/image22.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8.jpeg"/><Relationship Id="rId1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13"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7.jpeg"/><Relationship Id="rId12" Type="http://schemas.openxmlformats.org/officeDocument/2006/relationships/image" Target="../media/image9.png"/><Relationship Id="rId2" Type="http://schemas.openxmlformats.org/officeDocument/2006/relationships/image" Target="../media/image25.jpeg"/><Relationship Id="rId16"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30.jpeg"/><Relationship Id="rId5" Type="http://schemas.openxmlformats.org/officeDocument/2006/relationships/image" Target="../media/image5.jpeg"/><Relationship Id="rId15" Type="http://schemas.openxmlformats.org/officeDocument/2006/relationships/image" Target="../media/image32.png"/><Relationship Id="rId10" Type="http://schemas.openxmlformats.org/officeDocument/2006/relationships/image" Target="../media/image29.jpeg"/><Relationship Id="rId4" Type="http://schemas.openxmlformats.org/officeDocument/2006/relationships/image" Target="../media/image27.png"/><Relationship Id="rId9" Type="http://schemas.openxmlformats.org/officeDocument/2006/relationships/image" Target="../media/image28.jpeg"/><Relationship Id="rId14"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tiff"/><Relationship Id="rId3" Type="http://schemas.microsoft.com/office/2007/relationships/hdphoto" Target="../media/hdphoto1.wdp"/><Relationship Id="rId7" Type="http://schemas.openxmlformats.org/officeDocument/2006/relationships/image" Target="../media/image13.png"/><Relationship Id="rId12" Type="http://schemas.openxmlformats.org/officeDocument/2006/relationships/image" Target="../media/image40.tif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39.tiff"/><Relationship Id="rId5" Type="http://schemas.openxmlformats.org/officeDocument/2006/relationships/image" Target="../media/image34.png"/><Relationship Id="rId15" Type="http://schemas.openxmlformats.org/officeDocument/2006/relationships/image" Target="../media/image43.tiff"/><Relationship Id="rId10" Type="http://schemas.openxmlformats.org/officeDocument/2006/relationships/image" Target="../media/image38.tiff"/><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42.tiff"/></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9.png"/><Relationship Id="rId7"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09A8E9F-B8BE-F043-8F65-C3690DADD90B}"/>
              </a:ext>
            </a:extLst>
          </p:cNvPr>
          <p:cNvPicPr>
            <a:picLocks noChangeAspect="1" noChangeArrowheads="1"/>
          </p:cNvPicPr>
          <p:nvPr/>
        </p:nvPicPr>
        <p:blipFill rotWithShape="1">
          <a:blip r:embed="rId2">
            <a:alphaModFix amt="19000"/>
            <a:duotone>
              <a:schemeClr val="accent5">
                <a:shade val="45000"/>
                <a:satMod val="135000"/>
              </a:schemeClr>
              <a:prstClr val="white"/>
            </a:duotone>
            <a:extLst>
              <a:ext uri="{28A0092B-C50C-407E-A947-70E740481C1C}">
                <a14:useLocalDpi xmlns:a14="http://schemas.microsoft.com/office/drawing/2010/main" val="0"/>
              </a:ext>
            </a:extLst>
          </a:blip>
          <a:srcRect t="2292" r="10066"/>
          <a:stretch/>
        </p:blipFill>
        <p:spPr bwMode="auto">
          <a:xfrm>
            <a:off x="6481192" y="-1"/>
            <a:ext cx="5710808" cy="558401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54CB07DF-A56E-9647-A4FF-0650BC1FA7F6}"/>
              </a:ext>
            </a:extLst>
          </p:cNvPr>
          <p:cNvSpPr>
            <a:spLocks noGrp="1"/>
          </p:cNvSpPr>
          <p:nvPr>
            <p:ph type="ctrTitle"/>
          </p:nvPr>
        </p:nvSpPr>
        <p:spPr>
          <a:xfrm>
            <a:off x="521936" y="359477"/>
            <a:ext cx="11148127" cy="2387600"/>
          </a:xfrm>
        </p:spPr>
        <p:txBody>
          <a:bodyPr>
            <a:noAutofit/>
          </a:bodyPr>
          <a:lstStyle/>
          <a:p>
            <a:pPr algn="l"/>
            <a:r>
              <a:rPr lang="en" altLang="zh-CN" sz="3600" b="1" i="0" u="none" strike="noStrike" dirty="0">
                <a:solidFill>
                  <a:srgbClr val="333333"/>
                </a:solidFill>
                <a:effectLst/>
                <a:latin typeface="Times New Roman" panose="02020603050405020304" pitchFamily="18" charset="0"/>
                <a:cs typeface="Times New Roman" panose="02020603050405020304" pitchFamily="18" charset="0"/>
              </a:rPr>
              <a:t>DRAGON: </a:t>
            </a:r>
            <a:br>
              <a:rPr lang="en" altLang="zh-CN" sz="3600" b="1" i="0" u="none" strike="noStrike" dirty="0">
                <a:solidFill>
                  <a:srgbClr val="333333"/>
                </a:solidFill>
                <a:effectLst/>
                <a:latin typeface="Times New Roman" panose="02020603050405020304" pitchFamily="18" charset="0"/>
                <a:cs typeface="Times New Roman" panose="02020603050405020304" pitchFamily="18" charset="0"/>
              </a:rPr>
            </a:br>
            <a:r>
              <a:rPr lang="en" altLang="zh-CN" sz="3600" b="1" i="0" u="none" strike="noStrike" dirty="0">
                <a:solidFill>
                  <a:srgbClr val="333333"/>
                </a:solidFill>
                <a:effectLst/>
                <a:latin typeface="Times New Roman" panose="02020603050405020304" pitchFamily="18" charset="0"/>
                <a:cs typeface="Times New Roman" panose="02020603050405020304" pitchFamily="18" charset="0"/>
              </a:rPr>
              <a:t>Enhancing On-Device Model Performance with</a:t>
            </a:r>
            <a:br>
              <a:rPr lang="en" altLang="zh-CN" sz="3600" b="1" i="0" u="none" strike="noStrike" dirty="0">
                <a:solidFill>
                  <a:srgbClr val="333333"/>
                </a:solidFill>
                <a:effectLst/>
                <a:latin typeface="Times New Roman" panose="02020603050405020304" pitchFamily="18" charset="0"/>
                <a:cs typeface="Times New Roman" panose="02020603050405020304" pitchFamily="18" charset="0"/>
              </a:rPr>
            </a:br>
            <a:r>
              <a:rPr lang="en" altLang="zh-CN" sz="3600" b="1" i="0" u="none" strike="noStrike" dirty="0">
                <a:solidFill>
                  <a:srgbClr val="333333"/>
                </a:solidFill>
                <a:effectLst/>
                <a:latin typeface="Times New Roman" panose="02020603050405020304" pitchFamily="18" charset="0"/>
                <a:cs typeface="Times New Roman" panose="02020603050405020304" pitchFamily="18" charset="0"/>
              </a:rPr>
              <a:t>Distributed Retrieval-Augmented Generation</a:t>
            </a:r>
            <a:endParaRPr kumimoji="1" lang="zh-CN" altLang="en-US" sz="3600" dirty="0">
              <a:latin typeface="Times New Roman" panose="02020603050405020304" pitchFamily="18" charset="0"/>
              <a:cs typeface="Times New Roman" panose="02020603050405020304" pitchFamily="18" charset="0"/>
            </a:endParaRPr>
          </a:p>
        </p:txBody>
      </p:sp>
      <p:sp>
        <p:nvSpPr>
          <p:cNvPr id="5" name="副标题 4">
            <a:extLst>
              <a:ext uri="{FF2B5EF4-FFF2-40B4-BE49-F238E27FC236}">
                <a16:creationId xmlns:a16="http://schemas.microsoft.com/office/drawing/2014/main" id="{4E23BF09-3E87-184E-A604-49D41E31F3F8}"/>
              </a:ext>
            </a:extLst>
          </p:cNvPr>
          <p:cNvSpPr>
            <a:spLocks noGrp="1"/>
          </p:cNvSpPr>
          <p:nvPr>
            <p:ph type="subTitle" idx="1"/>
          </p:nvPr>
        </p:nvSpPr>
        <p:spPr>
          <a:xfrm>
            <a:off x="521935" y="3532674"/>
            <a:ext cx="11010157" cy="883799"/>
          </a:xfrm>
        </p:spPr>
        <p:txBody>
          <a:bodyPr>
            <a:noAutofit/>
          </a:bodyPr>
          <a:lstStyle/>
          <a:p>
            <a:pPr algn="l"/>
            <a:r>
              <a:rPr lang="en" altLang="zh-CN" sz="2000" b="1" dirty="0">
                <a:latin typeface="Times New Roman" panose="02020603050405020304" pitchFamily="18" charset="0"/>
                <a:cs typeface="Times New Roman" panose="02020603050405020304" pitchFamily="18" charset="0"/>
              </a:rPr>
              <a:t>Shangyu Liu</a:t>
            </a:r>
            <a:r>
              <a:rPr lang="en" altLang="zh-CN" sz="2000" dirty="0">
                <a:latin typeface="Times New Roman" panose="02020603050405020304" pitchFamily="18" charset="0"/>
                <a:cs typeface="Times New Roman" panose="02020603050405020304" pitchFamily="18" charset="0"/>
              </a:rPr>
              <a:t>, Zhenzhe Zheng, Xiaoyao Huang</a:t>
            </a:r>
            <a:r>
              <a:rPr lang="en-US" altLang="zh-CN" sz="2000" baseline="30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a:t>
            </a:r>
            <a:r>
              <a:rPr lang="en" altLang="zh-CN" sz="2000" dirty="0">
                <a:latin typeface="Times New Roman" panose="02020603050405020304" pitchFamily="18" charset="0"/>
                <a:cs typeface="Times New Roman" panose="02020603050405020304" pitchFamily="18" charset="0"/>
              </a:rPr>
              <a:t> Fan Wu, Guihai Chen, Jie Wu</a:t>
            </a:r>
            <a:r>
              <a:rPr lang="en-US" altLang="zh-CN" sz="2000" baseline="30000" dirty="0">
                <a:latin typeface="Times New Roman" panose="02020603050405020304" pitchFamily="18" charset="0"/>
                <a:cs typeface="Times New Roman" panose="02020603050405020304" pitchFamily="18" charset="0"/>
              </a:rPr>
              <a:t>†</a:t>
            </a:r>
            <a:r>
              <a:rPr lang="zh-CN" altLang="en-US" sz="2000" baseline="30000" dirty="0">
                <a:latin typeface="Times New Roman" panose="02020603050405020304" pitchFamily="18" charset="0"/>
                <a:cs typeface="Times New Roman" panose="02020603050405020304" pitchFamily="18" charset="0"/>
              </a:rPr>
              <a:t>*</a:t>
            </a:r>
            <a:endParaRPr lang="en-US" altLang="zh-CN" sz="2000" baseline="30000" dirty="0">
              <a:latin typeface="Times New Roman" panose="02020603050405020304" pitchFamily="18" charset="0"/>
              <a:cs typeface="Times New Roman" panose="02020603050405020304" pitchFamily="18" charset="0"/>
            </a:endParaRPr>
          </a:p>
          <a:p>
            <a:pPr algn="l"/>
            <a:r>
              <a:rPr lang="en" altLang="zh-CN" sz="2000" dirty="0">
                <a:latin typeface="Times New Roman" panose="02020603050405020304" pitchFamily="18" charset="0"/>
                <a:cs typeface="Times New Roman" panose="02020603050405020304" pitchFamily="18" charset="0"/>
              </a:rPr>
              <a:t>Shanghai Jiao Tong University, </a:t>
            </a:r>
            <a:r>
              <a:rPr lang="en" altLang="zh-CN" sz="2000" baseline="30000" dirty="0">
                <a:latin typeface="Times New Roman" panose="02020603050405020304" pitchFamily="18" charset="0"/>
                <a:cs typeface="Times New Roman" panose="02020603050405020304" pitchFamily="18" charset="0"/>
              </a:rPr>
              <a:t>†</a:t>
            </a:r>
            <a:r>
              <a:rPr lang="en" altLang="zh-CN" sz="2000" dirty="0">
                <a:latin typeface="Times New Roman" panose="02020603050405020304" pitchFamily="18" charset="0"/>
                <a:cs typeface="Times New Roman" panose="02020603050405020304" pitchFamily="18" charset="0"/>
              </a:rPr>
              <a:t> China Telecom Cloud Computing Research Institute</a:t>
            </a:r>
            <a:r>
              <a:rPr lang="en-US" altLang="zh-CN" sz="2000" dirty="0">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 </a:t>
            </a:r>
            <a:r>
              <a:rPr lang="zh-CN" altLang="en-US" sz="2000" baseline="30000" dirty="0">
                <a:latin typeface="Times New Roman" panose="02020603050405020304" pitchFamily="18" charset="0"/>
                <a:cs typeface="Times New Roman" panose="02020603050405020304" pitchFamily="18" charset="0"/>
              </a:rPr>
              <a:t>*</a:t>
            </a:r>
            <a:r>
              <a:rPr lang="en" altLang="zh-CN" sz="2000" dirty="0">
                <a:latin typeface="Times New Roman" panose="02020603050405020304" pitchFamily="18" charset="0"/>
                <a:cs typeface="Times New Roman" panose="02020603050405020304" pitchFamily="18" charset="0"/>
              </a:rPr>
              <a:t>Temple University</a:t>
            </a:r>
            <a:endParaRPr lang="zh-CN" altLang="en-US" sz="2000"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C01B3426-C9B5-AC46-854B-9C88A681AE7E}"/>
              </a:ext>
            </a:extLst>
          </p:cNvPr>
          <p:cNvSpPr txBox="1"/>
          <p:nvPr/>
        </p:nvSpPr>
        <p:spPr>
          <a:xfrm>
            <a:off x="7743305" y="5743337"/>
            <a:ext cx="3788787" cy="369332"/>
          </a:xfrm>
          <a:prstGeom prst="rect">
            <a:avLst/>
          </a:prstGeom>
          <a:noFill/>
        </p:spPr>
        <p:txBody>
          <a:bodyPr wrap="square" rtlCol="0">
            <a:spAutoFit/>
          </a:bodyPr>
          <a:lstStyle/>
          <a:p>
            <a:pPr algn="r"/>
            <a:r>
              <a:rPr kumimoji="1" lang="en-US" altLang="zh-CN" dirty="0">
                <a:latin typeface="Times New Roman" panose="02020603050405020304" pitchFamily="18" charset="0"/>
                <a:cs typeface="Times New Roman" panose="02020603050405020304" pitchFamily="18" charset="0"/>
              </a:rPr>
              <a:t>ACM</a:t>
            </a:r>
            <a:r>
              <a:rPr kumimoji="1" lang="zh-CN" altLang="en-US" dirty="0">
                <a:latin typeface="Times New Roman" panose="02020603050405020304" pitchFamily="18" charset="0"/>
                <a:cs typeface="Times New Roman" panose="02020603050405020304" pitchFamily="18" charset="0"/>
              </a:rPr>
              <a:t> </a:t>
            </a:r>
            <a:r>
              <a:rPr kumimoji="1" lang="en-US" altLang="zh-CN" dirty="0" err="1">
                <a:latin typeface="Times New Roman" panose="02020603050405020304" pitchFamily="18" charset="0"/>
                <a:cs typeface="Times New Roman" panose="02020603050405020304" pitchFamily="18" charset="0"/>
              </a:rPr>
              <a:t>MobiHoc</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2025,</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Houston,</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USA</a:t>
            </a:r>
            <a:endParaRPr kumimoji="1" lang="zh-CN" altLang="en-US"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257B7597-808F-F74C-B7FF-542743B4F5DE}"/>
              </a:ext>
            </a:extLst>
          </p:cNvPr>
          <p:cNvSpPr txBox="1"/>
          <p:nvPr/>
        </p:nvSpPr>
        <p:spPr>
          <a:xfrm>
            <a:off x="521935" y="5843119"/>
            <a:ext cx="1590890" cy="369332"/>
          </a:xfrm>
          <a:prstGeom prst="rect">
            <a:avLst/>
          </a:prstGeom>
          <a:noFill/>
        </p:spPr>
        <p:txBody>
          <a:bodyPr wrap="square" rtlCol="0">
            <a:spAutoFit/>
          </a:bodyPr>
          <a:lstStyle/>
          <a:p>
            <a:r>
              <a:rPr kumimoji="1" lang="en-US" altLang="zh-CN">
                <a:latin typeface="Times New Roman" panose="02020603050405020304" pitchFamily="18" charset="0"/>
                <a:cs typeface="Times New Roman" panose="02020603050405020304" pitchFamily="18" charset="0"/>
              </a:rPr>
              <a:t>Oct.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27</a:t>
            </a:r>
            <a:r>
              <a:rPr kumimoji="1" lang="en-US" altLang="zh-CN" baseline="30000">
                <a:latin typeface="Times New Roman" panose="02020603050405020304" pitchFamily="18" charset="0"/>
                <a:cs typeface="Times New Roman" panose="02020603050405020304" pitchFamily="18" charset="0"/>
              </a:rPr>
              <a:t>th</a:t>
            </a:r>
            <a:r>
              <a:rPr kumimoji="1" lang="en-US" altLang="zh-CN">
                <a:latin typeface="Times New Roman" panose="02020603050405020304" pitchFamily="18" charset="0"/>
                <a:cs typeface="Times New Roman" panose="02020603050405020304" pitchFamily="18" charset="0"/>
              </a:rPr>
              <a: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2025</a:t>
            </a:r>
            <a:endParaRPr kumimoji="1" lang="zh-CN" altLang="en-US">
              <a:latin typeface="Times New Roman" panose="02020603050405020304" pitchFamily="18" charset="0"/>
              <a:cs typeface="Times New Roman" panose="02020603050405020304" pitchFamily="18" charset="0"/>
            </a:endParaRPr>
          </a:p>
        </p:txBody>
      </p:sp>
      <p:grpSp>
        <p:nvGrpSpPr>
          <p:cNvPr id="9" name="组合 8">
            <a:extLst>
              <a:ext uri="{FF2B5EF4-FFF2-40B4-BE49-F238E27FC236}">
                <a16:creationId xmlns:a16="http://schemas.microsoft.com/office/drawing/2014/main" id="{90059B23-9F74-074E-B3F7-0446AD6951B3}"/>
              </a:ext>
            </a:extLst>
          </p:cNvPr>
          <p:cNvGrpSpPr/>
          <p:nvPr/>
        </p:nvGrpSpPr>
        <p:grpSpPr>
          <a:xfrm>
            <a:off x="588887" y="4289068"/>
            <a:ext cx="6388962" cy="851794"/>
            <a:chOff x="597764" y="4638165"/>
            <a:chExt cx="7375051" cy="983262"/>
          </a:xfrm>
        </p:grpSpPr>
        <p:pic>
          <p:nvPicPr>
            <p:cNvPr id="7172" name="Picture 4" descr="Temple University Logo and symbol, meaning, history, PNG, brand">
              <a:extLst>
                <a:ext uri="{FF2B5EF4-FFF2-40B4-BE49-F238E27FC236}">
                  <a16:creationId xmlns:a16="http://schemas.microsoft.com/office/drawing/2014/main" id="{F92848AC-9AA5-F548-B62D-C584BCCDD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286" y="4638165"/>
              <a:ext cx="1755824" cy="98326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hanghai Jiao Tong University - China University Jobs">
              <a:extLst>
                <a:ext uri="{FF2B5EF4-FFF2-40B4-BE49-F238E27FC236}">
                  <a16:creationId xmlns:a16="http://schemas.microsoft.com/office/drawing/2014/main" id="{B85BEB53-66DF-E147-ADB0-6F933E3EE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764" y="4887142"/>
              <a:ext cx="1852473" cy="48530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中国电信云计算研究院">
              <a:extLst>
                <a:ext uri="{FF2B5EF4-FFF2-40B4-BE49-F238E27FC236}">
                  <a16:creationId xmlns:a16="http://schemas.microsoft.com/office/drawing/2014/main" id="{0D8FC9AD-4EC2-0644-9088-2B924E740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5319" y="4901293"/>
              <a:ext cx="3447496" cy="4711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25272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3565079"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Design: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 Rough Solution</a:t>
            </a:r>
            <a:endParaRPr kumimoji="1" lang="zh-CN" altLang="en-US" sz="2400" b="1" dirty="0">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57B34294-DC5E-4967-B946-5C2E38B5CC5A}"/>
              </a:ext>
            </a:extLst>
          </p:cNvPr>
          <p:cNvSpPr txBox="1"/>
          <p:nvPr/>
        </p:nvSpPr>
        <p:spPr>
          <a:xfrm>
            <a:off x="542167" y="1006929"/>
            <a:ext cx="5410840"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Vanilla DRAG (VDRAG)</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Workflow</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Decomposition</a:t>
            </a:r>
          </a:p>
        </p:txBody>
      </p:sp>
      <p:pic>
        <p:nvPicPr>
          <p:cNvPr id="3" name="图片 2">
            <a:extLst>
              <a:ext uri="{FF2B5EF4-FFF2-40B4-BE49-F238E27FC236}">
                <a16:creationId xmlns:a16="http://schemas.microsoft.com/office/drawing/2014/main" id="{AC637377-5B47-2A4E-BD40-3ED54D9BC36A}"/>
              </a:ext>
            </a:extLst>
          </p:cNvPr>
          <p:cNvPicPr>
            <a:picLocks noChangeAspect="1"/>
          </p:cNvPicPr>
          <p:nvPr/>
        </p:nvPicPr>
        <p:blipFill rotWithShape="1">
          <a:blip r:embed="rId2"/>
          <a:srcRect t="-22435" r="73752"/>
          <a:stretch/>
        </p:blipFill>
        <p:spPr>
          <a:xfrm>
            <a:off x="1043464" y="3171838"/>
            <a:ext cx="890127" cy="457531"/>
          </a:xfrm>
          <a:prstGeom prst="rect">
            <a:avLst/>
          </a:prstGeom>
        </p:spPr>
      </p:pic>
      <p:sp>
        <p:nvSpPr>
          <p:cNvPr id="5" name="左中括号 4">
            <a:extLst>
              <a:ext uri="{FF2B5EF4-FFF2-40B4-BE49-F238E27FC236}">
                <a16:creationId xmlns:a16="http://schemas.microsoft.com/office/drawing/2014/main" id="{64D5FB13-2ADF-484E-9A07-78A0D2C6EFDF}"/>
              </a:ext>
            </a:extLst>
          </p:cNvPr>
          <p:cNvSpPr/>
          <p:nvPr/>
        </p:nvSpPr>
        <p:spPr>
          <a:xfrm rot="16200000">
            <a:off x="1401784" y="3303383"/>
            <a:ext cx="83839" cy="890126"/>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D043C3B0-2764-5D4D-8B91-401D648D5EF0}"/>
              </a:ext>
            </a:extLst>
          </p:cNvPr>
          <p:cNvSpPr txBox="1"/>
          <p:nvPr/>
        </p:nvSpPr>
        <p:spPr>
          <a:xfrm>
            <a:off x="542167" y="3790366"/>
            <a:ext cx="2133918" cy="646331"/>
          </a:xfrm>
          <a:prstGeom prst="rect">
            <a:avLst/>
          </a:prstGeom>
          <a:noFill/>
        </p:spPr>
        <p:txBody>
          <a:bodyPr wrap="none" rtlCol="0">
            <a:spAutoFit/>
          </a:bodyPr>
          <a:lstStyle/>
          <a:p>
            <a:pPr algn="ctr"/>
            <a:r>
              <a:rPr kumimoji="1" lang="en-US" altLang="zh-CN">
                <a:latin typeface="Times New Roman" panose="02020603050405020304" pitchFamily="18" charset="0"/>
                <a:cs typeface="Times New Roman" panose="02020603050405020304" pitchFamily="18" charset="0"/>
              </a:rPr>
              <a:t>predict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next-token</a:t>
            </a:r>
          </a:p>
          <a:p>
            <a:pPr algn="ctr"/>
            <a:r>
              <a:rPr kumimoji="1" lang="en-US" altLang="zh-CN">
                <a:latin typeface="Times New Roman" panose="02020603050405020304" pitchFamily="18" charset="0"/>
                <a:cs typeface="Times New Roman" panose="02020603050405020304" pitchFamily="18" charset="0"/>
              </a:rPr>
              <a:t>using</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current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context</a:t>
            </a:r>
            <a:endParaRPr kumimoji="1" lang="zh-CN" altLang="en-US">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9D0A4F48-B411-2447-9E72-B7DBA525BBEA}"/>
              </a:ext>
            </a:extLst>
          </p:cNvPr>
          <p:cNvPicPr>
            <a:picLocks noChangeAspect="1"/>
          </p:cNvPicPr>
          <p:nvPr/>
        </p:nvPicPr>
        <p:blipFill rotWithShape="1">
          <a:blip r:embed="rId2"/>
          <a:srcRect l="33023" t="-22433" b="-1"/>
          <a:stretch/>
        </p:blipFill>
        <p:spPr>
          <a:xfrm>
            <a:off x="2817129" y="3171838"/>
            <a:ext cx="2271395" cy="457524"/>
          </a:xfrm>
          <a:prstGeom prst="rect">
            <a:avLst/>
          </a:prstGeom>
        </p:spPr>
      </p:pic>
      <p:sp>
        <p:nvSpPr>
          <p:cNvPr id="9" name="文本框 8">
            <a:extLst>
              <a:ext uri="{FF2B5EF4-FFF2-40B4-BE49-F238E27FC236}">
                <a16:creationId xmlns:a16="http://schemas.microsoft.com/office/drawing/2014/main" id="{F436D89D-7334-2044-94BF-6FEC63EFE4E1}"/>
              </a:ext>
            </a:extLst>
          </p:cNvPr>
          <p:cNvSpPr txBox="1"/>
          <p:nvPr/>
        </p:nvSpPr>
        <p:spPr>
          <a:xfrm>
            <a:off x="2206083" y="3225957"/>
            <a:ext cx="338554" cy="369332"/>
          </a:xfrm>
          <a:prstGeom prst="rect">
            <a:avLst/>
          </a:prstGeom>
          <a:noFill/>
        </p:spPr>
        <p:txBody>
          <a:bodyPr wrap="none" rtlCol="0">
            <a:spAutoFit/>
          </a:bodyPr>
          <a:lstStyle/>
          <a:p>
            <a:r>
              <a:rPr kumimoji="1" lang="en-US" altLang="zh-CN"/>
              <a:t>=</a:t>
            </a:r>
            <a:endParaRPr kumimoji="1" lang="zh-CN" altLang="en-US"/>
          </a:p>
        </p:txBody>
      </p:sp>
      <p:sp>
        <p:nvSpPr>
          <p:cNvPr id="10" name="左中括号 9">
            <a:extLst>
              <a:ext uri="{FF2B5EF4-FFF2-40B4-BE49-F238E27FC236}">
                <a16:creationId xmlns:a16="http://schemas.microsoft.com/office/drawing/2014/main" id="{380AE96A-585D-F34F-9090-B6863B17E16A}"/>
              </a:ext>
            </a:extLst>
          </p:cNvPr>
          <p:cNvSpPr/>
          <p:nvPr/>
        </p:nvSpPr>
        <p:spPr>
          <a:xfrm rot="5400000" flipV="1">
            <a:off x="3544349" y="2828252"/>
            <a:ext cx="83841" cy="728761"/>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2" name="文本框 11">
            <a:extLst>
              <a:ext uri="{FF2B5EF4-FFF2-40B4-BE49-F238E27FC236}">
                <a16:creationId xmlns:a16="http://schemas.microsoft.com/office/drawing/2014/main" id="{0AFC22A0-FFFB-454A-BB3F-BDE611497924}"/>
              </a:ext>
            </a:extLst>
          </p:cNvPr>
          <p:cNvSpPr txBox="1"/>
          <p:nvPr/>
        </p:nvSpPr>
        <p:spPr>
          <a:xfrm>
            <a:off x="2487250" y="2216819"/>
            <a:ext cx="2198038" cy="923330"/>
          </a:xfrm>
          <a:prstGeom prst="rect">
            <a:avLst/>
          </a:prstGeom>
          <a:noFill/>
        </p:spPr>
        <p:txBody>
          <a:bodyPr wrap="none" rtlCol="0">
            <a:spAutoFit/>
          </a:bodyPr>
          <a:lstStyle/>
          <a:p>
            <a:pPr algn="ctr"/>
            <a:r>
              <a:rPr kumimoji="1" lang="en-US" altLang="zh-CN">
                <a:latin typeface="Times New Roman" panose="02020603050405020304" pitchFamily="18" charset="0"/>
                <a:cs typeface="Times New Roman" panose="02020603050405020304" pitchFamily="18" charset="0"/>
              </a:rPr>
              <a:t>probability</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to</a:t>
            </a:r>
          </a:p>
          <a:p>
            <a:pPr algn="ctr"/>
            <a:r>
              <a:rPr kumimoji="1" lang="en-US" altLang="zh-CN">
                <a:latin typeface="Times New Roman" panose="02020603050405020304" pitchFamily="18" charset="0"/>
                <a:cs typeface="Times New Roman" panose="02020603050405020304" pitchFamily="18" charset="0"/>
              </a:rPr>
              <a:t>retrieve</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document</a:t>
            </a:r>
            <a:r>
              <a:rPr kumimoji="1" lang="zh-CN" altLang="en-US">
                <a:latin typeface="Times New Roman" panose="02020603050405020304" pitchFamily="18" charset="0"/>
                <a:cs typeface="Times New Roman" panose="02020603050405020304" pitchFamily="18" charset="0"/>
              </a:rPr>
              <a:t> </a:t>
            </a:r>
            <a:r>
              <a:rPr kumimoji="1" lang="en-US" altLang="zh-CN" i="1">
                <a:latin typeface="Times New Roman" panose="02020603050405020304" pitchFamily="18" charset="0"/>
                <a:cs typeface="Times New Roman" panose="02020603050405020304" pitchFamily="18" charset="0"/>
              </a:rPr>
              <a:t>d</a:t>
            </a:r>
          </a:p>
          <a:p>
            <a:pPr algn="ctr"/>
            <a:r>
              <a:rPr kumimoji="1" lang="en-US" altLang="zh-CN">
                <a:latin typeface="Times New Roman" panose="02020603050405020304" pitchFamily="18" charset="0"/>
                <a:cs typeface="Times New Roman" panose="02020603050405020304" pitchFamily="18" charset="0"/>
              </a:rPr>
              <a:t>given</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current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context</a:t>
            </a:r>
            <a:endParaRPr kumimoji="1" lang="zh-CN" altLang="en-US">
              <a:latin typeface="Times New Roman" panose="02020603050405020304" pitchFamily="18" charset="0"/>
              <a:cs typeface="Times New Roman" panose="02020603050405020304" pitchFamily="18" charset="0"/>
            </a:endParaRPr>
          </a:p>
        </p:txBody>
      </p:sp>
      <p:sp>
        <p:nvSpPr>
          <p:cNvPr id="13" name="左中括号 12">
            <a:extLst>
              <a:ext uri="{FF2B5EF4-FFF2-40B4-BE49-F238E27FC236}">
                <a16:creationId xmlns:a16="http://schemas.microsoft.com/office/drawing/2014/main" id="{4C55A1F8-DE77-6F42-AFEB-DE15C9EA848D}"/>
              </a:ext>
            </a:extLst>
          </p:cNvPr>
          <p:cNvSpPr/>
          <p:nvPr/>
        </p:nvSpPr>
        <p:spPr>
          <a:xfrm rot="16200000">
            <a:off x="4530144" y="3258881"/>
            <a:ext cx="83839" cy="979129"/>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4" name="文本框 13">
            <a:extLst>
              <a:ext uri="{FF2B5EF4-FFF2-40B4-BE49-F238E27FC236}">
                <a16:creationId xmlns:a16="http://schemas.microsoft.com/office/drawing/2014/main" id="{813687BB-1E18-134B-AA33-AF731C7C7C05}"/>
              </a:ext>
            </a:extLst>
          </p:cNvPr>
          <p:cNvSpPr txBox="1"/>
          <p:nvPr/>
        </p:nvSpPr>
        <p:spPr>
          <a:xfrm>
            <a:off x="3436656" y="3790366"/>
            <a:ext cx="2270814" cy="646331"/>
          </a:xfrm>
          <a:prstGeom prst="rect">
            <a:avLst/>
          </a:prstGeom>
          <a:noFill/>
        </p:spPr>
        <p:txBody>
          <a:bodyPr wrap="none" rtlCol="0">
            <a:spAutoFit/>
          </a:bodyPr>
          <a:lstStyle/>
          <a:p>
            <a:pPr algn="ctr"/>
            <a:r>
              <a:rPr kumimoji="1" lang="en-US" altLang="zh-CN">
                <a:latin typeface="Times New Roman" panose="02020603050405020304" pitchFamily="18" charset="0"/>
                <a:cs typeface="Times New Roman" panose="02020603050405020304" pitchFamily="18" charset="0"/>
              </a:rPr>
              <a:t>predict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next-token</a:t>
            </a:r>
          </a:p>
          <a:p>
            <a:pPr algn="ctr"/>
            <a:r>
              <a:rPr kumimoji="1" lang="en-US" altLang="zh-CN">
                <a:latin typeface="Times New Roman" panose="02020603050405020304" pitchFamily="18" charset="0"/>
                <a:cs typeface="Times New Roman" panose="02020603050405020304" pitchFamily="18" charset="0"/>
              </a:rPr>
              <a:t>using</a:t>
            </a:r>
            <a:r>
              <a:rPr kumimoji="1" lang="zh-CN" altLang="en-US">
                <a:latin typeface="Times New Roman" panose="02020603050405020304" pitchFamily="18" charset="0"/>
                <a:cs typeface="Times New Roman" panose="02020603050405020304" pitchFamily="18" charset="0"/>
              </a:rPr>
              <a:t> </a:t>
            </a:r>
            <a:r>
              <a:rPr kumimoji="1" lang="en-US" altLang="zh-CN">
                <a:solidFill>
                  <a:schemeClr val="accent5">
                    <a:lumMod val="75000"/>
                  </a:schemeClr>
                </a:solidFill>
                <a:latin typeface="Times New Roman" panose="02020603050405020304" pitchFamily="18" charset="0"/>
                <a:cs typeface="Times New Roman" panose="02020603050405020304" pitchFamily="18" charset="0"/>
              </a:rPr>
              <a:t>enlarged</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context</a:t>
            </a:r>
            <a:endParaRPr kumimoji="1" lang="zh-CN" altLang="en-US">
              <a:latin typeface="Times New Roman" panose="02020603050405020304" pitchFamily="18" charset="0"/>
              <a:cs typeface="Times New Roman" panose="02020603050405020304" pitchFamily="18" charset="0"/>
            </a:endParaRPr>
          </a:p>
        </p:txBody>
      </p:sp>
      <p:sp>
        <p:nvSpPr>
          <p:cNvPr id="15" name="左大括号 14">
            <a:extLst>
              <a:ext uri="{FF2B5EF4-FFF2-40B4-BE49-F238E27FC236}">
                <a16:creationId xmlns:a16="http://schemas.microsoft.com/office/drawing/2014/main" id="{05CCE600-92D9-294E-8C9B-85FB250FCC03}"/>
              </a:ext>
            </a:extLst>
          </p:cNvPr>
          <p:cNvSpPr/>
          <p:nvPr/>
        </p:nvSpPr>
        <p:spPr>
          <a:xfrm>
            <a:off x="5815237" y="2216819"/>
            <a:ext cx="215153" cy="2417925"/>
          </a:xfrm>
          <a:prstGeom prst="leftBrace">
            <a:avLst>
              <a:gd name="adj1" fmla="val 29167"/>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pic>
        <p:nvPicPr>
          <p:cNvPr id="16" name="图片 15">
            <a:extLst>
              <a:ext uri="{FF2B5EF4-FFF2-40B4-BE49-F238E27FC236}">
                <a16:creationId xmlns:a16="http://schemas.microsoft.com/office/drawing/2014/main" id="{FA9077F5-444B-1A43-824A-7318D742EAD1}"/>
              </a:ext>
            </a:extLst>
          </p:cNvPr>
          <p:cNvPicPr>
            <a:picLocks noChangeAspect="1"/>
          </p:cNvPicPr>
          <p:nvPr/>
        </p:nvPicPr>
        <p:blipFill rotWithShape="1">
          <a:blip r:embed="rId2"/>
          <a:srcRect l="33023" t="-22433" b="-1"/>
          <a:stretch/>
        </p:blipFill>
        <p:spPr>
          <a:xfrm>
            <a:off x="6223345" y="1988057"/>
            <a:ext cx="2271395" cy="457524"/>
          </a:xfrm>
          <a:prstGeom prst="rect">
            <a:avLst/>
          </a:prstGeom>
        </p:spPr>
      </p:pic>
      <p:pic>
        <p:nvPicPr>
          <p:cNvPr id="17" name="图片 16">
            <a:extLst>
              <a:ext uri="{FF2B5EF4-FFF2-40B4-BE49-F238E27FC236}">
                <a16:creationId xmlns:a16="http://schemas.microsoft.com/office/drawing/2014/main" id="{2FC9BF36-9B6B-7143-8772-421C8AF73CAE}"/>
              </a:ext>
            </a:extLst>
          </p:cNvPr>
          <p:cNvPicPr>
            <a:picLocks noChangeAspect="1"/>
          </p:cNvPicPr>
          <p:nvPr/>
        </p:nvPicPr>
        <p:blipFill rotWithShape="1">
          <a:blip r:embed="rId2"/>
          <a:srcRect l="33023" t="-22433" b="-1"/>
          <a:stretch/>
        </p:blipFill>
        <p:spPr>
          <a:xfrm>
            <a:off x="6223345" y="4405982"/>
            <a:ext cx="2271395" cy="457524"/>
          </a:xfrm>
          <a:prstGeom prst="rect">
            <a:avLst/>
          </a:prstGeom>
        </p:spPr>
      </p:pic>
      <p:sp>
        <p:nvSpPr>
          <p:cNvPr id="18" name="文本框 17">
            <a:extLst>
              <a:ext uri="{FF2B5EF4-FFF2-40B4-BE49-F238E27FC236}">
                <a16:creationId xmlns:a16="http://schemas.microsoft.com/office/drawing/2014/main" id="{11C99882-A99C-2547-80D5-92C35622FF82}"/>
              </a:ext>
            </a:extLst>
          </p:cNvPr>
          <p:cNvSpPr txBox="1"/>
          <p:nvPr/>
        </p:nvSpPr>
        <p:spPr>
          <a:xfrm>
            <a:off x="5422800" y="3225957"/>
            <a:ext cx="338554" cy="369332"/>
          </a:xfrm>
          <a:prstGeom prst="rect">
            <a:avLst/>
          </a:prstGeom>
          <a:noFill/>
        </p:spPr>
        <p:txBody>
          <a:bodyPr wrap="none" rtlCol="0">
            <a:spAutoFit/>
          </a:bodyPr>
          <a:lstStyle/>
          <a:p>
            <a:r>
              <a:rPr kumimoji="1" lang="en-US" altLang="zh-CN"/>
              <a:t>=</a:t>
            </a:r>
            <a:endParaRPr kumimoji="1" lang="zh-CN" altLang="en-US"/>
          </a:p>
        </p:txBody>
      </p:sp>
      <p:sp>
        <p:nvSpPr>
          <p:cNvPr id="19" name="文本框 18">
            <a:extLst>
              <a:ext uri="{FF2B5EF4-FFF2-40B4-BE49-F238E27FC236}">
                <a16:creationId xmlns:a16="http://schemas.microsoft.com/office/drawing/2014/main" id="{5E8AE2AF-E56F-4440-8941-6EE01D53E25E}"/>
              </a:ext>
            </a:extLst>
          </p:cNvPr>
          <p:cNvSpPr txBox="1"/>
          <p:nvPr/>
        </p:nvSpPr>
        <p:spPr>
          <a:xfrm>
            <a:off x="7226817" y="3563921"/>
            <a:ext cx="338554" cy="369332"/>
          </a:xfrm>
          <a:prstGeom prst="rect">
            <a:avLst/>
          </a:prstGeom>
          <a:noFill/>
        </p:spPr>
        <p:txBody>
          <a:bodyPr wrap="none" rtlCol="0">
            <a:spAutoFit/>
          </a:bodyPr>
          <a:lstStyle/>
          <a:p>
            <a:r>
              <a:rPr kumimoji="1" lang="en-US" altLang="zh-CN"/>
              <a:t>+</a:t>
            </a:r>
            <a:endParaRPr kumimoji="1" lang="zh-CN" altLang="en-US"/>
          </a:p>
        </p:txBody>
      </p:sp>
      <p:sp>
        <p:nvSpPr>
          <p:cNvPr id="20" name="文本框 19">
            <a:extLst>
              <a:ext uri="{FF2B5EF4-FFF2-40B4-BE49-F238E27FC236}">
                <a16:creationId xmlns:a16="http://schemas.microsoft.com/office/drawing/2014/main" id="{9B1E4A89-68B4-C14D-BB93-F360EA112109}"/>
              </a:ext>
            </a:extLst>
          </p:cNvPr>
          <p:cNvSpPr txBox="1"/>
          <p:nvPr/>
        </p:nvSpPr>
        <p:spPr>
          <a:xfrm>
            <a:off x="8766128" y="2060099"/>
            <a:ext cx="627095"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for</a:t>
            </a:r>
            <a:r>
              <a:rPr kumimoji="1" lang="zh-CN" altLang="en-US">
                <a:latin typeface="Times New Roman" panose="02020603050405020304" pitchFamily="18" charset="0"/>
                <a:cs typeface="Times New Roman" panose="02020603050405020304" pitchFamily="18" charset="0"/>
              </a:rPr>
              <a:t> </a:t>
            </a:r>
            <a:r>
              <a:rPr kumimoji="1" lang="en-US" altLang="zh-CN" i="1">
                <a:latin typeface="Times New Roman" panose="02020603050405020304" pitchFamily="18" charset="0"/>
                <a:cs typeface="Times New Roman" panose="02020603050405020304" pitchFamily="18" charset="0"/>
              </a:rPr>
              <a:t>d</a:t>
            </a:r>
            <a:endParaRPr kumimoji="1" lang="zh-CN" altLang="en-US" i="1">
              <a:latin typeface="Times New Roman" panose="02020603050405020304" pitchFamily="18" charset="0"/>
              <a:cs typeface="Times New Roman" panose="02020603050405020304" pitchFamily="18" charset="0"/>
            </a:endParaRPr>
          </a:p>
        </p:txBody>
      </p:sp>
      <p:pic>
        <p:nvPicPr>
          <p:cNvPr id="21" name="图片 20">
            <a:extLst>
              <a:ext uri="{FF2B5EF4-FFF2-40B4-BE49-F238E27FC236}">
                <a16:creationId xmlns:a16="http://schemas.microsoft.com/office/drawing/2014/main" id="{94D74DA8-B972-BE40-B7A0-A27C16738CA1}"/>
              </a:ext>
            </a:extLst>
          </p:cNvPr>
          <p:cNvPicPr>
            <a:picLocks noChangeAspect="1"/>
          </p:cNvPicPr>
          <p:nvPr/>
        </p:nvPicPr>
        <p:blipFill>
          <a:blip r:embed="rId3"/>
          <a:stretch>
            <a:fillRect/>
          </a:stretch>
        </p:blipFill>
        <p:spPr>
          <a:xfrm>
            <a:off x="9323962" y="2071609"/>
            <a:ext cx="369320" cy="369320"/>
          </a:xfrm>
          <a:prstGeom prst="rect">
            <a:avLst/>
          </a:prstGeom>
        </p:spPr>
      </p:pic>
      <p:grpSp>
        <p:nvGrpSpPr>
          <p:cNvPr id="22" name="组合 21">
            <a:extLst>
              <a:ext uri="{FF2B5EF4-FFF2-40B4-BE49-F238E27FC236}">
                <a16:creationId xmlns:a16="http://schemas.microsoft.com/office/drawing/2014/main" id="{9A430DAA-EA1A-AB40-985D-3202C0595BCA}"/>
              </a:ext>
            </a:extLst>
          </p:cNvPr>
          <p:cNvGrpSpPr/>
          <p:nvPr/>
        </p:nvGrpSpPr>
        <p:grpSpPr>
          <a:xfrm>
            <a:off x="9693282" y="1713755"/>
            <a:ext cx="1709851" cy="1085027"/>
            <a:chOff x="6089827" y="3533579"/>
            <a:chExt cx="1709851" cy="1085027"/>
          </a:xfrm>
        </p:grpSpPr>
        <p:pic>
          <p:nvPicPr>
            <p:cNvPr id="23" name="Picture 8">
              <a:extLst>
                <a:ext uri="{FF2B5EF4-FFF2-40B4-BE49-F238E27FC236}">
                  <a16:creationId xmlns:a16="http://schemas.microsoft.com/office/drawing/2014/main" id="{41602C95-776C-9B46-AEF7-0BA3AE4F983E}"/>
                </a:ext>
              </a:extLst>
            </p:cNvPr>
            <p:cNvPicPr>
              <a:picLocks noChangeAspect="1" noChangeArrowheads="1"/>
            </p:cNvPicPr>
            <p:nvPr/>
          </p:nvPicPr>
          <p:blipFill>
            <a:blip r:embed="rId4"/>
            <a:srcRect l="1770" r="1770"/>
            <a:stretch/>
          </p:blipFill>
          <p:spPr bwMode="auto">
            <a:xfrm>
              <a:off x="6089827" y="3533579"/>
              <a:ext cx="1709851" cy="1083739"/>
            </a:xfrm>
            <a:prstGeom prst="roundRect">
              <a:avLst>
                <a:gd name="adj" fmla="val 7749"/>
              </a:avLst>
            </a:prstGeom>
            <a:noFill/>
            <a:extLst>
              <a:ext uri="{909E8E84-426E-40DD-AFC4-6F175D3DCCD1}">
                <a14:hiddenFill xmlns:a14="http://schemas.microsoft.com/office/drawing/2010/main">
                  <a:solidFill>
                    <a:srgbClr val="FFFFFF"/>
                  </a:solidFill>
                </a14:hiddenFill>
              </a:ext>
            </a:extLst>
          </p:spPr>
        </p:pic>
        <p:sp>
          <p:nvSpPr>
            <p:cNvPr id="24" name="圆角矩形 23">
              <a:extLst>
                <a:ext uri="{FF2B5EF4-FFF2-40B4-BE49-F238E27FC236}">
                  <a16:creationId xmlns:a16="http://schemas.microsoft.com/office/drawing/2014/main" id="{9D54DCC3-12A8-994A-8B1F-5B24ED89FA9E}"/>
                </a:ext>
              </a:extLst>
            </p:cNvPr>
            <p:cNvSpPr/>
            <p:nvPr/>
          </p:nvSpPr>
          <p:spPr>
            <a:xfrm>
              <a:off x="6089827" y="3536310"/>
              <a:ext cx="1709851" cy="1082296"/>
            </a:xfrm>
            <a:prstGeom prst="roundRect">
              <a:avLst>
                <a:gd name="adj" fmla="val 7774"/>
              </a:avLst>
            </a:prstGeom>
            <a:solidFill>
              <a:schemeClr val="accent5">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5" name="Picture 2" descr="ios 17 outlined style database icon">
              <a:extLst>
                <a:ext uri="{FF2B5EF4-FFF2-40B4-BE49-F238E27FC236}">
                  <a16:creationId xmlns:a16="http://schemas.microsoft.com/office/drawing/2014/main" id="{7B05A179-829C-974C-A6CA-F708E814484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1730" y="3616094"/>
              <a:ext cx="448455" cy="448455"/>
            </a:xfrm>
            <a:prstGeom prst="rect">
              <a:avLst/>
            </a:prstGeom>
            <a:noFill/>
            <a:extLst>
              <a:ext uri="{909E8E84-426E-40DD-AFC4-6F175D3DCCD1}">
                <a14:hiddenFill xmlns:a14="http://schemas.microsoft.com/office/drawing/2010/main">
                  <a:solidFill>
                    <a:srgbClr val="FFFFFF"/>
                  </a:solidFill>
                </a14:hiddenFill>
              </a:ext>
            </a:extLst>
          </p:spPr>
        </p:pic>
        <p:pic>
          <p:nvPicPr>
            <p:cNvPr id="26" name="图片 25">
              <a:extLst>
                <a:ext uri="{FF2B5EF4-FFF2-40B4-BE49-F238E27FC236}">
                  <a16:creationId xmlns:a16="http://schemas.microsoft.com/office/drawing/2014/main" id="{59C816EA-9807-C549-8381-1AB1C82EBC6C}"/>
                </a:ext>
              </a:extLst>
            </p:cNvPr>
            <p:cNvPicPr>
              <a:picLocks noChangeAspect="1"/>
            </p:cNvPicPr>
            <p:nvPr/>
          </p:nvPicPr>
          <p:blipFill>
            <a:blip r:embed="rId6"/>
            <a:stretch>
              <a:fillRect/>
            </a:stretch>
          </p:blipFill>
          <p:spPr>
            <a:xfrm>
              <a:off x="6568532" y="3661600"/>
              <a:ext cx="379497" cy="379497"/>
            </a:xfrm>
            <a:prstGeom prst="rect">
              <a:avLst/>
            </a:prstGeom>
          </p:spPr>
        </p:pic>
        <p:sp>
          <p:nvSpPr>
            <p:cNvPr id="27" name="文本框 26">
              <a:extLst>
                <a:ext uri="{FF2B5EF4-FFF2-40B4-BE49-F238E27FC236}">
                  <a16:creationId xmlns:a16="http://schemas.microsoft.com/office/drawing/2014/main" id="{AF865F79-2C39-BD48-8CCF-98F4D0D7F1C6}"/>
                </a:ext>
              </a:extLst>
            </p:cNvPr>
            <p:cNvSpPr txBox="1"/>
            <p:nvPr/>
          </p:nvSpPr>
          <p:spPr>
            <a:xfrm>
              <a:off x="6370132" y="4034728"/>
              <a:ext cx="1138453" cy="502702"/>
            </a:xfrm>
            <a:prstGeom prst="rect">
              <a:avLst/>
            </a:prstGeom>
            <a:noFill/>
          </p:spPr>
          <p:txBody>
            <a:bodyPr wrap="none" rtlCol="0">
              <a:spAutoFit/>
            </a:bodyPr>
            <a:lstStyle/>
            <a:p>
              <a:pPr algn="ctr">
                <a:lnSpc>
                  <a:spcPts val="1600"/>
                </a:lnSpc>
              </a:pPr>
              <a:r>
                <a:rPr kumimoji="1" lang="en-US" altLang="zh-CN" sz="1600">
                  <a:latin typeface="Times New Roman" panose="02020603050405020304" pitchFamily="18" charset="0"/>
                  <a:cs typeface="Times New Roman" panose="02020603050405020304" pitchFamily="18" charset="0"/>
                </a:rPr>
                <a:t>Cloud-side</a:t>
              </a:r>
              <a:r>
                <a:rPr kumimoji="1" lang="zh-CN" altLang="en-US" sz="1600">
                  <a:latin typeface="Times New Roman" panose="02020603050405020304" pitchFamily="18" charset="0"/>
                  <a:cs typeface="Times New Roman" panose="02020603050405020304" pitchFamily="18" charset="0"/>
                </a:rPr>
                <a:t> </a:t>
              </a:r>
              <a:endParaRPr kumimoji="1" lang="en-US" altLang="zh-CN" sz="1600">
                <a:latin typeface="Times New Roman" panose="02020603050405020304" pitchFamily="18" charset="0"/>
                <a:cs typeface="Times New Roman" panose="02020603050405020304" pitchFamily="18" charset="0"/>
              </a:endParaRPr>
            </a:p>
            <a:p>
              <a:pPr algn="ctr">
                <a:lnSpc>
                  <a:spcPts val="1600"/>
                </a:lnSpc>
              </a:pPr>
              <a:r>
                <a:rPr kumimoji="1" lang="en-US" altLang="zh-CN" sz="1600">
                  <a:latin typeface="Times New Roman" panose="02020603050405020304" pitchFamily="18" charset="0"/>
                  <a:cs typeface="Times New Roman" panose="02020603050405020304" pitchFamily="18" charset="0"/>
                </a:rPr>
                <a:t>Database</a:t>
              </a:r>
              <a:endParaRPr kumimoji="1" lang="zh-CN" altLang="en-US" sz="1600">
                <a:latin typeface="Times New Roman" panose="02020603050405020304" pitchFamily="18" charset="0"/>
                <a:cs typeface="Times New Roman" panose="02020603050405020304" pitchFamily="18" charset="0"/>
              </a:endParaRPr>
            </a:p>
          </p:txBody>
        </p:sp>
      </p:grpSp>
      <p:sp>
        <p:nvSpPr>
          <p:cNvPr id="35" name="文本框 34">
            <a:extLst>
              <a:ext uri="{FF2B5EF4-FFF2-40B4-BE49-F238E27FC236}">
                <a16:creationId xmlns:a16="http://schemas.microsoft.com/office/drawing/2014/main" id="{2207B81C-8E08-D543-AB8B-04C16AA6969C}"/>
              </a:ext>
            </a:extLst>
          </p:cNvPr>
          <p:cNvSpPr txBox="1"/>
          <p:nvPr/>
        </p:nvSpPr>
        <p:spPr>
          <a:xfrm>
            <a:off x="8769626" y="4468737"/>
            <a:ext cx="627095"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for</a:t>
            </a:r>
            <a:r>
              <a:rPr kumimoji="1" lang="zh-CN" altLang="en-US">
                <a:latin typeface="Times New Roman" panose="02020603050405020304" pitchFamily="18" charset="0"/>
                <a:cs typeface="Times New Roman" panose="02020603050405020304" pitchFamily="18" charset="0"/>
              </a:rPr>
              <a:t> </a:t>
            </a:r>
            <a:r>
              <a:rPr kumimoji="1" lang="en-US" altLang="zh-CN" i="1">
                <a:latin typeface="Times New Roman" panose="02020603050405020304" pitchFamily="18" charset="0"/>
                <a:cs typeface="Times New Roman" panose="02020603050405020304" pitchFamily="18" charset="0"/>
              </a:rPr>
              <a:t>d</a:t>
            </a:r>
            <a:endParaRPr kumimoji="1" lang="zh-CN" altLang="en-US" i="1">
              <a:latin typeface="Times New Roman" panose="02020603050405020304" pitchFamily="18" charset="0"/>
              <a:cs typeface="Times New Roman" panose="02020603050405020304" pitchFamily="18" charset="0"/>
            </a:endParaRPr>
          </a:p>
        </p:txBody>
      </p:sp>
      <p:pic>
        <p:nvPicPr>
          <p:cNvPr id="36" name="图片 35">
            <a:extLst>
              <a:ext uri="{FF2B5EF4-FFF2-40B4-BE49-F238E27FC236}">
                <a16:creationId xmlns:a16="http://schemas.microsoft.com/office/drawing/2014/main" id="{6C432369-48DA-6E4E-B271-692E41694DFA}"/>
              </a:ext>
            </a:extLst>
          </p:cNvPr>
          <p:cNvPicPr>
            <a:picLocks noChangeAspect="1"/>
          </p:cNvPicPr>
          <p:nvPr/>
        </p:nvPicPr>
        <p:blipFill>
          <a:blip r:embed="rId3"/>
          <a:stretch>
            <a:fillRect/>
          </a:stretch>
        </p:blipFill>
        <p:spPr>
          <a:xfrm>
            <a:off x="9327460" y="4480247"/>
            <a:ext cx="369320" cy="369320"/>
          </a:xfrm>
          <a:prstGeom prst="rect">
            <a:avLst/>
          </a:prstGeom>
        </p:spPr>
      </p:pic>
      <p:grpSp>
        <p:nvGrpSpPr>
          <p:cNvPr id="28" name="组合 27">
            <a:extLst>
              <a:ext uri="{FF2B5EF4-FFF2-40B4-BE49-F238E27FC236}">
                <a16:creationId xmlns:a16="http://schemas.microsoft.com/office/drawing/2014/main" id="{C562EE22-91BB-6E49-9761-8AC3BB3D000B}"/>
              </a:ext>
            </a:extLst>
          </p:cNvPr>
          <p:cNvGrpSpPr/>
          <p:nvPr/>
        </p:nvGrpSpPr>
        <p:grpSpPr>
          <a:xfrm>
            <a:off x="9696558" y="4156351"/>
            <a:ext cx="1709851" cy="1082296"/>
            <a:chOff x="1493566" y="3715851"/>
            <a:chExt cx="1709851" cy="1082296"/>
          </a:xfrm>
        </p:grpSpPr>
        <p:pic>
          <p:nvPicPr>
            <p:cNvPr id="29" name="图片 28">
              <a:extLst>
                <a:ext uri="{FF2B5EF4-FFF2-40B4-BE49-F238E27FC236}">
                  <a16:creationId xmlns:a16="http://schemas.microsoft.com/office/drawing/2014/main" id="{A4CA9526-1BE5-6C4B-8EC2-CF21FC470680}"/>
                </a:ext>
              </a:extLst>
            </p:cNvPr>
            <p:cNvPicPr>
              <a:picLocks noChangeAspect="1"/>
            </p:cNvPicPr>
            <p:nvPr/>
          </p:nvPicPr>
          <p:blipFill rotWithShape="1">
            <a:blip r:embed="rId7"/>
            <a:srcRect l="-1" r="2349"/>
            <a:stretch/>
          </p:blipFill>
          <p:spPr>
            <a:xfrm>
              <a:off x="1493566" y="3715851"/>
              <a:ext cx="1709851" cy="1082296"/>
            </a:xfrm>
            <a:prstGeom prst="roundRect">
              <a:avLst>
                <a:gd name="adj" fmla="val 6662"/>
              </a:avLst>
            </a:prstGeom>
            <a:noFill/>
          </p:spPr>
        </p:pic>
        <p:sp>
          <p:nvSpPr>
            <p:cNvPr id="30" name="圆角矩形 29">
              <a:extLst>
                <a:ext uri="{FF2B5EF4-FFF2-40B4-BE49-F238E27FC236}">
                  <a16:creationId xmlns:a16="http://schemas.microsoft.com/office/drawing/2014/main" id="{8BC62F24-12AC-7840-B5AF-228E7E8DF729}"/>
                </a:ext>
              </a:extLst>
            </p:cNvPr>
            <p:cNvSpPr/>
            <p:nvPr/>
          </p:nvSpPr>
          <p:spPr>
            <a:xfrm>
              <a:off x="1493566" y="3715851"/>
              <a:ext cx="1709851" cy="1082296"/>
            </a:xfrm>
            <a:prstGeom prst="roundRect">
              <a:avLst>
                <a:gd name="adj" fmla="val 7774"/>
              </a:avLst>
            </a:prstGeom>
            <a:solidFill>
              <a:schemeClr val="accent4">
                <a:lumMod val="40000"/>
                <a:lumOff val="6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1" name="组合 30">
              <a:extLst>
                <a:ext uri="{FF2B5EF4-FFF2-40B4-BE49-F238E27FC236}">
                  <a16:creationId xmlns:a16="http://schemas.microsoft.com/office/drawing/2014/main" id="{7CAB33DA-43F8-0F41-A685-6A91480ECB38}"/>
                </a:ext>
              </a:extLst>
            </p:cNvPr>
            <p:cNvGrpSpPr/>
            <p:nvPr/>
          </p:nvGrpSpPr>
          <p:grpSpPr>
            <a:xfrm>
              <a:off x="1977665" y="3824339"/>
              <a:ext cx="741653" cy="448455"/>
              <a:chOff x="257872" y="3402400"/>
              <a:chExt cx="741653" cy="448455"/>
            </a:xfrm>
          </p:grpSpPr>
          <p:pic>
            <p:nvPicPr>
              <p:cNvPr id="33" name="Picture 2" descr="ios 17 outlined style database icon">
                <a:extLst>
                  <a:ext uri="{FF2B5EF4-FFF2-40B4-BE49-F238E27FC236}">
                    <a16:creationId xmlns:a16="http://schemas.microsoft.com/office/drawing/2014/main" id="{B0CC0FCA-2480-9C49-944F-8575962AE76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070" y="3402400"/>
                <a:ext cx="448455" cy="448455"/>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33">
                <a:extLst>
                  <a:ext uri="{FF2B5EF4-FFF2-40B4-BE49-F238E27FC236}">
                    <a16:creationId xmlns:a16="http://schemas.microsoft.com/office/drawing/2014/main" id="{6CE36D11-80E2-6E4F-AC3C-65D935C793BF}"/>
                  </a:ext>
                </a:extLst>
              </p:cNvPr>
              <p:cNvPicPr>
                <a:picLocks noChangeAspect="1"/>
              </p:cNvPicPr>
              <p:nvPr/>
            </p:nvPicPr>
            <p:blipFill>
              <a:blip r:embed="rId6"/>
              <a:stretch>
                <a:fillRect/>
              </a:stretch>
            </p:blipFill>
            <p:spPr>
              <a:xfrm>
                <a:off x="257872" y="3447906"/>
                <a:ext cx="379497" cy="379497"/>
              </a:xfrm>
              <a:prstGeom prst="rect">
                <a:avLst/>
              </a:prstGeom>
            </p:spPr>
          </p:pic>
        </p:grpSp>
        <p:sp>
          <p:nvSpPr>
            <p:cNvPr id="32" name="文本框 31">
              <a:extLst>
                <a:ext uri="{FF2B5EF4-FFF2-40B4-BE49-F238E27FC236}">
                  <a16:creationId xmlns:a16="http://schemas.microsoft.com/office/drawing/2014/main" id="{82F4058C-171D-9E4E-9DAF-089488C27D21}"/>
                </a:ext>
              </a:extLst>
            </p:cNvPr>
            <p:cNvSpPr txBox="1"/>
            <p:nvPr/>
          </p:nvSpPr>
          <p:spPr>
            <a:xfrm>
              <a:off x="1739190" y="4242973"/>
              <a:ext cx="1218602" cy="502702"/>
            </a:xfrm>
            <a:prstGeom prst="rect">
              <a:avLst/>
            </a:prstGeom>
            <a:noFill/>
          </p:spPr>
          <p:txBody>
            <a:bodyPr wrap="none" rtlCol="0">
              <a:spAutoFit/>
            </a:bodyPr>
            <a:lstStyle/>
            <a:p>
              <a:pPr algn="ctr">
                <a:lnSpc>
                  <a:spcPts val="1600"/>
                </a:lnSpc>
              </a:pPr>
              <a:r>
                <a:rPr kumimoji="1" lang="en-US" altLang="zh-CN" sz="1600">
                  <a:latin typeface="Times New Roman" panose="02020603050405020304" pitchFamily="18" charset="0"/>
                  <a:cs typeface="Times New Roman" panose="02020603050405020304" pitchFamily="18" charset="0"/>
                </a:rPr>
                <a:t>Device-side</a:t>
              </a:r>
              <a:r>
                <a:rPr kumimoji="1" lang="zh-CN" altLang="en-US" sz="1600">
                  <a:latin typeface="Times New Roman" panose="02020603050405020304" pitchFamily="18" charset="0"/>
                  <a:cs typeface="Times New Roman" panose="02020603050405020304" pitchFamily="18" charset="0"/>
                </a:rPr>
                <a:t> </a:t>
              </a:r>
              <a:endParaRPr kumimoji="1" lang="en-US" altLang="zh-CN" sz="1600">
                <a:latin typeface="Times New Roman" panose="02020603050405020304" pitchFamily="18" charset="0"/>
                <a:cs typeface="Times New Roman" panose="02020603050405020304" pitchFamily="18" charset="0"/>
              </a:endParaRPr>
            </a:p>
            <a:p>
              <a:pPr algn="ctr">
                <a:lnSpc>
                  <a:spcPts val="1600"/>
                </a:lnSpc>
              </a:pPr>
              <a:r>
                <a:rPr kumimoji="1" lang="en-US" altLang="zh-CN" sz="1600">
                  <a:latin typeface="Times New Roman" panose="02020603050405020304" pitchFamily="18" charset="0"/>
                  <a:cs typeface="Times New Roman" panose="02020603050405020304" pitchFamily="18" charset="0"/>
                </a:rPr>
                <a:t>Database</a:t>
              </a:r>
              <a:endParaRPr kumimoji="1" lang="zh-CN" altLang="en-US" sz="1600">
                <a:latin typeface="Times New Roman" panose="02020603050405020304" pitchFamily="18" charset="0"/>
                <a:cs typeface="Times New Roman" panose="02020603050405020304" pitchFamily="18" charset="0"/>
              </a:endParaRPr>
            </a:p>
          </p:txBody>
        </p:sp>
      </p:grpSp>
      <p:sp>
        <p:nvSpPr>
          <p:cNvPr id="93" name="文本框 92">
            <a:extLst>
              <a:ext uri="{FF2B5EF4-FFF2-40B4-BE49-F238E27FC236}">
                <a16:creationId xmlns:a16="http://schemas.microsoft.com/office/drawing/2014/main" id="{89353238-9D0C-5D44-8A5A-9006E5A99D80}"/>
              </a:ext>
            </a:extLst>
          </p:cNvPr>
          <p:cNvSpPr txBox="1"/>
          <p:nvPr/>
        </p:nvSpPr>
        <p:spPr>
          <a:xfrm>
            <a:off x="6053419" y="2429431"/>
            <a:ext cx="2685351" cy="369332"/>
          </a:xfrm>
          <a:prstGeom prst="rect">
            <a:avLst/>
          </a:prstGeom>
          <a:noFill/>
        </p:spPr>
        <p:txBody>
          <a:bodyPr wrap="none" rtlCol="0">
            <a:spAutoFit/>
          </a:bodyPr>
          <a:lstStyle/>
          <a:p>
            <a:r>
              <a:rPr kumimoji="1" lang="en-US" altLang="zh-CN">
                <a:latin typeface="Times New Roman" panose="02020603050405020304" pitchFamily="18" charset="0"/>
                <a:ea typeface="SimSun" panose="02010600030101010101" pitchFamily="2" charset="-122"/>
                <a:cs typeface="Times New Roman" panose="02020603050405020304" pitchFamily="18" charset="0"/>
              </a:rPr>
              <a:t>cloud-only</a:t>
            </a:r>
            <a:r>
              <a:rPr kumimoji="1" lang="zh-CN" altLang="en-US">
                <a:latin typeface="Times New Roman" panose="02020603050405020304" pitchFamily="18" charset="0"/>
                <a:ea typeface="SimSun" panose="02010600030101010101" pitchFamily="2" charset="-122"/>
                <a:cs typeface="Times New Roman" panose="02020603050405020304" pitchFamily="18" charset="0"/>
              </a:rPr>
              <a:t> </a:t>
            </a:r>
            <a:r>
              <a:rPr kumimoji="1" lang="en-US" altLang="zh-CN">
                <a:latin typeface="Times New Roman" panose="02020603050405020304" pitchFamily="18" charset="0"/>
                <a:ea typeface="SimSun" panose="02010600030101010101" pitchFamily="2" charset="-122"/>
                <a:cs typeface="Times New Roman" panose="02020603050405020304" pitchFamily="18" charset="0"/>
              </a:rPr>
              <a:t>RAG</a:t>
            </a:r>
            <a:r>
              <a:rPr kumimoji="1" lang="zh-CN" altLang="en-US">
                <a:latin typeface="Times New Roman" panose="02020603050405020304" pitchFamily="18" charset="0"/>
                <a:ea typeface="SimSun" panose="02010600030101010101" pitchFamily="2" charset="-122"/>
                <a:cs typeface="Times New Roman" panose="02020603050405020304" pitchFamily="18" charset="0"/>
              </a:rPr>
              <a:t> </a:t>
            </a:r>
            <a:r>
              <a:rPr kumimoji="1" lang="en-US" altLang="zh-CN">
                <a:latin typeface="Times New Roman" panose="02020603050405020304" pitchFamily="18" charset="0"/>
                <a:ea typeface="SimSun" panose="02010600030101010101" pitchFamily="2" charset="-122"/>
                <a:cs typeface="Times New Roman" panose="02020603050405020304" pitchFamily="18" charset="0"/>
              </a:rPr>
              <a:t>workflow</a:t>
            </a:r>
            <a:endParaRPr kumimoji="1" lang="zh-CN" altLang="en-US">
              <a:latin typeface="Times New Roman" panose="02020603050405020304" pitchFamily="18" charset="0"/>
              <a:ea typeface="SimSun" panose="02010600030101010101" pitchFamily="2" charset="-122"/>
              <a:cs typeface="Times New Roman" panose="02020603050405020304" pitchFamily="18" charset="0"/>
            </a:endParaRPr>
          </a:p>
        </p:txBody>
      </p:sp>
      <p:sp>
        <p:nvSpPr>
          <p:cNvPr id="94" name="文本框 93">
            <a:extLst>
              <a:ext uri="{FF2B5EF4-FFF2-40B4-BE49-F238E27FC236}">
                <a16:creationId xmlns:a16="http://schemas.microsoft.com/office/drawing/2014/main" id="{CCA6FE17-A5F6-5343-B6F0-025499A47BCD}"/>
              </a:ext>
            </a:extLst>
          </p:cNvPr>
          <p:cNvSpPr txBox="1"/>
          <p:nvPr/>
        </p:nvSpPr>
        <p:spPr>
          <a:xfrm>
            <a:off x="6053419" y="4872069"/>
            <a:ext cx="2775119" cy="369332"/>
          </a:xfrm>
          <a:prstGeom prst="rect">
            <a:avLst/>
          </a:prstGeom>
          <a:noFill/>
        </p:spPr>
        <p:txBody>
          <a:bodyPr wrap="none" rtlCol="0">
            <a:spAutoFit/>
          </a:bodyPr>
          <a:lstStyle/>
          <a:p>
            <a:r>
              <a:rPr kumimoji="1" lang="en-US" altLang="zh-CN">
                <a:latin typeface="Times New Roman" panose="02020603050405020304" pitchFamily="18" charset="0"/>
                <a:ea typeface="SimSun" panose="02010600030101010101" pitchFamily="2" charset="-122"/>
                <a:cs typeface="Times New Roman" panose="02020603050405020304" pitchFamily="18" charset="0"/>
              </a:rPr>
              <a:t>device-only</a:t>
            </a:r>
            <a:r>
              <a:rPr kumimoji="1" lang="zh-CN" altLang="en-US">
                <a:latin typeface="Times New Roman" panose="02020603050405020304" pitchFamily="18" charset="0"/>
                <a:ea typeface="SimSun" panose="02010600030101010101" pitchFamily="2" charset="-122"/>
                <a:cs typeface="Times New Roman" panose="02020603050405020304" pitchFamily="18" charset="0"/>
              </a:rPr>
              <a:t> </a:t>
            </a:r>
            <a:r>
              <a:rPr kumimoji="1" lang="en-US" altLang="zh-CN">
                <a:latin typeface="Times New Roman" panose="02020603050405020304" pitchFamily="18" charset="0"/>
                <a:ea typeface="SimSun" panose="02010600030101010101" pitchFamily="2" charset="-122"/>
                <a:cs typeface="Times New Roman" panose="02020603050405020304" pitchFamily="18" charset="0"/>
              </a:rPr>
              <a:t>RAG</a:t>
            </a:r>
            <a:r>
              <a:rPr kumimoji="1" lang="zh-CN" altLang="en-US">
                <a:latin typeface="Times New Roman" panose="02020603050405020304" pitchFamily="18" charset="0"/>
                <a:ea typeface="SimSun" panose="02010600030101010101" pitchFamily="2" charset="-122"/>
                <a:cs typeface="Times New Roman" panose="02020603050405020304" pitchFamily="18" charset="0"/>
              </a:rPr>
              <a:t> </a:t>
            </a:r>
            <a:r>
              <a:rPr kumimoji="1" lang="en-US" altLang="zh-CN">
                <a:latin typeface="Times New Roman" panose="02020603050405020304" pitchFamily="18" charset="0"/>
                <a:ea typeface="SimSun" panose="02010600030101010101" pitchFamily="2" charset="-122"/>
                <a:cs typeface="Times New Roman" panose="02020603050405020304" pitchFamily="18" charset="0"/>
              </a:rPr>
              <a:t>workflow</a:t>
            </a:r>
            <a:endParaRPr kumimoji="1" lang="zh-CN" altLang="en-US">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96" name="直线箭头连接符 95">
            <a:extLst>
              <a:ext uri="{FF2B5EF4-FFF2-40B4-BE49-F238E27FC236}">
                <a16:creationId xmlns:a16="http://schemas.microsoft.com/office/drawing/2014/main" id="{4639BB3C-7F1A-A641-A80E-EC80E8204339}"/>
              </a:ext>
            </a:extLst>
          </p:cNvPr>
          <p:cNvCxnSpPr>
            <a:stCxn id="93" idx="2"/>
            <a:endCxn id="19" idx="0"/>
          </p:cNvCxnSpPr>
          <p:nvPr/>
        </p:nvCxnSpPr>
        <p:spPr>
          <a:xfrm flipH="1">
            <a:off x="7396094" y="2798763"/>
            <a:ext cx="1" cy="765158"/>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8" name="直线箭头连接符 97">
            <a:extLst>
              <a:ext uri="{FF2B5EF4-FFF2-40B4-BE49-F238E27FC236}">
                <a16:creationId xmlns:a16="http://schemas.microsoft.com/office/drawing/2014/main" id="{061BA44B-7AE5-5B44-80D9-D6315C76143B}"/>
              </a:ext>
            </a:extLst>
          </p:cNvPr>
          <p:cNvCxnSpPr>
            <a:cxnSpLocks/>
            <a:endCxn id="19" idx="2"/>
          </p:cNvCxnSpPr>
          <p:nvPr/>
        </p:nvCxnSpPr>
        <p:spPr>
          <a:xfrm flipV="1">
            <a:off x="7396094" y="3933253"/>
            <a:ext cx="0" cy="566840"/>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542FF77C-656E-954E-BF94-874F79F8BFD9}"/>
              </a:ext>
            </a:extLst>
          </p:cNvPr>
          <p:cNvPicPr>
            <a:picLocks noChangeAspect="1"/>
          </p:cNvPicPr>
          <p:nvPr/>
        </p:nvPicPr>
        <p:blipFill>
          <a:blip r:embed="rId8"/>
          <a:stretch>
            <a:fillRect/>
          </a:stretch>
        </p:blipFill>
        <p:spPr>
          <a:xfrm>
            <a:off x="6723453" y="5183594"/>
            <a:ext cx="1435049" cy="314531"/>
          </a:xfrm>
          <a:prstGeom prst="rect">
            <a:avLst/>
          </a:prstGeom>
        </p:spPr>
      </p:pic>
      <p:pic>
        <p:nvPicPr>
          <p:cNvPr id="38" name="图片 37">
            <a:extLst>
              <a:ext uri="{FF2B5EF4-FFF2-40B4-BE49-F238E27FC236}">
                <a16:creationId xmlns:a16="http://schemas.microsoft.com/office/drawing/2014/main" id="{6C237A5F-29D6-E946-9979-BCEFF9EA0321}"/>
              </a:ext>
            </a:extLst>
          </p:cNvPr>
          <p:cNvPicPr>
            <a:picLocks noChangeAspect="1"/>
          </p:cNvPicPr>
          <p:nvPr/>
        </p:nvPicPr>
        <p:blipFill>
          <a:blip r:embed="rId9"/>
          <a:stretch>
            <a:fillRect/>
          </a:stretch>
        </p:blipFill>
        <p:spPr>
          <a:xfrm>
            <a:off x="6783999" y="2790228"/>
            <a:ext cx="1373707" cy="320087"/>
          </a:xfrm>
          <a:prstGeom prst="rect">
            <a:avLst/>
          </a:prstGeom>
        </p:spPr>
      </p:pic>
      <p:sp>
        <p:nvSpPr>
          <p:cNvPr id="41" name="矩形 40">
            <a:extLst>
              <a:ext uri="{FF2B5EF4-FFF2-40B4-BE49-F238E27FC236}">
                <a16:creationId xmlns:a16="http://schemas.microsoft.com/office/drawing/2014/main" id="{91B7A1F8-EAF2-AE4E-A7C7-96318F29D5F9}"/>
              </a:ext>
            </a:extLst>
          </p:cNvPr>
          <p:cNvSpPr/>
          <p:nvPr/>
        </p:nvSpPr>
        <p:spPr>
          <a:xfrm>
            <a:off x="6096000" y="2466255"/>
            <a:ext cx="2642770" cy="64406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矩形 45">
            <a:extLst>
              <a:ext uri="{FF2B5EF4-FFF2-40B4-BE49-F238E27FC236}">
                <a16:creationId xmlns:a16="http://schemas.microsoft.com/office/drawing/2014/main" id="{ED93F71E-23CF-CD46-BBB5-A2784CA3665D}"/>
              </a:ext>
            </a:extLst>
          </p:cNvPr>
          <p:cNvSpPr/>
          <p:nvPr/>
        </p:nvSpPr>
        <p:spPr>
          <a:xfrm>
            <a:off x="6096000" y="4913604"/>
            <a:ext cx="2642770" cy="64406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文本框 41">
            <a:extLst>
              <a:ext uri="{FF2B5EF4-FFF2-40B4-BE49-F238E27FC236}">
                <a16:creationId xmlns:a16="http://schemas.microsoft.com/office/drawing/2014/main" id="{2583C76A-8E6E-F447-96F4-589BFBA096A7}"/>
              </a:ext>
            </a:extLst>
          </p:cNvPr>
          <p:cNvSpPr txBox="1"/>
          <p:nvPr/>
        </p:nvSpPr>
        <p:spPr>
          <a:xfrm>
            <a:off x="674100" y="5992313"/>
            <a:ext cx="8888011"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DRAG</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transformed</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into</a:t>
            </a:r>
            <a:r>
              <a:rPr kumimoji="1" lang="zh-CN" altLang="en-US">
                <a:latin typeface="Times New Roman" panose="02020603050405020304" pitchFamily="18" charset="0"/>
                <a:cs typeface="Times New Roman" panose="02020603050405020304" pitchFamily="18" charset="0"/>
              </a:rPr>
              <a:t> </a:t>
            </a: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output</a:t>
            </a:r>
            <a:r>
              <a:rPr kumimoji="1" lang="zh-CN" altLang="en-US" b="1">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aggregations</a:t>
            </a:r>
            <a:r>
              <a:rPr kumimoji="1" lang="zh-CN" altLang="en-US" b="1">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between</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cloud-side</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RAG</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and</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device-side</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RAG</a:t>
            </a:r>
            <a:endParaRPr kumimoji="1" lang="zh-CN"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1337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3565079"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Design: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 Rough Solution</a:t>
            </a:r>
            <a:endParaRPr kumimoji="1" lang="zh-CN" altLang="en-US" sz="2400" b="1" dirty="0">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57B34294-DC5E-4967-B946-5C2E38B5CC5A}"/>
              </a:ext>
            </a:extLst>
          </p:cNvPr>
          <p:cNvSpPr txBox="1"/>
          <p:nvPr/>
        </p:nvSpPr>
        <p:spPr>
          <a:xfrm>
            <a:off x="542167" y="1006929"/>
            <a:ext cx="5410840"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Vanilla DRAG (VDRAG)</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Workflow</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Decomposition</a:t>
            </a:r>
          </a:p>
        </p:txBody>
      </p:sp>
      <p:sp>
        <p:nvSpPr>
          <p:cNvPr id="103" name="文本框 102">
            <a:extLst>
              <a:ext uri="{FF2B5EF4-FFF2-40B4-BE49-F238E27FC236}">
                <a16:creationId xmlns:a16="http://schemas.microsoft.com/office/drawing/2014/main" id="{673536D9-5B12-1B42-9D99-10C0E9DC498D}"/>
              </a:ext>
            </a:extLst>
          </p:cNvPr>
          <p:cNvSpPr txBox="1"/>
          <p:nvPr/>
        </p:nvSpPr>
        <p:spPr>
          <a:xfrm>
            <a:off x="7955138" y="4714414"/>
            <a:ext cx="4154003" cy="646331"/>
          </a:xfrm>
          <a:prstGeom prst="rect">
            <a:avLst/>
          </a:prstGeom>
          <a:noFill/>
        </p:spPr>
        <p:txBody>
          <a:bodyPr wrap="square" rtlCol="0">
            <a:spAutoFit/>
          </a:bodyPr>
          <a:lstStyle/>
          <a:p>
            <a:r>
              <a:rPr kumimoji="1" lang="en-US" altLang="zh-CN" b="1">
                <a:solidFill>
                  <a:srgbClr val="D20000"/>
                </a:solidFill>
                <a:latin typeface="Times New Roman" panose="02020603050405020304" pitchFamily="18" charset="0"/>
                <a:cs typeface="Times New Roman" panose="02020603050405020304" pitchFamily="18" charset="0"/>
              </a:rPr>
              <a:t>High-frequency</a:t>
            </a:r>
            <a:r>
              <a:rPr kumimoji="1" lang="zh-CN" altLang="en-US" b="1">
                <a:solidFill>
                  <a:srgbClr val="D20000"/>
                </a:solidFill>
                <a:latin typeface="Times New Roman" panose="02020603050405020304" pitchFamily="18" charset="0"/>
                <a:cs typeface="Times New Roman" panose="02020603050405020304" pitchFamily="18" charset="0"/>
              </a:rPr>
              <a:t> </a:t>
            </a:r>
            <a:r>
              <a:rPr kumimoji="1" lang="en-US" altLang="zh-CN" b="1">
                <a:solidFill>
                  <a:srgbClr val="D20000"/>
                </a:solidFill>
                <a:latin typeface="Times New Roman" panose="02020603050405020304" pitchFamily="18" charset="0"/>
                <a:cs typeface="Times New Roman" panose="02020603050405020304" pitchFamily="18" charset="0"/>
              </a:rPr>
              <a:t>synchronization</a:t>
            </a:r>
            <a:r>
              <a:rPr kumimoji="1" lang="zh-CN" altLang="en-US" b="1">
                <a:solidFill>
                  <a:srgbClr val="D20000"/>
                </a:solidFill>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reulted</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in</a:t>
            </a:r>
            <a:r>
              <a:rPr kumimoji="1" lang="zh-CN" altLang="en-US">
                <a:latin typeface="Times New Roman" panose="02020603050405020304" pitchFamily="18" charset="0"/>
                <a:cs typeface="Times New Roman" panose="02020603050405020304" pitchFamily="18" charset="0"/>
              </a:rPr>
              <a:t> </a:t>
            </a:r>
            <a:r>
              <a:rPr kumimoji="1" lang="en-US" altLang="zh-CN" b="1">
                <a:solidFill>
                  <a:srgbClr val="D20000"/>
                </a:solidFill>
                <a:latin typeface="Times New Roman" panose="02020603050405020304" pitchFamily="18" charset="0"/>
                <a:cs typeface="Times New Roman" panose="02020603050405020304" pitchFamily="18" charset="0"/>
              </a:rPr>
              <a:t>unacceptable</a:t>
            </a:r>
            <a:r>
              <a:rPr kumimoji="1" lang="zh-CN" altLang="en-US" b="1">
                <a:solidFill>
                  <a:srgbClr val="D20000"/>
                </a:solidFill>
                <a:latin typeface="Times New Roman" panose="02020603050405020304" pitchFamily="18" charset="0"/>
                <a:cs typeface="Times New Roman" panose="02020603050405020304" pitchFamily="18" charset="0"/>
              </a:rPr>
              <a:t> </a:t>
            </a:r>
            <a:r>
              <a:rPr kumimoji="1" lang="en-US" altLang="zh-CN" b="1">
                <a:solidFill>
                  <a:srgbClr val="D20000"/>
                </a:solidFill>
                <a:latin typeface="Times New Roman" panose="02020603050405020304" pitchFamily="18" charset="0"/>
                <a:cs typeface="Times New Roman" panose="02020603050405020304" pitchFamily="18" charset="0"/>
              </a:rPr>
              <a:t>transmission</a:t>
            </a:r>
            <a:r>
              <a:rPr kumimoji="1" lang="zh-CN" altLang="en-US" b="1">
                <a:solidFill>
                  <a:srgbClr val="D20000"/>
                </a:solidFill>
                <a:latin typeface="Times New Roman" panose="02020603050405020304" pitchFamily="18" charset="0"/>
                <a:cs typeface="Times New Roman" panose="02020603050405020304" pitchFamily="18" charset="0"/>
              </a:rPr>
              <a:t> </a:t>
            </a:r>
            <a:r>
              <a:rPr kumimoji="1" lang="en-US" altLang="zh-CN" b="1">
                <a:solidFill>
                  <a:srgbClr val="D20000"/>
                </a:solidFill>
                <a:latin typeface="Times New Roman" panose="02020603050405020304" pitchFamily="18" charset="0"/>
                <a:cs typeface="Times New Roman" panose="02020603050405020304" pitchFamily="18" charset="0"/>
              </a:rPr>
              <a:t>latency</a:t>
            </a:r>
            <a:endParaRPr kumimoji="1" lang="zh-CN" altLang="en-US" b="1">
              <a:solidFill>
                <a:srgbClr val="D20000"/>
              </a:solidFill>
              <a:latin typeface="Times New Roman" panose="02020603050405020304" pitchFamily="18" charset="0"/>
              <a:cs typeface="Times New Roman" panose="02020603050405020304" pitchFamily="18" charset="0"/>
            </a:endParaRPr>
          </a:p>
        </p:txBody>
      </p:sp>
      <p:grpSp>
        <p:nvGrpSpPr>
          <p:cNvPr id="28" name="组合 27">
            <a:extLst>
              <a:ext uri="{FF2B5EF4-FFF2-40B4-BE49-F238E27FC236}">
                <a16:creationId xmlns:a16="http://schemas.microsoft.com/office/drawing/2014/main" id="{C562EE22-91BB-6E49-9761-8AC3BB3D000B}"/>
              </a:ext>
            </a:extLst>
          </p:cNvPr>
          <p:cNvGrpSpPr/>
          <p:nvPr/>
        </p:nvGrpSpPr>
        <p:grpSpPr>
          <a:xfrm>
            <a:off x="1849851" y="3977664"/>
            <a:ext cx="1709851" cy="1082296"/>
            <a:chOff x="1493566" y="3715851"/>
            <a:chExt cx="1709851" cy="1082296"/>
          </a:xfrm>
        </p:grpSpPr>
        <p:pic>
          <p:nvPicPr>
            <p:cNvPr id="29" name="图片 28">
              <a:extLst>
                <a:ext uri="{FF2B5EF4-FFF2-40B4-BE49-F238E27FC236}">
                  <a16:creationId xmlns:a16="http://schemas.microsoft.com/office/drawing/2014/main" id="{A4CA9526-1BE5-6C4B-8EC2-CF21FC470680}"/>
                </a:ext>
              </a:extLst>
            </p:cNvPr>
            <p:cNvPicPr>
              <a:picLocks noChangeAspect="1"/>
            </p:cNvPicPr>
            <p:nvPr/>
          </p:nvPicPr>
          <p:blipFill rotWithShape="1">
            <a:blip r:embed="rId2"/>
            <a:srcRect l="-1" r="2349"/>
            <a:stretch/>
          </p:blipFill>
          <p:spPr>
            <a:xfrm>
              <a:off x="1493566" y="3715851"/>
              <a:ext cx="1709851" cy="1082296"/>
            </a:xfrm>
            <a:prstGeom prst="roundRect">
              <a:avLst>
                <a:gd name="adj" fmla="val 6662"/>
              </a:avLst>
            </a:prstGeom>
            <a:noFill/>
          </p:spPr>
        </p:pic>
        <p:sp>
          <p:nvSpPr>
            <p:cNvPr id="30" name="圆角矩形 29">
              <a:extLst>
                <a:ext uri="{FF2B5EF4-FFF2-40B4-BE49-F238E27FC236}">
                  <a16:creationId xmlns:a16="http://schemas.microsoft.com/office/drawing/2014/main" id="{8BC62F24-12AC-7840-B5AF-228E7E8DF729}"/>
                </a:ext>
              </a:extLst>
            </p:cNvPr>
            <p:cNvSpPr/>
            <p:nvPr/>
          </p:nvSpPr>
          <p:spPr>
            <a:xfrm>
              <a:off x="1493566" y="3715851"/>
              <a:ext cx="1709851" cy="1082296"/>
            </a:xfrm>
            <a:prstGeom prst="roundRect">
              <a:avLst>
                <a:gd name="adj" fmla="val 7774"/>
              </a:avLst>
            </a:prstGeom>
            <a:solidFill>
              <a:schemeClr val="accent4">
                <a:lumMod val="40000"/>
                <a:lumOff val="6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1" name="组合 30">
              <a:extLst>
                <a:ext uri="{FF2B5EF4-FFF2-40B4-BE49-F238E27FC236}">
                  <a16:creationId xmlns:a16="http://schemas.microsoft.com/office/drawing/2014/main" id="{7CAB33DA-43F8-0F41-A685-6A91480ECB38}"/>
                </a:ext>
              </a:extLst>
            </p:cNvPr>
            <p:cNvGrpSpPr/>
            <p:nvPr/>
          </p:nvGrpSpPr>
          <p:grpSpPr>
            <a:xfrm>
              <a:off x="1977665" y="3824339"/>
              <a:ext cx="741653" cy="448455"/>
              <a:chOff x="257872" y="3402400"/>
              <a:chExt cx="741653" cy="448455"/>
            </a:xfrm>
          </p:grpSpPr>
          <p:pic>
            <p:nvPicPr>
              <p:cNvPr id="33" name="Picture 2" descr="ios 17 outlined style database icon">
                <a:extLst>
                  <a:ext uri="{FF2B5EF4-FFF2-40B4-BE49-F238E27FC236}">
                    <a16:creationId xmlns:a16="http://schemas.microsoft.com/office/drawing/2014/main" id="{B0CC0FCA-2480-9C49-944F-8575962AE76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070" y="3402400"/>
                <a:ext cx="448455" cy="448455"/>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33">
                <a:extLst>
                  <a:ext uri="{FF2B5EF4-FFF2-40B4-BE49-F238E27FC236}">
                    <a16:creationId xmlns:a16="http://schemas.microsoft.com/office/drawing/2014/main" id="{6CE36D11-80E2-6E4F-AC3C-65D935C793BF}"/>
                  </a:ext>
                </a:extLst>
              </p:cNvPr>
              <p:cNvPicPr>
                <a:picLocks noChangeAspect="1"/>
              </p:cNvPicPr>
              <p:nvPr/>
            </p:nvPicPr>
            <p:blipFill>
              <a:blip r:embed="rId4"/>
              <a:stretch>
                <a:fillRect/>
              </a:stretch>
            </p:blipFill>
            <p:spPr>
              <a:xfrm>
                <a:off x="257872" y="3447906"/>
                <a:ext cx="379497" cy="379497"/>
              </a:xfrm>
              <a:prstGeom prst="rect">
                <a:avLst/>
              </a:prstGeom>
            </p:spPr>
          </p:pic>
        </p:grpSp>
        <p:sp>
          <p:nvSpPr>
            <p:cNvPr id="32" name="文本框 31">
              <a:extLst>
                <a:ext uri="{FF2B5EF4-FFF2-40B4-BE49-F238E27FC236}">
                  <a16:creationId xmlns:a16="http://schemas.microsoft.com/office/drawing/2014/main" id="{82F4058C-171D-9E4E-9DAF-089488C27D21}"/>
                </a:ext>
              </a:extLst>
            </p:cNvPr>
            <p:cNvSpPr txBox="1"/>
            <p:nvPr/>
          </p:nvSpPr>
          <p:spPr>
            <a:xfrm>
              <a:off x="1739190" y="4242973"/>
              <a:ext cx="1218602" cy="502702"/>
            </a:xfrm>
            <a:prstGeom prst="rect">
              <a:avLst/>
            </a:prstGeom>
            <a:noFill/>
          </p:spPr>
          <p:txBody>
            <a:bodyPr wrap="none" rtlCol="0">
              <a:spAutoFit/>
            </a:bodyPr>
            <a:lstStyle/>
            <a:p>
              <a:pPr algn="ctr">
                <a:lnSpc>
                  <a:spcPts val="1600"/>
                </a:lnSpc>
              </a:pPr>
              <a:r>
                <a:rPr kumimoji="1" lang="en-US" altLang="zh-CN" sz="1600">
                  <a:latin typeface="Times New Roman" panose="02020603050405020304" pitchFamily="18" charset="0"/>
                  <a:cs typeface="Times New Roman" panose="02020603050405020304" pitchFamily="18" charset="0"/>
                </a:rPr>
                <a:t>Device-side</a:t>
              </a:r>
              <a:r>
                <a:rPr kumimoji="1" lang="zh-CN" altLang="en-US" sz="1600">
                  <a:latin typeface="Times New Roman" panose="02020603050405020304" pitchFamily="18" charset="0"/>
                  <a:cs typeface="Times New Roman" panose="02020603050405020304" pitchFamily="18" charset="0"/>
                </a:rPr>
                <a:t> </a:t>
              </a:r>
              <a:endParaRPr kumimoji="1" lang="en-US" altLang="zh-CN" sz="1600">
                <a:latin typeface="Times New Roman" panose="02020603050405020304" pitchFamily="18" charset="0"/>
                <a:cs typeface="Times New Roman" panose="02020603050405020304" pitchFamily="18" charset="0"/>
              </a:endParaRPr>
            </a:p>
            <a:p>
              <a:pPr algn="ctr">
                <a:lnSpc>
                  <a:spcPts val="1600"/>
                </a:lnSpc>
              </a:pPr>
              <a:r>
                <a:rPr kumimoji="1" lang="en-US" altLang="zh-CN" sz="1600">
                  <a:latin typeface="Times New Roman" panose="02020603050405020304" pitchFamily="18" charset="0"/>
                  <a:cs typeface="Times New Roman" panose="02020603050405020304" pitchFamily="18" charset="0"/>
                </a:rPr>
                <a:t>Database</a:t>
              </a:r>
              <a:endParaRPr kumimoji="1" lang="zh-CN" altLang="en-US" sz="1600">
                <a:latin typeface="Times New Roman" panose="02020603050405020304" pitchFamily="18" charset="0"/>
                <a:cs typeface="Times New Roman" panose="02020603050405020304" pitchFamily="18" charset="0"/>
              </a:endParaRPr>
            </a:p>
          </p:txBody>
        </p:sp>
      </p:grpSp>
      <p:sp>
        <p:nvSpPr>
          <p:cNvPr id="188" name="矩形 187">
            <a:extLst>
              <a:ext uri="{FF2B5EF4-FFF2-40B4-BE49-F238E27FC236}">
                <a16:creationId xmlns:a16="http://schemas.microsoft.com/office/drawing/2014/main" id="{4B5CF7BE-8EFA-5549-9AEA-DD5B78302CBE}"/>
              </a:ext>
            </a:extLst>
          </p:cNvPr>
          <p:cNvSpPr/>
          <p:nvPr/>
        </p:nvSpPr>
        <p:spPr>
          <a:xfrm>
            <a:off x="4110330" y="4258918"/>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189" name="矩形 188">
            <a:extLst>
              <a:ext uri="{FF2B5EF4-FFF2-40B4-BE49-F238E27FC236}">
                <a16:creationId xmlns:a16="http://schemas.microsoft.com/office/drawing/2014/main" id="{1C63FCFF-7736-9B45-A6BC-0BD437214E7A}"/>
              </a:ext>
            </a:extLst>
          </p:cNvPr>
          <p:cNvSpPr/>
          <p:nvPr/>
        </p:nvSpPr>
        <p:spPr>
          <a:xfrm>
            <a:off x="4368909" y="4263948"/>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190" name="矩形 189">
            <a:extLst>
              <a:ext uri="{FF2B5EF4-FFF2-40B4-BE49-F238E27FC236}">
                <a16:creationId xmlns:a16="http://schemas.microsoft.com/office/drawing/2014/main" id="{CF83631D-94C2-0B40-9FCF-D9232F65B836}"/>
              </a:ext>
            </a:extLst>
          </p:cNvPr>
          <p:cNvSpPr/>
          <p:nvPr/>
        </p:nvSpPr>
        <p:spPr>
          <a:xfrm>
            <a:off x="4628123" y="4263948"/>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191" name="矩形 190">
            <a:extLst>
              <a:ext uri="{FF2B5EF4-FFF2-40B4-BE49-F238E27FC236}">
                <a16:creationId xmlns:a16="http://schemas.microsoft.com/office/drawing/2014/main" id="{7CCED581-2F14-2C40-BF2B-E600F409A1C7}"/>
              </a:ext>
            </a:extLst>
          </p:cNvPr>
          <p:cNvSpPr/>
          <p:nvPr/>
        </p:nvSpPr>
        <p:spPr>
          <a:xfrm>
            <a:off x="4887338" y="4263948"/>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cxnSp>
        <p:nvCxnSpPr>
          <p:cNvPr id="198" name="肘形连接符 197">
            <a:extLst>
              <a:ext uri="{FF2B5EF4-FFF2-40B4-BE49-F238E27FC236}">
                <a16:creationId xmlns:a16="http://schemas.microsoft.com/office/drawing/2014/main" id="{2CF9BB42-4992-5F44-BA9C-34720DE62290}"/>
              </a:ext>
            </a:extLst>
          </p:cNvPr>
          <p:cNvCxnSpPr>
            <a:cxnSpLocks/>
            <a:stCxn id="191" idx="0"/>
            <a:endCxn id="335" idx="1"/>
          </p:cNvCxnSpPr>
          <p:nvPr/>
        </p:nvCxnSpPr>
        <p:spPr>
          <a:xfrm rot="5400000" flipH="1" flipV="1">
            <a:off x="4861384" y="3805937"/>
            <a:ext cx="555734" cy="360288"/>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00" name="圆角矩形 199">
            <a:extLst>
              <a:ext uri="{FF2B5EF4-FFF2-40B4-BE49-F238E27FC236}">
                <a16:creationId xmlns:a16="http://schemas.microsoft.com/office/drawing/2014/main" id="{EF323798-EF60-B44F-807B-30CE87C399CA}"/>
              </a:ext>
            </a:extLst>
          </p:cNvPr>
          <p:cNvSpPr/>
          <p:nvPr/>
        </p:nvSpPr>
        <p:spPr>
          <a:xfrm>
            <a:off x="3891537" y="4181154"/>
            <a:ext cx="3535145" cy="737220"/>
          </a:xfrm>
          <a:prstGeom prst="roundRect">
            <a:avLst/>
          </a:pr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01" name="Picture 2">
            <a:extLst>
              <a:ext uri="{FF2B5EF4-FFF2-40B4-BE49-F238E27FC236}">
                <a16:creationId xmlns:a16="http://schemas.microsoft.com/office/drawing/2014/main" id="{34AD4222-05D3-884A-A359-9A05203C4815}"/>
              </a:ext>
            </a:extLst>
          </p:cNvPr>
          <p:cNvPicPr>
            <a:picLocks noChangeAspect="1" noChangeArrowheads="1"/>
          </p:cNvPicPr>
          <p:nvPr/>
        </p:nvPicPr>
        <p:blipFill>
          <a:blip r:embed="rId5">
            <a:clrChange>
              <a:clrFrom>
                <a:srgbClr val="FFFFFF"/>
              </a:clrFrom>
              <a:clrTo>
                <a:srgbClr val="FFFFFF">
                  <a:alpha val="0"/>
                </a:srgbClr>
              </a:clrTo>
            </a:clrChange>
          </a:blip>
          <a:srcRect/>
          <a:stretch/>
        </p:blipFill>
        <p:spPr bwMode="auto">
          <a:xfrm>
            <a:off x="3709275" y="4385128"/>
            <a:ext cx="329286" cy="329286"/>
          </a:xfrm>
          <a:prstGeom prst="rect">
            <a:avLst/>
          </a:prstGeom>
          <a:solidFill>
            <a:schemeClr val="bg1"/>
          </a:solidFill>
        </p:spPr>
      </p:pic>
      <p:cxnSp>
        <p:nvCxnSpPr>
          <p:cNvPr id="202" name="肘形连接符 201">
            <a:extLst>
              <a:ext uri="{FF2B5EF4-FFF2-40B4-BE49-F238E27FC236}">
                <a16:creationId xmlns:a16="http://schemas.microsoft.com/office/drawing/2014/main" id="{B3761C19-2FCB-B143-9580-A2296A343C20}"/>
              </a:ext>
            </a:extLst>
          </p:cNvPr>
          <p:cNvCxnSpPr>
            <a:cxnSpLocks/>
            <a:stCxn id="29" idx="2"/>
            <a:endCxn id="188" idx="2"/>
          </p:cNvCxnSpPr>
          <p:nvPr/>
        </p:nvCxnSpPr>
        <p:spPr>
          <a:xfrm rot="5400000" flipH="1" flipV="1">
            <a:off x="3287598" y="4165460"/>
            <a:ext cx="311679" cy="1477322"/>
          </a:xfrm>
          <a:prstGeom prst="bentConnector3">
            <a:avLst>
              <a:gd name="adj1" fmla="val -73345"/>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6" name="肘形连接符 205">
            <a:extLst>
              <a:ext uri="{FF2B5EF4-FFF2-40B4-BE49-F238E27FC236}">
                <a16:creationId xmlns:a16="http://schemas.microsoft.com/office/drawing/2014/main" id="{BD2CFDD9-6353-FE4C-8CC1-5C5787223B02}"/>
              </a:ext>
            </a:extLst>
          </p:cNvPr>
          <p:cNvCxnSpPr>
            <a:cxnSpLocks/>
            <a:stCxn id="30" idx="2"/>
            <a:endCxn id="189" idx="2"/>
          </p:cNvCxnSpPr>
          <p:nvPr/>
        </p:nvCxnSpPr>
        <p:spPr>
          <a:xfrm rot="5400000" flipH="1" flipV="1">
            <a:off x="3419402" y="4038685"/>
            <a:ext cx="306649" cy="1735901"/>
          </a:xfrm>
          <a:prstGeom prst="bentConnector3">
            <a:avLst>
              <a:gd name="adj1" fmla="val -74548"/>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80" name="任意形状 179">
            <a:extLst>
              <a:ext uri="{FF2B5EF4-FFF2-40B4-BE49-F238E27FC236}">
                <a16:creationId xmlns:a16="http://schemas.microsoft.com/office/drawing/2014/main" id="{B4AE0884-02E3-104B-8FC8-BD9F2C724BC5}"/>
              </a:ext>
            </a:extLst>
          </p:cNvPr>
          <p:cNvSpPr/>
          <p:nvPr/>
        </p:nvSpPr>
        <p:spPr>
          <a:xfrm>
            <a:off x="3722467" y="5033863"/>
            <a:ext cx="256478" cy="345688"/>
          </a:xfrm>
          <a:custGeom>
            <a:avLst/>
            <a:gdLst>
              <a:gd name="connsiteX0" fmla="*/ 0 w 256478"/>
              <a:gd name="connsiteY0" fmla="*/ 0 h 345688"/>
              <a:gd name="connsiteX1" fmla="*/ 0 w 256478"/>
              <a:gd name="connsiteY1" fmla="*/ 345688 h 345688"/>
              <a:gd name="connsiteX2" fmla="*/ 256478 w 256478"/>
              <a:gd name="connsiteY2" fmla="*/ 340112 h 345688"/>
              <a:gd name="connsiteX3" fmla="*/ 256478 w 256478"/>
              <a:gd name="connsiteY3" fmla="*/ 100361 h 345688"/>
              <a:gd name="connsiteX4" fmla="*/ 161692 w 256478"/>
              <a:gd name="connsiteY4" fmla="*/ 5576 h 345688"/>
              <a:gd name="connsiteX5" fmla="*/ 0 w 256478"/>
              <a:gd name="connsiteY5" fmla="*/ 0 h 3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478" h="345688">
                <a:moveTo>
                  <a:pt x="0" y="0"/>
                </a:moveTo>
                <a:lnTo>
                  <a:pt x="0" y="345688"/>
                </a:lnTo>
                <a:lnTo>
                  <a:pt x="256478" y="340112"/>
                </a:lnTo>
                <a:lnTo>
                  <a:pt x="256478" y="100361"/>
                </a:lnTo>
                <a:lnTo>
                  <a:pt x="161692" y="5576"/>
                </a:lnTo>
                <a:lnTo>
                  <a:pt x="0" y="0"/>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81" name="Picture 2" descr="High-quality document icon for documentation and printable documents">
            <a:extLst>
              <a:ext uri="{FF2B5EF4-FFF2-40B4-BE49-F238E27FC236}">
                <a16:creationId xmlns:a16="http://schemas.microsoft.com/office/drawing/2014/main" id="{0886A69A-E6D9-5842-86F4-75421FF41E9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1173" y="5017174"/>
            <a:ext cx="379066" cy="379066"/>
          </a:xfrm>
          <a:prstGeom prst="rect">
            <a:avLst/>
          </a:prstGeom>
          <a:noFill/>
          <a:extLst>
            <a:ext uri="{909E8E84-426E-40DD-AFC4-6F175D3DCCD1}">
              <a14:hiddenFill xmlns:a14="http://schemas.microsoft.com/office/drawing/2010/main">
                <a:solidFill>
                  <a:srgbClr val="FFFFFF"/>
                </a:solidFill>
              </a14:hiddenFill>
            </a:ext>
          </a:extLst>
        </p:spPr>
      </p:pic>
      <p:sp>
        <p:nvSpPr>
          <p:cNvPr id="178" name="任意形状 177">
            <a:extLst>
              <a:ext uri="{FF2B5EF4-FFF2-40B4-BE49-F238E27FC236}">
                <a16:creationId xmlns:a16="http://schemas.microsoft.com/office/drawing/2014/main" id="{AD789460-7E1D-434E-9524-F31937E9DD53}"/>
              </a:ext>
            </a:extLst>
          </p:cNvPr>
          <p:cNvSpPr/>
          <p:nvPr/>
        </p:nvSpPr>
        <p:spPr>
          <a:xfrm>
            <a:off x="3648587" y="5119951"/>
            <a:ext cx="256478" cy="345688"/>
          </a:xfrm>
          <a:custGeom>
            <a:avLst/>
            <a:gdLst>
              <a:gd name="connsiteX0" fmla="*/ 0 w 256478"/>
              <a:gd name="connsiteY0" fmla="*/ 0 h 345688"/>
              <a:gd name="connsiteX1" fmla="*/ 0 w 256478"/>
              <a:gd name="connsiteY1" fmla="*/ 345688 h 345688"/>
              <a:gd name="connsiteX2" fmla="*/ 256478 w 256478"/>
              <a:gd name="connsiteY2" fmla="*/ 340112 h 345688"/>
              <a:gd name="connsiteX3" fmla="*/ 256478 w 256478"/>
              <a:gd name="connsiteY3" fmla="*/ 100361 h 345688"/>
              <a:gd name="connsiteX4" fmla="*/ 161692 w 256478"/>
              <a:gd name="connsiteY4" fmla="*/ 5576 h 345688"/>
              <a:gd name="connsiteX5" fmla="*/ 0 w 256478"/>
              <a:gd name="connsiteY5" fmla="*/ 0 h 3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478" h="345688">
                <a:moveTo>
                  <a:pt x="0" y="0"/>
                </a:moveTo>
                <a:lnTo>
                  <a:pt x="0" y="345688"/>
                </a:lnTo>
                <a:lnTo>
                  <a:pt x="256478" y="340112"/>
                </a:lnTo>
                <a:lnTo>
                  <a:pt x="256478" y="100361"/>
                </a:lnTo>
                <a:lnTo>
                  <a:pt x="161692" y="5576"/>
                </a:lnTo>
                <a:lnTo>
                  <a:pt x="0" y="0"/>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79" name="Picture 2" descr="High-quality document icon for documentation and printable documents">
            <a:extLst>
              <a:ext uri="{FF2B5EF4-FFF2-40B4-BE49-F238E27FC236}">
                <a16:creationId xmlns:a16="http://schemas.microsoft.com/office/drawing/2014/main" id="{897C8005-9918-AF47-AA6E-B1418C58403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7293" y="5103262"/>
            <a:ext cx="379066" cy="379066"/>
          </a:xfrm>
          <a:prstGeom prst="rect">
            <a:avLst/>
          </a:prstGeom>
          <a:noFill/>
          <a:extLst>
            <a:ext uri="{909E8E84-426E-40DD-AFC4-6F175D3DCCD1}">
              <a14:hiddenFill xmlns:a14="http://schemas.microsoft.com/office/drawing/2010/main">
                <a:solidFill>
                  <a:srgbClr val="FFFFFF"/>
                </a:solidFill>
              </a14:hiddenFill>
            </a:ext>
          </a:extLst>
        </p:spPr>
      </p:pic>
      <p:grpSp>
        <p:nvGrpSpPr>
          <p:cNvPr id="261" name="组合 260">
            <a:extLst>
              <a:ext uri="{FF2B5EF4-FFF2-40B4-BE49-F238E27FC236}">
                <a16:creationId xmlns:a16="http://schemas.microsoft.com/office/drawing/2014/main" id="{94325375-3FFC-0B4F-A323-595CE2ACD3C0}"/>
              </a:ext>
            </a:extLst>
          </p:cNvPr>
          <p:cNvGrpSpPr/>
          <p:nvPr/>
        </p:nvGrpSpPr>
        <p:grpSpPr>
          <a:xfrm>
            <a:off x="542167" y="5271757"/>
            <a:ext cx="3049862" cy="1144987"/>
            <a:chOff x="429557" y="5614569"/>
            <a:chExt cx="3049862" cy="1144987"/>
          </a:xfrm>
        </p:grpSpPr>
        <p:sp>
          <p:nvSpPr>
            <p:cNvPr id="210" name="任意多边形: 形状 120">
              <a:extLst>
                <a:ext uri="{FF2B5EF4-FFF2-40B4-BE49-F238E27FC236}">
                  <a16:creationId xmlns:a16="http://schemas.microsoft.com/office/drawing/2014/main" id="{9722BE7B-FFF7-D74D-8C86-7424221CEBE0}"/>
                </a:ext>
              </a:extLst>
            </p:cNvPr>
            <p:cNvSpPr/>
            <p:nvPr/>
          </p:nvSpPr>
          <p:spPr>
            <a:xfrm>
              <a:off x="720736" y="6061479"/>
              <a:ext cx="722539" cy="594632"/>
            </a:xfrm>
            <a:custGeom>
              <a:avLst/>
              <a:gdLst>
                <a:gd name="connsiteX0" fmla="*/ 631371 w 722539"/>
                <a:gd name="connsiteY0" fmla="*/ 133350 h 594632"/>
                <a:gd name="connsiteX1" fmla="*/ 722539 w 722539"/>
                <a:gd name="connsiteY1" fmla="*/ 582386 h 594632"/>
                <a:gd name="connsiteX2" fmla="*/ 719818 w 722539"/>
                <a:gd name="connsiteY2" fmla="*/ 594632 h 594632"/>
                <a:gd name="connsiteX3" fmla="*/ 322489 w 722539"/>
                <a:gd name="connsiteY3" fmla="*/ 591911 h 594632"/>
                <a:gd name="connsiteX4" fmla="*/ 238125 w 722539"/>
                <a:gd name="connsiteY4" fmla="*/ 318407 h 594632"/>
                <a:gd name="connsiteX5" fmla="*/ 0 w 722539"/>
                <a:gd name="connsiteY5" fmla="*/ 323850 h 594632"/>
                <a:gd name="connsiteX6" fmla="*/ 63954 w 722539"/>
                <a:gd name="connsiteY6" fmla="*/ 146957 h 594632"/>
                <a:gd name="connsiteX7" fmla="*/ 121104 w 722539"/>
                <a:gd name="connsiteY7" fmla="*/ 110218 h 594632"/>
                <a:gd name="connsiteX8" fmla="*/ 234043 w 722539"/>
                <a:gd name="connsiteY8" fmla="*/ 77561 h 594632"/>
                <a:gd name="connsiteX9" fmla="*/ 238125 w 722539"/>
                <a:gd name="connsiteY9" fmla="*/ 47625 h 594632"/>
                <a:gd name="connsiteX10" fmla="*/ 268061 w 722539"/>
                <a:gd name="connsiteY10" fmla="*/ 66675 h 594632"/>
                <a:gd name="connsiteX11" fmla="*/ 319768 w 722539"/>
                <a:gd name="connsiteY11" fmla="*/ 59871 h 594632"/>
                <a:gd name="connsiteX12" fmla="*/ 353786 w 722539"/>
                <a:gd name="connsiteY12" fmla="*/ 40821 h 594632"/>
                <a:gd name="connsiteX13" fmla="*/ 398689 w 722539"/>
                <a:gd name="connsiteY13" fmla="*/ 0 h 594632"/>
                <a:gd name="connsiteX14" fmla="*/ 431346 w 722539"/>
                <a:gd name="connsiteY14" fmla="*/ 63954 h 594632"/>
                <a:gd name="connsiteX15" fmla="*/ 631371 w 722539"/>
                <a:gd name="connsiteY15" fmla="*/ 133350 h 59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2539" h="594632">
                  <a:moveTo>
                    <a:pt x="631371" y="133350"/>
                  </a:moveTo>
                  <a:lnTo>
                    <a:pt x="722539" y="582386"/>
                  </a:lnTo>
                  <a:lnTo>
                    <a:pt x="719818" y="594632"/>
                  </a:lnTo>
                  <a:lnTo>
                    <a:pt x="322489" y="591911"/>
                  </a:lnTo>
                  <a:lnTo>
                    <a:pt x="238125" y="318407"/>
                  </a:lnTo>
                  <a:lnTo>
                    <a:pt x="0" y="323850"/>
                  </a:lnTo>
                  <a:lnTo>
                    <a:pt x="63954" y="146957"/>
                  </a:lnTo>
                  <a:lnTo>
                    <a:pt x="121104" y="110218"/>
                  </a:lnTo>
                  <a:lnTo>
                    <a:pt x="234043" y="77561"/>
                  </a:lnTo>
                  <a:lnTo>
                    <a:pt x="238125" y="47625"/>
                  </a:lnTo>
                  <a:lnTo>
                    <a:pt x="268061" y="66675"/>
                  </a:lnTo>
                  <a:lnTo>
                    <a:pt x="319768" y="59871"/>
                  </a:lnTo>
                  <a:lnTo>
                    <a:pt x="353786" y="40821"/>
                  </a:lnTo>
                  <a:lnTo>
                    <a:pt x="398689" y="0"/>
                  </a:lnTo>
                  <a:lnTo>
                    <a:pt x="431346" y="63954"/>
                  </a:lnTo>
                  <a:lnTo>
                    <a:pt x="631371" y="133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2" name="Picture 12" descr="133,200+ Man Laptop Stock Illustrations, Royalty-Free Vector Graphics &amp;  Clip Art - iStock | Business man laptop, Man laptop home, Asian man laptop">
              <a:extLst>
                <a:ext uri="{FF2B5EF4-FFF2-40B4-BE49-F238E27FC236}">
                  <a16:creationId xmlns:a16="http://schemas.microsoft.com/office/drawing/2014/main" id="{9AE42110-8DE0-D344-87C7-46F7C5803707}"/>
                </a:ext>
              </a:extLst>
            </p:cNvPr>
            <p:cNvPicPr>
              <a:picLocks noChangeAspect="1" noChangeArrowheads="1"/>
            </p:cNvPicPr>
            <p:nvPr/>
          </p:nvPicPr>
          <p:blipFill rotWithShape="1">
            <a:blip r:embed="rId7">
              <a:clrChange>
                <a:clrFrom>
                  <a:srgbClr val="FFFFFF"/>
                </a:clrFrom>
                <a:clrTo>
                  <a:srgbClr val="FFFFFF">
                    <a:alpha val="0"/>
                  </a:srgbClr>
                </a:clrTo>
              </a:clrChange>
              <a:grayscl/>
              <a:extLst>
                <a:ext uri="{BEBA8EAE-BF5A-486C-A8C5-ECC9F3942E4B}">
                  <a14:imgProps xmlns:a14="http://schemas.microsoft.com/office/drawing/2010/main">
                    <a14:imgLayer r:embed="rId8">
                      <a14:imgEffect>
                        <a14:brightnessContrast contrast="82000"/>
                      </a14:imgEffect>
                    </a14:imgLayer>
                  </a14:imgProps>
                </a:ext>
                <a:ext uri="{28A0092B-C50C-407E-A947-70E740481C1C}">
                  <a14:useLocalDpi xmlns:a14="http://schemas.microsoft.com/office/drawing/2010/main" val="0"/>
                </a:ext>
              </a:extLst>
            </a:blip>
            <a:srcRect l="8144" t="19059" r="53148" b="15020"/>
            <a:stretch/>
          </p:blipFill>
          <p:spPr bwMode="auto">
            <a:xfrm>
              <a:off x="429557" y="5614569"/>
              <a:ext cx="1121130" cy="1144987"/>
            </a:xfrm>
            <a:prstGeom prst="rect">
              <a:avLst/>
            </a:prstGeom>
            <a:noFill/>
            <a:extLst>
              <a:ext uri="{909E8E84-426E-40DD-AFC4-6F175D3DCCD1}">
                <a14:hiddenFill xmlns:a14="http://schemas.microsoft.com/office/drawing/2010/main">
                  <a:solidFill>
                    <a:srgbClr val="FFFFFF"/>
                  </a:solidFill>
                </a14:hiddenFill>
              </a:ext>
            </a:extLst>
          </p:spPr>
        </p:pic>
        <p:sp>
          <p:nvSpPr>
            <p:cNvPr id="213" name="任意形状 26">
              <a:extLst>
                <a:ext uri="{FF2B5EF4-FFF2-40B4-BE49-F238E27FC236}">
                  <a16:creationId xmlns:a16="http://schemas.microsoft.com/office/drawing/2014/main" id="{EB6AB005-2A06-AA4E-A94A-9FA30830D3FE}"/>
                </a:ext>
              </a:extLst>
            </p:cNvPr>
            <p:cNvSpPr/>
            <p:nvPr/>
          </p:nvSpPr>
          <p:spPr>
            <a:xfrm>
              <a:off x="1318607" y="5738912"/>
              <a:ext cx="2160812" cy="566991"/>
            </a:xfrm>
            <a:custGeom>
              <a:avLst/>
              <a:gdLst>
                <a:gd name="connsiteX0" fmla="*/ 61557 w 2101857"/>
                <a:gd name="connsiteY0" fmla="*/ 0 h 566991"/>
                <a:gd name="connsiteX1" fmla="*/ 2040300 w 2101857"/>
                <a:gd name="connsiteY1" fmla="*/ 0 h 566991"/>
                <a:gd name="connsiteX2" fmla="*/ 2101857 w 2101857"/>
                <a:gd name="connsiteY2" fmla="*/ 61557 h 566991"/>
                <a:gd name="connsiteX3" fmla="*/ 2101857 w 2101857"/>
                <a:gd name="connsiteY3" fmla="*/ 307775 h 566991"/>
                <a:gd name="connsiteX4" fmla="*/ 2040300 w 2101857"/>
                <a:gd name="connsiteY4" fmla="*/ 369332 h 566991"/>
                <a:gd name="connsiteX5" fmla="*/ 306731 w 2101857"/>
                <a:gd name="connsiteY5" fmla="*/ 369332 h 566991"/>
                <a:gd name="connsiteX6" fmla="*/ 156829 w 2101857"/>
                <a:gd name="connsiteY6" fmla="*/ 566991 h 566991"/>
                <a:gd name="connsiteX7" fmla="*/ 156829 w 2101857"/>
                <a:gd name="connsiteY7" fmla="*/ 369332 h 566991"/>
                <a:gd name="connsiteX8" fmla="*/ 61557 w 2101857"/>
                <a:gd name="connsiteY8" fmla="*/ 369332 h 566991"/>
                <a:gd name="connsiteX9" fmla="*/ 0 w 2101857"/>
                <a:gd name="connsiteY9" fmla="*/ 307775 h 566991"/>
                <a:gd name="connsiteX10" fmla="*/ 0 w 2101857"/>
                <a:gd name="connsiteY10" fmla="*/ 61557 h 566991"/>
                <a:gd name="connsiteX11" fmla="*/ 61557 w 2101857"/>
                <a:gd name="connsiteY11" fmla="*/ 0 h 56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1857" h="566991">
                  <a:moveTo>
                    <a:pt x="61557" y="0"/>
                  </a:moveTo>
                  <a:lnTo>
                    <a:pt x="2040300" y="0"/>
                  </a:lnTo>
                  <a:cubicBezTo>
                    <a:pt x="2074297" y="0"/>
                    <a:pt x="2101857" y="27560"/>
                    <a:pt x="2101857" y="61557"/>
                  </a:cubicBezTo>
                  <a:lnTo>
                    <a:pt x="2101857" y="307775"/>
                  </a:lnTo>
                  <a:cubicBezTo>
                    <a:pt x="2101857" y="341772"/>
                    <a:pt x="2074297" y="369332"/>
                    <a:pt x="2040300" y="369332"/>
                  </a:cubicBezTo>
                  <a:lnTo>
                    <a:pt x="306731" y="369332"/>
                  </a:lnTo>
                  <a:lnTo>
                    <a:pt x="156829" y="566991"/>
                  </a:lnTo>
                  <a:lnTo>
                    <a:pt x="156829" y="369332"/>
                  </a:lnTo>
                  <a:lnTo>
                    <a:pt x="61557" y="369332"/>
                  </a:lnTo>
                  <a:cubicBezTo>
                    <a:pt x="27560" y="369332"/>
                    <a:pt x="0" y="341772"/>
                    <a:pt x="0" y="307775"/>
                  </a:cubicBezTo>
                  <a:lnTo>
                    <a:pt x="0" y="61557"/>
                  </a:lnTo>
                  <a:cubicBezTo>
                    <a:pt x="0" y="27560"/>
                    <a:pt x="27560" y="0"/>
                    <a:pt x="61557" y="0"/>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accent1">
                    <a:lumMod val="75000"/>
                  </a:schemeClr>
                </a:solidFill>
              </a:endParaRPr>
            </a:p>
          </p:txBody>
        </p:sp>
        <p:sp>
          <p:nvSpPr>
            <p:cNvPr id="214" name="文本框 213">
              <a:extLst>
                <a:ext uri="{FF2B5EF4-FFF2-40B4-BE49-F238E27FC236}">
                  <a16:creationId xmlns:a16="http://schemas.microsoft.com/office/drawing/2014/main" id="{582983DF-AB91-E945-BAA0-33DDB933B474}"/>
                </a:ext>
              </a:extLst>
            </p:cNvPr>
            <p:cNvSpPr txBox="1"/>
            <p:nvPr/>
          </p:nvSpPr>
          <p:spPr>
            <a:xfrm>
              <a:off x="1327326" y="5738912"/>
              <a:ext cx="2135467" cy="369332"/>
            </a:xfrm>
            <a:prstGeom prst="rect">
              <a:avLst/>
            </a:prstGeom>
            <a:noFill/>
          </p:spPr>
          <p:txBody>
            <a:bodyPr wrap="square" rtlCol="0">
              <a:spAutoFit/>
            </a:bodyPr>
            <a:lstStyle/>
            <a:p>
              <a:pPr algn="ct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What</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to</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cook</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today?</a:t>
              </a:r>
              <a:endParaRPr kumimoji="1" lang="zh-CN" altLang="en-US" b="1">
                <a:solidFill>
                  <a:schemeClr val="accent1">
                    <a:lumMod val="75000"/>
                  </a:schemeClr>
                </a:solidFill>
                <a:latin typeface="Times New Roman" panose="02020603050405020304" pitchFamily="18" charset="0"/>
                <a:cs typeface="Times New Roman" panose="02020603050405020304" pitchFamily="18" charset="0"/>
              </a:endParaRPr>
            </a:p>
          </p:txBody>
        </p:sp>
      </p:grpSp>
      <p:cxnSp>
        <p:nvCxnSpPr>
          <p:cNvPr id="244" name="肘形连接符 243">
            <a:extLst>
              <a:ext uri="{FF2B5EF4-FFF2-40B4-BE49-F238E27FC236}">
                <a16:creationId xmlns:a16="http://schemas.microsoft.com/office/drawing/2014/main" id="{9934DA1C-018E-0642-89A4-3D843646199F}"/>
              </a:ext>
            </a:extLst>
          </p:cNvPr>
          <p:cNvCxnSpPr>
            <a:cxnSpLocks/>
            <a:stCxn id="214" idx="3"/>
            <a:endCxn id="190" idx="2"/>
          </p:cNvCxnSpPr>
          <p:nvPr/>
        </p:nvCxnSpPr>
        <p:spPr>
          <a:xfrm flipV="1">
            <a:off x="3575403" y="4753311"/>
            <a:ext cx="1124489" cy="827455"/>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45" name="肘形连接符 244">
            <a:extLst>
              <a:ext uri="{FF2B5EF4-FFF2-40B4-BE49-F238E27FC236}">
                <a16:creationId xmlns:a16="http://schemas.microsoft.com/office/drawing/2014/main" id="{0F5CEEBF-A63B-4D42-9421-BA8A92DD2CC2}"/>
              </a:ext>
            </a:extLst>
          </p:cNvPr>
          <p:cNvCxnSpPr>
            <a:cxnSpLocks/>
            <a:stCxn id="214" idx="3"/>
            <a:endCxn id="191" idx="2"/>
          </p:cNvCxnSpPr>
          <p:nvPr/>
        </p:nvCxnSpPr>
        <p:spPr>
          <a:xfrm flipV="1">
            <a:off x="3575403" y="4753311"/>
            <a:ext cx="1383704" cy="827455"/>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58" name="直线连接符 257">
            <a:extLst>
              <a:ext uri="{FF2B5EF4-FFF2-40B4-BE49-F238E27FC236}">
                <a16:creationId xmlns:a16="http://schemas.microsoft.com/office/drawing/2014/main" id="{C951514F-3070-9247-921B-0E9FF00B4277}"/>
              </a:ext>
            </a:extLst>
          </p:cNvPr>
          <p:cNvCxnSpPr>
            <a:cxnSpLocks/>
            <a:stCxn id="214" idx="0"/>
          </p:cNvCxnSpPr>
          <p:nvPr/>
        </p:nvCxnSpPr>
        <p:spPr>
          <a:xfrm flipV="1">
            <a:off x="2507670" y="5056817"/>
            <a:ext cx="0" cy="339283"/>
          </a:xfrm>
          <a:prstGeom prst="line">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266" name="组合 265">
            <a:extLst>
              <a:ext uri="{FF2B5EF4-FFF2-40B4-BE49-F238E27FC236}">
                <a16:creationId xmlns:a16="http://schemas.microsoft.com/office/drawing/2014/main" id="{1337C74A-6BFB-2544-9E97-26BA08565DA6}"/>
              </a:ext>
            </a:extLst>
          </p:cNvPr>
          <p:cNvGrpSpPr/>
          <p:nvPr/>
        </p:nvGrpSpPr>
        <p:grpSpPr>
          <a:xfrm>
            <a:off x="1908124" y="4986998"/>
            <a:ext cx="606530" cy="506731"/>
            <a:chOff x="4718494" y="5137761"/>
            <a:chExt cx="606530" cy="506731"/>
          </a:xfrm>
        </p:grpSpPr>
        <p:pic>
          <p:nvPicPr>
            <p:cNvPr id="267" name="图片 266">
              <a:extLst>
                <a:ext uri="{FF2B5EF4-FFF2-40B4-BE49-F238E27FC236}">
                  <a16:creationId xmlns:a16="http://schemas.microsoft.com/office/drawing/2014/main" id="{972935C0-B215-0B40-A777-30284D07CADE}"/>
                </a:ext>
              </a:extLst>
            </p:cNvPr>
            <p:cNvPicPr>
              <a:picLocks noChangeAspect="1"/>
            </p:cNvPicPr>
            <p:nvPr/>
          </p:nvPicPr>
          <p:blipFill>
            <a:blip r:embed="rId9"/>
            <a:stretch>
              <a:fillRect/>
            </a:stretch>
          </p:blipFill>
          <p:spPr>
            <a:xfrm>
              <a:off x="4718494" y="5137761"/>
              <a:ext cx="506731" cy="506731"/>
            </a:xfrm>
            <a:prstGeom prst="rect">
              <a:avLst/>
            </a:prstGeom>
            <a:noFill/>
          </p:spPr>
        </p:pic>
        <p:pic>
          <p:nvPicPr>
            <p:cNvPr id="268" name="图片 267">
              <a:extLst>
                <a:ext uri="{FF2B5EF4-FFF2-40B4-BE49-F238E27FC236}">
                  <a16:creationId xmlns:a16="http://schemas.microsoft.com/office/drawing/2014/main" id="{CC01B61D-F510-804A-8444-26B6313E4343}"/>
                </a:ext>
              </a:extLst>
            </p:cNvPr>
            <p:cNvPicPr>
              <a:picLocks noChangeAspect="1"/>
            </p:cNvPicPr>
            <p:nvPr/>
          </p:nvPicPr>
          <p:blipFill>
            <a:blip r:embed="rId10"/>
            <a:stretch>
              <a:fillRect/>
            </a:stretch>
          </p:blipFill>
          <p:spPr>
            <a:xfrm>
              <a:off x="5054687" y="5228517"/>
              <a:ext cx="270337" cy="270337"/>
            </a:xfrm>
            <a:prstGeom prst="rect">
              <a:avLst/>
            </a:prstGeom>
          </p:spPr>
        </p:pic>
      </p:grpSp>
      <p:sp>
        <p:nvSpPr>
          <p:cNvPr id="276" name="矩形 275">
            <a:extLst>
              <a:ext uri="{FF2B5EF4-FFF2-40B4-BE49-F238E27FC236}">
                <a16:creationId xmlns:a16="http://schemas.microsoft.com/office/drawing/2014/main" id="{310895B5-90D8-3D4A-BBDF-0D3B0F36B732}"/>
              </a:ext>
            </a:extLst>
          </p:cNvPr>
          <p:cNvSpPr/>
          <p:nvPr/>
        </p:nvSpPr>
        <p:spPr>
          <a:xfrm>
            <a:off x="4109294" y="2090669"/>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277" name="矩形 276">
            <a:extLst>
              <a:ext uri="{FF2B5EF4-FFF2-40B4-BE49-F238E27FC236}">
                <a16:creationId xmlns:a16="http://schemas.microsoft.com/office/drawing/2014/main" id="{FBC925A7-1750-994C-88CF-1EB379ED78DD}"/>
              </a:ext>
            </a:extLst>
          </p:cNvPr>
          <p:cNvSpPr/>
          <p:nvPr/>
        </p:nvSpPr>
        <p:spPr>
          <a:xfrm>
            <a:off x="4367873" y="2095699"/>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278" name="矩形 277">
            <a:extLst>
              <a:ext uri="{FF2B5EF4-FFF2-40B4-BE49-F238E27FC236}">
                <a16:creationId xmlns:a16="http://schemas.microsoft.com/office/drawing/2014/main" id="{BEAFC132-C4D4-894C-B3EE-DF1BBE172ABA}"/>
              </a:ext>
            </a:extLst>
          </p:cNvPr>
          <p:cNvSpPr/>
          <p:nvPr/>
        </p:nvSpPr>
        <p:spPr>
          <a:xfrm>
            <a:off x="4627087" y="2095699"/>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279" name="矩形 278">
            <a:extLst>
              <a:ext uri="{FF2B5EF4-FFF2-40B4-BE49-F238E27FC236}">
                <a16:creationId xmlns:a16="http://schemas.microsoft.com/office/drawing/2014/main" id="{D3B0D3F2-554B-764B-B492-CF8A49298026}"/>
              </a:ext>
            </a:extLst>
          </p:cNvPr>
          <p:cNvSpPr/>
          <p:nvPr/>
        </p:nvSpPr>
        <p:spPr>
          <a:xfrm>
            <a:off x="4886302" y="2095699"/>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cxnSp>
        <p:nvCxnSpPr>
          <p:cNvPr id="283" name="肘形连接符 282">
            <a:extLst>
              <a:ext uri="{FF2B5EF4-FFF2-40B4-BE49-F238E27FC236}">
                <a16:creationId xmlns:a16="http://schemas.microsoft.com/office/drawing/2014/main" id="{10961DCF-040E-8142-901B-940902FE0454}"/>
              </a:ext>
            </a:extLst>
          </p:cNvPr>
          <p:cNvCxnSpPr>
            <a:cxnSpLocks/>
            <a:stCxn id="279" idx="0"/>
            <a:endCxn id="334" idx="1"/>
          </p:cNvCxnSpPr>
          <p:nvPr/>
        </p:nvCxnSpPr>
        <p:spPr>
          <a:xfrm rot="16200000" flipH="1">
            <a:off x="4406513" y="2647256"/>
            <a:ext cx="1464439" cy="361324"/>
          </a:xfrm>
          <a:prstGeom prst="bentConnector4">
            <a:avLst>
              <a:gd name="adj1" fmla="val -15610"/>
              <a:gd name="adj2" fmla="val 5993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85" name="圆角矩形 284">
            <a:extLst>
              <a:ext uri="{FF2B5EF4-FFF2-40B4-BE49-F238E27FC236}">
                <a16:creationId xmlns:a16="http://schemas.microsoft.com/office/drawing/2014/main" id="{42E4A7C6-A7C2-6446-91E5-16FA55280EE9}"/>
              </a:ext>
            </a:extLst>
          </p:cNvPr>
          <p:cNvSpPr/>
          <p:nvPr/>
        </p:nvSpPr>
        <p:spPr>
          <a:xfrm>
            <a:off x="3890501" y="2012905"/>
            <a:ext cx="3535145" cy="737220"/>
          </a:xfrm>
          <a:prstGeom prst="roundRect">
            <a:avLst/>
          </a:pr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86" name="Picture 2">
            <a:extLst>
              <a:ext uri="{FF2B5EF4-FFF2-40B4-BE49-F238E27FC236}">
                <a16:creationId xmlns:a16="http://schemas.microsoft.com/office/drawing/2014/main" id="{24C0F98D-B834-0F49-959E-BF1EB1EF9EC4}"/>
              </a:ext>
            </a:extLst>
          </p:cNvPr>
          <p:cNvPicPr>
            <a:picLocks noChangeAspect="1" noChangeArrowheads="1"/>
          </p:cNvPicPr>
          <p:nvPr/>
        </p:nvPicPr>
        <p:blipFill>
          <a:blip r:embed="rId5">
            <a:clrChange>
              <a:clrFrom>
                <a:srgbClr val="FFFFFF"/>
              </a:clrFrom>
              <a:clrTo>
                <a:srgbClr val="FFFFFF">
                  <a:alpha val="0"/>
                </a:srgbClr>
              </a:clrTo>
            </a:clrChange>
          </a:blip>
          <a:srcRect/>
          <a:stretch/>
        </p:blipFill>
        <p:spPr bwMode="auto">
          <a:xfrm>
            <a:off x="3708239" y="2216879"/>
            <a:ext cx="329286" cy="329286"/>
          </a:xfrm>
          <a:prstGeom prst="rect">
            <a:avLst/>
          </a:prstGeom>
          <a:solidFill>
            <a:schemeClr val="bg1"/>
          </a:solidFill>
        </p:spPr>
      </p:pic>
      <p:cxnSp>
        <p:nvCxnSpPr>
          <p:cNvPr id="287" name="肘形连接符 286">
            <a:extLst>
              <a:ext uri="{FF2B5EF4-FFF2-40B4-BE49-F238E27FC236}">
                <a16:creationId xmlns:a16="http://schemas.microsoft.com/office/drawing/2014/main" id="{BB909B01-C381-8749-A558-CEC863E079FD}"/>
              </a:ext>
            </a:extLst>
          </p:cNvPr>
          <p:cNvCxnSpPr>
            <a:cxnSpLocks/>
            <a:stCxn id="270" idx="2"/>
            <a:endCxn id="276" idx="2"/>
          </p:cNvCxnSpPr>
          <p:nvPr/>
        </p:nvCxnSpPr>
        <p:spPr>
          <a:xfrm rot="5400000" flipH="1" flipV="1">
            <a:off x="3286562" y="1997211"/>
            <a:ext cx="311679" cy="1477322"/>
          </a:xfrm>
          <a:prstGeom prst="bentConnector3">
            <a:avLst>
              <a:gd name="adj1" fmla="val -73345"/>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88" name="肘形连接符 287">
            <a:extLst>
              <a:ext uri="{FF2B5EF4-FFF2-40B4-BE49-F238E27FC236}">
                <a16:creationId xmlns:a16="http://schemas.microsoft.com/office/drawing/2014/main" id="{B33F3DC8-92CE-2544-85C8-228CDB478267}"/>
              </a:ext>
            </a:extLst>
          </p:cNvPr>
          <p:cNvCxnSpPr>
            <a:cxnSpLocks/>
            <a:stCxn id="271" idx="2"/>
            <a:endCxn id="277" idx="2"/>
          </p:cNvCxnSpPr>
          <p:nvPr/>
        </p:nvCxnSpPr>
        <p:spPr>
          <a:xfrm rot="5400000" flipH="1" flipV="1">
            <a:off x="3418366" y="1870436"/>
            <a:ext cx="306649" cy="1735901"/>
          </a:xfrm>
          <a:prstGeom prst="bentConnector3">
            <a:avLst>
              <a:gd name="adj1" fmla="val -74548"/>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94" name="任意形状 293">
            <a:extLst>
              <a:ext uri="{FF2B5EF4-FFF2-40B4-BE49-F238E27FC236}">
                <a16:creationId xmlns:a16="http://schemas.microsoft.com/office/drawing/2014/main" id="{8FC105E1-CD55-2D41-9AA1-7C89C7EB5959}"/>
              </a:ext>
            </a:extLst>
          </p:cNvPr>
          <p:cNvSpPr/>
          <p:nvPr/>
        </p:nvSpPr>
        <p:spPr>
          <a:xfrm>
            <a:off x="3721431" y="2865614"/>
            <a:ext cx="256478" cy="345688"/>
          </a:xfrm>
          <a:custGeom>
            <a:avLst/>
            <a:gdLst>
              <a:gd name="connsiteX0" fmla="*/ 0 w 256478"/>
              <a:gd name="connsiteY0" fmla="*/ 0 h 345688"/>
              <a:gd name="connsiteX1" fmla="*/ 0 w 256478"/>
              <a:gd name="connsiteY1" fmla="*/ 345688 h 345688"/>
              <a:gd name="connsiteX2" fmla="*/ 256478 w 256478"/>
              <a:gd name="connsiteY2" fmla="*/ 340112 h 345688"/>
              <a:gd name="connsiteX3" fmla="*/ 256478 w 256478"/>
              <a:gd name="connsiteY3" fmla="*/ 100361 h 345688"/>
              <a:gd name="connsiteX4" fmla="*/ 161692 w 256478"/>
              <a:gd name="connsiteY4" fmla="*/ 5576 h 345688"/>
              <a:gd name="connsiteX5" fmla="*/ 0 w 256478"/>
              <a:gd name="connsiteY5" fmla="*/ 0 h 3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478" h="345688">
                <a:moveTo>
                  <a:pt x="0" y="0"/>
                </a:moveTo>
                <a:lnTo>
                  <a:pt x="0" y="345688"/>
                </a:lnTo>
                <a:lnTo>
                  <a:pt x="256478" y="340112"/>
                </a:lnTo>
                <a:lnTo>
                  <a:pt x="256478" y="100361"/>
                </a:lnTo>
                <a:lnTo>
                  <a:pt x="161692" y="5576"/>
                </a:lnTo>
                <a:lnTo>
                  <a:pt x="0" y="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95" name="Picture 2" descr="High-quality document icon for documentation and printable documents">
            <a:extLst>
              <a:ext uri="{FF2B5EF4-FFF2-40B4-BE49-F238E27FC236}">
                <a16:creationId xmlns:a16="http://schemas.microsoft.com/office/drawing/2014/main" id="{B58D9F0E-B02D-A349-B847-D3DE42F0267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0137" y="2848925"/>
            <a:ext cx="379066" cy="379066"/>
          </a:xfrm>
          <a:prstGeom prst="rect">
            <a:avLst/>
          </a:prstGeom>
          <a:noFill/>
          <a:extLst>
            <a:ext uri="{909E8E84-426E-40DD-AFC4-6F175D3DCCD1}">
              <a14:hiddenFill xmlns:a14="http://schemas.microsoft.com/office/drawing/2010/main">
                <a:solidFill>
                  <a:srgbClr val="FFFFFF"/>
                </a:solidFill>
              </a14:hiddenFill>
            </a:ext>
          </a:extLst>
        </p:spPr>
      </p:pic>
      <p:sp>
        <p:nvSpPr>
          <p:cNvPr id="292" name="任意形状 291">
            <a:extLst>
              <a:ext uri="{FF2B5EF4-FFF2-40B4-BE49-F238E27FC236}">
                <a16:creationId xmlns:a16="http://schemas.microsoft.com/office/drawing/2014/main" id="{ECC026D9-055B-0E46-AB58-3A2DD1EB3223}"/>
              </a:ext>
            </a:extLst>
          </p:cNvPr>
          <p:cNvSpPr/>
          <p:nvPr/>
        </p:nvSpPr>
        <p:spPr>
          <a:xfrm>
            <a:off x="3647551" y="2951702"/>
            <a:ext cx="256478" cy="345688"/>
          </a:xfrm>
          <a:custGeom>
            <a:avLst/>
            <a:gdLst>
              <a:gd name="connsiteX0" fmla="*/ 0 w 256478"/>
              <a:gd name="connsiteY0" fmla="*/ 0 h 345688"/>
              <a:gd name="connsiteX1" fmla="*/ 0 w 256478"/>
              <a:gd name="connsiteY1" fmla="*/ 345688 h 345688"/>
              <a:gd name="connsiteX2" fmla="*/ 256478 w 256478"/>
              <a:gd name="connsiteY2" fmla="*/ 340112 h 345688"/>
              <a:gd name="connsiteX3" fmla="*/ 256478 w 256478"/>
              <a:gd name="connsiteY3" fmla="*/ 100361 h 345688"/>
              <a:gd name="connsiteX4" fmla="*/ 161692 w 256478"/>
              <a:gd name="connsiteY4" fmla="*/ 5576 h 345688"/>
              <a:gd name="connsiteX5" fmla="*/ 0 w 256478"/>
              <a:gd name="connsiteY5" fmla="*/ 0 h 3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478" h="345688">
                <a:moveTo>
                  <a:pt x="0" y="0"/>
                </a:moveTo>
                <a:lnTo>
                  <a:pt x="0" y="345688"/>
                </a:lnTo>
                <a:lnTo>
                  <a:pt x="256478" y="340112"/>
                </a:lnTo>
                <a:lnTo>
                  <a:pt x="256478" y="100361"/>
                </a:lnTo>
                <a:lnTo>
                  <a:pt x="161692" y="5576"/>
                </a:lnTo>
                <a:lnTo>
                  <a:pt x="0" y="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93" name="Picture 2" descr="High-quality document icon for documentation and printable documents">
            <a:extLst>
              <a:ext uri="{FF2B5EF4-FFF2-40B4-BE49-F238E27FC236}">
                <a16:creationId xmlns:a16="http://schemas.microsoft.com/office/drawing/2014/main" id="{C776BC98-0B5E-5643-B924-65DA2F8682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6257" y="2935013"/>
            <a:ext cx="379066" cy="379066"/>
          </a:xfrm>
          <a:prstGeom prst="rect">
            <a:avLst/>
          </a:prstGeom>
          <a:noFill/>
          <a:extLst>
            <a:ext uri="{909E8E84-426E-40DD-AFC4-6F175D3DCCD1}">
              <a14:hiddenFill xmlns:a14="http://schemas.microsoft.com/office/drawing/2010/main">
                <a:solidFill>
                  <a:srgbClr val="FFFFFF"/>
                </a:solidFill>
              </a14:hiddenFill>
            </a:ext>
          </a:extLst>
        </p:spPr>
      </p:pic>
      <p:grpSp>
        <p:nvGrpSpPr>
          <p:cNvPr id="296" name="组合 295">
            <a:extLst>
              <a:ext uri="{FF2B5EF4-FFF2-40B4-BE49-F238E27FC236}">
                <a16:creationId xmlns:a16="http://schemas.microsoft.com/office/drawing/2014/main" id="{A563605B-6DEE-0842-9BD8-CD3A7EF62E52}"/>
              </a:ext>
            </a:extLst>
          </p:cNvPr>
          <p:cNvGrpSpPr/>
          <p:nvPr/>
        </p:nvGrpSpPr>
        <p:grpSpPr>
          <a:xfrm>
            <a:off x="1430181" y="3227851"/>
            <a:ext cx="2160812" cy="566991"/>
            <a:chOff x="1318607" y="5738912"/>
            <a:chExt cx="2160812" cy="566991"/>
          </a:xfrm>
        </p:grpSpPr>
        <p:sp>
          <p:nvSpPr>
            <p:cNvPr id="299" name="任意形状 26">
              <a:extLst>
                <a:ext uri="{FF2B5EF4-FFF2-40B4-BE49-F238E27FC236}">
                  <a16:creationId xmlns:a16="http://schemas.microsoft.com/office/drawing/2014/main" id="{A292663F-D607-8848-BCF8-0653406A83DC}"/>
                </a:ext>
              </a:extLst>
            </p:cNvPr>
            <p:cNvSpPr/>
            <p:nvPr/>
          </p:nvSpPr>
          <p:spPr>
            <a:xfrm>
              <a:off x="1318607" y="5738912"/>
              <a:ext cx="2160812" cy="566991"/>
            </a:xfrm>
            <a:custGeom>
              <a:avLst/>
              <a:gdLst>
                <a:gd name="connsiteX0" fmla="*/ 61557 w 2101857"/>
                <a:gd name="connsiteY0" fmla="*/ 0 h 566991"/>
                <a:gd name="connsiteX1" fmla="*/ 2040300 w 2101857"/>
                <a:gd name="connsiteY1" fmla="*/ 0 h 566991"/>
                <a:gd name="connsiteX2" fmla="*/ 2101857 w 2101857"/>
                <a:gd name="connsiteY2" fmla="*/ 61557 h 566991"/>
                <a:gd name="connsiteX3" fmla="*/ 2101857 w 2101857"/>
                <a:gd name="connsiteY3" fmla="*/ 307775 h 566991"/>
                <a:gd name="connsiteX4" fmla="*/ 2040300 w 2101857"/>
                <a:gd name="connsiteY4" fmla="*/ 369332 h 566991"/>
                <a:gd name="connsiteX5" fmla="*/ 306731 w 2101857"/>
                <a:gd name="connsiteY5" fmla="*/ 369332 h 566991"/>
                <a:gd name="connsiteX6" fmla="*/ 156829 w 2101857"/>
                <a:gd name="connsiteY6" fmla="*/ 566991 h 566991"/>
                <a:gd name="connsiteX7" fmla="*/ 156829 w 2101857"/>
                <a:gd name="connsiteY7" fmla="*/ 369332 h 566991"/>
                <a:gd name="connsiteX8" fmla="*/ 61557 w 2101857"/>
                <a:gd name="connsiteY8" fmla="*/ 369332 h 566991"/>
                <a:gd name="connsiteX9" fmla="*/ 0 w 2101857"/>
                <a:gd name="connsiteY9" fmla="*/ 307775 h 566991"/>
                <a:gd name="connsiteX10" fmla="*/ 0 w 2101857"/>
                <a:gd name="connsiteY10" fmla="*/ 61557 h 566991"/>
                <a:gd name="connsiteX11" fmla="*/ 61557 w 2101857"/>
                <a:gd name="connsiteY11" fmla="*/ 0 h 56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1857" h="566991">
                  <a:moveTo>
                    <a:pt x="61557" y="0"/>
                  </a:moveTo>
                  <a:lnTo>
                    <a:pt x="2040300" y="0"/>
                  </a:lnTo>
                  <a:cubicBezTo>
                    <a:pt x="2074297" y="0"/>
                    <a:pt x="2101857" y="27560"/>
                    <a:pt x="2101857" y="61557"/>
                  </a:cubicBezTo>
                  <a:lnTo>
                    <a:pt x="2101857" y="307775"/>
                  </a:lnTo>
                  <a:cubicBezTo>
                    <a:pt x="2101857" y="341772"/>
                    <a:pt x="2074297" y="369332"/>
                    <a:pt x="2040300" y="369332"/>
                  </a:cubicBezTo>
                  <a:lnTo>
                    <a:pt x="306731" y="369332"/>
                  </a:lnTo>
                  <a:lnTo>
                    <a:pt x="156829" y="566991"/>
                  </a:lnTo>
                  <a:lnTo>
                    <a:pt x="156829" y="369332"/>
                  </a:lnTo>
                  <a:lnTo>
                    <a:pt x="61557" y="369332"/>
                  </a:lnTo>
                  <a:cubicBezTo>
                    <a:pt x="27560" y="369332"/>
                    <a:pt x="0" y="341772"/>
                    <a:pt x="0" y="307775"/>
                  </a:cubicBezTo>
                  <a:lnTo>
                    <a:pt x="0" y="61557"/>
                  </a:lnTo>
                  <a:cubicBezTo>
                    <a:pt x="0" y="27560"/>
                    <a:pt x="27560" y="0"/>
                    <a:pt x="61557" y="0"/>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accent1">
                    <a:lumMod val="75000"/>
                  </a:schemeClr>
                </a:solidFill>
              </a:endParaRPr>
            </a:p>
          </p:txBody>
        </p:sp>
        <p:sp>
          <p:nvSpPr>
            <p:cNvPr id="300" name="文本框 299">
              <a:extLst>
                <a:ext uri="{FF2B5EF4-FFF2-40B4-BE49-F238E27FC236}">
                  <a16:creationId xmlns:a16="http://schemas.microsoft.com/office/drawing/2014/main" id="{11DFA8C1-F69F-5748-8B6B-2A5E59258D36}"/>
                </a:ext>
              </a:extLst>
            </p:cNvPr>
            <p:cNvSpPr txBox="1"/>
            <p:nvPr/>
          </p:nvSpPr>
          <p:spPr>
            <a:xfrm>
              <a:off x="1327326" y="5738912"/>
              <a:ext cx="2135467" cy="369332"/>
            </a:xfrm>
            <a:prstGeom prst="rect">
              <a:avLst/>
            </a:prstGeom>
            <a:noFill/>
          </p:spPr>
          <p:txBody>
            <a:bodyPr wrap="square" rtlCol="0">
              <a:spAutoFit/>
            </a:bodyPr>
            <a:lstStyle/>
            <a:p>
              <a:pPr algn="ct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What</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to</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cook</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today?</a:t>
              </a:r>
              <a:endParaRPr kumimoji="1" lang="zh-CN" altLang="en-US" b="1">
                <a:solidFill>
                  <a:schemeClr val="accent1">
                    <a:lumMod val="75000"/>
                  </a:schemeClr>
                </a:solidFill>
                <a:latin typeface="Times New Roman" panose="02020603050405020304" pitchFamily="18" charset="0"/>
                <a:cs typeface="Times New Roman" panose="02020603050405020304" pitchFamily="18" charset="0"/>
              </a:endParaRPr>
            </a:p>
          </p:txBody>
        </p:sp>
      </p:grpSp>
      <p:cxnSp>
        <p:nvCxnSpPr>
          <p:cNvPr id="301" name="肘形连接符 300">
            <a:extLst>
              <a:ext uri="{FF2B5EF4-FFF2-40B4-BE49-F238E27FC236}">
                <a16:creationId xmlns:a16="http://schemas.microsoft.com/office/drawing/2014/main" id="{02A6B21E-0740-EA49-B50F-CCB12E9E9871}"/>
              </a:ext>
            </a:extLst>
          </p:cNvPr>
          <p:cNvCxnSpPr>
            <a:cxnSpLocks/>
            <a:stCxn id="300" idx="3"/>
            <a:endCxn id="278" idx="2"/>
          </p:cNvCxnSpPr>
          <p:nvPr/>
        </p:nvCxnSpPr>
        <p:spPr>
          <a:xfrm flipV="1">
            <a:off x="3574367" y="2585062"/>
            <a:ext cx="1124489" cy="827455"/>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02" name="肘形连接符 301">
            <a:extLst>
              <a:ext uri="{FF2B5EF4-FFF2-40B4-BE49-F238E27FC236}">
                <a16:creationId xmlns:a16="http://schemas.microsoft.com/office/drawing/2014/main" id="{70FFC692-40A1-D741-9BA2-B92A6A0CBFAD}"/>
              </a:ext>
            </a:extLst>
          </p:cNvPr>
          <p:cNvCxnSpPr>
            <a:cxnSpLocks/>
            <a:stCxn id="300" idx="3"/>
            <a:endCxn id="279" idx="2"/>
          </p:cNvCxnSpPr>
          <p:nvPr/>
        </p:nvCxnSpPr>
        <p:spPr>
          <a:xfrm flipV="1">
            <a:off x="3574367" y="2585062"/>
            <a:ext cx="1383704" cy="827455"/>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03" name="直线连接符 302">
            <a:extLst>
              <a:ext uri="{FF2B5EF4-FFF2-40B4-BE49-F238E27FC236}">
                <a16:creationId xmlns:a16="http://schemas.microsoft.com/office/drawing/2014/main" id="{6EB54536-C2C1-F246-BAA5-055B5BB7A268}"/>
              </a:ext>
            </a:extLst>
          </p:cNvPr>
          <p:cNvCxnSpPr>
            <a:cxnSpLocks/>
            <a:stCxn id="300" idx="0"/>
          </p:cNvCxnSpPr>
          <p:nvPr/>
        </p:nvCxnSpPr>
        <p:spPr>
          <a:xfrm flipV="1">
            <a:off x="2506634" y="2888568"/>
            <a:ext cx="0" cy="339283"/>
          </a:xfrm>
          <a:prstGeom prst="line">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304" name="组合 303">
            <a:extLst>
              <a:ext uri="{FF2B5EF4-FFF2-40B4-BE49-F238E27FC236}">
                <a16:creationId xmlns:a16="http://schemas.microsoft.com/office/drawing/2014/main" id="{90B28F11-7F79-C44B-9383-4A0F2FA0C88A}"/>
              </a:ext>
            </a:extLst>
          </p:cNvPr>
          <p:cNvGrpSpPr/>
          <p:nvPr/>
        </p:nvGrpSpPr>
        <p:grpSpPr>
          <a:xfrm>
            <a:off x="1907088" y="2818749"/>
            <a:ext cx="606530" cy="506731"/>
            <a:chOff x="4718494" y="5137761"/>
            <a:chExt cx="606530" cy="506731"/>
          </a:xfrm>
        </p:grpSpPr>
        <p:pic>
          <p:nvPicPr>
            <p:cNvPr id="305" name="图片 304">
              <a:extLst>
                <a:ext uri="{FF2B5EF4-FFF2-40B4-BE49-F238E27FC236}">
                  <a16:creationId xmlns:a16="http://schemas.microsoft.com/office/drawing/2014/main" id="{E5416F13-47EC-814C-9DEA-5EE145394AB1}"/>
                </a:ext>
              </a:extLst>
            </p:cNvPr>
            <p:cNvPicPr>
              <a:picLocks noChangeAspect="1"/>
            </p:cNvPicPr>
            <p:nvPr/>
          </p:nvPicPr>
          <p:blipFill>
            <a:blip r:embed="rId9"/>
            <a:stretch>
              <a:fillRect/>
            </a:stretch>
          </p:blipFill>
          <p:spPr>
            <a:xfrm>
              <a:off x="4718494" y="5137761"/>
              <a:ext cx="506731" cy="506731"/>
            </a:xfrm>
            <a:prstGeom prst="rect">
              <a:avLst/>
            </a:prstGeom>
            <a:noFill/>
          </p:spPr>
        </p:pic>
        <p:pic>
          <p:nvPicPr>
            <p:cNvPr id="306" name="图片 305">
              <a:extLst>
                <a:ext uri="{FF2B5EF4-FFF2-40B4-BE49-F238E27FC236}">
                  <a16:creationId xmlns:a16="http://schemas.microsoft.com/office/drawing/2014/main" id="{6FDA63D4-4038-BF4B-9179-6CE73F456F94}"/>
                </a:ext>
              </a:extLst>
            </p:cNvPr>
            <p:cNvPicPr>
              <a:picLocks noChangeAspect="1"/>
            </p:cNvPicPr>
            <p:nvPr/>
          </p:nvPicPr>
          <p:blipFill>
            <a:blip r:embed="rId10"/>
            <a:stretch>
              <a:fillRect/>
            </a:stretch>
          </p:blipFill>
          <p:spPr>
            <a:xfrm>
              <a:off x="5054687" y="5228517"/>
              <a:ext cx="270337" cy="270337"/>
            </a:xfrm>
            <a:prstGeom prst="rect">
              <a:avLst/>
            </a:prstGeom>
          </p:spPr>
        </p:pic>
      </p:grpSp>
      <p:cxnSp>
        <p:nvCxnSpPr>
          <p:cNvPr id="308" name="直线箭头连接符 307">
            <a:extLst>
              <a:ext uri="{FF2B5EF4-FFF2-40B4-BE49-F238E27FC236}">
                <a16:creationId xmlns:a16="http://schemas.microsoft.com/office/drawing/2014/main" id="{C9BA3A80-4EE3-2944-8A17-2D59045CCBDA}"/>
              </a:ext>
            </a:extLst>
          </p:cNvPr>
          <p:cNvCxnSpPr>
            <a:cxnSpLocks/>
          </p:cNvCxnSpPr>
          <p:nvPr/>
        </p:nvCxnSpPr>
        <p:spPr>
          <a:xfrm flipV="1">
            <a:off x="1492168" y="3628989"/>
            <a:ext cx="0" cy="1740508"/>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309" name="组合 308">
            <a:extLst>
              <a:ext uri="{FF2B5EF4-FFF2-40B4-BE49-F238E27FC236}">
                <a16:creationId xmlns:a16="http://schemas.microsoft.com/office/drawing/2014/main" id="{C8E6881C-3090-6344-A149-2B8316D44192}"/>
              </a:ext>
            </a:extLst>
          </p:cNvPr>
          <p:cNvGrpSpPr/>
          <p:nvPr/>
        </p:nvGrpSpPr>
        <p:grpSpPr>
          <a:xfrm>
            <a:off x="1852475" y="1793444"/>
            <a:ext cx="1709851" cy="1085027"/>
            <a:chOff x="6089827" y="3533579"/>
            <a:chExt cx="1709851" cy="1085027"/>
          </a:xfrm>
        </p:grpSpPr>
        <p:pic>
          <p:nvPicPr>
            <p:cNvPr id="310" name="Picture 8">
              <a:extLst>
                <a:ext uri="{FF2B5EF4-FFF2-40B4-BE49-F238E27FC236}">
                  <a16:creationId xmlns:a16="http://schemas.microsoft.com/office/drawing/2014/main" id="{2817CB1A-0775-8E47-8CC0-0D5F5FF50E8A}"/>
                </a:ext>
              </a:extLst>
            </p:cNvPr>
            <p:cNvPicPr>
              <a:picLocks noChangeAspect="1" noChangeArrowheads="1"/>
            </p:cNvPicPr>
            <p:nvPr/>
          </p:nvPicPr>
          <p:blipFill>
            <a:blip r:embed="rId11"/>
            <a:srcRect l="1770" r="1770"/>
            <a:stretch/>
          </p:blipFill>
          <p:spPr bwMode="auto">
            <a:xfrm>
              <a:off x="6089827" y="3533579"/>
              <a:ext cx="1709851" cy="1083739"/>
            </a:xfrm>
            <a:prstGeom prst="roundRect">
              <a:avLst>
                <a:gd name="adj" fmla="val 7749"/>
              </a:avLst>
            </a:prstGeom>
            <a:noFill/>
            <a:extLst>
              <a:ext uri="{909E8E84-426E-40DD-AFC4-6F175D3DCCD1}">
                <a14:hiddenFill xmlns:a14="http://schemas.microsoft.com/office/drawing/2010/main">
                  <a:solidFill>
                    <a:srgbClr val="FFFFFF"/>
                  </a:solidFill>
                </a14:hiddenFill>
              </a:ext>
            </a:extLst>
          </p:spPr>
        </p:pic>
        <p:sp>
          <p:nvSpPr>
            <p:cNvPr id="311" name="圆角矩形 310">
              <a:extLst>
                <a:ext uri="{FF2B5EF4-FFF2-40B4-BE49-F238E27FC236}">
                  <a16:creationId xmlns:a16="http://schemas.microsoft.com/office/drawing/2014/main" id="{C47F5DAF-FB18-CF4C-99D2-FD81D02930EC}"/>
                </a:ext>
              </a:extLst>
            </p:cNvPr>
            <p:cNvSpPr/>
            <p:nvPr/>
          </p:nvSpPr>
          <p:spPr>
            <a:xfrm>
              <a:off x="6089827" y="3536310"/>
              <a:ext cx="1709851" cy="1082296"/>
            </a:xfrm>
            <a:prstGeom prst="roundRect">
              <a:avLst>
                <a:gd name="adj" fmla="val 7774"/>
              </a:avLst>
            </a:prstGeom>
            <a:solidFill>
              <a:schemeClr val="accent5">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12" name="Picture 2" descr="ios 17 outlined style database icon">
              <a:extLst>
                <a:ext uri="{FF2B5EF4-FFF2-40B4-BE49-F238E27FC236}">
                  <a16:creationId xmlns:a16="http://schemas.microsoft.com/office/drawing/2014/main" id="{8CF09DFE-2B9D-574D-B810-21EB07E0B41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1730" y="3616094"/>
              <a:ext cx="448455" cy="448455"/>
            </a:xfrm>
            <a:prstGeom prst="rect">
              <a:avLst/>
            </a:prstGeom>
            <a:noFill/>
            <a:extLst>
              <a:ext uri="{909E8E84-426E-40DD-AFC4-6F175D3DCCD1}">
                <a14:hiddenFill xmlns:a14="http://schemas.microsoft.com/office/drawing/2010/main">
                  <a:solidFill>
                    <a:srgbClr val="FFFFFF"/>
                  </a:solidFill>
                </a14:hiddenFill>
              </a:ext>
            </a:extLst>
          </p:spPr>
        </p:pic>
        <p:pic>
          <p:nvPicPr>
            <p:cNvPr id="313" name="图片 312">
              <a:extLst>
                <a:ext uri="{FF2B5EF4-FFF2-40B4-BE49-F238E27FC236}">
                  <a16:creationId xmlns:a16="http://schemas.microsoft.com/office/drawing/2014/main" id="{A415B7F7-AE49-2C4E-9564-236A8C8F5F3A}"/>
                </a:ext>
              </a:extLst>
            </p:cNvPr>
            <p:cNvPicPr>
              <a:picLocks noChangeAspect="1"/>
            </p:cNvPicPr>
            <p:nvPr/>
          </p:nvPicPr>
          <p:blipFill>
            <a:blip r:embed="rId4"/>
            <a:stretch>
              <a:fillRect/>
            </a:stretch>
          </p:blipFill>
          <p:spPr>
            <a:xfrm>
              <a:off x="6568532" y="3661600"/>
              <a:ext cx="379497" cy="379497"/>
            </a:xfrm>
            <a:prstGeom prst="rect">
              <a:avLst/>
            </a:prstGeom>
          </p:spPr>
        </p:pic>
        <p:sp>
          <p:nvSpPr>
            <p:cNvPr id="314" name="文本框 313">
              <a:extLst>
                <a:ext uri="{FF2B5EF4-FFF2-40B4-BE49-F238E27FC236}">
                  <a16:creationId xmlns:a16="http://schemas.microsoft.com/office/drawing/2014/main" id="{894623D3-2B70-3349-8C14-13E13AD36BA2}"/>
                </a:ext>
              </a:extLst>
            </p:cNvPr>
            <p:cNvSpPr txBox="1"/>
            <p:nvPr/>
          </p:nvSpPr>
          <p:spPr>
            <a:xfrm>
              <a:off x="6370132" y="4034728"/>
              <a:ext cx="1138453" cy="502702"/>
            </a:xfrm>
            <a:prstGeom prst="rect">
              <a:avLst/>
            </a:prstGeom>
            <a:noFill/>
          </p:spPr>
          <p:txBody>
            <a:bodyPr wrap="none" rtlCol="0">
              <a:spAutoFit/>
            </a:bodyPr>
            <a:lstStyle/>
            <a:p>
              <a:pPr algn="ctr">
                <a:lnSpc>
                  <a:spcPts val="1600"/>
                </a:lnSpc>
              </a:pPr>
              <a:r>
                <a:rPr kumimoji="1" lang="en-US" altLang="zh-CN" sz="1600">
                  <a:latin typeface="Times New Roman" panose="02020603050405020304" pitchFamily="18" charset="0"/>
                  <a:cs typeface="Times New Roman" panose="02020603050405020304" pitchFamily="18" charset="0"/>
                </a:rPr>
                <a:t>Cloud-side</a:t>
              </a:r>
              <a:r>
                <a:rPr kumimoji="1" lang="zh-CN" altLang="en-US" sz="1600">
                  <a:latin typeface="Times New Roman" panose="02020603050405020304" pitchFamily="18" charset="0"/>
                  <a:cs typeface="Times New Roman" panose="02020603050405020304" pitchFamily="18" charset="0"/>
                </a:rPr>
                <a:t> </a:t>
              </a:r>
              <a:endParaRPr kumimoji="1" lang="en-US" altLang="zh-CN" sz="1600">
                <a:latin typeface="Times New Roman" panose="02020603050405020304" pitchFamily="18" charset="0"/>
                <a:cs typeface="Times New Roman" panose="02020603050405020304" pitchFamily="18" charset="0"/>
              </a:endParaRPr>
            </a:p>
            <a:p>
              <a:pPr algn="ctr">
                <a:lnSpc>
                  <a:spcPts val="1600"/>
                </a:lnSpc>
              </a:pPr>
              <a:r>
                <a:rPr kumimoji="1" lang="en-US" altLang="zh-CN" sz="1600">
                  <a:latin typeface="Times New Roman" panose="02020603050405020304" pitchFamily="18" charset="0"/>
                  <a:cs typeface="Times New Roman" panose="02020603050405020304" pitchFamily="18" charset="0"/>
                </a:rPr>
                <a:t>Database</a:t>
              </a:r>
              <a:endParaRPr kumimoji="1" lang="zh-CN" altLang="en-US" sz="1600">
                <a:latin typeface="Times New Roman" panose="02020603050405020304" pitchFamily="18" charset="0"/>
                <a:cs typeface="Times New Roman" panose="02020603050405020304" pitchFamily="18" charset="0"/>
              </a:endParaRPr>
            </a:p>
          </p:txBody>
        </p:sp>
      </p:grpSp>
      <p:sp>
        <p:nvSpPr>
          <p:cNvPr id="334" name="矩形 333">
            <a:extLst>
              <a:ext uri="{FF2B5EF4-FFF2-40B4-BE49-F238E27FC236}">
                <a16:creationId xmlns:a16="http://schemas.microsoft.com/office/drawing/2014/main" id="{0F1220EF-0DB9-C749-9051-8284CCD6C558}"/>
              </a:ext>
            </a:extLst>
          </p:cNvPr>
          <p:cNvSpPr/>
          <p:nvPr/>
        </p:nvSpPr>
        <p:spPr>
          <a:xfrm>
            <a:off x="5319395" y="3488753"/>
            <a:ext cx="143538" cy="142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5" name="矩形 334">
            <a:extLst>
              <a:ext uri="{FF2B5EF4-FFF2-40B4-BE49-F238E27FC236}">
                <a16:creationId xmlns:a16="http://schemas.microsoft.com/office/drawing/2014/main" id="{3DC782BA-E68A-EF41-8617-338AFCC76C9E}"/>
              </a:ext>
            </a:extLst>
          </p:cNvPr>
          <p:cNvSpPr/>
          <p:nvPr/>
        </p:nvSpPr>
        <p:spPr>
          <a:xfrm>
            <a:off x="5319395" y="3636829"/>
            <a:ext cx="143538" cy="142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7" name="椭圆 316">
            <a:extLst>
              <a:ext uri="{FF2B5EF4-FFF2-40B4-BE49-F238E27FC236}">
                <a16:creationId xmlns:a16="http://schemas.microsoft.com/office/drawing/2014/main" id="{C1D65C85-55AE-644C-B4F0-1854319757FB}"/>
              </a:ext>
            </a:extLst>
          </p:cNvPr>
          <p:cNvSpPr/>
          <p:nvPr/>
        </p:nvSpPr>
        <p:spPr>
          <a:xfrm>
            <a:off x="5307602" y="3453159"/>
            <a:ext cx="351660" cy="3516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098" name="Picture 2" descr="ios 17 glyph style merge icon">
            <a:extLst>
              <a:ext uri="{FF2B5EF4-FFF2-40B4-BE49-F238E27FC236}">
                <a16:creationId xmlns:a16="http://schemas.microsoft.com/office/drawing/2014/main" id="{BAD14495-7213-0A4D-84A7-4EFEC05B215B}"/>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5333667" y="3478456"/>
            <a:ext cx="326363" cy="326363"/>
          </a:xfrm>
          <a:prstGeom prst="rect">
            <a:avLst/>
          </a:prstGeom>
          <a:noFill/>
          <a:extLst>
            <a:ext uri="{909E8E84-426E-40DD-AFC4-6F175D3DCCD1}">
              <a14:hiddenFill xmlns:a14="http://schemas.microsoft.com/office/drawing/2010/main">
                <a:solidFill>
                  <a:srgbClr val="FFFFFF"/>
                </a:solidFill>
              </a14:hiddenFill>
            </a:ext>
          </a:extLst>
        </p:spPr>
      </p:pic>
      <p:sp>
        <p:nvSpPr>
          <p:cNvPr id="340" name="矩形 339">
            <a:extLst>
              <a:ext uri="{FF2B5EF4-FFF2-40B4-BE49-F238E27FC236}">
                <a16:creationId xmlns:a16="http://schemas.microsoft.com/office/drawing/2014/main" id="{1171624C-8F27-A040-A949-B7E39E46961B}"/>
              </a:ext>
            </a:extLst>
          </p:cNvPr>
          <p:cNvSpPr/>
          <p:nvPr/>
        </p:nvSpPr>
        <p:spPr>
          <a:xfrm>
            <a:off x="5953851" y="4265841"/>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341" name="矩形 340">
            <a:extLst>
              <a:ext uri="{FF2B5EF4-FFF2-40B4-BE49-F238E27FC236}">
                <a16:creationId xmlns:a16="http://schemas.microsoft.com/office/drawing/2014/main" id="{B059D3B6-B4D3-C143-A55E-04A13DF40965}"/>
              </a:ext>
            </a:extLst>
          </p:cNvPr>
          <p:cNvSpPr/>
          <p:nvPr/>
        </p:nvSpPr>
        <p:spPr>
          <a:xfrm>
            <a:off x="5952815" y="2097592"/>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cxnSp>
        <p:nvCxnSpPr>
          <p:cNvPr id="343" name="肘形连接符 342">
            <a:extLst>
              <a:ext uri="{FF2B5EF4-FFF2-40B4-BE49-F238E27FC236}">
                <a16:creationId xmlns:a16="http://schemas.microsoft.com/office/drawing/2014/main" id="{A73A94E0-CCBC-E94D-801B-6DCDF169B1D6}"/>
              </a:ext>
            </a:extLst>
          </p:cNvPr>
          <p:cNvCxnSpPr>
            <a:cxnSpLocks/>
            <a:stCxn id="4098" idx="0"/>
            <a:endCxn id="341" idx="2"/>
          </p:cNvCxnSpPr>
          <p:nvPr/>
        </p:nvCxnSpPr>
        <p:spPr>
          <a:xfrm flipV="1">
            <a:off x="5660030" y="2586955"/>
            <a:ext cx="364554" cy="1054683"/>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46" name="肘形连接符 345">
            <a:extLst>
              <a:ext uri="{FF2B5EF4-FFF2-40B4-BE49-F238E27FC236}">
                <a16:creationId xmlns:a16="http://schemas.microsoft.com/office/drawing/2014/main" id="{33FBE221-A005-BD47-9F1F-949E838D05F2}"/>
              </a:ext>
            </a:extLst>
          </p:cNvPr>
          <p:cNvCxnSpPr>
            <a:cxnSpLocks/>
            <a:stCxn id="4098" idx="0"/>
            <a:endCxn id="340" idx="2"/>
          </p:cNvCxnSpPr>
          <p:nvPr/>
        </p:nvCxnSpPr>
        <p:spPr>
          <a:xfrm>
            <a:off x="5660030" y="3641638"/>
            <a:ext cx="365590" cy="1113566"/>
          </a:xfrm>
          <a:prstGeom prst="bentConnector4">
            <a:avLst>
              <a:gd name="adj1" fmla="val 40184"/>
              <a:gd name="adj2" fmla="val 120529"/>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51" name="肘形连接符 350">
            <a:extLst>
              <a:ext uri="{FF2B5EF4-FFF2-40B4-BE49-F238E27FC236}">
                <a16:creationId xmlns:a16="http://schemas.microsoft.com/office/drawing/2014/main" id="{A9650789-CDAD-764B-8340-60313FD90E5E}"/>
              </a:ext>
            </a:extLst>
          </p:cNvPr>
          <p:cNvCxnSpPr>
            <a:cxnSpLocks/>
            <a:stCxn id="340" idx="0"/>
            <a:endCxn id="356" idx="1"/>
          </p:cNvCxnSpPr>
          <p:nvPr/>
        </p:nvCxnSpPr>
        <p:spPr>
          <a:xfrm rot="5400000" flipH="1" flipV="1">
            <a:off x="5927867" y="3807674"/>
            <a:ext cx="555921" cy="360415"/>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53" name="肘形连接符 352">
            <a:extLst>
              <a:ext uri="{FF2B5EF4-FFF2-40B4-BE49-F238E27FC236}">
                <a16:creationId xmlns:a16="http://schemas.microsoft.com/office/drawing/2014/main" id="{D18508F0-1287-2541-B245-0B151E0049BF}"/>
              </a:ext>
            </a:extLst>
          </p:cNvPr>
          <p:cNvCxnSpPr>
            <a:cxnSpLocks/>
            <a:stCxn id="341" idx="0"/>
            <a:endCxn id="355" idx="1"/>
          </p:cNvCxnSpPr>
          <p:nvPr/>
        </p:nvCxnSpPr>
        <p:spPr>
          <a:xfrm rot="16200000" flipH="1">
            <a:off x="5473183" y="2648993"/>
            <a:ext cx="1464252" cy="361451"/>
          </a:xfrm>
          <a:prstGeom prst="bentConnector4">
            <a:avLst>
              <a:gd name="adj1" fmla="val -15612"/>
              <a:gd name="adj2" fmla="val 59928"/>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355" name="矩形 354">
            <a:extLst>
              <a:ext uri="{FF2B5EF4-FFF2-40B4-BE49-F238E27FC236}">
                <a16:creationId xmlns:a16="http://schemas.microsoft.com/office/drawing/2014/main" id="{697F302A-B9CF-DD44-8E5A-FBABF99083CD}"/>
              </a:ext>
            </a:extLst>
          </p:cNvPr>
          <p:cNvSpPr/>
          <p:nvPr/>
        </p:nvSpPr>
        <p:spPr>
          <a:xfrm>
            <a:off x="6386035" y="3490459"/>
            <a:ext cx="143538" cy="142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6" name="矩形 355">
            <a:extLst>
              <a:ext uri="{FF2B5EF4-FFF2-40B4-BE49-F238E27FC236}">
                <a16:creationId xmlns:a16="http://schemas.microsoft.com/office/drawing/2014/main" id="{74829736-8C52-DA46-807B-11F6EFDF5B9E}"/>
              </a:ext>
            </a:extLst>
          </p:cNvPr>
          <p:cNvSpPr/>
          <p:nvPr/>
        </p:nvSpPr>
        <p:spPr>
          <a:xfrm>
            <a:off x="6386035" y="3638535"/>
            <a:ext cx="143538" cy="142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8" name="椭圆 357">
            <a:extLst>
              <a:ext uri="{FF2B5EF4-FFF2-40B4-BE49-F238E27FC236}">
                <a16:creationId xmlns:a16="http://schemas.microsoft.com/office/drawing/2014/main" id="{1056159E-07D4-2647-92F5-AE4BFA81F83C}"/>
              </a:ext>
            </a:extLst>
          </p:cNvPr>
          <p:cNvSpPr/>
          <p:nvPr/>
        </p:nvSpPr>
        <p:spPr>
          <a:xfrm>
            <a:off x="6374242" y="3454865"/>
            <a:ext cx="351660" cy="3516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59" name="Picture 2" descr="ios 17 glyph style merge icon">
            <a:extLst>
              <a:ext uri="{FF2B5EF4-FFF2-40B4-BE49-F238E27FC236}">
                <a16:creationId xmlns:a16="http://schemas.microsoft.com/office/drawing/2014/main" id="{3202B101-E262-FC42-B7EB-F755C08B2A14}"/>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6400307" y="3480162"/>
            <a:ext cx="326363" cy="326363"/>
          </a:xfrm>
          <a:prstGeom prst="rect">
            <a:avLst/>
          </a:prstGeom>
          <a:noFill/>
          <a:extLst>
            <a:ext uri="{909E8E84-426E-40DD-AFC4-6F175D3DCCD1}">
              <a14:hiddenFill xmlns:a14="http://schemas.microsoft.com/office/drawing/2010/main">
                <a:solidFill>
                  <a:srgbClr val="FFFFFF"/>
                </a:solidFill>
              </a14:hiddenFill>
            </a:ext>
          </a:extLst>
        </p:spPr>
      </p:pic>
      <p:sp>
        <p:nvSpPr>
          <p:cNvPr id="360" name="矩形 359">
            <a:extLst>
              <a:ext uri="{FF2B5EF4-FFF2-40B4-BE49-F238E27FC236}">
                <a16:creationId xmlns:a16="http://schemas.microsoft.com/office/drawing/2014/main" id="{460B3824-E043-7F4E-B6A7-3C26A7E16A20}"/>
              </a:ext>
            </a:extLst>
          </p:cNvPr>
          <p:cNvSpPr/>
          <p:nvPr/>
        </p:nvSpPr>
        <p:spPr>
          <a:xfrm>
            <a:off x="7020491" y="4267547"/>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361" name="矩形 360">
            <a:extLst>
              <a:ext uri="{FF2B5EF4-FFF2-40B4-BE49-F238E27FC236}">
                <a16:creationId xmlns:a16="http://schemas.microsoft.com/office/drawing/2014/main" id="{133EB836-9B0B-DD4B-AB32-8BDF80D83979}"/>
              </a:ext>
            </a:extLst>
          </p:cNvPr>
          <p:cNvSpPr/>
          <p:nvPr/>
        </p:nvSpPr>
        <p:spPr>
          <a:xfrm>
            <a:off x="7019455" y="2099298"/>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cxnSp>
        <p:nvCxnSpPr>
          <p:cNvPr id="362" name="肘形连接符 361">
            <a:extLst>
              <a:ext uri="{FF2B5EF4-FFF2-40B4-BE49-F238E27FC236}">
                <a16:creationId xmlns:a16="http://schemas.microsoft.com/office/drawing/2014/main" id="{3F607990-0F39-1444-BB32-69276FC51516}"/>
              </a:ext>
            </a:extLst>
          </p:cNvPr>
          <p:cNvCxnSpPr>
            <a:cxnSpLocks/>
            <a:stCxn id="359" idx="0"/>
            <a:endCxn id="361" idx="2"/>
          </p:cNvCxnSpPr>
          <p:nvPr/>
        </p:nvCxnSpPr>
        <p:spPr>
          <a:xfrm flipV="1">
            <a:off x="6726670" y="2588661"/>
            <a:ext cx="364554" cy="1054683"/>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63" name="肘形连接符 362">
            <a:extLst>
              <a:ext uri="{FF2B5EF4-FFF2-40B4-BE49-F238E27FC236}">
                <a16:creationId xmlns:a16="http://schemas.microsoft.com/office/drawing/2014/main" id="{BE78496E-96D8-1944-A109-6D3767279508}"/>
              </a:ext>
            </a:extLst>
          </p:cNvPr>
          <p:cNvCxnSpPr>
            <a:cxnSpLocks/>
            <a:stCxn id="359" idx="0"/>
            <a:endCxn id="360" idx="2"/>
          </p:cNvCxnSpPr>
          <p:nvPr/>
        </p:nvCxnSpPr>
        <p:spPr>
          <a:xfrm>
            <a:off x="6726670" y="3643344"/>
            <a:ext cx="365590" cy="1113566"/>
          </a:xfrm>
          <a:prstGeom prst="bentConnector4">
            <a:avLst>
              <a:gd name="adj1" fmla="val 40184"/>
              <a:gd name="adj2" fmla="val 120529"/>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4119" name="文本框 4118">
            <a:extLst>
              <a:ext uri="{FF2B5EF4-FFF2-40B4-BE49-F238E27FC236}">
                <a16:creationId xmlns:a16="http://schemas.microsoft.com/office/drawing/2014/main" id="{01FF7884-080A-5447-AA38-219C4C84E42F}"/>
              </a:ext>
            </a:extLst>
          </p:cNvPr>
          <p:cNvSpPr txBox="1"/>
          <p:nvPr/>
        </p:nvSpPr>
        <p:spPr>
          <a:xfrm>
            <a:off x="7269039" y="3385721"/>
            <a:ext cx="338554" cy="369332"/>
          </a:xfrm>
          <a:prstGeom prst="rect">
            <a:avLst/>
          </a:prstGeom>
          <a:noFill/>
        </p:spPr>
        <p:txBody>
          <a:bodyPr wrap="none" rtlCol="0">
            <a:spAutoFit/>
          </a:bodyPr>
          <a:lstStyle/>
          <a:p>
            <a:r>
              <a:rPr kumimoji="1" lang="en-US" altLang="zh-CN"/>
              <a:t>...</a:t>
            </a:r>
            <a:endParaRPr kumimoji="1" lang="zh-CN" altLang="en-US"/>
          </a:p>
        </p:txBody>
      </p:sp>
      <p:pic>
        <p:nvPicPr>
          <p:cNvPr id="366" name="图片 365">
            <a:extLst>
              <a:ext uri="{FF2B5EF4-FFF2-40B4-BE49-F238E27FC236}">
                <a16:creationId xmlns:a16="http://schemas.microsoft.com/office/drawing/2014/main" id="{3EF60589-7F37-C34D-B6E3-1FB27510D23C}"/>
              </a:ext>
            </a:extLst>
          </p:cNvPr>
          <p:cNvPicPr>
            <a:picLocks noChangeAspect="1"/>
          </p:cNvPicPr>
          <p:nvPr/>
        </p:nvPicPr>
        <p:blipFill rotWithShape="1">
          <a:blip r:embed="rId13"/>
          <a:srcRect r="60025" b="6362"/>
          <a:stretch/>
        </p:blipFill>
        <p:spPr>
          <a:xfrm>
            <a:off x="5033034" y="1528845"/>
            <a:ext cx="549136" cy="299721"/>
          </a:xfrm>
          <a:prstGeom prst="rect">
            <a:avLst/>
          </a:prstGeom>
        </p:spPr>
      </p:pic>
      <p:pic>
        <p:nvPicPr>
          <p:cNvPr id="367" name="图片 366">
            <a:extLst>
              <a:ext uri="{FF2B5EF4-FFF2-40B4-BE49-F238E27FC236}">
                <a16:creationId xmlns:a16="http://schemas.microsoft.com/office/drawing/2014/main" id="{D1E29717-A9B2-664A-9D86-8A20005609D1}"/>
              </a:ext>
            </a:extLst>
          </p:cNvPr>
          <p:cNvPicPr>
            <a:picLocks noChangeAspect="1"/>
          </p:cNvPicPr>
          <p:nvPr/>
        </p:nvPicPr>
        <p:blipFill rotWithShape="1">
          <a:blip r:embed="rId13"/>
          <a:srcRect r="60025" b="6362"/>
          <a:stretch/>
        </p:blipFill>
        <p:spPr>
          <a:xfrm>
            <a:off x="6096353" y="1525016"/>
            <a:ext cx="549136" cy="299721"/>
          </a:xfrm>
          <a:prstGeom prst="rect">
            <a:avLst/>
          </a:prstGeom>
        </p:spPr>
      </p:pic>
      <p:pic>
        <p:nvPicPr>
          <p:cNvPr id="371" name="图片 370">
            <a:extLst>
              <a:ext uri="{FF2B5EF4-FFF2-40B4-BE49-F238E27FC236}">
                <a16:creationId xmlns:a16="http://schemas.microsoft.com/office/drawing/2014/main" id="{0BDD3069-2511-BD48-AABE-544BA443C0AB}"/>
              </a:ext>
            </a:extLst>
          </p:cNvPr>
          <p:cNvPicPr>
            <a:picLocks noChangeAspect="1"/>
          </p:cNvPicPr>
          <p:nvPr/>
        </p:nvPicPr>
        <p:blipFill rotWithShape="1">
          <a:blip r:embed="rId14"/>
          <a:srcRect r="55530" b="-17423"/>
          <a:stretch/>
        </p:blipFill>
        <p:spPr>
          <a:xfrm>
            <a:off x="4977242" y="3849484"/>
            <a:ext cx="638165" cy="369332"/>
          </a:xfrm>
          <a:prstGeom prst="rect">
            <a:avLst/>
          </a:prstGeom>
        </p:spPr>
      </p:pic>
      <p:pic>
        <p:nvPicPr>
          <p:cNvPr id="372" name="图片 371">
            <a:extLst>
              <a:ext uri="{FF2B5EF4-FFF2-40B4-BE49-F238E27FC236}">
                <a16:creationId xmlns:a16="http://schemas.microsoft.com/office/drawing/2014/main" id="{97C6098A-B3C2-AC43-8C21-3F0FB8384F4F}"/>
              </a:ext>
            </a:extLst>
          </p:cNvPr>
          <p:cNvPicPr>
            <a:picLocks noChangeAspect="1"/>
          </p:cNvPicPr>
          <p:nvPr/>
        </p:nvPicPr>
        <p:blipFill rotWithShape="1">
          <a:blip r:embed="rId14"/>
          <a:srcRect r="55530" b="-17423"/>
          <a:stretch/>
        </p:blipFill>
        <p:spPr>
          <a:xfrm>
            <a:off x="6080635" y="3849484"/>
            <a:ext cx="638165" cy="369332"/>
          </a:xfrm>
          <a:prstGeom prst="rect">
            <a:avLst/>
          </a:prstGeom>
        </p:spPr>
      </p:pic>
      <p:pic>
        <p:nvPicPr>
          <p:cNvPr id="375" name="图片 374">
            <a:extLst>
              <a:ext uri="{FF2B5EF4-FFF2-40B4-BE49-F238E27FC236}">
                <a16:creationId xmlns:a16="http://schemas.microsoft.com/office/drawing/2014/main" id="{9B83FC35-648B-4045-ABDA-D26F3518E9DE}"/>
              </a:ext>
            </a:extLst>
          </p:cNvPr>
          <p:cNvPicPr>
            <a:picLocks noChangeAspect="1"/>
          </p:cNvPicPr>
          <p:nvPr/>
        </p:nvPicPr>
        <p:blipFill>
          <a:blip r:embed="rId15"/>
          <a:stretch>
            <a:fillRect/>
          </a:stretch>
        </p:blipFill>
        <p:spPr>
          <a:xfrm>
            <a:off x="563765" y="1991293"/>
            <a:ext cx="644839" cy="644841"/>
          </a:xfrm>
          <a:prstGeom prst="rect">
            <a:avLst/>
          </a:prstGeom>
        </p:spPr>
      </p:pic>
      <p:pic>
        <p:nvPicPr>
          <p:cNvPr id="376" name="Picture 4">
            <a:extLst>
              <a:ext uri="{FF2B5EF4-FFF2-40B4-BE49-F238E27FC236}">
                <a16:creationId xmlns:a16="http://schemas.microsoft.com/office/drawing/2014/main" id="{A7275D2E-3FDA-684C-9F6F-CF43F21DD59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8096" y="3902841"/>
            <a:ext cx="644841" cy="644841"/>
          </a:xfrm>
          <a:prstGeom prst="rect">
            <a:avLst/>
          </a:prstGeom>
          <a:noFill/>
          <a:extLst>
            <a:ext uri="{909E8E84-426E-40DD-AFC4-6F175D3DCCD1}">
              <a14:hiddenFill xmlns:a14="http://schemas.microsoft.com/office/drawing/2010/main">
                <a:solidFill>
                  <a:srgbClr val="FFFFFF"/>
                </a:solidFill>
              </a14:hiddenFill>
            </a:ext>
          </a:extLst>
        </p:spPr>
      </p:pic>
      <p:cxnSp>
        <p:nvCxnSpPr>
          <p:cNvPr id="4126" name="直线连接符 4125">
            <a:extLst>
              <a:ext uri="{FF2B5EF4-FFF2-40B4-BE49-F238E27FC236}">
                <a16:creationId xmlns:a16="http://schemas.microsoft.com/office/drawing/2014/main" id="{7A2B05CE-E452-6943-AABA-27D9E2C32FE4}"/>
              </a:ext>
            </a:extLst>
          </p:cNvPr>
          <p:cNvCxnSpPr>
            <a:cxnSpLocks/>
          </p:cNvCxnSpPr>
          <p:nvPr/>
        </p:nvCxnSpPr>
        <p:spPr>
          <a:xfrm>
            <a:off x="554568" y="3845990"/>
            <a:ext cx="73288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30" name="文本框 4129">
            <a:extLst>
              <a:ext uri="{FF2B5EF4-FFF2-40B4-BE49-F238E27FC236}">
                <a16:creationId xmlns:a16="http://schemas.microsoft.com/office/drawing/2014/main" id="{3E43344B-902E-B840-86C0-0231571D1989}"/>
              </a:ext>
            </a:extLst>
          </p:cNvPr>
          <p:cNvSpPr txBox="1"/>
          <p:nvPr/>
        </p:nvSpPr>
        <p:spPr>
          <a:xfrm>
            <a:off x="7938386" y="1474374"/>
            <a:ext cx="4073032" cy="923330"/>
          </a:xfrm>
          <a:prstGeom prst="rect">
            <a:avLst/>
          </a:prstGeom>
          <a:noFill/>
        </p:spPr>
        <p:txBody>
          <a:bodyPr wrap="square" rtlCol="0">
            <a:spAutoFit/>
          </a:bodyPr>
          <a:lstStyle/>
          <a:p>
            <a:r>
              <a:rPr kumimoji="1" lang="en-US" altLang="zh-CN">
                <a:latin typeface="Times New Roman" panose="02020603050405020304" pitchFamily="18" charset="0"/>
                <a:cs typeface="Times New Roman" panose="02020603050405020304" pitchFamily="18" charset="0"/>
              </a:rPr>
              <a:t>Predicting</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current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token </a:t>
            </a: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requires waiting </a:t>
            </a:r>
            <a:r>
              <a:rPr kumimoji="1" lang="en-US" altLang="zh-CN">
                <a:latin typeface="Times New Roman" panose="02020603050405020304" pitchFamily="18" charset="0"/>
                <a:cs typeface="Times New Roman" panose="02020603050405020304" pitchFamily="18" charset="0"/>
              </a:rPr>
              <a:t>for both</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output distributions</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to be generated,</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collected,</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and</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aggregated</a:t>
            </a:r>
            <a:endParaRPr kumimoji="1" lang="zh-CN" altLang="en-US">
              <a:latin typeface="Times New Roman" panose="02020603050405020304" pitchFamily="18" charset="0"/>
              <a:cs typeface="Times New Roman" panose="02020603050405020304" pitchFamily="18" charset="0"/>
            </a:endParaRPr>
          </a:p>
        </p:txBody>
      </p:sp>
      <p:sp>
        <p:nvSpPr>
          <p:cNvPr id="384" name="文本框 383">
            <a:extLst>
              <a:ext uri="{FF2B5EF4-FFF2-40B4-BE49-F238E27FC236}">
                <a16:creationId xmlns:a16="http://schemas.microsoft.com/office/drawing/2014/main" id="{50C1DE70-5070-8F4A-B0CD-CA778EDB7655}"/>
              </a:ext>
            </a:extLst>
          </p:cNvPr>
          <p:cNvSpPr txBox="1"/>
          <p:nvPr/>
        </p:nvSpPr>
        <p:spPr>
          <a:xfrm>
            <a:off x="7955139" y="3227851"/>
            <a:ext cx="3923183" cy="923330"/>
          </a:xfrm>
          <a:prstGeom prst="rect">
            <a:avLst/>
          </a:prstGeom>
          <a:noFill/>
        </p:spPr>
        <p:txBody>
          <a:bodyPr wrap="square">
            <a:spAutoFit/>
          </a:bodyPr>
          <a:lstStyle/>
          <a:p>
            <a:r>
              <a:rPr lang="en" altLang="zh-CN" dirty="0">
                <a:latin typeface="Times New Roman" panose="02020603050405020304" pitchFamily="18" charset="0"/>
                <a:cs typeface="Times New Roman" panose="02020603050405020304" pitchFamily="18" charset="0"/>
              </a:rPr>
              <a:t>Due to </a:t>
            </a:r>
            <a:r>
              <a:rPr lang="en" altLang="zh-CN" b="1" dirty="0">
                <a:solidFill>
                  <a:schemeClr val="accent5">
                    <a:lumMod val="75000"/>
                  </a:schemeClr>
                </a:solidFill>
                <a:latin typeface="Times New Roman" panose="02020603050405020304" pitchFamily="18" charset="0"/>
                <a:cs typeface="Times New Roman" panose="02020603050405020304" pitchFamily="18" charset="0"/>
              </a:rPr>
              <a:t>small data packet size</a:t>
            </a:r>
            <a:r>
              <a:rPr lang="en" altLang="zh-CN" dirty="0">
                <a:latin typeface="Times New Roman" panose="02020603050405020304" pitchFamily="18" charset="0"/>
                <a:cs typeface="Times New Roman" panose="02020603050405020304" pitchFamily="18" charset="0"/>
              </a:rPr>
              <a:t>, transmission time is often dominated by data-independent factors</a:t>
            </a:r>
            <a:r>
              <a:rPr lang="en-US" altLang="zh-CN" baseline="30000" dirty="0">
                <a:latin typeface="Times New Roman" panose="02020603050405020304" pitchFamily="18" charset="0"/>
                <a:cs typeface="Times New Roman" panose="02020603050405020304" pitchFamily="18" charset="0"/>
              </a:rPr>
              <a:t>[1]</a:t>
            </a:r>
            <a:r>
              <a:rPr lang="en" altLang="zh-CN" dirty="0">
                <a:latin typeface="Times New Roman" panose="02020603050405020304" pitchFamily="18" charset="0"/>
                <a:cs typeface="Times New Roman" panose="02020603050405020304" pitchFamily="18" charset="0"/>
              </a:rPr>
              <a:t>, like RTT</a:t>
            </a:r>
            <a:endParaRPr lang="zh-CN" altLang="en-US" dirty="0">
              <a:latin typeface="Times New Roman" panose="02020603050405020304" pitchFamily="18" charset="0"/>
              <a:cs typeface="Times New Roman" panose="02020603050405020304" pitchFamily="18" charset="0"/>
            </a:endParaRPr>
          </a:p>
        </p:txBody>
      </p:sp>
      <p:grpSp>
        <p:nvGrpSpPr>
          <p:cNvPr id="386" name="组合 385">
            <a:extLst>
              <a:ext uri="{FF2B5EF4-FFF2-40B4-BE49-F238E27FC236}">
                <a16:creationId xmlns:a16="http://schemas.microsoft.com/office/drawing/2014/main" id="{1C603645-4DEC-6549-A63E-3176F2F9F428}"/>
              </a:ext>
            </a:extLst>
          </p:cNvPr>
          <p:cNvGrpSpPr/>
          <p:nvPr/>
        </p:nvGrpSpPr>
        <p:grpSpPr>
          <a:xfrm>
            <a:off x="6525730" y="5805817"/>
            <a:ext cx="5352592" cy="702229"/>
            <a:chOff x="6525730" y="6061849"/>
            <a:chExt cx="5352592" cy="702229"/>
          </a:xfrm>
        </p:grpSpPr>
        <p:cxnSp>
          <p:nvCxnSpPr>
            <p:cNvPr id="387" name="直线连接符 386">
              <a:extLst>
                <a:ext uri="{FF2B5EF4-FFF2-40B4-BE49-F238E27FC236}">
                  <a16:creationId xmlns:a16="http://schemas.microsoft.com/office/drawing/2014/main" id="{DE16E9E2-EE58-8949-A196-38A972B4B249}"/>
                </a:ext>
              </a:extLst>
            </p:cNvPr>
            <p:cNvCxnSpPr>
              <a:cxnSpLocks/>
            </p:cNvCxnSpPr>
            <p:nvPr/>
          </p:nvCxnSpPr>
          <p:spPr>
            <a:xfrm>
              <a:off x="6585358" y="6061849"/>
              <a:ext cx="5195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8" name="文本框 387">
              <a:extLst>
                <a:ext uri="{FF2B5EF4-FFF2-40B4-BE49-F238E27FC236}">
                  <a16:creationId xmlns:a16="http://schemas.microsoft.com/office/drawing/2014/main" id="{2A236358-6476-944B-8732-DA09431E5779}"/>
                </a:ext>
              </a:extLst>
            </p:cNvPr>
            <p:cNvSpPr txBox="1"/>
            <p:nvPr/>
          </p:nvSpPr>
          <p:spPr>
            <a:xfrm>
              <a:off x="6525730" y="6117747"/>
              <a:ext cx="5352592" cy="646331"/>
            </a:xfrm>
            <a:prstGeom prst="rect">
              <a:avLst/>
            </a:prstGeom>
            <a:noFill/>
          </p:spPr>
          <p:txBody>
            <a:bodyPr wrap="square" rtlCol="0">
              <a:spAutoFit/>
            </a:bodyPr>
            <a:lstStyle/>
            <a:p>
              <a:pPr algn="just"/>
              <a:r>
                <a:rPr kumimoji="1" lang="en-US" altLang="zh-CN" sz="1200" dirty="0">
                  <a:solidFill>
                    <a:schemeClr val="bg2">
                      <a:lumMod val="50000"/>
                    </a:schemeClr>
                  </a:solidFill>
                  <a:latin typeface="Times New Roman" panose="02020603050405020304" pitchFamily="18" charset="0"/>
                  <a:cs typeface="Times New Roman" panose="02020603050405020304" pitchFamily="18" charset="0"/>
                </a:rPr>
                <a:t>[1]</a:t>
              </a:r>
              <a:r>
                <a:rPr kumimoji="1" lang="zh-CN" altLang="en-US" sz="1200" dirty="0">
                  <a:solidFill>
                    <a:schemeClr val="bg2">
                      <a:lumMod val="50000"/>
                    </a:schemeClr>
                  </a:solidFill>
                  <a:latin typeface="Times New Roman" panose="02020603050405020304" pitchFamily="18" charset="0"/>
                  <a:cs typeface="Times New Roman" panose="02020603050405020304" pitchFamily="18" charset="0"/>
                </a:rPr>
                <a:t> </a:t>
              </a:r>
              <a:r>
                <a:rPr lang="en" altLang="zh-CN" sz="1200" dirty="0">
                  <a:solidFill>
                    <a:schemeClr val="bg2">
                      <a:lumMod val="50000"/>
                    </a:schemeClr>
                  </a:solidFill>
                  <a:latin typeface="Times New Roman" panose="02020603050405020304" pitchFamily="18" charset="0"/>
                  <a:cs typeface="Times New Roman" panose="02020603050405020304" pitchFamily="18" charset="0"/>
                </a:rPr>
                <a:t>Neal Cardwell, Yuchung Cheng, C Stephen Gunn, Soheil Hassas Yeganeh, and Van Jacobson. 2016. BBR: Congestion-Based Congestion Control: Measuring bottleneck bandwidth and round-trip propagation time. Queue 14 (2016), 20–53.</a:t>
              </a:r>
              <a:endParaRPr kumimoji="1" lang="zh-CN" altLang="en-US" sz="1200" dirty="0">
                <a:solidFill>
                  <a:schemeClr val="bg2">
                    <a:lumMod val="50000"/>
                  </a:schemeClr>
                </a:solidFill>
                <a:latin typeface="Times New Roman" panose="02020603050405020304" pitchFamily="18" charset="0"/>
                <a:cs typeface="Times New Roman" panose="02020603050405020304" pitchFamily="18" charset="0"/>
              </a:endParaRPr>
            </a:p>
          </p:txBody>
        </p:sp>
      </p:grpSp>
      <p:sp>
        <p:nvSpPr>
          <p:cNvPr id="392" name="矩形 391">
            <a:extLst>
              <a:ext uri="{FF2B5EF4-FFF2-40B4-BE49-F238E27FC236}">
                <a16:creationId xmlns:a16="http://schemas.microsoft.com/office/drawing/2014/main" id="{792F7CA3-58C1-954E-A1F0-C244012B77F3}"/>
              </a:ext>
            </a:extLst>
          </p:cNvPr>
          <p:cNvSpPr/>
          <p:nvPr/>
        </p:nvSpPr>
        <p:spPr>
          <a:xfrm>
            <a:off x="4373066" y="6104984"/>
            <a:ext cx="101315" cy="100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3" name="矩形 392">
            <a:extLst>
              <a:ext uri="{FF2B5EF4-FFF2-40B4-BE49-F238E27FC236}">
                <a16:creationId xmlns:a16="http://schemas.microsoft.com/office/drawing/2014/main" id="{59CF5AD8-2082-3741-BF38-32F8A49BC9EE}"/>
              </a:ext>
            </a:extLst>
          </p:cNvPr>
          <p:cNvSpPr/>
          <p:nvPr/>
        </p:nvSpPr>
        <p:spPr>
          <a:xfrm>
            <a:off x="4373066" y="6209501"/>
            <a:ext cx="101315" cy="100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94" name="组合 393">
            <a:extLst>
              <a:ext uri="{FF2B5EF4-FFF2-40B4-BE49-F238E27FC236}">
                <a16:creationId xmlns:a16="http://schemas.microsoft.com/office/drawing/2014/main" id="{D36DDB25-77B1-EF49-9FB0-AF5BEF77A959}"/>
              </a:ext>
            </a:extLst>
          </p:cNvPr>
          <p:cNvGrpSpPr/>
          <p:nvPr/>
        </p:nvGrpSpPr>
        <p:grpSpPr>
          <a:xfrm>
            <a:off x="4364742" y="6079860"/>
            <a:ext cx="248757" cy="248215"/>
            <a:chOff x="6234133" y="3769605"/>
            <a:chExt cx="352428" cy="351660"/>
          </a:xfrm>
        </p:grpSpPr>
        <p:sp>
          <p:nvSpPr>
            <p:cNvPr id="395" name="椭圆 394">
              <a:extLst>
                <a:ext uri="{FF2B5EF4-FFF2-40B4-BE49-F238E27FC236}">
                  <a16:creationId xmlns:a16="http://schemas.microsoft.com/office/drawing/2014/main" id="{06684FAA-97BE-224E-AA53-1FD2C52C623B}"/>
                </a:ext>
              </a:extLst>
            </p:cNvPr>
            <p:cNvSpPr/>
            <p:nvPr/>
          </p:nvSpPr>
          <p:spPr>
            <a:xfrm>
              <a:off x="6234133" y="3769605"/>
              <a:ext cx="351660" cy="3516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96" name="Picture 2" descr="ios 17 glyph style merge icon">
              <a:extLst>
                <a:ext uri="{FF2B5EF4-FFF2-40B4-BE49-F238E27FC236}">
                  <a16:creationId xmlns:a16="http://schemas.microsoft.com/office/drawing/2014/main" id="{D455A731-BE8A-7F4A-A9B3-01911FB11132}"/>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6260198" y="3794902"/>
              <a:ext cx="326363" cy="326363"/>
            </a:xfrm>
            <a:prstGeom prst="rect">
              <a:avLst/>
            </a:prstGeom>
            <a:noFill/>
            <a:extLst>
              <a:ext uri="{909E8E84-426E-40DD-AFC4-6F175D3DCCD1}">
                <a14:hiddenFill xmlns:a14="http://schemas.microsoft.com/office/drawing/2010/main">
                  <a:solidFill>
                    <a:srgbClr val="FFFFFF"/>
                  </a:solidFill>
                </a14:hiddenFill>
              </a:ext>
            </a:extLst>
          </p:spPr>
        </p:pic>
      </p:grpSp>
      <p:sp>
        <p:nvSpPr>
          <p:cNvPr id="4135" name="文本框 4134">
            <a:extLst>
              <a:ext uri="{FF2B5EF4-FFF2-40B4-BE49-F238E27FC236}">
                <a16:creationId xmlns:a16="http://schemas.microsoft.com/office/drawing/2014/main" id="{5AD4313E-B916-8446-9770-33806FBAD419}"/>
              </a:ext>
            </a:extLst>
          </p:cNvPr>
          <p:cNvSpPr txBox="1"/>
          <p:nvPr/>
        </p:nvSpPr>
        <p:spPr>
          <a:xfrm>
            <a:off x="4605691" y="5908292"/>
            <a:ext cx="1585690" cy="523220"/>
          </a:xfrm>
          <a:prstGeom prst="rect">
            <a:avLst/>
          </a:prstGeom>
          <a:noFill/>
        </p:spPr>
        <p:txBody>
          <a:bodyPr wrap="none" rtlCol="0">
            <a:spAutoFit/>
          </a:bodyPr>
          <a:lstStyle/>
          <a:p>
            <a:r>
              <a:rPr kumimoji="1" lang="en-US" altLang="zh-CN" sz="1400">
                <a:latin typeface="Times New Roman" panose="02020603050405020304" pitchFamily="18" charset="0"/>
                <a:cs typeface="Times New Roman" panose="02020603050405020304" pitchFamily="18" charset="0"/>
              </a:rPr>
              <a:t>Aggregation</a:t>
            </a:r>
            <a:r>
              <a:rPr kumimoji="1" lang="zh-CN" altLang="en-US" sz="1400">
                <a:latin typeface="Times New Roman" panose="02020603050405020304" pitchFamily="18" charset="0"/>
                <a:cs typeface="Times New Roman" panose="02020603050405020304" pitchFamily="18" charset="0"/>
              </a:rPr>
              <a:t> </a:t>
            </a:r>
            <a:r>
              <a:rPr kumimoji="1" lang="en-US" altLang="zh-CN" sz="1400">
                <a:latin typeface="Times New Roman" panose="02020603050405020304" pitchFamily="18" charset="0"/>
                <a:cs typeface="Times New Roman" panose="02020603050405020304" pitchFamily="18" charset="0"/>
              </a:rPr>
              <a:t>of</a:t>
            </a:r>
          </a:p>
          <a:p>
            <a:r>
              <a:rPr kumimoji="1" lang="en-US" altLang="zh-CN" sz="1400">
                <a:latin typeface="Times New Roman" panose="02020603050405020304" pitchFamily="18" charset="0"/>
                <a:cs typeface="Times New Roman" panose="02020603050405020304" pitchFamily="18" charset="0"/>
              </a:rPr>
              <a:t>output</a:t>
            </a:r>
            <a:r>
              <a:rPr kumimoji="1" lang="zh-CN" altLang="en-US" sz="1400">
                <a:latin typeface="Times New Roman" panose="02020603050405020304" pitchFamily="18" charset="0"/>
                <a:cs typeface="Times New Roman" panose="02020603050405020304" pitchFamily="18" charset="0"/>
              </a:rPr>
              <a:t> </a:t>
            </a:r>
            <a:r>
              <a:rPr kumimoji="1" lang="en-US" altLang="zh-CN" sz="1400">
                <a:latin typeface="Times New Roman" panose="02020603050405020304" pitchFamily="18" charset="0"/>
                <a:cs typeface="Times New Roman" panose="02020603050405020304" pitchFamily="18" charset="0"/>
              </a:rPr>
              <a:t>distributions</a:t>
            </a:r>
            <a:endParaRPr kumimoji="1" lang="zh-CN" altLang="en-US"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3011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4109651"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Design:</a:t>
            </a:r>
            <a:r>
              <a:rPr kumimoji="1" lang="zh-CN" altLang="en-US" sz="24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Problem Formulation</a:t>
            </a: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364D8D64-5600-A54B-87A9-2F749F3D6E95}"/>
                  </a:ext>
                </a:extLst>
              </p:cNvPr>
              <p:cNvSpPr txBox="1"/>
              <p:nvPr/>
            </p:nvSpPr>
            <p:spPr>
              <a:xfrm>
                <a:off x="553828" y="1633890"/>
                <a:ext cx="5666936" cy="66999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T</a:t>
                </a:r>
                <a:r>
                  <a:rPr lang="en" altLang="zh-CN" dirty="0">
                    <a:latin typeface="Times New Roman" panose="02020603050405020304" pitchFamily="18" charset="0"/>
                    <a:cs typeface="Times New Roman" panose="02020603050405020304" pitchFamily="18" charset="0"/>
                  </a:rPr>
                  <a:t>he device-side and cloud-side token generation processes</a:t>
                </a:r>
                <a:r>
                  <a:rPr lang="zh-CN" altLang="en-US" dirty="0">
                    <a:latin typeface="Times New Roman" panose="02020603050405020304" pitchFamily="18" charset="0"/>
                    <a:cs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a:p>
                <a14:m>
                  <m:oMath xmlns:m="http://schemas.openxmlformats.org/officeDocument/2006/math">
                    <m:sSup>
                      <m:sSupPr>
                        <m:ctrlP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ℱ</m:t>
                        </m:r>
                      </m:e>
                      <m:sup>
                        <m:r>
                          <m:rPr>
                            <m:sty m:val="p"/>
                          </m:rPr>
                          <a:rPr kumimoji="1" lang="en-US" altLang="zh-CN" b="0" i="0" smtClean="0">
                            <a:latin typeface="Cambria Math" panose="02040503050406030204" pitchFamily="18" charset="0"/>
                            <a:ea typeface="Cambria Math" panose="02040503050406030204" pitchFamily="18" charset="0"/>
                            <a:cs typeface="Times New Roman" panose="02020603050405020304" pitchFamily="18" charset="0"/>
                          </a:rPr>
                          <m:t>device</m:t>
                        </m:r>
                      </m:sup>
                    </m:sSup>
                  </m:oMath>
                </a14:m>
                <a:r>
                  <a:rPr kumimoji="1" lang="en-US" altLang="zh-CN" dirty="0">
                    <a:latin typeface="Times New Roman" panose="02020603050405020304" pitchFamily="18" charset="0"/>
                    <a:cs typeface="Times New Roman" panose="02020603050405020304" pitchFamily="18" charset="0"/>
                  </a:rPr>
                  <a:t>and </a:t>
                </a:r>
                <a14:m>
                  <m:oMath xmlns:m="http://schemas.openxmlformats.org/officeDocument/2006/math">
                    <m:sSup>
                      <m:sSupPr>
                        <m:ctrlPr>
                          <a:rPr kumimoji="1" lang="en-US" altLang="zh-CN" i="1">
                            <a:latin typeface="Cambria Math" panose="02040503050406030204" pitchFamily="18" charset="0"/>
                            <a:ea typeface="Cambria Math" panose="02040503050406030204" pitchFamily="18" charset="0"/>
                            <a:cs typeface="Times New Roman" panose="02020603050405020304" pitchFamily="18" charset="0"/>
                          </a:rPr>
                        </m:ctrlPr>
                      </m:sSupPr>
                      <m:e>
                        <m:r>
                          <a:rPr kumimoji="1" lang="en-US" altLang="zh-CN" i="1">
                            <a:latin typeface="Cambria Math" panose="02040503050406030204" pitchFamily="18" charset="0"/>
                            <a:ea typeface="Cambria Math" panose="02040503050406030204" pitchFamily="18" charset="0"/>
                            <a:cs typeface="Times New Roman" panose="02020603050405020304" pitchFamily="18" charset="0"/>
                          </a:rPr>
                          <m:t>ℱ</m:t>
                        </m:r>
                      </m:e>
                      <m:sup>
                        <m:r>
                          <m:rPr>
                            <m:sty m:val="p"/>
                          </m:rPr>
                          <a:rPr kumimoji="1" lang="en-US" altLang="zh-CN" b="0" i="0" smtClean="0">
                            <a:latin typeface="Cambria Math" panose="02040503050406030204" pitchFamily="18" charset="0"/>
                            <a:ea typeface="Cambria Math" panose="02040503050406030204" pitchFamily="18" charset="0"/>
                            <a:cs typeface="Times New Roman" panose="02020603050405020304" pitchFamily="18" charset="0"/>
                          </a:rPr>
                          <m:t>cloud</m:t>
                        </m:r>
                      </m:sup>
                    </m:sSup>
                  </m:oMath>
                </a14:m>
                <a:r>
                  <a:rPr kumimoji="1" lang="en-US" altLang="zh-CN" baseline="30000"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executes</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iteratively</a:t>
                </a:r>
                <a:endParaRPr kumimoji="1" lang="zh-CN" altLang="en-US" dirty="0">
                  <a:latin typeface="Times New Roman" panose="02020603050405020304" pitchFamily="18" charset="0"/>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364D8D64-5600-A54B-87A9-2F749F3D6E95}"/>
                  </a:ext>
                </a:extLst>
              </p:cNvPr>
              <p:cNvSpPr txBox="1">
                <a:spLocks noRot="1" noChangeAspect="1" noMove="1" noResize="1" noEditPoints="1" noAdjustHandles="1" noChangeArrowheads="1" noChangeShapeType="1" noTextEdit="1"/>
              </p:cNvSpPr>
              <p:nvPr/>
            </p:nvSpPr>
            <p:spPr>
              <a:xfrm>
                <a:off x="553828" y="1633890"/>
                <a:ext cx="5666936" cy="669992"/>
              </a:xfrm>
              <a:prstGeom prst="rect">
                <a:avLst/>
              </a:prstGeom>
              <a:blipFill>
                <a:blip r:embed="rId2"/>
                <a:stretch>
                  <a:fillRect l="-969" t="-4545" b="-11818"/>
                </a:stretch>
              </a:blipFill>
            </p:spPr>
            <p:txBody>
              <a:bodyPr/>
              <a:lstStyle/>
              <a:p>
                <a:r>
                  <a:rPr lang="zh-CN" altLang="en-US">
                    <a:noFill/>
                  </a:rPr>
                  <a:t> </a:t>
                </a:r>
              </a:p>
            </p:txBody>
          </p:sp>
        </mc:Fallback>
      </mc:AlternateContent>
      <p:grpSp>
        <p:nvGrpSpPr>
          <p:cNvPr id="6172" name="组合 6171">
            <a:extLst>
              <a:ext uri="{FF2B5EF4-FFF2-40B4-BE49-F238E27FC236}">
                <a16:creationId xmlns:a16="http://schemas.microsoft.com/office/drawing/2014/main" id="{8E9EA3BC-C442-45E2-BDBA-E0D69A725108}"/>
              </a:ext>
            </a:extLst>
          </p:cNvPr>
          <p:cNvGrpSpPr/>
          <p:nvPr/>
        </p:nvGrpSpPr>
        <p:grpSpPr>
          <a:xfrm>
            <a:off x="542167" y="2649363"/>
            <a:ext cx="5504039" cy="1705755"/>
            <a:chOff x="562202" y="1836238"/>
            <a:chExt cx="5504039" cy="1705755"/>
          </a:xfrm>
        </p:grpSpPr>
        <p:sp>
          <p:nvSpPr>
            <p:cNvPr id="29" name="矩形 28">
              <a:extLst>
                <a:ext uri="{FF2B5EF4-FFF2-40B4-BE49-F238E27FC236}">
                  <a16:creationId xmlns:a16="http://schemas.microsoft.com/office/drawing/2014/main" id="{AC31F45E-5F8E-4CFB-8EC4-050F107C86B0}"/>
                </a:ext>
              </a:extLst>
            </p:cNvPr>
            <p:cNvSpPr/>
            <p:nvPr/>
          </p:nvSpPr>
          <p:spPr>
            <a:xfrm>
              <a:off x="2012056" y="1950201"/>
              <a:ext cx="370117" cy="29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E47AD44A-0E5E-FE40-8820-BAB1E637B788}"/>
                </a:ext>
              </a:extLst>
            </p:cNvPr>
            <p:cNvSpPr/>
            <p:nvPr/>
          </p:nvSpPr>
          <p:spPr>
            <a:xfrm>
              <a:off x="1326966" y="3116394"/>
              <a:ext cx="621436" cy="2896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21">
              <a:extLst>
                <a:ext uri="{FF2B5EF4-FFF2-40B4-BE49-F238E27FC236}">
                  <a16:creationId xmlns:a16="http://schemas.microsoft.com/office/drawing/2014/main" id="{3112D1C2-5385-6C4D-8C9C-905FD476F64E}"/>
                </a:ext>
              </a:extLst>
            </p:cNvPr>
            <p:cNvSpPr/>
            <p:nvPr/>
          </p:nvSpPr>
          <p:spPr>
            <a:xfrm>
              <a:off x="1339468" y="1950778"/>
              <a:ext cx="604741" cy="2896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8" name="组合 37">
              <a:extLst>
                <a:ext uri="{FF2B5EF4-FFF2-40B4-BE49-F238E27FC236}">
                  <a16:creationId xmlns:a16="http://schemas.microsoft.com/office/drawing/2014/main" id="{56A886FA-4323-5243-83B0-E211A7244759}"/>
                </a:ext>
              </a:extLst>
            </p:cNvPr>
            <p:cNvGrpSpPr/>
            <p:nvPr/>
          </p:nvGrpSpPr>
          <p:grpSpPr>
            <a:xfrm>
              <a:off x="2870690" y="1953480"/>
              <a:ext cx="3195551" cy="289688"/>
              <a:chOff x="2601156" y="2419285"/>
              <a:chExt cx="3195551" cy="289688"/>
            </a:xfrm>
          </p:grpSpPr>
          <p:sp>
            <p:nvSpPr>
              <p:cNvPr id="23" name="矩形 22">
                <a:extLst>
                  <a:ext uri="{FF2B5EF4-FFF2-40B4-BE49-F238E27FC236}">
                    <a16:creationId xmlns:a16="http://schemas.microsoft.com/office/drawing/2014/main" id="{B01A19EC-89F9-794F-B88C-9918B89FA19C}"/>
                  </a:ext>
                </a:extLst>
              </p:cNvPr>
              <p:cNvSpPr/>
              <p:nvPr/>
            </p:nvSpPr>
            <p:spPr>
              <a:xfrm>
                <a:off x="3346882" y="2419285"/>
                <a:ext cx="538103" cy="2896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矩形 20">
                <a:extLst>
                  <a:ext uri="{FF2B5EF4-FFF2-40B4-BE49-F238E27FC236}">
                    <a16:creationId xmlns:a16="http://schemas.microsoft.com/office/drawing/2014/main" id="{C3EC73B3-F2AF-9E4F-8200-BE6C99837719}"/>
                  </a:ext>
                </a:extLst>
              </p:cNvPr>
              <p:cNvSpPr/>
              <p:nvPr/>
            </p:nvSpPr>
            <p:spPr>
              <a:xfrm>
                <a:off x="5383820" y="2419285"/>
                <a:ext cx="364036" cy="2896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a:extLst>
                  <a:ext uri="{FF2B5EF4-FFF2-40B4-BE49-F238E27FC236}">
                    <a16:creationId xmlns:a16="http://schemas.microsoft.com/office/drawing/2014/main" id="{25E7C5A1-35B3-0E4F-8481-4F62DB201AB6}"/>
                  </a:ext>
                </a:extLst>
              </p:cNvPr>
              <p:cNvSpPr/>
              <p:nvPr/>
            </p:nvSpPr>
            <p:spPr>
              <a:xfrm>
                <a:off x="4689361" y="2419285"/>
                <a:ext cx="656997" cy="2896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a:extLst>
                  <a:ext uri="{FF2B5EF4-FFF2-40B4-BE49-F238E27FC236}">
                    <a16:creationId xmlns:a16="http://schemas.microsoft.com/office/drawing/2014/main" id="{4C0F9D0F-98A2-554E-9711-FAD21F49FAD0}"/>
                  </a:ext>
                </a:extLst>
              </p:cNvPr>
              <p:cNvSpPr/>
              <p:nvPr/>
            </p:nvSpPr>
            <p:spPr>
              <a:xfrm>
                <a:off x="3906175" y="2419285"/>
                <a:ext cx="745724" cy="28968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2">
                <a:extLst>
                  <a:ext uri="{FF2B5EF4-FFF2-40B4-BE49-F238E27FC236}">
                    <a16:creationId xmlns:a16="http://schemas.microsoft.com/office/drawing/2014/main" id="{B88FA7B9-E481-374C-8E52-8958383A9411}"/>
                  </a:ext>
                </a:extLst>
              </p:cNvPr>
              <p:cNvPicPr>
                <a:picLocks noChangeAspect="1"/>
              </p:cNvPicPr>
              <p:nvPr/>
            </p:nvPicPr>
            <p:blipFill rotWithShape="1">
              <a:blip r:embed="rId3">
                <a:clrChange>
                  <a:clrFrom>
                    <a:srgbClr val="FFFFFF"/>
                  </a:clrFrom>
                  <a:clrTo>
                    <a:srgbClr val="FFFFFF">
                      <a:alpha val="0"/>
                    </a:srgbClr>
                  </a:clrTo>
                </a:clrChange>
              </a:blip>
              <a:srcRect l="29226" b="3673"/>
              <a:stretch/>
            </p:blipFill>
            <p:spPr>
              <a:xfrm>
                <a:off x="2601156" y="2424605"/>
                <a:ext cx="3195551" cy="279048"/>
              </a:xfrm>
              <a:prstGeom prst="rect">
                <a:avLst/>
              </a:prstGeom>
            </p:spPr>
          </p:pic>
        </p:grpSp>
        <p:grpSp>
          <p:nvGrpSpPr>
            <p:cNvPr id="32" name="组合 31">
              <a:extLst>
                <a:ext uri="{FF2B5EF4-FFF2-40B4-BE49-F238E27FC236}">
                  <a16:creationId xmlns:a16="http://schemas.microsoft.com/office/drawing/2014/main" id="{4C86467D-C52E-A74D-878F-21AA8494C0DE}"/>
                </a:ext>
              </a:extLst>
            </p:cNvPr>
            <p:cNvGrpSpPr/>
            <p:nvPr/>
          </p:nvGrpSpPr>
          <p:grpSpPr>
            <a:xfrm>
              <a:off x="2937186" y="3089879"/>
              <a:ext cx="3074674" cy="310317"/>
              <a:chOff x="2210540" y="3579580"/>
              <a:chExt cx="3074674" cy="310317"/>
            </a:xfrm>
          </p:grpSpPr>
          <p:sp>
            <p:nvSpPr>
              <p:cNvPr id="24" name="矩形 23">
                <a:extLst>
                  <a:ext uri="{FF2B5EF4-FFF2-40B4-BE49-F238E27FC236}">
                    <a16:creationId xmlns:a16="http://schemas.microsoft.com/office/drawing/2014/main" id="{78D320A0-8F9E-AD43-A382-63E72B256757}"/>
                  </a:ext>
                </a:extLst>
              </p:cNvPr>
              <p:cNvSpPr/>
              <p:nvPr/>
            </p:nvSpPr>
            <p:spPr>
              <a:xfrm>
                <a:off x="2843857" y="3589894"/>
                <a:ext cx="621436" cy="2896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a:extLst>
                  <a:ext uri="{FF2B5EF4-FFF2-40B4-BE49-F238E27FC236}">
                    <a16:creationId xmlns:a16="http://schemas.microsoft.com/office/drawing/2014/main" id="{17ED2FED-470A-9841-A363-B8BCB75DAA87}"/>
                  </a:ext>
                </a:extLst>
              </p:cNvPr>
              <p:cNvSpPr/>
              <p:nvPr/>
            </p:nvSpPr>
            <p:spPr>
              <a:xfrm>
                <a:off x="4850158" y="3589894"/>
                <a:ext cx="364036" cy="2896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a:extLst>
                  <a:ext uri="{FF2B5EF4-FFF2-40B4-BE49-F238E27FC236}">
                    <a16:creationId xmlns:a16="http://schemas.microsoft.com/office/drawing/2014/main" id="{4832AFC1-9FE3-3846-935A-09E1FCD5EEBF}"/>
                  </a:ext>
                </a:extLst>
              </p:cNvPr>
              <p:cNvSpPr/>
              <p:nvPr/>
            </p:nvSpPr>
            <p:spPr>
              <a:xfrm>
                <a:off x="4228721" y="3589894"/>
                <a:ext cx="568221" cy="2896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a:extLst>
                  <a:ext uri="{FF2B5EF4-FFF2-40B4-BE49-F238E27FC236}">
                    <a16:creationId xmlns:a16="http://schemas.microsoft.com/office/drawing/2014/main" id="{947EA98D-4DD1-D144-9186-F5C78584DE33}"/>
                  </a:ext>
                </a:extLst>
              </p:cNvPr>
              <p:cNvSpPr/>
              <p:nvPr/>
            </p:nvSpPr>
            <p:spPr>
              <a:xfrm>
                <a:off x="3518509" y="3589894"/>
                <a:ext cx="656997" cy="28968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a:extLst>
                  <a:ext uri="{FF2B5EF4-FFF2-40B4-BE49-F238E27FC236}">
                    <a16:creationId xmlns:a16="http://schemas.microsoft.com/office/drawing/2014/main" id="{5476DBCD-7C1A-5648-8269-1AFA54DF5AA5}"/>
                  </a:ext>
                </a:extLst>
              </p:cNvPr>
              <p:cNvPicPr>
                <a:picLocks noChangeAspect="1"/>
              </p:cNvPicPr>
              <p:nvPr/>
            </p:nvPicPr>
            <p:blipFill rotWithShape="1">
              <a:blip r:embed="rId4">
                <a:clrChange>
                  <a:clrFrom>
                    <a:srgbClr val="FFFFFF"/>
                  </a:clrFrom>
                  <a:clrTo>
                    <a:srgbClr val="FFFFFF">
                      <a:alpha val="0"/>
                    </a:srgbClr>
                  </a:clrTo>
                </a:clrChange>
              </a:blip>
              <a:srcRect l="22076" t="-3551" b="1"/>
              <a:stretch/>
            </p:blipFill>
            <p:spPr>
              <a:xfrm>
                <a:off x="2210540" y="3579580"/>
                <a:ext cx="3074674" cy="310317"/>
              </a:xfrm>
              <a:prstGeom prst="rect">
                <a:avLst/>
              </a:prstGeom>
            </p:spPr>
          </p:pic>
        </p:grpSp>
        <p:pic>
          <p:nvPicPr>
            <p:cNvPr id="8" name="图片 7">
              <a:extLst>
                <a:ext uri="{FF2B5EF4-FFF2-40B4-BE49-F238E27FC236}">
                  <a16:creationId xmlns:a16="http://schemas.microsoft.com/office/drawing/2014/main" id="{E422BB3D-7C3E-F743-86DC-76E0DCB2250D}"/>
                </a:ext>
              </a:extLst>
            </p:cNvPr>
            <p:cNvPicPr>
              <a:picLocks noChangeAspect="1"/>
            </p:cNvPicPr>
            <p:nvPr/>
          </p:nvPicPr>
          <p:blipFill>
            <a:blip r:embed="rId5"/>
            <a:stretch>
              <a:fillRect/>
            </a:stretch>
          </p:blipFill>
          <p:spPr>
            <a:xfrm>
              <a:off x="568079" y="1836238"/>
              <a:ext cx="533787" cy="533789"/>
            </a:xfrm>
            <a:prstGeom prst="rect">
              <a:avLst/>
            </a:prstGeom>
          </p:spPr>
        </p:pic>
        <p:pic>
          <p:nvPicPr>
            <p:cNvPr id="9" name="Picture 4">
              <a:extLst>
                <a:ext uri="{FF2B5EF4-FFF2-40B4-BE49-F238E27FC236}">
                  <a16:creationId xmlns:a16="http://schemas.microsoft.com/office/drawing/2014/main" id="{D4620A33-EBAA-DD48-B4D4-688AEE705D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202" y="3008204"/>
              <a:ext cx="533789" cy="53378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os 17 glyph style refresh icon">
              <a:extLst>
                <a:ext uri="{FF2B5EF4-FFF2-40B4-BE49-F238E27FC236}">
                  <a16:creationId xmlns:a16="http://schemas.microsoft.com/office/drawing/2014/main" id="{69EDDC46-ED24-2C40-AF2D-2D244E6BA0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1616" y="2448047"/>
              <a:ext cx="380638" cy="380638"/>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33">
              <a:extLst>
                <a:ext uri="{FF2B5EF4-FFF2-40B4-BE49-F238E27FC236}">
                  <a16:creationId xmlns:a16="http://schemas.microsoft.com/office/drawing/2014/main" id="{52B563E2-0240-8E47-B89A-6872A9E0DD59}"/>
                </a:ext>
              </a:extLst>
            </p:cNvPr>
            <p:cNvPicPr>
              <a:picLocks noChangeAspect="1"/>
            </p:cNvPicPr>
            <p:nvPr/>
          </p:nvPicPr>
          <p:blipFill rotWithShape="1">
            <a:blip r:embed="rId3">
              <a:clrChange>
                <a:clrFrom>
                  <a:srgbClr val="FFFFFF"/>
                </a:clrFrom>
                <a:clrTo>
                  <a:srgbClr val="FFFFFF">
                    <a:alpha val="0"/>
                  </a:srgbClr>
                </a:clrTo>
              </a:clrChange>
            </a:blip>
            <a:srcRect r="77099" b="1128"/>
            <a:stretch/>
          </p:blipFill>
          <p:spPr>
            <a:xfrm>
              <a:off x="1326966" y="1946047"/>
              <a:ext cx="1034017" cy="286419"/>
            </a:xfrm>
            <a:prstGeom prst="rect">
              <a:avLst/>
            </a:prstGeom>
          </p:spPr>
        </p:pic>
        <p:pic>
          <p:nvPicPr>
            <p:cNvPr id="35" name="图片 34">
              <a:extLst>
                <a:ext uri="{FF2B5EF4-FFF2-40B4-BE49-F238E27FC236}">
                  <a16:creationId xmlns:a16="http://schemas.microsoft.com/office/drawing/2014/main" id="{B85701C9-AD2B-3D4C-B09A-171DFC4D1AC7}"/>
                </a:ext>
              </a:extLst>
            </p:cNvPr>
            <p:cNvPicPr>
              <a:picLocks noChangeAspect="1"/>
            </p:cNvPicPr>
            <p:nvPr/>
          </p:nvPicPr>
          <p:blipFill rotWithShape="1">
            <a:blip r:embed="rId4">
              <a:clrChange>
                <a:clrFrom>
                  <a:srgbClr val="FFFFFF"/>
                </a:clrFrom>
                <a:clrTo>
                  <a:srgbClr val="FFFFFF">
                    <a:alpha val="0"/>
                  </a:srgbClr>
                </a:clrTo>
              </a:clrChange>
            </a:blip>
            <a:srcRect r="84674" b="4424"/>
            <a:stretch/>
          </p:blipFill>
          <p:spPr>
            <a:xfrm>
              <a:off x="1335313" y="3129651"/>
              <a:ext cx="604741" cy="286419"/>
            </a:xfrm>
            <a:prstGeom prst="rect">
              <a:avLst/>
            </a:prstGeom>
          </p:spPr>
        </p:pic>
        <p:cxnSp>
          <p:nvCxnSpPr>
            <p:cNvPr id="37" name="直线箭头连接符 36">
              <a:extLst>
                <a:ext uri="{FF2B5EF4-FFF2-40B4-BE49-F238E27FC236}">
                  <a16:creationId xmlns:a16="http://schemas.microsoft.com/office/drawing/2014/main" id="{78A438C3-CD97-0F49-8829-BDD223A111F5}"/>
                </a:ext>
              </a:extLst>
            </p:cNvPr>
            <p:cNvCxnSpPr>
              <a:cxnSpLocks/>
              <a:stCxn id="3" idx="1"/>
              <a:endCxn id="34" idx="3"/>
            </p:cNvCxnSpPr>
            <p:nvPr/>
          </p:nvCxnSpPr>
          <p:spPr>
            <a:xfrm flipH="1" flipV="1">
              <a:off x="2360983" y="2089257"/>
              <a:ext cx="509707" cy="9067"/>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0" name="直线箭头连接符 39">
              <a:extLst>
                <a:ext uri="{FF2B5EF4-FFF2-40B4-BE49-F238E27FC236}">
                  <a16:creationId xmlns:a16="http://schemas.microsoft.com/office/drawing/2014/main" id="{C11ED8DA-558B-C549-88E2-8BA8F1248C77}"/>
                </a:ext>
              </a:extLst>
            </p:cNvPr>
            <p:cNvCxnSpPr>
              <a:cxnSpLocks/>
            </p:cNvCxnSpPr>
            <p:nvPr/>
          </p:nvCxnSpPr>
          <p:spPr>
            <a:xfrm flipH="1" flipV="1">
              <a:off x="2366784" y="3219775"/>
              <a:ext cx="509707" cy="9067"/>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1" name="肘形连接符 40">
              <a:extLst>
                <a:ext uri="{FF2B5EF4-FFF2-40B4-BE49-F238E27FC236}">
                  <a16:creationId xmlns:a16="http://schemas.microsoft.com/office/drawing/2014/main" id="{E8856D8B-A2DB-A246-A9FF-2667BF874FB0}"/>
                </a:ext>
              </a:extLst>
            </p:cNvPr>
            <p:cNvCxnSpPr>
              <a:cxnSpLocks/>
              <a:stCxn id="46" idx="2"/>
              <a:endCxn id="43" idx="0"/>
            </p:cNvCxnSpPr>
            <p:nvPr/>
          </p:nvCxnSpPr>
          <p:spPr>
            <a:xfrm rot="16200000" flipH="1">
              <a:off x="2386928" y="1585145"/>
              <a:ext cx="851454" cy="2172083"/>
            </a:xfrm>
            <a:prstGeom prst="bentConnector3">
              <a:avLst>
                <a:gd name="adj1" fmla="val 50000"/>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0ACED656-3551-934A-B0D1-3F555D3FDD14}"/>
                </a:ext>
              </a:extLst>
            </p:cNvPr>
            <p:cNvSpPr/>
            <p:nvPr/>
          </p:nvSpPr>
          <p:spPr>
            <a:xfrm>
              <a:off x="3818797" y="3096914"/>
              <a:ext cx="159799" cy="170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矩形 45">
              <a:extLst>
                <a:ext uri="{FF2B5EF4-FFF2-40B4-BE49-F238E27FC236}">
                  <a16:creationId xmlns:a16="http://schemas.microsoft.com/office/drawing/2014/main" id="{73D5A631-AA1C-F746-8908-84CCC153202F}"/>
                </a:ext>
              </a:extLst>
            </p:cNvPr>
            <p:cNvSpPr/>
            <p:nvPr/>
          </p:nvSpPr>
          <p:spPr>
            <a:xfrm>
              <a:off x="1646714" y="2074565"/>
              <a:ext cx="159799" cy="170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6" name="连接符: 肘形 15">
              <a:extLst>
                <a:ext uri="{FF2B5EF4-FFF2-40B4-BE49-F238E27FC236}">
                  <a16:creationId xmlns:a16="http://schemas.microsoft.com/office/drawing/2014/main" id="{02210815-5CE5-4796-B0DF-A35D0A0EFDFA}"/>
                </a:ext>
              </a:extLst>
            </p:cNvPr>
            <p:cNvCxnSpPr>
              <a:cxnSpLocks/>
              <a:stCxn id="35" idx="2"/>
              <a:endCxn id="23" idx="0"/>
            </p:cNvCxnSpPr>
            <p:nvPr/>
          </p:nvCxnSpPr>
          <p:spPr>
            <a:xfrm rot="5400000" flipH="1" flipV="1">
              <a:off x="2030281" y="1560883"/>
              <a:ext cx="1462590" cy="2247784"/>
            </a:xfrm>
            <a:prstGeom prst="bentConnector5">
              <a:avLst>
                <a:gd name="adj1" fmla="val -11083"/>
                <a:gd name="adj2" fmla="val 203476"/>
                <a:gd name="adj3" fmla="val 115630"/>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6171" name="组合 6170">
            <a:extLst>
              <a:ext uri="{FF2B5EF4-FFF2-40B4-BE49-F238E27FC236}">
                <a16:creationId xmlns:a16="http://schemas.microsoft.com/office/drawing/2014/main" id="{D334AB87-E3AD-47D5-82D5-44D57D725801}"/>
              </a:ext>
            </a:extLst>
          </p:cNvPr>
          <p:cNvGrpSpPr/>
          <p:nvPr/>
        </p:nvGrpSpPr>
        <p:grpSpPr>
          <a:xfrm>
            <a:off x="637240" y="4697936"/>
            <a:ext cx="4678316" cy="1175375"/>
            <a:chOff x="653897" y="4119474"/>
            <a:chExt cx="4678316" cy="1175375"/>
          </a:xfrm>
        </p:grpSpPr>
        <p:sp>
          <p:nvSpPr>
            <p:cNvPr id="42" name="矩形 41">
              <a:extLst>
                <a:ext uri="{FF2B5EF4-FFF2-40B4-BE49-F238E27FC236}">
                  <a16:creationId xmlns:a16="http://schemas.microsoft.com/office/drawing/2014/main" id="{A2BA156F-63C9-4E89-9CB7-AD23925C07F0}"/>
                </a:ext>
              </a:extLst>
            </p:cNvPr>
            <p:cNvSpPr/>
            <p:nvPr/>
          </p:nvSpPr>
          <p:spPr>
            <a:xfrm>
              <a:off x="3453922" y="4619677"/>
              <a:ext cx="180000" cy="178394"/>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矩形 44">
              <a:extLst>
                <a:ext uri="{FF2B5EF4-FFF2-40B4-BE49-F238E27FC236}">
                  <a16:creationId xmlns:a16="http://schemas.microsoft.com/office/drawing/2014/main" id="{1F43CB94-7887-4A02-BF2A-3267049EE1FC}"/>
                </a:ext>
              </a:extLst>
            </p:cNvPr>
            <p:cNvSpPr/>
            <p:nvPr/>
          </p:nvSpPr>
          <p:spPr>
            <a:xfrm>
              <a:off x="3453922" y="4197452"/>
              <a:ext cx="180000" cy="178394"/>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矩形 46">
              <a:extLst>
                <a:ext uri="{FF2B5EF4-FFF2-40B4-BE49-F238E27FC236}">
                  <a16:creationId xmlns:a16="http://schemas.microsoft.com/office/drawing/2014/main" id="{60C940D4-F509-4341-9585-6C6BC658E1E7}"/>
                </a:ext>
              </a:extLst>
            </p:cNvPr>
            <p:cNvSpPr/>
            <p:nvPr/>
          </p:nvSpPr>
          <p:spPr>
            <a:xfrm>
              <a:off x="653897" y="5030456"/>
              <a:ext cx="180000" cy="17839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矩形 47">
              <a:extLst>
                <a:ext uri="{FF2B5EF4-FFF2-40B4-BE49-F238E27FC236}">
                  <a16:creationId xmlns:a16="http://schemas.microsoft.com/office/drawing/2014/main" id="{5E936FAB-F02D-4CFE-859C-E74B27E623B2}"/>
                </a:ext>
              </a:extLst>
            </p:cNvPr>
            <p:cNvSpPr/>
            <p:nvPr/>
          </p:nvSpPr>
          <p:spPr>
            <a:xfrm>
              <a:off x="653897" y="4608229"/>
              <a:ext cx="180000" cy="17839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矩形 48">
              <a:extLst>
                <a:ext uri="{FF2B5EF4-FFF2-40B4-BE49-F238E27FC236}">
                  <a16:creationId xmlns:a16="http://schemas.microsoft.com/office/drawing/2014/main" id="{264F018F-FB3D-442D-BA49-8BF61B131622}"/>
                </a:ext>
              </a:extLst>
            </p:cNvPr>
            <p:cNvSpPr/>
            <p:nvPr/>
          </p:nvSpPr>
          <p:spPr>
            <a:xfrm>
              <a:off x="653897" y="4186002"/>
              <a:ext cx="180000" cy="17839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文本框 49">
              <a:extLst>
                <a:ext uri="{FF2B5EF4-FFF2-40B4-BE49-F238E27FC236}">
                  <a16:creationId xmlns:a16="http://schemas.microsoft.com/office/drawing/2014/main" id="{603DF206-BFC4-45C3-B5D6-435D063D273C}"/>
                </a:ext>
              </a:extLst>
            </p:cNvPr>
            <p:cNvSpPr txBox="1"/>
            <p:nvPr/>
          </p:nvSpPr>
          <p:spPr>
            <a:xfrm>
              <a:off x="880774" y="4119475"/>
              <a:ext cx="2008883"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Auxiliary Information</a:t>
              </a:r>
              <a:endParaRPr kumimoji="1" lang="zh-CN" altLang="en-US" sz="1600" dirty="0">
                <a:latin typeface="Times New Roman" panose="02020603050405020304" pitchFamily="18" charset="0"/>
                <a:cs typeface="Times New Roman" panose="02020603050405020304" pitchFamily="18" charset="0"/>
              </a:endParaRPr>
            </a:p>
          </p:txBody>
        </p:sp>
        <p:sp>
          <p:nvSpPr>
            <p:cNvPr id="51" name="文本框 50">
              <a:extLst>
                <a:ext uri="{FF2B5EF4-FFF2-40B4-BE49-F238E27FC236}">
                  <a16:creationId xmlns:a16="http://schemas.microsoft.com/office/drawing/2014/main" id="{FB681D47-6928-4E36-8AB5-BF6142CB84D1}"/>
                </a:ext>
              </a:extLst>
            </p:cNvPr>
            <p:cNvSpPr txBox="1"/>
            <p:nvPr/>
          </p:nvSpPr>
          <p:spPr>
            <a:xfrm>
              <a:off x="880774" y="4537885"/>
              <a:ext cx="1802096"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Output Distribution</a:t>
              </a:r>
              <a:endParaRPr kumimoji="1" lang="zh-CN" altLang="en-US" sz="1600" dirty="0">
                <a:latin typeface="Times New Roman" panose="02020603050405020304" pitchFamily="18" charset="0"/>
                <a:cs typeface="Times New Roman" panose="02020603050405020304" pitchFamily="18" charset="0"/>
              </a:endParaRPr>
            </a:p>
          </p:txBody>
        </p:sp>
        <p:sp>
          <p:nvSpPr>
            <p:cNvPr id="52" name="文本框 51">
              <a:extLst>
                <a:ext uri="{FF2B5EF4-FFF2-40B4-BE49-F238E27FC236}">
                  <a16:creationId xmlns:a16="http://schemas.microsoft.com/office/drawing/2014/main" id="{918FA36E-B96C-4260-BEF7-26DC65B094E1}"/>
                </a:ext>
              </a:extLst>
            </p:cNvPr>
            <p:cNvSpPr txBox="1"/>
            <p:nvPr/>
          </p:nvSpPr>
          <p:spPr>
            <a:xfrm>
              <a:off x="880774" y="4956295"/>
              <a:ext cx="2114681" cy="338554"/>
            </a:xfrm>
            <a:prstGeom prst="rect">
              <a:avLst/>
            </a:prstGeom>
            <a:noFill/>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Small Language Model</a:t>
              </a:r>
              <a:endParaRPr kumimoji="1" lang="zh-CN" altLang="en-US" sz="1600" dirty="0">
                <a:latin typeface="Times New Roman" panose="02020603050405020304" pitchFamily="18" charset="0"/>
                <a:cs typeface="Times New Roman" panose="02020603050405020304" pitchFamily="18" charset="0"/>
              </a:endParaRPr>
            </a:p>
          </p:txBody>
        </p:sp>
        <p:sp>
          <p:nvSpPr>
            <p:cNvPr id="53" name="文本框 52">
              <a:extLst>
                <a:ext uri="{FF2B5EF4-FFF2-40B4-BE49-F238E27FC236}">
                  <a16:creationId xmlns:a16="http://schemas.microsoft.com/office/drawing/2014/main" id="{C3448210-D6AE-48B2-B79F-9463137F34BE}"/>
                </a:ext>
              </a:extLst>
            </p:cNvPr>
            <p:cNvSpPr txBox="1"/>
            <p:nvPr/>
          </p:nvSpPr>
          <p:spPr>
            <a:xfrm>
              <a:off x="3680799" y="4119474"/>
              <a:ext cx="938077" cy="338554"/>
            </a:xfrm>
            <a:prstGeom prst="rect">
              <a:avLst/>
            </a:prstGeom>
            <a:noFill/>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Database</a:t>
              </a:r>
              <a:endParaRPr kumimoji="1" lang="zh-CN" altLang="en-US" sz="1600" dirty="0">
                <a:latin typeface="Times New Roman" panose="02020603050405020304" pitchFamily="18" charset="0"/>
                <a:cs typeface="Times New Roman" panose="02020603050405020304" pitchFamily="18" charset="0"/>
              </a:endParaRPr>
            </a:p>
          </p:txBody>
        </p:sp>
        <p:sp>
          <p:nvSpPr>
            <p:cNvPr id="54" name="文本框 53">
              <a:extLst>
                <a:ext uri="{FF2B5EF4-FFF2-40B4-BE49-F238E27FC236}">
                  <a16:creationId xmlns:a16="http://schemas.microsoft.com/office/drawing/2014/main" id="{D21209F7-84A2-4D18-8FA7-8526C8C562A7}"/>
                </a:ext>
              </a:extLst>
            </p:cNvPr>
            <p:cNvSpPr txBox="1"/>
            <p:nvPr/>
          </p:nvSpPr>
          <p:spPr>
            <a:xfrm>
              <a:off x="3680799" y="4537885"/>
              <a:ext cx="1651414" cy="338554"/>
            </a:xfrm>
            <a:prstGeom prst="rect">
              <a:avLst/>
            </a:prstGeom>
            <a:noFill/>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Current Sequence</a:t>
              </a:r>
              <a:endParaRPr kumimoji="1" lang="zh-CN" altLang="en-US" sz="1600" dirty="0">
                <a:latin typeface="Times New Roman" panose="02020603050405020304" pitchFamily="18" charset="0"/>
                <a:cs typeface="Times New Roman" panose="02020603050405020304" pitchFamily="18" charset="0"/>
              </a:endParaRPr>
            </a:p>
          </p:txBody>
        </p:sp>
      </p:grpSp>
      <p:sp>
        <p:nvSpPr>
          <p:cNvPr id="55" name="文本框 54">
            <a:extLst>
              <a:ext uri="{FF2B5EF4-FFF2-40B4-BE49-F238E27FC236}">
                <a16:creationId xmlns:a16="http://schemas.microsoft.com/office/drawing/2014/main" id="{FF796B4C-D09D-4611-BACD-EE2AEABCB60A}"/>
              </a:ext>
            </a:extLst>
          </p:cNvPr>
          <p:cNvSpPr txBox="1"/>
          <p:nvPr/>
        </p:nvSpPr>
        <p:spPr>
          <a:xfrm>
            <a:off x="6511094" y="1006929"/>
            <a:ext cx="2076209"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Objective Function</a:t>
            </a:r>
          </a:p>
        </p:txBody>
      </p:sp>
      <p:grpSp>
        <p:nvGrpSpPr>
          <p:cNvPr id="6163" name="组合 6162">
            <a:extLst>
              <a:ext uri="{FF2B5EF4-FFF2-40B4-BE49-F238E27FC236}">
                <a16:creationId xmlns:a16="http://schemas.microsoft.com/office/drawing/2014/main" id="{7C081E9F-EC91-47A8-A2E2-51365CCDC385}"/>
              </a:ext>
            </a:extLst>
          </p:cNvPr>
          <p:cNvGrpSpPr/>
          <p:nvPr/>
        </p:nvGrpSpPr>
        <p:grpSpPr>
          <a:xfrm>
            <a:off x="6586682" y="1631107"/>
            <a:ext cx="4432731" cy="841754"/>
            <a:chOff x="557888" y="4612973"/>
            <a:chExt cx="4432731" cy="841754"/>
          </a:xfrm>
        </p:grpSpPr>
        <p:pic>
          <p:nvPicPr>
            <p:cNvPr id="7" name="图片 6">
              <a:extLst>
                <a:ext uri="{FF2B5EF4-FFF2-40B4-BE49-F238E27FC236}">
                  <a16:creationId xmlns:a16="http://schemas.microsoft.com/office/drawing/2014/main" id="{011BDE5A-6C5A-914B-8F29-B470B7597EDE}"/>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57888" y="4612973"/>
              <a:ext cx="4432731" cy="449442"/>
            </a:xfrm>
            <a:prstGeom prst="rect">
              <a:avLst/>
            </a:prstGeom>
          </p:spPr>
        </p:pic>
        <p:sp>
          <p:nvSpPr>
            <p:cNvPr id="56" name="左中括号 55">
              <a:extLst>
                <a:ext uri="{FF2B5EF4-FFF2-40B4-BE49-F238E27FC236}">
                  <a16:creationId xmlns:a16="http://schemas.microsoft.com/office/drawing/2014/main" id="{9D7673FA-AF20-417C-B4B9-4D0592AA3059}"/>
                </a:ext>
              </a:extLst>
            </p:cNvPr>
            <p:cNvSpPr/>
            <p:nvPr/>
          </p:nvSpPr>
          <p:spPr>
            <a:xfrm rot="16200000">
              <a:off x="2776649" y="4014968"/>
              <a:ext cx="83841" cy="205701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57" name="文本框 56">
              <a:extLst>
                <a:ext uri="{FF2B5EF4-FFF2-40B4-BE49-F238E27FC236}">
                  <a16:creationId xmlns:a16="http://schemas.microsoft.com/office/drawing/2014/main" id="{1DF2F35A-AF30-4E81-AD2F-4B14D403A75C}"/>
                </a:ext>
              </a:extLst>
            </p:cNvPr>
            <p:cNvSpPr txBox="1"/>
            <p:nvPr/>
          </p:nvSpPr>
          <p:spPr>
            <a:xfrm>
              <a:off x="1785888" y="5085392"/>
              <a:ext cx="1939635" cy="369332"/>
            </a:xfrm>
            <a:prstGeom prst="rect">
              <a:avLst/>
            </a:prstGeom>
            <a:noFill/>
          </p:spPr>
          <p:txBody>
            <a:bodyPr wrap="none" rtlCol="0">
              <a:spAutoFit/>
            </a:bodyPr>
            <a:lstStyle/>
            <a:p>
              <a:pPr algn="ctr"/>
              <a:r>
                <a:rPr kumimoji="1" lang="en-US" altLang="zh-CN" b="1" dirty="0">
                  <a:solidFill>
                    <a:schemeClr val="accent5">
                      <a:lumMod val="75000"/>
                    </a:schemeClr>
                  </a:solidFill>
                  <a:latin typeface="Times New Roman" panose="02020603050405020304" pitchFamily="18" charset="0"/>
                  <a:cs typeface="Times New Roman" panose="02020603050405020304" pitchFamily="18" charset="0"/>
                </a:rPr>
                <a:t>cross-entropy loss</a:t>
              </a:r>
              <a:endParaRPr kumimoji="1" lang="zh-CN" altLang="en-US"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58" name="左中括号 57">
              <a:extLst>
                <a:ext uri="{FF2B5EF4-FFF2-40B4-BE49-F238E27FC236}">
                  <a16:creationId xmlns:a16="http://schemas.microsoft.com/office/drawing/2014/main" id="{33EFA553-4C25-4622-8A1A-35C6D46FF0BA}"/>
                </a:ext>
              </a:extLst>
            </p:cNvPr>
            <p:cNvSpPr/>
            <p:nvPr/>
          </p:nvSpPr>
          <p:spPr>
            <a:xfrm rot="16200000">
              <a:off x="4438753" y="4640159"/>
              <a:ext cx="83841" cy="80663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59" name="文本框 58">
              <a:extLst>
                <a:ext uri="{FF2B5EF4-FFF2-40B4-BE49-F238E27FC236}">
                  <a16:creationId xmlns:a16="http://schemas.microsoft.com/office/drawing/2014/main" id="{15A068FC-EDC8-44AA-84FA-2020E23B32AA}"/>
                </a:ext>
              </a:extLst>
            </p:cNvPr>
            <p:cNvSpPr txBox="1"/>
            <p:nvPr/>
          </p:nvSpPr>
          <p:spPr>
            <a:xfrm>
              <a:off x="3990796" y="5085395"/>
              <a:ext cx="979756" cy="369332"/>
            </a:xfrm>
            <a:prstGeom prst="rect">
              <a:avLst/>
            </a:prstGeom>
            <a:noFill/>
          </p:spPr>
          <p:txBody>
            <a:bodyPr wrap="none" rtlCol="0">
              <a:spAutoFit/>
            </a:bodyPr>
            <a:lstStyle/>
            <a:p>
              <a:pPr algn="ctr"/>
              <a:r>
                <a:rPr kumimoji="1" lang="en-US" altLang="zh-CN" b="1" dirty="0">
                  <a:solidFill>
                    <a:schemeClr val="accent5">
                      <a:lumMod val="75000"/>
                    </a:schemeClr>
                  </a:solidFill>
                  <a:latin typeface="Times New Roman" panose="02020603050405020304" pitchFamily="18" charset="0"/>
                  <a:cs typeface="Times New Roman" panose="02020603050405020304" pitchFamily="18" charset="0"/>
                </a:rPr>
                <a:t>Latency</a:t>
              </a:r>
              <a:endParaRPr kumimoji="1" lang="zh-CN" altLang="en-US" b="1" dirty="0">
                <a:solidFill>
                  <a:schemeClr val="accent5">
                    <a:lumMod val="75000"/>
                  </a:schemeClr>
                </a:solidFill>
                <a:latin typeface="Times New Roman" panose="02020603050405020304" pitchFamily="18" charset="0"/>
                <a:cs typeface="Times New Roman" panose="02020603050405020304" pitchFamily="18" charset="0"/>
              </a:endParaRPr>
            </a:p>
          </p:txBody>
        </p:sp>
      </p:grpSp>
      <p:grpSp>
        <p:nvGrpSpPr>
          <p:cNvPr id="6162" name="组合 6161">
            <a:extLst>
              <a:ext uri="{FF2B5EF4-FFF2-40B4-BE49-F238E27FC236}">
                <a16:creationId xmlns:a16="http://schemas.microsoft.com/office/drawing/2014/main" id="{1D7A3674-8FEC-4963-B97B-1FD7C2A9F084}"/>
              </a:ext>
            </a:extLst>
          </p:cNvPr>
          <p:cNvGrpSpPr/>
          <p:nvPr/>
        </p:nvGrpSpPr>
        <p:grpSpPr>
          <a:xfrm>
            <a:off x="6511094" y="2429672"/>
            <a:ext cx="4088021" cy="3599045"/>
            <a:chOff x="5691243" y="3706598"/>
            <a:chExt cx="4088021" cy="3599045"/>
          </a:xfrm>
        </p:grpSpPr>
        <p:pic>
          <p:nvPicPr>
            <p:cNvPr id="6156" name="图片 6155">
              <a:extLst>
                <a:ext uri="{FF2B5EF4-FFF2-40B4-BE49-F238E27FC236}">
                  <a16:creationId xmlns:a16="http://schemas.microsoft.com/office/drawing/2014/main" id="{2D22CB7C-3C68-4EB1-AC1D-369DDABDC4A8}"/>
                </a:ext>
              </a:extLst>
            </p:cNvPr>
            <p:cNvPicPr>
              <a:picLocks noChangeAspect="1"/>
            </p:cNvPicPr>
            <p:nvPr/>
          </p:nvPicPr>
          <p:blipFill>
            <a:blip r:embed="rId9"/>
            <a:stretch>
              <a:fillRect/>
            </a:stretch>
          </p:blipFill>
          <p:spPr>
            <a:xfrm>
              <a:off x="6945918" y="5423094"/>
              <a:ext cx="832481" cy="258000"/>
            </a:xfrm>
            <a:prstGeom prst="rect">
              <a:avLst/>
            </a:prstGeom>
          </p:spPr>
        </p:pic>
        <p:pic>
          <p:nvPicPr>
            <p:cNvPr id="6154" name="图片 6153">
              <a:extLst>
                <a:ext uri="{FF2B5EF4-FFF2-40B4-BE49-F238E27FC236}">
                  <a16:creationId xmlns:a16="http://schemas.microsoft.com/office/drawing/2014/main" id="{C28CD44B-7E87-48EB-8008-0663829F8C62}"/>
                </a:ext>
              </a:extLst>
            </p:cNvPr>
            <p:cNvPicPr>
              <a:picLocks noChangeAspect="1"/>
            </p:cNvPicPr>
            <p:nvPr/>
          </p:nvPicPr>
          <p:blipFill>
            <a:blip r:embed="rId10"/>
            <a:stretch>
              <a:fillRect/>
            </a:stretch>
          </p:blipFill>
          <p:spPr>
            <a:xfrm>
              <a:off x="8093404" y="4749884"/>
              <a:ext cx="577921" cy="313041"/>
            </a:xfrm>
            <a:prstGeom prst="rect">
              <a:avLst/>
            </a:prstGeom>
          </p:spPr>
        </p:pic>
        <p:cxnSp>
          <p:nvCxnSpPr>
            <p:cNvPr id="31" name="直接箭头连接符 30">
              <a:extLst>
                <a:ext uri="{FF2B5EF4-FFF2-40B4-BE49-F238E27FC236}">
                  <a16:creationId xmlns:a16="http://schemas.microsoft.com/office/drawing/2014/main" id="{B989008B-8DA2-41BF-A885-6E99D78D6104}"/>
                </a:ext>
              </a:extLst>
            </p:cNvPr>
            <p:cNvCxnSpPr>
              <a:cxnSpLocks/>
            </p:cNvCxnSpPr>
            <p:nvPr/>
          </p:nvCxnSpPr>
          <p:spPr>
            <a:xfrm>
              <a:off x="6370722" y="6000207"/>
              <a:ext cx="2452746" cy="0"/>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4E395E9A-21AF-484D-A807-428A6C4F2950}"/>
                </a:ext>
              </a:extLst>
            </p:cNvPr>
            <p:cNvCxnSpPr>
              <a:cxnSpLocks/>
            </p:cNvCxnSpPr>
            <p:nvPr/>
          </p:nvCxnSpPr>
          <p:spPr>
            <a:xfrm flipV="1">
              <a:off x="6370722" y="4045131"/>
              <a:ext cx="2759" cy="1955076"/>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63" name="文本框 62">
              <a:extLst>
                <a:ext uri="{FF2B5EF4-FFF2-40B4-BE49-F238E27FC236}">
                  <a16:creationId xmlns:a16="http://schemas.microsoft.com/office/drawing/2014/main" id="{ED4B2FBA-CDB7-41B6-BD3A-3A5CCFB90F83}"/>
                </a:ext>
              </a:extLst>
            </p:cNvPr>
            <p:cNvSpPr txBox="1"/>
            <p:nvPr/>
          </p:nvSpPr>
          <p:spPr>
            <a:xfrm>
              <a:off x="8310839" y="5972568"/>
              <a:ext cx="846707"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Latency</a:t>
              </a:r>
              <a:endParaRPr lang="zh-CN" altLang="en-US" sz="1600" dirty="0">
                <a:latin typeface="Times New Roman" panose="02020603050405020304" pitchFamily="18" charset="0"/>
                <a:cs typeface="Times New Roman" panose="02020603050405020304" pitchFamily="18" charset="0"/>
              </a:endParaRPr>
            </a:p>
          </p:txBody>
        </p:sp>
        <p:sp>
          <p:nvSpPr>
            <p:cNvPr id="66" name="文本框 65">
              <a:extLst>
                <a:ext uri="{FF2B5EF4-FFF2-40B4-BE49-F238E27FC236}">
                  <a16:creationId xmlns:a16="http://schemas.microsoft.com/office/drawing/2014/main" id="{BC072AB9-B5B0-4335-8DC5-7A20543D6AC7}"/>
                </a:ext>
              </a:extLst>
            </p:cNvPr>
            <p:cNvSpPr txBox="1"/>
            <p:nvPr/>
          </p:nvSpPr>
          <p:spPr>
            <a:xfrm>
              <a:off x="5691243" y="3706598"/>
              <a:ext cx="1364476"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Performance</a:t>
              </a:r>
              <a:endParaRPr lang="zh-CN" altLang="en-US" dirty="0">
                <a:latin typeface="Times New Roman" panose="02020603050405020304" pitchFamily="18" charset="0"/>
                <a:cs typeface="Times New Roman" panose="02020603050405020304" pitchFamily="18" charset="0"/>
              </a:endParaRPr>
            </a:p>
          </p:txBody>
        </p:sp>
        <p:sp>
          <p:nvSpPr>
            <p:cNvPr id="6148" name="弧形 6147">
              <a:extLst>
                <a:ext uri="{FF2B5EF4-FFF2-40B4-BE49-F238E27FC236}">
                  <a16:creationId xmlns:a16="http://schemas.microsoft.com/office/drawing/2014/main" id="{1D08FD3D-D980-42ED-B31A-C7DDD8C74679}"/>
                </a:ext>
              </a:extLst>
            </p:cNvPr>
            <p:cNvSpPr/>
            <p:nvPr/>
          </p:nvSpPr>
          <p:spPr>
            <a:xfrm>
              <a:off x="6612548" y="4410131"/>
              <a:ext cx="3166716" cy="2895512"/>
            </a:xfrm>
            <a:prstGeom prst="arc">
              <a:avLst>
                <a:gd name="adj1" fmla="val 10920572"/>
                <a:gd name="adj2" fmla="val 16601953"/>
              </a:avLst>
            </a:prstGeom>
            <a:ln w="12700">
              <a:solidFill>
                <a:schemeClr val="tx1"/>
              </a:solidFill>
              <a:prstDash val="solid"/>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149" name="椭圆 6148">
              <a:extLst>
                <a:ext uri="{FF2B5EF4-FFF2-40B4-BE49-F238E27FC236}">
                  <a16:creationId xmlns:a16="http://schemas.microsoft.com/office/drawing/2014/main" id="{3F602965-9D16-4C7E-8DEC-B9E2238FE849}"/>
                </a:ext>
              </a:extLst>
            </p:cNvPr>
            <p:cNvSpPr/>
            <p:nvPr/>
          </p:nvSpPr>
          <p:spPr>
            <a:xfrm>
              <a:off x="8134946" y="4348175"/>
              <a:ext cx="121920" cy="1219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1" name="椭圆 70">
              <a:extLst>
                <a:ext uri="{FF2B5EF4-FFF2-40B4-BE49-F238E27FC236}">
                  <a16:creationId xmlns:a16="http://schemas.microsoft.com/office/drawing/2014/main" id="{BE9C5127-E945-4E80-8144-7DE6227AB227}"/>
                </a:ext>
              </a:extLst>
            </p:cNvPr>
            <p:cNvSpPr/>
            <p:nvPr/>
          </p:nvSpPr>
          <p:spPr>
            <a:xfrm>
              <a:off x="6551588" y="5707218"/>
              <a:ext cx="121920" cy="1219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2" name="文本框 71">
              <a:extLst>
                <a:ext uri="{FF2B5EF4-FFF2-40B4-BE49-F238E27FC236}">
                  <a16:creationId xmlns:a16="http://schemas.microsoft.com/office/drawing/2014/main" id="{C044822F-5FD9-4CD1-BEB3-810FC862283A}"/>
                </a:ext>
              </a:extLst>
            </p:cNvPr>
            <p:cNvSpPr txBox="1"/>
            <p:nvPr/>
          </p:nvSpPr>
          <p:spPr>
            <a:xfrm>
              <a:off x="6673508" y="5573654"/>
              <a:ext cx="1245854"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Device-Only</a:t>
              </a:r>
              <a:endParaRPr lang="zh-CN" altLang="en-US" sz="1600" dirty="0">
                <a:latin typeface="Times New Roman" panose="02020603050405020304" pitchFamily="18" charset="0"/>
                <a:cs typeface="Times New Roman" panose="02020603050405020304" pitchFamily="18" charset="0"/>
              </a:endParaRPr>
            </a:p>
          </p:txBody>
        </p:sp>
        <p:sp>
          <p:nvSpPr>
            <p:cNvPr id="73" name="文本框 72">
              <a:extLst>
                <a:ext uri="{FF2B5EF4-FFF2-40B4-BE49-F238E27FC236}">
                  <a16:creationId xmlns:a16="http://schemas.microsoft.com/office/drawing/2014/main" id="{97EE74B9-B4CA-4797-9688-ABB9CE349176}"/>
                </a:ext>
              </a:extLst>
            </p:cNvPr>
            <p:cNvSpPr txBox="1"/>
            <p:nvPr/>
          </p:nvSpPr>
          <p:spPr>
            <a:xfrm>
              <a:off x="7597502" y="4507669"/>
              <a:ext cx="1415452"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Vanilla-DRAG</a:t>
              </a:r>
              <a:endParaRPr lang="zh-CN" altLang="en-US" sz="1600" dirty="0">
                <a:latin typeface="Times New Roman" panose="02020603050405020304" pitchFamily="18" charset="0"/>
                <a:cs typeface="Times New Roman" panose="02020603050405020304" pitchFamily="18" charset="0"/>
              </a:endParaRPr>
            </a:p>
          </p:txBody>
        </p:sp>
        <p:sp>
          <p:nvSpPr>
            <p:cNvPr id="6157" name="文本框 6156">
              <a:extLst>
                <a:ext uri="{FF2B5EF4-FFF2-40B4-BE49-F238E27FC236}">
                  <a16:creationId xmlns:a16="http://schemas.microsoft.com/office/drawing/2014/main" id="{4D99F975-5D65-4F1A-B74F-E996225D7D8E}"/>
                </a:ext>
              </a:extLst>
            </p:cNvPr>
            <p:cNvSpPr txBox="1"/>
            <p:nvPr/>
          </p:nvSpPr>
          <p:spPr>
            <a:xfrm>
              <a:off x="6082200" y="5972568"/>
              <a:ext cx="306494"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0</a:t>
              </a:r>
              <a:endParaRPr lang="zh-CN" altLang="en-US" sz="1600" dirty="0">
                <a:latin typeface="Times New Roman" panose="02020603050405020304" pitchFamily="18" charset="0"/>
                <a:cs typeface="Times New Roman" panose="02020603050405020304" pitchFamily="18" charset="0"/>
              </a:endParaRPr>
            </a:p>
          </p:txBody>
        </p:sp>
        <p:sp>
          <p:nvSpPr>
            <p:cNvPr id="88" name="弧形 87">
              <a:extLst>
                <a:ext uri="{FF2B5EF4-FFF2-40B4-BE49-F238E27FC236}">
                  <a16:creationId xmlns:a16="http://schemas.microsoft.com/office/drawing/2014/main" id="{E1F4577E-7928-486B-9252-499726749873}"/>
                </a:ext>
              </a:extLst>
            </p:cNvPr>
            <p:cNvSpPr/>
            <p:nvPr/>
          </p:nvSpPr>
          <p:spPr>
            <a:xfrm rot="20571706">
              <a:off x="6611824" y="4104338"/>
              <a:ext cx="3166716" cy="2895512"/>
            </a:xfrm>
            <a:prstGeom prst="arc">
              <a:avLst>
                <a:gd name="adj1" fmla="val 11560986"/>
                <a:gd name="adj2" fmla="val 15349983"/>
              </a:avLst>
            </a:prstGeom>
            <a:ln w="12700">
              <a:solidFill>
                <a:schemeClr val="accent5">
                  <a:lumMod val="75000"/>
                </a:schemeClr>
              </a:solidFill>
              <a:prstDash val="solid"/>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7" name="椭圆 86">
              <a:extLst>
                <a:ext uri="{FF2B5EF4-FFF2-40B4-BE49-F238E27FC236}">
                  <a16:creationId xmlns:a16="http://schemas.microsoft.com/office/drawing/2014/main" id="{BE2E29D8-9918-4A41-AC98-041D880AB114}"/>
                </a:ext>
              </a:extLst>
            </p:cNvPr>
            <p:cNvSpPr/>
            <p:nvPr/>
          </p:nvSpPr>
          <p:spPr>
            <a:xfrm>
              <a:off x="7201453" y="4348175"/>
              <a:ext cx="121920" cy="121920"/>
            </a:xfrm>
            <a:prstGeom prst="ellipse">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89" name="直接箭头连接符 88">
              <a:extLst>
                <a:ext uri="{FF2B5EF4-FFF2-40B4-BE49-F238E27FC236}">
                  <a16:creationId xmlns:a16="http://schemas.microsoft.com/office/drawing/2014/main" id="{77A4C7DA-42BC-4D91-8955-F16448F8E3E0}"/>
                </a:ext>
              </a:extLst>
            </p:cNvPr>
            <p:cNvCxnSpPr>
              <a:cxnSpLocks/>
            </p:cNvCxnSpPr>
            <p:nvPr/>
          </p:nvCxnSpPr>
          <p:spPr>
            <a:xfrm flipH="1">
              <a:off x="7386513" y="4410131"/>
              <a:ext cx="701040" cy="0"/>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173" name="文本框 6172">
                <a:extLst>
                  <a:ext uri="{FF2B5EF4-FFF2-40B4-BE49-F238E27FC236}">
                    <a16:creationId xmlns:a16="http://schemas.microsoft.com/office/drawing/2014/main" id="{0C4C0145-2006-41DD-AB66-B63A276D0374}"/>
                  </a:ext>
                </a:extLst>
              </p:cNvPr>
              <p:cNvSpPr txBox="1"/>
              <p:nvPr/>
            </p:nvSpPr>
            <p:spPr>
              <a:xfrm>
                <a:off x="6511094" y="5286038"/>
                <a:ext cx="5325291"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Push the Pareto frontier: minimize latency without compromising performance via proper </a:t>
                </a:r>
                <a:r>
                  <a:rPr lang="en-US" altLang="zh-CN" b="1" dirty="0">
                    <a:solidFill>
                      <a:schemeClr val="accent5">
                        <a:lumMod val="75000"/>
                      </a:schemeClr>
                    </a:solidFill>
                    <a:latin typeface="Times New Roman" panose="02020603050405020304" pitchFamily="18" charset="0"/>
                    <a:cs typeface="Times New Roman" panose="02020603050405020304" pitchFamily="18" charset="0"/>
                  </a:rPr>
                  <a:t>design of </a:t>
                </a:r>
                <a14:m>
                  <m:oMath xmlns:m="http://schemas.openxmlformats.org/officeDocument/2006/math">
                    <m:r>
                      <a:rPr kumimoji="1" lang="en-US" altLang="zh-CN" b="1" i="1" smtClean="0">
                        <a:solidFill>
                          <a:schemeClr val="accent5">
                            <a:lumMod val="75000"/>
                          </a:schemeClr>
                        </a:solidFill>
                        <a:latin typeface="Cambria Math" panose="02040503050406030204" pitchFamily="18" charset="0"/>
                        <a:ea typeface="Cambria Math" panose="02040503050406030204" pitchFamily="18" charset="0"/>
                        <a:cs typeface="Times New Roman" panose="02020603050405020304" pitchFamily="18" charset="0"/>
                      </a:rPr>
                      <m:t>𝓕</m:t>
                    </m:r>
                    <m:r>
                      <a:rPr kumimoji="1" lang="en-US" altLang="zh-CN" b="1" i="1" smtClean="0">
                        <a:solidFill>
                          <a:schemeClr val="accent5">
                            <a:lumMod val="75000"/>
                          </a:schemeClr>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altLang="zh-CN" b="1" dirty="0">
                    <a:solidFill>
                      <a:schemeClr val="accent5">
                        <a:lumMod val="75000"/>
                      </a:schemeClr>
                    </a:solidFill>
                    <a:latin typeface="Times New Roman" panose="02020603050405020304" pitchFamily="18" charset="0"/>
                    <a:cs typeface="Times New Roman" panose="02020603050405020304" pitchFamily="18" charset="0"/>
                  </a:rPr>
                  <a:t>/ A</a:t>
                </a:r>
                <a:endParaRPr lang="zh-CN" altLang="en-US" b="1" dirty="0">
                  <a:latin typeface="Times New Roman" panose="02020603050405020304" pitchFamily="18" charset="0"/>
                  <a:cs typeface="Times New Roman" panose="02020603050405020304" pitchFamily="18" charset="0"/>
                </a:endParaRPr>
              </a:p>
            </p:txBody>
          </p:sp>
        </mc:Choice>
        <mc:Fallback xmlns="">
          <p:sp>
            <p:nvSpPr>
              <p:cNvPr id="6173" name="文本框 6172">
                <a:extLst>
                  <a:ext uri="{FF2B5EF4-FFF2-40B4-BE49-F238E27FC236}">
                    <a16:creationId xmlns:a16="http://schemas.microsoft.com/office/drawing/2014/main" id="{0C4C0145-2006-41DD-AB66-B63A276D0374}"/>
                  </a:ext>
                </a:extLst>
              </p:cNvPr>
              <p:cNvSpPr txBox="1">
                <a:spLocks noRot="1" noChangeAspect="1" noMove="1" noResize="1" noEditPoints="1" noAdjustHandles="1" noChangeArrowheads="1" noChangeShapeType="1" noTextEdit="1"/>
              </p:cNvSpPr>
              <p:nvPr/>
            </p:nvSpPr>
            <p:spPr>
              <a:xfrm>
                <a:off x="6511094" y="5286038"/>
                <a:ext cx="5325291" cy="646331"/>
              </a:xfrm>
              <a:prstGeom prst="rect">
                <a:avLst/>
              </a:prstGeom>
              <a:blipFill>
                <a:blip r:embed="rId11"/>
                <a:stretch>
                  <a:fillRect l="-915" t="-4717" b="-14151"/>
                </a:stretch>
              </a:blipFill>
            </p:spPr>
            <p:txBody>
              <a:bodyPr/>
              <a:lstStyle/>
              <a:p>
                <a:r>
                  <a:rPr lang="zh-CN" altLang="en-US">
                    <a:noFill/>
                  </a:rPr>
                  <a:t> </a:t>
                </a:r>
              </a:p>
            </p:txBody>
          </p:sp>
        </mc:Fallback>
      </mc:AlternateContent>
      <p:sp>
        <p:nvSpPr>
          <p:cNvPr id="106" name="文本框 105">
            <a:extLst>
              <a:ext uri="{FF2B5EF4-FFF2-40B4-BE49-F238E27FC236}">
                <a16:creationId xmlns:a16="http://schemas.microsoft.com/office/drawing/2014/main" id="{1D6D71CA-7100-4463-96DE-FDAF68A027DE}"/>
              </a:ext>
            </a:extLst>
          </p:cNvPr>
          <p:cNvSpPr txBox="1"/>
          <p:nvPr/>
        </p:nvSpPr>
        <p:spPr>
          <a:xfrm>
            <a:off x="548044" y="1006929"/>
            <a:ext cx="1576072"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System Model</a:t>
            </a:r>
          </a:p>
        </p:txBody>
      </p:sp>
      <p:sp>
        <p:nvSpPr>
          <p:cNvPr id="107" name="文本框 106">
            <a:extLst>
              <a:ext uri="{FF2B5EF4-FFF2-40B4-BE49-F238E27FC236}">
                <a16:creationId xmlns:a16="http://schemas.microsoft.com/office/drawing/2014/main" id="{B7FFE2B6-A1F1-49B3-B8A8-9570EFBB15D0}"/>
              </a:ext>
            </a:extLst>
          </p:cNvPr>
          <p:cNvSpPr txBox="1"/>
          <p:nvPr/>
        </p:nvSpPr>
        <p:spPr>
          <a:xfrm>
            <a:off x="5416336" y="2195744"/>
            <a:ext cx="904415"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t ← t+1</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0418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2833C9A-65E3-403E-A0E2-3658EEB0FE25}"/>
              </a:ext>
            </a:extLst>
          </p:cNvPr>
          <p:cNvSpPr txBox="1"/>
          <p:nvPr/>
        </p:nvSpPr>
        <p:spPr>
          <a:xfrm>
            <a:off x="542167" y="396509"/>
            <a:ext cx="4435701"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Design:</a:t>
            </a:r>
            <a:r>
              <a:rPr kumimoji="1" lang="zh-CN" altLang="en-US" sz="24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Speculative Aggregation</a:t>
            </a:r>
            <a:endParaRPr kumimoji="1" lang="zh-CN" altLang="en-US" sz="2400" b="1" dirty="0">
              <a:latin typeface="Times New Roman" panose="02020603050405020304" pitchFamily="18" charset="0"/>
              <a:cs typeface="Times New Roman" panose="02020603050405020304" pitchFamily="18" charset="0"/>
            </a:endParaRPr>
          </a:p>
        </p:txBody>
      </p:sp>
      <p:cxnSp>
        <p:nvCxnSpPr>
          <p:cNvPr id="5" name="直线连接符 5">
            <a:extLst>
              <a:ext uri="{FF2B5EF4-FFF2-40B4-BE49-F238E27FC236}">
                <a16:creationId xmlns:a16="http://schemas.microsoft.com/office/drawing/2014/main" id="{0CFD592F-F9F2-442A-9F1A-6681753225FA}"/>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0BA92A05-037A-49FC-9E7B-F7C891D344BC}"/>
              </a:ext>
            </a:extLst>
          </p:cNvPr>
          <p:cNvCxnSpPr>
            <a:cxnSpLocks/>
          </p:cNvCxnSpPr>
          <p:nvPr/>
        </p:nvCxnSpPr>
        <p:spPr>
          <a:xfrm>
            <a:off x="5447863" y="1087993"/>
            <a:ext cx="0" cy="5654245"/>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416A17F6-EA42-4566-88F1-194D240B4C52}"/>
              </a:ext>
            </a:extLst>
          </p:cNvPr>
          <p:cNvSpPr txBox="1"/>
          <p:nvPr/>
        </p:nvSpPr>
        <p:spPr>
          <a:xfrm>
            <a:off x="5992429" y="1006929"/>
            <a:ext cx="2572243"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Speculative Aggregation</a:t>
            </a:r>
            <a:endParaRPr lang="zh-CN" altLang="en-US" b="1"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EA679658-1A64-AE42-8122-29E6E36EB273}"/>
              </a:ext>
            </a:extLst>
          </p:cNvPr>
          <p:cNvSpPr txBox="1"/>
          <p:nvPr/>
        </p:nvSpPr>
        <p:spPr>
          <a:xfrm>
            <a:off x="542167" y="1406961"/>
            <a:ext cx="4389423" cy="923330"/>
          </a:xfrm>
          <a:prstGeom prst="rect">
            <a:avLst/>
          </a:prstGeom>
          <a:noFill/>
        </p:spPr>
        <p:txBody>
          <a:bodyPr wrap="square" rtlCol="0">
            <a:spAutoFit/>
          </a:bodyPr>
          <a:lstStyle/>
          <a:p>
            <a:r>
              <a:rPr lang="en-US" altLang="zh-CN" b="1">
                <a:solidFill>
                  <a:schemeClr val="accent5">
                    <a:lumMod val="75000"/>
                  </a:schemeClr>
                </a:solidFill>
                <a:latin typeface="Times New Roman" panose="02020603050405020304" pitchFamily="18" charset="0"/>
                <a:cs typeface="Times New Roman" panose="02020603050405020304" pitchFamily="18" charset="0"/>
              </a:rPr>
              <a:t>D</a:t>
            </a:r>
            <a:r>
              <a:rPr lang="en" altLang="zh-CN" b="1">
                <a:solidFill>
                  <a:schemeClr val="accent5">
                    <a:lumMod val="75000"/>
                  </a:schemeClr>
                </a:solidFill>
                <a:latin typeface="Times New Roman" panose="02020603050405020304" pitchFamily="18" charset="0"/>
                <a:cs typeface="Times New Roman" panose="02020603050405020304" pitchFamily="18" charset="0"/>
              </a:rPr>
              <a:t>raft-then-verify </a:t>
            </a:r>
          </a:p>
          <a:p>
            <a:r>
              <a:rPr lang="en-US" altLang="zh-CN" b="1">
                <a:solidFill>
                  <a:schemeClr val="accent5">
                    <a:lumMod val="75000"/>
                  </a:schemeClr>
                </a:solidFill>
                <a:latin typeface="Times New Roman" panose="02020603050405020304" pitchFamily="18" charset="0"/>
                <a:cs typeface="Times New Roman" panose="02020603050405020304" pitchFamily="18" charset="0"/>
              </a:rPr>
              <a:t>Paralleled</a:t>
            </a:r>
            <a:r>
              <a:rPr lang="zh-CN" altLang="en-US" b="1">
                <a:solidFill>
                  <a:schemeClr val="accent5">
                    <a:lumMod val="75000"/>
                  </a:schemeClr>
                </a:solidFill>
                <a:latin typeface="Times New Roman" panose="02020603050405020304" pitchFamily="18" charset="0"/>
                <a:cs typeface="Times New Roman" panose="02020603050405020304" pitchFamily="18" charset="0"/>
              </a:rPr>
              <a:t> </a:t>
            </a:r>
            <a:r>
              <a:rPr lang="en-US" altLang="zh-CN" b="1">
                <a:solidFill>
                  <a:schemeClr val="accent5">
                    <a:lumMod val="75000"/>
                  </a:schemeClr>
                </a:solidFill>
                <a:latin typeface="Times New Roman" panose="02020603050405020304" pitchFamily="18" charset="0"/>
                <a:cs typeface="Times New Roman" panose="02020603050405020304" pitchFamily="18" charset="0"/>
              </a:rPr>
              <a:t>decoding</a:t>
            </a:r>
            <a:endParaRPr lang="en" altLang="zh-CN" b="1">
              <a:solidFill>
                <a:schemeClr val="accent5">
                  <a:lumMod val="75000"/>
                </a:schemeClr>
              </a:solidFill>
              <a:latin typeface="Times New Roman" panose="02020603050405020304" pitchFamily="18" charset="0"/>
              <a:cs typeface="Times New Roman" panose="02020603050405020304" pitchFamily="18" charset="0"/>
            </a:endParaRPr>
          </a:p>
          <a:p>
            <a:r>
              <a:rPr lang="en-US" altLang="zh-CN" b="1">
                <a:solidFill>
                  <a:schemeClr val="accent5">
                    <a:lumMod val="75000"/>
                  </a:schemeClr>
                </a:solidFill>
                <a:latin typeface="Times New Roman" panose="02020603050405020304" pitchFamily="18" charset="0"/>
                <a:cs typeface="Times New Roman" panose="02020603050405020304" pitchFamily="18" charset="0"/>
              </a:rPr>
              <a:t>R</a:t>
            </a:r>
            <a:r>
              <a:rPr lang="en" altLang="zh-CN" b="1">
                <a:solidFill>
                  <a:schemeClr val="accent5">
                    <a:lumMod val="75000"/>
                  </a:schemeClr>
                </a:solidFill>
                <a:latin typeface="Times New Roman" panose="02020603050405020304" pitchFamily="18" charset="0"/>
                <a:cs typeface="Times New Roman" panose="02020603050405020304" pitchFamily="18" charset="0"/>
              </a:rPr>
              <a:t>educe the number of calls</a:t>
            </a:r>
            <a:endParaRPr kumimoji="1" lang="zh-CN" altLang="en-US">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3ACC2EC1-9D31-A04A-A43E-304681395A50}"/>
              </a:ext>
            </a:extLst>
          </p:cNvPr>
          <p:cNvSpPr txBox="1"/>
          <p:nvPr/>
        </p:nvSpPr>
        <p:spPr>
          <a:xfrm>
            <a:off x="542167" y="1006929"/>
            <a:ext cx="2307042"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Speculative Sampling</a:t>
            </a:r>
            <a:endParaRPr lang="zh-CN" altLang="en-US" b="1"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098C4A96-96AD-0C4D-A68B-BDBA0ABD3B3C}"/>
              </a:ext>
            </a:extLst>
          </p:cNvPr>
          <p:cNvSpPr txBox="1"/>
          <p:nvPr/>
        </p:nvSpPr>
        <p:spPr>
          <a:xfrm>
            <a:off x="5992429" y="1406961"/>
            <a:ext cx="4578927" cy="923330"/>
          </a:xfrm>
          <a:prstGeom prst="rect">
            <a:avLst/>
          </a:prstGeom>
          <a:noFill/>
        </p:spPr>
        <p:txBody>
          <a:bodyPr wrap="square" rtlCol="0">
            <a:spAutoFit/>
          </a:bodyPr>
          <a:lstStyle/>
          <a:p>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Break</a:t>
            </a:r>
            <a:r>
              <a:rPr kumimoji="1" lang="zh-CN" altLang="en-US" b="1">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the</a:t>
            </a:r>
            <a:r>
              <a:rPr kumimoji="1" lang="zh-CN" altLang="en-US" b="1">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sequential</a:t>
            </a:r>
            <a:r>
              <a:rPr kumimoji="1" lang="zh-CN" altLang="en-US" b="1">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dependence</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in</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VDRAG</a:t>
            </a:r>
          </a:p>
          <a:p>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Reduce</a:t>
            </a:r>
            <a:r>
              <a:rPr kumimoji="1" lang="zh-CN" altLang="en-US" b="1">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the</a:t>
            </a:r>
            <a:r>
              <a:rPr kumimoji="1" lang="zh-CN" altLang="en-US" b="1">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number</a:t>
            </a:r>
            <a:r>
              <a:rPr kumimoji="1" lang="zh-CN" altLang="en-US" b="1">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of</a:t>
            </a:r>
            <a:r>
              <a:rPr kumimoji="1" lang="zh-CN" altLang="en-US" b="1">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aggregations</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between</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two</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sides.</a:t>
            </a:r>
            <a:endParaRPr kumimoji="1" lang="zh-CN" altLang="en-US">
              <a:latin typeface="Times New Roman" panose="02020603050405020304" pitchFamily="18" charset="0"/>
              <a:cs typeface="Times New Roman" panose="02020603050405020304" pitchFamily="18" charset="0"/>
            </a:endParaRPr>
          </a:p>
        </p:txBody>
      </p:sp>
      <p:grpSp>
        <p:nvGrpSpPr>
          <p:cNvPr id="8" name="组合 7">
            <a:extLst>
              <a:ext uri="{FF2B5EF4-FFF2-40B4-BE49-F238E27FC236}">
                <a16:creationId xmlns:a16="http://schemas.microsoft.com/office/drawing/2014/main" id="{8F456225-DB05-634E-9DEA-708FEC337364}"/>
              </a:ext>
            </a:extLst>
          </p:cNvPr>
          <p:cNvGrpSpPr/>
          <p:nvPr/>
        </p:nvGrpSpPr>
        <p:grpSpPr>
          <a:xfrm>
            <a:off x="463586" y="3906589"/>
            <a:ext cx="4845408" cy="2653531"/>
            <a:chOff x="463179" y="2562921"/>
            <a:chExt cx="4845408" cy="2653531"/>
          </a:xfrm>
        </p:grpSpPr>
        <p:sp>
          <p:nvSpPr>
            <p:cNvPr id="33" name="文本框 32">
              <a:extLst>
                <a:ext uri="{FF2B5EF4-FFF2-40B4-BE49-F238E27FC236}">
                  <a16:creationId xmlns:a16="http://schemas.microsoft.com/office/drawing/2014/main" id="{C3EC7CC1-AF93-CC47-865F-C85935F534CE}"/>
                </a:ext>
              </a:extLst>
            </p:cNvPr>
            <p:cNvSpPr txBox="1"/>
            <p:nvPr/>
          </p:nvSpPr>
          <p:spPr>
            <a:xfrm>
              <a:off x="2700632" y="4463827"/>
              <a:ext cx="2607955" cy="646331"/>
            </a:xfrm>
            <a:prstGeom prst="rect">
              <a:avLst/>
            </a:prstGeom>
            <a:noFill/>
          </p:spPr>
          <p:txBody>
            <a:bodyPr wrap="square" rtlCol="0">
              <a:spAutoFit/>
            </a:bodyPr>
            <a:lstStyle/>
            <a:p>
              <a:r>
                <a:rPr kumimoji="1" lang="en-US" altLang="zh-CN" b="1">
                  <a:latin typeface="Times New Roman" panose="02020603050405020304" pitchFamily="18" charset="0"/>
                  <a:cs typeface="Times New Roman" panose="02020603050405020304" pitchFamily="18" charset="0"/>
                </a:rPr>
                <a:t>Draft</a:t>
              </a:r>
              <a:r>
                <a:rPr kumimoji="1" lang="zh-CN" altLang="en-US" b="1">
                  <a:latin typeface="Times New Roman" panose="02020603050405020304" pitchFamily="18" charset="0"/>
                  <a:cs typeface="Times New Roman" panose="02020603050405020304" pitchFamily="18" charset="0"/>
                </a:rPr>
                <a:t> </a:t>
              </a:r>
              <a:r>
                <a:rPr kumimoji="1" lang="en-US" altLang="zh-CN" b="1">
                  <a:latin typeface="Times New Roman" panose="02020603050405020304" pitchFamily="18" charset="0"/>
                  <a:cs typeface="Times New Roman" panose="02020603050405020304" pitchFamily="18" charset="0"/>
                </a:rPr>
                <a:t>Model</a:t>
              </a:r>
            </a:p>
            <a:p>
              <a:r>
                <a:rPr kumimoji="1" lang="en-US" altLang="zh-CN">
                  <a:latin typeface="Times New Roman" panose="02020603050405020304" pitchFamily="18" charset="0"/>
                  <a:cs typeface="Times New Roman" panose="02020603050405020304" pitchFamily="18" charset="0"/>
                </a:rPr>
                <a:t>generates</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multiple</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tokens</a:t>
              </a:r>
              <a:endParaRPr kumimoji="1" lang="zh-CN" altLang="en-US">
                <a:latin typeface="Times New Roman" panose="02020603050405020304" pitchFamily="18" charset="0"/>
                <a:cs typeface="Times New Roman" panose="02020603050405020304" pitchFamily="18" charset="0"/>
              </a:endParaRPr>
            </a:p>
          </p:txBody>
        </p:sp>
        <p:sp>
          <p:nvSpPr>
            <p:cNvPr id="63" name="文本框 62">
              <a:extLst>
                <a:ext uri="{FF2B5EF4-FFF2-40B4-BE49-F238E27FC236}">
                  <a16:creationId xmlns:a16="http://schemas.microsoft.com/office/drawing/2014/main" id="{93B943E0-9F1D-6E4E-997A-A1BB6562B8C5}"/>
                </a:ext>
              </a:extLst>
            </p:cNvPr>
            <p:cNvSpPr txBox="1"/>
            <p:nvPr/>
          </p:nvSpPr>
          <p:spPr>
            <a:xfrm>
              <a:off x="2701939" y="2935699"/>
              <a:ext cx="2307824" cy="923330"/>
            </a:xfrm>
            <a:prstGeom prst="rect">
              <a:avLst/>
            </a:prstGeom>
            <a:noFill/>
          </p:spPr>
          <p:txBody>
            <a:bodyPr wrap="square" rtlCol="0">
              <a:spAutoFit/>
            </a:bodyPr>
            <a:lstStyle/>
            <a:p>
              <a:r>
                <a:rPr kumimoji="1" lang="en-US" altLang="zh-CN" b="1">
                  <a:latin typeface="Times New Roman" panose="02020603050405020304" pitchFamily="18" charset="0"/>
                  <a:cs typeface="Times New Roman" panose="02020603050405020304" pitchFamily="18" charset="0"/>
                </a:rPr>
                <a:t>Target</a:t>
              </a:r>
              <a:r>
                <a:rPr kumimoji="1" lang="zh-CN" altLang="en-US" b="1">
                  <a:latin typeface="Times New Roman" panose="02020603050405020304" pitchFamily="18" charset="0"/>
                  <a:cs typeface="Times New Roman" panose="02020603050405020304" pitchFamily="18" charset="0"/>
                </a:rPr>
                <a:t> </a:t>
              </a:r>
              <a:r>
                <a:rPr kumimoji="1" lang="en-US" altLang="zh-CN" b="1">
                  <a:latin typeface="Times New Roman" panose="02020603050405020304" pitchFamily="18" charset="0"/>
                  <a:cs typeface="Times New Roman" panose="02020603050405020304" pitchFamily="18" charset="0"/>
                </a:rPr>
                <a:t>Model</a:t>
              </a:r>
            </a:p>
            <a:p>
              <a:r>
                <a:rPr kumimoji="1" lang="en-US" altLang="zh-CN">
                  <a:latin typeface="Times New Roman" panose="02020603050405020304" pitchFamily="18" charset="0"/>
                  <a:cs typeface="Times New Roman" panose="02020603050405020304" pitchFamily="18" charset="0"/>
                </a:rPr>
                <a:t>verifies</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draft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tokens</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in</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parallel</a:t>
              </a:r>
              <a:endParaRPr kumimoji="1" lang="zh-CN" altLang="en-US">
                <a:latin typeface="Times New Roman" panose="02020603050405020304" pitchFamily="18" charset="0"/>
                <a:cs typeface="Times New Roman" panose="02020603050405020304" pitchFamily="18" charset="0"/>
              </a:endParaRPr>
            </a:p>
          </p:txBody>
        </p:sp>
        <p:grpSp>
          <p:nvGrpSpPr>
            <p:cNvPr id="6" name="组合 5">
              <a:extLst>
                <a:ext uri="{FF2B5EF4-FFF2-40B4-BE49-F238E27FC236}">
                  <a16:creationId xmlns:a16="http://schemas.microsoft.com/office/drawing/2014/main" id="{726AE083-A6AC-F246-A0A6-0145109634D0}"/>
                </a:ext>
              </a:extLst>
            </p:cNvPr>
            <p:cNvGrpSpPr/>
            <p:nvPr/>
          </p:nvGrpSpPr>
          <p:grpSpPr>
            <a:xfrm>
              <a:off x="466082" y="4414338"/>
              <a:ext cx="2077972" cy="802114"/>
              <a:chOff x="466082" y="4414338"/>
              <a:chExt cx="2077972" cy="802114"/>
            </a:xfrm>
          </p:grpSpPr>
          <p:sp>
            <p:nvSpPr>
              <p:cNvPr id="14" name="矩形 13">
                <a:extLst>
                  <a:ext uri="{FF2B5EF4-FFF2-40B4-BE49-F238E27FC236}">
                    <a16:creationId xmlns:a16="http://schemas.microsoft.com/office/drawing/2014/main" id="{085CDE9F-1E94-EC4E-B14E-0C141371F961}"/>
                  </a:ext>
                </a:extLst>
              </p:cNvPr>
              <p:cNvSpPr/>
              <p:nvPr/>
            </p:nvSpPr>
            <p:spPr>
              <a:xfrm>
                <a:off x="1242029" y="4648493"/>
                <a:ext cx="143538" cy="326452"/>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C0E52E32-CEEB-9C48-8C8F-33CAD9E14A94}"/>
                  </a:ext>
                </a:extLst>
              </p:cNvPr>
              <p:cNvSpPr/>
              <p:nvPr/>
            </p:nvSpPr>
            <p:spPr>
              <a:xfrm>
                <a:off x="1500608" y="4651848"/>
                <a:ext cx="143538" cy="326452"/>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2D1F5A4C-1D29-CE44-95AF-B324B7B85FA7}"/>
                  </a:ext>
                </a:extLst>
              </p:cNvPr>
              <p:cNvSpPr/>
              <p:nvPr/>
            </p:nvSpPr>
            <p:spPr>
              <a:xfrm>
                <a:off x="1759822" y="4651848"/>
                <a:ext cx="143538" cy="326452"/>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85151D90-7E66-B945-B98D-09231A8297A1}"/>
                  </a:ext>
                </a:extLst>
              </p:cNvPr>
              <p:cNvSpPr/>
              <p:nvPr/>
            </p:nvSpPr>
            <p:spPr>
              <a:xfrm>
                <a:off x="2019037" y="4651848"/>
                <a:ext cx="143538" cy="326452"/>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18" name="圆角矩形 17">
                <a:extLst>
                  <a:ext uri="{FF2B5EF4-FFF2-40B4-BE49-F238E27FC236}">
                    <a16:creationId xmlns:a16="http://schemas.microsoft.com/office/drawing/2014/main" id="{BA68C1F8-A72B-A44B-8EDC-E51D1290C165}"/>
                  </a:ext>
                </a:extLst>
              </p:cNvPr>
              <p:cNvSpPr/>
              <p:nvPr/>
            </p:nvSpPr>
            <p:spPr>
              <a:xfrm>
                <a:off x="627822" y="4572656"/>
                <a:ext cx="1916232" cy="491797"/>
              </a:xfrm>
              <a:prstGeom prst="roundRect">
                <a:avLst/>
              </a:pr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4" name="肘形连接符 23">
                <a:extLst>
                  <a:ext uri="{FF2B5EF4-FFF2-40B4-BE49-F238E27FC236}">
                    <a16:creationId xmlns:a16="http://schemas.microsoft.com/office/drawing/2014/main" id="{9A1C85EB-FECA-AC46-A7DC-54D38F1D70DA}"/>
                  </a:ext>
                </a:extLst>
              </p:cNvPr>
              <p:cNvCxnSpPr>
                <a:cxnSpLocks/>
                <a:stCxn id="14" idx="0"/>
                <a:endCxn id="15" idx="2"/>
              </p:cNvCxnSpPr>
              <p:nvPr/>
            </p:nvCxnSpPr>
            <p:spPr>
              <a:xfrm rot="16200000" flipH="1">
                <a:off x="1278183" y="4684107"/>
                <a:ext cx="329807" cy="258579"/>
              </a:xfrm>
              <a:prstGeom prst="bentConnector5">
                <a:avLst>
                  <a:gd name="adj1" fmla="val -69313"/>
                  <a:gd name="adj2" fmla="val 50000"/>
                  <a:gd name="adj3" fmla="val 169313"/>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5" name="肘形连接符 24">
                <a:extLst>
                  <a:ext uri="{FF2B5EF4-FFF2-40B4-BE49-F238E27FC236}">
                    <a16:creationId xmlns:a16="http://schemas.microsoft.com/office/drawing/2014/main" id="{71ECAF46-C2F1-FB4A-8D63-BBFD36892FDA}"/>
                  </a:ext>
                </a:extLst>
              </p:cNvPr>
              <p:cNvCxnSpPr>
                <a:cxnSpLocks/>
                <a:stCxn id="15" idx="0"/>
                <a:endCxn id="16" idx="2"/>
              </p:cNvCxnSpPr>
              <p:nvPr/>
            </p:nvCxnSpPr>
            <p:spPr>
              <a:xfrm rot="16200000" flipH="1">
                <a:off x="1538758" y="4685467"/>
                <a:ext cx="326452" cy="259214"/>
              </a:xfrm>
              <a:prstGeom prst="bentConnector5">
                <a:avLst>
                  <a:gd name="adj1" fmla="val -70026"/>
                  <a:gd name="adj2" fmla="val 50000"/>
                  <a:gd name="adj3" fmla="val 170026"/>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8" name="肘形连接符 27">
                <a:extLst>
                  <a:ext uri="{FF2B5EF4-FFF2-40B4-BE49-F238E27FC236}">
                    <a16:creationId xmlns:a16="http://schemas.microsoft.com/office/drawing/2014/main" id="{50783C5F-9E68-6440-A334-6BBB6CA3A232}"/>
                  </a:ext>
                </a:extLst>
              </p:cNvPr>
              <p:cNvCxnSpPr>
                <a:cxnSpLocks/>
                <a:stCxn id="16" idx="0"/>
                <a:endCxn id="17" idx="2"/>
              </p:cNvCxnSpPr>
              <p:nvPr/>
            </p:nvCxnSpPr>
            <p:spPr>
              <a:xfrm rot="16200000" flipH="1">
                <a:off x="1797972" y="4685467"/>
                <a:ext cx="326452" cy="259215"/>
              </a:xfrm>
              <a:prstGeom prst="bentConnector5">
                <a:avLst>
                  <a:gd name="adj1" fmla="val -70026"/>
                  <a:gd name="adj2" fmla="val 50000"/>
                  <a:gd name="adj3" fmla="val 170026"/>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577BA9CE-6ED7-F543-8BB4-D70C73BE7687}"/>
                  </a:ext>
                </a:extLst>
              </p:cNvPr>
              <p:cNvSpPr txBox="1"/>
              <p:nvPr/>
            </p:nvSpPr>
            <p:spPr>
              <a:xfrm>
                <a:off x="2197484" y="4622227"/>
                <a:ext cx="346570" cy="246380"/>
              </a:xfrm>
              <a:prstGeom prst="rect">
                <a:avLst/>
              </a:prstGeom>
              <a:noFill/>
            </p:spPr>
            <p:txBody>
              <a:bodyPr wrap="none" rtlCol="0">
                <a:spAutoFit/>
              </a:bodyPr>
              <a:lstStyle/>
              <a:p>
                <a:r>
                  <a:rPr kumimoji="1" lang="en-US" altLang="zh-CN"/>
                  <a:t>…</a:t>
                </a:r>
                <a:endParaRPr kumimoji="1" lang="zh-CN" altLang="en-US"/>
              </a:p>
            </p:txBody>
          </p:sp>
          <p:sp>
            <p:nvSpPr>
              <p:cNvPr id="32" name="文本框 31">
                <a:extLst>
                  <a:ext uri="{FF2B5EF4-FFF2-40B4-BE49-F238E27FC236}">
                    <a16:creationId xmlns:a16="http://schemas.microsoft.com/office/drawing/2014/main" id="{9614620F-E346-4C44-8CCB-842870BC19E9}"/>
                  </a:ext>
                </a:extLst>
              </p:cNvPr>
              <p:cNvSpPr txBox="1"/>
              <p:nvPr/>
            </p:nvSpPr>
            <p:spPr>
              <a:xfrm>
                <a:off x="852175" y="4622227"/>
                <a:ext cx="346570" cy="246380"/>
              </a:xfrm>
              <a:prstGeom prst="rect">
                <a:avLst/>
              </a:prstGeom>
              <a:noFill/>
            </p:spPr>
            <p:txBody>
              <a:bodyPr wrap="none" rtlCol="0">
                <a:spAutoFit/>
              </a:bodyPr>
              <a:lstStyle/>
              <a:p>
                <a:r>
                  <a:rPr kumimoji="1" lang="en-US" altLang="zh-CN"/>
                  <a:t>…</a:t>
                </a:r>
                <a:endParaRPr kumimoji="1" lang="zh-CN" altLang="en-US"/>
              </a:p>
            </p:txBody>
          </p:sp>
          <p:cxnSp>
            <p:nvCxnSpPr>
              <p:cNvPr id="35" name="直线箭头连接符 34">
                <a:extLst>
                  <a:ext uri="{FF2B5EF4-FFF2-40B4-BE49-F238E27FC236}">
                    <a16:creationId xmlns:a16="http://schemas.microsoft.com/office/drawing/2014/main" id="{8E0F1C1E-87CB-1D4B-83FE-522A85640784}"/>
                  </a:ext>
                </a:extLst>
              </p:cNvPr>
              <p:cNvCxnSpPr>
                <a:cxnSpLocks/>
              </p:cNvCxnSpPr>
              <p:nvPr/>
            </p:nvCxnSpPr>
            <p:spPr>
              <a:xfrm flipV="1">
                <a:off x="1305559" y="4985582"/>
                <a:ext cx="0" cy="230870"/>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43" name="Picture 2">
                <a:extLst>
                  <a:ext uri="{FF2B5EF4-FFF2-40B4-BE49-F238E27FC236}">
                    <a16:creationId xmlns:a16="http://schemas.microsoft.com/office/drawing/2014/main" id="{D7E7E90B-F2FA-5A4A-82B2-2BDB6138900B}"/>
                  </a:ext>
                </a:extLst>
              </p:cNvPr>
              <p:cNvPicPr>
                <a:picLocks noChangeAspect="1" noChangeArrowheads="1"/>
              </p:cNvPicPr>
              <p:nvPr/>
            </p:nvPicPr>
            <p:blipFill>
              <a:blip r:embed="rId2">
                <a:clrChange>
                  <a:clrFrom>
                    <a:srgbClr val="FFFFFF"/>
                  </a:clrFrom>
                  <a:clrTo>
                    <a:srgbClr val="FFFFFF">
                      <a:alpha val="0"/>
                    </a:srgbClr>
                  </a:clrTo>
                </a:clrChange>
              </a:blip>
              <a:srcRect/>
              <a:stretch/>
            </p:blipFill>
            <p:spPr bwMode="auto">
              <a:xfrm>
                <a:off x="466082" y="4653633"/>
                <a:ext cx="329286" cy="329286"/>
              </a:xfrm>
              <a:prstGeom prst="rect">
                <a:avLst/>
              </a:prstGeom>
              <a:solidFill>
                <a:schemeClr val="bg1"/>
              </a:solidFill>
            </p:spPr>
          </p:pic>
          <p:sp>
            <p:nvSpPr>
              <p:cNvPr id="79" name="文本框 78">
                <a:extLst>
                  <a:ext uri="{FF2B5EF4-FFF2-40B4-BE49-F238E27FC236}">
                    <a16:creationId xmlns:a16="http://schemas.microsoft.com/office/drawing/2014/main" id="{DBD73266-2CFC-D640-B7BA-35FA46F75632}"/>
                  </a:ext>
                </a:extLst>
              </p:cNvPr>
              <p:cNvSpPr txBox="1"/>
              <p:nvPr/>
            </p:nvSpPr>
            <p:spPr>
              <a:xfrm>
                <a:off x="835256" y="4414338"/>
                <a:ext cx="415498" cy="369332"/>
              </a:xfrm>
              <a:prstGeom prst="rect">
                <a:avLst/>
              </a:prstGeom>
              <a:noFill/>
            </p:spPr>
            <p:txBody>
              <a:bodyPr wrap="none" rtlCol="0">
                <a:spAutoFit/>
              </a:bodyPr>
              <a:lstStyle/>
              <a:p>
                <a:r>
                  <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rPr>
                  <a:t>❶</a:t>
                </a:r>
              </a:p>
            </p:txBody>
          </p:sp>
        </p:grpSp>
        <p:grpSp>
          <p:nvGrpSpPr>
            <p:cNvPr id="3" name="组合 2">
              <a:extLst>
                <a:ext uri="{FF2B5EF4-FFF2-40B4-BE49-F238E27FC236}">
                  <a16:creationId xmlns:a16="http://schemas.microsoft.com/office/drawing/2014/main" id="{4A13ACC1-1A38-B14A-BAE6-A8563D1BF447}"/>
                </a:ext>
              </a:extLst>
            </p:cNvPr>
            <p:cNvGrpSpPr/>
            <p:nvPr/>
          </p:nvGrpSpPr>
          <p:grpSpPr>
            <a:xfrm>
              <a:off x="463179" y="2562921"/>
              <a:ext cx="2095074" cy="1517819"/>
              <a:chOff x="463179" y="2562921"/>
              <a:chExt cx="2095074" cy="1517819"/>
            </a:xfrm>
          </p:grpSpPr>
          <p:sp>
            <p:nvSpPr>
              <p:cNvPr id="22" name="圆角矩形 21">
                <a:extLst>
                  <a:ext uri="{FF2B5EF4-FFF2-40B4-BE49-F238E27FC236}">
                    <a16:creationId xmlns:a16="http://schemas.microsoft.com/office/drawing/2014/main" id="{DCDD8A45-8015-144C-B0F7-670C2FDA3748}"/>
                  </a:ext>
                </a:extLst>
              </p:cNvPr>
              <p:cNvSpPr/>
              <p:nvPr/>
            </p:nvSpPr>
            <p:spPr>
              <a:xfrm>
                <a:off x="642021" y="2931287"/>
                <a:ext cx="1916232" cy="1024079"/>
              </a:xfrm>
              <a:prstGeom prst="roundRect">
                <a:avLst/>
              </a:pr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7" name="Picture 2">
                <a:extLst>
                  <a:ext uri="{FF2B5EF4-FFF2-40B4-BE49-F238E27FC236}">
                    <a16:creationId xmlns:a16="http://schemas.microsoft.com/office/drawing/2014/main" id="{D323182D-1C83-C94C-BD70-730334C7C5E2}"/>
                  </a:ext>
                </a:extLst>
              </p:cNvPr>
              <p:cNvPicPr>
                <a:picLocks noChangeAspect="1" noChangeArrowheads="1"/>
              </p:cNvPicPr>
              <p:nvPr/>
            </p:nvPicPr>
            <p:blipFill>
              <a:blip r:embed="rId2">
                <a:clrChange>
                  <a:clrFrom>
                    <a:srgbClr val="FFFFFF"/>
                  </a:clrFrom>
                  <a:clrTo>
                    <a:srgbClr val="FFFFFF">
                      <a:alpha val="0"/>
                    </a:srgbClr>
                  </a:clrTo>
                </a:clrChange>
              </a:blip>
              <a:srcRect/>
              <a:stretch/>
            </p:blipFill>
            <p:spPr bwMode="auto">
              <a:xfrm>
                <a:off x="463179" y="3244415"/>
                <a:ext cx="329286" cy="329286"/>
              </a:xfrm>
              <a:prstGeom prst="rect">
                <a:avLst/>
              </a:prstGeom>
              <a:solidFill>
                <a:schemeClr val="bg1"/>
              </a:solidFill>
            </p:spPr>
          </p:pic>
          <p:sp>
            <p:nvSpPr>
              <p:cNvPr id="44" name="矩形 43">
                <a:extLst>
                  <a:ext uri="{FF2B5EF4-FFF2-40B4-BE49-F238E27FC236}">
                    <a16:creationId xmlns:a16="http://schemas.microsoft.com/office/drawing/2014/main" id="{AD3255FA-6B70-8149-9540-6E48574AC802}"/>
                  </a:ext>
                </a:extLst>
              </p:cNvPr>
              <p:cNvSpPr/>
              <p:nvPr/>
            </p:nvSpPr>
            <p:spPr>
              <a:xfrm>
                <a:off x="1241309" y="3050065"/>
                <a:ext cx="143538" cy="717986"/>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45" name="矩形 44">
                <a:extLst>
                  <a:ext uri="{FF2B5EF4-FFF2-40B4-BE49-F238E27FC236}">
                    <a16:creationId xmlns:a16="http://schemas.microsoft.com/office/drawing/2014/main" id="{570DEE54-D451-5F40-B22C-5CFCA4E0EFB1}"/>
                  </a:ext>
                </a:extLst>
              </p:cNvPr>
              <p:cNvSpPr/>
              <p:nvPr/>
            </p:nvSpPr>
            <p:spPr>
              <a:xfrm>
                <a:off x="1499888" y="3050065"/>
                <a:ext cx="143538" cy="717986"/>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46" name="矩形 45">
                <a:extLst>
                  <a:ext uri="{FF2B5EF4-FFF2-40B4-BE49-F238E27FC236}">
                    <a16:creationId xmlns:a16="http://schemas.microsoft.com/office/drawing/2014/main" id="{76209294-3F0F-6A45-BF94-E8D460B668A4}"/>
                  </a:ext>
                </a:extLst>
              </p:cNvPr>
              <p:cNvSpPr/>
              <p:nvPr/>
            </p:nvSpPr>
            <p:spPr>
              <a:xfrm>
                <a:off x="1759102" y="3050065"/>
                <a:ext cx="143538" cy="717986"/>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47" name="矩形 46">
                <a:extLst>
                  <a:ext uri="{FF2B5EF4-FFF2-40B4-BE49-F238E27FC236}">
                    <a16:creationId xmlns:a16="http://schemas.microsoft.com/office/drawing/2014/main" id="{7FCDC441-9797-8643-9FB2-7B17D5BA8D7A}"/>
                  </a:ext>
                </a:extLst>
              </p:cNvPr>
              <p:cNvSpPr/>
              <p:nvPr/>
            </p:nvSpPr>
            <p:spPr>
              <a:xfrm>
                <a:off x="2018317" y="3050065"/>
                <a:ext cx="143538" cy="717986"/>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51" name="文本框 50">
                <a:extLst>
                  <a:ext uri="{FF2B5EF4-FFF2-40B4-BE49-F238E27FC236}">
                    <a16:creationId xmlns:a16="http://schemas.microsoft.com/office/drawing/2014/main" id="{B1C4E733-ADB0-734D-89A6-1E758BFA231B}"/>
                  </a:ext>
                </a:extLst>
              </p:cNvPr>
              <p:cNvSpPr txBox="1"/>
              <p:nvPr/>
            </p:nvSpPr>
            <p:spPr>
              <a:xfrm>
                <a:off x="2196764" y="3240618"/>
                <a:ext cx="346570" cy="812294"/>
              </a:xfrm>
              <a:prstGeom prst="rect">
                <a:avLst/>
              </a:prstGeom>
              <a:noFill/>
            </p:spPr>
            <p:txBody>
              <a:bodyPr wrap="square" rtlCol="0">
                <a:spAutoFit/>
              </a:bodyPr>
              <a:lstStyle/>
              <a:p>
                <a:r>
                  <a:rPr kumimoji="1" lang="en-US" altLang="zh-CN"/>
                  <a:t>…</a:t>
                </a:r>
                <a:endParaRPr kumimoji="1" lang="zh-CN" altLang="en-US"/>
              </a:p>
            </p:txBody>
          </p:sp>
          <p:sp>
            <p:nvSpPr>
              <p:cNvPr id="52" name="文本框 51">
                <a:extLst>
                  <a:ext uri="{FF2B5EF4-FFF2-40B4-BE49-F238E27FC236}">
                    <a16:creationId xmlns:a16="http://schemas.microsoft.com/office/drawing/2014/main" id="{E4B34A14-5B9F-9C4D-B6EF-1512E45F3534}"/>
                  </a:ext>
                </a:extLst>
              </p:cNvPr>
              <p:cNvSpPr txBox="1"/>
              <p:nvPr/>
            </p:nvSpPr>
            <p:spPr>
              <a:xfrm>
                <a:off x="851455" y="3240618"/>
                <a:ext cx="346570" cy="812294"/>
              </a:xfrm>
              <a:prstGeom prst="rect">
                <a:avLst/>
              </a:prstGeom>
              <a:noFill/>
            </p:spPr>
            <p:txBody>
              <a:bodyPr wrap="square" rtlCol="0">
                <a:spAutoFit/>
              </a:bodyPr>
              <a:lstStyle/>
              <a:p>
                <a:r>
                  <a:rPr kumimoji="1" lang="en-US" altLang="zh-CN"/>
                  <a:t>…</a:t>
                </a:r>
                <a:endParaRPr kumimoji="1" lang="zh-CN" altLang="en-US"/>
              </a:p>
            </p:txBody>
          </p:sp>
          <p:grpSp>
            <p:nvGrpSpPr>
              <p:cNvPr id="68" name="组合 67">
                <a:extLst>
                  <a:ext uri="{FF2B5EF4-FFF2-40B4-BE49-F238E27FC236}">
                    <a16:creationId xmlns:a16="http://schemas.microsoft.com/office/drawing/2014/main" id="{EC25B837-5785-3748-8104-05692BCAA849}"/>
                  </a:ext>
                </a:extLst>
              </p:cNvPr>
              <p:cNvGrpSpPr/>
              <p:nvPr/>
            </p:nvGrpSpPr>
            <p:grpSpPr>
              <a:xfrm>
                <a:off x="1315242" y="2735209"/>
                <a:ext cx="785247" cy="314855"/>
                <a:chOff x="1307098" y="2775179"/>
                <a:chExt cx="785247" cy="507766"/>
              </a:xfrm>
            </p:grpSpPr>
            <p:cxnSp>
              <p:nvCxnSpPr>
                <p:cNvPr id="64" name="直线箭头连接符 63">
                  <a:extLst>
                    <a:ext uri="{FF2B5EF4-FFF2-40B4-BE49-F238E27FC236}">
                      <a16:creationId xmlns:a16="http://schemas.microsoft.com/office/drawing/2014/main" id="{2BF9EDFB-5ADC-C24D-A3D7-F7C0770A9687}"/>
                    </a:ext>
                  </a:extLst>
                </p:cNvPr>
                <p:cNvCxnSpPr>
                  <a:cxnSpLocks/>
                </p:cNvCxnSpPr>
                <p:nvPr/>
              </p:nvCxnSpPr>
              <p:spPr>
                <a:xfrm flipV="1">
                  <a:off x="1307098" y="2775179"/>
                  <a:ext cx="0" cy="507766"/>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5" name="直线箭头连接符 64">
                  <a:extLst>
                    <a:ext uri="{FF2B5EF4-FFF2-40B4-BE49-F238E27FC236}">
                      <a16:creationId xmlns:a16="http://schemas.microsoft.com/office/drawing/2014/main" id="{6CAB11F8-5AF5-534B-B5C0-28F35B6C4C67}"/>
                    </a:ext>
                  </a:extLst>
                </p:cNvPr>
                <p:cNvCxnSpPr>
                  <a:cxnSpLocks/>
                </p:cNvCxnSpPr>
                <p:nvPr/>
              </p:nvCxnSpPr>
              <p:spPr>
                <a:xfrm flipV="1">
                  <a:off x="1564914" y="2775179"/>
                  <a:ext cx="0" cy="507766"/>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6" name="直线箭头连接符 65">
                  <a:extLst>
                    <a:ext uri="{FF2B5EF4-FFF2-40B4-BE49-F238E27FC236}">
                      <a16:creationId xmlns:a16="http://schemas.microsoft.com/office/drawing/2014/main" id="{3A02D50F-97C4-5646-B56C-C570017FDE6A}"/>
                    </a:ext>
                  </a:extLst>
                </p:cNvPr>
                <p:cNvCxnSpPr>
                  <a:cxnSpLocks/>
                </p:cNvCxnSpPr>
                <p:nvPr/>
              </p:nvCxnSpPr>
              <p:spPr>
                <a:xfrm flipV="1">
                  <a:off x="1833130" y="2775179"/>
                  <a:ext cx="0" cy="507766"/>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7" name="直线箭头连接符 66">
                  <a:extLst>
                    <a:ext uri="{FF2B5EF4-FFF2-40B4-BE49-F238E27FC236}">
                      <a16:creationId xmlns:a16="http://schemas.microsoft.com/office/drawing/2014/main" id="{CF6F8FFE-A3D8-674F-9F99-EC2B84A24A90}"/>
                    </a:ext>
                  </a:extLst>
                </p:cNvPr>
                <p:cNvCxnSpPr>
                  <a:cxnSpLocks/>
                </p:cNvCxnSpPr>
                <p:nvPr/>
              </p:nvCxnSpPr>
              <p:spPr>
                <a:xfrm flipV="1">
                  <a:off x="2092345" y="2775179"/>
                  <a:ext cx="0" cy="507766"/>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id="{A1F5586D-5804-9C40-94EC-9BABE58A28A1}"/>
                  </a:ext>
                </a:extLst>
              </p:cNvPr>
              <p:cNvGrpSpPr/>
              <p:nvPr/>
            </p:nvGrpSpPr>
            <p:grpSpPr>
              <a:xfrm>
                <a:off x="1304839" y="3765885"/>
                <a:ext cx="785247" cy="314855"/>
                <a:chOff x="1307098" y="2775179"/>
                <a:chExt cx="785247" cy="507766"/>
              </a:xfrm>
            </p:grpSpPr>
            <p:cxnSp>
              <p:nvCxnSpPr>
                <p:cNvPr id="70" name="直线箭头连接符 69">
                  <a:extLst>
                    <a:ext uri="{FF2B5EF4-FFF2-40B4-BE49-F238E27FC236}">
                      <a16:creationId xmlns:a16="http://schemas.microsoft.com/office/drawing/2014/main" id="{9C1462C7-ED93-1143-94DD-2A151B2524B7}"/>
                    </a:ext>
                  </a:extLst>
                </p:cNvPr>
                <p:cNvCxnSpPr>
                  <a:cxnSpLocks/>
                </p:cNvCxnSpPr>
                <p:nvPr/>
              </p:nvCxnSpPr>
              <p:spPr>
                <a:xfrm flipV="1">
                  <a:off x="1307098" y="2775179"/>
                  <a:ext cx="0" cy="507766"/>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1" name="直线箭头连接符 70">
                  <a:extLst>
                    <a:ext uri="{FF2B5EF4-FFF2-40B4-BE49-F238E27FC236}">
                      <a16:creationId xmlns:a16="http://schemas.microsoft.com/office/drawing/2014/main" id="{33A18A8D-734B-BB48-B5D3-1A34309CA097}"/>
                    </a:ext>
                  </a:extLst>
                </p:cNvPr>
                <p:cNvCxnSpPr>
                  <a:cxnSpLocks/>
                </p:cNvCxnSpPr>
                <p:nvPr/>
              </p:nvCxnSpPr>
              <p:spPr>
                <a:xfrm flipV="1">
                  <a:off x="1564914" y="2775179"/>
                  <a:ext cx="0" cy="507766"/>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2" name="直线箭头连接符 71">
                  <a:extLst>
                    <a:ext uri="{FF2B5EF4-FFF2-40B4-BE49-F238E27FC236}">
                      <a16:creationId xmlns:a16="http://schemas.microsoft.com/office/drawing/2014/main" id="{AAFDA9AA-297B-9D46-BD1D-90F624A4EAD3}"/>
                    </a:ext>
                  </a:extLst>
                </p:cNvPr>
                <p:cNvCxnSpPr>
                  <a:cxnSpLocks/>
                </p:cNvCxnSpPr>
                <p:nvPr/>
              </p:nvCxnSpPr>
              <p:spPr>
                <a:xfrm flipV="1">
                  <a:off x="1833130" y="2775179"/>
                  <a:ext cx="0" cy="507766"/>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3" name="直线箭头连接符 72">
                  <a:extLst>
                    <a:ext uri="{FF2B5EF4-FFF2-40B4-BE49-F238E27FC236}">
                      <a16:creationId xmlns:a16="http://schemas.microsoft.com/office/drawing/2014/main" id="{38DB388A-46FD-7241-95D4-1BBDD699A790}"/>
                    </a:ext>
                  </a:extLst>
                </p:cNvPr>
                <p:cNvCxnSpPr>
                  <a:cxnSpLocks/>
                </p:cNvCxnSpPr>
                <p:nvPr/>
              </p:nvCxnSpPr>
              <p:spPr>
                <a:xfrm flipV="1">
                  <a:off x="2092345" y="2775179"/>
                  <a:ext cx="0" cy="507766"/>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pic>
            <p:nvPicPr>
              <p:cNvPr id="75" name="图片 74">
                <a:extLst>
                  <a:ext uri="{FF2B5EF4-FFF2-40B4-BE49-F238E27FC236}">
                    <a16:creationId xmlns:a16="http://schemas.microsoft.com/office/drawing/2014/main" id="{7E0D8288-A15F-CC4D-A948-40D450FB5129}"/>
                  </a:ext>
                </a:extLst>
              </p:cNvPr>
              <p:cNvPicPr>
                <a:picLocks noChangeAspect="1"/>
              </p:cNvPicPr>
              <p:nvPr/>
            </p:nvPicPr>
            <p:blipFill>
              <a:blip r:embed="rId3"/>
              <a:srcRect/>
              <a:stretch/>
            </p:blipFill>
            <p:spPr>
              <a:xfrm>
                <a:off x="1209620" y="2562921"/>
                <a:ext cx="180000" cy="180000"/>
              </a:xfrm>
              <a:prstGeom prst="rect">
                <a:avLst/>
              </a:prstGeom>
            </p:spPr>
          </p:pic>
          <p:pic>
            <p:nvPicPr>
              <p:cNvPr id="76" name="图片 75">
                <a:extLst>
                  <a:ext uri="{FF2B5EF4-FFF2-40B4-BE49-F238E27FC236}">
                    <a16:creationId xmlns:a16="http://schemas.microsoft.com/office/drawing/2014/main" id="{73FA788F-00F3-384A-B3C2-C84FD54AFCBA}"/>
                  </a:ext>
                </a:extLst>
              </p:cNvPr>
              <p:cNvPicPr>
                <a:picLocks noChangeAspect="1"/>
              </p:cNvPicPr>
              <p:nvPr/>
            </p:nvPicPr>
            <p:blipFill>
              <a:blip r:embed="rId3"/>
              <a:srcRect/>
              <a:stretch/>
            </p:blipFill>
            <p:spPr>
              <a:xfrm>
                <a:off x="1476438" y="2562921"/>
                <a:ext cx="180000" cy="180000"/>
              </a:xfrm>
              <a:prstGeom prst="rect">
                <a:avLst/>
              </a:prstGeom>
            </p:spPr>
          </p:pic>
          <p:pic>
            <p:nvPicPr>
              <p:cNvPr id="77" name="图片 76">
                <a:extLst>
                  <a:ext uri="{FF2B5EF4-FFF2-40B4-BE49-F238E27FC236}">
                    <a16:creationId xmlns:a16="http://schemas.microsoft.com/office/drawing/2014/main" id="{3B9BF1E4-ED03-214C-86D2-28406BF46896}"/>
                  </a:ext>
                </a:extLst>
              </p:cNvPr>
              <p:cNvPicPr>
                <a:picLocks noChangeAspect="1"/>
              </p:cNvPicPr>
              <p:nvPr/>
            </p:nvPicPr>
            <p:blipFill>
              <a:blip r:embed="rId3"/>
              <a:srcRect/>
              <a:stretch/>
            </p:blipFill>
            <p:spPr>
              <a:xfrm>
                <a:off x="1746840" y="2562921"/>
                <a:ext cx="180000" cy="180000"/>
              </a:xfrm>
              <a:prstGeom prst="rect">
                <a:avLst/>
              </a:prstGeom>
            </p:spPr>
          </p:pic>
          <p:pic>
            <p:nvPicPr>
              <p:cNvPr id="78" name="图片 77">
                <a:extLst>
                  <a:ext uri="{FF2B5EF4-FFF2-40B4-BE49-F238E27FC236}">
                    <a16:creationId xmlns:a16="http://schemas.microsoft.com/office/drawing/2014/main" id="{9BB54AD9-C21C-C94B-BE62-799BABBF8F5E}"/>
                  </a:ext>
                </a:extLst>
              </p:cNvPr>
              <p:cNvPicPr>
                <a:picLocks noChangeAspect="1"/>
              </p:cNvPicPr>
              <p:nvPr/>
            </p:nvPicPr>
            <p:blipFill>
              <a:blip r:embed="rId4"/>
              <a:srcRect/>
              <a:stretch/>
            </p:blipFill>
            <p:spPr>
              <a:xfrm>
                <a:off x="2014271" y="2568417"/>
                <a:ext cx="180000" cy="172173"/>
              </a:xfrm>
              <a:prstGeom prst="rect">
                <a:avLst/>
              </a:prstGeom>
            </p:spPr>
          </p:pic>
          <p:sp>
            <p:nvSpPr>
              <p:cNvPr id="80" name="文本框 79">
                <a:extLst>
                  <a:ext uri="{FF2B5EF4-FFF2-40B4-BE49-F238E27FC236}">
                    <a16:creationId xmlns:a16="http://schemas.microsoft.com/office/drawing/2014/main" id="{D2985ED4-55DF-734A-8A4F-7FBF53B73B68}"/>
                  </a:ext>
                </a:extLst>
              </p:cNvPr>
              <p:cNvSpPr txBox="1"/>
              <p:nvPr/>
            </p:nvSpPr>
            <p:spPr>
              <a:xfrm>
                <a:off x="853700" y="2755774"/>
                <a:ext cx="415498" cy="369332"/>
              </a:xfrm>
              <a:prstGeom prst="rect">
                <a:avLst/>
              </a:prstGeom>
              <a:noFill/>
            </p:spPr>
            <p:txBody>
              <a:bodyPr wrap="none" rtlCol="0">
                <a:spAutoFit/>
              </a:bodyPr>
              <a:lstStyle/>
              <a:p>
                <a:r>
                  <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rPr>
                  <a:t>❷</a:t>
                </a:r>
              </a:p>
            </p:txBody>
          </p:sp>
        </p:grpSp>
      </p:grpSp>
      <p:grpSp>
        <p:nvGrpSpPr>
          <p:cNvPr id="13" name="组合 12">
            <a:extLst>
              <a:ext uri="{FF2B5EF4-FFF2-40B4-BE49-F238E27FC236}">
                <a16:creationId xmlns:a16="http://schemas.microsoft.com/office/drawing/2014/main" id="{AEEDFD70-2AC6-2A45-B466-01A57971DF38}"/>
              </a:ext>
            </a:extLst>
          </p:cNvPr>
          <p:cNvGrpSpPr/>
          <p:nvPr/>
        </p:nvGrpSpPr>
        <p:grpSpPr>
          <a:xfrm>
            <a:off x="6068472" y="2492391"/>
            <a:ext cx="4200136" cy="1296118"/>
            <a:chOff x="5953324" y="4801264"/>
            <a:chExt cx="4200136" cy="1296118"/>
          </a:xfrm>
        </p:grpSpPr>
        <p:sp>
          <p:nvSpPr>
            <p:cNvPr id="85" name="圆角矩形 84">
              <a:extLst>
                <a:ext uri="{FF2B5EF4-FFF2-40B4-BE49-F238E27FC236}">
                  <a16:creationId xmlns:a16="http://schemas.microsoft.com/office/drawing/2014/main" id="{E2C3AB8D-C4DB-614E-9CB5-A77F25E4C48F}"/>
                </a:ext>
              </a:extLst>
            </p:cNvPr>
            <p:cNvSpPr/>
            <p:nvPr/>
          </p:nvSpPr>
          <p:spPr>
            <a:xfrm>
              <a:off x="5953324" y="4982919"/>
              <a:ext cx="4200136" cy="1114463"/>
            </a:xfrm>
            <a:prstGeom prst="roundRect">
              <a:avLst>
                <a:gd name="adj" fmla="val 95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6" name="文本框 85">
              <a:extLst>
                <a:ext uri="{FF2B5EF4-FFF2-40B4-BE49-F238E27FC236}">
                  <a16:creationId xmlns:a16="http://schemas.microsoft.com/office/drawing/2014/main" id="{E163CF2C-B6BD-8C4C-BD45-690B76D137BB}"/>
                </a:ext>
              </a:extLst>
            </p:cNvPr>
            <p:cNvSpPr txBox="1"/>
            <p:nvPr/>
          </p:nvSpPr>
          <p:spPr>
            <a:xfrm>
              <a:off x="6105903" y="4801264"/>
              <a:ext cx="877163" cy="369332"/>
            </a:xfrm>
            <a:prstGeom prst="rect">
              <a:avLst/>
            </a:prstGeom>
            <a:solidFill>
              <a:schemeClr val="bg1"/>
            </a:solidFill>
          </p:spPr>
          <p:txBody>
            <a:bodyPr wrap="none" rtlCol="0">
              <a:spAutoFit/>
            </a:bodyPr>
            <a:lstStyle/>
            <a:p>
              <a:r>
                <a:rPr kumimoji="1" lang="en-US" altLang="zh-CN" b="1">
                  <a:latin typeface="Times New Roman" panose="02020603050405020304" pitchFamily="18" charset="0"/>
                  <a:cs typeface="Times New Roman" panose="02020603050405020304" pitchFamily="18" charset="0"/>
                </a:rPr>
                <a:t>Insight</a:t>
              </a:r>
              <a:endParaRPr kumimoji="1" lang="zh-CN" altLang="en-US" b="1">
                <a:latin typeface="Times New Roman" panose="02020603050405020304" pitchFamily="18" charset="0"/>
                <a:cs typeface="Times New Roman" panose="02020603050405020304" pitchFamily="18" charset="0"/>
              </a:endParaRPr>
            </a:p>
          </p:txBody>
        </p:sp>
        <p:sp>
          <p:nvSpPr>
            <p:cNvPr id="84" name="文本框 83">
              <a:extLst>
                <a:ext uri="{FF2B5EF4-FFF2-40B4-BE49-F238E27FC236}">
                  <a16:creationId xmlns:a16="http://schemas.microsoft.com/office/drawing/2014/main" id="{15F37F3E-7932-5B4D-9837-4872481C0A7B}"/>
                </a:ext>
              </a:extLst>
            </p:cNvPr>
            <p:cNvSpPr txBox="1"/>
            <p:nvPr/>
          </p:nvSpPr>
          <p:spPr>
            <a:xfrm>
              <a:off x="6088286" y="5177744"/>
              <a:ext cx="3955328" cy="646331"/>
            </a:xfrm>
            <a:prstGeom prst="rect">
              <a:avLst/>
            </a:prstGeom>
            <a:noFill/>
          </p:spPr>
          <p:txBody>
            <a:bodyPr wrap="square">
              <a:spAutoFit/>
            </a:bodyPr>
            <a:lstStyle/>
            <a:p>
              <a:r>
                <a:rPr lang="en" altLang="zh-CN">
                  <a:latin typeface="Times New Roman" panose="02020603050405020304" pitchFamily="18" charset="0"/>
                  <a:cs typeface="Times New Roman" panose="02020603050405020304" pitchFamily="18" charset="0"/>
                </a:rPr>
                <a:t>context-independent tokens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should</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be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similar</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across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the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device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and</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the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cloud</a:t>
              </a:r>
              <a:endParaRPr lang="zh-CN" altLang="en-US">
                <a:latin typeface="Times New Roman" panose="02020603050405020304" pitchFamily="18" charset="0"/>
                <a:cs typeface="Times New Roman" panose="02020603050405020304" pitchFamily="18" charset="0"/>
              </a:endParaRPr>
            </a:p>
          </p:txBody>
        </p:sp>
      </p:grpSp>
      <p:grpSp>
        <p:nvGrpSpPr>
          <p:cNvPr id="12" name="组合 11">
            <a:extLst>
              <a:ext uri="{FF2B5EF4-FFF2-40B4-BE49-F238E27FC236}">
                <a16:creationId xmlns:a16="http://schemas.microsoft.com/office/drawing/2014/main" id="{6896545C-1A07-E441-B9EC-967FBDC78649}"/>
              </a:ext>
            </a:extLst>
          </p:cNvPr>
          <p:cNvGrpSpPr/>
          <p:nvPr/>
        </p:nvGrpSpPr>
        <p:grpSpPr>
          <a:xfrm>
            <a:off x="622152" y="2489687"/>
            <a:ext cx="4297713" cy="1298822"/>
            <a:chOff x="633875" y="5325917"/>
            <a:chExt cx="4297713" cy="1298822"/>
          </a:xfrm>
        </p:grpSpPr>
        <p:sp>
          <p:nvSpPr>
            <p:cNvPr id="82" name="圆角矩形 81">
              <a:extLst>
                <a:ext uri="{FF2B5EF4-FFF2-40B4-BE49-F238E27FC236}">
                  <a16:creationId xmlns:a16="http://schemas.microsoft.com/office/drawing/2014/main" id="{822C269B-FB31-B440-892C-6BCAEC6C48F0}"/>
                </a:ext>
              </a:extLst>
            </p:cNvPr>
            <p:cNvSpPr/>
            <p:nvPr/>
          </p:nvSpPr>
          <p:spPr>
            <a:xfrm>
              <a:off x="633875" y="5505041"/>
              <a:ext cx="4297713" cy="1119698"/>
            </a:xfrm>
            <a:prstGeom prst="roundRect">
              <a:avLst>
                <a:gd name="adj" fmla="val 1197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文本框 80">
              <a:extLst>
                <a:ext uri="{FF2B5EF4-FFF2-40B4-BE49-F238E27FC236}">
                  <a16:creationId xmlns:a16="http://schemas.microsoft.com/office/drawing/2014/main" id="{FDA9DE0B-E2C5-BC4F-9839-A394DCD547F1}"/>
                </a:ext>
              </a:extLst>
            </p:cNvPr>
            <p:cNvSpPr txBox="1"/>
            <p:nvPr/>
          </p:nvSpPr>
          <p:spPr>
            <a:xfrm>
              <a:off x="803941" y="5325917"/>
              <a:ext cx="877163" cy="369332"/>
            </a:xfrm>
            <a:prstGeom prst="rect">
              <a:avLst/>
            </a:prstGeom>
            <a:solidFill>
              <a:schemeClr val="bg1"/>
            </a:solidFill>
          </p:spPr>
          <p:txBody>
            <a:bodyPr wrap="none" rtlCol="0">
              <a:spAutoFit/>
            </a:bodyPr>
            <a:lstStyle/>
            <a:p>
              <a:r>
                <a:rPr kumimoji="1" lang="en-US" altLang="zh-CN" b="1">
                  <a:latin typeface="Times New Roman" panose="02020603050405020304" pitchFamily="18" charset="0"/>
                  <a:cs typeface="Times New Roman" panose="02020603050405020304" pitchFamily="18" charset="0"/>
                </a:rPr>
                <a:t>Insight</a:t>
              </a:r>
              <a:endParaRPr kumimoji="1" lang="zh-CN" altLang="en-US" b="1">
                <a:latin typeface="Times New Roman" panose="02020603050405020304" pitchFamily="18" charset="0"/>
                <a:cs typeface="Times New Roman" panose="02020603050405020304" pitchFamily="18" charset="0"/>
              </a:endParaRPr>
            </a:p>
          </p:txBody>
        </p:sp>
        <p:sp>
          <p:nvSpPr>
            <p:cNvPr id="87" name="文本框 86">
              <a:extLst>
                <a:ext uri="{FF2B5EF4-FFF2-40B4-BE49-F238E27FC236}">
                  <a16:creationId xmlns:a16="http://schemas.microsoft.com/office/drawing/2014/main" id="{CB2D964A-422D-694B-B186-4B9A7A0D03FB}"/>
                </a:ext>
              </a:extLst>
            </p:cNvPr>
            <p:cNvSpPr txBox="1"/>
            <p:nvPr/>
          </p:nvSpPr>
          <p:spPr>
            <a:xfrm>
              <a:off x="750302" y="5759399"/>
              <a:ext cx="4064858" cy="646331"/>
            </a:xfrm>
            <a:prstGeom prst="rect">
              <a:avLst/>
            </a:prstGeom>
            <a:noFill/>
          </p:spPr>
          <p:txBody>
            <a:bodyPr wrap="square" rtlCol="0">
              <a:spAutoFit/>
            </a:bodyPr>
            <a:lstStyle/>
            <a:p>
              <a:r>
                <a:rPr kumimoji="1" lang="en-US" altLang="zh-CN">
                  <a:latin typeface="Times New Roman" panose="02020603050405020304" pitchFamily="18" charset="0"/>
                  <a:cs typeface="Times New Roman" panose="02020603050405020304" pitchFamily="18" charset="0"/>
                </a:rPr>
                <a:t>Some</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tokens</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can</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be</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speculated</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by</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a</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lightweight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draft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model</a:t>
              </a:r>
              <a:endParaRPr kumimoji="1" lang="zh-CN" altLang="en-US">
                <a:latin typeface="Times New Roman" panose="02020603050405020304" pitchFamily="18" charset="0"/>
                <a:cs typeface="Times New Roman" panose="02020603050405020304" pitchFamily="18" charset="0"/>
              </a:endParaRPr>
            </a:p>
          </p:txBody>
        </p:sp>
      </p:grpSp>
      <p:pic>
        <p:nvPicPr>
          <p:cNvPr id="58" name="图片 57">
            <a:extLst>
              <a:ext uri="{FF2B5EF4-FFF2-40B4-BE49-F238E27FC236}">
                <a16:creationId xmlns:a16="http://schemas.microsoft.com/office/drawing/2014/main" id="{8F3E7148-03AC-0845-BA45-9E949FB539ED}"/>
              </a:ext>
            </a:extLst>
          </p:cNvPr>
          <p:cNvPicPr>
            <a:picLocks noChangeAspect="1"/>
          </p:cNvPicPr>
          <p:nvPr/>
        </p:nvPicPr>
        <p:blipFill>
          <a:blip r:embed="rId5"/>
          <a:stretch>
            <a:fillRect/>
          </a:stretch>
        </p:blipFill>
        <p:spPr>
          <a:xfrm>
            <a:off x="6072577" y="4171363"/>
            <a:ext cx="4191926" cy="2191234"/>
          </a:xfrm>
          <a:prstGeom prst="rect">
            <a:avLst/>
          </a:prstGeom>
          <a:ln>
            <a:solidFill>
              <a:schemeClr val="tx1"/>
            </a:solidFill>
          </a:ln>
        </p:spPr>
      </p:pic>
    </p:spTree>
    <p:extLst>
      <p:ext uri="{BB962C8B-B14F-4D97-AF65-F5344CB8AC3E}">
        <p14:creationId xmlns:p14="http://schemas.microsoft.com/office/powerpoint/2010/main" val="1237869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2833C9A-65E3-403E-A0E2-3658EEB0FE25}"/>
              </a:ext>
            </a:extLst>
          </p:cNvPr>
          <p:cNvSpPr txBox="1"/>
          <p:nvPr/>
        </p:nvSpPr>
        <p:spPr>
          <a:xfrm>
            <a:off x="542167" y="396509"/>
            <a:ext cx="4435701"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Design:</a:t>
            </a:r>
            <a:r>
              <a:rPr kumimoji="1" lang="zh-CN" altLang="en-US" sz="24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Speculative Aggregation</a:t>
            </a:r>
            <a:endParaRPr kumimoji="1" lang="zh-CN" altLang="en-US" sz="2400" b="1" dirty="0">
              <a:latin typeface="Times New Roman" panose="02020603050405020304" pitchFamily="18" charset="0"/>
              <a:cs typeface="Times New Roman" panose="02020603050405020304" pitchFamily="18" charset="0"/>
            </a:endParaRPr>
          </a:p>
        </p:txBody>
      </p:sp>
      <p:cxnSp>
        <p:nvCxnSpPr>
          <p:cNvPr id="5" name="直线连接符 5">
            <a:extLst>
              <a:ext uri="{FF2B5EF4-FFF2-40B4-BE49-F238E27FC236}">
                <a16:creationId xmlns:a16="http://schemas.microsoft.com/office/drawing/2014/main" id="{0CFD592F-F9F2-442A-9F1A-6681753225FA}"/>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0" name="文本框 229">
            <a:extLst>
              <a:ext uri="{FF2B5EF4-FFF2-40B4-BE49-F238E27FC236}">
                <a16:creationId xmlns:a16="http://schemas.microsoft.com/office/drawing/2014/main" id="{489304DA-D61A-5E4E-BF48-97F584061986}"/>
              </a:ext>
            </a:extLst>
          </p:cNvPr>
          <p:cNvSpPr txBox="1"/>
          <p:nvPr/>
        </p:nvSpPr>
        <p:spPr>
          <a:xfrm>
            <a:off x="542167" y="1006929"/>
            <a:ext cx="4664867"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Overall</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Workflow</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of</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Speculative Aggregation</a:t>
            </a:r>
            <a:endParaRPr lang="zh-CN" altLang="en-US" b="1" dirty="0">
              <a:latin typeface="Times New Roman" panose="02020603050405020304" pitchFamily="18" charset="0"/>
              <a:cs typeface="Times New Roman" panose="02020603050405020304" pitchFamily="18" charset="0"/>
            </a:endParaRPr>
          </a:p>
        </p:txBody>
      </p:sp>
      <p:sp>
        <p:nvSpPr>
          <p:cNvPr id="252" name="文本框 251">
            <a:extLst>
              <a:ext uri="{FF2B5EF4-FFF2-40B4-BE49-F238E27FC236}">
                <a16:creationId xmlns:a16="http://schemas.microsoft.com/office/drawing/2014/main" id="{E974A775-AADE-3247-AC1E-04A755E01828}"/>
              </a:ext>
            </a:extLst>
          </p:cNvPr>
          <p:cNvSpPr txBox="1"/>
          <p:nvPr/>
        </p:nvSpPr>
        <p:spPr>
          <a:xfrm>
            <a:off x="7439144" y="888147"/>
            <a:ext cx="1080744" cy="669414"/>
          </a:xfrm>
          <a:prstGeom prst="rect">
            <a:avLst/>
          </a:prstGeom>
          <a:noFill/>
        </p:spPr>
        <p:txBody>
          <a:bodyPr wrap="none" rtlCol="0">
            <a:spAutoFit/>
          </a:bodyPr>
          <a:lstStyle/>
          <a:p>
            <a:pPr algn="ctr">
              <a:lnSpc>
                <a:spcPts val="1500"/>
              </a:lnSpc>
            </a:pPr>
            <a:r>
              <a:rPr kumimoji="1" lang="en-US" altLang="zh-CN" sz="1600" b="1">
                <a:latin typeface="Times New Roman" panose="02020603050405020304" pitchFamily="18" charset="0"/>
                <a:cs typeface="Times New Roman" panose="02020603050405020304" pitchFamily="18" charset="0"/>
              </a:rPr>
              <a:t>receive</a:t>
            </a:r>
          </a:p>
          <a:p>
            <a:pPr algn="ctr">
              <a:lnSpc>
                <a:spcPts val="1500"/>
              </a:lnSpc>
            </a:pPr>
            <a:r>
              <a:rPr kumimoji="1" lang="en-US" altLang="zh-CN" sz="1600" b="1">
                <a:latin typeface="Times New Roman" panose="02020603050405020304" pitchFamily="18" charset="0"/>
                <a:cs typeface="Times New Roman" panose="02020603050405020304" pitchFamily="18" charset="0"/>
              </a:rPr>
              <a:t>signal</a:t>
            </a:r>
            <a:r>
              <a:rPr kumimoji="1" lang="zh-CN" altLang="en-US" sz="1600" b="1">
                <a:latin typeface="Times New Roman" panose="02020603050405020304" pitchFamily="18" charset="0"/>
                <a:cs typeface="Times New Roman" panose="02020603050405020304" pitchFamily="18" charset="0"/>
              </a:rPr>
              <a:t> </a:t>
            </a:r>
            <a:r>
              <a:rPr kumimoji="1" lang="en-US" altLang="zh-CN" sz="1600" b="1">
                <a:latin typeface="Times New Roman" panose="02020603050405020304" pitchFamily="18" charset="0"/>
                <a:cs typeface="Times New Roman" panose="02020603050405020304" pitchFamily="18" charset="0"/>
              </a:rPr>
              <a:t>and</a:t>
            </a:r>
          </a:p>
          <a:p>
            <a:pPr algn="ctr">
              <a:lnSpc>
                <a:spcPts val="1500"/>
              </a:lnSpc>
            </a:pPr>
            <a:r>
              <a:rPr kumimoji="1" lang="en-US" altLang="zh-CN" sz="1600" b="1">
                <a:latin typeface="Times New Roman" panose="02020603050405020304" pitchFamily="18" charset="0"/>
                <a:cs typeface="Times New Roman" panose="02020603050405020304" pitchFamily="18" charset="0"/>
              </a:rPr>
              <a:t>rollback</a:t>
            </a:r>
            <a:endParaRPr kumimoji="1" lang="zh-CN" altLang="en-US" sz="1600" b="1">
              <a:latin typeface="Times New Roman" panose="02020603050405020304" pitchFamily="18" charset="0"/>
              <a:cs typeface="Times New Roman" panose="02020603050405020304" pitchFamily="18" charset="0"/>
            </a:endParaRPr>
          </a:p>
        </p:txBody>
      </p:sp>
      <p:grpSp>
        <p:nvGrpSpPr>
          <p:cNvPr id="310" name="组合 309">
            <a:extLst>
              <a:ext uri="{FF2B5EF4-FFF2-40B4-BE49-F238E27FC236}">
                <a16:creationId xmlns:a16="http://schemas.microsoft.com/office/drawing/2014/main" id="{31637A05-7C6F-B241-A715-143BC68AAE0D}"/>
              </a:ext>
            </a:extLst>
          </p:cNvPr>
          <p:cNvGrpSpPr/>
          <p:nvPr/>
        </p:nvGrpSpPr>
        <p:grpSpPr>
          <a:xfrm>
            <a:off x="538096" y="1525685"/>
            <a:ext cx="9464521" cy="4905827"/>
            <a:chOff x="538096" y="1525685"/>
            <a:chExt cx="9464521" cy="4905827"/>
          </a:xfrm>
        </p:grpSpPr>
        <p:cxnSp>
          <p:nvCxnSpPr>
            <p:cNvPr id="267" name="直线连接符 266">
              <a:extLst>
                <a:ext uri="{FF2B5EF4-FFF2-40B4-BE49-F238E27FC236}">
                  <a16:creationId xmlns:a16="http://schemas.microsoft.com/office/drawing/2014/main" id="{798E471C-B4F1-914F-8953-576276EE5DD8}"/>
                </a:ext>
              </a:extLst>
            </p:cNvPr>
            <p:cNvCxnSpPr>
              <a:stCxn id="252" idx="2"/>
            </p:cNvCxnSpPr>
            <p:nvPr/>
          </p:nvCxnSpPr>
          <p:spPr>
            <a:xfrm>
              <a:off x="7979516" y="1557561"/>
              <a:ext cx="9397" cy="15145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组合 57">
              <a:extLst>
                <a:ext uri="{FF2B5EF4-FFF2-40B4-BE49-F238E27FC236}">
                  <a16:creationId xmlns:a16="http://schemas.microsoft.com/office/drawing/2014/main" id="{52CF7BB8-3E33-1D4F-A956-0F87A60E713F}"/>
                </a:ext>
              </a:extLst>
            </p:cNvPr>
            <p:cNvGrpSpPr/>
            <p:nvPr/>
          </p:nvGrpSpPr>
          <p:grpSpPr>
            <a:xfrm>
              <a:off x="1849851" y="3977664"/>
              <a:ext cx="1709851" cy="1082296"/>
              <a:chOff x="1493566" y="3715851"/>
              <a:chExt cx="1709851" cy="1082296"/>
            </a:xfrm>
          </p:grpSpPr>
          <p:pic>
            <p:nvPicPr>
              <p:cNvPr id="59" name="图片 58">
                <a:extLst>
                  <a:ext uri="{FF2B5EF4-FFF2-40B4-BE49-F238E27FC236}">
                    <a16:creationId xmlns:a16="http://schemas.microsoft.com/office/drawing/2014/main" id="{817CB302-0303-8B40-B10C-F6F0A56CF3B0}"/>
                  </a:ext>
                </a:extLst>
              </p:cNvPr>
              <p:cNvPicPr>
                <a:picLocks noChangeAspect="1"/>
              </p:cNvPicPr>
              <p:nvPr/>
            </p:nvPicPr>
            <p:blipFill rotWithShape="1">
              <a:blip r:embed="rId2"/>
              <a:srcRect l="-1" r="2349"/>
              <a:stretch/>
            </p:blipFill>
            <p:spPr>
              <a:xfrm>
                <a:off x="1493566" y="3715851"/>
                <a:ext cx="1709851" cy="1082296"/>
              </a:xfrm>
              <a:prstGeom prst="roundRect">
                <a:avLst>
                  <a:gd name="adj" fmla="val 6662"/>
                </a:avLst>
              </a:prstGeom>
              <a:noFill/>
            </p:spPr>
          </p:pic>
          <p:sp>
            <p:nvSpPr>
              <p:cNvPr id="60" name="圆角矩形 59">
                <a:extLst>
                  <a:ext uri="{FF2B5EF4-FFF2-40B4-BE49-F238E27FC236}">
                    <a16:creationId xmlns:a16="http://schemas.microsoft.com/office/drawing/2014/main" id="{477C18A4-7CED-0A4B-914A-CE442BA6B888}"/>
                  </a:ext>
                </a:extLst>
              </p:cNvPr>
              <p:cNvSpPr/>
              <p:nvPr/>
            </p:nvSpPr>
            <p:spPr>
              <a:xfrm>
                <a:off x="1493566" y="3715851"/>
                <a:ext cx="1709851" cy="1082296"/>
              </a:xfrm>
              <a:prstGeom prst="roundRect">
                <a:avLst>
                  <a:gd name="adj" fmla="val 7774"/>
                </a:avLst>
              </a:prstGeom>
              <a:solidFill>
                <a:schemeClr val="accent4">
                  <a:lumMod val="40000"/>
                  <a:lumOff val="6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61" name="组合 60">
                <a:extLst>
                  <a:ext uri="{FF2B5EF4-FFF2-40B4-BE49-F238E27FC236}">
                    <a16:creationId xmlns:a16="http://schemas.microsoft.com/office/drawing/2014/main" id="{AAD7CD8A-E6FA-0940-9777-C7E210372350}"/>
                  </a:ext>
                </a:extLst>
              </p:cNvPr>
              <p:cNvGrpSpPr/>
              <p:nvPr/>
            </p:nvGrpSpPr>
            <p:grpSpPr>
              <a:xfrm>
                <a:off x="1977665" y="3824339"/>
                <a:ext cx="741653" cy="448455"/>
                <a:chOff x="257872" y="3402400"/>
                <a:chExt cx="741653" cy="448455"/>
              </a:xfrm>
            </p:grpSpPr>
            <p:pic>
              <p:nvPicPr>
                <p:cNvPr id="74" name="Picture 2" descr="ios 17 outlined style database icon">
                  <a:extLst>
                    <a:ext uri="{FF2B5EF4-FFF2-40B4-BE49-F238E27FC236}">
                      <a16:creationId xmlns:a16="http://schemas.microsoft.com/office/drawing/2014/main" id="{484EBD5E-E6A7-5148-9647-43C98371149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070" y="3402400"/>
                  <a:ext cx="448455" cy="448455"/>
                </a:xfrm>
                <a:prstGeom prst="rect">
                  <a:avLst/>
                </a:prstGeom>
                <a:noFill/>
                <a:extLst>
                  <a:ext uri="{909E8E84-426E-40DD-AFC4-6F175D3DCCD1}">
                    <a14:hiddenFill xmlns:a14="http://schemas.microsoft.com/office/drawing/2010/main">
                      <a:solidFill>
                        <a:srgbClr val="FFFFFF"/>
                      </a:solidFill>
                    </a14:hiddenFill>
                  </a:ext>
                </a:extLst>
              </p:spPr>
            </p:pic>
            <p:pic>
              <p:nvPicPr>
                <p:cNvPr id="83" name="图片 82">
                  <a:extLst>
                    <a:ext uri="{FF2B5EF4-FFF2-40B4-BE49-F238E27FC236}">
                      <a16:creationId xmlns:a16="http://schemas.microsoft.com/office/drawing/2014/main" id="{516DDB32-F56F-254B-AE4E-8C7890CD1818}"/>
                    </a:ext>
                  </a:extLst>
                </p:cNvPr>
                <p:cNvPicPr>
                  <a:picLocks noChangeAspect="1"/>
                </p:cNvPicPr>
                <p:nvPr/>
              </p:nvPicPr>
              <p:blipFill>
                <a:blip r:embed="rId4"/>
                <a:stretch>
                  <a:fillRect/>
                </a:stretch>
              </p:blipFill>
              <p:spPr>
                <a:xfrm>
                  <a:off x="257872" y="3447906"/>
                  <a:ext cx="379497" cy="379497"/>
                </a:xfrm>
                <a:prstGeom prst="rect">
                  <a:avLst/>
                </a:prstGeom>
              </p:spPr>
            </p:pic>
          </p:grpSp>
          <p:sp>
            <p:nvSpPr>
              <p:cNvPr id="62" name="文本框 61">
                <a:extLst>
                  <a:ext uri="{FF2B5EF4-FFF2-40B4-BE49-F238E27FC236}">
                    <a16:creationId xmlns:a16="http://schemas.microsoft.com/office/drawing/2014/main" id="{014FC722-DE56-614B-A39B-25AF88645D8F}"/>
                  </a:ext>
                </a:extLst>
              </p:cNvPr>
              <p:cNvSpPr txBox="1"/>
              <p:nvPr/>
            </p:nvSpPr>
            <p:spPr>
              <a:xfrm>
                <a:off x="1739190" y="4242973"/>
                <a:ext cx="1218602" cy="502702"/>
              </a:xfrm>
              <a:prstGeom prst="rect">
                <a:avLst/>
              </a:prstGeom>
              <a:noFill/>
            </p:spPr>
            <p:txBody>
              <a:bodyPr wrap="none" rtlCol="0">
                <a:spAutoFit/>
              </a:bodyPr>
              <a:lstStyle/>
              <a:p>
                <a:pPr algn="ctr">
                  <a:lnSpc>
                    <a:spcPts val="1600"/>
                  </a:lnSpc>
                </a:pPr>
                <a:r>
                  <a:rPr kumimoji="1" lang="en-US" altLang="zh-CN" sz="1600">
                    <a:latin typeface="Times New Roman" panose="02020603050405020304" pitchFamily="18" charset="0"/>
                    <a:cs typeface="Times New Roman" panose="02020603050405020304" pitchFamily="18" charset="0"/>
                  </a:rPr>
                  <a:t>Device-side</a:t>
                </a:r>
                <a:r>
                  <a:rPr kumimoji="1" lang="zh-CN" altLang="en-US" sz="1600">
                    <a:latin typeface="Times New Roman" panose="02020603050405020304" pitchFamily="18" charset="0"/>
                    <a:cs typeface="Times New Roman" panose="02020603050405020304" pitchFamily="18" charset="0"/>
                  </a:rPr>
                  <a:t> </a:t>
                </a:r>
                <a:endParaRPr kumimoji="1" lang="en-US" altLang="zh-CN" sz="1600">
                  <a:latin typeface="Times New Roman" panose="02020603050405020304" pitchFamily="18" charset="0"/>
                  <a:cs typeface="Times New Roman" panose="02020603050405020304" pitchFamily="18" charset="0"/>
                </a:endParaRPr>
              </a:p>
              <a:p>
                <a:pPr algn="ctr">
                  <a:lnSpc>
                    <a:spcPts val="1600"/>
                  </a:lnSpc>
                </a:pPr>
                <a:r>
                  <a:rPr kumimoji="1" lang="en-US" altLang="zh-CN" sz="1600">
                    <a:latin typeface="Times New Roman" panose="02020603050405020304" pitchFamily="18" charset="0"/>
                    <a:cs typeface="Times New Roman" panose="02020603050405020304" pitchFamily="18" charset="0"/>
                  </a:rPr>
                  <a:t>Database</a:t>
                </a:r>
                <a:endParaRPr kumimoji="1" lang="zh-CN" altLang="en-US" sz="1600">
                  <a:latin typeface="Times New Roman" panose="02020603050405020304" pitchFamily="18" charset="0"/>
                  <a:cs typeface="Times New Roman" panose="02020603050405020304" pitchFamily="18" charset="0"/>
                </a:endParaRPr>
              </a:p>
            </p:txBody>
          </p:sp>
        </p:grpSp>
        <p:sp>
          <p:nvSpPr>
            <p:cNvPr id="88" name="矩形 87">
              <a:extLst>
                <a:ext uri="{FF2B5EF4-FFF2-40B4-BE49-F238E27FC236}">
                  <a16:creationId xmlns:a16="http://schemas.microsoft.com/office/drawing/2014/main" id="{900B2CDA-8083-0143-9D1E-8147EBADBF5D}"/>
                </a:ext>
              </a:extLst>
            </p:cNvPr>
            <p:cNvSpPr/>
            <p:nvPr/>
          </p:nvSpPr>
          <p:spPr>
            <a:xfrm>
              <a:off x="4110330" y="4258918"/>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89" name="矩形 88">
              <a:extLst>
                <a:ext uri="{FF2B5EF4-FFF2-40B4-BE49-F238E27FC236}">
                  <a16:creationId xmlns:a16="http://schemas.microsoft.com/office/drawing/2014/main" id="{42B23009-9926-E644-AAA7-B90EB457299C}"/>
                </a:ext>
              </a:extLst>
            </p:cNvPr>
            <p:cNvSpPr/>
            <p:nvPr/>
          </p:nvSpPr>
          <p:spPr>
            <a:xfrm>
              <a:off x="4368909" y="4263948"/>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90" name="矩形 89">
              <a:extLst>
                <a:ext uri="{FF2B5EF4-FFF2-40B4-BE49-F238E27FC236}">
                  <a16:creationId xmlns:a16="http://schemas.microsoft.com/office/drawing/2014/main" id="{27E03024-0F92-6B46-817F-CA5AB7A03E4A}"/>
                </a:ext>
              </a:extLst>
            </p:cNvPr>
            <p:cNvSpPr/>
            <p:nvPr/>
          </p:nvSpPr>
          <p:spPr>
            <a:xfrm>
              <a:off x="4628123" y="4263948"/>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91" name="矩形 90">
              <a:extLst>
                <a:ext uri="{FF2B5EF4-FFF2-40B4-BE49-F238E27FC236}">
                  <a16:creationId xmlns:a16="http://schemas.microsoft.com/office/drawing/2014/main" id="{99B62925-CBCF-344B-B7C9-6BDE7FF4E3B7}"/>
                </a:ext>
              </a:extLst>
            </p:cNvPr>
            <p:cNvSpPr/>
            <p:nvPr/>
          </p:nvSpPr>
          <p:spPr>
            <a:xfrm>
              <a:off x="4887338" y="4263948"/>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cxnSp>
          <p:nvCxnSpPr>
            <p:cNvPr id="92" name="肘形连接符 91">
              <a:extLst>
                <a:ext uri="{FF2B5EF4-FFF2-40B4-BE49-F238E27FC236}">
                  <a16:creationId xmlns:a16="http://schemas.microsoft.com/office/drawing/2014/main" id="{745DF862-EE97-9740-B1A0-9F9CB2DCD4F3}"/>
                </a:ext>
              </a:extLst>
            </p:cNvPr>
            <p:cNvCxnSpPr>
              <a:cxnSpLocks/>
              <a:stCxn id="91" idx="0"/>
              <a:endCxn id="142" idx="1"/>
            </p:cNvCxnSpPr>
            <p:nvPr/>
          </p:nvCxnSpPr>
          <p:spPr>
            <a:xfrm rot="5400000" flipH="1" flipV="1">
              <a:off x="4861384" y="3805937"/>
              <a:ext cx="555734" cy="360288"/>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93" name="圆角矩形 92">
              <a:extLst>
                <a:ext uri="{FF2B5EF4-FFF2-40B4-BE49-F238E27FC236}">
                  <a16:creationId xmlns:a16="http://schemas.microsoft.com/office/drawing/2014/main" id="{2854C421-7C00-1644-968C-A1946FDBCD33}"/>
                </a:ext>
              </a:extLst>
            </p:cNvPr>
            <p:cNvSpPr/>
            <p:nvPr/>
          </p:nvSpPr>
          <p:spPr>
            <a:xfrm>
              <a:off x="3891537" y="4181154"/>
              <a:ext cx="5966513" cy="737220"/>
            </a:xfrm>
            <a:prstGeom prst="roundRect">
              <a:avLst/>
            </a:pr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4" name="Picture 2">
              <a:extLst>
                <a:ext uri="{FF2B5EF4-FFF2-40B4-BE49-F238E27FC236}">
                  <a16:creationId xmlns:a16="http://schemas.microsoft.com/office/drawing/2014/main" id="{40432036-6C3A-194F-9C04-817732A7942D}"/>
                </a:ext>
              </a:extLst>
            </p:cNvPr>
            <p:cNvPicPr>
              <a:picLocks noChangeAspect="1" noChangeArrowheads="1"/>
            </p:cNvPicPr>
            <p:nvPr/>
          </p:nvPicPr>
          <p:blipFill>
            <a:blip r:embed="rId5">
              <a:clrChange>
                <a:clrFrom>
                  <a:srgbClr val="FFFFFF"/>
                </a:clrFrom>
                <a:clrTo>
                  <a:srgbClr val="FFFFFF">
                    <a:alpha val="0"/>
                  </a:srgbClr>
                </a:clrTo>
              </a:clrChange>
            </a:blip>
            <a:srcRect/>
            <a:stretch/>
          </p:blipFill>
          <p:spPr bwMode="auto">
            <a:xfrm>
              <a:off x="3709275" y="4385128"/>
              <a:ext cx="329286" cy="329286"/>
            </a:xfrm>
            <a:prstGeom prst="rect">
              <a:avLst/>
            </a:prstGeom>
            <a:solidFill>
              <a:schemeClr val="bg1"/>
            </a:solidFill>
          </p:spPr>
        </p:pic>
        <p:cxnSp>
          <p:nvCxnSpPr>
            <p:cNvPr id="95" name="肘形连接符 94">
              <a:extLst>
                <a:ext uri="{FF2B5EF4-FFF2-40B4-BE49-F238E27FC236}">
                  <a16:creationId xmlns:a16="http://schemas.microsoft.com/office/drawing/2014/main" id="{08EA90BE-5914-1641-A224-8B0EC284FC54}"/>
                </a:ext>
              </a:extLst>
            </p:cNvPr>
            <p:cNvCxnSpPr>
              <a:cxnSpLocks/>
              <a:stCxn id="59" idx="2"/>
              <a:endCxn id="88" idx="2"/>
            </p:cNvCxnSpPr>
            <p:nvPr/>
          </p:nvCxnSpPr>
          <p:spPr>
            <a:xfrm rot="5400000" flipH="1" flipV="1">
              <a:off x="3287598" y="4165460"/>
              <a:ext cx="311679" cy="1477322"/>
            </a:xfrm>
            <a:prstGeom prst="bentConnector3">
              <a:avLst>
                <a:gd name="adj1" fmla="val -73345"/>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6" name="肘形连接符 95">
              <a:extLst>
                <a:ext uri="{FF2B5EF4-FFF2-40B4-BE49-F238E27FC236}">
                  <a16:creationId xmlns:a16="http://schemas.microsoft.com/office/drawing/2014/main" id="{DBC91D75-EA3F-2B42-8CC1-3F21401AB40D}"/>
                </a:ext>
              </a:extLst>
            </p:cNvPr>
            <p:cNvCxnSpPr>
              <a:cxnSpLocks/>
              <a:stCxn id="60" idx="2"/>
              <a:endCxn id="89" idx="2"/>
            </p:cNvCxnSpPr>
            <p:nvPr/>
          </p:nvCxnSpPr>
          <p:spPr>
            <a:xfrm rot="5400000" flipH="1" flipV="1">
              <a:off x="3419402" y="4038685"/>
              <a:ext cx="306649" cy="1735901"/>
            </a:xfrm>
            <a:prstGeom prst="bentConnector3">
              <a:avLst>
                <a:gd name="adj1" fmla="val -74548"/>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97" name="任意形状 96">
              <a:extLst>
                <a:ext uri="{FF2B5EF4-FFF2-40B4-BE49-F238E27FC236}">
                  <a16:creationId xmlns:a16="http://schemas.microsoft.com/office/drawing/2014/main" id="{C8CA0BCE-1EA1-124A-A0CD-7BA8474315BA}"/>
                </a:ext>
              </a:extLst>
            </p:cNvPr>
            <p:cNvSpPr/>
            <p:nvPr/>
          </p:nvSpPr>
          <p:spPr>
            <a:xfrm>
              <a:off x="3722467" y="5033863"/>
              <a:ext cx="256478" cy="345688"/>
            </a:xfrm>
            <a:custGeom>
              <a:avLst/>
              <a:gdLst>
                <a:gd name="connsiteX0" fmla="*/ 0 w 256478"/>
                <a:gd name="connsiteY0" fmla="*/ 0 h 345688"/>
                <a:gd name="connsiteX1" fmla="*/ 0 w 256478"/>
                <a:gd name="connsiteY1" fmla="*/ 345688 h 345688"/>
                <a:gd name="connsiteX2" fmla="*/ 256478 w 256478"/>
                <a:gd name="connsiteY2" fmla="*/ 340112 h 345688"/>
                <a:gd name="connsiteX3" fmla="*/ 256478 w 256478"/>
                <a:gd name="connsiteY3" fmla="*/ 100361 h 345688"/>
                <a:gd name="connsiteX4" fmla="*/ 161692 w 256478"/>
                <a:gd name="connsiteY4" fmla="*/ 5576 h 345688"/>
                <a:gd name="connsiteX5" fmla="*/ 0 w 256478"/>
                <a:gd name="connsiteY5" fmla="*/ 0 h 3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478" h="345688">
                  <a:moveTo>
                    <a:pt x="0" y="0"/>
                  </a:moveTo>
                  <a:lnTo>
                    <a:pt x="0" y="345688"/>
                  </a:lnTo>
                  <a:lnTo>
                    <a:pt x="256478" y="340112"/>
                  </a:lnTo>
                  <a:lnTo>
                    <a:pt x="256478" y="100361"/>
                  </a:lnTo>
                  <a:lnTo>
                    <a:pt x="161692" y="5576"/>
                  </a:lnTo>
                  <a:lnTo>
                    <a:pt x="0" y="0"/>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8" name="Picture 2" descr="High-quality document icon for documentation and printable documents">
              <a:extLst>
                <a:ext uri="{FF2B5EF4-FFF2-40B4-BE49-F238E27FC236}">
                  <a16:creationId xmlns:a16="http://schemas.microsoft.com/office/drawing/2014/main" id="{DC2B919D-0B6C-1D41-BCB1-9D053925C56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1173" y="5017174"/>
              <a:ext cx="379066" cy="379066"/>
            </a:xfrm>
            <a:prstGeom prst="rect">
              <a:avLst/>
            </a:prstGeom>
            <a:noFill/>
            <a:extLst>
              <a:ext uri="{909E8E84-426E-40DD-AFC4-6F175D3DCCD1}">
                <a14:hiddenFill xmlns:a14="http://schemas.microsoft.com/office/drawing/2010/main">
                  <a:solidFill>
                    <a:srgbClr val="FFFFFF"/>
                  </a:solidFill>
                </a14:hiddenFill>
              </a:ext>
            </a:extLst>
          </p:spPr>
        </p:pic>
        <p:sp>
          <p:nvSpPr>
            <p:cNvPr id="99" name="任意形状 98">
              <a:extLst>
                <a:ext uri="{FF2B5EF4-FFF2-40B4-BE49-F238E27FC236}">
                  <a16:creationId xmlns:a16="http://schemas.microsoft.com/office/drawing/2014/main" id="{F24B1CC8-48B2-B049-871A-A1612775A49C}"/>
                </a:ext>
              </a:extLst>
            </p:cNvPr>
            <p:cNvSpPr/>
            <p:nvPr/>
          </p:nvSpPr>
          <p:spPr>
            <a:xfrm>
              <a:off x="3648587" y="5119951"/>
              <a:ext cx="256478" cy="345688"/>
            </a:xfrm>
            <a:custGeom>
              <a:avLst/>
              <a:gdLst>
                <a:gd name="connsiteX0" fmla="*/ 0 w 256478"/>
                <a:gd name="connsiteY0" fmla="*/ 0 h 345688"/>
                <a:gd name="connsiteX1" fmla="*/ 0 w 256478"/>
                <a:gd name="connsiteY1" fmla="*/ 345688 h 345688"/>
                <a:gd name="connsiteX2" fmla="*/ 256478 w 256478"/>
                <a:gd name="connsiteY2" fmla="*/ 340112 h 345688"/>
                <a:gd name="connsiteX3" fmla="*/ 256478 w 256478"/>
                <a:gd name="connsiteY3" fmla="*/ 100361 h 345688"/>
                <a:gd name="connsiteX4" fmla="*/ 161692 w 256478"/>
                <a:gd name="connsiteY4" fmla="*/ 5576 h 345688"/>
                <a:gd name="connsiteX5" fmla="*/ 0 w 256478"/>
                <a:gd name="connsiteY5" fmla="*/ 0 h 3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478" h="345688">
                  <a:moveTo>
                    <a:pt x="0" y="0"/>
                  </a:moveTo>
                  <a:lnTo>
                    <a:pt x="0" y="345688"/>
                  </a:lnTo>
                  <a:lnTo>
                    <a:pt x="256478" y="340112"/>
                  </a:lnTo>
                  <a:lnTo>
                    <a:pt x="256478" y="100361"/>
                  </a:lnTo>
                  <a:lnTo>
                    <a:pt x="161692" y="5576"/>
                  </a:lnTo>
                  <a:lnTo>
                    <a:pt x="0" y="0"/>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0" name="Picture 2" descr="High-quality document icon for documentation and printable documents">
              <a:extLst>
                <a:ext uri="{FF2B5EF4-FFF2-40B4-BE49-F238E27FC236}">
                  <a16:creationId xmlns:a16="http://schemas.microsoft.com/office/drawing/2014/main" id="{723944A7-20AB-EE4A-9A90-F9F3FAF22F1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7293" y="5103262"/>
              <a:ext cx="379066" cy="379066"/>
            </a:xfrm>
            <a:prstGeom prst="rect">
              <a:avLst/>
            </a:prstGeom>
            <a:noFill/>
            <a:extLst>
              <a:ext uri="{909E8E84-426E-40DD-AFC4-6F175D3DCCD1}">
                <a14:hiddenFill xmlns:a14="http://schemas.microsoft.com/office/drawing/2010/main">
                  <a:solidFill>
                    <a:srgbClr val="FFFFFF"/>
                  </a:solidFill>
                </a14:hiddenFill>
              </a:ext>
            </a:extLst>
          </p:spPr>
        </p:pic>
        <p:cxnSp>
          <p:nvCxnSpPr>
            <p:cNvPr id="106" name="肘形连接符 105">
              <a:extLst>
                <a:ext uri="{FF2B5EF4-FFF2-40B4-BE49-F238E27FC236}">
                  <a16:creationId xmlns:a16="http://schemas.microsoft.com/office/drawing/2014/main" id="{5F0885A7-F4F1-7A4E-8381-96BC69ABF223}"/>
                </a:ext>
              </a:extLst>
            </p:cNvPr>
            <p:cNvCxnSpPr>
              <a:cxnSpLocks/>
              <a:stCxn id="105" idx="3"/>
              <a:endCxn id="90" idx="2"/>
            </p:cNvCxnSpPr>
            <p:nvPr/>
          </p:nvCxnSpPr>
          <p:spPr>
            <a:xfrm flipV="1">
              <a:off x="3575403" y="4753311"/>
              <a:ext cx="1124489" cy="827455"/>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7" name="肘形连接符 106">
              <a:extLst>
                <a:ext uri="{FF2B5EF4-FFF2-40B4-BE49-F238E27FC236}">
                  <a16:creationId xmlns:a16="http://schemas.microsoft.com/office/drawing/2014/main" id="{99D712E2-7D3C-DC47-8626-AC73284BA05B}"/>
                </a:ext>
              </a:extLst>
            </p:cNvPr>
            <p:cNvCxnSpPr>
              <a:cxnSpLocks/>
              <a:stCxn id="105" idx="3"/>
              <a:endCxn id="91" idx="2"/>
            </p:cNvCxnSpPr>
            <p:nvPr/>
          </p:nvCxnSpPr>
          <p:spPr>
            <a:xfrm flipV="1">
              <a:off x="3575403" y="4753311"/>
              <a:ext cx="1383704" cy="827455"/>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8" name="直线连接符 107">
              <a:extLst>
                <a:ext uri="{FF2B5EF4-FFF2-40B4-BE49-F238E27FC236}">
                  <a16:creationId xmlns:a16="http://schemas.microsoft.com/office/drawing/2014/main" id="{3774494C-1855-2F47-BEDE-C69C20A6B723}"/>
                </a:ext>
              </a:extLst>
            </p:cNvPr>
            <p:cNvCxnSpPr>
              <a:cxnSpLocks/>
              <a:stCxn id="105" idx="0"/>
            </p:cNvCxnSpPr>
            <p:nvPr/>
          </p:nvCxnSpPr>
          <p:spPr>
            <a:xfrm flipV="1">
              <a:off x="2507670" y="5056817"/>
              <a:ext cx="0" cy="339283"/>
            </a:xfrm>
            <a:prstGeom prst="line">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109" name="组合 108">
              <a:extLst>
                <a:ext uri="{FF2B5EF4-FFF2-40B4-BE49-F238E27FC236}">
                  <a16:creationId xmlns:a16="http://schemas.microsoft.com/office/drawing/2014/main" id="{DE009968-7C33-D24F-9ED7-00F2D95CCE2E}"/>
                </a:ext>
              </a:extLst>
            </p:cNvPr>
            <p:cNvGrpSpPr/>
            <p:nvPr/>
          </p:nvGrpSpPr>
          <p:grpSpPr>
            <a:xfrm>
              <a:off x="1908124" y="4986998"/>
              <a:ext cx="606530" cy="506731"/>
              <a:chOff x="4718494" y="5137761"/>
              <a:chExt cx="606530" cy="506731"/>
            </a:xfrm>
          </p:grpSpPr>
          <p:pic>
            <p:nvPicPr>
              <p:cNvPr id="110" name="图片 109">
                <a:extLst>
                  <a:ext uri="{FF2B5EF4-FFF2-40B4-BE49-F238E27FC236}">
                    <a16:creationId xmlns:a16="http://schemas.microsoft.com/office/drawing/2014/main" id="{C7838549-F6B3-DF4A-99B7-CFE92F6A903F}"/>
                  </a:ext>
                </a:extLst>
              </p:cNvPr>
              <p:cNvPicPr>
                <a:picLocks noChangeAspect="1"/>
              </p:cNvPicPr>
              <p:nvPr/>
            </p:nvPicPr>
            <p:blipFill>
              <a:blip r:embed="rId7"/>
              <a:stretch>
                <a:fillRect/>
              </a:stretch>
            </p:blipFill>
            <p:spPr>
              <a:xfrm>
                <a:off x="4718494" y="5137761"/>
                <a:ext cx="506731" cy="506731"/>
              </a:xfrm>
              <a:prstGeom prst="rect">
                <a:avLst/>
              </a:prstGeom>
              <a:noFill/>
            </p:spPr>
          </p:pic>
          <p:pic>
            <p:nvPicPr>
              <p:cNvPr id="111" name="图片 110">
                <a:extLst>
                  <a:ext uri="{FF2B5EF4-FFF2-40B4-BE49-F238E27FC236}">
                    <a16:creationId xmlns:a16="http://schemas.microsoft.com/office/drawing/2014/main" id="{DE333B55-8624-724C-A3DE-C0D248EFFD27}"/>
                  </a:ext>
                </a:extLst>
              </p:cNvPr>
              <p:cNvPicPr>
                <a:picLocks noChangeAspect="1"/>
              </p:cNvPicPr>
              <p:nvPr/>
            </p:nvPicPr>
            <p:blipFill>
              <a:blip r:embed="rId8"/>
              <a:stretch>
                <a:fillRect/>
              </a:stretch>
            </p:blipFill>
            <p:spPr>
              <a:xfrm>
                <a:off x="5054687" y="5228517"/>
                <a:ext cx="270337" cy="270337"/>
              </a:xfrm>
              <a:prstGeom prst="rect">
                <a:avLst/>
              </a:prstGeom>
            </p:spPr>
          </p:pic>
        </p:grpSp>
        <p:sp>
          <p:nvSpPr>
            <p:cNvPr id="112" name="矩形 111">
              <a:extLst>
                <a:ext uri="{FF2B5EF4-FFF2-40B4-BE49-F238E27FC236}">
                  <a16:creationId xmlns:a16="http://schemas.microsoft.com/office/drawing/2014/main" id="{3A4B6916-B22B-9A42-8A1F-0FAE64DF95BE}"/>
                </a:ext>
              </a:extLst>
            </p:cNvPr>
            <p:cNvSpPr/>
            <p:nvPr/>
          </p:nvSpPr>
          <p:spPr>
            <a:xfrm>
              <a:off x="4109294" y="2090669"/>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113" name="矩形 112">
              <a:extLst>
                <a:ext uri="{FF2B5EF4-FFF2-40B4-BE49-F238E27FC236}">
                  <a16:creationId xmlns:a16="http://schemas.microsoft.com/office/drawing/2014/main" id="{7E014800-FB74-634E-83E0-E550FC656F08}"/>
                </a:ext>
              </a:extLst>
            </p:cNvPr>
            <p:cNvSpPr/>
            <p:nvPr/>
          </p:nvSpPr>
          <p:spPr>
            <a:xfrm>
              <a:off x="4367873" y="2095699"/>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114" name="矩形 113">
              <a:extLst>
                <a:ext uri="{FF2B5EF4-FFF2-40B4-BE49-F238E27FC236}">
                  <a16:creationId xmlns:a16="http://schemas.microsoft.com/office/drawing/2014/main" id="{17EE8628-7E3E-1447-813A-AEDF97CE40DE}"/>
                </a:ext>
              </a:extLst>
            </p:cNvPr>
            <p:cNvSpPr/>
            <p:nvPr/>
          </p:nvSpPr>
          <p:spPr>
            <a:xfrm>
              <a:off x="4627087" y="2095699"/>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115" name="矩形 114">
              <a:extLst>
                <a:ext uri="{FF2B5EF4-FFF2-40B4-BE49-F238E27FC236}">
                  <a16:creationId xmlns:a16="http://schemas.microsoft.com/office/drawing/2014/main" id="{92DA8EE5-2668-BF43-9956-1764AAAED21C}"/>
                </a:ext>
              </a:extLst>
            </p:cNvPr>
            <p:cNvSpPr/>
            <p:nvPr/>
          </p:nvSpPr>
          <p:spPr>
            <a:xfrm>
              <a:off x="4886302" y="2095699"/>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cxnSp>
          <p:nvCxnSpPr>
            <p:cNvPr id="116" name="肘形连接符 115">
              <a:extLst>
                <a:ext uri="{FF2B5EF4-FFF2-40B4-BE49-F238E27FC236}">
                  <a16:creationId xmlns:a16="http://schemas.microsoft.com/office/drawing/2014/main" id="{BC5DA260-F498-D045-96D6-AD3488FA32CB}"/>
                </a:ext>
              </a:extLst>
            </p:cNvPr>
            <p:cNvCxnSpPr>
              <a:cxnSpLocks/>
              <a:stCxn id="115" idx="0"/>
              <a:endCxn id="141" idx="1"/>
            </p:cNvCxnSpPr>
            <p:nvPr/>
          </p:nvCxnSpPr>
          <p:spPr>
            <a:xfrm rot="16200000" flipH="1">
              <a:off x="4406513" y="2647256"/>
              <a:ext cx="1464439" cy="361324"/>
            </a:xfrm>
            <a:prstGeom prst="bentConnector4">
              <a:avLst>
                <a:gd name="adj1" fmla="val -15610"/>
                <a:gd name="adj2" fmla="val 45153"/>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17" name="圆角矩形 116">
              <a:extLst>
                <a:ext uri="{FF2B5EF4-FFF2-40B4-BE49-F238E27FC236}">
                  <a16:creationId xmlns:a16="http://schemas.microsoft.com/office/drawing/2014/main" id="{CEC6A3A4-7B75-6242-966F-82CB1AB69B80}"/>
                </a:ext>
              </a:extLst>
            </p:cNvPr>
            <p:cNvSpPr/>
            <p:nvPr/>
          </p:nvSpPr>
          <p:spPr>
            <a:xfrm>
              <a:off x="3890500" y="2012905"/>
              <a:ext cx="5967549" cy="737220"/>
            </a:xfrm>
            <a:prstGeom prst="roundRect">
              <a:avLst/>
            </a:pr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8" name="Picture 2">
              <a:extLst>
                <a:ext uri="{FF2B5EF4-FFF2-40B4-BE49-F238E27FC236}">
                  <a16:creationId xmlns:a16="http://schemas.microsoft.com/office/drawing/2014/main" id="{D7D22CD9-295D-CC44-B7C5-7513CCC91B9F}"/>
                </a:ext>
              </a:extLst>
            </p:cNvPr>
            <p:cNvPicPr>
              <a:picLocks noChangeAspect="1" noChangeArrowheads="1"/>
            </p:cNvPicPr>
            <p:nvPr/>
          </p:nvPicPr>
          <p:blipFill>
            <a:blip r:embed="rId5">
              <a:clrChange>
                <a:clrFrom>
                  <a:srgbClr val="FFFFFF"/>
                </a:clrFrom>
                <a:clrTo>
                  <a:srgbClr val="FFFFFF">
                    <a:alpha val="0"/>
                  </a:srgbClr>
                </a:clrTo>
              </a:clrChange>
            </a:blip>
            <a:srcRect/>
            <a:stretch/>
          </p:blipFill>
          <p:spPr bwMode="auto">
            <a:xfrm>
              <a:off x="3708239" y="2216879"/>
              <a:ext cx="329286" cy="329286"/>
            </a:xfrm>
            <a:prstGeom prst="rect">
              <a:avLst/>
            </a:prstGeom>
            <a:solidFill>
              <a:schemeClr val="bg1"/>
            </a:solidFill>
          </p:spPr>
        </p:pic>
        <p:cxnSp>
          <p:nvCxnSpPr>
            <p:cNvPr id="119" name="肘形连接符 118">
              <a:extLst>
                <a:ext uri="{FF2B5EF4-FFF2-40B4-BE49-F238E27FC236}">
                  <a16:creationId xmlns:a16="http://schemas.microsoft.com/office/drawing/2014/main" id="{460F03C7-9035-B746-A9E2-40EFAD7F2527}"/>
                </a:ext>
              </a:extLst>
            </p:cNvPr>
            <p:cNvCxnSpPr>
              <a:cxnSpLocks/>
              <a:endCxn id="112" idx="2"/>
            </p:cNvCxnSpPr>
            <p:nvPr/>
          </p:nvCxnSpPr>
          <p:spPr>
            <a:xfrm rot="5400000" flipH="1" flipV="1">
              <a:off x="3286562" y="1997211"/>
              <a:ext cx="311679" cy="1477322"/>
            </a:xfrm>
            <a:prstGeom prst="bentConnector3">
              <a:avLst>
                <a:gd name="adj1" fmla="val -73345"/>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0" name="肘形连接符 119">
              <a:extLst>
                <a:ext uri="{FF2B5EF4-FFF2-40B4-BE49-F238E27FC236}">
                  <a16:creationId xmlns:a16="http://schemas.microsoft.com/office/drawing/2014/main" id="{37FA6787-F417-BD40-BA01-763073ED37D1}"/>
                </a:ext>
              </a:extLst>
            </p:cNvPr>
            <p:cNvCxnSpPr>
              <a:cxnSpLocks/>
              <a:endCxn id="113" idx="2"/>
            </p:cNvCxnSpPr>
            <p:nvPr/>
          </p:nvCxnSpPr>
          <p:spPr>
            <a:xfrm rot="5400000" flipH="1" flipV="1">
              <a:off x="3418366" y="1870436"/>
              <a:ext cx="306649" cy="1735901"/>
            </a:xfrm>
            <a:prstGeom prst="bentConnector3">
              <a:avLst>
                <a:gd name="adj1" fmla="val -74548"/>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21" name="任意形状 120">
              <a:extLst>
                <a:ext uri="{FF2B5EF4-FFF2-40B4-BE49-F238E27FC236}">
                  <a16:creationId xmlns:a16="http://schemas.microsoft.com/office/drawing/2014/main" id="{2C12F2E8-91A9-8B46-B2E8-5774C3DDE200}"/>
                </a:ext>
              </a:extLst>
            </p:cNvPr>
            <p:cNvSpPr/>
            <p:nvPr/>
          </p:nvSpPr>
          <p:spPr>
            <a:xfrm>
              <a:off x="3721431" y="2865614"/>
              <a:ext cx="256478" cy="345688"/>
            </a:xfrm>
            <a:custGeom>
              <a:avLst/>
              <a:gdLst>
                <a:gd name="connsiteX0" fmla="*/ 0 w 256478"/>
                <a:gd name="connsiteY0" fmla="*/ 0 h 345688"/>
                <a:gd name="connsiteX1" fmla="*/ 0 w 256478"/>
                <a:gd name="connsiteY1" fmla="*/ 345688 h 345688"/>
                <a:gd name="connsiteX2" fmla="*/ 256478 w 256478"/>
                <a:gd name="connsiteY2" fmla="*/ 340112 h 345688"/>
                <a:gd name="connsiteX3" fmla="*/ 256478 w 256478"/>
                <a:gd name="connsiteY3" fmla="*/ 100361 h 345688"/>
                <a:gd name="connsiteX4" fmla="*/ 161692 w 256478"/>
                <a:gd name="connsiteY4" fmla="*/ 5576 h 345688"/>
                <a:gd name="connsiteX5" fmla="*/ 0 w 256478"/>
                <a:gd name="connsiteY5" fmla="*/ 0 h 3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478" h="345688">
                  <a:moveTo>
                    <a:pt x="0" y="0"/>
                  </a:moveTo>
                  <a:lnTo>
                    <a:pt x="0" y="345688"/>
                  </a:lnTo>
                  <a:lnTo>
                    <a:pt x="256478" y="340112"/>
                  </a:lnTo>
                  <a:lnTo>
                    <a:pt x="256478" y="100361"/>
                  </a:lnTo>
                  <a:lnTo>
                    <a:pt x="161692" y="5576"/>
                  </a:lnTo>
                  <a:lnTo>
                    <a:pt x="0" y="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2" name="Picture 2" descr="High-quality document icon for documentation and printable documents">
              <a:extLst>
                <a:ext uri="{FF2B5EF4-FFF2-40B4-BE49-F238E27FC236}">
                  <a16:creationId xmlns:a16="http://schemas.microsoft.com/office/drawing/2014/main" id="{BA2F2F91-4274-AF4F-A5ED-3E442F117C0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0137" y="2848925"/>
              <a:ext cx="379066" cy="379066"/>
            </a:xfrm>
            <a:prstGeom prst="rect">
              <a:avLst/>
            </a:prstGeom>
            <a:noFill/>
            <a:extLst>
              <a:ext uri="{909E8E84-426E-40DD-AFC4-6F175D3DCCD1}">
                <a14:hiddenFill xmlns:a14="http://schemas.microsoft.com/office/drawing/2010/main">
                  <a:solidFill>
                    <a:srgbClr val="FFFFFF"/>
                  </a:solidFill>
                </a14:hiddenFill>
              </a:ext>
            </a:extLst>
          </p:spPr>
        </p:pic>
        <p:sp>
          <p:nvSpPr>
            <p:cNvPr id="123" name="任意形状 122">
              <a:extLst>
                <a:ext uri="{FF2B5EF4-FFF2-40B4-BE49-F238E27FC236}">
                  <a16:creationId xmlns:a16="http://schemas.microsoft.com/office/drawing/2014/main" id="{4A2954B3-E4D7-D049-98A2-9DDDBD88051E}"/>
                </a:ext>
              </a:extLst>
            </p:cNvPr>
            <p:cNvSpPr/>
            <p:nvPr/>
          </p:nvSpPr>
          <p:spPr>
            <a:xfrm>
              <a:off x="3647551" y="2951702"/>
              <a:ext cx="256478" cy="345688"/>
            </a:xfrm>
            <a:custGeom>
              <a:avLst/>
              <a:gdLst>
                <a:gd name="connsiteX0" fmla="*/ 0 w 256478"/>
                <a:gd name="connsiteY0" fmla="*/ 0 h 345688"/>
                <a:gd name="connsiteX1" fmla="*/ 0 w 256478"/>
                <a:gd name="connsiteY1" fmla="*/ 345688 h 345688"/>
                <a:gd name="connsiteX2" fmla="*/ 256478 w 256478"/>
                <a:gd name="connsiteY2" fmla="*/ 340112 h 345688"/>
                <a:gd name="connsiteX3" fmla="*/ 256478 w 256478"/>
                <a:gd name="connsiteY3" fmla="*/ 100361 h 345688"/>
                <a:gd name="connsiteX4" fmla="*/ 161692 w 256478"/>
                <a:gd name="connsiteY4" fmla="*/ 5576 h 345688"/>
                <a:gd name="connsiteX5" fmla="*/ 0 w 256478"/>
                <a:gd name="connsiteY5" fmla="*/ 0 h 3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478" h="345688">
                  <a:moveTo>
                    <a:pt x="0" y="0"/>
                  </a:moveTo>
                  <a:lnTo>
                    <a:pt x="0" y="345688"/>
                  </a:lnTo>
                  <a:lnTo>
                    <a:pt x="256478" y="340112"/>
                  </a:lnTo>
                  <a:lnTo>
                    <a:pt x="256478" y="100361"/>
                  </a:lnTo>
                  <a:lnTo>
                    <a:pt x="161692" y="5576"/>
                  </a:lnTo>
                  <a:lnTo>
                    <a:pt x="0" y="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4" name="Picture 2" descr="High-quality document icon for documentation and printable documents">
              <a:extLst>
                <a:ext uri="{FF2B5EF4-FFF2-40B4-BE49-F238E27FC236}">
                  <a16:creationId xmlns:a16="http://schemas.microsoft.com/office/drawing/2014/main" id="{545D0C60-84EE-E140-9483-2D58A441EC5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6257" y="2935013"/>
              <a:ext cx="379066" cy="379066"/>
            </a:xfrm>
            <a:prstGeom prst="rect">
              <a:avLst/>
            </a:prstGeom>
            <a:noFill/>
            <a:extLst>
              <a:ext uri="{909E8E84-426E-40DD-AFC4-6F175D3DCCD1}">
                <a14:hiddenFill xmlns:a14="http://schemas.microsoft.com/office/drawing/2010/main">
                  <a:solidFill>
                    <a:srgbClr val="FFFFFF"/>
                  </a:solidFill>
                </a14:hiddenFill>
              </a:ext>
            </a:extLst>
          </p:spPr>
        </p:pic>
        <p:cxnSp>
          <p:nvCxnSpPr>
            <p:cNvPr id="128" name="肘形连接符 127">
              <a:extLst>
                <a:ext uri="{FF2B5EF4-FFF2-40B4-BE49-F238E27FC236}">
                  <a16:creationId xmlns:a16="http://schemas.microsoft.com/office/drawing/2014/main" id="{6AF7B6EC-1C46-1D44-A20A-A7F1E517EC49}"/>
                </a:ext>
              </a:extLst>
            </p:cNvPr>
            <p:cNvCxnSpPr>
              <a:cxnSpLocks/>
              <a:stCxn id="127" idx="3"/>
              <a:endCxn id="114" idx="2"/>
            </p:cNvCxnSpPr>
            <p:nvPr/>
          </p:nvCxnSpPr>
          <p:spPr>
            <a:xfrm flipV="1">
              <a:off x="3574367" y="2585062"/>
              <a:ext cx="1124489" cy="827455"/>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9" name="肘形连接符 128">
              <a:extLst>
                <a:ext uri="{FF2B5EF4-FFF2-40B4-BE49-F238E27FC236}">
                  <a16:creationId xmlns:a16="http://schemas.microsoft.com/office/drawing/2014/main" id="{F5820199-E230-F04E-BAB8-159BE397E307}"/>
                </a:ext>
              </a:extLst>
            </p:cNvPr>
            <p:cNvCxnSpPr>
              <a:cxnSpLocks/>
              <a:stCxn id="127" idx="3"/>
              <a:endCxn id="115" idx="2"/>
            </p:cNvCxnSpPr>
            <p:nvPr/>
          </p:nvCxnSpPr>
          <p:spPr>
            <a:xfrm flipV="1">
              <a:off x="3574367" y="2585062"/>
              <a:ext cx="1383704" cy="827455"/>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0" name="直线连接符 129">
              <a:extLst>
                <a:ext uri="{FF2B5EF4-FFF2-40B4-BE49-F238E27FC236}">
                  <a16:creationId xmlns:a16="http://schemas.microsoft.com/office/drawing/2014/main" id="{E11DFA14-432A-2E45-8EFF-20F936BAA23D}"/>
                </a:ext>
              </a:extLst>
            </p:cNvPr>
            <p:cNvCxnSpPr>
              <a:cxnSpLocks/>
              <a:stCxn id="127" idx="0"/>
            </p:cNvCxnSpPr>
            <p:nvPr/>
          </p:nvCxnSpPr>
          <p:spPr>
            <a:xfrm flipV="1">
              <a:off x="2506634" y="2888568"/>
              <a:ext cx="0" cy="339283"/>
            </a:xfrm>
            <a:prstGeom prst="line">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131" name="组合 130">
              <a:extLst>
                <a:ext uri="{FF2B5EF4-FFF2-40B4-BE49-F238E27FC236}">
                  <a16:creationId xmlns:a16="http://schemas.microsoft.com/office/drawing/2014/main" id="{E9848FDB-01A3-184E-81E2-24EE2754A450}"/>
                </a:ext>
              </a:extLst>
            </p:cNvPr>
            <p:cNvGrpSpPr/>
            <p:nvPr/>
          </p:nvGrpSpPr>
          <p:grpSpPr>
            <a:xfrm>
              <a:off x="1907088" y="2818749"/>
              <a:ext cx="606530" cy="506731"/>
              <a:chOff x="4718494" y="5137761"/>
              <a:chExt cx="606530" cy="506731"/>
            </a:xfrm>
          </p:grpSpPr>
          <p:pic>
            <p:nvPicPr>
              <p:cNvPr id="132" name="图片 131">
                <a:extLst>
                  <a:ext uri="{FF2B5EF4-FFF2-40B4-BE49-F238E27FC236}">
                    <a16:creationId xmlns:a16="http://schemas.microsoft.com/office/drawing/2014/main" id="{6264C15A-2CDD-C44D-9A37-E980BA9911C5}"/>
                  </a:ext>
                </a:extLst>
              </p:cNvPr>
              <p:cNvPicPr>
                <a:picLocks noChangeAspect="1"/>
              </p:cNvPicPr>
              <p:nvPr/>
            </p:nvPicPr>
            <p:blipFill>
              <a:blip r:embed="rId7"/>
              <a:stretch>
                <a:fillRect/>
              </a:stretch>
            </p:blipFill>
            <p:spPr>
              <a:xfrm>
                <a:off x="4718494" y="5137761"/>
                <a:ext cx="506731" cy="506731"/>
              </a:xfrm>
              <a:prstGeom prst="rect">
                <a:avLst/>
              </a:prstGeom>
              <a:noFill/>
            </p:spPr>
          </p:pic>
          <p:pic>
            <p:nvPicPr>
              <p:cNvPr id="133" name="图片 132">
                <a:extLst>
                  <a:ext uri="{FF2B5EF4-FFF2-40B4-BE49-F238E27FC236}">
                    <a16:creationId xmlns:a16="http://schemas.microsoft.com/office/drawing/2014/main" id="{C77AE483-F7F7-B049-B498-33C75DA3AEBB}"/>
                  </a:ext>
                </a:extLst>
              </p:cNvPr>
              <p:cNvPicPr>
                <a:picLocks noChangeAspect="1"/>
              </p:cNvPicPr>
              <p:nvPr/>
            </p:nvPicPr>
            <p:blipFill>
              <a:blip r:embed="rId8"/>
              <a:stretch>
                <a:fillRect/>
              </a:stretch>
            </p:blipFill>
            <p:spPr>
              <a:xfrm>
                <a:off x="5054687" y="5228517"/>
                <a:ext cx="270337" cy="270337"/>
              </a:xfrm>
              <a:prstGeom prst="rect">
                <a:avLst/>
              </a:prstGeom>
            </p:spPr>
          </p:pic>
        </p:grpSp>
        <p:cxnSp>
          <p:nvCxnSpPr>
            <p:cNvPr id="134" name="直线箭头连接符 133">
              <a:extLst>
                <a:ext uri="{FF2B5EF4-FFF2-40B4-BE49-F238E27FC236}">
                  <a16:creationId xmlns:a16="http://schemas.microsoft.com/office/drawing/2014/main" id="{2F422308-81DA-D741-B3F8-C4038E9A21DF}"/>
                </a:ext>
              </a:extLst>
            </p:cNvPr>
            <p:cNvCxnSpPr>
              <a:cxnSpLocks/>
            </p:cNvCxnSpPr>
            <p:nvPr/>
          </p:nvCxnSpPr>
          <p:spPr>
            <a:xfrm flipV="1">
              <a:off x="1492168" y="3628989"/>
              <a:ext cx="0" cy="1740508"/>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135" name="组合 134">
              <a:extLst>
                <a:ext uri="{FF2B5EF4-FFF2-40B4-BE49-F238E27FC236}">
                  <a16:creationId xmlns:a16="http://schemas.microsoft.com/office/drawing/2014/main" id="{2436AAEF-68A0-9543-9B49-0DE96785D9C7}"/>
                </a:ext>
              </a:extLst>
            </p:cNvPr>
            <p:cNvGrpSpPr/>
            <p:nvPr/>
          </p:nvGrpSpPr>
          <p:grpSpPr>
            <a:xfrm>
              <a:off x="1852475" y="1793444"/>
              <a:ext cx="1709851" cy="1085027"/>
              <a:chOff x="6089827" y="3533579"/>
              <a:chExt cx="1709851" cy="1085027"/>
            </a:xfrm>
          </p:grpSpPr>
          <p:pic>
            <p:nvPicPr>
              <p:cNvPr id="136" name="Picture 8">
                <a:extLst>
                  <a:ext uri="{FF2B5EF4-FFF2-40B4-BE49-F238E27FC236}">
                    <a16:creationId xmlns:a16="http://schemas.microsoft.com/office/drawing/2014/main" id="{32C2C640-E79D-FA46-A0F3-93B15ACDB1F4}"/>
                  </a:ext>
                </a:extLst>
              </p:cNvPr>
              <p:cNvPicPr>
                <a:picLocks noChangeAspect="1" noChangeArrowheads="1"/>
              </p:cNvPicPr>
              <p:nvPr/>
            </p:nvPicPr>
            <p:blipFill>
              <a:blip r:embed="rId9"/>
              <a:srcRect l="1770" r="1770"/>
              <a:stretch/>
            </p:blipFill>
            <p:spPr bwMode="auto">
              <a:xfrm>
                <a:off x="6089827" y="3533579"/>
                <a:ext cx="1709851" cy="1083739"/>
              </a:xfrm>
              <a:prstGeom prst="roundRect">
                <a:avLst>
                  <a:gd name="adj" fmla="val 7749"/>
                </a:avLst>
              </a:prstGeom>
              <a:noFill/>
              <a:extLst>
                <a:ext uri="{909E8E84-426E-40DD-AFC4-6F175D3DCCD1}">
                  <a14:hiddenFill xmlns:a14="http://schemas.microsoft.com/office/drawing/2010/main">
                    <a:solidFill>
                      <a:srgbClr val="FFFFFF"/>
                    </a:solidFill>
                  </a14:hiddenFill>
                </a:ext>
              </a:extLst>
            </p:spPr>
          </p:pic>
          <p:sp>
            <p:nvSpPr>
              <p:cNvPr id="137" name="圆角矩形 136">
                <a:extLst>
                  <a:ext uri="{FF2B5EF4-FFF2-40B4-BE49-F238E27FC236}">
                    <a16:creationId xmlns:a16="http://schemas.microsoft.com/office/drawing/2014/main" id="{E49D19BB-B74F-1341-B566-EE8D19C42637}"/>
                  </a:ext>
                </a:extLst>
              </p:cNvPr>
              <p:cNvSpPr/>
              <p:nvPr/>
            </p:nvSpPr>
            <p:spPr>
              <a:xfrm>
                <a:off x="6089827" y="3536310"/>
                <a:ext cx="1709851" cy="1082296"/>
              </a:xfrm>
              <a:prstGeom prst="roundRect">
                <a:avLst>
                  <a:gd name="adj" fmla="val 7774"/>
                </a:avLst>
              </a:prstGeom>
              <a:solidFill>
                <a:schemeClr val="accent5">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38" name="Picture 2" descr="ios 17 outlined style database icon">
                <a:extLst>
                  <a:ext uri="{FF2B5EF4-FFF2-40B4-BE49-F238E27FC236}">
                    <a16:creationId xmlns:a16="http://schemas.microsoft.com/office/drawing/2014/main" id="{B30F944A-4F06-5441-90A7-0384F265396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1730" y="3616094"/>
                <a:ext cx="448455" cy="448455"/>
              </a:xfrm>
              <a:prstGeom prst="rect">
                <a:avLst/>
              </a:prstGeom>
              <a:noFill/>
              <a:extLst>
                <a:ext uri="{909E8E84-426E-40DD-AFC4-6F175D3DCCD1}">
                  <a14:hiddenFill xmlns:a14="http://schemas.microsoft.com/office/drawing/2010/main">
                    <a:solidFill>
                      <a:srgbClr val="FFFFFF"/>
                    </a:solidFill>
                  </a14:hiddenFill>
                </a:ext>
              </a:extLst>
            </p:spPr>
          </p:pic>
          <p:pic>
            <p:nvPicPr>
              <p:cNvPr id="139" name="图片 138">
                <a:extLst>
                  <a:ext uri="{FF2B5EF4-FFF2-40B4-BE49-F238E27FC236}">
                    <a16:creationId xmlns:a16="http://schemas.microsoft.com/office/drawing/2014/main" id="{93D3925B-71F7-2E44-9B55-2AD12BD23292}"/>
                  </a:ext>
                </a:extLst>
              </p:cNvPr>
              <p:cNvPicPr>
                <a:picLocks noChangeAspect="1"/>
              </p:cNvPicPr>
              <p:nvPr/>
            </p:nvPicPr>
            <p:blipFill>
              <a:blip r:embed="rId4"/>
              <a:stretch>
                <a:fillRect/>
              </a:stretch>
            </p:blipFill>
            <p:spPr>
              <a:xfrm>
                <a:off x="6568532" y="3661600"/>
                <a:ext cx="379497" cy="379497"/>
              </a:xfrm>
              <a:prstGeom prst="rect">
                <a:avLst/>
              </a:prstGeom>
            </p:spPr>
          </p:pic>
          <p:sp>
            <p:nvSpPr>
              <p:cNvPr id="140" name="文本框 139">
                <a:extLst>
                  <a:ext uri="{FF2B5EF4-FFF2-40B4-BE49-F238E27FC236}">
                    <a16:creationId xmlns:a16="http://schemas.microsoft.com/office/drawing/2014/main" id="{766EC34B-DE63-A347-9BDA-AD747481624C}"/>
                  </a:ext>
                </a:extLst>
              </p:cNvPr>
              <p:cNvSpPr txBox="1"/>
              <p:nvPr/>
            </p:nvSpPr>
            <p:spPr>
              <a:xfrm>
                <a:off x="6370132" y="4034728"/>
                <a:ext cx="1138453" cy="502702"/>
              </a:xfrm>
              <a:prstGeom prst="rect">
                <a:avLst/>
              </a:prstGeom>
              <a:noFill/>
            </p:spPr>
            <p:txBody>
              <a:bodyPr wrap="none" rtlCol="0">
                <a:spAutoFit/>
              </a:bodyPr>
              <a:lstStyle/>
              <a:p>
                <a:pPr algn="ctr">
                  <a:lnSpc>
                    <a:spcPts val="1600"/>
                  </a:lnSpc>
                </a:pPr>
                <a:r>
                  <a:rPr kumimoji="1" lang="en-US" altLang="zh-CN" sz="1600">
                    <a:latin typeface="Times New Roman" panose="02020603050405020304" pitchFamily="18" charset="0"/>
                    <a:cs typeface="Times New Roman" panose="02020603050405020304" pitchFamily="18" charset="0"/>
                  </a:rPr>
                  <a:t>Cloud-side</a:t>
                </a:r>
                <a:r>
                  <a:rPr kumimoji="1" lang="zh-CN" altLang="en-US" sz="1600">
                    <a:latin typeface="Times New Roman" panose="02020603050405020304" pitchFamily="18" charset="0"/>
                    <a:cs typeface="Times New Roman" panose="02020603050405020304" pitchFamily="18" charset="0"/>
                  </a:rPr>
                  <a:t> </a:t>
                </a:r>
                <a:endParaRPr kumimoji="1" lang="en-US" altLang="zh-CN" sz="1600">
                  <a:latin typeface="Times New Roman" panose="02020603050405020304" pitchFamily="18" charset="0"/>
                  <a:cs typeface="Times New Roman" panose="02020603050405020304" pitchFamily="18" charset="0"/>
                </a:endParaRPr>
              </a:p>
              <a:p>
                <a:pPr algn="ctr">
                  <a:lnSpc>
                    <a:spcPts val="1600"/>
                  </a:lnSpc>
                </a:pPr>
                <a:r>
                  <a:rPr kumimoji="1" lang="en-US" altLang="zh-CN" sz="1600">
                    <a:latin typeface="Times New Roman" panose="02020603050405020304" pitchFamily="18" charset="0"/>
                    <a:cs typeface="Times New Roman" panose="02020603050405020304" pitchFamily="18" charset="0"/>
                  </a:rPr>
                  <a:t>Database</a:t>
                </a:r>
                <a:endParaRPr kumimoji="1" lang="zh-CN" altLang="en-US" sz="1600">
                  <a:latin typeface="Times New Roman" panose="02020603050405020304" pitchFamily="18" charset="0"/>
                  <a:cs typeface="Times New Roman" panose="02020603050405020304" pitchFamily="18" charset="0"/>
                </a:endParaRPr>
              </a:p>
            </p:txBody>
          </p:sp>
        </p:grpSp>
        <p:sp>
          <p:nvSpPr>
            <p:cNvPr id="141" name="矩形 140">
              <a:extLst>
                <a:ext uri="{FF2B5EF4-FFF2-40B4-BE49-F238E27FC236}">
                  <a16:creationId xmlns:a16="http://schemas.microsoft.com/office/drawing/2014/main" id="{DC587DE5-613E-9444-A5DA-0F0C8371B575}"/>
                </a:ext>
              </a:extLst>
            </p:cNvPr>
            <p:cNvSpPr/>
            <p:nvPr/>
          </p:nvSpPr>
          <p:spPr>
            <a:xfrm>
              <a:off x="5319395" y="3488753"/>
              <a:ext cx="143538" cy="142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2" name="矩形 141">
              <a:extLst>
                <a:ext uri="{FF2B5EF4-FFF2-40B4-BE49-F238E27FC236}">
                  <a16:creationId xmlns:a16="http://schemas.microsoft.com/office/drawing/2014/main" id="{AB1333A0-E3C8-B347-8300-AB1265B738B3}"/>
                </a:ext>
              </a:extLst>
            </p:cNvPr>
            <p:cNvSpPr/>
            <p:nvPr/>
          </p:nvSpPr>
          <p:spPr>
            <a:xfrm>
              <a:off x="5319395" y="3636829"/>
              <a:ext cx="143538" cy="142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3" name="椭圆 142">
              <a:extLst>
                <a:ext uri="{FF2B5EF4-FFF2-40B4-BE49-F238E27FC236}">
                  <a16:creationId xmlns:a16="http://schemas.microsoft.com/office/drawing/2014/main" id="{8A8840DC-38FF-D545-8962-8A7A8957CF3B}"/>
                </a:ext>
              </a:extLst>
            </p:cNvPr>
            <p:cNvSpPr/>
            <p:nvPr/>
          </p:nvSpPr>
          <p:spPr>
            <a:xfrm>
              <a:off x="5307602" y="3453159"/>
              <a:ext cx="351660" cy="3516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44" name="Picture 2" descr="ios 17 glyph style merge icon">
              <a:extLst>
                <a:ext uri="{FF2B5EF4-FFF2-40B4-BE49-F238E27FC236}">
                  <a16:creationId xmlns:a16="http://schemas.microsoft.com/office/drawing/2014/main" id="{2DF7DECA-26D6-3644-B88B-F96497BBE9A9}"/>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5333667" y="3478456"/>
              <a:ext cx="326363" cy="326363"/>
            </a:xfrm>
            <a:prstGeom prst="rect">
              <a:avLst/>
            </a:prstGeom>
            <a:noFill/>
            <a:extLst>
              <a:ext uri="{909E8E84-426E-40DD-AFC4-6F175D3DCCD1}">
                <a14:hiddenFill xmlns:a14="http://schemas.microsoft.com/office/drawing/2010/main">
                  <a:solidFill>
                    <a:srgbClr val="FFFFFF"/>
                  </a:solidFill>
                </a14:hiddenFill>
              </a:ext>
            </a:extLst>
          </p:spPr>
        </p:pic>
        <p:sp>
          <p:nvSpPr>
            <p:cNvPr id="145" name="矩形 144">
              <a:extLst>
                <a:ext uri="{FF2B5EF4-FFF2-40B4-BE49-F238E27FC236}">
                  <a16:creationId xmlns:a16="http://schemas.microsoft.com/office/drawing/2014/main" id="{3B1333AA-7F91-464A-8455-84CD44BD03A5}"/>
                </a:ext>
              </a:extLst>
            </p:cNvPr>
            <p:cNvSpPr/>
            <p:nvPr/>
          </p:nvSpPr>
          <p:spPr>
            <a:xfrm>
              <a:off x="5627613" y="4274130"/>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146" name="矩形 145">
              <a:extLst>
                <a:ext uri="{FF2B5EF4-FFF2-40B4-BE49-F238E27FC236}">
                  <a16:creationId xmlns:a16="http://schemas.microsoft.com/office/drawing/2014/main" id="{9C058073-00CC-A54A-A52C-4C4F2090AD07}"/>
                </a:ext>
              </a:extLst>
            </p:cNvPr>
            <p:cNvSpPr/>
            <p:nvPr/>
          </p:nvSpPr>
          <p:spPr>
            <a:xfrm>
              <a:off x="5622114" y="2090631"/>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151" name="矩形 150">
              <a:extLst>
                <a:ext uri="{FF2B5EF4-FFF2-40B4-BE49-F238E27FC236}">
                  <a16:creationId xmlns:a16="http://schemas.microsoft.com/office/drawing/2014/main" id="{AF6DBCD2-C106-F644-A4A4-83EEC281DDCA}"/>
                </a:ext>
              </a:extLst>
            </p:cNvPr>
            <p:cNvSpPr/>
            <p:nvPr/>
          </p:nvSpPr>
          <p:spPr>
            <a:xfrm>
              <a:off x="6057242" y="3490459"/>
              <a:ext cx="143538" cy="142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2" name="矩形 151">
              <a:extLst>
                <a:ext uri="{FF2B5EF4-FFF2-40B4-BE49-F238E27FC236}">
                  <a16:creationId xmlns:a16="http://schemas.microsoft.com/office/drawing/2014/main" id="{490AF56E-19B5-0847-9B04-C86B2ADDD432}"/>
                </a:ext>
              </a:extLst>
            </p:cNvPr>
            <p:cNvSpPr/>
            <p:nvPr/>
          </p:nvSpPr>
          <p:spPr>
            <a:xfrm>
              <a:off x="6057242" y="3638535"/>
              <a:ext cx="143538" cy="142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3" name="椭圆 152">
              <a:extLst>
                <a:ext uri="{FF2B5EF4-FFF2-40B4-BE49-F238E27FC236}">
                  <a16:creationId xmlns:a16="http://schemas.microsoft.com/office/drawing/2014/main" id="{8038DDBF-ECBD-AA42-91A7-024D72CDB49E}"/>
                </a:ext>
              </a:extLst>
            </p:cNvPr>
            <p:cNvSpPr/>
            <p:nvPr/>
          </p:nvSpPr>
          <p:spPr>
            <a:xfrm>
              <a:off x="6045449" y="3454865"/>
              <a:ext cx="351660" cy="3516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4" name="Picture 2" descr="ios 17 glyph style merge icon">
              <a:extLst>
                <a:ext uri="{FF2B5EF4-FFF2-40B4-BE49-F238E27FC236}">
                  <a16:creationId xmlns:a16="http://schemas.microsoft.com/office/drawing/2014/main" id="{C6E70AFC-72D7-B441-8ED3-D39D95A02946}"/>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6071514" y="3480162"/>
              <a:ext cx="326363" cy="326363"/>
            </a:xfrm>
            <a:prstGeom prst="rect">
              <a:avLst/>
            </a:prstGeom>
            <a:noFill/>
            <a:extLst>
              <a:ext uri="{909E8E84-426E-40DD-AFC4-6F175D3DCCD1}">
                <a14:hiddenFill xmlns:a14="http://schemas.microsoft.com/office/drawing/2010/main">
                  <a:solidFill>
                    <a:srgbClr val="FFFFFF"/>
                  </a:solidFill>
                </a14:hiddenFill>
              </a:ext>
            </a:extLst>
          </p:spPr>
        </p:pic>
        <p:sp>
          <p:nvSpPr>
            <p:cNvPr id="155" name="矩形 154">
              <a:extLst>
                <a:ext uri="{FF2B5EF4-FFF2-40B4-BE49-F238E27FC236}">
                  <a16:creationId xmlns:a16="http://schemas.microsoft.com/office/drawing/2014/main" id="{C285A303-48D7-4247-B029-93B0006E6BE2}"/>
                </a:ext>
              </a:extLst>
            </p:cNvPr>
            <p:cNvSpPr/>
            <p:nvPr/>
          </p:nvSpPr>
          <p:spPr>
            <a:xfrm>
              <a:off x="6357927" y="4274129"/>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sp>
          <p:nvSpPr>
            <p:cNvPr id="156" name="矩形 155">
              <a:extLst>
                <a:ext uri="{FF2B5EF4-FFF2-40B4-BE49-F238E27FC236}">
                  <a16:creationId xmlns:a16="http://schemas.microsoft.com/office/drawing/2014/main" id="{CBCCF2E3-FA34-F045-8E62-767E5A793987}"/>
                </a:ext>
              </a:extLst>
            </p:cNvPr>
            <p:cNvSpPr/>
            <p:nvPr/>
          </p:nvSpPr>
          <p:spPr>
            <a:xfrm>
              <a:off x="7134933" y="2099298"/>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pic>
          <p:nvPicPr>
            <p:cNvPr id="164" name="图片 163">
              <a:extLst>
                <a:ext uri="{FF2B5EF4-FFF2-40B4-BE49-F238E27FC236}">
                  <a16:creationId xmlns:a16="http://schemas.microsoft.com/office/drawing/2014/main" id="{27C8B068-ED08-3940-83E8-45B7FD064473}"/>
                </a:ext>
              </a:extLst>
            </p:cNvPr>
            <p:cNvPicPr>
              <a:picLocks noChangeAspect="1"/>
            </p:cNvPicPr>
            <p:nvPr/>
          </p:nvPicPr>
          <p:blipFill>
            <a:blip r:embed="rId11"/>
            <a:stretch>
              <a:fillRect/>
            </a:stretch>
          </p:blipFill>
          <p:spPr>
            <a:xfrm>
              <a:off x="563765" y="1991293"/>
              <a:ext cx="644839" cy="644841"/>
            </a:xfrm>
            <a:prstGeom prst="rect">
              <a:avLst/>
            </a:prstGeom>
          </p:spPr>
        </p:pic>
        <p:pic>
          <p:nvPicPr>
            <p:cNvPr id="165" name="Picture 4">
              <a:extLst>
                <a:ext uri="{FF2B5EF4-FFF2-40B4-BE49-F238E27FC236}">
                  <a16:creationId xmlns:a16="http://schemas.microsoft.com/office/drawing/2014/main" id="{220F7E54-D0B4-1D48-8422-150C5452499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096" y="3902841"/>
              <a:ext cx="644841" cy="644841"/>
            </a:xfrm>
            <a:prstGeom prst="rect">
              <a:avLst/>
            </a:prstGeom>
            <a:noFill/>
            <a:extLst>
              <a:ext uri="{909E8E84-426E-40DD-AFC4-6F175D3DCCD1}">
                <a14:hiddenFill xmlns:a14="http://schemas.microsoft.com/office/drawing/2010/main">
                  <a:solidFill>
                    <a:srgbClr val="FFFFFF"/>
                  </a:solidFill>
                </a14:hiddenFill>
              </a:ext>
            </a:extLst>
          </p:spPr>
        </p:pic>
        <p:cxnSp>
          <p:nvCxnSpPr>
            <p:cNvPr id="166" name="直线连接符 165">
              <a:extLst>
                <a:ext uri="{FF2B5EF4-FFF2-40B4-BE49-F238E27FC236}">
                  <a16:creationId xmlns:a16="http://schemas.microsoft.com/office/drawing/2014/main" id="{336F75D2-741A-4B45-B456-279453689A9A}"/>
                </a:ext>
              </a:extLst>
            </p:cNvPr>
            <p:cNvCxnSpPr>
              <a:cxnSpLocks/>
            </p:cNvCxnSpPr>
            <p:nvPr/>
          </p:nvCxnSpPr>
          <p:spPr>
            <a:xfrm>
              <a:off x="554568" y="3845990"/>
              <a:ext cx="93034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9" name="组合 308">
              <a:extLst>
                <a:ext uri="{FF2B5EF4-FFF2-40B4-BE49-F238E27FC236}">
                  <a16:creationId xmlns:a16="http://schemas.microsoft.com/office/drawing/2014/main" id="{B79D33CF-0284-924C-85FE-5D9CB12E1F36}"/>
                </a:ext>
              </a:extLst>
            </p:cNvPr>
            <p:cNvGrpSpPr/>
            <p:nvPr/>
          </p:nvGrpSpPr>
          <p:grpSpPr>
            <a:xfrm>
              <a:off x="4364742" y="5908292"/>
              <a:ext cx="1826639" cy="523220"/>
              <a:chOff x="4364742" y="5908292"/>
              <a:chExt cx="1826639" cy="523220"/>
            </a:xfrm>
          </p:grpSpPr>
          <p:grpSp>
            <p:nvGrpSpPr>
              <p:cNvPr id="169" name="组合 168">
                <a:extLst>
                  <a:ext uri="{FF2B5EF4-FFF2-40B4-BE49-F238E27FC236}">
                    <a16:creationId xmlns:a16="http://schemas.microsoft.com/office/drawing/2014/main" id="{032E3A90-6B7C-9140-88FE-C5C996F1A704}"/>
                  </a:ext>
                </a:extLst>
              </p:cNvPr>
              <p:cNvGrpSpPr/>
              <p:nvPr/>
            </p:nvGrpSpPr>
            <p:grpSpPr>
              <a:xfrm>
                <a:off x="4364742" y="6045795"/>
                <a:ext cx="248757" cy="248215"/>
                <a:chOff x="6234133" y="3769605"/>
                <a:chExt cx="352428" cy="351660"/>
              </a:xfrm>
            </p:grpSpPr>
            <p:sp>
              <p:nvSpPr>
                <p:cNvPr id="170" name="椭圆 169">
                  <a:extLst>
                    <a:ext uri="{FF2B5EF4-FFF2-40B4-BE49-F238E27FC236}">
                      <a16:creationId xmlns:a16="http://schemas.microsoft.com/office/drawing/2014/main" id="{51109519-2055-A64C-B922-ABAEFE90BE86}"/>
                    </a:ext>
                  </a:extLst>
                </p:cNvPr>
                <p:cNvSpPr/>
                <p:nvPr/>
              </p:nvSpPr>
              <p:spPr>
                <a:xfrm>
                  <a:off x="6234133" y="3769605"/>
                  <a:ext cx="351660" cy="3516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71" name="Picture 2" descr="ios 17 glyph style merge icon">
                  <a:extLst>
                    <a:ext uri="{FF2B5EF4-FFF2-40B4-BE49-F238E27FC236}">
                      <a16:creationId xmlns:a16="http://schemas.microsoft.com/office/drawing/2014/main" id="{4EA4881B-8B5D-E94C-A7E3-6FCFD0183A45}"/>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6260198" y="3794902"/>
                  <a:ext cx="326363" cy="326363"/>
                </a:xfrm>
                <a:prstGeom prst="rect">
                  <a:avLst/>
                </a:prstGeom>
                <a:noFill/>
                <a:extLst>
                  <a:ext uri="{909E8E84-426E-40DD-AFC4-6F175D3DCCD1}">
                    <a14:hiddenFill xmlns:a14="http://schemas.microsoft.com/office/drawing/2010/main">
                      <a:solidFill>
                        <a:srgbClr val="FFFFFF"/>
                      </a:solidFill>
                    </a14:hiddenFill>
                  </a:ext>
                </a:extLst>
              </p:spPr>
            </p:pic>
          </p:grpSp>
          <p:sp>
            <p:nvSpPr>
              <p:cNvPr id="172" name="文本框 171">
                <a:extLst>
                  <a:ext uri="{FF2B5EF4-FFF2-40B4-BE49-F238E27FC236}">
                    <a16:creationId xmlns:a16="http://schemas.microsoft.com/office/drawing/2014/main" id="{313258C8-EE6F-D445-91AC-D08C65AB8173}"/>
                  </a:ext>
                </a:extLst>
              </p:cNvPr>
              <p:cNvSpPr txBox="1"/>
              <p:nvPr/>
            </p:nvSpPr>
            <p:spPr>
              <a:xfrm>
                <a:off x="4605691" y="5908292"/>
                <a:ext cx="1585690" cy="523220"/>
              </a:xfrm>
              <a:prstGeom prst="rect">
                <a:avLst/>
              </a:prstGeom>
              <a:noFill/>
            </p:spPr>
            <p:txBody>
              <a:bodyPr wrap="none" rtlCol="0">
                <a:spAutoFit/>
              </a:bodyPr>
              <a:lstStyle/>
              <a:p>
                <a:r>
                  <a:rPr kumimoji="1" lang="en-US" altLang="zh-CN" sz="1400">
                    <a:latin typeface="Times New Roman" panose="02020603050405020304" pitchFamily="18" charset="0"/>
                    <a:cs typeface="Times New Roman" panose="02020603050405020304" pitchFamily="18" charset="0"/>
                  </a:rPr>
                  <a:t>Aggregation</a:t>
                </a:r>
                <a:r>
                  <a:rPr kumimoji="1" lang="zh-CN" altLang="en-US" sz="1400">
                    <a:latin typeface="Times New Roman" panose="02020603050405020304" pitchFamily="18" charset="0"/>
                    <a:cs typeface="Times New Roman" panose="02020603050405020304" pitchFamily="18" charset="0"/>
                  </a:rPr>
                  <a:t> </a:t>
                </a:r>
                <a:r>
                  <a:rPr kumimoji="1" lang="en-US" altLang="zh-CN" sz="1400">
                    <a:latin typeface="Times New Roman" panose="02020603050405020304" pitchFamily="18" charset="0"/>
                    <a:cs typeface="Times New Roman" panose="02020603050405020304" pitchFamily="18" charset="0"/>
                  </a:rPr>
                  <a:t>of</a:t>
                </a:r>
              </a:p>
              <a:p>
                <a:r>
                  <a:rPr kumimoji="1" lang="en-US" altLang="zh-CN" sz="1400">
                    <a:latin typeface="Times New Roman" panose="02020603050405020304" pitchFamily="18" charset="0"/>
                    <a:cs typeface="Times New Roman" panose="02020603050405020304" pitchFamily="18" charset="0"/>
                  </a:rPr>
                  <a:t>output</a:t>
                </a:r>
                <a:r>
                  <a:rPr kumimoji="1" lang="zh-CN" altLang="en-US" sz="1400">
                    <a:latin typeface="Times New Roman" panose="02020603050405020304" pitchFamily="18" charset="0"/>
                    <a:cs typeface="Times New Roman" panose="02020603050405020304" pitchFamily="18" charset="0"/>
                  </a:rPr>
                  <a:t> </a:t>
                </a:r>
                <a:r>
                  <a:rPr kumimoji="1" lang="en-US" altLang="zh-CN" sz="1400">
                    <a:latin typeface="Times New Roman" panose="02020603050405020304" pitchFamily="18" charset="0"/>
                    <a:cs typeface="Times New Roman" panose="02020603050405020304" pitchFamily="18" charset="0"/>
                  </a:rPr>
                  <a:t>distributions</a:t>
                </a:r>
                <a:endParaRPr kumimoji="1" lang="zh-CN" altLang="en-US" sz="1400">
                  <a:latin typeface="Times New Roman" panose="02020603050405020304" pitchFamily="18" charset="0"/>
                  <a:cs typeface="Times New Roman" panose="02020603050405020304" pitchFamily="18" charset="0"/>
                </a:endParaRPr>
              </a:p>
            </p:txBody>
          </p:sp>
        </p:grpSp>
        <p:grpSp>
          <p:nvGrpSpPr>
            <p:cNvPr id="101" name="组合 100">
              <a:extLst>
                <a:ext uri="{FF2B5EF4-FFF2-40B4-BE49-F238E27FC236}">
                  <a16:creationId xmlns:a16="http://schemas.microsoft.com/office/drawing/2014/main" id="{81CE0D4E-9D1D-504F-A23E-7B52F3162119}"/>
                </a:ext>
              </a:extLst>
            </p:cNvPr>
            <p:cNvGrpSpPr/>
            <p:nvPr/>
          </p:nvGrpSpPr>
          <p:grpSpPr>
            <a:xfrm>
              <a:off x="542167" y="5271757"/>
              <a:ext cx="3049862" cy="1144987"/>
              <a:chOff x="429557" y="5614569"/>
              <a:chExt cx="3049862" cy="1144987"/>
            </a:xfrm>
          </p:grpSpPr>
          <p:sp>
            <p:nvSpPr>
              <p:cNvPr id="102" name="任意多边形: 形状 120">
                <a:extLst>
                  <a:ext uri="{FF2B5EF4-FFF2-40B4-BE49-F238E27FC236}">
                    <a16:creationId xmlns:a16="http://schemas.microsoft.com/office/drawing/2014/main" id="{56FBB7AA-8201-684E-B21F-E1A7FFCE66DE}"/>
                  </a:ext>
                </a:extLst>
              </p:cNvPr>
              <p:cNvSpPr/>
              <p:nvPr/>
            </p:nvSpPr>
            <p:spPr>
              <a:xfrm>
                <a:off x="720736" y="6061479"/>
                <a:ext cx="722539" cy="594632"/>
              </a:xfrm>
              <a:custGeom>
                <a:avLst/>
                <a:gdLst>
                  <a:gd name="connsiteX0" fmla="*/ 631371 w 722539"/>
                  <a:gd name="connsiteY0" fmla="*/ 133350 h 594632"/>
                  <a:gd name="connsiteX1" fmla="*/ 722539 w 722539"/>
                  <a:gd name="connsiteY1" fmla="*/ 582386 h 594632"/>
                  <a:gd name="connsiteX2" fmla="*/ 719818 w 722539"/>
                  <a:gd name="connsiteY2" fmla="*/ 594632 h 594632"/>
                  <a:gd name="connsiteX3" fmla="*/ 322489 w 722539"/>
                  <a:gd name="connsiteY3" fmla="*/ 591911 h 594632"/>
                  <a:gd name="connsiteX4" fmla="*/ 238125 w 722539"/>
                  <a:gd name="connsiteY4" fmla="*/ 318407 h 594632"/>
                  <a:gd name="connsiteX5" fmla="*/ 0 w 722539"/>
                  <a:gd name="connsiteY5" fmla="*/ 323850 h 594632"/>
                  <a:gd name="connsiteX6" fmla="*/ 63954 w 722539"/>
                  <a:gd name="connsiteY6" fmla="*/ 146957 h 594632"/>
                  <a:gd name="connsiteX7" fmla="*/ 121104 w 722539"/>
                  <a:gd name="connsiteY7" fmla="*/ 110218 h 594632"/>
                  <a:gd name="connsiteX8" fmla="*/ 234043 w 722539"/>
                  <a:gd name="connsiteY8" fmla="*/ 77561 h 594632"/>
                  <a:gd name="connsiteX9" fmla="*/ 238125 w 722539"/>
                  <a:gd name="connsiteY9" fmla="*/ 47625 h 594632"/>
                  <a:gd name="connsiteX10" fmla="*/ 268061 w 722539"/>
                  <a:gd name="connsiteY10" fmla="*/ 66675 h 594632"/>
                  <a:gd name="connsiteX11" fmla="*/ 319768 w 722539"/>
                  <a:gd name="connsiteY11" fmla="*/ 59871 h 594632"/>
                  <a:gd name="connsiteX12" fmla="*/ 353786 w 722539"/>
                  <a:gd name="connsiteY12" fmla="*/ 40821 h 594632"/>
                  <a:gd name="connsiteX13" fmla="*/ 398689 w 722539"/>
                  <a:gd name="connsiteY13" fmla="*/ 0 h 594632"/>
                  <a:gd name="connsiteX14" fmla="*/ 431346 w 722539"/>
                  <a:gd name="connsiteY14" fmla="*/ 63954 h 594632"/>
                  <a:gd name="connsiteX15" fmla="*/ 631371 w 722539"/>
                  <a:gd name="connsiteY15" fmla="*/ 133350 h 59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2539" h="594632">
                    <a:moveTo>
                      <a:pt x="631371" y="133350"/>
                    </a:moveTo>
                    <a:lnTo>
                      <a:pt x="722539" y="582386"/>
                    </a:lnTo>
                    <a:lnTo>
                      <a:pt x="719818" y="594632"/>
                    </a:lnTo>
                    <a:lnTo>
                      <a:pt x="322489" y="591911"/>
                    </a:lnTo>
                    <a:lnTo>
                      <a:pt x="238125" y="318407"/>
                    </a:lnTo>
                    <a:lnTo>
                      <a:pt x="0" y="323850"/>
                    </a:lnTo>
                    <a:lnTo>
                      <a:pt x="63954" y="146957"/>
                    </a:lnTo>
                    <a:lnTo>
                      <a:pt x="121104" y="110218"/>
                    </a:lnTo>
                    <a:lnTo>
                      <a:pt x="234043" y="77561"/>
                    </a:lnTo>
                    <a:lnTo>
                      <a:pt x="238125" y="47625"/>
                    </a:lnTo>
                    <a:lnTo>
                      <a:pt x="268061" y="66675"/>
                    </a:lnTo>
                    <a:lnTo>
                      <a:pt x="319768" y="59871"/>
                    </a:lnTo>
                    <a:lnTo>
                      <a:pt x="353786" y="40821"/>
                    </a:lnTo>
                    <a:lnTo>
                      <a:pt x="398689" y="0"/>
                    </a:lnTo>
                    <a:lnTo>
                      <a:pt x="431346" y="63954"/>
                    </a:lnTo>
                    <a:lnTo>
                      <a:pt x="631371" y="133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Picture 12" descr="133,200+ Man Laptop Stock Illustrations, Royalty-Free Vector Graphics &amp;  Clip Art - iStock | Business man laptop, Man laptop home, Asian man laptop">
                <a:extLst>
                  <a:ext uri="{FF2B5EF4-FFF2-40B4-BE49-F238E27FC236}">
                    <a16:creationId xmlns:a16="http://schemas.microsoft.com/office/drawing/2014/main" id="{2498E7FE-406A-1249-A47F-F3073688D8F9}"/>
                  </a:ext>
                </a:extLst>
              </p:cNvPr>
              <p:cNvPicPr>
                <a:picLocks noChangeAspect="1" noChangeArrowheads="1"/>
              </p:cNvPicPr>
              <p:nvPr/>
            </p:nvPicPr>
            <p:blipFill rotWithShape="1">
              <a:blip r:embed="rId13">
                <a:clrChange>
                  <a:clrFrom>
                    <a:srgbClr val="FFFFFF"/>
                  </a:clrFrom>
                  <a:clrTo>
                    <a:srgbClr val="FFFFFF">
                      <a:alpha val="0"/>
                    </a:srgbClr>
                  </a:clrTo>
                </a:clrChange>
                <a:grayscl/>
                <a:extLst>
                  <a:ext uri="{BEBA8EAE-BF5A-486C-A8C5-ECC9F3942E4B}">
                    <a14:imgProps xmlns:a14="http://schemas.microsoft.com/office/drawing/2010/main">
                      <a14:imgLayer r:embed="rId14">
                        <a14:imgEffect>
                          <a14:brightnessContrast contrast="82000"/>
                        </a14:imgEffect>
                      </a14:imgLayer>
                    </a14:imgProps>
                  </a:ext>
                  <a:ext uri="{28A0092B-C50C-407E-A947-70E740481C1C}">
                    <a14:useLocalDpi xmlns:a14="http://schemas.microsoft.com/office/drawing/2010/main" val="0"/>
                  </a:ext>
                </a:extLst>
              </a:blip>
              <a:srcRect l="8144" t="19059" r="53148" b="15020"/>
              <a:stretch/>
            </p:blipFill>
            <p:spPr bwMode="auto">
              <a:xfrm>
                <a:off x="429557" y="5614569"/>
                <a:ext cx="1121130" cy="1144987"/>
              </a:xfrm>
              <a:prstGeom prst="rect">
                <a:avLst/>
              </a:prstGeom>
              <a:noFill/>
              <a:extLst>
                <a:ext uri="{909E8E84-426E-40DD-AFC4-6F175D3DCCD1}">
                  <a14:hiddenFill xmlns:a14="http://schemas.microsoft.com/office/drawing/2010/main">
                    <a:solidFill>
                      <a:srgbClr val="FFFFFF"/>
                    </a:solidFill>
                  </a14:hiddenFill>
                </a:ext>
              </a:extLst>
            </p:spPr>
          </p:pic>
          <p:sp>
            <p:nvSpPr>
              <p:cNvPr id="104" name="任意形状 26">
                <a:extLst>
                  <a:ext uri="{FF2B5EF4-FFF2-40B4-BE49-F238E27FC236}">
                    <a16:creationId xmlns:a16="http://schemas.microsoft.com/office/drawing/2014/main" id="{999C4F04-BD95-C349-96C5-EF5C407E597C}"/>
                  </a:ext>
                </a:extLst>
              </p:cNvPr>
              <p:cNvSpPr/>
              <p:nvPr/>
            </p:nvSpPr>
            <p:spPr>
              <a:xfrm>
                <a:off x="1318607" y="5738912"/>
                <a:ext cx="2160812" cy="566991"/>
              </a:xfrm>
              <a:custGeom>
                <a:avLst/>
                <a:gdLst>
                  <a:gd name="connsiteX0" fmla="*/ 61557 w 2101857"/>
                  <a:gd name="connsiteY0" fmla="*/ 0 h 566991"/>
                  <a:gd name="connsiteX1" fmla="*/ 2040300 w 2101857"/>
                  <a:gd name="connsiteY1" fmla="*/ 0 h 566991"/>
                  <a:gd name="connsiteX2" fmla="*/ 2101857 w 2101857"/>
                  <a:gd name="connsiteY2" fmla="*/ 61557 h 566991"/>
                  <a:gd name="connsiteX3" fmla="*/ 2101857 w 2101857"/>
                  <a:gd name="connsiteY3" fmla="*/ 307775 h 566991"/>
                  <a:gd name="connsiteX4" fmla="*/ 2040300 w 2101857"/>
                  <a:gd name="connsiteY4" fmla="*/ 369332 h 566991"/>
                  <a:gd name="connsiteX5" fmla="*/ 306731 w 2101857"/>
                  <a:gd name="connsiteY5" fmla="*/ 369332 h 566991"/>
                  <a:gd name="connsiteX6" fmla="*/ 156829 w 2101857"/>
                  <a:gd name="connsiteY6" fmla="*/ 566991 h 566991"/>
                  <a:gd name="connsiteX7" fmla="*/ 156829 w 2101857"/>
                  <a:gd name="connsiteY7" fmla="*/ 369332 h 566991"/>
                  <a:gd name="connsiteX8" fmla="*/ 61557 w 2101857"/>
                  <a:gd name="connsiteY8" fmla="*/ 369332 h 566991"/>
                  <a:gd name="connsiteX9" fmla="*/ 0 w 2101857"/>
                  <a:gd name="connsiteY9" fmla="*/ 307775 h 566991"/>
                  <a:gd name="connsiteX10" fmla="*/ 0 w 2101857"/>
                  <a:gd name="connsiteY10" fmla="*/ 61557 h 566991"/>
                  <a:gd name="connsiteX11" fmla="*/ 61557 w 2101857"/>
                  <a:gd name="connsiteY11" fmla="*/ 0 h 56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1857" h="566991">
                    <a:moveTo>
                      <a:pt x="61557" y="0"/>
                    </a:moveTo>
                    <a:lnTo>
                      <a:pt x="2040300" y="0"/>
                    </a:lnTo>
                    <a:cubicBezTo>
                      <a:pt x="2074297" y="0"/>
                      <a:pt x="2101857" y="27560"/>
                      <a:pt x="2101857" y="61557"/>
                    </a:cubicBezTo>
                    <a:lnTo>
                      <a:pt x="2101857" y="307775"/>
                    </a:lnTo>
                    <a:cubicBezTo>
                      <a:pt x="2101857" y="341772"/>
                      <a:pt x="2074297" y="369332"/>
                      <a:pt x="2040300" y="369332"/>
                    </a:cubicBezTo>
                    <a:lnTo>
                      <a:pt x="306731" y="369332"/>
                    </a:lnTo>
                    <a:lnTo>
                      <a:pt x="156829" y="566991"/>
                    </a:lnTo>
                    <a:lnTo>
                      <a:pt x="156829" y="369332"/>
                    </a:lnTo>
                    <a:lnTo>
                      <a:pt x="61557" y="369332"/>
                    </a:lnTo>
                    <a:cubicBezTo>
                      <a:pt x="27560" y="369332"/>
                      <a:pt x="0" y="341772"/>
                      <a:pt x="0" y="307775"/>
                    </a:cubicBezTo>
                    <a:lnTo>
                      <a:pt x="0" y="61557"/>
                    </a:lnTo>
                    <a:cubicBezTo>
                      <a:pt x="0" y="27560"/>
                      <a:pt x="27560" y="0"/>
                      <a:pt x="61557" y="0"/>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accent1">
                      <a:lumMod val="75000"/>
                    </a:schemeClr>
                  </a:solidFill>
                </a:endParaRPr>
              </a:p>
            </p:txBody>
          </p:sp>
          <p:sp>
            <p:nvSpPr>
              <p:cNvPr id="105" name="文本框 104">
                <a:extLst>
                  <a:ext uri="{FF2B5EF4-FFF2-40B4-BE49-F238E27FC236}">
                    <a16:creationId xmlns:a16="http://schemas.microsoft.com/office/drawing/2014/main" id="{5E562728-48F9-CE44-8DE2-0794C8736351}"/>
                  </a:ext>
                </a:extLst>
              </p:cNvPr>
              <p:cNvSpPr txBox="1"/>
              <p:nvPr/>
            </p:nvSpPr>
            <p:spPr>
              <a:xfrm>
                <a:off x="1327326" y="5738912"/>
                <a:ext cx="2135467" cy="369332"/>
              </a:xfrm>
              <a:prstGeom prst="rect">
                <a:avLst/>
              </a:prstGeom>
              <a:noFill/>
            </p:spPr>
            <p:txBody>
              <a:bodyPr wrap="square" rtlCol="0">
                <a:spAutoFit/>
              </a:bodyPr>
              <a:lstStyle/>
              <a:p>
                <a:pPr algn="ct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What</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to</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cook</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today?</a:t>
                </a:r>
                <a:endParaRPr kumimoji="1" lang="zh-CN" altLang="en-US" b="1">
                  <a:solidFill>
                    <a:schemeClr val="accent1">
                      <a:lumMod val="75000"/>
                    </a:schemeClr>
                  </a:solidFill>
                  <a:latin typeface="Times New Roman" panose="02020603050405020304" pitchFamily="18" charset="0"/>
                  <a:cs typeface="Times New Roman" panose="02020603050405020304" pitchFamily="18" charset="0"/>
                </a:endParaRPr>
              </a:p>
            </p:txBody>
          </p:sp>
        </p:grpSp>
        <p:grpSp>
          <p:nvGrpSpPr>
            <p:cNvPr id="125" name="组合 124">
              <a:extLst>
                <a:ext uri="{FF2B5EF4-FFF2-40B4-BE49-F238E27FC236}">
                  <a16:creationId xmlns:a16="http://schemas.microsoft.com/office/drawing/2014/main" id="{72E65606-10F2-F045-A468-EC5FA05AF6D0}"/>
                </a:ext>
              </a:extLst>
            </p:cNvPr>
            <p:cNvGrpSpPr/>
            <p:nvPr/>
          </p:nvGrpSpPr>
          <p:grpSpPr>
            <a:xfrm>
              <a:off x="1430181" y="3227851"/>
              <a:ext cx="2160812" cy="566991"/>
              <a:chOff x="1318607" y="5738912"/>
              <a:chExt cx="2160812" cy="566991"/>
            </a:xfrm>
          </p:grpSpPr>
          <p:sp>
            <p:nvSpPr>
              <p:cNvPr id="126" name="任意形状 26">
                <a:extLst>
                  <a:ext uri="{FF2B5EF4-FFF2-40B4-BE49-F238E27FC236}">
                    <a16:creationId xmlns:a16="http://schemas.microsoft.com/office/drawing/2014/main" id="{1DEB3062-FB84-D343-AB7A-323AEB984CB2}"/>
                  </a:ext>
                </a:extLst>
              </p:cNvPr>
              <p:cNvSpPr/>
              <p:nvPr/>
            </p:nvSpPr>
            <p:spPr>
              <a:xfrm>
                <a:off x="1318607" y="5738912"/>
                <a:ext cx="2160812" cy="566991"/>
              </a:xfrm>
              <a:custGeom>
                <a:avLst/>
                <a:gdLst>
                  <a:gd name="connsiteX0" fmla="*/ 61557 w 2101857"/>
                  <a:gd name="connsiteY0" fmla="*/ 0 h 566991"/>
                  <a:gd name="connsiteX1" fmla="*/ 2040300 w 2101857"/>
                  <a:gd name="connsiteY1" fmla="*/ 0 h 566991"/>
                  <a:gd name="connsiteX2" fmla="*/ 2101857 w 2101857"/>
                  <a:gd name="connsiteY2" fmla="*/ 61557 h 566991"/>
                  <a:gd name="connsiteX3" fmla="*/ 2101857 w 2101857"/>
                  <a:gd name="connsiteY3" fmla="*/ 307775 h 566991"/>
                  <a:gd name="connsiteX4" fmla="*/ 2040300 w 2101857"/>
                  <a:gd name="connsiteY4" fmla="*/ 369332 h 566991"/>
                  <a:gd name="connsiteX5" fmla="*/ 306731 w 2101857"/>
                  <a:gd name="connsiteY5" fmla="*/ 369332 h 566991"/>
                  <a:gd name="connsiteX6" fmla="*/ 156829 w 2101857"/>
                  <a:gd name="connsiteY6" fmla="*/ 566991 h 566991"/>
                  <a:gd name="connsiteX7" fmla="*/ 156829 w 2101857"/>
                  <a:gd name="connsiteY7" fmla="*/ 369332 h 566991"/>
                  <a:gd name="connsiteX8" fmla="*/ 61557 w 2101857"/>
                  <a:gd name="connsiteY8" fmla="*/ 369332 h 566991"/>
                  <a:gd name="connsiteX9" fmla="*/ 0 w 2101857"/>
                  <a:gd name="connsiteY9" fmla="*/ 307775 h 566991"/>
                  <a:gd name="connsiteX10" fmla="*/ 0 w 2101857"/>
                  <a:gd name="connsiteY10" fmla="*/ 61557 h 566991"/>
                  <a:gd name="connsiteX11" fmla="*/ 61557 w 2101857"/>
                  <a:gd name="connsiteY11" fmla="*/ 0 h 56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1857" h="566991">
                    <a:moveTo>
                      <a:pt x="61557" y="0"/>
                    </a:moveTo>
                    <a:lnTo>
                      <a:pt x="2040300" y="0"/>
                    </a:lnTo>
                    <a:cubicBezTo>
                      <a:pt x="2074297" y="0"/>
                      <a:pt x="2101857" y="27560"/>
                      <a:pt x="2101857" y="61557"/>
                    </a:cubicBezTo>
                    <a:lnTo>
                      <a:pt x="2101857" y="307775"/>
                    </a:lnTo>
                    <a:cubicBezTo>
                      <a:pt x="2101857" y="341772"/>
                      <a:pt x="2074297" y="369332"/>
                      <a:pt x="2040300" y="369332"/>
                    </a:cubicBezTo>
                    <a:lnTo>
                      <a:pt x="306731" y="369332"/>
                    </a:lnTo>
                    <a:lnTo>
                      <a:pt x="156829" y="566991"/>
                    </a:lnTo>
                    <a:lnTo>
                      <a:pt x="156829" y="369332"/>
                    </a:lnTo>
                    <a:lnTo>
                      <a:pt x="61557" y="369332"/>
                    </a:lnTo>
                    <a:cubicBezTo>
                      <a:pt x="27560" y="369332"/>
                      <a:pt x="0" y="341772"/>
                      <a:pt x="0" y="307775"/>
                    </a:cubicBezTo>
                    <a:lnTo>
                      <a:pt x="0" y="61557"/>
                    </a:lnTo>
                    <a:cubicBezTo>
                      <a:pt x="0" y="27560"/>
                      <a:pt x="27560" y="0"/>
                      <a:pt x="61557" y="0"/>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accent1">
                      <a:lumMod val="75000"/>
                    </a:schemeClr>
                  </a:solidFill>
                </a:endParaRPr>
              </a:p>
            </p:txBody>
          </p:sp>
          <p:sp>
            <p:nvSpPr>
              <p:cNvPr id="127" name="文本框 126">
                <a:extLst>
                  <a:ext uri="{FF2B5EF4-FFF2-40B4-BE49-F238E27FC236}">
                    <a16:creationId xmlns:a16="http://schemas.microsoft.com/office/drawing/2014/main" id="{6E8B8E5D-0E00-3E4A-8559-B8A1256BD578}"/>
                  </a:ext>
                </a:extLst>
              </p:cNvPr>
              <p:cNvSpPr txBox="1"/>
              <p:nvPr/>
            </p:nvSpPr>
            <p:spPr>
              <a:xfrm>
                <a:off x="1327326" y="5738912"/>
                <a:ext cx="2135467" cy="369332"/>
              </a:xfrm>
              <a:prstGeom prst="rect">
                <a:avLst/>
              </a:prstGeom>
              <a:noFill/>
            </p:spPr>
            <p:txBody>
              <a:bodyPr wrap="square" rtlCol="0">
                <a:spAutoFit/>
              </a:bodyPr>
              <a:lstStyle/>
              <a:p>
                <a:pPr algn="ct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What</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to</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cook</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today?</a:t>
                </a:r>
                <a:endParaRPr kumimoji="1" lang="zh-CN" altLang="en-US" b="1">
                  <a:solidFill>
                    <a:schemeClr val="accent1">
                      <a:lumMod val="75000"/>
                    </a:schemeClr>
                  </a:solidFill>
                  <a:latin typeface="Times New Roman" panose="02020603050405020304" pitchFamily="18" charset="0"/>
                  <a:cs typeface="Times New Roman" panose="02020603050405020304" pitchFamily="18" charset="0"/>
                </a:endParaRPr>
              </a:p>
            </p:txBody>
          </p:sp>
        </p:grpSp>
        <p:cxnSp>
          <p:nvCxnSpPr>
            <p:cNvPr id="174" name="肘形连接符 173">
              <a:extLst>
                <a:ext uri="{FF2B5EF4-FFF2-40B4-BE49-F238E27FC236}">
                  <a16:creationId xmlns:a16="http://schemas.microsoft.com/office/drawing/2014/main" id="{F1617269-8329-A743-BA87-97C3EE724961}"/>
                </a:ext>
              </a:extLst>
            </p:cNvPr>
            <p:cNvCxnSpPr>
              <a:cxnSpLocks/>
              <a:stCxn id="115" idx="0"/>
              <a:endCxn id="146" idx="2"/>
            </p:cNvCxnSpPr>
            <p:nvPr/>
          </p:nvCxnSpPr>
          <p:spPr>
            <a:xfrm rot="16200000" flipH="1">
              <a:off x="5083829" y="1969940"/>
              <a:ext cx="484295" cy="735812"/>
            </a:xfrm>
            <a:prstGeom prst="bentConnector5">
              <a:avLst>
                <a:gd name="adj1" fmla="val -47203"/>
                <a:gd name="adj2" fmla="val 22493"/>
                <a:gd name="adj3" fmla="val 147203"/>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80" name="矩形 179">
              <a:extLst>
                <a:ext uri="{FF2B5EF4-FFF2-40B4-BE49-F238E27FC236}">
                  <a16:creationId xmlns:a16="http://schemas.microsoft.com/office/drawing/2014/main" id="{12845A11-6D07-EB4E-9C5C-F4E73068F27A}"/>
                </a:ext>
              </a:extLst>
            </p:cNvPr>
            <p:cNvSpPr/>
            <p:nvPr/>
          </p:nvSpPr>
          <p:spPr>
            <a:xfrm>
              <a:off x="6357927" y="2090631"/>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cxnSp>
          <p:nvCxnSpPr>
            <p:cNvPr id="181" name="肘形连接符 180">
              <a:extLst>
                <a:ext uri="{FF2B5EF4-FFF2-40B4-BE49-F238E27FC236}">
                  <a16:creationId xmlns:a16="http://schemas.microsoft.com/office/drawing/2014/main" id="{2058EF25-36A4-F74D-976E-A30627D1937C}"/>
                </a:ext>
              </a:extLst>
            </p:cNvPr>
            <p:cNvCxnSpPr>
              <a:cxnSpLocks/>
              <a:stCxn id="146" idx="0"/>
              <a:endCxn id="180" idx="2"/>
            </p:cNvCxnSpPr>
            <p:nvPr/>
          </p:nvCxnSpPr>
          <p:spPr>
            <a:xfrm rot="16200000" flipH="1">
              <a:off x="5817107" y="1967406"/>
              <a:ext cx="489363" cy="735813"/>
            </a:xfrm>
            <a:prstGeom prst="bentConnector5">
              <a:avLst>
                <a:gd name="adj1" fmla="val -46714"/>
                <a:gd name="adj2" fmla="val 22985"/>
                <a:gd name="adj3" fmla="val 146714"/>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3" name="肘形连接符 182">
              <a:extLst>
                <a:ext uri="{FF2B5EF4-FFF2-40B4-BE49-F238E27FC236}">
                  <a16:creationId xmlns:a16="http://schemas.microsoft.com/office/drawing/2014/main" id="{5AEB28EF-8ED7-9C43-942B-F8F1BAE78544}"/>
                </a:ext>
              </a:extLst>
            </p:cNvPr>
            <p:cNvCxnSpPr>
              <a:cxnSpLocks/>
              <a:stCxn id="146" idx="0"/>
              <a:endCxn id="151" idx="1"/>
            </p:cNvCxnSpPr>
            <p:nvPr/>
          </p:nvCxnSpPr>
          <p:spPr>
            <a:xfrm rot="16200000" flipH="1">
              <a:off x="5139955" y="2644558"/>
              <a:ext cx="1471213" cy="363359"/>
            </a:xfrm>
            <a:prstGeom prst="bentConnector4">
              <a:avLst>
                <a:gd name="adj1" fmla="val -15538"/>
                <a:gd name="adj2" fmla="val 4595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4" name="肘形连接符 183">
              <a:extLst>
                <a:ext uri="{FF2B5EF4-FFF2-40B4-BE49-F238E27FC236}">
                  <a16:creationId xmlns:a16="http://schemas.microsoft.com/office/drawing/2014/main" id="{356A6624-58CC-F549-8E18-7EB894858992}"/>
                </a:ext>
              </a:extLst>
            </p:cNvPr>
            <p:cNvCxnSpPr>
              <a:cxnSpLocks/>
              <a:stCxn id="180" idx="0"/>
              <a:endCxn id="185" idx="1"/>
            </p:cNvCxnSpPr>
            <p:nvPr/>
          </p:nvCxnSpPr>
          <p:spPr>
            <a:xfrm rot="16200000" flipH="1">
              <a:off x="5884767" y="2635559"/>
              <a:ext cx="1463205" cy="373348"/>
            </a:xfrm>
            <a:prstGeom prst="bentConnector4">
              <a:avLst>
                <a:gd name="adj1" fmla="val -15623"/>
                <a:gd name="adj2" fmla="val 44969"/>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85" name="矩形 184">
              <a:extLst>
                <a:ext uri="{FF2B5EF4-FFF2-40B4-BE49-F238E27FC236}">
                  <a16:creationId xmlns:a16="http://schemas.microsoft.com/office/drawing/2014/main" id="{0F41B0A4-465B-8944-8FFE-4E589EB705ED}"/>
                </a:ext>
              </a:extLst>
            </p:cNvPr>
            <p:cNvSpPr/>
            <p:nvPr/>
          </p:nvSpPr>
          <p:spPr>
            <a:xfrm>
              <a:off x="6803044" y="3482451"/>
              <a:ext cx="143538" cy="142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6" name="矩形 185">
              <a:extLst>
                <a:ext uri="{FF2B5EF4-FFF2-40B4-BE49-F238E27FC236}">
                  <a16:creationId xmlns:a16="http://schemas.microsoft.com/office/drawing/2014/main" id="{0019B7EB-5EA7-2246-A509-6D40C9E2B900}"/>
                </a:ext>
              </a:extLst>
            </p:cNvPr>
            <p:cNvSpPr/>
            <p:nvPr/>
          </p:nvSpPr>
          <p:spPr>
            <a:xfrm>
              <a:off x="6803044" y="3630527"/>
              <a:ext cx="143538" cy="142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7" name="椭圆 186">
              <a:extLst>
                <a:ext uri="{FF2B5EF4-FFF2-40B4-BE49-F238E27FC236}">
                  <a16:creationId xmlns:a16="http://schemas.microsoft.com/office/drawing/2014/main" id="{D32C593C-6FA8-EE4B-9488-EFA357D55DC4}"/>
                </a:ext>
              </a:extLst>
            </p:cNvPr>
            <p:cNvSpPr/>
            <p:nvPr/>
          </p:nvSpPr>
          <p:spPr>
            <a:xfrm>
              <a:off x="6791251" y="3446857"/>
              <a:ext cx="351660" cy="3516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88" name="Picture 2" descr="ios 17 glyph style merge icon">
              <a:extLst>
                <a:ext uri="{FF2B5EF4-FFF2-40B4-BE49-F238E27FC236}">
                  <a16:creationId xmlns:a16="http://schemas.microsoft.com/office/drawing/2014/main" id="{C26EC8FD-EED2-B840-AC94-214C86F0D90A}"/>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6817316" y="3472154"/>
              <a:ext cx="326363" cy="326363"/>
            </a:xfrm>
            <a:prstGeom prst="rect">
              <a:avLst/>
            </a:prstGeom>
            <a:noFill/>
            <a:extLst>
              <a:ext uri="{909E8E84-426E-40DD-AFC4-6F175D3DCCD1}">
                <a14:hiddenFill xmlns:a14="http://schemas.microsoft.com/office/drawing/2010/main">
                  <a:solidFill>
                    <a:srgbClr val="FFFFFF"/>
                  </a:solidFill>
                </a14:hiddenFill>
              </a:ext>
            </a:extLst>
          </p:spPr>
        </p:pic>
        <p:cxnSp>
          <p:nvCxnSpPr>
            <p:cNvPr id="202" name="肘形连接符 201">
              <a:extLst>
                <a:ext uri="{FF2B5EF4-FFF2-40B4-BE49-F238E27FC236}">
                  <a16:creationId xmlns:a16="http://schemas.microsoft.com/office/drawing/2014/main" id="{4A820857-5A52-9F46-A36F-D0C4E4F63EFE}"/>
                </a:ext>
              </a:extLst>
            </p:cNvPr>
            <p:cNvCxnSpPr>
              <a:cxnSpLocks/>
              <a:stCxn id="180" idx="0"/>
              <a:endCxn id="156" idx="2"/>
            </p:cNvCxnSpPr>
            <p:nvPr/>
          </p:nvCxnSpPr>
          <p:spPr>
            <a:xfrm rot="16200000" flipH="1">
              <a:off x="6569184" y="1951143"/>
              <a:ext cx="498030" cy="777006"/>
            </a:xfrm>
            <a:prstGeom prst="bentConnector5">
              <a:avLst>
                <a:gd name="adj1" fmla="val -45901"/>
                <a:gd name="adj2" fmla="val 21411"/>
                <a:gd name="adj3" fmla="val 14590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8" name="文本框 207">
                  <a:extLst>
                    <a:ext uri="{FF2B5EF4-FFF2-40B4-BE49-F238E27FC236}">
                      <a16:creationId xmlns:a16="http://schemas.microsoft.com/office/drawing/2014/main" id="{3191D990-1CE4-204A-86A9-56F4E4B72C60}"/>
                    </a:ext>
                  </a:extLst>
                </p:cNvPr>
                <p:cNvSpPr txBox="1"/>
                <p:nvPr/>
              </p:nvSpPr>
              <p:spPr>
                <a:xfrm>
                  <a:off x="4834737" y="1525685"/>
                  <a:ext cx="766748" cy="3564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1600" b="0" i="1">
                                <a:latin typeface="Cambria Math" panose="02040503050406030204" pitchFamily="18" charset="0"/>
                              </a:rPr>
                            </m:ctrlPr>
                          </m:sSubSupPr>
                          <m:e>
                            <m:r>
                              <a:rPr kumimoji="1" lang="en-US" altLang="zh-CN" sz="1600" b="0" i="1">
                                <a:latin typeface="Cambria Math" panose="02040503050406030204" pitchFamily="18" charset="0"/>
                              </a:rPr>
                              <m:t>𝑝</m:t>
                            </m:r>
                          </m:e>
                          <m:sub>
                            <m:r>
                              <a:rPr kumimoji="1" lang="en-US" altLang="zh-CN" sz="1600" b="0" i="1">
                                <a:latin typeface="Cambria Math" panose="02040503050406030204" pitchFamily="18" charset="0"/>
                              </a:rPr>
                              <m:t>0</m:t>
                            </m:r>
                          </m:sub>
                          <m:sup>
                            <m:r>
                              <m:rPr>
                                <m:sty m:val="p"/>
                              </m:rPr>
                              <a:rPr kumimoji="1" lang="en-US" altLang="zh-CN" sz="1600" b="0" i="0">
                                <a:latin typeface="Cambria Math" panose="02040503050406030204" pitchFamily="18" charset="0"/>
                              </a:rPr>
                              <m:t>cloud</m:t>
                            </m:r>
                          </m:sup>
                        </m:sSubSup>
                      </m:oMath>
                    </m:oMathPara>
                  </a14:m>
                  <a:endParaRPr kumimoji="1" lang="zh-CN" altLang="en-US" sz="1600"/>
                </a:p>
              </p:txBody>
            </p:sp>
          </mc:Choice>
          <mc:Fallback xmlns="">
            <p:sp>
              <p:nvSpPr>
                <p:cNvPr id="208" name="文本框 207">
                  <a:extLst>
                    <a:ext uri="{FF2B5EF4-FFF2-40B4-BE49-F238E27FC236}">
                      <a16:creationId xmlns:a16="http://schemas.microsoft.com/office/drawing/2014/main" id="{3191D990-1CE4-204A-86A9-56F4E4B72C60}"/>
                    </a:ext>
                  </a:extLst>
                </p:cNvPr>
                <p:cNvSpPr txBox="1">
                  <a:spLocks noRot="1" noChangeAspect="1" noMove="1" noResize="1" noEditPoints="1" noAdjustHandles="1" noChangeArrowheads="1" noChangeShapeType="1" noTextEdit="1"/>
                </p:cNvSpPr>
                <p:nvPr/>
              </p:nvSpPr>
              <p:spPr>
                <a:xfrm>
                  <a:off x="4834737" y="1525685"/>
                  <a:ext cx="766748" cy="356444"/>
                </a:xfrm>
                <a:prstGeom prst="rect">
                  <a:avLst/>
                </a:prstGeom>
                <a:blipFill>
                  <a:blip r:embed="rId1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9" name="文本框 208">
                  <a:extLst>
                    <a:ext uri="{FF2B5EF4-FFF2-40B4-BE49-F238E27FC236}">
                      <a16:creationId xmlns:a16="http://schemas.microsoft.com/office/drawing/2014/main" id="{E388CE49-5FC6-3141-866E-9E38855C2464}"/>
                    </a:ext>
                  </a:extLst>
                </p:cNvPr>
                <p:cNvSpPr txBox="1"/>
                <p:nvPr/>
              </p:nvSpPr>
              <p:spPr>
                <a:xfrm>
                  <a:off x="5570477" y="1526711"/>
                  <a:ext cx="766748" cy="3543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1600" b="0" i="1">
                                <a:latin typeface="Cambria Math" panose="02040503050406030204" pitchFamily="18" charset="0"/>
                              </a:rPr>
                            </m:ctrlPr>
                          </m:sSubSupPr>
                          <m:e>
                            <m:r>
                              <a:rPr kumimoji="1" lang="en-US" altLang="zh-CN" sz="1600" b="0" i="1">
                                <a:latin typeface="Cambria Math" panose="02040503050406030204" pitchFamily="18" charset="0"/>
                              </a:rPr>
                              <m:t>𝑝</m:t>
                            </m:r>
                          </m:e>
                          <m:sub>
                            <m:r>
                              <a:rPr kumimoji="1" lang="en-US" altLang="zh-CN" sz="1600" b="0" i="1">
                                <a:latin typeface="Cambria Math" panose="02040503050406030204" pitchFamily="18" charset="0"/>
                              </a:rPr>
                              <m:t>1</m:t>
                            </m:r>
                          </m:sub>
                          <m:sup>
                            <m:r>
                              <m:rPr>
                                <m:sty m:val="p"/>
                              </m:rPr>
                              <a:rPr kumimoji="1" lang="en-US" altLang="zh-CN" sz="1600" b="0" i="0">
                                <a:latin typeface="Cambria Math" panose="02040503050406030204" pitchFamily="18" charset="0"/>
                              </a:rPr>
                              <m:t>cloud</m:t>
                            </m:r>
                          </m:sup>
                        </m:sSubSup>
                      </m:oMath>
                    </m:oMathPara>
                  </a14:m>
                  <a:endParaRPr kumimoji="1" lang="zh-CN" altLang="en-US" sz="1600"/>
                </a:p>
              </p:txBody>
            </p:sp>
          </mc:Choice>
          <mc:Fallback xmlns="">
            <p:sp>
              <p:nvSpPr>
                <p:cNvPr id="209" name="文本框 208">
                  <a:extLst>
                    <a:ext uri="{FF2B5EF4-FFF2-40B4-BE49-F238E27FC236}">
                      <a16:creationId xmlns:a16="http://schemas.microsoft.com/office/drawing/2014/main" id="{E388CE49-5FC6-3141-866E-9E38855C2464}"/>
                    </a:ext>
                  </a:extLst>
                </p:cNvPr>
                <p:cNvSpPr txBox="1">
                  <a:spLocks noRot="1" noChangeAspect="1" noMove="1" noResize="1" noEditPoints="1" noAdjustHandles="1" noChangeArrowheads="1" noChangeShapeType="1" noTextEdit="1"/>
                </p:cNvSpPr>
                <p:nvPr/>
              </p:nvSpPr>
              <p:spPr>
                <a:xfrm>
                  <a:off x="5570477" y="1526711"/>
                  <a:ext cx="766748" cy="354392"/>
                </a:xfrm>
                <a:prstGeom prst="rect">
                  <a:avLst/>
                </a:prstGeom>
                <a:blipFill>
                  <a:blip r:embed="rId1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0" name="文本框 209">
                  <a:extLst>
                    <a:ext uri="{FF2B5EF4-FFF2-40B4-BE49-F238E27FC236}">
                      <a16:creationId xmlns:a16="http://schemas.microsoft.com/office/drawing/2014/main" id="{B04C8644-1655-E844-9EC0-175EB72195BF}"/>
                    </a:ext>
                  </a:extLst>
                </p:cNvPr>
                <p:cNvSpPr txBox="1"/>
                <p:nvPr/>
              </p:nvSpPr>
              <p:spPr>
                <a:xfrm>
                  <a:off x="6306217" y="1526455"/>
                  <a:ext cx="766748" cy="3549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1600" b="0" i="1">
                                <a:latin typeface="Cambria Math" panose="02040503050406030204" pitchFamily="18" charset="0"/>
                              </a:rPr>
                            </m:ctrlPr>
                          </m:sSubSupPr>
                          <m:e>
                            <m:r>
                              <a:rPr kumimoji="1" lang="en-US" altLang="zh-CN" sz="1600" b="0" i="1">
                                <a:latin typeface="Cambria Math" panose="02040503050406030204" pitchFamily="18" charset="0"/>
                              </a:rPr>
                              <m:t>𝑝</m:t>
                            </m:r>
                          </m:e>
                          <m:sub>
                            <m:r>
                              <a:rPr kumimoji="1" lang="en-US" altLang="zh-CN" sz="1600" b="0" i="1">
                                <a:latin typeface="Cambria Math" panose="02040503050406030204" pitchFamily="18" charset="0"/>
                              </a:rPr>
                              <m:t>2</m:t>
                            </m:r>
                          </m:sub>
                          <m:sup>
                            <m:r>
                              <m:rPr>
                                <m:sty m:val="p"/>
                              </m:rPr>
                              <a:rPr kumimoji="1" lang="en-US" altLang="zh-CN" sz="1600" b="0" i="0">
                                <a:latin typeface="Cambria Math" panose="02040503050406030204" pitchFamily="18" charset="0"/>
                              </a:rPr>
                              <m:t>cloud</m:t>
                            </m:r>
                          </m:sup>
                        </m:sSubSup>
                      </m:oMath>
                    </m:oMathPara>
                  </a14:m>
                  <a:endParaRPr kumimoji="1" lang="zh-CN" altLang="en-US" sz="1600"/>
                </a:p>
              </p:txBody>
            </p:sp>
          </mc:Choice>
          <mc:Fallback xmlns="">
            <p:sp>
              <p:nvSpPr>
                <p:cNvPr id="210" name="文本框 209">
                  <a:extLst>
                    <a:ext uri="{FF2B5EF4-FFF2-40B4-BE49-F238E27FC236}">
                      <a16:creationId xmlns:a16="http://schemas.microsoft.com/office/drawing/2014/main" id="{B04C8644-1655-E844-9EC0-175EB72195BF}"/>
                    </a:ext>
                  </a:extLst>
                </p:cNvPr>
                <p:cNvSpPr txBox="1">
                  <a:spLocks noRot="1" noChangeAspect="1" noMove="1" noResize="1" noEditPoints="1" noAdjustHandles="1" noChangeArrowheads="1" noChangeShapeType="1" noTextEdit="1"/>
                </p:cNvSpPr>
                <p:nvPr/>
              </p:nvSpPr>
              <p:spPr>
                <a:xfrm>
                  <a:off x="6306217" y="1526455"/>
                  <a:ext cx="766748" cy="354905"/>
                </a:xfrm>
                <a:prstGeom prst="rect">
                  <a:avLst/>
                </a:prstGeom>
                <a:blipFill>
                  <a:blip r:embed="rId17"/>
                  <a:stretch>
                    <a:fillRect/>
                  </a:stretch>
                </a:blipFill>
              </p:spPr>
              <p:txBody>
                <a:bodyPr/>
                <a:lstStyle/>
                <a:p>
                  <a:r>
                    <a:rPr lang="zh-CN" altLang="en-US">
                      <a:noFill/>
                    </a:rPr>
                    <a:t> </a:t>
                  </a:r>
                </a:p>
              </p:txBody>
            </p:sp>
          </mc:Fallback>
        </mc:AlternateContent>
        <p:cxnSp>
          <p:nvCxnSpPr>
            <p:cNvPr id="212" name="肘形连接符 211">
              <a:extLst>
                <a:ext uri="{FF2B5EF4-FFF2-40B4-BE49-F238E27FC236}">
                  <a16:creationId xmlns:a16="http://schemas.microsoft.com/office/drawing/2014/main" id="{A9AE039A-0B56-7C4A-BD1A-9C1C6DB94EC2}"/>
                </a:ext>
              </a:extLst>
            </p:cNvPr>
            <p:cNvCxnSpPr>
              <a:cxnSpLocks/>
              <a:stCxn id="145" idx="0"/>
              <a:endCxn id="152" idx="1"/>
            </p:cNvCxnSpPr>
            <p:nvPr/>
          </p:nvCxnSpPr>
          <p:spPr>
            <a:xfrm rot="5400000" flipH="1" flipV="1">
              <a:off x="5596207" y="3813095"/>
              <a:ext cx="564210" cy="357860"/>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15" name="肘形连接符 214">
              <a:extLst>
                <a:ext uri="{FF2B5EF4-FFF2-40B4-BE49-F238E27FC236}">
                  <a16:creationId xmlns:a16="http://schemas.microsoft.com/office/drawing/2014/main" id="{9F2A04A5-848D-BA44-882B-2553C8E49C92}"/>
                </a:ext>
              </a:extLst>
            </p:cNvPr>
            <p:cNvCxnSpPr>
              <a:cxnSpLocks/>
              <a:stCxn id="91" idx="0"/>
              <a:endCxn id="145" idx="2"/>
            </p:cNvCxnSpPr>
            <p:nvPr/>
          </p:nvCxnSpPr>
          <p:spPr>
            <a:xfrm rot="16200000" flipH="1">
              <a:off x="5079471" y="4143583"/>
              <a:ext cx="499545" cy="740275"/>
            </a:xfrm>
            <a:prstGeom prst="bentConnector5">
              <a:avLst>
                <a:gd name="adj1" fmla="val -45762"/>
                <a:gd name="adj2" fmla="val 50000"/>
                <a:gd name="adj3" fmla="val 14576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18" name="肘形连接符 217">
              <a:extLst>
                <a:ext uri="{FF2B5EF4-FFF2-40B4-BE49-F238E27FC236}">
                  <a16:creationId xmlns:a16="http://schemas.microsoft.com/office/drawing/2014/main" id="{55777E21-F2B0-C949-BF18-BE8BFF76F3DD}"/>
                </a:ext>
              </a:extLst>
            </p:cNvPr>
            <p:cNvCxnSpPr>
              <a:cxnSpLocks/>
              <a:stCxn id="145" idx="0"/>
              <a:endCxn id="155" idx="2"/>
            </p:cNvCxnSpPr>
            <p:nvPr/>
          </p:nvCxnSpPr>
          <p:spPr>
            <a:xfrm rot="16200000" flipH="1">
              <a:off x="5819858" y="4153654"/>
              <a:ext cx="489362" cy="730314"/>
            </a:xfrm>
            <a:prstGeom prst="bentConnector5">
              <a:avLst>
                <a:gd name="adj1" fmla="val -46714"/>
                <a:gd name="adj2" fmla="val 50000"/>
                <a:gd name="adj3" fmla="val 146714"/>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21" name="矩形 220">
              <a:extLst>
                <a:ext uri="{FF2B5EF4-FFF2-40B4-BE49-F238E27FC236}">
                  <a16:creationId xmlns:a16="http://schemas.microsoft.com/office/drawing/2014/main" id="{A2A99DEC-29D9-D04A-948B-FBDD0D9DB17C}"/>
                </a:ext>
              </a:extLst>
            </p:cNvPr>
            <p:cNvSpPr/>
            <p:nvPr/>
          </p:nvSpPr>
          <p:spPr>
            <a:xfrm>
              <a:off x="7134933" y="4268813"/>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cxnSp>
          <p:nvCxnSpPr>
            <p:cNvPr id="222" name="肘形连接符 221">
              <a:extLst>
                <a:ext uri="{FF2B5EF4-FFF2-40B4-BE49-F238E27FC236}">
                  <a16:creationId xmlns:a16="http://schemas.microsoft.com/office/drawing/2014/main" id="{33C2C68C-6E4D-B54D-8B61-2BF5D68BE3AE}"/>
                </a:ext>
              </a:extLst>
            </p:cNvPr>
            <p:cNvCxnSpPr>
              <a:cxnSpLocks/>
              <a:stCxn id="155" idx="0"/>
              <a:endCxn id="221" idx="2"/>
            </p:cNvCxnSpPr>
            <p:nvPr/>
          </p:nvCxnSpPr>
          <p:spPr>
            <a:xfrm rot="16200000" flipH="1">
              <a:off x="6576175" y="4127649"/>
              <a:ext cx="484047" cy="777006"/>
            </a:xfrm>
            <a:prstGeom prst="bentConnector5">
              <a:avLst>
                <a:gd name="adj1" fmla="val -47227"/>
                <a:gd name="adj2" fmla="val 50000"/>
                <a:gd name="adj3" fmla="val 147227"/>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25" name="肘形连接符 224">
              <a:extLst>
                <a:ext uri="{FF2B5EF4-FFF2-40B4-BE49-F238E27FC236}">
                  <a16:creationId xmlns:a16="http://schemas.microsoft.com/office/drawing/2014/main" id="{65C868EF-6082-5D4F-8B08-CACC2AA889BB}"/>
                </a:ext>
              </a:extLst>
            </p:cNvPr>
            <p:cNvCxnSpPr>
              <a:cxnSpLocks/>
              <a:stCxn id="155" idx="0"/>
              <a:endCxn id="186" idx="1"/>
            </p:cNvCxnSpPr>
            <p:nvPr/>
          </p:nvCxnSpPr>
          <p:spPr>
            <a:xfrm rot="5400000" flipH="1" flipV="1">
              <a:off x="6330262" y="3801347"/>
              <a:ext cx="572217" cy="373348"/>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31" name="矩形 230">
              <a:extLst>
                <a:ext uri="{FF2B5EF4-FFF2-40B4-BE49-F238E27FC236}">
                  <a16:creationId xmlns:a16="http://schemas.microsoft.com/office/drawing/2014/main" id="{CCD1937A-4ED3-6745-8EDD-9FE413127FAB}"/>
                </a:ext>
              </a:extLst>
            </p:cNvPr>
            <p:cNvSpPr/>
            <p:nvPr/>
          </p:nvSpPr>
          <p:spPr>
            <a:xfrm>
              <a:off x="7917144" y="2090631"/>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pic>
          <p:nvPicPr>
            <p:cNvPr id="236" name="图片 235">
              <a:extLst>
                <a:ext uri="{FF2B5EF4-FFF2-40B4-BE49-F238E27FC236}">
                  <a16:creationId xmlns:a16="http://schemas.microsoft.com/office/drawing/2014/main" id="{44FB8BB1-075A-D04B-8AD8-DC781EAFD089}"/>
                </a:ext>
              </a:extLst>
            </p:cNvPr>
            <p:cNvPicPr>
              <a:picLocks noChangeAspect="1"/>
            </p:cNvPicPr>
            <p:nvPr/>
          </p:nvPicPr>
          <p:blipFill>
            <a:blip r:embed="rId18"/>
            <a:srcRect/>
            <a:stretch/>
          </p:blipFill>
          <p:spPr>
            <a:xfrm>
              <a:off x="7246534" y="2913115"/>
              <a:ext cx="180000" cy="172173"/>
            </a:xfrm>
            <a:prstGeom prst="rect">
              <a:avLst/>
            </a:prstGeom>
          </p:spPr>
        </p:pic>
        <p:cxnSp>
          <p:nvCxnSpPr>
            <p:cNvPr id="237" name="肘形连接符 236">
              <a:extLst>
                <a:ext uri="{FF2B5EF4-FFF2-40B4-BE49-F238E27FC236}">
                  <a16:creationId xmlns:a16="http://schemas.microsoft.com/office/drawing/2014/main" id="{FCC1E577-A119-5C47-9AC4-40981D424193}"/>
                </a:ext>
              </a:extLst>
            </p:cNvPr>
            <p:cNvCxnSpPr>
              <a:cxnSpLocks/>
            </p:cNvCxnSpPr>
            <p:nvPr/>
          </p:nvCxnSpPr>
          <p:spPr>
            <a:xfrm flipV="1">
              <a:off x="7143679" y="2588661"/>
              <a:ext cx="63023" cy="1046675"/>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40" name="椭圆 239">
              <a:extLst>
                <a:ext uri="{FF2B5EF4-FFF2-40B4-BE49-F238E27FC236}">
                  <a16:creationId xmlns:a16="http://schemas.microsoft.com/office/drawing/2014/main" id="{ACEB25BC-B400-BA4C-B826-A355427F1FFE}"/>
                </a:ext>
              </a:extLst>
            </p:cNvPr>
            <p:cNvSpPr/>
            <p:nvPr/>
          </p:nvSpPr>
          <p:spPr>
            <a:xfrm>
              <a:off x="7247594" y="3194279"/>
              <a:ext cx="159026" cy="159026"/>
            </a:xfrm>
            <a:prstGeom prst="ellips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08" name="组合 307">
              <a:extLst>
                <a:ext uri="{FF2B5EF4-FFF2-40B4-BE49-F238E27FC236}">
                  <a16:creationId xmlns:a16="http://schemas.microsoft.com/office/drawing/2014/main" id="{635FAA9D-C639-1644-A305-463C62D23B9D}"/>
                </a:ext>
              </a:extLst>
            </p:cNvPr>
            <p:cNvGrpSpPr/>
            <p:nvPr/>
          </p:nvGrpSpPr>
          <p:grpSpPr>
            <a:xfrm>
              <a:off x="6772063" y="6000625"/>
              <a:ext cx="1344062" cy="338554"/>
              <a:chOff x="6343946" y="6000625"/>
              <a:chExt cx="1344062" cy="338554"/>
            </a:xfrm>
          </p:grpSpPr>
          <p:sp>
            <p:nvSpPr>
              <p:cNvPr id="206" name="文本框 205">
                <a:extLst>
                  <a:ext uri="{FF2B5EF4-FFF2-40B4-BE49-F238E27FC236}">
                    <a16:creationId xmlns:a16="http://schemas.microsoft.com/office/drawing/2014/main" id="{5F3C4A6E-401B-CF42-A2B2-F4465B100B60}"/>
                  </a:ext>
                </a:extLst>
              </p:cNvPr>
              <p:cNvSpPr txBox="1"/>
              <p:nvPr/>
            </p:nvSpPr>
            <p:spPr>
              <a:xfrm>
                <a:off x="6501465" y="6000625"/>
                <a:ext cx="1186543" cy="338554"/>
              </a:xfrm>
              <a:prstGeom prst="rect">
                <a:avLst/>
              </a:prstGeom>
              <a:noFill/>
            </p:spPr>
            <p:txBody>
              <a:bodyPr wrap="none" rtlCol="0">
                <a:spAutoFit/>
              </a:bodyPr>
              <a:lstStyle/>
              <a:p>
                <a:r>
                  <a:rPr kumimoji="1" lang="en-US" altLang="zh-CN" sz="1600">
                    <a:latin typeface="Times New Roman" panose="02020603050405020304" pitchFamily="18" charset="0"/>
                    <a:cs typeface="Times New Roman" panose="02020603050405020304" pitchFamily="18" charset="0"/>
                  </a:rPr>
                  <a:t>reject</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signal</a:t>
                </a:r>
                <a:endParaRPr kumimoji="1" lang="zh-CN" altLang="en-US" sz="1600">
                  <a:latin typeface="Times New Roman" panose="02020603050405020304" pitchFamily="18" charset="0"/>
                  <a:cs typeface="Times New Roman" panose="02020603050405020304" pitchFamily="18" charset="0"/>
                </a:endParaRPr>
              </a:p>
            </p:txBody>
          </p:sp>
          <p:pic>
            <p:nvPicPr>
              <p:cNvPr id="241" name="图片 240">
                <a:extLst>
                  <a:ext uri="{FF2B5EF4-FFF2-40B4-BE49-F238E27FC236}">
                    <a16:creationId xmlns:a16="http://schemas.microsoft.com/office/drawing/2014/main" id="{A37C58E2-6DD9-1F44-ADC4-0A4934FDB443}"/>
                  </a:ext>
                </a:extLst>
              </p:cNvPr>
              <p:cNvPicPr>
                <a:picLocks noChangeAspect="1"/>
              </p:cNvPicPr>
              <p:nvPr/>
            </p:nvPicPr>
            <p:blipFill>
              <a:blip r:embed="rId18"/>
              <a:srcRect/>
              <a:stretch/>
            </p:blipFill>
            <p:spPr>
              <a:xfrm>
                <a:off x="6343946" y="6083816"/>
                <a:ext cx="180000" cy="172173"/>
              </a:xfrm>
              <a:prstGeom prst="rect">
                <a:avLst/>
              </a:prstGeom>
            </p:spPr>
          </p:pic>
        </p:grpSp>
        <p:grpSp>
          <p:nvGrpSpPr>
            <p:cNvPr id="307" name="组合 306">
              <a:extLst>
                <a:ext uri="{FF2B5EF4-FFF2-40B4-BE49-F238E27FC236}">
                  <a16:creationId xmlns:a16="http://schemas.microsoft.com/office/drawing/2014/main" id="{7277DE9C-CDAA-2A4C-8F8D-AE42820ED5B7}"/>
                </a:ext>
              </a:extLst>
            </p:cNvPr>
            <p:cNvGrpSpPr/>
            <p:nvPr/>
          </p:nvGrpSpPr>
          <p:grpSpPr>
            <a:xfrm>
              <a:off x="8696806" y="6016428"/>
              <a:ext cx="1305811" cy="338554"/>
              <a:chOff x="7819024" y="6000625"/>
              <a:chExt cx="1305811" cy="338554"/>
            </a:xfrm>
          </p:grpSpPr>
          <p:sp>
            <p:nvSpPr>
              <p:cNvPr id="228" name="文本框 227">
                <a:extLst>
                  <a:ext uri="{FF2B5EF4-FFF2-40B4-BE49-F238E27FC236}">
                    <a16:creationId xmlns:a16="http://schemas.microsoft.com/office/drawing/2014/main" id="{5E9BF0FF-62A2-D848-B8A0-6AFFA08377F3}"/>
                  </a:ext>
                </a:extLst>
              </p:cNvPr>
              <p:cNvSpPr txBox="1"/>
              <p:nvPr/>
            </p:nvSpPr>
            <p:spPr>
              <a:xfrm>
                <a:off x="7966056" y="6000625"/>
                <a:ext cx="1158779" cy="338554"/>
              </a:xfrm>
              <a:prstGeom prst="rect">
                <a:avLst/>
              </a:prstGeom>
              <a:noFill/>
            </p:spPr>
            <p:txBody>
              <a:bodyPr wrap="none" rtlCol="0">
                <a:spAutoFit/>
              </a:bodyPr>
              <a:lstStyle/>
              <a:p>
                <a:r>
                  <a:rPr kumimoji="1" lang="en-US" altLang="zh-CN" sz="1600">
                    <a:latin typeface="Times New Roman" panose="02020603050405020304" pitchFamily="18" charset="0"/>
                    <a:cs typeface="Times New Roman" panose="02020603050405020304" pitchFamily="18" charset="0"/>
                  </a:rPr>
                  <a:t>target</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token</a:t>
                </a:r>
                <a:endParaRPr kumimoji="1" lang="zh-CN" altLang="en-US" sz="1600">
                  <a:latin typeface="Times New Roman" panose="02020603050405020304" pitchFamily="18" charset="0"/>
                  <a:cs typeface="Times New Roman" panose="02020603050405020304" pitchFamily="18" charset="0"/>
                </a:endParaRPr>
              </a:p>
            </p:txBody>
          </p:sp>
          <p:sp>
            <p:nvSpPr>
              <p:cNvPr id="242" name="椭圆 241">
                <a:extLst>
                  <a:ext uri="{FF2B5EF4-FFF2-40B4-BE49-F238E27FC236}">
                    <a16:creationId xmlns:a16="http://schemas.microsoft.com/office/drawing/2014/main" id="{4BE6F9AF-3B55-CA4B-8E02-D499E2759888}"/>
                  </a:ext>
                </a:extLst>
              </p:cNvPr>
              <p:cNvSpPr/>
              <p:nvPr/>
            </p:nvSpPr>
            <p:spPr>
              <a:xfrm>
                <a:off x="7819024" y="6090389"/>
                <a:ext cx="159026" cy="159026"/>
              </a:xfrm>
              <a:prstGeom prst="ellips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cxnSp>
          <p:nvCxnSpPr>
            <p:cNvPr id="243" name="肘形连接符 242">
              <a:extLst>
                <a:ext uri="{FF2B5EF4-FFF2-40B4-BE49-F238E27FC236}">
                  <a16:creationId xmlns:a16="http://schemas.microsoft.com/office/drawing/2014/main" id="{08404EDD-2B2E-CC48-9EE4-5FD657DDD1A7}"/>
                </a:ext>
              </a:extLst>
            </p:cNvPr>
            <p:cNvCxnSpPr>
              <a:cxnSpLocks/>
              <a:stCxn id="156" idx="0"/>
              <a:endCxn id="231" idx="2"/>
            </p:cNvCxnSpPr>
            <p:nvPr/>
          </p:nvCxnSpPr>
          <p:spPr>
            <a:xfrm rot="16200000" flipH="1">
              <a:off x="7357459" y="1948541"/>
              <a:ext cx="480696" cy="782211"/>
            </a:xfrm>
            <a:prstGeom prst="bentConnector5">
              <a:avLst>
                <a:gd name="adj1" fmla="val -47556"/>
                <a:gd name="adj2" fmla="val 24394"/>
                <a:gd name="adj3" fmla="val 147556"/>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47" name="矩形 246">
              <a:extLst>
                <a:ext uri="{FF2B5EF4-FFF2-40B4-BE49-F238E27FC236}">
                  <a16:creationId xmlns:a16="http://schemas.microsoft.com/office/drawing/2014/main" id="{A40431CB-98B1-4B4B-80F4-A97F531CF0E9}"/>
                </a:ext>
              </a:extLst>
            </p:cNvPr>
            <p:cNvSpPr/>
            <p:nvPr/>
          </p:nvSpPr>
          <p:spPr>
            <a:xfrm>
              <a:off x="8298028" y="2092805"/>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cxnSp>
          <p:nvCxnSpPr>
            <p:cNvPr id="249" name="直线箭头连接符 248">
              <a:extLst>
                <a:ext uri="{FF2B5EF4-FFF2-40B4-BE49-F238E27FC236}">
                  <a16:creationId xmlns:a16="http://schemas.microsoft.com/office/drawing/2014/main" id="{2D02471D-543C-094B-AC39-EC7558CF5A23}"/>
                </a:ext>
              </a:extLst>
            </p:cNvPr>
            <p:cNvCxnSpPr>
              <a:cxnSpLocks/>
              <a:endCxn id="247" idx="2"/>
            </p:cNvCxnSpPr>
            <p:nvPr/>
          </p:nvCxnSpPr>
          <p:spPr>
            <a:xfrm flipV="1">
              <a:off x="8369797" y="2582168"/>
              <a:ext cx="0" cy="335163"/>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51" name="椭圆 250">
              <a:extLst>
                <a:ext uri="{FF2B5EF4-FFF2-40B4-BE49-F238E27FC236}">
                  <a16:creationId xmlns:a16="http://schemas.microsoft.com/office/drawing/2014/main" id="{D56656AE-848B-0647-B96E-D484F4881647}"/>
                </a:ext>
              </a:extLst>
            </p:cNvPr>
            <p:cNvSpPr/>
            <p:nvPr/>
          </p:nvSpPr>
          <p:spPr>
            <a:xfrm>
              <a:off x="8290283" y="2932430"/>
              <a:ext cx="159026" cy="159026"/>
            </a:xfrm>
            <a:prstGeom prst="ellips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4" name="矩形 253">
              <a:extLst>
                <a:ext uri="{FF2B5EF4-FFF2-40B4-BE49-F238E27FC236}">
                  <a16:creationId xmlns:a16="http://schemas.microsoft.com/office/drawing/2014/main" id="{4247E119-3BC3-F049-946D-FBB2AC6D36C0}"/>
                </a:ext>
              </a:extLst>
            </p:cNvPr>
            <p:cNvSpPr/>
            <p:nvPr/>
          </p:nvSpPr>
          <p:spPr>
            <a:xfrm>
              <a:off x="9152008" y="2088068"/>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cxnSp>
          <p:nvCxnSpPr>
            <p:cNvPr id="255" name="肘形连接符 254">
              <a:extLst>
                <a:ext uri="{FF2B5EF4-FFF2-40B4-BE49-F238E27FC236}">
                  <a16:creationId xmlns:a16="http://schemas.microsoft.com/office/drawing/2014/main" id="{83A878D1-6AFA-2B4A-BEF3-57B15497459D}"/>
                </a:ext>
              </a:extLst>
            </p:cNvPr>
            <p:cNvCxnSpPr>
              <a:cxnSpLocks/>
              <a:stCxn id="247" idx="0"/>
              <a:endCxn id="254" idx="2"/>
            </p:cNvCxnSpPr>
            <p:nvPr/>
          </p:nvCxnSpPr>
          <p:spPr>
            <a:xfrm rot="16200000" flipH="1">
              <a:off x="8554474" y="1908128"/>
              <a:ext cx="484626" cy="853980"/>
            </a:xfrm>
            <a:prstGeom prst="bentConnector5">
              <a:avLst>
                <a:gd name="adj1" fmla="val -47170"/>
                <a:gd name="adj2" fmla="val 20257"/>
                <a:gd name="adj3" fmla="val 147170"/>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60" name="矩形 259">
              <a:extLst>
                <a:ext uri="{FF2B5EF4-FFF2-40B4-BE49-F238E27FC236}">
                  <a16:creationId xmlns:a16="http://schemas.microsoft.com/office/drawing/2014/main" id="{68BFF9F5-CEE3-1540-9FC0-4AF9EE7F4BA0}"/>
                </a:ext>
              </a:extLst>
            </p:cNvPr>
            <p:cNvSpPr/>
            <p:nvPr/>
          </p:nvSpPr>
          <p:spPr>
            <a:xfrm>
              <a:off x="7911939" y="4281970"/>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p:cxnSp>
          <p:nvCxnSpPr>
            <p:cNvPr id="261" name="肘形连接符 260">
              <a:extLst>
                <a:ext uri="{FF2B5EF4-FFF2-40B4-BE49-F238E27FC236}">
                  <a16:creationId xmlns:a16="http://schemas.microsoft.com/office/drawing/2014/main" id="{52304388-F475-FA41-935F-080C77BFF56E}"/>
                </a:ext>
              </a:extLst>
            </p:cNvPr>
            <p:cNvCxnSpPr>
              <a:cxnSpLocks/>
              <a:stCxn id="221" idx="0"/>
              <a:endCxn id="260" idx="2"/>
            </p:cNvCxnSpPr>
            <p:nvPr/>
          </p:nvCxnSpPr>
          <p:spPr>
            <a:xfrm rot="16200000" flipH="1">
              <a:off x="7343945" y="4131570"/>
              <a:ext cx="502520" cy="777006"/>
            </a:xfrm>
            <a:prstGeom prst="bentConnector5">
              <a:avLst>
                <a:gd name="adj1" fmla="val -45491"/>
                <a:gd name="adj2" fmla="val 50000"/>
                <a:gd name="adj3" fmla="val 14549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4" name="文本框 263">
                  <a:extLst>
                    <a:ext uri="{FF2B5EF4-FFF2-40B4-BE49-F238E27FC236}">
                      <a16:creationId xmlns:a16="http://schemas.microsoft.com/office/drawing/2014/main" id="{B5C0F542-0531-0C4E-8AC7-D0C16A024131}"/>
                    </a:ext>
                  </a:extLst>
                </p:cNvPr>
                <p:cNvSpPr txBox="1"/>
                <p:nvPr/>
              </p:nvSpPr>
              <p:spPr>
                <a:xfrm>
                  <a:off x="7010949" y="1525813"/>
                  <a:ext cx="766748" cy="3561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1600" b="0" i="1">
                                <a:latin typeface="Cambria Math" panose="02040503050406030204" pitchFamily="18" charset="0"/>
                              </a:rPr>
                            </m:ctrlPr>
                          </m:sSubSupPr>
                          <m:e>
                            <m:r>
                              <a:rPr kumimoji="1" lang="en-US" altLang="zh-CN" sz="1600" b="0" i="1">
                                <a:latin typeface="Cambria Math" panose="02040503050406030204" pitchFamily="18" charset="0"/>
                              </a:rPr>
                              <m:t>𝑝</m:t>
                            </m:r>
                          </m:e>
                          <m:sub>
                            <m:r>
                              <a:rPr kumimoji="1" lang="en-US" altLang="zh-CN" sz="1600" b="0" i="1">
                                <a:latin typeface="Cambria Math" panose="02040503050406030204" pitchFamily="18" charset="0"/>
                              </a:rPr>
                              <m:t>3</m:t>
                            </m:r>
                          </m:sub>
                          <m:sup>
                            <m:r>
                              <m:rPr>
                                <m:sty m:val="p"/>
                              </m:rPr>
                              <a:rPr kumimoji="1" lang="en-US" altLang="zh-CN" sz="1600" b="0" i="0">
                                <a:latin typeface="Cambria Math" panose="02040503050406030204" pitchFamily="18" charset="0"/>
                              </a:rPr>
                              <m:t>cloud</m:t>
                            </m:r>
                          </m:sup>
                        </m:sSubSup>
                      </m:oMath>
                    </m:oMathPara>
                  </a14:m>
                  <a:endParaRPr kumimoji="1" lang="zh-CN" altLang="en-US" sz="1600"/>
                </a:p>
              </p:txBody>
            </p:sp>
          </mc:Choice>
          <mc:Fallback xmlns="">
            <p:sp>
              <p:nvSpPr>
                <p:cNvPr id="264" name="文本框 263">
                  <a:extLst>
                    <a:ext uri="{FF2B5EF4-FFF2-40B4-BE49-F238E27FC236}">
                      <a16:creationId xmlns:a16="http://schemas.microsoft.com/office/drawing/2014/main" id="{B5C0F542-0531-0C4E-8AC7-D0C16A024131}"/>
                    </a:ext>
                  </a:extLst>
                </p:cNvPr>
                <p:cNvSpPr txBox="1">
                  <a:spLocks noRot="1" noChangeAspect="1" noMove="1" noResize="1" noEditPoints="1" noAdjustHandles="1" noChangeArrowheads="1" noChangeShapeType="1" noTextEdit="1"/>
                </p:cNvSpPr>
                <p:nvPr/>
              </p:nvSpPr>
              <p:spPr>
                <a:xfrm>
                  <a:off x="7010949" y="1525813"/>
                  <a:ext cx="766748" cy="356188"/>
                </a:xfrm>
                <a:prstGeom prst="rect">
                  <a:avLst/>
                </a:prstGeom>
                <a:blipFill>
                  <a:blip r:embed="rId1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5" name="文本框 264">
                  <a:extLst>
                    <a:ext uri="{FF2B5EF4-FFF2-40B4-BE49-F238E27FC236}">
                      <a16:creationId xmlns:a16="http://schemas.microsoft.com/office/drawing/2014/main" id="{D3FCA256-B50B-3742-8635-E0D3BFF952D8}"/>
                    </a:ext>
                  </a:extLst>
                </p:cNvPr>
                <p:cNvSpPr txBox="1"/>
                <p:nvPr/>
              </p:nvSpPr>
              <p:spPr>
                <a:xfrm>
                  <a:off x="8162071" y="1525813"/>
                  <a:ext cx="766748" cy="3561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1600" b="0" i="1">
                                <a:latin typeface="Cambria Math" panose="02040503050406030204" pitchFamily="18" charset="0"/>
                              </a:rPr>
                            </m:ctrlPr>
                          </m:sSubSupPr>
                          <m:e>
                            <m:r>
                              <a:rPr kumimoji="1" lang="en-US" altLang="zh-CN" sz="1600" b="0" i="1">
                                <a:latin typeface="Cambria Math" panose="02040503050406030204" pitchFamily="18" charset="0"/>
                              </a:rPr>
                              <m:t>𝑝</m:t>
                            </m:r>
                          </m:e>
                          <m:sub>
                            <m:r>
                              <a:rPr kumimoji="1" lang="en-US" altLang="zh-CN" sz="1600" b="0" i="1">
                                <a:latin typeface="Cambria Math" panose="02040503050406030204" pitchFamily="18" charset="0"/>
                              </a:rPr>
                              <m:t>3</m:t>
                            </m:r>
                          </m:sub>
                          <m:sup>
                            <m:r>
                              <m:rPr>
                                <m:sty m:val="p"/>
                              </m:rPr>
                              <a:rPr kumimoji="1" lang="en-US" altLang="zh-CN" sz="1600" b="0" i="0">
                                <a:latin typeface="Cambria Math" panose="02040503050406030204" pitchFamily="18" charset="0"/>
                              </a:rPr>
                              <m:t>cloud</m:t>
                            </m:r>
                          </m:sup>
                        </m:sSubSup>
                      </m:oMath>
                    </m:oMathPara>
                  </a14:m>
                  <a:endParaRPr kumimoji="1" lang="zh-CN" altLang="en-US" sz="1600"/>
                </a:p>
              </p:txBody>
            </p:sp>
          </mc:Choice>
          <mc:Fallback xmlns="">
            <p:sp>
              <p:nvSpPr>
                <p:cNvPr id="265" name="文本框 264">
                  <a:extLst>
                    <a:ext uri="{FF2B5EF4-FFF2-40B4-BE49-F238E27FC236}">
                      <a16:creationId xmlns:a16="http://schemas.microsoft.com/office/drawing/2014/main" id="{D3FCA256-B50B-3742-8635-E0D3BFF952D8}"/>
                    </a:ext>
                  </a:extLst>
                </p:cNvPr>
                <p:cNvSpPr txBox="1">
                  <a:spLocks noRot="1" noChangeAspect="1" noMove="1" noResize="1" noEditPoints="1" noAdjustHandles="1" noChangeArrowheads="1" noChangeShapeType="1" noTextEdit="1"/>
                </p:cNvSpPr>
                <p:nvPr/>
              </p:nvSpPr>
              <p:spPr>
                <a:xfrm>
                  <a:off x="8162071" y="1525813"/>
                  <a:ext cx="766748" cy="356188"/>
                </a:xfrm>
                <a:prstGeom prst="rect">
                  <a:avLst/>
                </a:prstGeom>
                <a:blipFill>
                  <a:blip r:embed="rId2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8" name="文本框 267">
                  <a:extLst>
                    <a:ext uri="{FF2B5EF4-FFF2-40B4-BE49-F238E27FC236}">
                      <a16:creationId xmlns:a16="http://schemas.microsoft.com/office/drawing/2014/main" id="{3CE369A4-D33F-7541-A92F-29B19E955877}"/>
                    </a:ext>
                  </a:extLst>
                </p:cNvPr>
                <p:cNvSpPr txBox="1"/>
                <p:nvPr/>
              </p:nvSpPr>
              <p:spPr>
                <a:xfrm>
                  <a:off x="5020401" y="5012483"/>
                  <a:ext cx="837280" cy="3564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1600" b="0" i="1">
                                <a:latin typeface="Cambria Math" panose="02040503050406030204" pitchFamily="18" charset="0"/>
                              </a:rPr>
                            </m:ctrlPr>
                          </m:sSubSupPr>
                          <m:e>
                            <m:r>
                              <a:rPr kumimoji="1" lang="en-US" altLang="zh-CN" sz="1600" b="0" i="1">
                                <a:latin typeface="Cambria Math" panose="02040503050406030204" pitchFamily="18" charset="0"/>
                              </a:rPr>
                              <m:t>𝑝</m:t>
                            </m:r>
                          </m:e>
                          <m:sub>
                            <m:r>
                              <a:rPr kumimoji="1" lang="en-US" altLang="zh-CN" sz="1600" b="0" i="1">
                                <a:latin typeface="Cambria Math" panose="02040503050406030204" pitchFamily="18" charset="0"/>
                              </a:rPr>
                              <m:t>0</m:t>
                            </m:r>
                          </m:sub>
                          <m:sup>
                            <m:r>
                              <m:rPr>
                                <m:sty m:val="p"/>
                              </m:rPr>
                              <a:rPr kumimoji="1" lang="en-US" altLang="zh-CN" sz="1600" b="0" i="0">
                                <a:latin typeface="Cambria Math" panose="02040503050406030204" pitchFamily="18" charset="0"/>
                              </a:rPr>
                              <m:t>device</m:t>
                            </m:r>
                          </m:sup>
                        </m:sSubSup>
                      </m:oMath>
                    </m:oMathPara>
                  </a14:m>
                  <a:endParaRPr kumimoji="1" lang="zh-CN" altLang="en-US" sz="1600"/>
                </a:p>
              </p:txBody>
            </p:sp>
          </mc:Choice>
          <mc:Fallback xmlns="">
            <p:sp>
              <p:nvSpPr>
                <p:cNvPr id="268" name="文本框 267">
                  <a:extLst>
                    <a:ext uri="{FF2B5EF4-FFF2-40B4-BE49-F238E27FC236}">
                      <a16:creationId xmlns:a16="http://schemas.microsoft.com/office/drawing/2014/main" id="{3CE369A4-D33F-7541-A92F-29B19E955877}"/>
                    </a:ext>
                  </a:extLst>
                </p:cNvPr>
                <p:cNvSpPr txBox="1">
                  <a:spLocks noRot="1" noChangeAspect="1" noMove="1" noResize="1" noEditPoints="1" noAdjustHandles="1" noChangeArrowheads="1" noChangeShapeType="1" noTextEdit="1"/>
                </p:cNvSpPr>
                <p:nvPr/>
              </p:nvSpPr>
              <p:spPr>
                <a:xfrm>
                  <a:off x="5020401" y="5012483"/>
                  <a:ext cx="837280" cy="356444"/>
                </a:xfrm>
                <a:prstGeom prst="rect">
                  <a:avLst/>
                </a:prstGeom>
                <a:blipFill>
                  <a:blip r:embed="rId2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9" name="文本框 268">
                  <a:extLst>
                    <a:ext uri="{FF2B5EF4-FFF2-40B4-BE49-F238E27FC236}">
                      <a16:creationId xmlns:a16="http://schemas.microsoft.com/office/drawing/2014/main" id="{6D87BD6C-717D-5447-A86C-4025689A85BB}"/>
                    </a:ext>
                  </a:extLst>
                </p:cNvPr>
                <p:cNvSpPr txBox="1"/>
                <p:nvPr/>
              </p:nvSpPr>
              <p:spPr>
                <a:xfrm>
                  <a:off x="5772741" y="5013509"/>
                  <a:ext cx="837280" cy="3543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1600" b="0" i="1">
                                <a:latin typeface="Cambria Math" panose="02040503050406030204" pitchFamily="18" charset="0"/>
                              </a:rPr>
                            </m:ctrlPr>
                          </m:sSubSupPr>
                          <m:e>
                            <m:r>
                              <a:rPr kumimoji="1" lang="en-US" altLang="zh-CN" sz="1600" b="0" i="1">
                                <a:latin typeface="Cambria Math" panose="02040503050406030204" pitchFamily="18" charset="0"/>
                              </a:rPr>
                              <m:t>𝑝</m:t>
                            </m:r>
                          </m:e>
                          <m:sub>
                            <m:r>
                              <a:rPr kumimoji="1" lang="en-US" altLang="zh-CN" sz="1600" b="0" i="1">
                                <a:latin typeface="Cambria Math" panose="02040503050406030204" pitchFamily="18" charset="0"/>
                              </a:rPr>
                              <m:t>1</m:t>
                            </m:r>
                          </m:sub>
                          <m:sup>
                            <m:r>
                              <m:rPr>
                                <m:sty m:val="p"/>
                              </m:rPr>
                              <a:rPr kumimoji="1" lang="en-US" altLang="zh-CN" sz="1600" b="0" i="0">
                                <a:latin typeface="Cambria Math" panose="02040503050406030204" pitchFamily="18" charset="0"/>
                              </a:rPr>
                              <m:t>device</m:t>
                            </m:r>
                          </m:sup>
                        </m:sSubSup>
                      </m:oMath>
                    </m:oMathPara>
                  </a14:m>
                  <a:endParaRPr kumimoji="1" lang="zh-CN" altLang="en-US" sz="1600"/>
                </a:p>
              </p:txBody>
            </p:sp>
          </mc:Choice>
          <mc:Fallback xmlns="">
            <p:sp>
              <p:nvSpPr>
                <p:cNvPr id="269" name="文本框 268">
                  <a:extLst>
                    <a:ext uri="{FF2B5EF4-FFF2-40B4-BE49-F238E27FC236}">
                      <a16:creationId xmlns:a16="http://schemas.microsoft.com/office/drawing/2014/main" id="{6D87BD6C-717D-5447-A86C-4025689A85BB}"/>
                    </a:ext>
                  </a:extLst>
                </p:cNvPr>
                <p:cNvSpPr txBox="1">
                  <a:spLocks noRot="1" noChangeAspect="1" noMove="1" noResize="1" noEditPoints="1" noAdjustHandles="1" noChangeArrowheads="1" noChangeShapeType="1" noTextEdit="1"/>
                </p:cNvSpPr>
                <p:nvPr/>
              </p:nvSpPr>
              <p:spPr>
                <a:xfrm>
                  <a:off x="5772741" y="5013509"/>
                  <a:ext cx="837280" cy="354392"/>
                </a:xfrm>
                <a:prstGeom prst="rect">
                  <a:avLst/>
                </a:prstGeom>
                <a:blipFill>
                  <a:blip r:embed="rId2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0" name="文本框 269">
                  <a:extLst>
                    <a:ext uri="{FF2B5EF4-FFF2-40B4-BE49-F238E27FC236}">
                      <a16:creationId xmlns:a16="http://schemas.microsoft.com/office/drawing/2014/main" id="{81166181-2E56-5F4C-929A-B53191663A0B}"/>
                    </a:ext>
                  </a:extLst>
                </p:cNvPr>
                <p:cNvSpPr txBox="1"/>
                <p:nvPr/>
              </p:nvSpPr>
              <p:spPr>
                <a:xfrm>
                  <a:off x="6578508" y="5013253"/>
                  <a:ext cx="837280" cy="3549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1600" b="0" i="1">
                                <a:latin typeface="Cambria Math" panose="02040503050406030204" pitchFamily="18" charset="0"/>
                              </a:rPr>
                            </m:ctrlPr>
                          </m:sSubSupPr>
                          <m:e>
                            <m:r>
                              <a:rPr kumimoji="1" lang="en-US" altLang="zh-CN" sz="1600" b="0" i="1">
                                <a:latin typeface="Cambria Math" panose="02040503050406030204" pitchFamily="18" charset="0"/>
                              </a:rPr>
                              <m:t>𝑝</m:t>
                            </m:r>
                          </m:e>
                          <m:sub>
                            <m:r>
                              <a:rPr kumimoji="1" lang="en-US" altLang="zh-CN" sz="1600" b="0" i="1">
                                <a:latin typeface="Cambria Math" panose="02040503050406030204" pitchFamily="18" charset="0"/>
                              </a:rPr>
                              <m:t>2</m:t>
                            </m:r>
                          </m:sub>
                          <m:sup>
                            <m:r>
                              <m:rPr>
                                <m:sty m:val="p"/>
                              </m:rPr>
                              <a:rPr kumimoji="1" lang="en-US" altLang="zh-CN" sz="1600" b="0" i="0">
                                <a:latin typeface="Cambria Math" panose="02040503050406030204" pitchFamily="18" charset="0"/>
                              </a:rPr>
                              <m:t>device</m:t>
                            </m:r>
                          </m:sup>
                        </m:sSubSup>
                      </m:oMath>
                    </m:oMathPara>
                  </a14:m>
                  <a:endParaRPr kumimoji="1" lang="zh-CN" altLang="en-US" sz="1600"/>
                </a:p>
              </p:txBody>
            </p:sp>
          </mc:Choice>
          <mc:Fallback xmlns="">
            <p:sp>
              <p:nvSpPr>
                <p:cNvPr id="270" name="文本框 269">
                  <a:extLst>
                    <a:ext uri="{FF2B5EF4-FFF2-40B4-BE49-F238E27FC236}">
                      <a16:creationId xmlns:a16="http://schemas.microsoft.com/office/drawing/2014/main" id="{81166181-2E56-5F4C-929A-B53191663A0B}"/>
                    </a:ext>
                  </a:extLst>
                </p:cNvPr>
                <p:cNvSpPr txBox="1">
                  <a:spLocks noRot="1" noChangeAspect="1" noMove="1" noResize="1" noEditPoints="1" noAdjustHandles="1" noChangeArrowheads="1" noChangeShapeType="1" noTextEdit="1"/>
                </p:cNvSpPr>
                <p:nvPr/>
              </p:nvSpPr>
              <p:spPr>
                <a:xfrm>
                  <a:off x="6578508" y="5013253"/>
                  <a:ext cx="837280" cy="354905"/>
                </a:xfrm>
                <a:prstGeom prst="rect">
                  <a:avLst/>
                </a:prstGeom>
                <a:blipFill>
                  <a:blip r:embed="rId2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1" name="文本框 270">
                  <a:extLst>
                    <a:ext uri="{FF2B5EF4-FFF2-40B4-BE49-F238E27FC236}">
                      <a16:creationId xmlns:a16="http://schemas.microsoft.com/office/drawing/2014/main" id="{24FC79E3-9B6D-0F47-ABB4-7EA26F98F3B6}"/>
                    </a:ext>
                  </a:extLst>
                </p:cNvPr>
                <p:cNvSpPr txBox="1"/>
                <p:nvPr/>
              </p:nvSpPr>
              <p:spPr>
                <a:xfrm>
                  <a:off x="7362361" y="5012611"/>
                  <a:ext cx="837280" cy="3561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1600" b="0" i="1">
                                <a:latin typeface="Cambria Math" panose="02040503050406030204" pitchFamily="18" charset="0"/>
                              </a:rPr>
                            </m:ctrlPr>
                          </m:sSubSupPr>
                          <m:e>
                            <m:r>
                              <a:rPr kumimoji="1" lang="en-US" altLang="zh-CN" sz="1600" b="0" i="1">
                                <a:latin typeface="Cambria Math" panose="02040503050406030204" pitchFamily="18" charset="0"/>
                              </a:rPr>
                              <m:t>𝑝</m:t>
                            </m:r>
                          </m:e>
                          <m:sub>
                            <m:r>
                              <a:rPr kumimoji="1" lang="en-US" altLang="zh-CN" sz="1600" b="0" i="1">
                                <a:latin typeface="Cambria Math" panose="02040503050406030204" pitchFamily="18" charset="0"/>
                              </a:rPr>
                              <m:t>3</m:t>
                            </m:r>
                          </m:sub>
                          <m:sup>
                            <m:r>
                              <m:rPr>
                                <m:sty m:val="p"/>
                              </m:rPr>
                              <a:rPr kumimoji="1" lang="en-US" altLang="zh-CN" sz="1600" b="0" i="0">
                                <a:latin typeface="Cambria Math" panose="02040503050406030204" pitchFamily="18" charset="0"/>
                              </a:rPr>
                              <m:t>device</m:t>
                            </m:r>
                          </m:sup>
                        </m:sSubSup>
                      </m:oMath>
                    </m:oMathPara>
                  </a14:m>
                  <a:endParaRPr kumimoji="1" lang="zh-CN" altLang="en-US" sz="1600"/>
                </a:p>
              </p:txBody>
            </p:sp>
          </mc:Choice>
          <mc:Fallback xmlns="">
            <p:sp>
              <p:nvSpPr>
                <p:cNvPr id="271" name="文本框 270">
                  <a:extLst>
                    <a:ext uri="{FF2B5EF4-FFF2-40B4-BE49-F238E27FC236}">
                      <a16:creationId xmlns:a16="http://schemas.microsoft.com/office/drawing/2014/main" id="{24FC79E3-9B6D-0F47-ABB4-7EA26F98F3B6}"/>
                    </a:ext>
                  </a:extLst>
                </p:cNvPr>
                <p:cNvSpPr txBox="1">
                  <a:spLocks noRot="1" noChangeAspect="1" noMove="1" noResize="1" noEditPoints="1" noAdjustHandles="1" noChangeArrowheads="1" noChangeShapeType="1" noTextEdit="1"/>
                </p:cNvSpPr>
                <p:nvPr/>
              </p:nvSpPr>
              <p:spPr>
                <a:xfrm>
                  <a:off x="7362361" y="5012611"/>
                  <a:ext cx="837280" cy="356188"/>
                </a:xfrm>
                <a:prstGeom prst="rect">
                  <a:avLst/>
                </a:prstGeom>
                <a:blipFill>
                  <a:blip r:embed="rId24"/>
                  <a:stretch>
                    <a:fillRect/>
                  </a:stretch>
                </a:blipFill>
              </p:spPr>
              <p:txBody>
                <a:bodyPr/>
                <a:lstStyle/>
                <a:p>
                  <a:r>
                    <a:rPr lang="zh-CN" altLang="en-US">
                      <a:noFill/>
                    </a:rPr>
                    <a:t> </a:t>
                  </a:r>
                </a:p>
              </p:txBody>
            </p:sp>
          </mc:Fallback>
        </mc:AlternateContent>
        <p:cxnSp>
          <p:nvCxnSpPr>
            <p:cNvPr id="274" name="肘形连接符 273">
              <a:extLst>
                <a:ext uri="{FF2B5EF4-FFF2-40B4-BE49-F238E27FC236}">
                  <a16:creationId xmlns:a16="http://schemas.microsoft.com/office/drawing/2014/main" id="{06310EFA-9EC6-434F-A9C3-DE227B19BFFD}"/>
                </a:ext>
              </a:extLst>
            </p:cNvPr>
            <p:cNvCxnSpPr>
              <a:cxnSpLocks/>
              <a:stCxn id="221" idx="0"/>
              <a:endCxn id="278" idx="1"/>
            </p:cNvCxnSpPr>
            <p:nvPr/>
          </p:nvCxnSpPr>
          <p:spPr>
            <a:xfrm rot="5400000" flipH="1" flipV="1">
              <a:off x="7718319" y="3176282"/>
              <a:ext cx="580914" cy="1604149"/>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77" name="矩形 276">
              <a:extLst>
                <a:ext uri="{FF2B5EF4-FFF2-40B4-BE49-F238E27FC236}">
                  <a16:creationId xmlns:a16="http://schemas.microsoft.com/office/drawing/2014/main" id="{9FFA0DE3-06B6-7446-9A00-28FEBF5E52CD}"/>
                </a:ext>
              </a:extLst>
            </p:cNvPr>
            <p:cNvSpPr/>
            <p:nvPr/>
          </p:nvSpPr>
          <p:spPr>
            <a:xfrm>
              <a:off x="8810851" y="3468438"/>
              <a:ext cx="143538" cy="142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8" name="矩形 277">
              <a:extLst>
                <a:ext uri="{FF2B5EF4-FFF2-40B4-BE49-F238E27FC236}">
                  <a16:creationId xmlns:a16="http://schemas.microsoft.com/office/drawing/2014/main" id="{B939141F-B379-5240-8CD3-B57274129E26}"/>
                </a:ext>
              </a:extLst>
            </p:cNvPr>
            <p:cNvSpPr/>
            <p:nvPr/>
          </p:nvSpPr>
          <p:spPr>
            <a:xfrm>
              <a:off x="8810851" y="3616514"/>
              <a:ext cx="143538" cy="142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9" name="椭圆 278">
              <a:extLst>
                <a:ext uri="{FF2B5EF4-FFF2-40B4-BE49-F238E27FC236}">
                  <a16:creationId xmlns:a16="http://schemas.microsoft.com/office/drawing/2014/main" id="{9D6D134B-7E7F-894B-A9DF-33FF6C53CA90}"/>
                </a:ext>
              </a:extLst>
            </p:cNvPr>
            <p:cNvSpPr/>
            <p:nvPr/>
          </p:nvSpPr>
          <p:spPr>
            <a:xfrm>
              <a:off x="8799058" y="3432844"/>
              <a:ext cx="351660" cy="3516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80" name="Picture 2" descr="ios 17 glyph style merge icon">
              <a:extLst>
                <a:ext uri="{FF2B5EF4-FFF2-40B4-BE49-F238E27FC236}">
                  <a16:creationId xmlns:a16="http://schemas.microsoft.com/office/drawing/2014/main" id="{1A4EC592-2DB0-BA4B-8D46-E6CE413A97CC}"/>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8825123" y="3458141"/>
              <a:ext cx="326363" cy="326363"/>
            </a:xfrm>
            <a:prstGeom prst="rect">
              <a:avLst/>
            </a:prstGeom>
            <a:noFill/>
            <a:extLst>
              <a:ext uri="{909E8E84-426E-40DD-AFC4-6F175D3DCCD1}">
                <a14:hiddenFill xmlns:a14="http://schemas.microsoft.com/office/drawing/2010/main">
                  <a:solidFill>
                    <a:srgbClr val="FFFFFF"/>
                  </a:solidFill>
                </a14:hiddenFill>
              </a:ext>
            </a:extLst>
          </p:spPr>
        </p:pic>
        <p:cxnSp>
          <p:nvCxnSpPr>
            <p:cNvPr id="281" name="肘形连接符 280">
              <a:extLst>
                <a:ext uri="{FF2B5EF4-FFF2-40B4-BE49-F238E27FC236}">
                  <a16:creationId xmlns:a16="http://schemas.microsoft.com/office/drawing/2014/main" id="{857C6541-95F4-774A-B238-5CF8C1E4CEA2}"/>
                </a:ext>
              </a:extLst>
            </p:cNvPr>
            <p:cNvCxnSpPr>
              <a:cxnSpLocks/>
              <a:stCxn id="247" idx="0"/>
              <a:endCxn id="277" idx="1"/>
            </p:cNvCxnSpPr>
            <p:nvPr/>
          </p:nvCxnSpPr>
          <p:spPr>
            <a:xfrm rot="16200000" flipH="1">
              <a:off x="7866815" y="2595787"/>
              <a:ext cx="1447018" cy="441054"/>
            </a:xfrm>
            <a:prstGeom prst="bentConnector4">
              <a:avLst>
                <a:gd name="adj1" fmla="val -15798"/>
                <a:gd name="adj2" fmla="val 39289"/>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89" name="矩形 288">
              <a:extLst>
                <a:ext uri="{FF2B5EF4-FFF2-40B4-BE49-F238E27FC236}">
                  <a16:creationId xmlns:a16="http://schemas.microsoft.com/office/drawing/2014/main" id="{1F637BE8-8693-6E4E-8732-EE9772822694}"/>
                </a:ext>
              </a:extLst>
            </p:cNvPr>
            <p:cNvSpPr/>
            <p:nvPr/>
          </p:nvSpPr>
          <p:spPr>
            <a:xfrm>
              <a:off x="8567335" y="4275392"/>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0" name="文本框 289">
                  <a:extLst>
                    <a:ext uri="{FF2B5EF4-FFF2-40B4-BE49-F238E27FC236}">
                      <a16:creationId xmlns:a16="http://schemas.microsoft.com/office/drawing/2014/main" id="{6FE9AABE-2AAD-2240-B19D-5AA8BD900777}"/>
                    </a:ext>
                  </a:extLst>
                </p:cNvPr>
                <p:cNvSpPr txBox="1"/>
                <p:nvPr/>
              </p:nvSpPr>
              <p:spPr>
                <a:xfrm>
                  <a:off x="8175995" y="5012611"/>
                  <a:ext cx="837280" cy="3538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1600" b="0" i="1">
                                <a:latin typeface="Cambria Math" panose="02040503050406030204" pitchFamily="18" charset="0"/>
                              </a:rPr>
                            </m:ctrlPr>
                          </m:sSubSupPr>
                          <m:e>
                            <m:r>
                              <a:rPr kumimoji="1" lang="en-US" altLang="zh-CN" sz="1600" b="0" i="1">
                                <a:latin typeface="Cambria Math" panose="02040503050406030204" pitchFamily="18" charset="0"/>
                              </a:rPr>
                              <m:t>𝑝</m:t>
                            </m:r>
                          </m:e>
                          <m:sub>
                            <m:r>
                              <a:rPr kumimoji="1" lang="en-US" altLang="zh-CN" sz="1600" b="0" i="1">
                                <a:latin typeface="Cambria Math" panose="02040503050406030204" pitchFamily="18" charset="0"/>
                              </a:rPr>
                              <m:t>4</m:t>
                            </m:r>
                          </m:sub>
                          <m:sup>
                            <m:r>
                              <m:rPr>
                                <m:sty m:val="p"/>
                              </m:rPr>
                              <a:rPr kumimoji="1" lang="en-US" altLang="zh-CN" sz="1600" b="0" i="0">
                                <a:latin typeface="Cambria Math" panose="02040503050406030204" pitchFamily="18" charset="0"/>
                              </a:rPr>
                              <m:t>device</m:t>
                            </m:r>
                          </m:sup>
                        </m:sSubSup>
                      </m:oMath>
                    </m:oMathPara>
                  </a14:m>
                  <a:endParaRPr kumimoji="1" lang="zh-CN" altLang="en-US" sz="1600"/>
                </a:p>
              </p:txBody>
            </p:sp>
          </mc:Choice>
          <mc:Fallback xmlns="">
            <p:sp>
              <p:nvSpPr>
                <p:cNvPr id="290" name="文本框 289">
                  <a:extLst>
                    <a:ext uri="{FF2B5EF4-FFF2-40B4-BE49-F238E27FC236}">
                      <a16:creationId xmlns:a16="http://schemas.microsoft.com/office/drawing/2014/main" id="{6FE9AABE-2AAD-2240-B19D-5AA8BD900777}"/>
                    </a:ext>
                  </a:extLst>
                </p:cNvPr>
                <p:cNvSpPr txBox="1">
                  <a:spLocks noRot="1" noChangeAspect="1" noMove="1" noResize="1" noEditPoints="1" noAdjustHandles="1" noChangeArrowheads="1" noChangeShapeType="1" noTextEdit="1"/>
                </p:cNvSpPr>
                <p:nvPr/>
              </p:nvSpPr>
              <p:spPr>
                <a:xfrm>
                  <a:off x="8175995" y="5012611"/>
                  <a:ext cx="837280" cy="353879"/>
                </a:xfrm>
                <a:prstGeom prst="rect">
                  <a:avLst/>
                </a:prstGeom>
                <a:blipFill>
                  <a:blip r:embed="rId25"/>
                  <a:stretch>
                    <a:fillRect/>
                  </a:stretch>
                </a:blipFill>
              </p:spPr>
              <p:txBody>
                <a:bodyPr/>
                <a:lstStyle/>
                <a:p>
                  <a:r>
                    <a:rPr lang="zh-CN" altLang="en-US">
                      <a:noFill/>
                    </a:rPr>
                    <a:t> </a:t>
                  </a:r>
                </a:p>
              </p:txBody>
            </p:sp>
          </mc:Fallback>
        </mc:AlternateContent>
        <p:cxnSp>
          <p:nvCxnSpPr>
            <p:cNvPr id="291" name="肘形连接符 290">
              <a:extLst>
                <a:ext uri="{FF2B5EF4-FFF2-40B4-BE49-F238E27FC236}">
                  <a16:creationId xmlns:a16="http://schemas.microsoft.com/office/drawing/2014/main" id="{B77A44CD-1DAF-9542-8114-EBF58F1C14B7}"/>
                </a:ext>
              </a:extLst>
            </p:cNvPr>
            <p:cNvCxnSpPr>
              <a:cxnSpLocks/>
              <a:stCxn id="260" idx="0"/>
              <a:endCxn id="289" idx="2"/>
            </p:cNvCxnSpPr>
            <p:nvPr/>
          </p:nvCxnSpPr>
          <p:spPr>
            <a:xfrm rot="16200000" flipH="1">
              <a:off x="8070013" y="4195664"/>
              <a:ext cx="482785" cy="655396"/>
            </a:xfrm>
            <a:prstGeom prst="bentConnector5">
              <a:avLst>
                <a:gd name="adj1" fmla="val -47350"/>
                <a:gd name="adj2" fmla="val 50000"/>
                <a:gd name="adj3" fmla="val 147350"/>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95" name="矩形 294">
              <a:extLst>
                <a:ext uri="{FF2B5EF4-FFF2-40B4-BE49-F238E27FC236}">
                  <a16:creationId xmlns:a16="http://schemas.microsoft.com/office/drawing/2014/main" id="{791ADF02-9749-FF42-A406-6F6B773D3123}"/>
                </a:ext>
              </a:extLst>
            </p:cNvPr>
            <p:cNvSpPr/>
            <p:nvPr/>
          </p:nvSpPr>
          <p:spPr>
            <a:xfrm>
              <a:off x="9222731" y="4271279"/>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bg1">
                      <a:lumMod val="95000"/>
                    </a:schemeClr>
                  </a:solidFill>
                  <a:latin typeface="Times New Roman" panose="02020603050405020304" pitchFamily="18" charset="0"/>
                  <a:cs typeface="Times New Roman" panose="02020603050405020304" pitchFamily="18" charset="0"/>
                </a:rPr>
                <a:t>KV</a:t>
              </a:r>
              <a:endParaRPr kumimoji="1" lang="zh-CN" altLang="en-US" sz="1200">
                <a:solidFill>
                  <a:schemeClr val="bg1">
                    <a:lumMod val="9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6" name="文本框 295">
                  <a:extLst>
                    <a:ext uri="{FF2B5EF4-FFF2-40B4-BE49-F238E27FC236}">
                      <a16:creationId xmlns:a16="http://schemas.microsoft.com/office/drawing/2014/main" id="{7E725066-88BC-A54A-A5FF-46A9DFD3677F}"/>
                    </a:ext>
                  </a:extLst>
                </p:cNvPr>
                <p:cNvSpPr txBox="1"/>
                <p:nvPr/>
              </p:nvSpPr>
              <p:spPr>
                <a:xfrm>
                  <a:off x="8831391" y="5008498"/>
                  <a:ext cx="837280" cy="3538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1600" b="0" i="1">
                                <a:latin typeface="Cambria Math" panose="02040503050406030204" pitchFamily="18" charset="0"/>
                              </a:rPr>
                            </m:ctrlPr>
                          </m:sSubSupPr>
                          <m:e>
                            <m:r>
                              <a:rPr kumimoji="1" lang="en-US" altLang="zh-CN" sz="1600" b="0" i="1">
                                <a:latin typeface="Cambria Math" panose="02040503050406030204" pitchFamily="18" charset="0"/>
                              </a:rPr>
                              <m:t>𝑝</m:t>
                            </m:r>
                          </m:e>
                          <m:sub>
                            <m:r>
                              <a:rPr kumimoji="1" lang="en-US" altLang="zh-CN" sz="1600" b="0" i="1">
                                <a:latin typeface="Cambria Math" panose="02040503050406030204" pitchFamily="18" charset="0"/>
                              </a:rPr>
                              <m:t>4</m:t>
                            </m:r>
                          </m:sub>
                          <m:sup>
                            <m:r>
                              <m:rPr>
                                <m:sty m:val="p"/>
                              </m:rPr>
                              <a:rPr kumimoji="1" lang="en-US" altLang="zh-CN" sz="1600" b="0" i="0">
                                <a:latin typeface="Cambria Math" panose="02040503050406030204" pitchFamily="18" charset="0"/>
                              </a:rPr>
                              <m:t>device</m:t>
                            </m:r>
                          </m:sup>
                        </m:sSubSup>
                      </m:oMath>
                    </m:oMathPara>
                  </a14:m>
                  <a:endParaRPr kumimoji="1" lang="zh-CN" altLang="en-US" sz="1600"/>
                </a:p>
              </p:txBody>
            </p:sp>
          </mc:Choice>
          <mc:Fallback xmlns="">
            <p:sp>
              <p:nvSpPr>
                <p:cNvPr id="296" name="文本框 295">
                  <a:extLst>
                    <a:ext uri="{FF2B5EF4-FFF2-40B4-BE49-F238E27FC236}">
                      <a16:creationId xmlns:a16="http://schemas.microsoft.com/office/drawing/2014/main" id="{7E725066-88BC-A54A-A5FF-46A9DFD3677F}"/>
                    </a:ext>
                  </a:extLst>
                </p:cNvPr>
                <p:cNvSpPr txBox="1">
                  <a:spLocks noRot="1" noChangeAspect="1" noMove="1" noResize="1" noEditPoints="1" noAdjustHandles="1" noChangeArrowheads="1" noChangeShapeType="1" noTextEdit="1"/>
                </p:cNvSpPr>
                <p:nvPr/>
              </p:nvSpPr>
              <p:spPr>
                <a:xfrm>
                  <a:off x="8831391" y="5008498"/>
                  <a:ext cx="837280" cy="353879"/>
                </a:xfrm>
                <a:prstGeom prst="rect">
                  <a:avLst/>
                </a:prstGeom>
                <a:blipFill>
                  <a:blip r:embed="rId26"/>
                  <a:stretch>
                    <a:fillRect/>
                  </a:stretch>
                </a:blipFill>
              </p:spPr>
              <p:txBody>
                <a:bodyPr/>
                <a:lstStyle/>
                <a:p>
                  <a:r>
                    <a:rPr lang="zh-CN" altLang="en-US">
                      <a:noFill/>
                    </a:rPr>
                    <a:t> </a:t>
                  </a:r>
                </a:p>
              </p:txBody>
            </p:sp>
          </mc:Fallback>
        </mc:AlternateContent>
        <p:cxnSp>
          <p:nvCxnSpPr>
            <p:cNvPr id="297" name="肘形连接符 296">
              <a:extLst>
                <a:ext uri="{FF2B5EF4-FFF2-40B4-BE49-F238E27FC236}">
                  <a16:creationId xmlns:a16="http://schemas.microsoft.com/office/drawing/2014/main" id="{7D323E89-E1F1-A542-91CE-43028328CA7C}"/>
                </a:ext>
              </a:extLst>
            </p:cNvPr>
            <p:cNvCxnSpPr>
              <a:cxnSpLocks/>
              <a:endCxn id="295" idx="2"/>
            </p:cNvCxnSpPr>
            <p:nvPr/>
          </p:nvCxnSpPr>
          <p:spPr>
            <a:xfrm rot="16200000" flipH="1">
              <a:off x="8725409" y="4191551"/>
              <a:ext cx="482785" cy="655396"/>
            </a:xfrm>
            <a:prstGeom prst="bentConnector5">
              <a:avLst>
                <a:gd name="adj1" fmla="val -47350"/>
                <a:gd name="adj2" fmla="val 50000"/>
                <a:gd name="adj3" fmla="val 147350"/>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8" name="文本框 297">
                  <a:extLst>
                    <a:ext uri="{FF2B5EF4-FFF2-40B4-BE49-F238E27FC236}">
                      <a16:creationId xmlns:a16="http://schemas.microsoft.com/office/drawing/2014/main" id="{C0E482B2-FA2E-E048-8D33-CFACEE306A84}"/>
                    </a:ext>
                  </a:extLst>
                </p:cNvPr>
                <p:cNvSpPr txBox="1"/>
                <p:nvPr/>
              </p:nvSpPr>
              <p:spPr>
                <a:xfrm>
                  <a:off x="8966338" y="1526968"/>
                  <a:ext cx="766748" cy="3538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1600" b="0" i="1">
                                <a:latin typeface="Cambria Math" panose="02040503050406030204" pitchFamily="18" charset="0"/>
                              </a:rPr>
                            </m:ctrlPr>
                          </m:sSubSupPr>
                          <m:e>
                            <m:r>
                              <a:rPr kumimoji="1" lang="en-US" altLang="zh-CN" sz="1600" b="0" i="1">
                                <a:latin typeface="Cambria Math" panose="02040503050406030204" pitchFamily="18" charset="0"/>
                              </a:rPr>
                              <m:t>𝑝</m:t>
                            </m:r>
                          </m:e>
                          <m:sub>
                            <m:r>
                              <a:rPr kumimoji="1" lang="en-US" altLang="zh-CN" sz="1600" b="0" i="1">
                                <a:latin typeface="Cambria Math" panose="02040503050406030204" pitchFamily="18" charset="0"/>
                              </a:rPr>
                              <m:t>4</m:t>
                            </m:r>
                          </m:sub>
                          <m:sup>
                            <m:r>
                              <m:rPr>
                                <m:sty m:val="p"/>
                              </m:rPr>
                              <a:rPr kumimoji="1" lang="en-US" altLang="zh-CN" sz="1600" b="0" i="0">
                                <a:latin typeface="Cambria Math" panose="02040503050406030204" pitchFamily="18" charset="0"/>
                              </a:rPr>
                              <m:t>cloud</m:t>
                            </m:r>
                          </m:sup>
                        </m:sSubSup>
                      </m:oMath>
                    </m:oMathPara>
                  </a14:m>
                  <a:endParaRPr kumimoji="1" lang="zh-CN" altLang="en-US" sz="1600"/>
                </a:p>
              </p:txBody>
            </p:sp>
          </mc:Choice>
          <mc:Fallback xmlns="">
            <p:sp>
              <p:nvSpPr>
                <p:cNvPr id="298" name="文本框 297">
                  <a:extLst>
                    <a:ext uri="{FF2B5EF4-FFF2-40B4-BE49-F238E27FC236}">
                      <a16:creationId xmlns:a16="http://schemas.microsoft.com/office/drawing/2014/main" id="{C0E482B2-FA2E-E048-8D33-CFACEE306A84}"/>
                    </a:ext>
                  </a:extLst>
                </p:cNvPr>
                <p:cNvSpPr txBox="1">
                  <a:spLocks noRot="1" noChangeAspect="1" noMove="1" noResize="1" noEditPoints="1" noAdjustHandles="1" noChangeArrowheads="1" noChangeShapeType="1" noTextEdit="1"/>
                </p:cNvSpPr>
                <p:nvPr/>
              </p:nvSpPr>
              <p:spPr>
                <a:xfrm>
                  <a:off x="8966338" y="1526968"/>
                  <a:ext cx="766748" cy="353879"/>
                </a:xfrm>
                <a:prstGeom prst="rect">
                  <a:avLst/>
                </a:prstGeom>
                <a:blipFill>
                  <a:blip r:embed="rId27"/>
                  <a:stretch>
                    <a:fillRect/>
                  </a:stretch>
                </a:blipFill>
              </p:spPr>
              <p:txBody>
                <a:bodyPr/>
                <a:lstStyle/>
                <a:p>
                  <a:r>
                    <a:rPr lang="zh-CN" altLang="en-US">
                      <a:noFill/>
                    </a:rPr>
                    <a:t> </a:t>
                  </a:r>
                </a:p>
              </p:txBody>
            </p:sp>
          </mc:Fallback>
        </mc:AlternateContent>
        <p:sp>
          <p:nvSpPr>
            <p:cNvPr id="300" name="文本框 299">
              <a:extLst>
                <a:ext uri="{FF2B5EF4-FFF2-40B4-BE49-F238E27FC236}">
                  <a16:creationId xmlns:a16="http://schemas.microsoft.com/office/drawing/2014/main" id="{ED33A2C4-A6D5-1E4B-A119-5985FA07E843}"/>
                </a:ext>
              </a:extLst>
            </p:cNvPr>
            <p:cNvSpPr txBox="1"/>
            <p:nvPr/>
          </p:nvSpPr>
          <p:spPr>
            <a:xfrm>
              <a:off x="9424773" y="2196849"/>
              <a:ext cx="346570" cy="369332"/>
            </a:xfrm>
            <a:prstGeom prst="rect">
              <a:avLst/>
            </a:prstGeom>
            <a:noFill/>
          </p:spPr>
          <p:txBody>
            <a:bodyPr wrap="none" rtlCol="0">
              <a:spAutoFit/>
            </a:bodyPr>
            <a:lstStyle/>
            <a:p>
              <a:r>
                <a:rPr kumimoji="1" lang="en-US" altLang="zh-CN"/>
                <a:t>…</a:t>
              </a:r>
              <a:endParaRPr kumimoji="1" lang="zh-CN" altLang="en-US"/>
            </a:p>
          </p:txBody>
        </p:sp>
        <p:sp>
          <p:nvSpPr>
            <p:cNvPr id="301" name="文本框 300">
              <a:extLst>
                <a:ext uri="{FF2B5EF4-FFF2-40B4-BE49-F238E27FC236}">
                  <a16:creationId xmlns:a16="http://schemas.microsoft.com/office/drawing/2014/main" id="{0E7E384B-8243-F443-8562-2A28E7A2650C}"/>
                </a:ext>
              </a:extLst>
            </p:cNvPr>
            <p:cNvSpPr txBox="1"/>
            <p:nvPr/>
          </p:nvSpPr>
          <p:spPr>
            <a:xfrm>
              <a:off x="9424773" y="4363016"/>
              <a:ext cx="346570" cy="369332"/>
            </a:xfrm>
            <a:prstGeom prst="rect">
              <a:avLst/>
            </a:prstGeom>
            <a:noFill/>
          </p:spPr>
          <p:txBody>
            <a:bodyPr wrap="none" rtlCol="0">
              <a:spAutoFit/>
            </a:bodyPr>
            <a:lstStyle/>
            <a:p>
              <a:r>
                <a:rPr kumimoji="1" lang="en-US" altLang="zh-CN"/>
                <a:t>…</a:t>
              </a:r>
              <a:endParaRPr kumimoji="1" lang="zh-CN" altLang="en-US"/>
            </a:p>
          </p:txBody>
        </p:sp>
        <p:sp>
          <p:nvSpPr>
            <p:cNvPr id="302" name="文本框 301">
              <a:extLst>
                <a:ext uri="{FF2B5EF4-FFF2-40B4-BE49-F238E27FC236}">
                  <a16:creationId xmlns:a16="http://schemas.microsoft.com/office/drawing/2014/main" id="{DC781AEF-3928-E045-8CB3-1F5748D994E0}"/>
                </a:ext>
              </a:extLst>
            </p:cNvPr>
            <p:cNvSpPr txBox="1"/>
            <p:nvPr/>
          </p:nvSpPr>
          <p:spPr>
            <a:xfrm>
              <a:off x="9424773" y="3424008"/>
              <a:ext cx="346570" cy="369332"/>
            </a:xfrm>
            <a:prstGeom prst="rect">
              <a:avLst/>
            </a:prstGeom>
            <a:noFill/>
          </p:spPr>
          <p:txBody>
            <a:bodyPr wrap="none" rtlCol="0">
              <a:spAutoFit/>
            </a:bodyPr>
            <a:lstStyle/>
            <a:p>
              <a:r>
                <a:rPr kumimoji="1" lang="en-US" altLang="zh-CN"/>
                <a:t>…</a:t>
              </a:r>
              <a:endParaRPr kumimoji="1" lang="zh-CN" altLang="en-US"/>
            </a:p>
          </p:txBody>
        </p:sp>
      </p:grpSp>
      <p:sp>
        <p:nvSpPr>
          <p:cNvPr id="303" name="文本框 302">
            <a:extLst>
              <a:ext uri="{FF2B5EF4-FFF2-40B4-BE49-F238E27FC236}">
                <a16:creationId xmlns:a16="http://schemas.microsoft.com/office/drawing/2014/main" id="{1396E389-6FEE-CB45-9D20-8B753A8E36E7}"/>
              </a:ext>
            </a:extLst>
          </p:cNvPr>
          <p:cNvSpPr txBox="1"/>
          <p:nvPr/>
        </p:nvSpPr>
        <p:spPr>
          <a:xfrm>
            <a:off x="10136179" y="2019526"/>
            <a:ext cx="1377300" cy="646331"/>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Decoding</a:t>
            </a:r>
          </a:p>
          <a:p>
            <a:r>
              <a:rPr kumimoji="1" lang="en-US" altLang="zh-CN">
                <a:latin typeface="Times New Roman" panose="02020603050405020304" pitchFamily="18" charset="0"/>
                <a:cs typeface="Times New Roman" panose="02020603050405020304" pitchFamily="18" charset="0"/>
              </a:rPr>
              <a:t>continuously</a:t>
            </a:r>
            <a:endParaRPr kumimoji="1" lang="zh-CN" altLang="en-US">
              <a:latin typeface="Times New Roman" panose="02020603050405020304" pitchFamily="18" charset="0"/>
              <a:cs typeface="Times New Roman" panose="02020603050405020304" pitchFamily="18" charset="0"/>
            </a:endParaRPr>
          </a:p>
        </p:txBody>
      </p:sp>
      <p:sp>
        <p:nvSpPr>
          <p:cNvPr id="304" name="文本框 303">
            <a:extLst>
              <a:ext uri="{FF2B5EF4-FFF2-40B4-BE49-F238E27FC236}">
                <a16:creationId xmlns:a16="http://schemas.microsoft.com/office/drawing/2014/main" id="{5B1264EC-777E-324B-9B94-AA9144531B04}"/>
              </a:ext>
            </a:extLst>
          </p:cNvPr>
          <p:cNvSpPr txBox="1"/>
          <p:nvPr/>
        </p:nvSpPr>
        <p:spPr>
          <a:xfrm>
            <a:off x="10136179" y="3285508"/>
            <a:ext cx="1633781" cy="646331"/>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aggregating</a:t>
            </a:r>
          </a:p>
          <a:p>
            <a:r>
              <a:rPr kumimoji="1" lang="en-US" altLang="zh-CN">
                <a:latin typeface="Times New Roman" panose="02020603050405020304" pitchFamily="18" charset="0"/>
                <a:cs typeface="Times New Roman" panose="02020603050405020304" pitchFamily="18" charset="0"/>
              </a:rPr>
              <a:t>asynchronously</a:t>
            </a:r>
            <a:endParaRPr kumimoji="1" lang="zh-CN" altLang="en-US">
              <a:latin typeface="Times New Roman" panose="02020603050405020304" pitchFamily="18" charset="0"/>
              <a:cs typeface="Times New Roman" panose="02020603050405020304" pitchFamily="18" charset="0"/>
            </a:endParaRPr>
          </a:p>
        </p:txBody>
      </p:sp>
      <p:sp>
        <p:nvSpPr>
          <p:cNvPr id="306" name="文本框 305">
            <a:extLst>
              <a:ext uri="{FF2B5EF4-FFF2-40B4-BE49-F238E27FC236}">
                <a16:creationId xmlns:a16="http://schemas.microsoft.com/office/drawing/2014/main" id="{12BE7FC1-2BD6-4C42-8772-5CE485BCF69A}"/>
              </a:ext>
            </a:extLst>
          </p:cNvPr>
          <p:cNvSpPr txBox="1"/>
          <p:nvPr/>
        </p:nvSpPr>
        <p:spPr>
          <a:xfrm>
            <a:off x="10142144" y="4547682"/>
            <a:ext cx="1945327" cy="923330"/>
          </a:xfrm>
          <a:prstGeom prst="rect">
            <a:avLst/>
          </a:prstGeom>
          <a:noFill/>
        </p:spPr>
        <p:txBody>
          <a:bodyPr wrap="square" rtlCol="0">
            <a:spAutoFit/>
          </a:bodyPr>
          <a:lstStyle/>
          <a:p>
            <a:r>
              <a:rPr kumimoji="1" lang="en-US" altLang="zh-CN">
                <a:latin typeface="Times New Roman" panose="02020603050405020304" pitchFamily="18" charset="0"/>
                <a:cs typeface="Times New Roman" panose="02020603050405020304" pitchFamily="18" charset="0"/>
              </a:rPr>
              <a:t>Keep</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decoding</a:t>
            </a:r>
            <a:r>
              <a:rPr kumimoji="1" lang="zh-CN" altLang="en-US">
                <a:latin typeface="Times New Roman" panose="02020603050405020304" pitchFamily="18" charset="0"/>
                <a:cs typeface="Times New Roman" panose="02020603050405020304" pitchFamily="18" charset="0"/>
              </a:rPr>
              <a:t> </a:t>
            </a:r>
            <a:endParaRPr kumimoji="1" lang="en-US" altLang="zh-CN">
              <a:latin typeface="Times New Roman" panose="02020603050405020304" pitchFamily="18" charset="0"/>
              <a:cs typeface="Times New Roman" panose="02020603050405020304" pitchFamily="18" charset="0"/>
            </a:endParaRPr>
          </a:p>
          <a:p>
            <a:r>
              <a:rPr kumimoji="1" lang="en-US" altLang="zh-CN">
                <a:latin typeface="Times New Roman" panose="02020603050405020304" pitchFamily="18" charset="0"/>
                <a:cs typeface="Times New Roman" panose="02020603050405020304" pitchFamily="18" charset="0"/>
              </a:rPr>
              <a:t>if</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not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rejected,</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otherwise</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rollback</a:t>
            </a:r>
            <a:endParaRPr kumimoji="1" lang="zh-CN"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5242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4435701"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Design:</a:t>
            </a:r>
            <a:r>
              <a:rPr kumimoji="1" lang="zh-CN" altLang="en-US" sz="24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Speculative Aggregation</a:t>
            </a:r>
            <a:endParaRPr kumimoji="1" lang="zh-CN" altLang="en-US" sz="2400" b="1" dirty="0">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BD92D9CB-DF69-4EEE-B5DC-EE9DC8A28678}"/>
                  </a:ext>
                </a:extLst>
              </p:cNvPr>
              <p:cNvSpPr txBox="1"/>
              <p:nvPr/>
            </p:nvSpPr>
            <p:spPr>
              <a:xfrm>
                <a:off x="531697" y="1545012"/>
                <a:ext cx="1430777" cy="369332"/>
              </a:xfrm>
              <a:prstGeom prst="rect">
                <a:avLst/>
              </a:prstGeom>
              <a:noFill/>
            </p:spPr>
            <p:txBody>
              <a:bodyPr wrap="none" rtlCol="0">
                <a:spAutoFit/>
              </a:bodyPr>
              <a:lstStyle/>
              <a:p>
                <a:pPr algn="ctr"/>
                <a:r>
                  <a:rPr lang="en-US" altLang="zh-CN" b="0" dirty="0">
                    <a:latin typeface="Times New Roman" panose="02020603050405020304" pitchFamily="18" charset="0"/>
                    <a:cs typeface="Times New Roman" panose="02020603050405020304" pitchFamily="18" charset="0"/>
                  </a:rPr>
                  <a:t>Draft token </a:t>
                </a:r>
                <a14:m>
                  <m:oMath xmlns:m="http://schemas.openxmlformats.org/officeDocument/2006/math">
                    <m:r>
                      <a:rPr lang="en-US" altLang="zh-CN" b="0" i="1" smtClean="0">
                        <a:latin typeface="Cambria Math" panose="02040503050406030204" pitchFamily="18" charset="0"/>
                      </a:rPr>
                      <m:t>𝑥</m:t>
                    </m:r>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33" name="文本框 32">
                <a:extLst>
                  <a:ext uri="{FF2B5EF4-FFF2-40B4-BE49-F238E27FC236}">
                    <a16:creationId xmlns:a16="http://schemas.microsoft.com/office/drawing/2014/main" id="{BD92D9CB-DF69-4EEE-B5DC-EE9DC8A28678}"/>
                  </a:ext>
                </a:extLst>
              </p:cNvPr>
              <p:cNvSpPr txBox="1">
                <a:spLocks noRot="1" noChangeAspect="1" noMove="1" noResize="1" noEditPoints="1" noAdjustHandles="1" noChangeArrowheads="1" noChangeShapeType="1" noTextEdit="1"/>
              </p:cNvSpPr>
              <p:nvPr/>
            </p:nvSpPr>
            <p:spPr>
              <a:xfrm>
                <a:off x="531697" y="1545012"/>
                <a:ext cx="1430777" cy="369332"/>
              </a:xfrm>
              <a:prstGeom prst="rect">
                <a:avLst/>
              </a:prstGeom>
              <a:blipFill>
                <a:blip r:embed="rId2"/>
                <a:stretch>
                  <a:fillRect l="-2979"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1" name="文本框 120">
                <a:extLst>
                  <a:ext uri="{FF2B5EF4-FFF2-40B4-BE49-F238E27FC236}">
                    <a16:creationId xmlns:a16="http://schemas.microsoft.com/office/drawing/2014/main" id="{469A9062-CE57-4440-9D2B-59F0FC32741B}"/>
                  </a:ext>
                </a:extLst>
              </p:cNvPr>
              <p:cNvSpPr txBox="1"/>
              <p:nvPr/>
            </p:nvSpPr>
            <p:spPr>
              <a:xfrm>
                <a:off x="1854394" y="1541588"/>
                <a:ext cx="5093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b="0" i="1" smtClean="0">
                              <a:latin typeface="Cambria Math" panose="02040503050406030204" pitchFamily="18" charset="0"/>
                            </a:rPr>
                          </m:ctrlPr>
                        </m:sSupPr>
                        <m:e>
                          <m:r>
                            <a:rPr lang="en-US" altLang="zh-CN" b="1" i="1" smtClean="0">
                              <a:latin typeface="Cambria Math" panose="02040503050406030204" pitchFamily="18" charset="0"/>
                            </a:rPr>
                            <m:t>𝒑</m:t>
                          </m:r>
                        </m:e>
                        <m:sup>
                          <m:r>
                            <a:rPr lang="en-US" altLang="zh-CN" b="0" i="1" smtClean="0">
                              <a:latin typeface="Cambria Math" panose="02040503050406030204" pitchFamily="18" charset="0"/>
                            </a:rPr>
                            <m:t>𝑎</m:t>
                          </m:r>
                        </m:sup>
                      </m:sSup>
                    </m:oMath>
                  </m:oMathPara>
                </a14:m>
                <a:endParaRPr lang="zh-CN" altLang="en-US" i="1" dirty="0"/>
              </a:p>
            </p:txBody>
          </p:sp>
        </mc:Choice>
        <mc:Fallback xmlns="">
          <p:sp>
            <p:nvSpPr>
              <p:cNvPr id="121" name="文本框 120">
                <a:extLst>
                  <a:ext uri="{FF2B5EF4-FFF2-40B4-BE49-F238E27FC236}">
                    <a16:creationId xmlns:a16="http://schemas.microsoft.com/office/drawing/2014/main" id="{469A9062-CE57-4440-9D2B-59F0FC32741B}"/>
                  </a:ext>
                </a:extLst>
              </p:cNvPr>
              <p:cNvSpPr txBox="1">
                <a:spLocks noRot="1" noChangeAspect="1" noMove="1" noResize="1" noEditPoints="1" noAdjustHandles="1" noChangeArrowheads="1" noChangeShapeType="1" noTextEdit="1"/>
              </p:cNvSpPr>
              <p:nvPr/>
            </p:nvSpPr>
            <p:spPr>
              <a:xfrm>
                <a:off x="1854394" y="1541588"/>
                <a:ext cx="509306" cy="369332"/>
              </a:xfrm>
              <a:prstGeom prst="rect">
                <a:avLst/>
              </a:prstGeom>
              <a:blipFill>
                <a:blip r:embed="rId3"/>
                <a:stretch>
                  <a:fillRect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2" name="文本框 121">
                <a:extLst>
                  <a:ext uri="{FF2B5EF4-FFF2-40B4-BE49-F238E27FC236}">
                    <a16:creationId xmlns:a16="http://schemas.microsoft.com/office/drawing/2014/main" id="{E9734369-8343-4BD6-9956-7C0F27052396}"/>
                  </a:ext>
                </a:extLst>
              </p:cNvPr>
              <p:cNvSpPr txBox="1"/>
              <p:nvPr/>
            </p:nvSpPr>
            <p:spPr>
              <a:xfrm>
                <a:off x="2556724" y="1542543"/>
                <a:ext cx="504882" cy="3742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b="0" i="1" smtClean="0">
                              <a:latin typeface="Cambria Math" panose="02040503050406030204" pitchFamily="18" charset="0"/>
                            </a:rPr>
                          </m:ctrlPr>
                        </m:sSupPr>
                        <m:e>
                          <m:r>
                            <a:rPr lang="en-US" altLang="zh-CN" b="1" i="1" smtClean="0">
                              <a:latin typeface="Cambria Math" panose="02040503050406030204" pitchFamily="18" charset="0"/>
                            </a:rPr>
                            <m:t>𝒑</m:t>
                          </m:r>
                        </m:e>
                        <m:sup>
                          <m:r>
                            <a:rPr lang="en-US" altLang="zh-CN" b="0" i="1" smtClean="0">
                              <a:latin typeface="Cambria Math" panose="02040503050406030204" pitchFamily="18" charset="0"/>
                            </a:rPr>
                            <m:t>𝑏</m:t>
                          </m:r>
                        </m:sup>
                      </m:sSup>
                    </m:oMath>
                  </m:oMathPara>
                </a14:m>
                <a:endParaRPr lang="zh-CN" altLang="en-US" dirty="0"/>
              </a:p>
            </p:txBody>
          </p:sp>
        </mc:Choice>
        <mc:Fallback xmlns="">
          <p:sp>
            <p:nvSpPr>
              <p:cNvPr id="122" name="文本框 121">
                <a:extLst>
                  <a:ext uri="{FF2B5EF4-FFF2-40B4-BE49-F238E27FC236}">
                    <a16:creationId xmlns:a16="http://schemas.microsoft.com/office/drawing/2014/main" id="{E9734369-8343-4BD6-9956-7C0F27052396}"/>
                  </a:ext>
                </a:extLst>
              </p:cNvPr>
              <p:cNvSpPr txBox="1">
                <a:spLocks noRot="1" noChangeAspect="1" noMove="1" noResize="1" noEditPoints="1" noAdjustHandles="1" noChangeArrowheads="1" noChangeShapeType="1" noTextEdit="1"/>
              </p:cNvSpPr>
              <p:nvPr/>
            </p:nvSpPr>
            <p:spPr>
              <a:xfrm>
                <a:off x="2556724" y="1542543"/>
                <a:ext cx="504882" cy="374270"/>
              </a:xfrm>
              <a:prstGeom prst="rect">
                <a:avLst/>
              </a:prstGeom>
              <a:blipFill>
                <a:blip r:embed="rId4"/>
                <a:stretch>
                  <a:fillRect b="-819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9" name="文本框 188">
                <a:extLst>
                  <a:ext uri="{FF2B5EF4-FFF2-40B4-BE49-F238E27FC236}">
                    <a16:creationId xmlns:a16="http://schemas.microsoft.com/office/drawing/2014/main" id="{02F24A91-5BD5-4AD8-BDBC-2DFF21D06D2E}"/>
                  </a:ext>
                </a:extLst>
              </p:cNvPr>
              <p:cNvSpPr txBox="1"/>
              <p:nvPr/>
            </p:nvSpPr>
            <p:spPr>
              <a:xfrm>
                <a:off x="3719401" y="1545012"/>
                <a:ext cx="3757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dirty="0">
                          <a:latin typeface="Cambria Math" panose="02040503050406030204" pitchFamily="18" charset="0"/>
                          <a:cs typeface="Times New Roman" panose="02020603050405020304" pitchFamily="18" charset="0"/>
                        </a:rPr>
                        <m:t>𝜂</m:t>
                      </m:r>
                    </m:oMath>
                  </m:oMathPara>
                </a14:m>
                <a:endParaRPr lang="zh-CN" altLang="en-US" dirty="0"/>
              </a:p>
            </p:txBody>
          </p:sp>
        </mc:Choice>
        <mc:Fallback xmlns="">
          <p:sp>
            <p:nvSpPr>
              <p:cNvPr id="189" name="文本框 188">
                <a:extLst>
                  <a:ext uri="{FF2B5EF4-FFF2-40B4-BE49-F238E27FC236}">
                    <a16:creationId xmlns:a16="http://schemas.microsoft.com/office/drawing/2014/main" id="{02F24A91-5BD5-4AD8-BDBC-2DFF21D06D2E}"/>
                  </a:ext>
                </a:extLst>
              </p:cNvPr>
              <p:cNvSpPr txBox="1">
                <a:spLocks noRot="1" noChangeAspect="1" noMove="1" noResize="1" noEditPoints="1" noAdjustHandles="1" noChangeArrowheads="1" noChangeShapeType="1" noTextEdit="1"/>
              </p:cNvSpPr>
              <p:nvPr/>
            </p:nvSpPr>
            <p:spPr>
              <a:xfrm>
                <a:off x="3719401" y="1545012"/>
                <a:ext cx="375744" cy="369332"/>
              </a:xfrm>
              <a:prstGeom prst="rect">
                <a:avLst/>
              </a:prstGeom>
              <a:blipFill>
                <a:blip r:embed="rId5"/>
                <a:stretch>
                  <a:fillRect b="-6557"/>
                </a:stretch>
              </a:blipFill>
            </p:spPr>
            <p:txBody>
              <a:bodyPr/>
              <a:lstStyle/>
              <a:p>
                <a:r>
                  <a:rPr lang="zh-CN" altLang="en-US">
                    <a:noFill/>
                  </a:rPr>
                  <a:t> </a:t>
                </a:r>
              </a:p>
            </p:txBody>
          </p:sp>
        </mc:Fallback>
      </mc:AlternateContent>
      <p:sp>
        <p:nvSpPr>
          <p:cNvPr id="146" name="矩形: 圆角 145">
            <a:extLst>
              <a:ext uri="{FF2B5EF4-FFF2-40B4-BE49-F238E27FC236}">
                <a16:creationId xmlns:a16="http://schemas.microsoft.com/office/drawing/2014/main" id="{05CD4912-FBC4-4DA0-8A50-EEC83B2DE7AE}"/>
              </a:ext>
            </a:extLst>
          </p:cNvPr>
          <p:cNvSpPr/>
          <p:nvPr/>
        </p:nvSpPr>
        <p:spPr>
          <a:xfrm>
            <a:off x="660463" y="2277371"/>
            <a:ext cx="5914496" cy="3852882"/>
          </a:xfrm>
          <a:prstGeom prst="roundRect">
            <a:avLst>
              <a:gd name="adj" fmla="val 4481"/>
            </a:avLst>
          </a:prstGeom>
          <a:solidFill>
            <a:schemeClr val="accent5">
              <a:lumMod val="20000"/>
              <a:lumOff val="80000"/>
            </a:schemeClr>
          </a:solidFill>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59" name="菱形 58">
            <a:extLst>
              <a:ext uri="{FF2B5EF4-FFF2-40B4-BE49-F238E27FC236}">
                <a16:creationId xmlns:a16="http://schemas.microsoft.com/office/drawing/2014/main" id="{4F1017DE-F319-49C0-AB8B-025FA598EA56}"/>
              </a:ext>
            </a:extLst>
          </p:cNvPr>
          <p:cNvSpPr/>
          <p:nvPr/>
        </p:nvSpPr>
        <p:spPr>
          <a:xfrm>
            <a:off x="2759112" y="3460448"/>
            <a:ext cx="2270076" cy="853437"/>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菱形 40">
            <a:extLst>
              <a:ext uri="{FF2B5EF4-FFF2-40B4-BE49-F238E27FC236}">
                <a16:creationId xmlns:a16="http://schemas.microsoft.com/office/drawing/2014/main" id="{B7D7FE4E-E191-401B-AF35-E634C8B5614A}"/>
              </a:ext>
            </a:extLst>
          </p:cNvPr>
          <p:cNvSpPr/>
          <p:nvPr/>
        </p:nvSpPr>
        <p:spPr>
          <a:xfrm>
            <a:off x="1266470" y="2494178"/>
            <a:ext cx="2450952" cy="853437"/>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组合 57">
            <a:extLst>
              <a:ext uri="{FF2B5EF4-FFF2-40B4-BE49-F238E27FC236}">
                <a16:creationId xmlns:a16="http://schemas.microsoft.com/office/drawing/2014/main" id="{5CA6073C-55A3-48B0-8D37-220A44CEF988}"/>
              </a:ext>
            </a:extLst>
          </p:cNvPr>
          <p:cNvGrpSpPr/>
          <p:nvPr/>
        </p:nvGrpSpPr>
        <p:grpSpPr>
          <a:xfrm>
            <a:off x="1418951" y="2735778"/>
            <a:ext cx="1152797" cy="526869"/>
            <a:chOff x="7615646" y="2338254"/>
            <a:chExt cx="1152797" cy="526869"/>
          </a:xfrm>
        </p:grpSpPr>
        <p:cxnSp>
          <p:nvCxnSpPr>
            <p:cNvPr id="8" name="直接连接符 7">
              <a:extLst>
                <a:ext uri="{FF2B5EF4-FFF2-40B4-BE49-F238E27FC236}">
                  <a16:creationId xmlns:a16="http://schemas.microsoft.com/office/drawing/2014/main" id="{DEEBD54C-5B02-42C3-8E9E-8DDCD0181722}"/>
                </a:ext>
              </a:extLst>
            </p:cNvPr>
            <p:cNvCxnSpPr>
              <a:cxnSpLocks/>
            </p:cNvCxnSpPr>
            <p:nvPr/>
          </p:nvCxnSpPr>
          <p:spPr>
            <a:xfrm>
              <a:off x="7615646" y="2865123"/>
              <a:ext cx="11527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2309405B-6400-4905-B6AB-F4E2B2710814}"/>
                </a:ext>
              </a:extLst>
            </p:cNvPr>
            <p:cNvSpPr/>
            <p:nvPr/>
          </p:nvSpPr>
          <p:spPr>
            <a:xfrm>
              <a:off x="7824651" y="2819399"/>
              <a:ext cx="95795"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7B9FE5A-8B9B-4A54-84DA-9CD1EB86B3AB}"/>
                </a:ext>
              </a:extLst>
            </p:cNvPr>
            <p:cNvSpPr/>
            <p:nvPr/>
          </p:nvSpPr>
          <p:spPr>
            <a:xfrm>
              <a:off x="7920446" y="2773137"/>
              <a:ext cx="95795" cy="9198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73C1E58-411F-400D-AD63-DF0E4044554B}"/>
                </a:ext>
              </a:extLst>
            </p:cNvPr>
            <p:cNvSpPr/>
            <p:nvPr/>
          </p:nvSpPr>
          <p:spPr>
            <a:xfrm>
              <a:off x="8016241" y="2713264"/>
              <a:ext cx="95795" cy="151853"/>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6E02708C-E351-4CDE-AD05-08957B12215A}"/>
                </a:ext>
              </a:extLst>
            </p:cNvPr>
            <p:cNvSpPr/>
            <p:nvPr/>
          </p:nvSpPr>
          <p:spPr>
            <a:xfrm>
              <a:off x="8111493" y="2630261"/>
              <a:ext cx="95795" cy="2348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4B7A3BA7-88A6-43B1-A7E2-CD2BE7EB1B69}"/>
                </a:ext>
              </a:extLst>
            </p:cNvPr>
            <p:cNvSpPr/>
            <p:nvPr/>
          </p:nvSpPr>
          <p:spPr>
            <a:xfrm>
              <a:off x="8206745" y="2511880"/>
              <a:ext cx="95795" cy="3532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14B237AA-84B2-45C4-8A91-9DF7CA68A201}"/>
                </a:ext>
              </a:extLst>
            </p:cNvPr>
            <p:cNvSpPr/>
            <p:nvPr/>
          </p:nvSpPr>
          <p:spPr>
            <a:xfrm>
              <a:off x="8302540" y="2338254"/>
              <a:ext cx="95795" cy="5268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CF4035FE-857F-40AA-AE3A-5E920F567811}"/>
                </a:ext>
              </a:extLst>
            </p:cNvPr>
            <p:cNvSpPr/>
            <p:nvPr/>
          </p:nvSpPr>
          <p:spPr>
            <a:xfrm>
              <a:off x="8398335" y="2535012"/>
              <a:ext cx="95795" cy="3301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08620FA7-E7AE-49DC-B81F-82BC1AB30A1A}"/>
                </a:ext>
              </a:extLst>
            </p:cNvPr>
            <p:cNvSpPr/>
            <p:nvPr/>
          </p:nvSpPr>
          <p:spPr>
            <a:xfrm>
              <a:off x="8493587" y="2713264"/>
              <a:ext cx="95795" cy="1518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a:extLst>
              <a:ext uri="{FF2B5EF4-FFF2-40B4-BE49-F238E27FC236}">
                <a16:creationId xmlns:a16="http://schemas.microsoft.com/office/drawing/2014/main" id="{B06B9E4F-1987-4254-8476-25CEE0AD0BC8}"/>
              </a:ext>
            </a:extLst>
          </p:cNvPr>
          <p:cNvGrpSpPr/>
          <p:nvPr/>
        </p:nvGrpSpPr>
        <p:grpSpPr>
          <a:xfrm flipH="1">
            <a:off x="2689442" y="2736322"/>
            <a:ext cx="1152797" cy="526868"/>
            <a:chOff x="9042891" y="2338798"/>
            <a:chExt cx="1152797" cy="526868"/>
          </a:xfrm>
        </p:grpSpPr>
        <p:cxnSp>
          <p:nvCxnSpPr>
            <p:cNvPr id="21" name="直接连接符 20">
              <a:extLst>
                <a:ext uri="{FF2B5EF4-FFF2-40B4-BE49-F238E27FC236}">
                  <a16:creationId xmlns:a16="http://schemas.microsoft.com/office/drawing/2014/main" id="{9D6EC7BA-4D98-47B8-9210-00D71076E87C}"/>
                </a:ext>
              </a:extLst>
            </p:cNvPr>
            <p:cNvCxnSpPr>
              <a:cxnSpLocks/>
            </p:cNvCxnSpPr>
            <p:nvPr/>
          </p:nvCxnSpPr>
          <p:spPr>
            <a:xfrm>
              <a:off x="9042891" y="2865666"/>
              <a:ext cx="11527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89FB8B35-BD72-4552-9D48-80A843FD46AB}"/>
                </a:ext>
              </a:extLst>
            </p:cNvPr>
            <p:cNvSpPr/>
            <p:nvPr/>
          </p:nvSpPr>
          <p:spPr>
            <a:xfrm>
              <a:off x="9251896" y="2819942"/>
              <a:ext cx="95795"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2E29E449-7C52-45BE-9345-0792EBD4268A}"/>
                </a:ext>
              </a:extLst>
            </p:cNvPr>
            <p:cNvSpPr/>
            <p:nvPr/>
          </p:nvSpPr>
          <p:spPr>
            <a:xfrm>
              <a:off x="9347691" y="2773680"/>
              <a:ext cx="95795" cy="9198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31239D23-598F-450E-A387-AE9358380502}"/>
                </a:ext>
              </a:extLst>
            </p:cNvPr>
            <p:cNvSpPr/>
            <p:nvPr/>
          </p:nvSpPr>
          <p:spPr>
            <a:xfrm>
              <a:off x="9443486" y="2713807"/>
              <a:ext cx="95795" cy="15185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0EDC113D-F676-43C1-BEE8-CD95F33048C7}"/>
                </a:ext>
              </a:extLst>
            </p:cNvPr>
            <p:cNvSpPr/>
            <p:nvPr/>
          </p:nvSpPr>
          <p:spPr>
            <a:xfrm>
              <a:off x="9538739" y="2338798"/>
              <a:ext cx="95795" cy="5268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7ED94C15-46AC-49EF-BBE1-CD22B187A18A}"/>
                </a:ext>
              </a:extLst>
            </p:cNvPr>
            <p:cNvSpPr/>
            <p:nvPr/>
          </p:nvSpPr>
          <p:spPr>
            <a:xfrm>
              <a:off x="9633990" y="2512423"/>
              <a:ext cx="95795" cy="3532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9D78F618-8750-4D4A-8804-717E062B0281}"/>
                </a:ext>
              </a:extLst>
            </p:cNvPr>
            <p:cNvSpPr/>
            <p:nvPr/>
          </p:nvSpPr>
          <p:spPr>
            <a:xfrm>
              <a:off x="9729787" y="2630261"/>
              <a:ext cx="95795" cy="235403"/>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C63AF062-5AD8-4645-BACB-CB6E367F31DD}"/>
                </a:ext>
              </a:extLst>
            </p:cNvPr>
            <p:cNvSpPr/>
            <p:nvPr/>
          </p:nvSpPr>
          <p:spPr>
            <a:xfrm>
              <a:off x="9825580" y="2535555"/>
              <a:ext cx="95795" cy="3301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D85DF68F-D812-4FDC-A775-B7E90A486546}"/>
                </a:ext>
              </a:extLst>
            </p:cNvPr>
            <p:cNvSpPr/>
            <p:nvPr/>
          </p:nvSpPr>
          <p:spPr>
            <a:xfrm>
              <a:off x="9920832" y="2713807"/>
              <a:ext cx="95795" cy="1518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E8A01BF3-B11D-4C30-A85D-809C535B268F}"/>
                  </a:ext>
                </a:extLst>
              </p:cNvPr>
              <p:cNvSpPr txBox="1"/>
              <p:nvPr/>
            </p:nvSpPr>
            <p:spPr>
              <a:xfrm>
                <a:off x="1720758" y="2340049"/>
                <a:ext cx="1671933" cy="3429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600" b="0" i="1" smtClean="0">
                              <a:latin typeface="Cambria Math" panose="02040503050406030204" pitchFamily="18" charset="0"/>
                            </a:rPr>
                          </m:ctrlPr>
                        </m:sSupPr>
                        <m:e>
                          <m:r>
                            <a:rPr lang="en-US" altLang="zh-CN" sz="1600" b="1" i="1" smtClean="0">
                              <a:latin typeface="Cambria Math" panose="02040503050406030204" pitchFamily="18" charset="0"/>
                            </a:rPr>
                            <m:t>𝒑</m:t>
                          </m:r>
                        </m:e>
                        <m:sup>
                          <m:r>
                            <a:rPr lang="en-US" altLang="zh-CN" sz="1600" b="0" i="1" smtClean="0">
                              <a:latin typeface="Cambria Math" panose="02040503050406030204" pitchFamily="18" charset="0"/>
                            </a:rPr>
                            <m:t>𝑎</m:t>
                          </m:r>
                        </m:sup>
                      </m:sSup>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e>
                      </m:d>
                      <m:r>
                        <a:rPr lang="en-US" altLang="zh-CN" sz="1600" b="0" i="1" smtClean="0">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𝒑</m:t>
                          </m:r>
                        </m:e>
                        <m:sup>
                          <m:r>
                            <a:rPr lang="en-US" altLang="zh-CN" sz="1600" i="1">
                              <a:latin typeface="Cambria Math" panose="02040503050406030204" pitchFamily="18" charset="0"/>
                            </a:rPr>
                            <m:t>𝑏</m:t>
                          </m:r>
                        </m:sup>
                      </m:sSup>
                      <m:d>
                        <m:dPr>
                          <m:ctrlPr>
                            <a:rPr lang="en-US" altLang="zh-CN" sz="1600" i="1">
                              <a:latin typeface="Cambria Math" panose="02040503050406030204" pitchFamily="18" charset="0"/>
                            </a:rPr>
                          </m:ctrlPr>
                        </m:dPr>
                        <m:e>
                          <m:r>
                            <a:rPr lang="en-US" altLang="zh-CN" sz="1600" i="1">
                              <a:latin typeface="Cambria Math" panose="02040503050406030204" pitchFamily="18" charset="0"/>
                            </a:rPr>
                            <m:t>𝑥</m:t>
                          </m:r>
                        </m:e>
                      </m:d>
                      <m:r>
                        <a:rPr lang="en-US" altLang="zh-CN" sz="1600" b="0" i="1" smtClean="0">
                          <a:latin typeface="Cambria Math" panose="02040503050406030204" pitchFamily="18" charset="0"/>
                        </a:rPr>
                        <m:t> ?</m:t>
                      </m:r>
                    </m:oMath>
                  </m:oMathPara>
                </a14:m>
                <a:endParaRPr lang="zh-CN" altLang="en-US" sz="1600" i="1" dirty="0"/>
              </a:p>
            </p:txBody>
          </p:sp>
        </mc:Choice>
        <mc:Fallback xmlns="">
          <p:sp>
            <p:nvSpPr>
              <p:cNvPr id="36" name="文本框 35">
                <a:extLst>
                  <a:ext uri="{FF2B5EF4-FFF2-40B4-BE49-F238E27FC236}">
                    <a16:creationId xmlns:a16="http://schemas.microsoft.com/office/drawing/2014/main" id="{E8A01BF3-B11D-4C30-A85D-809C535B268F}"/>
                  </a:ext>
                </a:extLst>
              </p:cNvPr>
              <p:cNvSpPr txBox="1">
                <a:spLocks noRot="1" noChangeAspect="1" noMove="1" noResize="1" noEditPoints="1" noAdjustHandles="1" noChangeArrowheads="1" noChangeShapeType="1" noTextEdit="1"/>
              </p:cNvSpPr>
              <p:nvPr/>
            </p:nvSpPr>
            <p:spPr>
              <a:xfrm>
                <a:off x="1720758" y="2340049"/>
                <a:ext cx="1671933" cy="342979"/>
              </a:xfrm>
              <a:prstGeom prst="rect">
                <a:avLst/>
              </a:prstGeom>
              <a:blipFill>
                <a:blip r:embed="rId6"/>
                <a:stretch>
                  <a:fillRect b="-3571"/>
                </a:stretch>
              </a:blipFill>
            </p:spPr>
            <p:txBody>
              <a:bodyPr/>
              <a:lstStyle/>
              <a:p>
                <a:r>
                  <a:rPr lang="zh-CN" altLang="en-US">
                    <a:noFill/>
                  </a:rPr>
                  <a:t> </a:t>
                </a:r>
              </a:p>
            </p:txBody>
          </p:sp>
        </mc:Fallback>
      </mc:AlternateContent>
      <p:cxnSp>
        <p:nvCxnSpPr>
          <p:cNvPr id="46" name="连接符: 肘形 45">
            <a:extLst>
              <a:ext uri="{FF2B5EF4-FFF2-40B4-BE49-F238E27FC236}">
                <a16:creationId xmlns:a16="http://schemas.microsoft.com/office/drawing/2014/main" id="{D56483A1-955C-4691-BCBB-7EEAB2FA5F2C}"/>
              </a:ext>
            </a:extLst>
          </p:cNvPr>
          <p:cNvCxnSpPr>
            <a:cxnSpLocks/>
            <a:stCxn id="41" idx="1"/>
            <a:endCxn id="155" idx="0"/>
          </p:cNvCxnSpPr>
          <p:nvPr/>
        </p:nvCxnSpPr>
        <p:spPr>
          <a:xfrm rot="10800000" flipV="1">
            <a:off x="1079008" y="2920896"/>
            <a:ext cx="187463" cy="3128111"/>
          </a:xfrm>
          <a:prstGeom prst="bentConnector2">
            <a:avLst/>
          </a:prstGeom>
          <a:ln w="12700">
            <a:solidFill>
              <a:schemeClr val="accent6">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78F8BD83-8998-4526-9D17-790EF990683E}"/>
              </a:ext>
            </a:extLst>
          </p:cNvPr>
          <p:cNvSpPr txBox="1"/>
          <p:nvPr/>
        </p:nvSpPr>
        <p:spPr>
          <a:xfrm>
            <a:off x="1008638" y="2585631"/>
            <a:ext cx="458780" cy="292388"/>
          </a:xfrm>
          <a:prstGeom prst="rect">
            <a:avLst/>
          </a:prstGeom>
          <a:noFill/>
        </p:spPr>
        <p:txBody>
          <a:bodyPr wrap="none" bIns="0" rtlCol="0">
            <a:spAutoFit/>
          </a:bodyPr>
          <a:lstStyle/>
          <a:p>
            <a:r>
              <a:rPr lang="en-US" altLang="zh-CN" sz="1600" b="0" dirty="0">
                <a:latin typeface="Times New Roman" panose="02020603050405020304" pitchFamily="18" charset="0"/>
                <a:cs typeface="Times New Roman" panose="02020603050405020304" pitchFamily="18" charset="0"/>
              </a:rPr>
              <a:t>yes</a:t>
            </a:r>
            <a:endParaRPr lang="zh-CN" alt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E42DED86-1FDC-45B2-896A-F0767D8592F3}"/>
                  </a:ext>
                </a:extLst>
              </p:cNvPr>
              <p:cNvSpPr txBox="1"/>
              <p:nvPr/>
            </p:nvSpPr>
            <p:spPr>
              <a:xfrm>
                <a:off x="2599884" y="3393904"/>
                <a:ext cx="2645558" cy="90191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Random() </a:t>
                </a:r>
                <a14:m>
                  <m:oMath xmlns:m="http://schemas.openxmlformats.org/officeDocument/2006/math">
                    <m:r>
                      <a:rPr lang="en-US" altLang="zh-CN" sz="1600" b="0" i="1" dirty="0" smtClean="0">
                        <a:latin typeface="Cambria Math" panose="02040503050406030204" pitchFamily="18" charset="0"/>
                        <a:cs typeface="Times New Roman" panose="02020603050405020304" pitchFamily="18" charset="0"/>
                      </a:rPr>
                      <m:t>≥</m:t>
                    </m:r>
                  </m:oMath>
                </a14:m>
                <a:endParaRPr lang="en-US" altLang="zh-CN" sz="1600" b="0" i="0" dirty="0">
                  <a:latin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US" altLang="zh-CN" sz="1600" b="0" i="1" dirty="0" smtClean="0">
                          <a:latin typeface="Cambria Math" panose="02040503050406030204" pitchFamily="18" charset="0"/>
                          <a:cs typeface="Times New Roman" panose="02020603050405020304" pitchFamily="18" charset="0"/>
                        </a:rPr>
                        <m:t>𝜂</m:t>
                      </m:r>
                      <m:d>
                        <m:dPr>
                          <m:ctrlPr>
                            <a:rPr lang="en-US" altLang="zh-CN" sz="1600" b="0" i="1" dirty="0" smtClean="0">
                              <a:latin typeface="Cambria Math" panose="02040503050406030204" pitchFamily="18" charset="0"/>
                              <a:cs typeface="Times New Roman" panose="02020603050405020304" pitchFamily="18" charset="0"/>
                            </a:rPr>
                          </m:ctrlPr>
                        </m:dPr>
                        <m:e>
                          <m:r>
                            <a:rPr lang="en-US" altLang="zh-CN" sz="1600" b="0" i="1" dirty="0" smtClean="0">
                              <a:latin typeface="Cambria Math" panose="02040503050406030204" pitchFamily="18" charset="0"/>
                              <a:cs typeface="Times New Roman" panose="02020603050405020304" pitchFamily="18" charset="0"/>
                            </a:rPr>
                            <m:t>1−</m:t>
                          </m:r>
                          <m:f>
                            <m:fPr>
                              <m:ctrlPr>
                                <a:rPr lang="en-US" altLang="zh-CN" sz="1600" b="0" i="1" dirty="0" smtClean="0">
                                  <a:latin typeface="Cambria Math" panose="02040503050406030204" pitchFamily="18" charset="0"/>
                                  <a:cs typeface="Times New Roman" panose="02020603050405020304" pitchFamily="18" charset="0"/>
                                </a:rPr>
                              </m:ctrlPr>
                            </m:fPr>
                            <m:num>
                              <m:sSup>
                                <m:sSupPr>
                                  <m:ctrlPr>
                                    <a:rPr lang="en-US" altLang="zh-CN" sz="1600" b="0" i="1" dirty="0" smtClean="0">
                                      <a:latin typeface="Cambria Math" panose="02040503050406030204" pitchFamily="18" charset="0"/>
                                      <a:cs typeface="Times New Roman" panose="02020603050405020304" pitchFamily="18" charset="0"/>
                                    </a:rPr>
                                  </m:ctrlPr>
                                </m:sSupPr>
                                <m:e>
                                  <m:r>
                                    <a:rPr lang="en-US" altLang="zh-CN" sz="1600" b="0" i="1" dirty="0" smtClean="0">
                                      <a:latin typeface="Cambria Math" panose="02040503050406030204" pitchFamily="18" charset="0"/>
                                      <a:cs typeface="Times New Roman" panose="02020603050405020304" pitchFamily="18" charset="0"/>
                                    </a:rPr>
                                    <m:t>𝑝</m:t>
                                  </m:r>
                                </m:e>
                                <m:sup>
                                  <m:r>
                                    <a:rPr lang="en-US" altLang="zh-CN" sz="1600" b="0" i="1" dirty="0" smtClean="0">
                                      <a:latin typeface="Cambria Math" panose="02040503050406030204" pitchFamily="18" charset="0"/>
                                      <a:cs typeface="Times New Roman" panose="02020603050405020304" pitchFamily="18" charset="0"/>
                                    </a:rPr>
                                    <m:t>𝑏</m:t>
                                  </m:r>
                                </m:sup>
                              </m:sSup>
                              <m:r>
                                <a:rPr lang="en-US" altLang="zh-CN" sz="1600" b="0" i="1" dirty="0" smtClean="0">
                                  <a:latin typeface="Cambria Math" panose="02040503050406030204" pitchFamily="18" charset="0"/>
                                  <a:cs typeface="Times New Roman" panose="02020603050405020304" pitchFamily="18" charset="0"/>
                                </a:rPr>
                                <m:t>(</m:t>
                              </m:r>
                              <m:r>
                                <a:rPr lang="en-US" altLang="zh-CN" sz="1600" b="0" i="1" dirty="0" smtClean="0">
                                  <a:latin typeface="Cambria Math" panose="02040503050406030204" pitchFamily="18" charset="0"/>
                                  <a:cs typeface="Times New Roman" panose="02020603050405020304" pitchFamily="18" charset="0"/>
                                </a:rPr>
                                <m:t>𝑥</m:t>
                              </m:r>
                              <m:r>
                                <a:rPr lang="en-US" altLang="zh-CN" sz="1600" b="0" i="1" dirty="0" smtClean="0">
                                  <a:latin typeface="Cambria Math" panose="02040503050406030204" pitchFamily="18" charset="0"/>
                                  <a:cs typeface="Times New Roman" panose="02020603050405020304" pitchFamily="18" charset="0"/>
                                </a:rPr>
                                <m:t>)</m:t>
                              </m:r>
                            </m:num>
                            <m:den>
                              <m:sSup>
                                <m:sSupPr>
                                  <m:ctrlPr>
                                    <a:rPr lang="en-US" altLang="zh-CN" sz="1600" b="0" i="1" dirty="0" smtClean="0">
                                      <a:latin typeface="Cambria Math" panose="02040503050406030204" pitchFamily="18" charset="0"/>
                                      <a:cs typeface="Times New Roman" panose="02020603050405020304" pitchFamily="18" charset="0"/>
                                    </a:rPr>
                                  </m:ctrlPr>
                                </m:sSupPr>
                                <m:e>
                                  <m:r>
                                    <a:rPr lang="en-US" altLang="zh-CN" sz="1600" b="0" i="1" dirty="0" smtClean="0">
                                      <a:latin typeface="Cambria Math" panose="02040503050406030204" pitchFamily="18" charset="0"/>
                                      <a:cs typeface="Times New Roman" panose="02020603050405020304" pitchFamily="18" charset="0"/>
                                    </a:rPr>
                                    <m:t>𝑝</m:t>
                                  </m:r>
                                </m:e>
                                <m:sup>
                                  <m:r>
                                    <a:rPr lang="en-US" altLang="zh-CN" sz="1600" b="0" i="1" dirty="0" smtClean="0">
                                      <a:latin typeface="Cambria Math" panose="02040503050406030204" pitchFamily="18" charset="0"/>
                                      <a:cs typeface="Times New Roman" panose="02020603050405020304" pitchFamily="18" charset="0"/>
                                    </a:rPr>
                                    <m:t>𝑎</m:t>
                                  </m:r>
                                </m:sup>
                              </m:sSup>
                              <m:r>
                                <a:rPr lang="en-US" altLang="zh-CN" sz="1600" b="0" i="1" dirty="0" smtClean="0">
                                  <a:latin typeface="Cambria Math" panose="02040503050406030204" pitchFamily="18" charset="0"/>
                                  <a:cs typeface="Times New Roman" panose="02020603050405020304" pitchFamily="18" charset="0"/>
                                </a:rPr>
                                <m:t>(</m:t>
                              </m:r>
                              <m:r>
                                <a:rPr lang="en-US" altLang="zh-CN" sz="1600" b="0" i="1" dirty="0" smtClean="0">
                                  <a:latin typeface="Cambria Math" panose="02040503050406030204" pitchFamily="18" charset="0"/>
                                  <a:cs typeface="Times New Roman" panose="02020603050405020304" pitchFamily="18" charset="0"/>
                                </a:rPr>
                                <m:t>𝑥</m:t>
                              </m:r>
                              <m:r>
                                <a:rPr lang="en-US" altLang="zh-CN" sz="1600" b="0" i="1" dirty="0" smtClean="0">
                                  <a:latin typeface="Cambria Math" panose="02040503050406030204" pitchFamily="18" charset="0"/>
                                  <a:cs typeface="Times New Roman" panose="02020603050405020304" pitchFamily="18" charset="0"/>
                                </a:rPr>
                                <m:t>)</m:t>
                              </m:r>
                            </m:den>
                          </m:f>
                        </m:e>
                      </m:d>
                      <m:r>
                        <a:rPr lang="en-US" altLang="zh-CN" sz="1600" b="0" i="0" dirty="0" smtClean="0">
                          <a:latin typeface="Cambria Math" panose="02040503050406030204" pitchFamily="18" charset="0"/>
                          <a:cs typeface="Times New Roman" panose="02020603050405020304" pitchFamily="18" charset="0"/>
                        </a:rPr>
                        <m:t>?</m:t>
                      </m:r>
                    </m:oMath>
                  </m:oMathPara>
                </a14:m>
                <a:endParaRPr lang="zh-CN" altLang="en-US" sz="1600" dirty="0">
                  <a:latin typeface="Times New Roman" panose="02020603050405020304" pitchFamily="18" charset="0"/>
                  <a:cs typeface="Times New Roman" panose="02020603050405020304" pitchFamily="18" charset="0"/>
                </a:endParaRPr>
              </a:p>
            </p:txBody>
          </p:sp>
        </mc:Choice>
        <mc:Fallback xmlns="">
          <p:sp>
            <p:nvSpPr>
              <p:cNvPr id="50" name="文本框 49">
                <a:extLst>
                  <a:ext uri="{FF2B5EF4-FFF2-40B4-BE49-F238E27FC236}">
                    <a16:creationId xmlns:a16="http://schemas.microsoft.com/office/drawing/2014/main" id="{E42DED86-1FDC-45B2-896A-F0767D8592F3}"/>
                  </a:ext>
                </a:extLst>
              </p:cNvPr>
              <p:cNvSpPr txBox="1">
                <a:spLocks noRot="1" noChangeAspect="1" noMove="1" noResize="1" noEditPoints="1" noAdjustHandles="1" noChangeArrowheads="1" noChangeShapeType="1" noTextEdit="1"/>
              </p:cNvSpPr>
              <p:nvPr/>
            </p:nvSpPr>
            <p:spPr>
              <a:xfrm>
                <a:off x="2599884" y="3393904"/>
                <a:ext cx="2645558" cy="901914"/>
              </a:xfrm>
              <a:prstGeom prst="rect">
                <a:avLst/>
              </a:prstGeom>
              <a:blipFill>
                <a:blip r:embed="rId7"/>
                <a:stretch>
                  <a:fillRect t="-2778" b="-2778"/>
                </a:stretch>
              </a:blipFill>
            </p:spPr>
            <p:txBody>
              <a:bodyPr/>
              <a:lstStyle/>
              <a:p>
                <a:r>
                  <a:rPr lang="zh-CN" altLang="en-US">
                    <a:noFill/>
                  </a:rPr>
                  <a:t> </a:t>
                </a:r>
              </a:p>
            </p:txBody>
          </p:sp>
        </mc:Fallback>
      </mc:AlternateContent>
      <p:cxnSp>
        <p:nvCxnSpPr>
          <p:cNvPr id="51" name="连接符: 肘形 50">
            <a:extLst>
              <a:ext uri="{FF2B5EF4-FFF2-40B4-BE49-F238E27FC236}">
                <a16:creationId xmlns:a16="http://schemas.microsoft.com/office/drawing/2014/main" id="{4FF4BD0A-FC1E-4683-BD01-F7DC1474CFE7}"/>
              </a:ext>
            </a:extLst>
          </p:cNvPr>
          <p:cNvCxnSpPr>
            <a:cxnSpLocks/>
            <a:stCxn id="41" idx="3"/>
            <a:endCxn id="59" idx="0"/>
          </p:cNvCxnSpPr>
          <p:nvPr/>
        </p:nvCxnSpPr>
        <p:spPr>
          <a:xfrm>
            <a:off x="3717422" y="2920897"/>
            <a:ext cx="176728" cy="539551"/>
          </a:xfrm>
          <a:prstGeom prst="bentConnector2">
            <a:avLst/>
          </a:prstGeom>
          <a:ln w="12700">
            <a:solidFill>
              <a:srgbClr val="D2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4AE8D9EC-A0DA-443C-81BE-DD6B082E5B2C}"/>
              </a:ext>
            </a:extLst>
          </p:cNvPr>
          <p:cNvSpPr txBox="1"/>
          <p:nvPr/>
        </p:nvSpPr>
        <p:spPr>
          <a:xfrm>
            <a:off x="3738745" y="2638600"/>
            <a:ext cx="389850" cy="338554"/>
          </a:xfrm>
          <a:prstGeom prst="rect">
            <a:avLst/>
          </a:prstGeom>
          <a:noFill/>
        </p:spPr>
        <p:txBody>
          <a:bodyPr wrap="none" rtlCol="0">
            <a:spAutoFit/>
          </a:bodyPr>
          <a:lstStyle/>
          <a:p>
            <a:r>
              <a:rPr lang="en-US" altLang="zh-CN" sz="1600" b="0" dirty="0">
                <a:latin typeface="Times New Roman" panose="02020603050405020304" pitchFamily="18" charset="0"/>
                <a:cs typeface="Times New Roman" panose="02020603050405020304" pitchFamily="18" charset="0"/>
              </a:rPr>
              <a:t>no</a:t>
            </a:r>
            <a:endParaRPr lang="zh-CN" altLang="en-US" sz="1600" dirty="0">
              <a:latin typeface="Times New Roman" panose="02020603050405020304" pitchFamily="18" charset="0"/>
              <a:cs typeface="Times New Roman" panose="02020603050405020304" pitchFamily="18" charset="0"/>
            </a:endParaRPr>
          </a:p>
        </p:txBody>
      </p:sp>
      <p:cxnSp>
        <p:nvCxnSpPr>
          <p:cNvPr id="62" name="连接符: 肘形 61">
            <a:extLst>
              <a:ext uri="{FF2B5EF4-FFF2-40B4-BE49-F238E27FC236}">
                <a16:creationId xmlns:a16="http://schemas.microsoft.com/office/drawing/2014/main" id="{45F8EADB-5A1C-4977-976E-735E92A1280D}"/>
              </a:ext>
            </a:extLst>
          </p:cNvPr>
          <p:cNvCxnSpPr>
            <a:cxnSpLocks/>
            <a:stCxn id="59" idx="1"/>
            <a:endCxn id="155" idx="0"/>
          </p:cNvCxnSpPr>
          <p:nvPr/>
        </p:nvCxnSpPr>
        <p:spPr>
          <a:xfrm rot="10800000" flipV="1">
            <a:off x="1079008" y="3887166"/>
            <a:ext cx="1680105" cy="2161841"/>
          </a:xfrm>
          <a:prstGeom prst="bentConnector2">
            <a:avLst/>
          </a:prstGeom>
          <a:ln w="12700">
            <a:solidFill>
              <a:schemeClr val="accent6">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67" name="文本框 66">
            <a:extLst>
              <a:ext uri="{FF2B5EF4-FFF2-40B4-BE49-F238E27FC236}">
                <a16:creationId xmlns:a16="http://schemas.microsoft.com/office/drawing/2014/main" id="{890EFE57-5C86-4ECE-B2C9-3B1CCA0676AF}"/>
              </a:ext>
            </a:extLst>
          </p:cNvPr>
          <p:cNvSpPr txBox="1"/>
          <p:nvPr/>
        </p:nvSpPr>
        <p:spPr>
          <a:xfrm>
            <a:off x="2352275" y="3602008"/>
            <a:ext cx="458780" cy="338554"/>
          </a:xfrm>
          <a:prstGeom prst="rect">
            <a:avLst/>
          </a:prstGeom>
          <a:noFill/>
        </p:spPr>
        <p:txBody>
          <a:bodyPr wrap="none" rtlCol="0">
            <a:spAutoFit/>
          </a:bodyPr>
          <a:lstStyle/>
          <a:p>
            <a:r>
              <a:rPr lang="en-US" altLang="zh-CN" sz="1600" b="0" dirty="0">
                <a:latin typeface="Times New Roman" panose="02020603050405020304" pitchFamily="18" charset="0"/>
                <a:cs typeface="Times New Roman" panose="02020603050405020304" pitchFamily="18" charset="0"/>
              </a:rPr>
              <a:t>yes</a:t>
            </a:r>
            <a:endParaRPr lang="zh-CN" altLang="en-US" sz="1600" dirty="0">
              <a:latin typeface="Times New Roman" panose="02020603050405020304" pitchFamily="18" charset="0"/>
              <a:cs typeface="Times New Roman" panose="02020603050405020304" pitchFamily="18" charset="0"/>
            </a:endParaRPr>
          </a:p>
        </p:txBody>
      </p:sp>
      <p:sp>
        <p:nvSpPr>
          <p:cNvPr id="70" name="文本框 69">
            <a:extLst>
              <a:ext uri="{FF2B5EF4-FFF2-40B4-BE49-F238E27FC236}">
                <a16:creationId xmlns:a16="http://schemas.microsoft.com/office/drawing/2014/main" id="{15F0F010-AAF6-4487-ACA5-8D091AD8F646}"/>
              </a:ext>
            </a:extLst>
          </p:cNvPr>
          <p:cNvSpPr txBox="1"/>
          <p:nvPr/>
        </p:nvSpPr>
        <p:spPr>
          <a:xfrm>
            <a:off x="5029188" y="3602008"/>
            <a:ext cx="389850" cy="338554"/>
          </a:xfrm>
          <a:prstGeom prst="rect">
            <a:avLst/>
          </a:prstGeom>
          <a:noFill/>
        </p:spPr>
        <p:txBody>
          <a:bodyPr wrap="none" rtlCol="0">
            <a:spAutoFit/>
          </a:bodyPr>
          <a:lstStyle/>
          <a:p>
            <a:r>
              <a:rPr lang="en-US" altLang="zh-CN" sz="1600" b="0" dirty="0">
                <a:latin typeface="Times New Roman" panose="02020603050405020304" pitchFamily="18" charset="0"/>
                <a:cs typeface="Times New Roman" panose="02020603050405020304" pitchFamily="18" charset="0"/>
              </a:rPr>
              <a:t>no</a:t>
            </a:r>
            <a:endParaRPr lang="zh-CN" altLang="en-US" sz="1600" dirty="0">
              <a:latin typeface="Times New Roman" panose="02020603050405020304" pitchFamily="18" charset="0"/>
              <a:cs typeface="Times New Roman" panose="02020603050405020304" pitchFamily="18" charset="0"/>
            </a:endParaRPr>
          </a:p>
        </p:txBody>
      </p:sp>
      <p:cxnSp>
        <p:nvCxnSpPr>
          <p:cNvPr id="71" name="连接符: 肘形 70">
            <a:extLst>
              <a:ext uri="{FF2B5EF4-FFF2-40B4-BE49-F238E27FC236}">
                <a16:creationId xmlns:a16="http://schemas.microsoft.com/office/drawing/2014/main" id="{2D5386CA-E8CD-4307-9355-DBB93226BC8A}"/>
              </a:ext>
            </a:extLst>
          </p:cNvPr>
          <p:cNvCxnSpPr>
            <a:cxnSpLocks/>
            <a:stCxn id="59" idx="3"/>
          </p:cNvCxnSpPr>
          <p:nvPr/>
        </p:nvCxnSpPr>
        <p:spPr>
          <a:xfrm>
            <a:off x="5029188" y="3887167"/>
            <a:ext cx="146317" cy="462642"/>
          </a:xfrm>
          <a:prstGeom prst="bentConnector2">
            <a:avLst/>
          </a:prstGeom>
          <a:ln w="12700">
            <a:solidFill>
              <a:srgbClr val="D20000"/>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85" name="组合 84">
            <a:extLst>
              <a:ext uri="{FF2B5EF4-FFF2-40B4-BE49-F238E27FC236}">
                <a16:creationId xmlns:a16="http://schemas.microsoft.com/office/drawing/2014/main" id="{516B8816-7ADA-4E9B-B63C-13F0C8DAEDCD}"/>
              </a:ext>
            </a:extLst>
          </p:cNvPr>
          <p:cNvGrpSpPr/>
          <p:nvPr/>
        </p:nvGrpSpPr>
        <p:grpSpPr>
          <a:xfrm flipH="1">
            <a:off x="3295585" y="4406104"/>
            <a:ext cx="1152797" cy="526868"/>
            <a:chOff x="9042891" y="2338798"/>
            <a:chExt cx="1152797" cy="526868"/>
          </a:xfrm>
        </p:grpSpPr>
        <p:cxnSp>
          <p:nvCxnSpPr>
            <p:cNvPr id="86" name="直接连接符 85">
              <a:extLst>
                <a:ext uri="{FF2B5EF4-FFF2-40B4-BE49-F238E27FC236}">
                  <a16:creationId xmlns:a16="http://schemas.microsoft.com/office/drawing/2014/main" id="{EB27D6B1-859D-4D6D-B997-E6B1E6E3E3A2}"/>
                </a:ext>
              </a:extLst>
            </p:cNvPr>
            <p:cNvCxnSpPr>
              <a:cxnSpLocks/>
            </p:cNvCxnSpPr>
            <p:nvPr/>
          </p:nvCxnSpPr>
          <p:spPr>
            <a:xfrm>
              <a:off x="9042891" y="2865666"/>
              <a:ext cx="11527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矩形 86">
              <a:extLst>
                <a:ext uri="{FF2B5EF4-FFF2-40B4-BE49-F238E27FC236}">
                  <a16:creationId xmlns:a16="http://schemas.microsoft.com/office/drawing/2014/main" id="{B4832C37-25B0-4DDC-A4AC-CF11A37DCFF9}"/>
                </a:ext>
              </a:extLst>
            </p:cNvPr>
            <p:cNvSpPr/>
            <p:nvPr/>
          </p:nvSpPr>
          <p:spPr>
            <a:xfrm>
              <a:off x="9251896" y="2819942"/>
              <a:ext cx="95795"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a:extLst>
                <a:ext uri="{FF2B5EF4-FFF2-40B4-BE49-F238E27FC236}">
                  <a16:creationId xmlns:a16="http://schemas.microsoft.com/office/drawing/2014/main" id="{169455B5-1060-4EE1-BF1C-D02B2DD9151E}"/>
                </a:ext>
              </a:extLst>
            </p:cNvPr>
            <p:cNvSpPr/>
            <p:nvPr/>
          </p:nvSpPr>
          <p:spPr>
            <a:xfrm>
              <a:off x="9347691" y="2773680"/>
              <a:ext cx="95795" cy="9198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a:extLst>
                <a:ext uri="{FF2B5EF4-FFF2-40B4-BE49-F238E27FC236}">
                  <a16:creationId xmlns:a16="http://schemas.microsoft.com/office/drawing/2014/main" id="{0B5AA884-174F-426B-A1DC-456AB4ABAF08}"/>
                </a:ext>
              </a:extLst>
            </p:cNvPr>
            <p:cNvSpPr/>
            <p:nvPr/>
          </p:nvSpPr>
          <p:spPr>
            <a:xfrm>
              <a:off x="9443486" y="2713807"/>
              <a:ext cx="95795" cy="15185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a:extLst>
                <a:ext uri="{FF2B5EF4-FFF2-40B4-BE49-F238E27FC236}">
                  <a16:creationId xmlns:a16="http://schemas.microsoft.com/office/drawing/2014/main" id="{6830BDDF-0882-4013-A247-3920025581EE}"/>
                </a:ext>
              </a:extLst>
            </p:cNvPr>
            <p:cNvSpPr/>
            <p:nvPr/>
          </p:nvSpPr>
          <p:spPr>
            <a:xfrm>
              <a:off x="9538739" y="2338798"/>
              <a:ext cx="95795" cy="526866"/>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a:extLst>
                <a:ext uri="{FF2B5EF4-FFF2-40B4-BE49-F238E27FC236}">
                  <a16:creationId xmlns:a16="http://schemas.microsoft.com/office/drawing/2014/main" id="{D8E2D4F8-C7E5-41D9-A060-09CF861D78C5}"/>
                </a:ext>
              </a:extLst>
            </p:cNvPr>
            <p:cNvSpPr/>
            <p:nvPr/>
          </p:nvSpPr>
          <p:spPr>
            <a:xfrm>
              <a:off x="9633990" y="2512423"/>
              <a:ext cx="95795" cy="353241"/>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a:extLst>
                <a:ext uri="{FF2B5EF4-FFF2-40B4-BE49-F238E27FC236}">
                  <a16:creationId xmlns:a16="http://schemas.microsoft.com/office/drawing/2014/main" id="{E4AE8C88-49CB-4A45-B2C3-884C7BB4B8AB}"/>
                </a:ext>
              </a:extLst>
            </p:cNvPr>
            <p:cNvSpPr/>
            <p:nvPr/>
          </p:nvSpPr>
          <p:spPr>
            <a:xfrm>
              <a:off x="9729787" y="2630261"/>
              <a:ext cx="95795" cy="235403"/>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a:extLst>
                <a:ext uri="{FF2B5EF4-FFF2-40B4-BE49-F238E27FC236}">
                  <a16:creationId xmlns:a16="http://schemas.microsoft.com/office/drawing/2014/main" id="{A9098478-75A2-45E6-A490-31313C0BE54C}"/>
                </a:ext>
              </a:extLst>
            </p:cNvPr>
            <p:cNvSpPr/>
            <p:nvPr/>
          </p:nvSpPr>
          <p:spPr>
            <a:xfrm>
              <a:off x="9825580" y="2535555"/>
              <a:ext cx="95795" cy="330108"/>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3">
              <a:extLst>
                <a:ext uri="{FF2B5EF4-FFF2-40B4-BE49-F238E27FC236}">
                  <a16:creationId xmlns:a16="http://schemas.microsoft.com/office/drawing/2014/main" id="{278BA4E8-013B-477F-872D-BD6ECA45A708}"/>
                </a:ext>
              </a:extLst>
            </p:cNvPr>
            <p:cNvSpPr/>
            <p:nvPr/>
          </p:nvSpPr>
          <p:spPr>
            <a:xfrm>
              <a:off x="9920832" y="2713807"/>
              <a:ext cx="95795" cy="151859"/>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a:extLst>
              <a:ext uri="{FF2B5EF4-FFF2-40B4-BE49-F238E27FC236}">
                <a16:creationId xmlns:a16="http://schemas.microsoft.com/office/drawing/2014/main" id="{6385A97A-26EA-4541-A49B-E3D4BED1F180}"/>
              </a:ext>
            </a:extLst>
          </p:cNvPr>
          <p:cNvGrpSpPr/>
          <p:nvPr/>
        </p:nvGrpSpPr>
        <p:grpSpPr>
          <a:xfrm>
            <a:off x="3264559" y="4406109"/>
            <a:ext cx="1152797" cy="526869"/>
            <a:chOff x="7615646" y="2338254"/>
            <a:chExt cx="1152797" cy="526869"/>
          </a:xfrm>
        </p:grpSpPr>
        <p:cxnSp>
          <p:nvCxnSpPr>
            <p:cNvPr id="76" name="直接连接符 75">
              <a:extLst>
                <a:ext uri="{FF2B5EF4-FFF2-40B4-BE49-F238E27FC236}">
                  <a16:creationId xmlns:a16="http://schemas.microsoft.com/office/drawing/2014/main" id="{0F8B4457-B7D2-48B7-A332-ADA817D02FE3}"/>
                </a:ext>
              </a:extLst>
            </p:cNvPr>
            <p:cNvCxnSpPr>
              <a:cxnSpLocks/>
            </p:cNvCxnSpPr>
            <p:nvPr/>
          </p:nvCxnSpPr>
          <p:spPr>
            <a:xfrm>
              <a:off x="7615646" y="2865123"/>
              <a:ext cx="11527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矩形 76">
              <a:extLst>
                <a:ext uri="{FF2B5EF4-FFF2-40B4-BE49-F238E27FC236}">
                  <a16:creationId xmlns:a16="http://schemas.microsoft.com/office/drawing/2014/main" id="{9A617870-B3DD-446A-A3DA-6AFE575DB9F8}"/>
                </a:ext>
              </a:extLst>
            </p:cNvPr>
            <p:cNvSpPr/>
            <p:nvPr/>
          </p:nvSpPr>
          <p:spPr>
            <a:xfrm>
              <a:off x="7824651" y="2819399"/>
              <a:ext cx="95795"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a:extLst>
                <a:ext uri="{FF2B5EF4-FFF2-40B4-BE49-F238E27FC236}">
                  <a16:creationId xmlns:a16="http://schemas.microsoft.com/office/drawing/2014/main" id="{BB5CF5D9-0D84-4501-8ED7-B80A9B6D7BE9}"/>
                </a:ext>
              </a:extLst>
            </p:cNvPr>
            <p:cNvSpPr/>
            <p:nvPr/>
          </p:nvSpPr>
          <p:spPr>
            <a:xfrm>
              <a:off x="7920446" y="2773137"/>
              <a:ext cx="95795" cy="9198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a:extLst>
                <a:ext uri="{FF2B5EF4-FFF2-40B4-BE49-F238E27FC236}">
                  <a16:creationId xmlns:a16="http://schemas.microsoft.com/office/drawing/2014/main" id="{CF29C83C-B1AC-49DF-9BE5-57A9B87421DF}"/>
                </a:ext>
              </a:extLst>
            </p:cNvPr>
            <p:cNvSpPr/>
            <p:nvPr/>
          </p:nvSpPr>
          <p:spPr>
            <a:xfrm>
              <a:off x="8016241" y="2713264"/>
              <a:ext cx="95795" cy="15185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a:extLst>
                <a:ext uri="{FF2B5EF4-FFF2-40B4-BE49-F238E27FC236}">
                  <a16:creationId xmlns:a16="http://schemas.microsoft.com/office/drawing/2014/main" id="{C6B681EF-E3CB-44A8-B98A-24F9673AF175}"/>
                </a:ext>
              </a:extLst>
            </p:cNvPr>
            <p:cNvSpPr/>
            <p:nvPr/>
          </p:nvSpPr>
          <p:spPr>
            <a:xfrm>
              <a:off x="8111493" y="2630261"/>
              <a:ext cx="95795" cy="2348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a:extLst>
                <a:ext uri="{FF2B5EF4-FFF2-40B4-BE49-F238E27FC236}">
                  <a16:creationId xmlns:a16="http://schemas.microsoft.com/office/drawing/2014/main" id="{7BA0E0BE-221B-4193-9F87-97B4CA1A9716}"/>
                </a:ext>
              </a:extLst>
            </p:cNvPr>
            <p:cNvSpPr/>
            <p:nvPr/>
          </p:nvSpPr>
          <p:spPr>
            <a:xfrm>
              <a:off x="8206745" y="2511880"/>
              <a:ext cx="95795" cy="3532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a:extLst>
                <a:ext uri="{FF2B5EF4-FFF2-40B4-BE49-F238E27FC236}">
                  <a16:creationId xmlns:a16="http://schemas.microsoft.com/office/drawing/2014/main" id="{5F69F212-D389-4A50-A8B9-6CA82665AB76}"/>
                </a:ext>
              </a:extLst>
            </p:cNvPr>
            <p:cNvSpPr/>
            <p:nvPr/>
          </p:nvSpPr>
          <p:spPr>
            <a:xfrm>
              <a:off x="8302540" y="2338254"/>
              <a:ext cx="95795" cy="5268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a:extLst>
                <a:ext uri="{FF2B5EF4-FFF2-40B4-BE49-F238E27FC236}">
                  <a16:creationId xmlns:a16="http://schemas.microsoft.com/office/drawing/2014/main" id="{7936407D-8686-48B6-BABD-8AAB196E2A28}"/>
                </a:ext>
              </a:extLst>
            </p:cNvPr>
            <p:cNvSpPr/>
            <p:nvPr/>
          </p:nvSpPr>
          <p:spPr>
            <a:xfrm>
              <a:off x="8398335" y="2535012"/>
              <a:ext cx="95795" cy="3301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a:extLst>
                <a:ext uri="{FF2B5EF4-FFF2-40B4-BE49-F238E27FC236}">
                  <a16:creationId xmlns:a16="http://schemas.microsoft.com/office/drawing/2014/main" id="{823DD32F-9296-4BD0-9CDC-F1C42676D37D}"/>
                </a:ext>
              </a:extLst>
            </p:cNvPr>
            <p:cNvSpPr/>
            <p:nvPr/>
          </p:nvSpPr>
          <p:spPr>
            <a:xfrm>
              <a:off x="8493587" y="2713264"/>
              <a:ext cx="95795" cy="1518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95" name="文本框 94">
                <a:extLst>
                  <a:ext uri="{FF2B5EF4-FFF2-40B4-BE49-F238E27FC236}">
                    <a16:creationId xmlns:a16="http://schemas.microsoft.com/office/drawing/2014/main" id="{D5CD7324-D7A9-486C-96DA-D1CC00E601A2}"/>
                  </a:ext>
                </a:extLst>
              </p:cNvPr>
              <p:cNvSpPr txBox="1"/>
              <p:nvPr/>
            </p:nvSpPr>
            <p:spPr>
              <a:xfrm>
                <a:off x="2964298" y="4947657"/>
                <a:ext cx="1948290" cy="342979"/>
              </a:xfrm>
              <a:prstGeom prst="rect">
                <a:avLst/>
              </a:prstGeom>
              <a:noFill/>
            </p:spPr>
            <p:txBody>
              <a:bodyPr wrap="none" rtlCol="0">
                <a:spAutoFit/>
              </a:bodyPr>
              <a:lstStyle/>
              <a:p>
                <a14:m>
                  <m:oMath xmlns:m="http://schemas.openxmlformats.org/officeDocument/2006/math">
                    <m:r>
                      <a:rPr lang="en-US" altLang="zh-CN" sz="1600" b="1" i="1" dirty="0" smtClean="0">
                        <a:latin typeface="Cambria Math" panose="02040503050406030204" pitchFamily="18" charset="0"/>
                      </a:rPr>
                      <m:t>𝒑</m:t>
                    </m:r>
                    <m:r>
                      <a:rPr lang="en-US" altLang="zh-CN" sz="1600" b="1" i="1" dirty="0" smtClean="0">
                        <a:latin typeface="Cambria Math" panose="02040503050406030204" pitchFamily="18" charset="0"/>
                      </a:rPr>
                      <m:t>′</m:t>
                    </m:r>
                  </m:oMath>
                </a14:m>
                <a:r>
                  <a:rPr lang="en-US" altLang="zh-CN" sz="1600" b="0" dirty="0"/>
                  <a:t>=</a:t>
                </a:r>
                <a14:m>
                  <m:oMath xmlns:m="http://schemas.openxmlformats.org/officeDocument/2006/math">
                    <m:r>
                      <m:rPr>
                        <m:sty m:val="p"/>
                      </m:rPr>
                      <a:rPr lang="en-US" altLang="zh-CN" sz="1600" b="0" i="0" smtClean="0">
                        <a:latin typeface="Cambria Math" panose="02040503050406030204" pitchFamily="18" charset="0"/>
                      </a:rPr>
                      <m:t>max</m:t>
                    </m:r>
                    <m:r>
                      <a:rPr lang="en-US" altLang="zh-CN" sz="1600" b="0" i="1" smtClean="0">
                        <a:latin typeface="Cambria Math" panose="02040503050406030204" pitchFamily="18" charset="0"/>
                      </a:rPr>
                      <m:t>⁡(0, </m:t>
                    </m:r>
                    <m:sSup>
                      <m:sSupPr>
                        <m:ctrlPr>
                          <a:rPr lang="en-US" altLang="zh-CN" sz="1600" b="0" i="1" smtClean="0">
                            <a:latin typeface="Cambria Math" panose="02040503050406030204" pitchFamily="18" charset="0"/>
                          </a:rPr>
                        </m:ctrlPr>
                      </m:sSupPr>
                      <m:e>
                        <m:r>
                          <a:rPr lang="en-US" altLang="zh-CN" sz="1600" b="1" i="1" smtClean="0">
                            <a:latin typeface="Cambria Math" panose="02040503050406030204" pitchFamily="18" charset="0"/>
                          </a:rPr>
                          <m:t>𝒑</m:t>
                        </m:r>
                      </m:e>
                      <m:sup>
                        <m:r>
                          <a:rPr lang="en-US" altLang="zh-CN" sz="1600" b="0" i="1" smtClean="0">
                            <a:latin typeface="Cambria Math" panose="02040503050406030204" pitchFamily="18" charset="0"/>
                          </a:rPr>
                          <m:t>𝑏</m:t>
                        </m:r>
                      </m:sup>
                    </m:sSup>
                    <m:r>
                      <a:rPr lang="en-US" altLang="zh-CN" sz="1600" b="0" i="1" smtClean="0">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𝒑</m:t>
                        </m:r>
                      </m:e>
                      <m:sup>
                        <m:r>
                          <a:rPr lang="en-US" altLang="zh-CN" sz="1600" i="1">
                            <a:latin typeface="Cambria Math" panose="02040503050406030204" pitchFamily="18" charset="0"/>
                          </a:rPr>
                          <m:t>𝑎</m:t>
                        </m:r>
                      </m:sup>
                    </m:sSup>
                    <m:r>
                      <a:rPr lang="en-US" altLang="zh-CN" sz="1600" b="0" i="1" smtClean="0">
                        <a:latin typeface="Cambria Math" panose="02040503050406030204" pitchFamily="18" charset="0"/>
                      </a:rPr>
                      <m:t>)</m:t>
                    </m:r>
                  </m:oMath>
                </a14:m>
                <a:endParaRPr lang="zh-CN" altLang="en-US" sz="1600" i="1" dirty="0"/>
              </a:p>
            </p:txBody>
          </p:sp>
        </mc:Choice>
        <mc:Fallback xmlns="">
          <p:sp>
            <p:nvSpPr>
              <p:cNvPr id="95" name="文本框 94">
                <a:extLst>
                  <a:ext uri="{FF2B5EF4-FFF2-40B4-BE49-F238E27FC236}">
                    <a16:creationId xmlns:a16="http://schemas.microsoft.com/office/drawing/2014/main" id="{D5CD7324-D7A9-486C-96DA-D1CC00E601A2}"/>
                  </a:ext>
                </a:extLst>
              </p:cNvPr>
              <p:cNvSpPr txBox="1">
                <a:spLocks noRot="1" noChangeAspect="1" noMove="1" noResize="1" noEditPoints="1" noAdjustHandles="1" noChangeArrowheads="1" noChangeShapeType="1" noTextEdit="1"/>
              </p:cNvSpPr>
              <p:nvPr/>
            </p:nvSpPr>
            <p:spPr>
              <a:xfrm>
                <a:off x="2964298" y="4947657"/>
                <a:ext cx="1948290" cy="342979"/>
              </a:xfrm>
              <a:prstGeom prst="rect">
                <a:avLst/>
              </a:prstGeom>
              <a:blipFill>
                <a:blip r:embed="rId8"/>
                <a:stretch>
                  <a:fillRect l="-313" t="-3571" b="-23214"/>
                </a:stretch>
              </a:blipFill>
            </p:spPr>
            <p:txBody>
              <a:bodyPr/>
              <a:lstStyle/>
              <a:p>
                <a:r>
                  <a:rPr lang="zh-CN" altLang="en-US">
                    <a:noFill/>
                  </a:rPr>
                  <a:t> </a:t>
                </a:r>
              </a:p>
            </p:txBody>
          </p:sp>
        </mc:Fallback>
      </mc:AlternateContent>
      <p:cxnSp>
        <p:nvCxnSpPr>
          <p:cNvPr id="96" name="直接箭头连接符 95">
            <a:extLst>
              <a:ext uri="{FF2B5EF4-FFF2-40B4-BE49-F238E27FC236}">
                <a16:creationId xmlns:a16="http://schemas.microsoft.com/office/drawing/2014/main" id="{415B2CC6-930D-4364-89BB-D0E47CB31652}"/>
              </a:ext>
            </a:extLst>
          </p:cNvPr>
          <p:cNvCxnSpPr>
            <a:cxnSpLocks/>
          </p:cNvCxnSpPr>
          <p:nvPr/>
        </p:nvCxnSpPr>
        <p:spPr>
          <a:xfrm>
            <a:off x="4309642" y="4710189"/>
            <a:ext cx="761418" cy="0"/>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99" name="文本框 98">
            <a:extLst>
              <a:ext uri="{FF2B5EF4-FFF2-40B4-BE49-F238E27FC236}">
                <a16:creationId xmlns:a16="http://schemas.microsoft.com/office/drawing/2014/main" id="{00FC2CE9-3074-4009-B1F6-5D75C7821646}"/>
              </a:ext>
            </a:extLst>
          </p:cNvPr>
          <p:cNvSpPr txBox="1"/>
          <p:nvPr/>
        </p:nvSpPr>
        <p:spPr>
          <a:xfrm>
            <a:off x="4156078" y="4406109"/>
            <a:ext cx="1008609" cy="338554"/>
          </a:xfrm>
          <a:prstGeom prst="rect">
            <a:avLst/>
          </a:prstGeom>
          <a:noFill/>
        </p:spPr>
        <p:txBody>
          <a:bodyPr wrap="none" rtlCol="0">
            <a:spAutoFit/>
          </a:bodyPr>
          <a:lstStyle/>
          <a:p>
            <a:r>
              <a:rPr lang="en-US" altLang="zh-CN" sz="1600" b="0" dirty="0">
                <a:latin typeface="Times New Roman" panose="02020603050405020304" pitchFamily="18" charset="0"/>
                <a:cs typeface="Times New Roman" panose="02020603050405020304" pitchFamily="18" charset="0"/>
              </a:rPr>
              <a:t>normalize</a:t>
            </a:r>
            <a:endParaRPr lang="zh-CN" altLang="en-US" sz="1600" dirty="0">
              <a:latin typeface="Times New Roman" panose="02020603050405020304" pitchFamily="18" charset="0"/>
              <a:cs typeface="Times New Roman" panose="02020603050405020304" pitchFamily="18" charset="0"/>
            </a:endParaRPr>
          </a:p>
        </p:txBody>
      </p:sp>
      <p:grpSp>
        <p:nvGrpSpPr>
          <p:cNvPr id="147" name="组合 146">
            <a:extLst>
              <a:ext uri="{FF2B5EF4-FFF2-40B4-BE49-F238E27FC236}">
                <a16:creationId xmlns:a16="http://schemas.microsoft.com/office/drawing/2014/main" id="{E82145EB-A1D4-4BCF-A4BF-024E357F061A}"/>
              </a:ext>
            </a:extLst>
          </p:cNvPr>
          <p:cNvGrpSpPr/>
          <p:nvPr/>
        </p:nvGrpSpPr>
        <p:grpSpPr>
          <a:xfrm>
            <a:off x="5040034" y="4303018"/>
            <a:ext cx="1183823" cy="629960"/>
            <a:chOff x="10655269" y="4606899"/>
            <a:chExt cx="1183823" cy="629960"/>
          </a:xfrm>
        </p:grpSpPr>
        <p:cxnSp>
          <p:nvCxnSpPr>
            <p:cNvPr id="101" name="直接连接符 100">
              <a:extLst>
                <a:ext uri="{FF2B5EF4-FFF2-40B4-BE49-F238E27FC236}">
                  <a16:creationId xmlns:a16="http://schemas.microsoft.com/office/drawing/2014/main" id="{5D9707DE-A39E-4611-BAB2-CCCE58E32348}"/>
                </a:ext>
              </a:extLst>
            </p:cNvPr>
            <p:cNvCxnSpPr>
              <a:cxnSpLocks/>
            </p:cNvCxnSpPr>
            <p:nvPr/>
          </p:nvCxnSpPr>
          <p:spPr>
            <a:xfrm flipH="1">
              <a:off x="10686295" y="5236841"/>
              <a:ext cx="11527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接连接符 110">
              <a:extLst>
                <a:ext uri="{FF2B5EF4-FFF2-40B4-BE49-F238E27FC236}">
                  <a16:creationId xmlns:a16="http://schemas.microsoft.com/office/drawing/2014/main" id="{AC2C0A8E-500A-4609-AED9-38EDB0BC82AB}"/>
                </a:ext>
              </a:extLst>
            </p:cNvPr>
            <p:cNvCxnSpPr>
              <a:cxnSpLocks/>
            </p:cNvCxnSpPr>
            <p:nvPr/>
          </p:nvCxnSpPr>
          <p:spPr>
            <a:xfrm>
              <a:off x="10655269" y="5236847"/>
              <a:ext cx="11527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矩形 111">
              <a:extLst>
                <a:ext uri="{FF2B5EF4-FFF2-40B4-BE49-F238E27FC236}">
                  <a16:creationId xmlns:a16="http://schemas.microsoft.com/office/drawing/2014/main" id="{D92D6F84-8A4F-45BC-B5D2-8B5A33D573BD}"/>
                </a:ext>
              </a:extLst>
            </p:cNvPr>
            <p:cNvSpPr/>
            <p:nvPr/>
          </p:nvSpPr>
          <p:spPr>
            <a:xfrm>
              <a:off x="10864274" y="4932111"/>
              <a:ext cx="95795" cy="304732"/>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a:extLst>
                <a:ext uri="{FF2B5EF4-FFF2-40B4-BE49-F238E27FC236}">
                  <a16:creationId xmlns:a16="http://schemas.microsoft.com/office/drawing/2014/main" id="{32F5091E-E880-4C4E-9FF9-E0A33CA76A98}"/>
                </a:ext>
              </a:extLst>
            </p:cNvPr>
            <p:cNvSpPr/>
            <p:nvPr/>
          </p:nvSpPr>
          <p:spPr>
            <a:xfrm>
              <a:off x="10960069" y="4606899"/>
              <a:ext cx="95795" cy="62996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a:extLst>
                <a:ext uri="{FF2B5EF4-FFF2-40B4-BE49-F238E27FC236}">
                  <a16:creationId xmlns:a16="http://schemas.microsoft.com/office/drawing/2014/main" id="{F393EC83-1D73-4BD1-8353-0D8AF1623F61}"/>
                </a:ext>
              </a:extLst>
            </p:cNvPr>
            <p:cNvSpPr/>
            <p:nvPr/>
          </p:nvSpPr>
          <p:spPr>
            <a:xfrm>
              <a:off x="11055864" y="4979735"/>
              <a:ext cx="95795" cy="257105"/>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4">
              <a:extLst>
                <a:ext uri="{FF2B5EF4-FFF2-40B4-BE49-F238E27FC236}">
                  <a16:creationId xmlns:a16="http://schemas.microsoft.com/office/drawing/2014/main" id="{A91C42CE-C5FB-45C5-8C43-34760EC3C9FB}"/>
                </a:ext>
              </a:extLst>
            </p:cNvPr>
            <p:cNvSpPr/>
            <p:nvPr/>
          </p:nvSpPr>
          <p:spPr>
            <a:xfrm>
              <a:off x="11151116" y="4867513"/>
              <a:ext cx="95795" cy="369332"/>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a:extLst>
                <a:ext uri="{FF2B5EF4-FFF2-40B4-BE49-F238E27FC236}">
                  <a16:creationId xmlns:a16="http://schemas.microsoft.com/office/drawing/2014/main" id="{2EE15B79-65AD-4DA6-BFDF-0AA0ADDEEB8E}"/>
                </a:ext>
              </a:extLst>
            </p:cNvPr>
            <p:cNvSpPr/>
            <p:nvPr/>
          </p:nvSpPr>
          <p:spPr>
            <a:xfrm>
              <a:off x="11246368" y="4709990"/>
              <a:ext cx="95795" cy="526855"/>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120" name="文本框 119">
                <a:extLst>
                  <a:ext uri="{FF2B5EF4-FFF2-40B4-BE49-F238E27FC236}">
                    <a16:creationId xmlns:a16="http://schemas.microsoft.com/office/drawing/2014/main" id="{428E3265-3D18-44B6-99D9-5CF6F857B0CD}"/>
                  </a:ext>
                </a:extLst>
              </p:cNvPr>
              <p:cNvSpPr txBox="1"/>
              <p:nvPr/>
            </p:nvSpPr>
            <p:spPr>
              <a:xfrm>
                <a:off x="4809933" y="4956555"/>
                <a:ext cx="170873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600" b="0" i="1" smtClean="0">
                              <a:latin typeface="Cambria Math" panose="02040503050406030204" pitchFamily="18" charset="0"/>
                            </a:rPr>
                          </m:ctrlPr>
                        </m:sSupPr>
                        <m:e>
                          <m:r>
                            <a:rPr lang="en-US" altLang="zh-CN" sz="1600" b="1" i="1" smtClean="0">
                              <a:latin typeface="Cambria Math" panose="02040503050406030204" pitchFamily="18" charset="0"/>
                            </a:rPr>
                            <m:t>𝒑</m:t>
                          </m:r>
                        </m:e>
                        <m:sup>
                          <m:r>
                            <a:rPr lang="en-US" altLang="zh-CN" sz="1600" b="0" i="1" smtClean="0">
                              <a:latin typeface="Cambria Math" panose="02040503050406030204" pitchFamily="18" charset="0"/>
                            </a:rPr>
                            <m:t>′</m:t>
                          </m:r>
                        </m:sup>
                      </m:sSup>
                      <m:r>
                        <a:rPr lang="en-US" altLang="zh-CN" sz="1600" b="0" i="1" smtClean="0">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𝒑</m:t>
                          </m:r>
                        </m:e>
                        <m:sup>
                          <m:r>
                            <a:rPr lang="en-US" altLang="zh-CN" sz="1600" i="1">
                              <a:latin typeface="Cambria Math" panose="02040503050406030204" pitchFamily="18" charset="0"/>
                            </a:rPr>
                            <m:t>′</m:t>
                          </m:r>
                        </m:sup>
                      </m:sSup>
                      <m:r>
                        <a:rPr lang="en-US" altLang="zh-CN" sz="1600" b="0" i="1" smtClean="0">
                          <a:latin typeface="Cambria Math" panose="02040503050406030204" pitchFamily="18" charset="0"/>
                        </a:rPr>
                        <m:t>/</m:t>
                      </m:r>
                      <m:r>
                        <m:rPr>
                          <m:sty m:val="p"/>
                        </m:rPr>
                        <a:rPr lang="en-US" altLang="zh-CN" sz="1600" b="0" i="0" smtClean="0">
                          <a:latin typeface="Cambria Math" panose="02040503050406030204" pitchFamily="18" charset="0"/>
                        </a:rPr>
                        <m:t>sum</m:t>
                      </m:r>
                      <m:r>
                        <a:rPr lang="en-US" altLang="zh-CN" sz="1600" b="0" i="1" smtClean="0">
                          <a:latin typeface="Cambria Math" panose="02040503050406030204" pitchFamily="18" charset="0"/>
                        </a:rPr>
                        <m:t>(</m:t>
                      </m:r>
                      <m:r>
                        <a:rPr lang="en-US" altLang="zh-CN" sz="1600" b="1" i="1" smtClean="0">
                          <a:latin typeface="Cambria Math" panose="02040503050406030204" pitchFamily="18" charset="0"/>
                        </a:rPr>
                        <m:t>𝒑</m:t>
                      </m:r>
                      <m:r>
                        <a:rPr lang="en-US" altLang="zh-CN" sz="1600" b="0" i="1" smtClean="0">
                          <a:latin typeface="Cambria Math" panose="02040503050406030204" pitchFamily="18" charset="0"/>
                        </a:rPr>
                        <m:t>′)</m:t>
                      </m:r>
                    </m:oMath>
                  </m:oMathPara>
                </a14:m>
                <a:endParaRPr lang="zh-CN" altLang="en-US" sz="1600" i="1" dirty="0"/>
              </a:p>
            </p:txBody>
          </p:sp>
        </mc:Choice>
        <mc:Fallback xmlns="">
          <p:sp>
            <p:nvSpPr>
              <p:cNvPr id="120" name="文本框 119">
                <a:extLst>
                  <a:ext uri="{FF2B5EF4-FFF2-40B4-BE49-F238E27FC236}">
                    <a16:creationId xmlns:a16="http://schemas.microsoft.com/office/drawing/2014/main" id="{428E3265-3D18-44B6-99D9-5CF6F857B0CD}"/>
                  </a:ext>
                </a:extLst>
              </p:cNvPr>
              <p:cNvSpPr txBox="1">
                <a:spLocks noRot="1" noChangeAspect="1" noMove="1" noResize="1" noEditPoints="1" noAdjustHandles="1" noChangeArrowheads="1" noChangeShapeType="1" noTextEdit="1"/>
              </p:cNvSpPr>
              <p:nvPr/>
            </p:nvSpPr>
            <p:spPr>
              <a:xfrm>
                <a:off x="4809933" y="4956555"/>
                <a:ext cx="1708736" cy="338554"/>
              </a:xfrm>
              <a:prstGeom prst="rect">
                <a:avLst/>
              </a:prstGeom>
              <a:blipFill>
                <a:blip r:embed="rId9"/>
                <a:stretch>
                  <a:fillRect b="-8929"/>
                </a:stretch>
              </a:blipFill>
            </p:spPr>
            <p:txBody>
              <a:bodyPr/>
              <a:lstStyle/>
              <a:p>
                <a:r>
                  <a:rPr lang="zh-CN" altLang="en-US">
                    <a:noFill/>
                  </a:rPr>
                  <a:t> </a:t>
                </a:r>
              </a:p>
            </p:txBody>
          </p:sp>
        </mc:Fallback>
      </mc:AlternateContent>
      <p:cxnSp>
        <p:nvCxnSpPr>
          <p:cNvPr id="144" name="连接符: 肘形 143">
            <a:extLst>
              <a:ext uri="{FF2B5EF4-FFF2-40B4-BE49-F238E27FC236}">
                <a16:creationId xmlns:a16="http://schemas.microsoft.com/office/drawing/2014/main" id="{2C2DCC13-A75E-4D53-99CC-E171CEBF4CE3}"/>
              </a:ext>
            </a:extLst>
          </p:cNvPr>
          <p:cNvCxnSpPr>
            <a:stCxn id="11" idx="0"/>
            <a:endCxn id="27" idx="0"/>
          </p:cNvCxnSpPr>
          <p:nvPr/>
        </p:nvCxnSpPr>
        <p:spPr>
          <a:xfrm rot="5400000" flipH="1" flipV="1">
            <a:off x="2445943" y="2449287"/>
            <a:ext cx="83003" cy="1240001"/>
          </a:xfrm>
          <a:prstGeom prst="bentConnector3">
            <a:avLst>
              <a:gd name="adj1" fmla="val 543282"/>
            </a:avLst>
          </a:prstGeom>
          <a:ln w="1270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52" name="连接符: 肘形 151">
            <a:extLst>
              <a:ext uri="{FF2B5EF4-FFF2-40B4-BE49-F238E27FC236}">
                <a16:creationId xmlns:a16="http://schemas.microsoft.com/office/drawing/2014/main" id="{F598632C-55C7-46AF-83AE-852952387BC9}"/>
              </a:ext>
            </a:extLst>
          </p:cNvPr>
          <p:cNvCxnSpPr>
            <a:cxnSpLocks/>
            <a:stCxn id="120" idx="2"/>
          </p:cNvCxnSpPr>
          <p:nvPr/>
        </p:nvCxnSpPr>
        <p:spPr>
          <a:xfrm rot="5400000">
            <a:off x="3282229" y="3091887"/>
            <a:ext cx="178851" cy="4585294"/>
          </a:xfrm>
          <a:prstGeom prst="bentConnector2">
            <a:avLst/>
          </a:prstGeom>
          <a:ln w="12700">
            <a:solidFill>
              <a:srgbClr val="D20000"/>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4" name="文本框 153">
                <a:extLst>
                  <a:ext uri="{FF2B5EF4-FFF2-40B4-BE49-F238E27FC236}">
                    <a16:creationId xmlns:a16="http://schemas.microsoft.com/office/drawing/2014/main" id="{253FD8C3-2F74-4895-A14D-3AB5EC126671}"/>
                  </a:ext>
                </a:extLst>
              </p:cNvPr>
              <p:cNvSpPr txBox="1"/>
              <p:nvPr/>
            </p:nvSpPr>
            <p:spPr>
              <a:xfrm>
                <a:off x="990766" y="4467411"/>
                <a:ext cx="922396" cy="584775"/>
              </a:xfrm>
              <a:prstGeom prst="rect">
                <a:avLst/>
              </a:prstGeom>
              <a:noFill/>
            </p:spPr>
            <p:txBody>
              <a:bodyPr wrap="square" rtlCol="0">
                <a:spAutoFit/>
              </a:bodyPr>
              <a:lstStyle/>
              <a:p>
                <a:pPr algn="ctr"/>
                <a:r>
                  <a:rPr lang="en-US" altLang="zh-CN" sz="1600" b="1" dirty="0">
                    <a:solidFill>
                      <a:schemeClr val="accent5">
                        <a:lumMod val="75000"/>
                      </a:schemeClr>
                    </a:solidFill>
                    <a:latin typeface="Times New Roman" panose="02020603050405020304" pitchFamily="18" charset="0"/>
                    <a:cs typeface="Times New Roman" panose="02020603050405020304" pitchFamily="18" charset="0"/>
                  </a:rPr>
                  <a:t>Accept</a:t>
                </a:r>
                <a:r>
                  <a:rPr lang="en-US" altLang="zh-CN" sz="1600" dirty="0">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en-US" altLang="zh-CN" sz="1600" i="1">
                            <a:latin typeface="Cambria Math" panose="02040503050406030204" pitchFamily="18" charset="0"/>
                          </a:rPr>
                        </m:ctrlPr>
                      </m:accPr>
                      <m:e>
                        <m:r>
                          <a:rPr lang="en-US" altLang="zh-CN" sz="1600" i="1">
                            <a:latin typeface="Cambria Math" panose="02040503050406030204" pitchFamily="18" charset="0"/>
                          </a:rPr>
                          <m:t>𝑥</m:t>
                        </m:r>
                      </m:e>
                    </m:acc>
                    <m:r>
                      <a:rPr lang="en-US" altLang="zh-CN" sz="1600" i="1">
                        <a:latin typeface="Cambria Math" panose="02040503050406030204" pitchFamily="18" charset="0"/>
                      </a:rPr>
                      <m:t>=</m:t>
                    </m:r>
                    <m:r>
                      <a:rPr lang="en-US" altLang="zh-CN" sz="1600" b="0" i="1" smtClean="0">
                        <a:latin typeface="Cambria Math" panose="02040503050406030204" pitchFamily="18" charset="0"/>
                      </a:rPr>
                      <m:t>𝑥</m:t>
                    </m:r>
                  </m:oMath>
                </a14:m>
                <a:endParaRPr lang="zh-CN" altLang="en-US" sz="1600" dirty="0">
                  <a:latin typeface="Times New Roman" panose="02020603050405020304" pitchFamily="18" charset="0"/>
                  <a:cs typeface="Times New Roman" panose="02020603050405020304" pitchFamily="18" charset="0"/>
                </a:endParaRPr>
              </a:p>
            </p:txBody>
          </p:sp>
        </mc:Choice>
        <mc:Fallback xmlns="">
          <p:sp>
            <p:nvSpPr>
              <p:cNvPr id="154" name="文本框 153">
                <a:extLst>
                  <a:ext uri="{FF2B5EF4-FFF2-40B4-BE49-F238E27FC236}">
                    <a16:creationId xmlns:a16="http://schemas.microsoft.com/office/drawing/2014/main" id="{253FD8C3-2F74-4895-A14D-3AB5EC126671}"/>
                  </a:ext>
                </a:extLst>
              </p:cNvPr>
              <p:cNvSpPr txBox="1">
                <a:spLocks noRot="1" noChangeAspect="1" noMove="1" noResize="1" noEditPoints="1" noAdjustHandles="1" noChangeArrowheads="1" noChangeShapeType="1" noTextEdit="1"/>
              </p:cNvSpPr>
              <p:nvPr/>
            </p:nvSpPr>
            <p:spPr>
              <a:xfrm>
                <a:off x="990766" y="4467411"/>
                <a:ext cx="922396" cy="584775"/>
              </a:xfrm>
              <a:prstGeom prst="rect">
                <a:avLst/>
              </a:prstGeom>
              <a:blipFill>
                <a:blip r:embed="rId10"/>
                <a:stretch>
                  <a:fillRect t="-3125"/>
                </a:stretch>
              </a:blipFill>
            </p:spPr>
            <p:txBody>
              <a:bodyPr/>
              <a:lstStyle/>
              <a:p>
                <a:r>
                  <a:rPr lang="zh-CN" altLang="en-US">
                    <a:noFill/>
                  </a:rPr>
                  <a:t> </a:t>
                </a:r>
              </a:p>
            </p:txBody>
          </p:sp>
        </mc:Fallback>
      </mc:AlternateContent>
      <p:sp>
        <p:nvSpPr>
          <p:cNvPr id="155" name="椭圆 154">
            <a:extLst>
              <a:ext uri="{FF2B5EF4-FFF2-40B4-BE49-F238E27FC236}">
                <a16:creationId xmlns:a16="http://schemas.microsoft.com/office/drawing/2014/main" id="{4728EA67-CEDE-44B4-997B-3E6B6C385388}"/>
              </a:ext>
            </a:extLst>
          </p:cNvPr>
          <p:cNvSpPr/>
          <p:nvPr/>
        </p:nvSpPr>
        <p:spPr>
          <a:xfrm>
            <a:off x="996009" y="6049008"/>
            <a:ext cx="165995" cy="1659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59" name="文本框 158">
                <a:extLst>
                  <a:ext uri="{FF2B5EF4-FFF2-40B4-BE49-F238E27FC236}">
                    <a16:creationId xmlns:a16="http://schemas.microsoft.com/office/drawing/2014/main" id="{27259CA3-F1C8-4F92-8EE7-F1E108ADC5A9}"/>
                  </a:ext>
                </a:extLst>
              </p:cNvPr>
              <p:cNvSpPr txBox="1"/>
              <p:nvPr/>
            </p:nvSpPr>
            <p:spPr>
              <a:xfrm>
                <a:off x="2387296" y="5430314"/>
                <a:ext cx="2323388" cy="338554"/>
              </a:xfrm>
              <a:prstGeom prst="rect">
                <a:avLst/>
              </a:prstGeom>
              <a:noFill/>
            </p:spPr>
            <p:txBody>
              <a:bodyPr wrap="square" rtlCol="0">
                <a:spAutoFit/>
              </a:bodyPr>
              <a:lstStyle/>
              <a:p>
                <a:pPr algn="ctr"/>
                <a:r>
                  <a:rPr lang="en-US" altLang="zh-CN" sz="1600" b="1" dirty="0">
                    <a:solidFill>
                      <a:schemeClr val="accent5">
                        <a:lumMod val="75000"/>
                      </a:schemeClr>
                    </a:solidFill>
                    <a:latin typeface="Times New Roman" panose="02020603050405020304" pitchFamily="18" charset="0"/>
                    <a:cs typeface="Times New Roman" panose="02020603050405020304" pitchFamily="18" charset="0"/>
                  </a:rPr>
                  <a:t>Reject</a:t>
                </a:r>
                <a:r>
                  <a:rPr lang="en-US" altLang="zh-CN" sz="16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sz="1600" b="0" i="1" smtClean="0">
                            <a:latin typeface="Cambria Math" panose="02040503050406030204" pitchFamily="18" charset="0"/>
                          </a:rPr>
                        </m:ctrlPr>
                      </m:sSupPr>
                      <m:e>
                        <m:acc>
                          <m:accPr>
                            <m:chr m:val="̃"/>
                            <m:ctrlPr>
                              <a:rPr lang="en-US" altLang="zh-CN" sz="1600" i="1">
                                <a:latin typeface="Cambria Math" panose="02040503050406030204" pitchFamily="18" charset="0"/>
                              </a:rPr>
                            </m:ctrlPr>
                          </m:accPr>
                          <m:e>
                            <m:r>
                              <a:rPr lang="en-US" altLang="zh-CN" sz="1600" i="1">
                                <a:latin typeface="Cambria Math" panose="02040503050406030204" pitchFamily="18" charset="0"/>
                              </a:rPr>
                              <m:t>𝑥</m:t>
                            </m:r>
                          </m:e>
                        </m:acc>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𝑥</m:t>
                        </m:r>
                      </m:e>
                      <m:sup>
                        <m:r>
                          <a:rPr lang="en-US" altLang="zh-CN" sz="1600" b="0" i="1" smtClean="0">
                            <a:latin typeface="Cambria Math" panose="02040503050406030204" pitchFamily="18" charset="0"/>
                          </a:rPr>
                          <m:t>′</m:t>
                        </m:r>
                      </m:sup>
                    </m:sSup>
                    <m:r>
                      <a:rPr lang="en-US" altLang="zh-CN" sz="1600" b="0" i="1" smtClean="0">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b="1" i="1" smtClean="0">
                            <a:latin typeface="Cambria Math" panose="02040503050406030204" pitchFamily="18" charset="0"/>
                          </a:rPr>
                          <m:t> </m:t>
                        </m:r>
                        <m:r>
                          <a:rPr lang="en-US" altLang="zh-CN" sz="1600" b="1" i="1">
                            <a:latin typeface="Cambria Math" panose="02040503050406030204" pitchFamily="18" charset="0"/>
                          </a:rPr>
                          <m:t>𝒑</m:t>
                        </m:r>
                      </m:e>
                      <m:sup>
                        <m:r>
                          <a:rPr lang="en-US" altLang="zh-CN" sz="1600" i="1">
                            <a:latin typeface="Cambria Math" panose="02040503050406030204" pitchFamily="18" charset="0"/>
                          </a:rPr>
                          <m:t>′</m:t>
                        </m:r>
                      </m:sup>
                    </m:sSup>
                  </m:oMath>
                </a14:m>
                <a:endParaRPr lang="zh-CN" altLang="en-US" sz="1600" dirty="0">
                  <a:latin typeface="Times New Roman" panose="02020603050405020304" pitchFamily="18" charset="0"/>
                  <a:cs typeface="Times New Roman" panose="02020603050405020304" pitchFamily="18" charset="0"/>
                </a:endParaRPr>
              </a:p>
            </p:txBody>
          </p:sp>
        </mc:Choice>
        <mc:Fallback xmlns="">
          <p:sp>
            <p:nvSpPr>
              <p:cNvPr id="159" name="文本框 158">
                <a:extLst>
                  <a:ext uri="{FF2B5EF4-FFF2-40B4-BE49-F238E27FC236}">
                    <a16:creationId xmlns:a16="http://schemas.microsoft.com/office/drawing/2014/main" id="{27259CA3-F1C8-4F92-8EE7-F1E108ADC5A9}"/>
                  </a:ext>
                </a:extLst>
              </p:cNvPr>
              <p:cNvSpPr txBox="1">
                <a:spLocks noRot="1" noChangeAspect="1" noMove="1" noResize="1" noEditPoints="1" noAdjustHandles="1" noChangeArrowheads="1" noChangeShapeType="1" noTextEdit="1"/>
              </p:cNvSpPr>
              <p:nvPr/>
            </p:nvSpPr>
            <p:spPr>
              <a:xfrm>
                <a:off x="2387296" y="5430314"/>
                <a:ext cx="2323388" cy="338554"/>
              </a:xfrm>
              <a:prstGeom prst="rect">
                <a:avLst/>
              </a:prstGeom>
              <a:blipFill>
                <a:blip r:embed="rId11"/>
                <a:stretch>
                  <a:fillRect t="-5455" b="-23636"/>
                </a:stretch>
              </a:blipFill>
            </p:spPr>
            <p:txBody>
              <a:bodyPr/>
              <a:lstStyle/>
              <a:p>
                <a:r>
                  <a:rPr lang="zh-CN" altLang="en-US">
                    <a:noFill/>
                  </a:rPr>
                  <a:t> </a:t>
                </a:r>
              </a:p>
            </p:txBody>
          </p:sp>
        </mc:Fallback>
      </mc:AlternateContent>
      <p:sp>
        <p:nvSpPr>
          <p:cNvPr id="182" name="椭圆 181">
            <a:extLst>
              <a:ext uri="{FF2B5EF4-FFF2-40B4-BE49-F238E27FC236}">
                <a16:creationId xmlns:a16="http://schemas.microsoft.com/office/drawing/2014/main" id="{676C2887-5996-44B4-AC05-93FABB235C9E}"/>
              </a:ext>
            </a:extLst>
          </p:cNvPr>
          <p:cNvSpPr/>
          <p:nvPr/>
        </p:nvSpPr>
        <p:spPr>
          <a:xfrm>
            <a:off x="996008" y="2202829"/>
            <a:ext cx="165995" cy="1659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椭圆 182">
            <a:extLst>
              <a:ext uri="{FF2B5EF4-FFF2-40B4-BE49-F238E27FC236}">
                <a16:creationId xmlns:a16="http://schemas.microsoft.com/office/drawing/2014/main" id="{5AF8521C-11D7-4CB3-990D-2986D8E29EC1}"/>
              </a:ext>
            </a:extLst>
          </p:cNvPr>
          <p:cNvSpPr/>
          <p:nvPr/>
        </p:nvSpPr>
        <p:spPr>
          <a:xfrm>
            <a:off x="2026049" y="2189234"/>
            <a:ext cx="165995" cy="1659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椭圆 183">
            <a:extLst>
              <a:ext uri="{FF2B5EF4-FFF2-40B4-BE49-F238E27FC236}">
                <a16:creationId xmlns:a16="http://schemas.microsoft.com/office/drawing/2014/main" id="{7929DB52-C33C-4861-A023-7B5A8D9EF169}"/>
              </a:ext>
            </a:extLst>
          </p:cNvPr>
          <p:cNvSpPr/>
          <p:nvPr/>
        </p:nvSpPr>
        <p:spPr>
          <a:xfrm>
            <a:off x="2728057" y="2187648"/>
            <a:ext cx="165995" cy="1659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6" name="直接箭头连接符 185">
            <a:extLst>
              <a:ext uri="{FF2B5EF4-FFF2-40B4-BE49-F238E27FC236}">
                <a16:creationId xmlns:a16="http://schemas.microsoft.com/office/drawing/2014/main" id="{024314B2-46ED-446E-BD08-EC3BF01FF2AD}"/>
              </a:ext>
            </a:extLst>
          </p:cNvPr>
          <p:cNvCxnSpPr>
            <a:stCxn id="182" idx="4"/>
            <a:endCxn id="155" idx="0"/>
          </p:cNvCxnSpPr>
          <p:nvPr/>
        </p:nvCxnSpPr>
        <p:spPr>
          <a:xfrm>
            <a:off x="1079006" y="2368824"/>
            <a:ext cx="1" cy="3680184"/>
          </a:xfrm>
          <a:prstGeom prst="straightConnector1">
            <a:avLst/>
          </a:prstGeom>
          <a:ln w="12700">
            <a:solidFill>
              <a:schemeClr val="accent6">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88" name="椭圆 187">
            <a:extLst>
              <a:ext uri="{FF2B5EF4-FFF2-40B4-BE49-F238E27FC236}">
                <a16:creationId xmlns:a16="http://schemas.microsoft.com/office/drawing/2014/main" id="{1ED0CFC9-5612-4A69-8A9C-91A24DEA0968}"/>
              </a:ext>
            </a:extLst>
          </p:cNvPr>
          <p:cNvSpPr/>
          <p:nvPr/>
        </p:nvSpPr>
        <p:spPr>
          <a:xfrm>
            <a:off x="3820557" y="2180902"/>
            <a:ext cx="165995" cy="1659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1" name="直接箭头连接符 190">
            <a:extLst>
              <a:ext uri="{FF2B5EF4-FFF2-40B4-BE49-F238E27FC236}">
                <a16:creationId xmlns:a16="http://schemas.microsoft.com/office/drawing/2014/main" id="{8763C6F9-BA2D-4D14-A146-479CFE21C6C5}"/>
              </a:ext>
            </a:extLst>
          </p:cNvPr>
          <p:cNvCxnSpPr>
            <a:cxnSpLocks/>
            <a:endCxn id="182" idx="0"/>
          </p:cNvCxnSpPr>
          <p:nvPr/>
        </p:nvCxnSpPr>
        <p:spPr>
          <a:xfrm flipH="1">
            <a:off x="1079006" y="1914344"/>
            <a:ext cx="2" cy="28848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4" name="直接箭头连接符 193">
            <a:extLst>
              <a:ext uri="{FF2B5EF4-FFF2-40B4-BE49-F238E27FC236}">
                <a16:creationId xmlns:a16="http://schemas.microsoft.com/office/drawing/2014/main" id="{34D7C9CC-A0D1-4900-AF3F-EAAD176ADDE0}"/>
              </a:ext>
            </a:extLst>
          </p:cNvPr>
          <p:cNvCxnSpPr>
            <a:cxnSpLocks/>
            <a:stCxn id="121" idx="2"/>
            <a:endCxn id="183" idx="0"/>
          </p:cNvCxnSpPr>
          <p:nvPr/>
        </p:nvCxnSpPr>
        <p:spPr>
          <a:xfrm>
            <a:off x="2109047" y="1910920"/>
            <a:ext cx="0" cy="278314"/>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8" name="直接箭头连接符 197">
            <a:extLst>
              <a:ext uri="{FF2B5EF4-FFF2-40B4-BE49-F238E27FC236}">
                <a16:creationId xmlns:a16="http://schemas.microsoft.com/office/drawing/2014/main" id="{E24A0794-AC05-486C-889D-814BDDEF0F03}"/>
              </a:ext>
            </a:extLst>
          </p:cNvPr>
          <p:cNvCxnSpPr>
            <a:cxnSpLocks/>
            <a:stCxn id="122" idx="2"/>
            <a:endCxn id="184" idx="0"/>
          </p:cNvCxnSpPr>
          <p:nvPr/>
        </p:nvCxnSpPr>
        <p:spPr>
          <a:xfrm>
            <a:off x="2809165" y="1916813"/>
            <a:ext cx="1890" cy="27083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2" name="直接箭头连接符 201">
            <a:extLst>
              <a:ext uri="{FF2B5EF4-FFF2-40B4-BE49-F238E27FC236}">
                <a16:creationId xmlns:a16="http://schemas.microsoft.com/office/drawing/2014/main" id="{7E5A78B1-25D1-4971-A3C8-C3ABBB9B5B21}"/>
              </a:ext>
            </a:extLst>
          </p:cNvPr>
          <p:cNvCxnSpPr>
            <a:cxnSpLocks/>
            <a:stCxn id="189" idx="2"/>
            <a:endCxn id="188" idx="0"/>
          </p:cNvCxnSpPr>
          <p:nvPr/>
        </p:nvCxnSpPr>
        <p:spPr>
          <a:xfrm flipH="1">
            <a:off x="3903555" y="1914344"/>
            <a:ext cx="3718" cy="266558"/>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7" name="直接箭头连接符 206">
            <a:extLst>
              <a:ext uri="{FF2B5EF4-FFF2-40B4-BE49-F238E27FC236}">
                <a16:creationId xmlns:a16="http://schemas.microsoft.com/office/drawing/2014/main" id="{D25EAEEE-068A-4654-95DB-EB9DF221BC50}"/>
              </a:ext>
            </a:extLst>
          </p:cNvPr>
          <p:cNvCxnSpPr>
            <a:cxnSpLocks/>
            <a:stCxn id="155" idx="4"/>
          </p:cNvCxnSpPr>
          <p:nvPr/>
        </p:nvCxnSpPr>
        <p:spPr>
          <a:xfrm flipH="1">
            <a:off x="1079003" y="6215003"/>
            <a:ext cx="4" cy="275808"/>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9" name="文本框 208">
                <a:extLst>
                  <a:ext uri="{FF2B5EF4-FFF2-40B4-BE49-F238E27FC236}">
                    <a16:creationId xmlns:a16="http://schemas.microsoft.com/office/drawing/2014/main" id="{9FFEDB44-8BE5-4EAC-A348-4493D73EA356}"/>
                  </a:ext>
                </a:extLst>
              </p:cNvPr>
              <p:cNvSpPr txBox="1"/>
              <p:nvPr/>
            </p:nvSpPr>
            <p:spPr>
              <a:xfrm>
                <a:off x="1122381" y="6200865"/>
                <a:ext cx="34503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CN" sz="1800" b="0" i="1" smtClean="0">
                              <a:latin typeface="Cambria Math" panose="02040503050406030204" pitchFamily="18" charset="0"/>
                            </a:rPr>
                          </m:ctrlPr>
                        </m:accPr>
                        <m:e>
                          <m:r>
                            <a:rPr lang="en-US" altLang="zh-CN" sz="1800" b="0" i="1" smtClean="0">
                              <a:latin typeface="Cambria Math" panose="02040503050406030204" pitchFamily="18" charset="0"/>
                            </a:rPr>
                            <m:t>𝑥</m:t>
                          </m:r>
                        </m:e>
                      </m:acc>
                    </m:oMath>
                  </m:oMathPara>
                </a14:m>
                <a:endParaRPr lang="zh-CN" altLang="en-US" dirty="0"/>
              </a:p>
            </p:txBody>
          </p:sp>
        </mc:Choice>
        <mc:Fallback xmlns="">
          <p:sp>
            <p:nvSpPr>
              <p:cNvPr id="209" name="文本框 208">
                <a:extLst>
                  <a:ext uri="{FF2B5EF4-FFF2-40B4-BE49-F238E27FC236}">
                    <a16:creationId xmlns:a16="http://schemas.microsoft.com/office/drawing/2014/main" id="{9FFEDB44-8BE5-4EAC-A348-4493D73EA356}"/>
                  </a:ext>
                </a:extLst>
              </p:cNvPr>
              <p:cNvSpPr txBox="1">
                <a:spLocks noRot="1" noChangeAspect="1" noMove="1" noResize="1" noEditPoints="1" noAdjustHandles="1" noChangeArrowheads="1" noChangeShapeType="1" noTextEdit="1"/>
              </p:cNvSpPr>
              <p:nvPr/>
            </p:nvSpPr>
            <p:spPr>
              <a:xfrm>
                <a:off x="1122381" y="6200865"/>
                <a:ext cx="345037" cy="369332"/>
              </a:xfrm>
              <a:prstGeom prst="rect">
                <a:avLst/>
              </a:prstGeom>
              <a:blipFill>
                <a:blip r:embed="rId12"/>
                <a:stretch>
                  <a:fillRect r="-7018"/>
                </a:stretch>
              </a:blipFill>
            </p:spPr>
            <p:txBody>
              <a:bodyPr/>
              <a:lstStyle/>
              <a:p>
                <a:r>
                  <a:rPr lang="zh-CN" altLang="en-US">
                    <a:noFill/>
                  </a:rPr>
                  <a:t> </a:t>
                </a:r>
              </a:p>
            </p:txBody>
          </p:sp>
        </mc:Fallback>
      </mc:AlternateContent>
      <p:sp>
        <p:nvSpPr>
          <p:cNvPr id="289" name="文本框 288">
            <a:extLst>
              <a:ext uri="{FF2B5EF4-FFF2-40B4-BE49-F238E27FC236}">
                <a16:creationId xmlns:a16="http://schemas.microsoft.com/office/drawing/2014/main" id="{37B83739-6B64-479D-87AD-280F387AC28F}"/>
              </a:ext>
            </a:extLst>
          </p:cNvPr>
          <p:cNvSpPr txBox="1"/>
          <p:nvPr/>
        </p:nvSpPr>
        <p:spPr>
          <a:xfrm>
            <a:off x="5575402" y="2327916"/>
            <a:ext cx="923826" cy="369332"/>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Sample</a:t>
            </a:r>
            <a:endParaRPr lang="zh-CN" altLang="en-US" b="1" dirty="0">
              <a:latin typeface="Times New Roman" panose="02020603050405020304" pitchFamily="18" charset="0"/>
              <a:cs typeface="Times New Roman" panose="02020603050405020304" pitchFamily="18" charset="0"/>
            </a:endParaRPr>
          </a:p>
        </p:txBody>
      </p:sp>
      <p:grpSp>
        <p:nvGrpSpPr>
          <p:cNvPr id="302" name="组合 301">
            <a:extLst>
              <a:ext uri="{FF2B5EF4-FFF2-40B4-BE49-F238E27FC236}">
                <a16:creationId xmlns:a16="http://schemas.microsoft.com/office/drawing/2014/main" id="{FC954583-0368-4EE8-9CDD-018F6839C0AB}"/>
              </a:ext>
            </a:extLst>
          </p:cNvPr>
          <p:cNvGrpSpPr/>
          <p:nvPr/>
        </p:nvGrpSpPr>
        <p:grpSpPr>
          <a:xfrm>
            <a:off x="7074063" y="1612112"/>
            <a:ext cx="1666807" cy="1588962"/>
            <a:chOff x="7758147" y="1418905"/>
            <a:chExt cx="1666807" cy="1588962"/>
          </a:xfrm>
        </p:grpSpPr>
        <p:sp>
          <p:nvSpPr>
            <p:cNvPr id="290" name="矩形: 圆角 289">
              <a:extLst>
                <a:ext uri="{FF2B5EF4-FFF2-40B4-BE49-F238E27FC236}">
                  <a16:creationId xmlns:a16="http://schemas.microsoft.com/office/drawing/2014/main" id="{788A586F-08B6-4EE3-AA03-D95DB88DC9F2}"/>
                </a:ext>
              </a:extLst>
            </p:cNvPr>
            <p:cNvSpPr/>
            <p:nvPr/>
          </p:nvSpPr>
          <p:spPr>
            <a:xfrm>
              <a:off x="7760625" y="2087845"/>
              <a:ext cx="1664329" cy="308263"/>
            </a:xfrm>
            <a:prstGeom prst="roundRect">
              <a:avLst>
                <a:gd name="adj" fmla="val 17801"/>
              </a:avLst>
            </a:prstGeom>
            <a:solidFill>
              <a:schemeClr val="accent5">
                <a:lumMod val="20000"/>
                <a:lumOff val="80000"/>
              </a:schemeClr>
            </a:solidFill>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Sample</a:t>
              </a:r>
              <a:endParaRPr lang="zh-CN" alt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2" name="文本框 291">
                  <a:extLst>
                    <a:ext uri="{FF2B5EF4-FFF2-40B4-BE49-F238E27FC236}">
                      <a16:creationId xmlns:a16="http://schemas.microsoft.com/office/drawing/2014/main" id="{349031DD-4339-43CF-A552-BA4472CF3162}"/>
                    </a:ext>
                  </a:extLst>
                </p:cNvPr>
                <p:cNvSpPr txBox="1"/>
                <p:nvPr/>
              </p:nvSpPr>
              <p:spPr>
                <a:xfrm>
                  <a:off x="7758147" y="1418905"/>
                  <a:ext cx="453073" cy="378373"/>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𝑡</m:t>
                            </m:r>
                          </m:sub>
                          <m:sup>
                            <m:r>
                              <a:rPr lang="en-US" altLang="zh-CN" b="0" i="1" smtClean="0">
                                <a:latin typeface="Cambria Math" panose="02040503050406030204" pitchFamily="18" charset="0"/>
                              </a:rPr>
                              <m:t>𝑙</m:t>
                            </m:r>
                          </m:sup>
                        </m:sSubSup>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292" name="文本框 291">
                  <a:extLst>
                    <a:ext uri="{FF2B5EF4-FFF2-40B4-BE49-F238E27FC236}">
                      <a16:creationId xmlns:a16="http://schemas.microsoft.com/office/drawing/2014/main" id="{349031DD-4339-43CF-A552-BA4472CF3162}"/>
                    </a:ext>
                  </a:extLst>
                </p:cNvPr>
                <p:cNvSpPr txBox="1">
                  <a:spLocks noRot="1" noChangeAspect="1" noMove="1" noResize="1" noEditPoints="1" noAdjustHandles="1" noChangeArrowheads="1" noChangeShapeType="1" noTextEdit="1"/>
                </p:cNvSpPr>
                <p:nvPr/>
              </p:nvSpPr>
              <p:spPr>
                <a:xfrm>
                  <a:off x="7758147" y="1418905"/>
                  <a:ext cx="453073" cy="378373"/>
                </a:xfrm>
                <a:prstGeom prst="rect">
                  <a:avLst/>
                </a:prstGeom>
                <a:blipFill>
                  <a:blip r:embed="rId13"/>
                  <a:stretch>
                    <a:fillRect b="-15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3" name="文本框 292">
                  <a:extLst>
                    <a:ext uri="{FF2B5EF4-FFF2-40B4-BE49-F238E27FC236}">
                      <a16:creationId xmlns:a16="http://schemas.microsoft.com/office/drawing/2014/main" id="{793103FC-B624-4AE0-8760-7691C9E5502E}"/>
                    </a:ext>
                  </a:extLst>
                </p:cNvPr>
                <p:cNvSpPr txBox="1"/>
                <p:nvPr/>
              </p:nvSpPr>
              <p:spPr>
                <a:xfrm>
                  <a:off x="8111939" y="1418905"/>
                  <a:ext cx="477630" cy="3783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panose="02040503050406030204" pitchFamily="18" charset="0"/>
                              </a:rPr>
                            </m:ctrlPr>
                          </m:sSubSupPr>
                          <m:e>
                            <m:r>
                              <a:rPr lang="en-US" altLang="zh-CN" b="1" i="1" smtClean="0">
                                <a:latin typeface="Cambria Math" panose="02040503050406030204" pitchFamily="18" charset="0"/>
                              </a:rPr>
                              <m:t>𝒑</m:t>
                            </m:r>
                          </m:e>
                          <m:sub>
                            <m:r>
                              <a:rPr lang="en-US" altLang="zh-CN" b="0" i="1" smtClean="0">
                                <a:latin typeface="Cambria Math" panose="02040503050406030204" pitchFamily="18" charset="0"/>
                              </a:rPr>
                              <m:t>𝑡</m:t>
                            </m:r>
                          </m:sub>
                          <m:sup>
                            <m:r>
                              <a:rPr lang="en-US" altLang="zh-CN" b="0" i="1" smtClean="0">
                                <a:latin typeface="Cambria Math" panose="02040503050406030204" pitchFamily="18" charset="0"/>
                              </a:rPr>
                              <m:t>𝑙</m:t>
                            </m:r>
                          </m:sup>
                        </m:sSubSup>
                      </m:oMath>
                    </m:oMathPara>
                  </a14:m>
                  <a:endParaRPr lang="zh-CN" altLang="en-US" i="1" dirty="0"/>
                </a:p>
              </p:txBody>
            </p:sp>
          </mc:Choice>
          <mc:Fallback xmlns="">
            <p:sp>
              <p:nvSpPr>
                <p:cNvPr id="293" name="文本框 292">
                  <a:extLst>
                    <a:ext uri="{FF2B5EF4-FFF2-40B4-BE49-F238E27FC236}">
                      <a16:creationId xmlns:a16="http://schemas.microsoft.com/office/drawing/2014/main" id="{793103FC-B624-4AE0-8760-7691C9E5502E}"/>
                    </a:ext>
                  </a:extLst>
                </p:cNvPr>
                <p:cNvSpPr txBox="1">
                  <a:spLocks noRot="1" noChangeAspect="1" noMove="1" noResize="1" noEditPoints="1" noAdjustHandles="1" noChangeArrowheads="1" noChangeShapeType="1" noTextEdit="1"/>
                </p:cNvSpPr>
                <p:nvPr/>
              </p:nvSpPr>
              <p:spPr>
                <a:xfrm>
                  <a:off x="8111939" y="1418905"/>
                  <a:ext cx="477630" cy="378373"/>
                </a:xfrm>
                <a:prstGeom prst="rect">
                  <a:avLst/>
                </a:prstGeom>
                <a:blipFill>
                  <a:blip r:embed="rId14"/>
                  <a:stretch>
                    <a:fillRect b="-634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4" name="文本框 293">
                  <a:extLst>
                    <a:ext uri="{FF2B5EF4-FFF2-40B4-BE49-F238E27FC236}">
                      <a16:creationId xmlns:a16="http://schemas.microsoft.com/office/drawing/2014/main" id="{6ACE4550-C341-4950-ABBD-6E6F0F085F11}"/>
                    </a:ext>
                  </a:extLst>
                </p:cNvPr>
                <p:cNvSpPr txBox="1"/>
                <p:nvPr/>
              </p:nvSpPr>
              <p:spPr>
                <a:xfrm>
                  <a:off x="8490288" y="1423425"/>
                  <a:ext cx="49449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panose="02040503050406030204" pitchFamily="18" charset="0"/>
                              </a:rPr>
                            </m:ctrlPr>
                          </m:sSubSupPr>
                          <m:e>
                            <m:r>
                              <a:rPr lang="en-US" altLang="zh-CN" b="1" i="1" smtClean="0">
                                <a:latin typeface="Cambria Math" panose="02040503050406030204" pitchFamily="18" charset="0"/>
                              </a:rPr>
                              <m:t>𝒑</m:t>
                            </m:r>
                          </m:e>
                          <m:sub>
                            <m:r>
                              <a:rPr lang="en-US" altLang="zh-CN" b="0" i="1" smtClean="0">
                                <a:latin typeface="Cambria Math" panose="02040503050406030204" pitchFamily="18" charset="0"/>
                              </a:rPr>
                              <m:t>𝑡</m:t>
                            </m:r>
                          </m:sub>
                          <m:sup>
                            <m:r>
                              <a:rPr lang="en-US" altLang="zh-CN" b="0" i="1" smtClean="0">
                                <a:latin typeface="Cambria Math" panose="02040503050406030204" pitchFamily="18" charset="0"/>
                              </a:rPr>
                              <m:t>𝑟</m:t>
                            </m:r>
                          </m:sup>
                        </m:sSubSup>
                      </m:oMath>
                    </m:oMathPara>
                  </a14:m>
                  <a:endParaRPr lang="zh-CN" altLang="en-US" dirty="0"/>
                </a:p>
              </p:txBody>
            </p:sp>
          </mc:Choice>
          <mc:Fallback xmlns="">
            <p:sp>
              <p:nvSpPr>
                <p:cNvPr id="294" name="文本框 293">
                  <a:extLst>
                    <a:ext uri="{FF2B5EF4-FFF2-40B4-BE49-F238E27FC236}">
                      <a16:creationId xmlns:a16="http://schemas.microsoft.com/office/drawing/2014/main" id="{6ACE4550-C341-4950-ABBD-6E6F0F085F11}"/>
                    </a:ext>
                  </a:extLst>
                </p:cNvPr>
                <p:cNvSpPr txBox="1">
                  <a:spLocks noRot="1" noChangeAspect="1" noMove="1" noResize="1" noEditPoints="1" noAdjustHandles="1" noChangeArrowheads="1" noChangeShapeType="1" noTextEdit="1"/>
                </p:cNvSpPr>
                <p:nvPr/>
              </p:nvSpPr>
              <p:spPr>
                <a:xfrm>
                  <a:off x="8490288" y="1423425"/>
                  <a:ext cx="494494" cy="369332"/>
                </a:xfrm>
                <a:prstGeom prst="rect">
                  <a:avLst/>
                </a:prstGeom>
                <a:blipFill>
                  <a:blip r:embed="rId15"/>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5" name="文本框 294">
                  <a:extLst>
                    <a:ext uri="{FF2B5EF4-FFF2-40B4-BE49-F238E27FC236}">
                      <a16:creationId xmlns:a16="http://schemas.microsoft.com/office/drawing/2014/main" id="{973695B7-00B2-4FD5-BA40-0C76F3DDF117}"/>
                    </a:ext>
                  </a:extLst>
                </p:cNvPr>
                <p:cNvSpPr txBox="1"/>
                <p:nvPr/>
              </p:nvSpPr>
              <p:spPr>
                <a:xfrm>
                  <a:off x="8885502" y="1423425"/>
                  <a:ext cx="48038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b="0" i="1" dirty="0" smtClean="0">
                                <a:latin typeface="Cambria Math" panose="02040503050406030204" pitchFamily="18" charset="0"/>
                                <a:cs typeface="Times New Roman" panose="02020603050405020304" pitchFamily="18" charset="0"/>
                              </a:rPr>
                            </m:ctrlPr>
                          </m:sSubSupPr>
                          <m:e>
                            <m:r>
                              <a:rPr lang="en-US" altLang="zh-CN" i="1" dirty="0" smtClean="0">
                                <a:latin typeface="Cambria Math" panose="02040503050406030204" pitchFamily="18" charset="0"/>
                                <a:cs typeface="Times New Roman" panose="02020603050405020304" pitchFamily="18" charset="0"/>
                              </a:rPr>
                              <m:t>𝜂</m:t>
                            </m:r>
                          </m:e>
                          <m:sub>
                            <m:r>
                              <a:rPr lang="en-US" altLang="zh-CN" b="0" i="1" dirty="0" smtClean="0">
                                <a:latin typeface="Cambria Math" panose="02040503050406030204" pitchFamily="18" charset="0"/>
                                <a:cs typeface="Times New Roman" panose="02020603050405020304" pitchFamily="18" charset="0"/>
                              </a:rPr>
                              <m:t>𝑡</m:t>
                            </m:r>
                          </m:sub>
                          <m:sup>
                            <m:r>
                              <a:rPr lang="en-US" altLang="zh-CN" b="0" i="1" dirty="0" smtClean="0">
                                <a:latin typeface="Cambria Math" panose="02040503050406030204" pitchFamily="18" charset="0"/>
                                <a:cs typeface="Times New Roman" panose="02020603050405020304" pitchFamily="18" charset="0"/>
                              </a:rPr>
                              <m:t>𝑟</m:t>
                            </m:r>
                          </m:sup>
                        </m:sSubSup>
                      </m:oMath>
                    </m:oMathPara>
                  </a14:m>
                  <a:endParaRPr lang="zh-CN" altLang="en-US" dirty="0"/>
                </a:p>
              </p:txBody>
            </p:sp>
          </mc:Choice>
          <mc:Fallback xmlns="">
            <p:sp>
              <p:nvSpPr>
                <p:cNvPr id="295" name="文本框 294">
                  <a:extLst>
                    <a:ext uri="{FF2B5EF4-FFF2-40B4-BE49-F238E27FC236}">
                      <a16:creationId xmlns:a16="http://schemas.microsoft.com/office/drawing/2014/main" id="{973695B7-00B2-4FD5-BA40-0C76F3DDF117}"/>
                    </a:ext>
                  </a:extLst>
                </p:cNvPr>
                <p:cNvSpPr txBox="1">
                  <a:spLocks noRot="1" noChangeAspect="1" noMove="1" noResize="1" noEditPoints="1" noAdjustHandles="1" noChangeArrowheads="1" noChangeShapeType="1" noTextEdit="1"/>
                </p:cNvSpPr>
                <p:nvPr/>
              </p:nvSpPr>
              <p:spPr>
                <a:xfrm>
                  <a:off x="8885502" y="1423425"/>
                  <a:ext cx="480388" cy="369332"/>
                </a:xfrm>
                <a:prstGeom prst="rect">
                  <a:avLst/>
                </a:prstGeom>
                <a:blipFill>
                  <a:blip r:embed="rId16"/>
                  <a:stretch>
                    <a:fillRect b="-6557"/>
                  </a:stretch>
                </a:blipFill>
              </p:spPr>
              <p:txBody>
                <a:bodyPr/>
                <a:lstStyle/>
                <a:p>
                  <a:r>
                    <a:rPr lang="zh-CN" altLang="en-US">
                      <a:noFill/>
                    </a:rPr>
                    <a:t> </a:t>
                  </a:r>
                </a:p>
              </p:txBody>
            </p:sp>
          </mc:Fallback>
        </mc:AlternateContent>
        <p:cxnSp>
          <p:nvCxnSpPr>
            <p:cNvPr id="296" name="直接箭头连接符 295">
              <a:extLst>
                <a:ext uri="{FF2B5EF4-FFF2-40B4-BE49-F238E27FC236}">
                  <a16:creationId xmlns:a16="http://schemas.microsoft.com/office/drawing/2014/main" id="{18F37CA0-993E-4273-BEA0-03DF708497E2}"/>
                </a:ext>
              </a:extLst>
            </p:cNvPr>
            <p:cNvCxnSpPr>
              <a:cxnSpLocks/>
            </p:cNvCxnSpPr>
            <p:nvPr/>
          </p:nvCxnSpPr>
          <p:spPr>
            <a:xfrm flipH="1">
              <a:off x="7948497" y="1807517"/>
              <a:ext cx="2" cy="28848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7" name="直接箭头连接符 296">
              <a:extLst>
                <a:ext uri="{FF2B5EF4-FFF2-40B4-BE49-F238E27FC236}">
                  <a16:creationId xmlns:a16="http://schemas.microsoft.com/office/drawing/2014/main" id="{E6F60864-5965-4FD9-B591-16FF995644E7}"/>
                </a:ext>
              </a:extLst>
            </p:cNvPr>
            <p:cNvCxnSpPr>
              <a:cxnSpLocks/>
            </p:cNvCxnSpPr>
            <p:nvPr/>
          </p:nvCxnSpPr>
          <p:spPr>
            <a:xfrm flipH="1">
              <a:off x="9124170" y="1807517"/>
              <a:ext cx="2" cy="28848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8" name="直接箭头连接符 297">
              <a:extLst>
                <a:ext uri="{FF2B5EF4-FFF2-40B4-BE49-F238E27FC236}">
                  <a16:creationId xmlns:a16="http://schemas.microsoft.com/office/drawing/2014/main" id="{A31D7353-53F6-477E-AB9B-81723224F60A}"/>
                </a:ext>
              </a:extLst>
            </p:cNvPr>
            <p:cNvCxnSpPr>
              <a:cxnSpLocks/>
            </p:cNvCxnSpPr>
            <p:nvPr/>
          </p:nvCxnSpPr>
          <p:spPr>
            <a:xfrm flipH="1">
              <a:off x="8350754" y="1807517"/>
              <a:ext cx="2" cy="28848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9" name="直接箭头连接符 298">
              <a:extLst>
                <a:ext uri="{FF2B5EF4-FFF2-40B4-BE49-F238E27FC236}">
                  <a16:creationId xmlns:a16="http://schemas.microsoft.com/office/drawing/2014/main" id="{6C23B20C-6FD7-4E0D-8357-705D204E43A2}"/>
                </a:ext>
              </a:extLst>
            </p:cNvPr>
            <p:cNvCxnSpPr>
              <a:cxnSpLocks/>
            </p:cNvCxnSpPr>
            <p:nvPr/>
          </p:nvCxnSpPr>
          <p:spPr>
            <a:xfrm flipH="1">
              <a:off x="8725954" y="1807517"/>
              <a:ext cx="2" cy="28848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00" name="直接箭头连接符 299">
              <a:extLst>
                <a:ext uri="{FF2B5EF4-FFF2-40B4-BE49-F238E27FC236}">
                  <a16:creationId xmlns:a16="http://schemas.microsoft.com/office/drawing/2014/main" id="{412DCB6E-BDB5-41C5-A25E-F4245DF2F460}"/>
                </a:ext>
              </a:extLst>
            </p:cNvPr>
            <p:cNvCxnSpPr>
              <a:cxnSpLocks/>
            </p:cNvCxnSpPr>
            <p:nvPr/>
          </p:nvCxnSpPr>
          <p:spPr>
            <a:xfrm flipH="1">
              <a:off x="8589930" y="2402711"/>
              <a:ext cx="2" cy="28848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1" name="文本框 300">
                  <a:extLst>
                    <a:ext uri="{FF2B5EF4-FFF2-40B4-BE49-F238E27FC236}">
                      <a16:creationId xmlns:a16="http://schemas.microsoft.com/office/drawing/2014/main" id="{61C2FC67-196B-492D-8C40-D31F6E3E3D8A}"/>
                    </a:ext>
                  </a:extLst>
                </p:cNvPr>
                <p:cNvSpPr txBox="1"/>
                <p:nvPr/>
              </p:nvSpPr>
              <p:spPr>
                <a:xfrm>
                  <a:off x="8432428" y="2629494"/>
                  <a:ext cx="453073" cy="378373"/>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panose="02040503050406030204" pitchFamily="18" charset="0"/>
                              </a:rPr>
                            </m:ctrlPr>
                          </m:sSubSupPr>
                          <m:e>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𝑥</m:t>
                                </m:r>
                              </m:e>
                            </m:acc>
                          </m:e>
                          <m:sub>
                            <m:r>
                              <a:rPr lang="en-US" altLang="zh-CN" b="0" i="1" smtClean="0">
                                <a:latin typeface="Cambria Math" panose="02040503050406030204" pitchFamily="18" charset="0"/>
                              </a:rPr>
                              <m:t>𝑡</m:t>
                            </m:r>
                          </m:sub>
                          <m:sup>
                            <m:r>
                              <a:rPr lang="en-US" altLang="zh-CN" b="0" i="1" smtClean="0">
                                <a:latin typeface="Cambria Math" panose="02040503050406030204" pitchFamily="18" charset="0"/>
                              </a:rPr>
                              <m:t>𝑙</m:t>
                            </m:r>
                          </m:sup>
                        </m:sSubSup>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301" name="文本框 300">
                  <a:extLst>
                    <a:ext uri="{FF2B5EF4-FFF2-40B4-BE49-F238E27FC236}">
                      <a16:creationId xmlns:a16="http://schemas.microsoft.com/office/drawing/2014/main" id="{61C2FC67-196B-492D-8C40-D31F6E3E3D8A}"/>
                    </a:ext>
                  </a:extLst>
                </p:cNvPr>
                <p:cNvSpPr txBox="1">
                  <a:spLocks noRot="1" noChangeAspect="1" noMove="1" noResize="1" noEditPoints="1" noAdjustHandles="1" noChangeArrowheads="1" noChangeShapeType="1" noTextEdit="1"/>
                </p:cNvSpPr>
                <p:nvPr/>
              </p:nvSpPr>
              <p:spPr>
                <a:xfrm>
                  <a:off x="8432428" y="2629494"/>
                  <a:ext cx="453073" cy="378373"/>
                </a:xfrm>
                <a:prstGeom prst="rect">
                  <a:avLst/>
                </a:prstGeom>
                <a:blipFill>
                  <a:blip r:embed="rId17"/>
                  <a:stretch>
                    <a:fillRect r="-1351" b="-3226"/>
                  </a:stretch>
                </a:blipFill>
              </p:spPr>
              <p:txBody>
                <a:bodyPr/>
                <a:lstStyle/>
                <a:p>
                  <a:r>
                    <a:rPr lang="zh-CN" altLang="en-US">
                      <a:noFill/>
                    </a:rPr>
                    <a:t> </a:t>
                  </a:r>
                </a:p>
              </p:txBody>
            </p:sp>
          </mc:Fallback>
        </mc:AlternateContent>
      </p:grpSp>
      <p:grpSp>
        <p:nvGrpSpPr>
          <p:cNvPr id="303" name="组合 302">
            <a:extLst>
              <a:ext uri="{FF2B5EF4-FFF2-40B4-BE49-F238E27FC236}">
                <a16:creationId xmlns:a16="http://schemas.microsoft.com/office/drawing/2014/main" id="{435710CD-0C0D-4DF5-9BB6-524D09B5A94E}"/>
              </a:ext>
            </a:extLst>
          </p:cNvPr>
          <p:cNvGrpSpPr/>
          <p:nvPr/>
        </p:nvGrpSpPr>
        <p:grpSpPr>
          <a:xfrm>
            <a:off x="8962735" y="1616632"/>
            <a:ext cx="1681811" cy="1579921"/>
            <a:chOff x="7743143" y="1418905"/>
            <a:chExt cx="1681811" cy="1579921"/>
          </a:xfrm>
        </p:grpSpPr>
        <p:sp>
          <p:nvSpPr>
            <p:cNvPr id="304" name="矩形: 圆角 303">
              <a:extLst>
                <a:ext uri="{FF2B5EF4-FFF2-40B4-BE49-F238E27FC236}">
                  <a16:creationId xmlns:a16="http://schemas.microsoft.com/office/drawing/2014/main" id="{07DCDD9D-5D35-4E59-8291-62FE21728B3C}"/>
                </a:ext>
              </a:extLst>
            </p:cNvPr>
            <p:cNvSpPr/>
            <p:nvPr/>
          </p:nvSpPr>
          <p:spPr>
            <a:xfrm>
              <a:off x="7760625" y="2087845"/>
              <a:ext cx="1664329" cy="308263"/>
            </a:xfrm>
            <a:prstGeom prst="roundRect">
              <a:avLst>
                <a:gd name="adj" fmla="val 17801"/>
              </a:avLst>
            </a:prstGeom>
            <a:solidFill>
              <a:schemeClr val="accent5">
                <a:lumMod val="20000"/>
                <a:lumOff val="80000"/>
              </a:schemeClr>
            </a:solidFill>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Sample</a:t>
              </a:r>
              <a:endParaRPr lang="zh-CN" alt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5" name="文本框 304">
                  <a:extLst>
                    <a:ext uri="{FF2B5EF4-FFF2-40B4-BE49-F238E27FC236}">
                      <a16:creationId xmlns:a16="http://schemas.microsoft.com/office/drawing/2014/main" id="{C343602A-5F89-4757-85E1-08F925452B8E}"/>
                    </a:ext>
                  </a:extLst>
                </p:cNvPr>
                <p:cNvSpPr txBox="1"/>
                <p:nvPr/>
              </p:nvSpPr>
              <p:spPr>
                <a:xfrm>
                  <a:off x="7743143" y="1418905"/>
                  <a:ext cx="483081"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𝑡</m:t>
                            </m:r>
                          </m:sub>
                          <m:sup>
                            <m:r>
                              <a:rPr lang="en-US" altLang="zh-CN" b="0" i="1" smtClean="0">
                                <a:latin typeface="Cambria Math" panose="02040503050406030204" pitchFamily="18" charset="0"/>
                              </a:rPr>
                              <m:t>𝑟</m:t>
                            </m:r>
                          </m:sup>
                        </m:sSubSup>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305" name="文本框 304">
                  <a:extLst>
                    <a:ext uri="{FF2B5EF4-FFF2-40B4-BE49-F238E27FC236}">
                      <a16:creationId xmlns:a16="http://schemas.microsoft.com/office/drawing/2014/main" id="{C343602A-5F89-4757-85E1-08F925452B8E}"/>
                    </a:ext>
                  </a:extLst>
                </p:cNvPr>
                <p:cNvSpPr txBox="1">
                  <a:spLocks noRot="1" noChangeAspect="1" noMove="1" noResize="1" noEditPoints="1" noAdjustHandles="1" noChangeArrowheads="1" noChangeShapeType="1" noTextEdit="1"/>
                </p:cNvSpPr>
                <p:nvPr/>
              </p:nvSpPr>
              <p:spPr>
                <a:xfrm>
                  <a:off x="7743143" y="1418905"/>
                  <a:ext cx="483081" cy="369332"/>
                </a:xfrm>
                <a:prstGeom prst="rect">
                  <a:avLst/>
                </a:prstGeom>
                <a:blipFill>
                  <a:blip r:embed="rId18"/>
                  <a:stretch>
                    <a:fillRect b="-16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6" name="文本框 305">
                  <a:extLst>
                    <a:ext uri="{FF2B5EF4-FFF2-40B4-BE49-F238E27FC236}">
                      <a16:creationId xmlns:a16="http://schemas.microsoft.com/office/drawing/2014/main" id="{A5EA5A07-8341-400F-94B4-BFD331E68D62}"/>
                    </a:ext>
                  </a:extLst>
                </p:cNvPr>
                <p:cNvSpPr txBox="1"/>
                <p:nvPr/>
              </p:nvSpPr>
              <p:spPr>
                <a:xfrm>
                  <a:off x="8111939" y="1418905"/>
                  <a:ext cx="49449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panose="02040503050406030204" pitchFamily="18" charset="0"/>
                              </a:rPr>
                            </m:ctrlPr>
                          </m:sSubSupPr>
                          <m:e>
                            <m:r>
                              <a:rPr lang="en-US" altLang="zh-CN" b="1" i="1" smtClean="0">
                                <a:latin typeface="Cambria Math" panose="02040503050406030204" pitchFamily="18" charset="0"/>
                              </a:rPr>
                              <m:t>𝒑</m:t>
                            </m:r>
                          </m:e>
                          <m:sub>
                            <m:r>
                              <a:rPr lang="en-US" altLang="zh-CN" b="0" i="1" smtClean="0">
                                <a:latin typeface="Cambria Math" panose="02040503050406030204" pitchFamily="18" charset="0"/>
                              </a:rPr>
                              <m:t>𝑡</m:t>
                            </m:r>
                          </m:sub>
                          <m:sup>
                            <m:r>
                              <a:rPr lang="en-US" altLang="zh-CN" b="0" i="1" smtClean="0">
                                <a:latin typeface="Cambria Math" panose="02040503050406030204" pitchFamily="18" charset="0"/>
                              </a:rPr>
                              <m:t>𝑟</m:t>
                            </m:r>
                          </m:sup>
                        </m:sSubSup>
                      </m:oMath>
                    </m:oMathPara>
                  </a14:m>
                  <a:endParaRPr lang="zh-CN" altLang="en-US" i="1" dirty="0"/>
                </a:p>
              </p:txBody>
            </p:sp>
          </mc:Choice>
          <mc:Fallback xmlns="">
            <p:sp>
              <p:nvSpPr>
                <p:cNvPr id="306" name="文本框 305">
                  <a:extLst>
                    <a:ext uri="{FF2B5EF4-FFF2-40B4-BE49-F238E27FC236}">
                      <a16:creationId xmlns:a16="http://schemas.microsoft.com/office/drawing/2014/main" id="{A5EA5A07-8341-400F-94B4-BFD331E68D62}"/>
                    </a:ext>
                  </a:extLst>
                </p:cNvPr>
                <p:cNvSpPr txBox="1">
                  <a:spLocks noRot="1" noChangeAspect="1" noMove="1" noResize="1" noEditPoints="1" noAdjustHandles="1" noChangeArrowheads="1" noChangeShapeType="1" noTextEdit="1"/>
                </p:cNvSpPr>
                <p:nvPr/>
              </p:nvSpPr>
              <p:spPr>
                <a:xfrm>
                  <a:off x="8111939" y="1418905"/>
                  <a:ext cx="494494" cy="369332"/>
                </a:xfrm>
                <a:prstGeom prst="rect">
                  <a:avLst/>
                </a:prstGeom>
                <a:blipFill>
                  <a:blip r:embed="rId19"/>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7" name="文本框 306">
                  <a:extLst>
                    <a:ext uri="{FF2B5EF4-FFF2-40B4-BE49-F238E27FC236}">
                      <a16:creationId xmlns:a16="http://schemas.microsoft.com/office/drawing/2014/main" id="{B763E28F-8B7B-484B-B66A-F7BD99BCBF32}"/>
                    </a:ext>
                  </a:extLst>
                </p:cNvPr>
                <p:cNvSpPr txBox="1"/>
                <p:nvPr/>
              </p:nvSpPr>
              <p:spPr>
                <a:xfrm>
                  <a:off x="8490288" y="1423425"/>
                  <a:ext cx="477631" cy="3783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panose="02040503050406030204" pitchFamily="18" charset="0"/>
                              </a:rPr>
                            </m:ctrlPr>
                          </m:sSubSupPr>
                          <m:e>
                            <m:r>
                              <a:rPr lang="en-US" altLang="zh-CN" b="1" i="1" smtClean="0">
                                <a:latin typeface="Cambria Math" panose="02040503050406030204" pitchFamily="18" charset="0"/>
                              </a:rPr>
                              <m:t>𝒑</m:t>
                            </m:r>
                          </m:e>
                          <m:sub>
                            <m:r>
                              <a:rPr lang="en-US" altLang="zh-CN" b="0" i="1" smtClean="0">
                                <a:latin typeface="Cambria Math" panose="02040503050406030204" pitchFamily="18" charset="0"/>
                              </a:rPr>
                              <m:t>𝑡</m:t>
                            </m:r>
                          </m:sub>
                          <m:sup>
                            <m:r>
                              <a:rPr lang="en-US" altLang="zh-CN" b="0" i="1" smtClean="0">
                                <a:latin typeface="Cambria Math" panose="02040503050406030204" pitchFamily="18" charset="0"/>
                              </a:rPr>
                              <m:t>𝑙</m:t>
                            </m:r>
                          </m:sup>
                        </m:sSubSup>
                      </m:oMath>
                    </m:oMathPara>
                  </a14:m>
                  <a:endParaRPr lang="zh-CN" altLang="en-US" dirty="0"/>
                </a:p>
              </p:txBody>
            </p:sp>
          </mc:Choice>
          <mc:Fallback xmlns="">
            <p:sp>
              <p:nvSpPr>
                <p:cNvPr id="307" name="文本框 306">
                  <a:extLst>
                    <a:ext uri="{FF2B5EF4-FFF2-40B4-BE49-F238E27FC236}">
                      <a16:creationId xmlns:a16="http://schemas.microsoft.com/office/drawing/2014/main" id="{B763E28F-8B7B-484B-B66A-F7BD99BCBF32}"/>
                    </a:ext>
                  </a:extLst>
                </p:cNvPr>
                <p:cNvSpPr txBox="1">
                  <a:spLocks noRot="1" noChangeAspect="1" noMove="1" noResize="1" noEditPoints="1" noAdjustHandles="1" noChangeArrowheads="1" noChangeShapeType="1" noTextEdit="1"/>
                </p:cNvSpPr>
                <p:nvPr/>
              </p:nvSpPr>
              <p:spPr>
                <a:xfrm>
                  <a:off x="8490288" y="1423425"/>
                  <a:ext cx="477631" cy="378373"/>
                </a:xfrm>
                <a:prstGeom prst="rect">
                  <a:avLst/>
                </a:prstGeom>
                <a:blipFill>
                  <a:blip r:embed="rId20"/>
                  <a:stretch>
                    <a:fillRect b="-645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8" name="文本框 307">
                  <a:extLst>
                    <a:ext uri="{FF2B5EF4-FFF2-40B4-BE49-F238E27FC236}">
                      <a16:creationId xmlns:a16="http://schemas.microsoft.com/office/drawing/2014/main" id="{1845F4DD-9C0C-49F8-BD11-14C9E555393E}"/>
                    </a:ext>
                  </a:extLst>
                </p:cNvPr>
                <p:cNvSpPr txBox="1"/>
                <p:nvPr/>
              </p:nvSpPr>
              <p:spPr>
                <a:xfrm>
                  <a:off x="8885502" y="1423425"/>
                  <a:ext cx="456792" cy="3783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b="0" i="1" dirty="0" smtClean="0">
                                <a:latin typeface="Cambria Math" panose="02040503050406030204" pitchFamily="18" charset="0"/>
                                <a:cs typeface="Times New Roman" panose="02020603050405020304" pitchFamily="18" charset="0"/>
                              </a:rPr>
                            </m:ctrlPr>
                          </m:sSubSupPr>
                          <m:e>
                            <m:r>
                              <a:rPr lang="en-US" altLang="zh-CN" i="1" dirty="0" smtClean="0">
                                <a:latin typeface="Cambria Math" panose="02040503050406030204" pitchFamily="18" charset="0"/>
                                <a:cs typeface="Times New Roman" panose="02020603050405020304" pitchFamily="18" charset="0"/>
                              </a:rPr>
                              <m:t>𝜂</m:t>
                            </m:r>
                          </m:e>
                          <m:sub>
                            <m:r>
                              <a:rPr lang="en-US" altLang="zh-CN" b="0" i="1" dirty="0" smtClean="0">
                                <a:latin typeface="Cambria Math" panose="02040503050406030204" pitchFamily="18" charset="0"/>
                                <a:cs typeface="Times New Roman" panose="02020603050405020304" pitchFamily="18" charset="0"/>
                              </a:rPr>
                              <m:t>𝑡</m:t>
                            </m:r>
                          </m:sub>
                          <m:sup>
                            <m:r>
                              <a:rPr lang="en-US" altLang="zh-CN" b="0" i="1" dirty="0" smtClean="0">
                                <a:latin typeface="Cambria Math" panose="02040503050406030204" pitchFamily="18" charset="0"/>
                                <a:cs typeface="Times New Roman" panose="02020603050405020304" pitchFamily="18" charset="0"/>
                              </a:rPr>
                              <m:t>𝑙</m:t>
                            </m:r>
                          </m:sup>
                        </m:sSubSup>
                      </m:oMath>
                    </m:oMathPara>
                  </a14:m>
                  <a:endParaRPr lang="zh-CN" altLang="en-US" dirty="0"/>
                </a:p>
              </p:txBody>
            </p:sp>
          </mc:Choice>
          <mc:Fallback xmlns="">
            <p:sp>
              <p:nvSpPr>
                <p:cNvPr id="308" name="文本框 307">
                  <a:extLst>
                    <a:ext uri="{FF2B5EF4-FFF2-40B4-BE49-F238E27FC236}">
                      <a16:creationId xmlns:a16="http://schemas.microsoft.com/office/drawing/2014/main" id="{1845F4DD-9C0C-49F8-BD11-14C9E555393E}"/>
                    </a:ext>
                  </a:extLst>
                </p:cNvPr>
                <p:cNvSpPr txBox="1">
                  <a:spLocks noRot="1" noChangeAspect="1" noMove="1" noResize="1" noEditPoints="1" noAdjustHandles="1" noChangeArrowheads="1" noChangeShapeType="1" noTextEdit="1"/>
                </p:cNvSpPr>
                <p:nvPr/>
              </p:nvSpPr>
              <p:spPr>
                <a:xfrm>
                  <a:off x="8885502" y="1423425"/>
                  <a:ext cx="456792" cy="378373"/>
                </a:xfrm>
                <a:prstGeom prst="rect">
                  <a:avLst/>
                </a:prstGeom>
                <a:blipFill>
                  <a:blip r:embed="rId21"/>
                  <a:stretch>
                    <a:fillRect b="-6452"/>
                  </a:stretch>
                </a:blipFill>
              </p:spPr>
              <p:txBody>
                <a:bodyPr/>
                <a:lstStyle/>
                <a:p>
                  <a:r>
                    <a:rPr lang="zh-CN" altLang="en-US">
                      <a:noFill/>
                    </a:rPr>
                    <a:t> </a:t>
                  </a:r>
                </a:p>
              </p:txBody>
            </p:sp>
          </mc:Fallback>
        </mc:AlternateContent>
        <p:cxnSp>
          <p:nvCxnSpPr>
            <p:cNvPr id="309" name="直接箭头连接符 308">
              <a:extLst>
                <a:ext uri="{FF2B5EF4-FFF2-40B4-BE49-F238E27FC236}">
                  <a16:creationId xmlns:a16="http://schemas.microsoft.com/office/drawing/2014/main" id="{E852875C-8C07-45F8-8D74-9ADE596F5554}"/>
                </a:ext>
              </a:extLst>
            </p:cNvPr>
            <p:cNvCxnSpPr>
              <a:cxnSpLocks/>
            </p:cNvCxnSpPr>
            <p:nvPr/>
          </p:nvCxnSpPr>
          <p:spPr>
            <a:xfrm flipH="1">
              <a:off x="7948497" y="1807517"/>
              <a:ext cx="2" cy="28848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10" name="直接箭头连接符 309">
              <a:extLst>
                <a:ext uri="{FF2B5EF4-FFF2-40B4-BE49-F238E27FC236}">
                  <a16:creationId xmlns:a16="http://schemas.microsoft.com/office/drawing/2014/main" id="{ED0CAAA5-F6B8-4F1E-AF65-079B986BDF68}"/>
                </a:ext>
              </a:extLst>
            </p:cNvPr>
            <p:cNvCxnSpPr>
              <a:cxnSpLocks/>
            </p:cNvCxnSpPr>
            <p:nvPr/>
          </p:nvCxnSpPr>
          <p:spPr>
            <a:xfrm flipH="1">
              <a:off x="9124170" y="1807517"/>
              <a:ext cx="2" cy="28848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11" name="直接箭头连接符 310">
              <a:extLst>
                <a:ext uri="{FF2B5EF4-FFF2-40B4-BE49-F238E27FC236}">
                  <a16:creationId xmlns:a16="http://schemas.microsoft.com/office/drawing/2014/main" id="{74FF90D7-F331-4D16-880F-2E5D3DA4BC80}"/>
                </a:ext>
              </a:extLst>
            </p:cNvPr>
            <p:cNvCxnSpPr>
              <a:cxnSpLocks/>
            </p:cNvCxnSpPr>
            <p:nvPr/>
          </p:nvCxnSpPr>
          <p:spPr>
            <a:xfrm flipH="1">
              <a:off x="8350754" y="1807517"/>
              <a:ext cx="2" cy="28848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12" name="直接箭头连接符 311">
              <a:extLst>
                <a:ext uri="{FF2B5EF4-FFF2-40B4-BE49-F238E27FC236}">
                  <a16:creationId xmlns:a16="http://schemas.microsoft.com/office/drawing/2014/main" id="{01AAA2FC-2085-472C-A249-3919BAD1306D}"/>
                </a:ext>
              </a:extLst>
            </p:cNvPr>
            <p:cNvCxnSpPr>
              <a:cxnSpLocks/>
            </p:cNvCxnSpPr>
            <p:nvPr/>
          </p:nvCxnSpPr>
          <p:spPr>
            <a:xfrm flipH="1">
              <a:off x="8725954" y="1807517"/>
              <a:ext cx="2" cy="28848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13" name="直接箭头连接符 312">
              <a:extLst>
                <a:ext uri="{FF2B5EF4-FFF2-40B4-BE49-F238E27FC236}">
                  <a16:creationId xmlns:a16="http://schemas.microsoft.com/office/drawing/2014/main" id="{132467D6-2F42-4D33-B05E-78AB703D7A87}"/>
                </a:ext>
              </a:extLst>
            </p:cNvPr>
            <p:cNvCxnSpPr>
              <a:cxnSpLocks/>
            </p:cNvCxnSpPr>
            <p:nvPr/>
          </p:nvCxnSpPr>
          <p:spPr>
            <a:xfrm flipH="1">
              <a:off x="8589930" y="2402711"/>
              <a:ext cx="2" cy="28848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4" name="文本框 313">
                  <a:extLst>
                    <a:ext uri="{FF2B5EF4-FFF2-40B4-BE49-F238E27FC236}">
                      <a16:creationId xmlns:a16="http://schemas.microsoft.com/office/drawing/2014/main" id="{1C292C4B-559E-4D24-9E36-037F02225487}"/>
                    </a:ext>
                  </a:extLst>
                </p:cNvPr>
                <p:cNvSpPr txBox="1"/>
                <p:nvPr/>
              </p:nvSpPr>
              <p:spPr>
                <a:xfrm>
                  <a:off x="8417424" y="2629494"/>
                  <a:ext cx="483081"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panose="02040503050406030204" pitchFamily="18" charset="0"/>
                              </a:rPr>
                            </m:ctrlPr>
                          </m:sSubSupPr>
                          <m:e>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𝑥</m:t>
                                </m:r>
                              </m:e>
                            </m:acc>
                          </m:e>
                          <m:sub>
                            <m:r>
                              <a:rPr lang="en-US" altLang="zh-CN" b="0" i="1" smtClean="0">
                                <a:latin typeface="Cambria Math" panose="02040503050406030204" pitchFamily="18" charset="0"/>
                              </a:rPr>
                              <m:t>𝑡</m:t>
                            </m:r>
                          </m:sub>
                          <m:sup>
                            <m:r>
                              <a:rPr lang="en-US" altLang="zh-CN" b="0" i="1" smtClean="0">
                                <a:latin typeface="Cambria Math" panose="02040503050406030204" pitchFamily="18" charset="0"/>
                              </a:rPr>
                              <m:t>𝑟</m:t>
                            </m:r>
                          </m:sup>
                        </m:sSubSup>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314" name="文本框 313">
                  <a:extLst>
                    <a:ext uri="{FF2B5EF4-FFF2-40B4-BE49-F238E27FC236}">
                      <a16:creationId xmlns:a16="http://schemas.microsoft.com/office/drawing/2014/main" id="{1C292C4B-559E-4D24-9E36-037F02225487}"/>
                    </a:ext>
                  </a:extLst>
                </p:cNvPr>
                <p:cNvSpPr txBox="1">
                  <a:spLocks noRot="1" noChangeAspect="1" noMove="1" noResize="1" noEditPoints="1" noAdjustHandles="1" noChangeArrowheads="1" noChangeShapeType="1" noTextEdit="1"/>
                </p:cNvSpPr>
                <p:nvPr/>
              </p:nvSpPr>
              <p:spPr>
                <a:xfrm>
                  <a:off x="8417424" y="2629494"/>
                  <a:ext cx="483081" cy="369332"/>
                </a:xfrm>
                <a:prstGeom prst="rect">
                  <a:avLst/>
                </a:prstGeom>
                <a:blipFill>
                  <a:blip r:embed="rId22"/>
                  <a:stretch>
                    <a:fillRect r="-1266" b="-1667"/>
                  </a:stretch>
                </a:blipFill>
              </p:spPr>
              <p:txBody>
                <a:bodyPr/>
                <a:lstStyle/>
                <a:p>
                  <a:r>
                    <a:rPr lang="zh-CN" altLang="en-US">
                      <a:noFill/>
                    </a:rPr>
                    <a:t> </a:t>
                  </a:r>
                </a:p>
              </p:txBody>
            </p:sp>
          </mc:Fallback>
        </mc:AlternateContent>
      </p:grpSp>
      <p:sp>
        <p:nvSpPr>
          <p:cNvPr id="316" name="矩形: 圆角 315">
            <a:extLst>
              <a:ext uri="{FF2B5EF4-FFF2-40B4-BE49-F238E27FC236}">
                <a16:creationId xmlns:a16="http://schemas.microsoft.com/office/drawing/2014/main" id="{AA63FAFB-2389-4278-8F6C-889FB35E8CFE}"/>
              </a:ext>
            </a:extLst>
          </p:cNvPr>
          <p:cNvSpPr/>
          <p:nvPr/>
        </p:nvSpPr>
        <p:spPr>
          <a:xfrm>
            <a:off x="7076541" y="3444487"/>
            <a:ext cx="3570483" cy="308263"/>
          </a:xfrm>
          <a:prstGeom prst="roundRect">
            <a:avLst>
              <a:gd name="adj" fmla="val 17801"/>
            </a:avLst>
          </a:prstGeom>
          <a:solidFill>
            <a:schemeClr val="bg1"/>
          </a:solidFill>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Random Selection</a:t>
            </a:r>
            <a:endParaRPr lang="zh-CN" altLang="en-US" b="1" dirty="0">
              <a:latin typeface="Times New Roman" panose="02020603050405020304" pitchFamily="18" charset="0"/>
              <a:cs typeface="Times New Roman" panose="02020603050405020304" pitchFamily="18" charset="0"/>
            </a:endParaRPr>
          </a:p>
        </p:txBody>
      </p:sp>
      <p:cxnSp>
        <p:nvCxnSpPr>
          <p:cNvPr id="317" name="直接箭头连接符 316">
            <a:extLst>
              <a:ext uri="{FF2B5EF4-FFF2-40B4-BE49-F238E27FC236}">
                <a16:creationId xmlns:a16="http://schemas.microsoft.com/office/drawing/2014/main" id="{B89442F9-483B-4841-9226-BDF2153E9FC2}"/>
              </a:ext>
            </a:extLst>
          </p:cNvPr>
          <p:cNvCxnSpPr>
            <a:cxnSpLocks/>
          </p:cNvCxnSpPr>
          <p:nvPr/>
        </p:nvCxnSpPr>
        <p:spPr>
          <a:xfrm flipH="1">
            <a:off x="7905483" y="3160523"/>
            <a:ext cx="2" cy="28848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18" name="直接箭头连接符 317">
            <a:extLst>
              <a:ext uri="{FF2B5EF4-FFF2-40B4-BE49-F238E27FC236}">
                <a16:creationId xmlns:a16="http://schemas.microsoft.com/office/drawing/2014/main" id="{89733CD4-9B19-41CD-A782-BB4ADCFF2C7A}"/>
              </a:ext>
            </a:extLst>
          </p:cNvPr>
          <p:cNvCxnSpPr>
            <a:cxnSpLocks/>
          </p:cNvCxnSpPr>
          <p:nvPr/>
        </p:nvCxnSpPr>
        <p:spPr>
          <a:xfrm flipH="1">
            <a:off x="9809520" y="3160523"/>
            <a:ext cx="2" cy="28848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1" name="文本框 320">
                <a:extLst>
                  <a:ext uri="{FF2B5EF4-FFF2-40B4-BE49-F238E27FC236}">
                    <a16:creationId xmlns:a16="http://schemas.microsoft.com/office/drawing/2014/main" id="{D8E6627C-3937-4C23-8701-F9476C02106C}"/>
                  </a:ext>
                </a:extLst>
              </p:cNvPr>
              <p:cNvSpPr txBox="1"/>
              <p:nvPr/>
            </p:nvSpPr>
            <p:spPr>
              <a:xfrm>
                <a:off x="8636111" y="3963121"/>
                <a:ext cx="451341" cy="369332"/>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sSub>
                        <m:sSubPr>
                          <m:ctrlPr>
                            <a:rPr lang="en-US" altLang="zh-CN" b="0" i="1" smtClean="0">
                              <a:latin typeface="Cambria Math" panose="02040503050406030204" pitchFamily="18" charset="0"/>
                            </a:rPr>
                          </m:ctrlPr>
                        </m:sSubPr>
                        <m:e>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𝑥</m:t>
                              </m:r>
                            </m:e>
                          </m:acc>
                        </m:e>
                        <m:sub>
                          <m:r>
                            <a:rPr lang="en-US" altLang="zh-CN" b="0" i="1" smtClean="0">
                              <a:latin typeface="Cambria Math" panose="02040503050406030204" pitchFamily="18" charset="0"/>
                            </a:rPr>
                            <m:t>𝑡</m:t>
                          </m:r>
                        </m:sub>
                      </m:sSub>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321" name="文本框 320">
                <a:extLst>
                  <a:ext uri="{FF2B5EF4-FFF2-40B4-BE49-F238E27FC236}">
                    <a16:creationId xmlns:a16="http://schemas.microsoft.com/office/drawing/2014/main" id="{D8E6627C-3937-4C23-8701-F9476C02106C}"/>
                  </a:ext>
                </a:extLst>
              </p:cNvPr>
              <p:cNvSpPr txBox="1">
                <a:spLocks noRot="1" noChangeAspect="1" noMove="1" noResize="1" noEditPoints="1" noAdjustHandles="1" noChangeArrowheads="1" noChangeShapeType="1" noTextEdit="1"/>
              </p:cNvSpPr>
              <p:nvPr/>
            </p:nvSpPr>
            <p:spPr>
              <a:xfrm>
                <a:off x="8636111" y="3963121"/>
                <a:ext cx="451341" cy="369332"/>
              </a:xfrm>
              <a:prstGeom prst="rect">
                <a:avLst/>
              </a:prstGeom>
              <a:blipFill>
                <a:blip r:embed="rId23"/>
                <a:stretch>
                  <a:fillRect r="-1351"/>
                </a:stretch>
              </a:blipFill>
            </p:spPr>
            <p:txBody>
              <a:bodyPr/>
              <a:lstStyle/>
              <a:p>
                <a:r>
                  <a:rPr lang="zh-CN" altLang="en-US">
                    <a:noFill/>
                  </a:rPr>
                  <a:t> </a:t>
                </a:r>
              </a:p>
            </p:txBody>
          </p:sp>
        </mc:Fallback>
      </mc:AlternateContent>
      <p:cxnSp>
        <p:nvCxnSpPr>
          <p:cNvPr id="322" name="直接箭头连接符 321">
            <a:extLst>
              <a:ext uri="{FF2B5EF4-FFF2-40B4-BE49-F238E27FC236}">
                <a16:creationId xmlns:a16="http://schemas.microsoft.com/office/drawing/2014/main" id="{62F749B3-D71B-498E-A19A-AB278C08041F}"/>
              </a:ext>
            </a:extLst>
          </p:cNvPr>
          <p:cNvCxnSpPr>
            <a:cxnSpLocks/>
          </p:cNvCxnSpPr>
          <p:nvPr/>
        </p:nvCxnSpPr>
        <p:spPr>
          <a:xfrm flipH="1">
            <a:off x="8861781" y="3742923"/>
            <a:ext cx="2" cy="28848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324" name="矩形: 圆角 323">
            <a:extLst>
              <a:ext uri="{FF2B5EF4-FFF2-40B4-BE49-F238E27FC236}">
                <a16:creationId xmlns:a16="http://schemas.microsoft.com/office/drawing/2014/main" id="{5CB060EB-E162-4B05-A2FC-EBC9813433B2}"/>
              </a:ext>
            </a:extLst>
          </p:cNvPr>
          <p:cNvSpPr/>
          <p:nvPr/>
        </p:nvSpPr>
        <p:spPr>
          <a:xfrm>
            <a:off x="7074063" y="4655076"/>
            <a:ext cx="3570483" cy="1475177"/>
          </a:xfrm>
          <a:prstGeom prst="roundRect">
            <a:avLst>
              <a:gd name="adj"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0" name="文本框 319">
            <a:extLst>
              <a:ext uri="{FF2B5EF4-FFF2-40B4-BE49-F238E27FC236}">
                <a16:creationId xmlns:a16="http://schemas.microsoft.com/office/drawing/2014/main" id="{5E20C451-3B73-4907-975F-6D2E29C25408}"/>
              </a:ext>
            </a:extLst>
          </p:cNvPr>
          <p:cNvSpPr txBox="1"/>
          <p:nvPr/>
        </p:nvSpPr>
        <p:spPr>
          <a:xfrm>
            <a:off x="7260638" y="4797947"/>
            <a:ext cx="3188616" cy="1200329"/>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Target tokens produced by the speculative aggregation follows a distribution </a:t>
            </a:r>
            <a:r>
              <a:rPr lang="en-US" altLang="zh-CN" b="1" dirty="0">
                <a:solidFill>
                  <a:schemeClr val="accent5">
                    <a:lumMod val="75000"/>
                  </a:schemeClr>
                </a:solidFill>
                <a:latin typeface="Times New Roman" panose="02020603050405020304" pitchFamily="18" charset="0"/>
                <a:cs typeface="Times New Roman" panose="02020603050405020304" pitchFamily="18" charset="0"/>
              </a:rPr>
              <a:t>identical</a:t>
            </a:r>
            <a:r>
              <a:rPr lang="en-US" altLang="zh-CN" dirty="0">
                <a:latin typeface="Times New Roman" panose="02020603050405020304" pitchFamily="18" charset="0"/>
                <a:cs typeface="Times New Roman" panose="02020603050405020304" pitchFamily="18" charset="0"/>
              </a:rPr>
              <a:t> to that output by VDRAG.</a:t>
            </a:r>
            <a:endParaRPr lang="zh-CN" altLang="en-US" dirty="0">
              <a:latin typeface="Times New Roman" panose="02020603050405020304" pitchFamily="18" charset="0"/>
              <a:cs typeface="Times New Roman" panose="02020603050405020304" pitchFamily="18" charset="0"/>
            </a:endParaRPr>
          </a:p>
        </p:txBody>
      </p:sp>
      <p:sp>
        <p:nvSpPr>
          <p:cNvPr id="325" name="文本框 324">
            <a:extLst>
              <a:ext uri="{FF2B5EF4-FFF2-40B4-BE49-F238E27FC236}">
                <a16:creationId xmlns:a16="http://schemas.microsoft.com/office/drawing/2014/main" id="{1A7DC542-75C0-49CA-B0C4-6C45C73BDE19}"/>
              </a:ext>
            </a:extLst>
          </p:cNvPr>
          <p:cNvSpPr txBox="1"/>
          <p:nvPr/>
        </p:nvSpPr>
        <p:spPr>
          <a:xfrm>
            <a:off x="7231576" y="4433332"/>
            <a:ext cx="1251305" cy="369332"/>
          </a:xfrm>
          <a:prstGeom prst="rect">
            <a:avLst/>
          </a:prstGeom>
          <a:solidFill>
            <a:schemeClr val="bg1"/>
          </a:solidFill>
        </p:spPr>
        <p:txBody>
          <a:bodyPr wrap="none" rtlCol="0">
            <a:spAutoFit/>
          </a:bodyPr>
          <a:lstStyle/>
          <a:p>
            <a:pPr algn="ctr"/>
            <a:r>
              <a:rPr lang="en-US" altLang="zh-CN" b="1" dirty="0">
                <a:latin typeface="Times New Roman" panose="02020603050405020304" pitchFamily="18" charset="0"/>
                <a:cs typeface="Times New Roman" panose="02020603050405020304" pitchFamily="18" charset="0"/>
              </a:rPr>
              <a:t>Theorem 1</a:t>
            </a:r>
            <a:endParaRPr lang="zh-CN" altLang="en-US" b="1" dirty="0">
              <a:latin typeface="Times New Roman" panose="02020603050405020304" pitchFamily="18" charset="0"/>
              <a:cs typeface="Times New Roman" panose="02020603050405020304" pitchFamily="18" charset="0"/>
            </a:endParaRPr>
          </a:p>
        </p:txBody>
      </p:sp>
      <p:sp>
        <p:nvSpPr>
          <p:cNvPr id="123" name="文本框 122">
            <a:extLst>
              <a:ext uri="{FF2B5EF4-FFF2-40B4-BE49-F238E27FC236}">
                <a16:creationId xmlns:a16="http://schemas.microsoft.com/office/drawing/2014/main" id="{DE4D084A-9A8F-C44A-B366-1CF48C5BC551}"/>
              </a:ext>
            </a:extLst>
          </p:cNvPr>
          <p:cNvSpPr txBox="1"/>
          <p:nvPr/>
        </p:nvSpPr>
        <p:spPr>
          <a:xfrm>
            <a:off x="542167" y="1006929"/>
            <a:ext cx="2290050"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Aggregation</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Strategy</a:t>
            </a:r>
            <a:endParaRPr lang="zh-CN" altLang="en-US" b="1"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31D287A5-4FBD-5044-8006-B59AFF6F161E}"/>
              </a:ext>
            </a:extLst>
          </p:cNvPr>
          <p:cNvSpPr txBox="1"/>
          <p:nvPr/>
        </p:nvSpPr>
        <p:spPr>
          <a:xfrm>
            <a:off x="3996655" y="1567688"/>
            <a:ext cx="1841712" cy="584775"/>
          </a:xfrm>
          <a:prstGeom prst="rect">
            <a:avLst/>
          </a:prstGeom>
          <a:noFill/>
        </p:spPr>
        <p:txBody>
          <a:bodyPr wrap="square" rtlCol="0">
            <a:spAutoFit/>
          </a:bodyPr>
          <a:lstStyle/>
          <a:p>
            <a:r>
              <a:rPr kumimoji="1" lang="en-US" altLang="zh-CN" sz="1600">
                <a:latin typeface="Times New Roman" panose="02020603050405020304" pitchFamily="18" charset="0"/>
                <a:cs typeface="Times New Roman" panose="02020603050405020304" pitchFamily="18" charset="0"/>
              </a:rPr>
              <a:t>(the</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relevance</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of</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docs</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from</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b-side)</a:t>
            </a:r>
            <a:endParaRPr kumimoji="1" lang="zh-CN" altLang="en-US"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6001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3752181"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Design:</a:t>
            </a:r>
            <a:r>
              <a:rPr kumimoji="1" lang="zh-CN" altLang="en-US" sz="24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Greedy Scheduling</a:t>
            </a:r>
            <a:endParaRPr kumimoji="1" lang="zh-CN" altLang="en-US" sz="2400" b="1" dirty="0">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170" name="Picture 2">
            <a:extLst>
              <a:ext uri="{FF2B5EF4-FFF2-40B4-BE49-F238E27FC236}">
                <a16:creationId xmlns:a16="http://schemas.microsoft.com/office/drawing/2014/main" id="{8E12EB20-63A7-4399-98A8-F7C374BEE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620" y="2431567"/>
            <a:ext cx="2408952" cy="128477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CA77303A-FC0F-4148-82A1-4ADAA4491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0985" y="2401305"/>
            <a:ext cx="2465680" cy="131502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BFCC5E53-FE0F-4399-9E77-606E4914D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8620" y="4044740"/>
            <a:ext cx="2408952" cy="12847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A5B59A36-DDF9-4813-9B3C-3C52DBEDF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0984" y="4044741"/>
            <a:ext cx="2465682" cy="1315030"/>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C44FFF5E-AA58-7644-87D8-E6165D9F5791}"/>
              </a:ext>
            </a:extLst>
          </p:cNvPr>
          <p:cNvSpPr txBox="1"/>
          <p:nvPr/>
        </p:nvSpPr>
        <p:spPr>
          <a:xfrm>
            <a:off x="542167" y="1006929"/>
            <a:ext cx="4620036" cy="923330"/>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rPr>
              <a:t>T</a:t>
            </a:r>
            <a:r>
              <a:rPr lang="en" altLang="zh-CN">
                <a:latin typeface="Times New Roman" panose="02020603050405020304" pitchFamily="18" charset="0"/>
                <a:cs typeface="Times New Roman" panose="02020603050405020304" pitchFamily="18" charset="0"/>
              </a:rPr>
              <a:t>o </a:t>
            </a:r>
            <a:r>
              <a:rPr lang="en" altLang="zh-CN" b="1">
                <a:solidFill>
                  <a:schemeClr val="accent5">
                    <a:lumMod val="75000"/>
                  </a:schemeClr>
                </a:solidFill>
                <a:latin typeface="Times New Roman" panose="02020603050405020304" pitchFamily="18" charset="0"/>
                <a:cs typeface="Times New Roman" panose="02020603050405020304" pitchFamily="18" charset="0"/>
              </a:rPr>
              <a:t>maximize the overlap </a:t>
            </a:r>
            <a:r>
              <a:rPr lang="en-US" altLang="zh-CN">
                <a:latin typeface="Times New Roman" panose="02020603050405020304" pitchFamily="18" charset="0"/>
                <a:cs typeface="Times New Roman" panose="02020603050405020304" pitchFamily="18" charset="0"/>
              </a:rPr>
              <a:t>between</a:t>
            </a:r>
            <a:r>
              <a:rPr lang="zh-CN" altLang="en-US">
                <a:latin typeface="Times New Roman" panose="02020603050405020304" pitchFamily="18" charset="0"/>
                <a:cs typeface="Times New Roman" panose="02020603050405020304" pitchFamily="18" charset="0"/>
              </a:rPr>
              <a:t> </a:t>
            </a:r>
            <a:r>
              <a:rPr lang="en" altLang="zh-CN">
                <a:latin typeface="Times New Roman" panose="02020603050405020304" pitchFamily="18" charset="0"/>
                <a:cs typeface="Times New Roman" panose="02020603050405020304" pitchFamily="18" charset="0"/>
              </a:rPr>
              <a:t>decoding and transmission processes, adaptively schedule </a:t>
            </a:r>
            <a:r>
              <a:rPr lang="en" altLang="zh-CN" b="1">
                <a:solidFill>
                  <a:schemeClr val="accent5">
                    <a:lumMod val="75000"/>
                  </a:schemeClr>
                </a:solidFill>
                <a:latin typeface="Times New Roman" panose="02020603050405020304" pitchFamily="18" charset="0"/>
                <a:cs typeface="Times New Roman" panose="02020603050405020304" pitchFamily="18" charset="0"/>
              </a:rPr>
              <a:t>which side performs the next aggregation</a:t>
            </a:r>
            <a:endParaRPr lang="zh-CN" altLang="en-US"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4ACFA735-E6DE-2841-A39C-F69A902FF1B7}"/>
              </a:ext>
            </a:extLst>
          </p:cNvPr>
          <p:cNvSpPr txBox="1"/>
          <p:nvPr/>
        </p:nvSpPr>
        <p:spPr>
          <a:xfrm>
            <a:off x="542165" y="4852982"/>
            <a:ext cx="1947969" cy="369332"/>
          </a:xfrm>
          <a:prstGeom prst="rect">
            <a:avLst/>
          </a:prstGeom>
          <a:noFill/>
        </p:spPr>
        <p:txBody>
          <a:bodyPr wrap="none" rtlCol="0">
            <a:spAutoFit/>
          </a:bodyPr>
          <a:lstStyle/>
          <a:p>
            <a:r>
              <a:rPr kumimoji="1" lang="en-US" altLang="zh-CN" b="1">
                <a:latin typeface="Times New Roman" panose="02020603050405020304" pitchFamily="18" charset="0"/>
                <a:cs typeface="Times New Roman" panose="02020603050405020304" pitchFamily="18" charset="0"/>
              </a:rPr>
              <a:t>Estimation</a:t>
            </a:r>
            <a:r>
              <a:rPr kumimoji="1" lang="zh-CN" altLang="en-US" b="1">
                <a:latin typeface="Times New Roman" panose="02020603050405020304" pitchFamily="18" charset="0"/>
                <a:cs typeface="Times New Roman" panose="02020603050405020304" pitchFamily="18" charset="0"/>
              </a:rPr>
              <a:t> </a:t>
            </a:r>
            <a:r>
              <a:rPr kumimoji="1" lang="en-US" altLang="zh-CN" b="1">
                <a:latin typeface="Times New Roman" panose="02020603050405020304" pitchFamily="18" charset="0"/>
                <a:cs typeface="Times New Roman" panose="02020603050405020304" pitchFamily="18" charset="0"/>
              </a:rPr>
              <a:t>Model</a:t>
            </a:r>
            <a:endParaRPr kumimoji="1" lang="zh-CN" altLang="en-US" b="1">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7DEB8897-AD4E-114D-ADB9-B3DE1F83B4CB}"/>
              </a:ext>
            </a:extLst>
          </p:cNvPr>
          <p:cNvSpPr txBox="1"/>
          <p:nvPr/>
        </p:nvSpPr>
        <p:spPr>
          <a:xfrm>
            <a:off x="539158" y="5222314"/>
            <a:ext cx="4469105" cy="923330"/>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rPr>
              <a:t>W</a:t>
            </a:r>
            <a:r>
              <a:rPr lang="en" altLang="zh-CN">
                <a:latin typeface="Times New Roman" panose="02020603050405020304" pitchFamily="18" charset="0"/>
                <a:cs typeface="Times New Roman" panose="02020603050405020304" pitchFamily="18" charset="0"/>
              </a:rPr>
              <a:t>e employ a greedy strategy, where at each step, we </a:t>
            </a:r>
            <a:r>
              <a:rPr lang="en" altLang="zh-CN" b="1">
                <a:solidFill>
                  <a:schemeClr val="accent5">
                    <a:lumMod val="75000"/>
                  </a:schemeClr>
                </a:solidFill>
                <a:latin typeface="Times New Roman" panose="02020603050405020304" pitchFamily="18" charset="0"/>
                <a:cs typeface="Times New Roman" panose="02020603050405020304" pitchFamily="18" charset="0"/>
              </a:rPr>
              <a:t>minimize the expected latency per token based on current observations</a:t>
            </a:r>
            <a:endParaRPr kumimoji="1" lang="zh-CN" altLang="en-US" b="1">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6CD16541-50AA-7F43-AE67-B0252624545A}"/>
              </a:ext>
            </a:extLst>
          </p:cNvPr>
          <p:cNvSpPr txBox="1"/>
          <p:nvPr/>
        </p:nvSpPr>
        <p:spPr>
          <a:xfrm>
            <a:off x="542165" y="2392129"/>
            <a:ext cx="1871025" cy="369332"/>
          </a:xfrm>
          <a:prstGeom prst="rect">
            <a:avLst/>
          </a:prstGeom>
          <a:noFill/>
        </p:spPr>
        <p:txBody>
          <a:bodyPr wrap="none" rtlCol="0">
            <a:spAutoFit/>
          </a:bodyPr>
          <a:lstStyle/>
          <a:p>
            <a:r>
              <a:rPr kumimoji="1" lang="en-US" altLang="zh-CN" b="1">
                <a:latin typeface="Times New Roman" panose="02020603050405020304" pitchFamily="18" charset="0"/>
                <a:cs typeface="Times New Roman" panose="02020603050405020304" pitchFamily="18" charset="0"/>
              </a:rPr>
              <a:t>Dynamic</a:t>
            </a:r>
            <a:r>
              <a:rPr kumimoji="1" lang="zh-CN" altLang="en-US" b="1">
                <a:latin typeface="Times New Roman" panose="02020603050405020304" pitchFamily="18" charset="0"/>
                <a:cs typeface="Times New Roman" panose="02020603050405020304" pitchFamily="18" charset="0"/>
              </a:rPr>
              <a:t> </a:t>
            </a:r>
            <a:r>
              <a:rPr kumimoji="1" lang="en-US" altLang="zh-CN" b="1">
                <a:latin typeface="Times New Roman" panose="02020603050405020304" pitchFamily="18" charset="0"/>
                <a:cs typeface="Times New Roman" panose="02020603050405020304" pitchFamily="18" charset="0"/>
              </a:rPr>
              <a:t>Factors</a:t>
            </a:r>
            <a:endParaRPr kumimoji="1" lang="zh-CN" altLang="en-US" b="1">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00614409-75BC-834F-9EBA-76B5139B51E2}"/>
              </a:ext>
            </a:extLst>
          </p:cNvPr>
          <p:cNvSpPr txBox="1"/>
          <p:nvPr/>
        </p:nvSpPr>
        <p:spPr>
          <a:xfrm>
            <a:off x="5569685" y="1000693"/>
            <a:ext cx="5275894" cy="646331"/>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rPr>
              <a:t>Enumerate</a:t>
            </a:r>
            <a:r>
              <a:rPr lang="en" altLang="zh-CN">
                <a:latin typeface="Times New Roman" panose="02020603050405020304" pitchFamily="18" charset="0"/>
                <a:cs typeface="Times New Roman" panose="02020603050405020304" pitchFamily="18" charset="0"/>
              </a:rPr>
              <a:t> each acceptance scenario </a:t>
            </a:r>
            <a:r>
              <a:rPr lang="en-US" altLang="zh-CN">
                <a:latin typeface="Times New Roman" panose="02020603050405020304" pitchFamily="18" charset="0"/>
                <a:cs typeface="Times New Roman" panose="02020603050405020304" pitchFamily="18" charset="0"/>
              </a:rPr>
              <a:t>by</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assuming</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it</a:t>
            </a:r>
            <a:r>
              <a:rPr lang="zh-CN" altLang="en-US">
                <a:latin typeface="Times New Roman" panose="02020603050405020304" pitchFamily="18" charset="0"/>
                <a:cs typeface="Times New Roman" panose="02020603050405020304" pitchFamily="18" charset="0"/>
              </a:rPr>
              <a:t> </a:t>
            </a:r>
            <a:r>
              <a:rPr lang="en" altLang="zh-CN" b="1">
                <a:solidFill>
                  <a:schemeClr val="accent5">
                    <a:lumMod val="75000"/>
                  </a:schemeClr>
                </a:solidFill>
                <a:latin typeface="Times New Roman" panose="02020603050405020304" pitchFamily="18" charset="0"/>
                <a:cs typeface="Times New Roman" panose="02020603050405020304" pitchFamily="18" charset="0"/>
              </a:rPr>
              <a:t>repeats continuously</a:t>
            </a:r>
            <a:endParaRPr kumimoji="1" lang="zh-CN" altLang="en-US">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C1FFC899-9612-CB42-8BAB-2BB4B8E46DFA}"/>
              </a:ext>
            </a:extLst>
          </p:cNvPr>
          <p:cNvSpPr txBox="1"/>
          <p:nvPr/>
        </p:nvSpPr>
        <p:spPr>
          <a:xfrm>
            <a:off x="5569685" y="5306103"/>
            <a:ext cx="2654362" cy="369332"/>
          </a:xfrm>
          <a:prstGeom prst="rect">
            <a:avLst/>
          </a:prstGeom>
          <a:noFill/>
        </p:spPr>
        <p:txBody>
          <a:bodyPr wrap="square" rtlCol="0">
            <a:spAutoFit/>
          </a:bodyPr>
          <a:lstStyle/>
          <a:p>
            <a:pPr algn="ctr"/>
            <a:r>
              <a:rPr kumimoji="1" lang="en-US" altLang="zh-CN">
                <a:latin typeface="Times New Roman" panose="02020603050405020304" pitchFamily="18" charset="0"/>
                <a:cs typeface="Times New Roman" panose="02020603050405020304" pitchFamily="18" charset="0"/>
              </a:rPr>
              <a:t>reject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local,</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accept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remote</a:t>
            </a:r>
            <a:endParaRPr kumimoji="1" lang="zh-CN" altLang="en-US">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14BDD1CD-DE63-2949-ADD0-2D08257ED528}"/>
              </a:ext>
            </a:extLst>
          </p:cNvPr>
          <p:cNvSpPr txBox="1"/>
          <p:nvPr/>
        </p:nvSpPr>
        <p:spPr>
          <a:xfrm>
            <a:off x="5643889" y="3617481"/>
            <a:ext cx="2318414" cy="369332"/>
          </a:xfrm>
          <a:prstGeom prst="rect">
            <a:avLst/>
          </a:prstGeom>
          <a:noFill/>
        </p:spPr>
        <p:txBody>
          <a:bodyPr wrap="square" rtlCol="0">
            <a:spAutoFit/>
          </a:bodyPr>
          <a:lstStyle/>
          <a:p>
            <a:pPr algn="ctr"/>
            <a:r>
              <a:rPr kumimoji="1" lang="en-US" altLang="zh-CN">
                <a:latin typeface="Times New Roman" panose="02020603050405020304" pitchFamily="18" charset="0"/>
                <a:cs typeface="Times New Roman" panose="02020603050405020304" pitchFamily="18" charset="0"/>
              </a:rPr>
              <a:t>accept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both</a:t>
            </a:r>
            <a:endParaRPr kumimoji="1" lang="zh-CN" altLang="en-US">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FA50A79E-6549-4A41-8A94-ADF6BDAC0F57}"/>
              </a:ext>
            </a:extLst>
          </p:cNvPr>
          <p:cNvSpPr txBox="1"/>
          <p:nvPr/>
        </p:nvSpPr>
        <p:spPr>
          <a:xfrm>
            <a:off x="8224618" y="5306103"/>
            <a:ext cx="2318414" cy="369332"/>
          </a:xfrm>
          <a:prstGeom prst="rect">
            <a:avLst/>
          </a:prstGeom>
          <a:noFill/>
        </p:spPr>
        <p:txBody>
          <a:bodyPr wrap="square" rtlCol="0">
            <a:spAutoFit/>
          </a:bodyPr>
          <a:lstStyle/>
          <a:p>
            <a:pPr algn="ctr"/>
            <a:r>
              <a:rPr kumimoji="1" lang="en-US" altLang="zh-CN">
                <a:latin typeface="Times New Roman" panose="02020603050405020304" pitchFamily="18" charset="0"/>
                <a:cs typeface="Times New Roman" panose="02020603050405020304" pitchFamily="18" charset="0"/>
              </a:rPr>
              <a:t>reject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both</a:t>
            </a:r>
            <a:endParaRPr kumimoji="1" lang="zh-CN" altLang="en-US">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BDF4C940-98B3-C147-A2A0-0AAD27C6531E}"/>
              </a:ext>
            </a:extLst>
          </p:cNvPr>
          <p:cNvSpPr txBox="1"/>
          <p:nvPr/>
        </p:nvSpPr>
        <p:spPr>
          <a:xfrm>
            <a:off x="8035937" y="3615669"/>
            <a:ext cx="2810903" cy="369332"/>
          </a:xfrm>
          <a:prstGeom prst="rect">
            <a:avLst/>
          </a:prstGeom>
          <a:noFill/>
        </p:spPr>
        <p:txBody>
          <a:bodyPr wrap="square" rtlCol="0">
            <a:spAutoFit/>
          </a:bodyPr>
          <a:lstStyle/>
          <a:p>
            <a:pPr algn="ctr"/>
            <a:r>
              <a:rPr kumimoji="1" lang="en-US" altLang="zh-CN">
                <a:latin typeface="Times New Roman" panose="02020603050405020304" pitchFamily="18" charset="0"/>
                <a:cs typeface="Times New Roman" panose="02020603050405020304" pitchFamily="18" charset="0"/>
              </a:rPr>
              <a:t>accept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local,</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reject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remote</a:t>
            </a:r>
            <a:endParaRPr kumimoji="1" lang="zh-CN" altLang="en-US">
              <a:latin typeface="Times New Roman" panose="02020603050405020304" pitchFamily="18" charset="0"/>
              <a:cs typeface="Times New Roman" panose="02020603050405020304" pitchFamily="18" charset="0"/>
            </a:endParaRPr>
          </a:p>
        </p:txBody>
      </p:sp>
      <p:grpSp>
        <p:nvGrpSpPr>
          <p:cNvPr id="29" name="组合 28">
            <a:extLst>
              <a:ext uri="{FF2B5EF4-FFF2-40B4-BE49-F238E27FC236}">
                <a16:creationId xmlns:a16="http://schemas.microsoft.com/office/drawing/2014/main" id="{C525960B-2960-5743-AB6D-52F3D3C9324B}"/>
              </a:ext>
            </a:extLst>
          </p:cNvPr>
          <p:cNvGrpSpPr/>
          <p:nvPr/>
        </p:nvGrpSpPr>
        <p:grpSpPr>
          <a:xfrm>
            <a:off x="539158" y="2863175"/>
            <a:ext cx="4211263" cy="1477328"/>
            <a:chOff x="197708" y="2501982"/>
            <a:chExt cx="4211263" cy="1477328"/>
          </a:xfrm>
        </p:grpSpPr>
        <p:sp>
          <p:nvSpPr>
            <p:cNvPr id="2" name="文本框 1">
              <a:extLst>
                <a:ext uri="{FF2B5EF4-FFF2-40B4-BE49-F238E27FC236}">
                  <a16:creationId xmlns:a16="http://schemas.microsoft.com/office/drawing/2014/main" id="{915E851F-E9B7-8042-8E86-8532E7078C5B}"/>
                </a:ext>
              </a:extLst>
            </p:cNvPr>
            <p:cNvSpPr txBox="1"/>
            <p:nvPr/>
          </p:nvSpPr>
          <p:spPr>
            <a:xfrm>
              <a:off x="956874" y="2501982"/>
              <a:ext cx="3452097" cy="1477328"/>
            </a:xfrm>
            <a:prstGeom prst="rect">
              <a:avLst/>
            </a:prstGeom>
            <a:noFill/>
          </p:spPr>
          <p:txBody>
            <a:bodyPr wrap="square" rtlCol="0">
              <a:spAutoFit/>
            </a:bodyPr>
            <a:lstStyle/>
            <a:p>
              <a:r>
                <a:rPr kumimoji="1" lang="en-US" altLang="zh-CN" b="1">
                  <a:latin typeface="Times New Roman" panose="02020603050405020304" pitchFamily="18" charset="0"/>
                  <a:cs typeface="Times New Roman" panose="02020603050405020304" pitchFamily="18" charset="0"/>
                </a:rPr>
                <a:t>Acceptance</a:t>
              </a:r>
              <a:r>
                <a:rPr kumimoji="1" lang="zh-CN" altLang="en-US" b="1">
                  <a:latin typeface="Times New Roman" panose="02020603050405020304" pitchFamily="18" charset="0"/>
                  <a:cs typeface="Times New Roman" panose="02020603050405020304" pitchFamily="18" charset="0"/>
                </a:rPr>
                <a:t> </a:t>
              </a:r>
              <a:r>
                <a:rPr kumimoji="1" lang="en-US" altLang="zh-CN" b="1">
                  <a:latin typeface="Times New Roman" panose="02020603050405020304" pitchFamily="18" charset="0"/>
                  <a:cs typeface="Times New Roman" panose="02020603050405020304" pitchFamily="18" charset="0"/>
                </a:rPr>
                <a:t>Rates</a:t>
              </a:r>
            </a:p>
            <a:p>
              <a:r>
                <a:rPr kumimoji="1" lang="zh-CN" altLang="en-US">
                  <a:latin typeface="Times New Roman" panose="02020603050405020304" pitchFamily="18" charset="0"/>
                  <a:cs typeface="Times New Roman" panose="02020603050405020304" pitchFamily="18" charset="0"/>
                </a:rPr>
                <a:t> </a:t>
              </a:r>
              <a:endParaRPr kumimoji="1" lang="en-US" altLang="zh-CN">
                <a:latin typeface="Times New Roman" panose="02020603050405020304" pitchFamily="18" charset="0"/>
                <a:cs typeface="Times New Roman" panose="02020603050405020304" pitchFamily="18" charset="0"/>
              </a:endParaRPr>
            </a:p>
            <a:p>
              <a:r>
                <a:rPr kumimoji="1" lang="en-US" altLang="zh-CN" b="1">
                  <a:latin typeface="Times New Roman" panose="02020603050405020304" pitchFamily="18" charset="0"/>
                  <a:cs typeface="Times New Roman" panose="02020603050405020304" pitchFamily="18" charset="0"/>
                </a:rPr>
                <a:t>Decoding</a:t>
              </a:r>
              <a:r>
                <a:rPr kumimoji="1" lang="zh-CN" altLang="en-US" b="1">
                  <a:latin typeface="Times New Roman" panose="02020603050405020304" pitchFamily="18" charset="0"/>
                  <a:cs typeface="Times New Roman" panose="02020603050405020304" pitchFamily="18" charset="0"/>
                </a:rPr>
                <a:t> </a:t>
              </a:r>
              <a:r>
                <a:rPr kumimoji="1" lang="en-US" altLang="zh-CN" b="1">
                  <a:latin typeface="Times New Roman" panose="02020603050405020304" pitchFamily="18" charset="0"/>
                  <a:cs typeface="Times New Roman" panose="02020603050405020304" pitchFamily="18" charset="0"/>
                </a:rPr>
                <a:t>Latency</a:t>
              </a:r>
            </a:p>
            <a:p>
              <a:endParaRPr kumimoji="1" lang="en-US" altLang="zh-CN">
                <a:latin typeface="Times New Roman" panose="02020603050405020304" pitchFamily="18" charset="0"/>
                <a:cs typeface="Times New Roman" panose="02020603050405020304" pitchFamily="18" charset="0"/>
              </a:endParaRPr>
            </a:p>
            <a:p>
              <a:r>
                <a:rPr kumimoji="1" lang="en-US" altLang="zh-CN" b="1">
                  <a:latin typeface="Times New Roman" panose="02020603050405020304" pitchFamily="18" charset="0"/>
                  <a:cs typeface="Times New Roman" panose="02020603050405020304" pitchFamily="18" charset="0"/>
                </a:rPr>
                <a:t>Transmission</a:t>
              </a:r>
              <a:r>
                <a:rPr kumimoji="1" lang="zh-CN" altLang="en-US" b="1">
                  <a:latin typeface="Times New Roman" panose="02020603050405020304" pitchFamily="18" charset="0"/>
                  <a:cs typeface="Times New Roman" panose="02020603050405020304" pitchFamily="18" charset="0"/>
                </a:rPr>
                <a:t> </a:t>
              </a:r>
              <a:r>
                <a:rPr kumimoji="1" lang="en-US" altLang="zh-CN" b="1">
                  <a:latin typeface="Times New Roman" panose="02020603050405020304" pitchFamily="18" charset="0"/>
                  <a:cs typeface="Times New Roman" panose="02020603050405020304" pitchFamily="18" charset="0"/>
                </a:rPr>
                <a:t>Latency</a:t>
              </a:r>
              <a:endParaRPr kumimoji="1" lang="en-US" altLang="zh-CN">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2" name="文本框 31">
                  <a:extLst>
                    <a:ext uri="{FF2B5EF4-FFF2-40B4-BE49-F238E27FC236}">
                      <a16:creationId xmlns:a16="http://schemas.microsoft.com/office/drawing/2014/main" id="{5A0C2F47-25BB-0C48-A092-1B7147B87B79}"/>
                    </a:ext>
                  </a:extLst>
                </p:cNvPr>
                <p:cNvSpPr txBox="1"/>
                <p:nvPr/>
              </p:nvSpPr>
              <p:spPr>
                <a:xfrm>
                  <a:off x="197709" y="3043386"/>
                  <a:ext cx="759165"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kumimoji="1" lang="en-US" altLang="zh-CN" b="0" i="1">
                                <a:latin typeface="Cambria Math" panose="02040503050406030204" pitchFamily="18" charset="0"/>
                              </a:rPr>
                            </m:ctrlPr>
                          </m:sSubPr>
                          <m:e>
                            <m:r>
                              <a:rPr kumimoji="1" lang="en-US" altLang="zh-CN" b="0" i="1">
                                <a:latin typeface="Cambria Math" panose="02040503050406030204" pitchFamily="18" charset="0"/>
                              </a:rPr>
                              <m:t>𝑐</m:t>
                            </m:r>
                          </m:e>
                          <m:sub>
                            <m:r>
                              <m:rPr>
                                <m:sty m:val="p"/>
                              </m:rPr>
                              <a:rPr kumimoji="1" lang="en-US" altLang="zh-CN" b="0" i="0">
                                <a:latin typeface="Cambria Math" panose="02040503050406030204" pitchFamily="18" charset="0"/>
                              </a:rPr>
                              <m:t>dec</m:t>
                            </m:r>
                          </m:sub>
                        </m:sSub>
                      </m:oMath>
                    </m:oMathPara>
                  </a14:m>
                  <a:endParaRPr lang="zh-CN" altLang="en-US"/>
                </a:p>
              </p:txBody>
            </p:sp>
          </mc:Choice>
          <mc:Fallback>
            <p:sp>
              <p:nvSpPr>
                <p:cNvPr id="32" name="文本框 31">
                  <a:extLst>
                    <a:ext uri="{FF2B5EF4-FFF2-40B4-BE49-F238E27FC236}">
                      <a16:creationId xmlns:a16="http://schemas.microsoft.com/office/drawing/2014/main" id="{5A0C2F47-25BB-0C48-A092-1B7147B87B79}"/>
                    </a:ext>
                  </a:extLst>
                </p:cNvPr>
                <p:cNvSpPr txBox="1">
                  <a:spLocks noRot="1" noChangeAspect="1" noMove="1" noResize="1" noEditPoints="1" noAdjustHandles="1" noChangeArrowheads="1" noChangeShapeType="1" noTextEdit="1"/>
                </p:cNvSpPr>
                <p:nvPr/>
              </p:nvSpPr>
              <p:spPr>
                <a:xfrm>
                  <a:off x="197709" y="3043386"/>
                  <a:ext cx="759165"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3" name="文本框 32">
                  <a:extLst>
                    <a:ext uri="{FF2B5EF4-FFF2-40B4-BE49-F238E27FC236}">
                      <a16:creationId xmlns:a16="http://schemas.microsoft.com/office/drawing/2014/main" id="{FF796328-5971-6349-9BC4-516C0C68FD1E}"/>
                    </a:ext>
                  </a:extLst>
                </p:cNvPr>
                <p:cNvSpPr txBox="1"/>
                <p:nvPr/>
              </p:nvSpPr>
              <p:spPr>
                <a:xfrm>
                  <a:off x="197708" y="3594429"/>
                  <a:ext cx="759165"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kumimoji="1" lang="en-US" altLang="zh-CN" b="0" i="1">
                                <a:latin typeface="Cambria Math" panose="02040503050406030204" pitchFamily="18" charset="0"/>
                              </a:rPr>
                            </m:ctrlPr>
                          </m:sSubPr>
                          <m:e>
                            <m:r>
                              <a:rPr kumimoji="1" lang="en-US" altLang="zh-CN" b="0" i="1">
                                <a:latin typeface="Cambria Math" panose="02040503050406030204" pitchFamily="18" charset="0"/>
                              </a:rPr>
                              <m:t>𝑐</m:t>
                            </m:r>
                          </m:e>
                          <m:sub>
                            <m:r>
                              <m:rPr>
                                <m:sty m:val="p"/>
                              </m:rPr>
                              <a:rPr kumimoji="1" lang="en-US" altLang="zh-CN" b="0" i="0">
                                <a:latin typeface="Cambria Math" panose="02040503050406030204" pitchFamily="18" charset="0"/>
                              </a:rPr>
                              <m:t>trans</m:t>
                            </m:r>
                          </m:sub>
                        </m:sSub>
                      </m:oMath>
                    </m:oMathPara>
                  </a14:m>
                  <a:endParaRPr lang="zh-CN" altLang="en-US"/>
                </a:p>
              </p:txBody>
            </p:sp>
          </mc:Choice>
          <mc:Fallback>
            <p:sp>
              <p:nvSpPr>
                <p:cNvPr id="33" name="文本框 32">
                  <a:extLst>
                    <a:ext uri="{FF2B5EF4-FFF2-40B4-BE49-F238E27FC236}">
                      <a16:creationId xmlns:a16="http://schemas.microsoft.com/office/drawing/2014/main" id="{FF796328-5971-6349-9BC4-516C0C68FD1E}"/>
                    </a:ext>
                  </a:extLst>
                </p:cNvPr>
                <p:cNvSpPr txBox="1">
                  <a:spLocks noRot="1" noChangeAspect="1" noMove="1" noResize="1" noEditPoints="1" noAdjustHandles="1" noChangeArrowheads="1" noChangeShapeType="1" noTextEdit="1"/>
                </p:cNvSpPr>
                <p:nvPr/>
              </p:nvSpPr>
              <p:spPr>
                <a:xfrm>
                  <a:off x="197708" y="3594429"/>
                  <a:ext cx="759165" cy="369332"/>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4" name="文本框 33">
                  <a:extLst>
                    <a:ext uri="{FF2B5EF4-FFF2-40B4-BE49-F238E27FC236}">
                      <a16:creationId xmlns:a16="http://schemas.microsoft.com/office/drawing/2014/main" id="{DA105A58-C8BA-A645-A7D4-77B14FBA4142}"/>
                    </a:ext>
                  </a:extLst>
                </p:cNvPr>
                <p:cNvSpPr txBox="1"/>
                <p:nvPr/>
              </p:nvSpPr>
              <p:spPr>
                <a:xfrm>
                  <a:off x="197709" y="2513258"/>
                  <a:ext cx="759165"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altLang="zh-CN" b="0" i="1">
                            <a:latin typeface="Cambria Math" panose="02040503050406030204" pitchFamily="18" charset="0"/>
                          </a:rPr>
                          <m:t>𝛼</m:t>
                        </m:r>
                      </m:oMath>
                    </m:oMathPara>
                  </a14:m>
                  <a:endParaRPr lang="zh-CN" altLang="en-US"/>
                </a:p>
              </p:txBody>
            </p:sp>
          </mc:Choice>
          <mc:Fallback>
            <p:sp>
              <p:nvSpPr>
                <p:cNvPr id="34" name="文本框 33">
                  <a:extLst>
                    <a:ext uri="{FF2B5EF4-FFF2-40B4-BE49-F238E27FC236}">
                      <a16:creationId xmlns:a16="http://schemas.microsoft.com/office/drawing/2014/main" id="{DA105A58-C8BA-A645-A7D4-77B14FBA4142}"/>
                    </a:ext>
                  </a:extLst>
                </p:cNvPr>
                <p:cNvSpPr txBox="1">
                  <a:spLocks noRot="1" noChangeAspect="1" noMove="1" noResize="1" noEditPoints="1" noAdjustHandles="1" noChangeArrowheads="1" noChangeShapeType="1" noTextEdit="1"/>
                </p:cNvSpPr>
                <p:nvPr/>
              </p:nvSpPr>
              <p:spPr>
                <a:xfrm>
                  <a:off x="197709" y="2513258"/>
                  <a:ext cx="759165" cy="369332"/>
                </a:xfrm>
                <a:prstGeom prst="rect">
                  <a:avLst/>
                </a:prstGeom>
                <a:blipFill>
                  <a:blip r:embed="rId8"/>
                  <a:stretch>
                    <a:fillRect/>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1695548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3752181"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Design:</a:t>
            </a:r>
            <a:r>
              <a:rPr kumimoji="1" lang="zh-CN" altLang="en-US" sz="24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Greedy Scheduling</a:t>
            </a:r>
            <a:endParaRPr kumimoji="1" lang="zh-CN" altLang="en-US" sz="2400" b="1" dirty="0">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FAF44938-FD6F-49A9-B15B-F8FF5A00129A}"/>
              </a:ext>
            </a:extLst>
          </p:cNvPr>
          <p:cNvPicPr>
            <a:picLocks noChangeAspect="1"/>
          </p:cNvPicPr>
          <p:nvPr/>
        </p:nvPicPr>
        <p:blipFill>
          <a:blip r:embed="rId3"/>
          <a:stretch>
            <a:fillRect/>
          </a:stretch>
        </p:blipFill>
        <p:spPr>
          <a:xfrm>
            <a:off x="964880" y="6276207"/>
            <a:ext cx="5240324" cy="353280"/>
          </a:xfrm>
          <a:prstGeom prst="rect">
            <a:avLst/>
          </a:prstGeom>
        </p:spPr>
      </p:pic>
      <p:pic>
        <p:nvPicPr>
          <p:cNvPr id="9218" name="Picture 2">
            <a:extLst>
              <a:ext uri="{FF2B5EF4-FFF2-40B4-BE49-F238E27FC236}">
                <a16:creationId xmlns:a16="http://schemas.microsoft.com/office/drawing/2014/main" id="{6E62E4EA-3F0F-41A6-BF90-A2FBCB756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106611"/>
            <a:ext cx="5195788" cy="165823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15CF29B3-BEE0-4D09-98AD-14DB58C22A72}"/>
              </a:ext>
            </a:extLst>
          </p:cNvPr>
          <p:cNvPicPr>
            <a:picLocks noChangeAspect="1"/>
          </p:cNvPicPr>
          <p:nvPr/>
        </p:nvPicPr>
        <p:blipFill>
          <a:blip r:embed="rId5"/>
          <a:stretch>
            <a:fillRect/>
          </a:stretch>
        </p:blipFill>
        <p:spPr>
          <a:xfrm>
            <a:off x="6096000" y="1567217"/>
            <a:ext cx="4690426" cy="1261017"/>
          </a:xfrm>
          <a:prstGeom prst="rect">
            <a:avLst/>
          </a:prstGeom>
        </p:spPr>
      </p:pic>
      <p:pic>
        <p:nvPicPr>
          <p:cNvPr id="7" name="图片 6">
            <a:extLst>
              <a:ext uri="{FF2B5EF4-FFF2-40B4-BE49-F238E27FC236}">
                <a16:creationId xmlns:a16="http://schemas.microsoft.com/office/drawing/2014/main" id="{9B8E1B12-7D8B-1542-8E75-B007B1726DAB}"/>
              </a:ext>
            </a:extLst>
          </p:cNvPr>
          <p:cNvPicPr>
            <a:picLocks noChangeAspect="1"/>
          </p:cNvPicPr>
          <p:nvPr/>
        </p:nvPicPr>
        <p:blipFill>
          <a:blip r:embed="rId6"/>
          <a:stretch>
            <a:fillRect/>
          </a:stretch>
        </p:blipFill>
        <p:spPr>
          <a:xfrm>
            <a:off x="628500" y="1409439"/>
            <a:ext cx="5033688" cy="1508551"/>
          </a:xfrm>
          <a:prstGeom prst="rect">
            <a:avLst/>
          </a:prstGeom>
        </p:spPr>
      </p:pic>
      <p:sp>
        <p:nvSpPr>
          <p:cNvPr id="9" name="文本框 8">
            <a:extLst>
              <a:ext uri="{FF2B5EF4-FFF2-40B4-BE49-F238E27FC236}">
                <a16:creationId xmlns:a16="http://schemas.microsoft.com/office/drawing/2014/main" id="{78C417C5-48F5-714A-AC4A-2ECF227A461F}"/>
              </a:ext>
            </a:extLst>
          </p:cNvPr>
          <p:cNvSpPr txBox="1"/>
          <p:nvPr/>
        </p:nvSpPr>
        <p:spPr>
          <a:xfrm>
            <a:off x="542167" y="1006929"/>
            <a:ext cx="2783839"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Waiting</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time</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for</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each</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case</a:t>
            </a:r>
            <a:endParaRPr lang="zh-CN" altLang="en-US" b="1"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69FED448-263C-ED4D-9361-AFA2B62FCA98}"/>
              </a:ext>
            </a:extLst>
          </p:cNvPr>
          <p:cNvSpPr txBox="1"/>
          <p:nvPr/>
        </p:nvSpPr>
        <p:spPr>
          <a:xfrm>
            <a:off x="542166" y="4315344"/>
            <a:ext cx="5471007" cy="584775"/>
          </a:xfrm>
          <a:prstGeom prst="rect">
            <a:avLst/>
          </a:prstGeom>
          <a:noFill/>
        </p:spPr>
        <p:txBody>
          <a:bodyPr wrap="square" rtlCol="0">
            <a:spAutoFit/>
          </a:bodyPr>
          <a:lstStyle/>
          <a:p>
            <a:r>
              <a:rPr lang="en" altLang="zh-CN" sz="1600">
                <a:latin typeface="Times New Roman" panose="02020603050405020304" pitchFamily="18" charset="0"/>
                <a:ea typeface="SimSun" panose="02010600030101010101" pitchFamily="2" charset="-122"/>
                <a:cs typeface="Times New Roman" panose="02020603050405020304" pitchFamily="18" charset="0"/>
              </a:rPr>
              <a:t>We</a:t>
            </a:r>
            <a:r>
              <a:rPr lang="zh-CN" altLang="en-US" sz="1600">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a:latin typeface="Times New Roman" panose="02020603050405020304" pitchFamily="18" charset="0"/>
                <a:ea typeface="SimSun" panose="02010600030101010101" pitchFamily="2" charset="-122"/>
                <a:cs typeface="Times New Roman" panose="02020603050405020304" pitchFamily="18" charset="0"/>
              </a:rPr>
              <a:t>assume</a:t>
            </a:r>
            <a:r>
              <a:rPr lang="zh-CN" altLang="en-US" sz="1600">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a:latin typeface="Times New Roman" panose="02020603050405020304" pitchFamily="18" charset="0"/>
                <a:ea typeface="SimSun" panose="02010600030101010101" pitchFamily="2" charset="-122"/>
                <a:cs typeface="Times New Roman" panose="02020603050405020304" pitchFamily="18" charset="0"/>
              </a:rPr>
              <a:t>each</a:t>
            </a:r>
            <a:r>
              <a:rPr lang="zh-CN" altLang="en-US" sz="1600">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a:latin typeface="Times New Roman" panose="02020603050405020304" pitchFamily="18" charset="0"/>
                <a:ea typeface="SimSun" panose="02010600030101010101" pitchFamily="2" charset="-122"/>
                <a:cs typeface="Times New Roman" panose="02020603050405020304" pitchFamily="18" charset="0"/>
              </a:rPr>
              <a:t>case</a:t>
            </a:r>
            <a:r>
              <a:rPr lang="zh-CN" altLang="en-US" sz="1600">
                <a:latin typeface="Times New Roman" panose="02020603050405020304" pitchFamily="18" charset="0"/>
                <a:ea typeface="SimSun" panose="02010600030101010101" pitchFamily="2" charset="-122"/>
                <a:cs typeface="Times New Roman" panose="02020603050405020304" pitchFamily="18" charset="0"/>
              </a:rPr>
              <a:t> </a:t>
            </a:r>
            <a:r>
              <a:rPr lang="en" altLang="zh-CN" sz="1600">
                <a:latin typeface="Times New Roman" panose="02020603050405020304" pitchFamily="18" charset="0"/>
                <a:ea typeface="SimSun" panose="02010600030101010101" pitchFamily="2" charset="-122"/>
                <a:cs typeface="Times New Roman" panose="02020603050405020304" pitchFamily="18" charset="0"/>
              </a:rPr>
              <a:t>occurs with an expected probability given by the acceptance rate</a:t>
            </a:r>
            <a:r>
              <a:rPr lang="en-US" altLang="zh-CN" sz="1600">
                <a:latin typeface="Times New Roman" panose="02020603050405020304" pitchFamily="18" charset="0"/>
                <a:ea typeface="SimSun" panose="02010600030101010101" pitchFamily="2" charset="-122"/>
                <a:cs typeface="Times New Roman" panose="02020603050405020304" pitchFamily="18" charset="0"/>
              </a:rPr>
              <a:t>,</a:t>
            </a:r>
            <a:r>
              <a:rPr lang="zh-CN" altLang="en-US" sz="1600">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a:latin typeface="Times New Roman" panose="02020603050405020304" pitchFamily="18" charset="0"/>
                <a:ea typeface="SimSun" panose="02010600030101010101" pitchFamily="2" charset="-122"/>
                <a:cs typeface="Times New Roman" panose="02020603050405020304" pitchFamily="18" charset="0"/>
              </a:rPr>
              <a:t>e.g.,</a:t>
            </a:r>
            <a:endParaRPr kumimoji="1" lang="zh-CN" altLang="en-US" sz="1600">
              <a:latin typeface="Times New Roman" panose="02020603050405020304" pitchFamily="18" charset="0"/>
              <a:ea typeface="SimSun"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133466FB-5512-4641-B83E-548B0C510718}"/>
                  </a:ext>
                </a:extLst>
              </p:cNvPr>
              <p:cNvSpPr txBox="1"/>
              <p:nvPr/>
            </p:nvSpPr>
            <p:spPr>
              <a:xfrm>
                <a:off x="542166" y="2985944"/>
                <a:ext cx="5633151" cy="604781"/>
              </a:xfrm>
              <a:prstGeom prst="rect">
                <a:avLst/>
              </a:prstGeom>
              <a:noFill/>
            </p:spPr>
            <p:txBody>
              <a:bodyPr wrap="square" rtlCol="0">
                <a:spAutoFit/>
              </a:bodyPr>
              <a:lstStyle/>
              <a:p>
                <a:r>
                  <a:rPr kumimoji="1" lang="en-US" altLang="zh-CN" sz="1600" b="0">
                    <a:latin typeface="Times New Roman" panose="02020603050405020304" pitchFamily="18" charset="0"/>
                    <a:cs typeface="Times New Roman" panose="02020603050405020304" pitchFamily="18" charset="0"/>
                  </a:rPr>
                  <a:t>Here,</a:t>
                </a:r>
                <a:r>
                  <a:rPr kumimoji="1" lang="zh-CN" altLang="en-US" sz="1600" b="0">
                    <a:latin typeface="Times New Roman" panose="02020603050405020304" pitchFamily="18" charset="0"/>
                    <a:cs typeface="Times New Roman" panose="02020603050405020304" pitchFamily="18" charset="0"/>
                  </a:rPr>
                  <a:t> </a:t>
                </a:r>
                <a14:m>
                  <m:oMath xmlns:m="http://schemas.openxmlformats.org/officeDocument/2006/math">
                    <m:r>
                      <a:rPr kumimoji="1" lang="en-US" altLang="zh-CN" sz="1600" b="0" i="1">
                        <a:latin typeface="Cambria Math" panose="02040503050406030204" pitchFamily="18" charset="0"/>
                      </a:rPr>
                      <m:t>𝜙</m:t>
                    </m:r>
                    <m:d>
                      <m:dPr>
                        <m:ctrlPr>
                          <a:rPr kumimoji="1" lang="en-US" altLang="zh-CN" sz="1600" b="0" i="1">
                            <a:latin typeface="Cambria Math" panose="02040503050406030204" pitchFamily="18" charset="0"/>
                          </a:rPr>
                        </m:ctrlPr>
                      </m:dPr>
                      <m:e>
                        <m:sSub>
                          <m:sSubPr>
                            <m:ctrlPr>
                              <a:rPr kumimoji="1" lang="en-US" altLang="zh-CN" sz="1600" b="0" i="1">
                                <a:latin typeface="Cambria Math" panose="02040503050406030204" pitchFamily="18" charset="0"/>
                              </a:rPr>
                            </m:ctrlPr>
                          </m:sSubPr>
                          <m:e>
                            <m:r>
                              <a:rPr kumimoji="1" lang="en-US" altLang="zh-CN" sz="1600" b="0" i="1">
                                <a:latin typeface="Cambria Math" panose="02040503050406030204" pitchFamily="18" charset="0"/>
                              </a:rPr>
                              <m:t>𝑇</m:t>
                            </m:r>
                          </m:e>
                          <m:sub>
                            <m:r>
                              <a:rPr kumimoji="1" lang="en-US" altLang="zh-CN" sz="1600" b="0" i="1">
                                <a:latin typeface="Cambria Math" panose="02040503050406030204" pitchFamily="18" charset="0"/>
                              </a:rPr>
                              <m:t>𝑡𝑜𝑡𝑎𝑙</m:t>
                            </m:r>
                          </m:sub>
                        </m:sSub>
                        <m:r>
                          <a:rPr kumimoji="1" lang="en-US" altLang="zh-CN" sz="1600" b="0" i="1">
                            <a:latin typeface="Cambria Math" panose="02040503050406030204" pitchFamily="18" charset="0"/>
                          </a:rPr>
                          <m:t>(</m:t>
                        </m:r>
                        <m:r>
                          <a:rPr kumimoji="1" lang="en-US" altLang="zh-CN" sz="1600" b="0" i="1">
                            <a:latin typeface="Cambria Math" panose="02040503050406030204" pitchFamily="18" charset="0"/>
                          </a:rPr>
                          <m:t>𝑡𝑎𝑠𝑘</m:t>
                        </m:r>
                        <m:r>
                          <a:rPr kumimoji="1" lang="en-US" altLang="zh-CN" sz="1600" b="0" i="1">
                            <a:latin typeface="Cambria Math" panose="02040503050406030204" pitchFamily="18" charset="0"/>
                          </a:rPr>
                          <m:t>)</m:t>
                        </m:r>
                      </m:e>
                    </m:d>
                    <m:r>
                      <a:rPr kumimoji="1" lang="en-US" altLang="zh-CN" sz="1600" b="0" i="1">
                        <a:latin typeface="Cambria Math" panose="02040503050406030204" pitchFamily="18" charset="0"/>
                      </a:rPr>
                      <m:t>=</m:t>
                    </m:r>
                    <m:r>
                      <m:rPr>
                        <m:sty m:val="p"/>
                      </m:rPr>
                      <a:rPr kumimoji="1" lang="en-US" altLang="zh-CN" sz="1600" b="0" i="0">
                        <a:latin typeface="Cambria Math" panose="02040503050406030204" pitchFamily="18" charset="0"/>
                      </a:rPr>
                      <m:t>max</m:t>
                    </m:r>
                    <m:r>
                      <a:rPr kumimoji="1" lang="en-US" altLang="zh-CN" sz="1600" b="0" i="1">
                        <a:latin typeface="Cambria Math" panose="02040503050406030204" pitchFamily="18" charset="0"/>
                      </a:rPr>
                      <m:t>⁡(0,</m:t>
                    </m:r>
                    <m:sSub>
                      <m:sSubPr>
                        <m:ctrlPr>
                          <a:rPr kumimoji="1" lang="en-US" altLang="zh-CN" sz="1600" b="0" i="1">
                            <a:latin typeface="Cambria Math" panose="02040503050406030204" pitchFamily="18" charset="0"/>
                          </a:rPr>
                        </m:ctrlPr>
                      </m:sSubPr>
                      <m:e>
                        <m:r>
                          <a:rPr kumimoji="1" lang="en-US" altLang="zh-CN" sz="1600" b="0" i="1">
                            <a:latin typeface="Cambria Math" panose="02040503050406030204" pitchFamily="18" charset="0"/>
                          </a:rPr>
                          <m:t>𝑇</m:t>
                        </m:r>
                      </m:e>
                      <m:sub>
                        <m:r>
                          <a:rPr kumimoji="1" lang="en-US" altLang="zh-CN" sz="1600" b="0" i="1">
                            <a:latin typeface="Cambria Math" panose="02040503050406030204" pitchFamily="18" charset="0"/>
                          </a:rPr>
                          <m:t>𝑡𝑜𝑡𝑎𝑙</m:t>
                        </m:r>
                      </m:sub>
                    </m:sSub>
                    <m:r>
                      <a:rPr kumimoji="1" lang="en-US" altLang="zh-CN" sz="1600" b="0" i="1">
                        <a:latin typeface="Cambria Math" panose="02040503050406030204" pitchFamily="18" charset="0"/>
                      </a:rPr>
                      <m:t>(</m:t>
                    </m:r>
                    <m:r>
                      <a:rPr kumimoji="1" lang="en-US" altLang="zh-CN" sz="1600" b="0" i="1">
                        <a:latin typeface="Cambria Math" panose="02040503050406030204" pitchFamily="18" charset="0"/>
                      </a:rPr>
                      <m:t>𝑡𝑎𝑠𝑘</m:t>
                    </m:r>
                    <m:r>
                      <a:rPr kumimoji="1" lang="en-US" altLang="zh-CN" sz="1600" b="0" i="1">
                        <a:latin typeface="Cambria Math" panose="02040503050406030204" pitchFamily="18" charset="0"/>
                      </a:rPr>
                      <m:t>)−</m:t>
                    </m:r>
                    <m:sSub>
                      <m:sSubPr>
                        <m:ctrlPr>
                          <a:rPr kumimoji="1" lang="en-US" altLang="zh-CN" sz="1600" b="0" i="1">
                            <a:latin typeface="Cambria Math" panose="02040503050406030204" pitchFamily="18" charset="0"/>
                          </a:rPr>
                        </m:ctrlPr>
                      </m:sSubPr>
                      <m:e>
                        <m:r>
                          <a:rPr kumimoji="1" lang="en-US" altLang="zh-CN" sz="1600" b="0" i="1">
                            <a:latin typeface="Cambria Math" panose="02040503050406030204" pitchFamily="18" charset="0"/>
                          </a:rPr>
                          <m:t>𝑇</m:t>
                        </m:r>
                      </m:e>
                      <m:sub>
                        <m:r>
                          <a:rPr kumimoji="1" lang="en-US" altLang="zh-CN" sz="1600" b="0" i="1">
                            <a:latin typeface="Cambria Math" panose="02040503050406030204" pitchFamily="18" charset="0"/>
                          </a:rPr>
                          <m:t>𝑏𝑒𝑔𝑖𝑛</m:t>
                        </m:r>
                      </m:sub>
                    </m:sSub>
                    <m:r>
                      <a:rPr kumimoji="1" lang="en-US" altLang="zh-CN" sz="1600" b="0" i="1">
                        <a:latin typeface="Cambria Math" panose="02040503050406030204" pitchFamily="18" charset="0"/>
                      </a:rPr>
                      <m:t>(</m:t>
                    </m:r>
                    <m:r>
                      <a:rPr kumimoji="1" lang="en-US" altLang="zh-CN" sz="1600" b="0" i="1">
                        <a:latin typeface="Cambria Math" panose="02040503050406030204" pitchFamily="18" charset="0"/>
                      </a:rPr>
                      <m:t>𝑡𝑎𝑠𝑘</m:t>
                    </m:r>
                    <m:r>
                      <a:rPr kumimoji="1" lang="en-US" altLang="zh-CN" sz="1600" b="0" i="1">
                        <a:latin typeface="Cambria Math" panose="02040503050406030204" pitchFamily="18" charset="0"/>
                      </a:rPr>
                      <m:t>)−</m:t>
                    </m:r>
                    <m:sSub>
                      <m:sSubPr>
                        <m:ctrlPr>
                          <a:rPr kumimoji="1" lang="en-US" altLang="zh-CN" sz="1600" b="0" i="1">
                            <a:latin typeface="Cambria Math" panose="02040503050406030204" pitchFamily="18" charset="0"/>
                          </a:rPr>
                        </m:ctrlPr>
                      </m:sSubPr>
                      <m:e>
                        <m:r>
                          <a:rPr kumimoji="1" lang="en-US" altLang="zh-CN" sz="1600" b="0" i="1">
                            <a:latin typeface="Cambria Math" panose="02040503050406030204" pitchFamily="18" charset="0"/>
                          </a:rPr>
                          <m:t>𝑇</m:t>
                        </m:r>
                      </m:e>
                      <m:sub>
                        <m:r>
                          <a:rPr kumimoji="1" lang="en-US" altLang="zh-CN" sz="1600" b="0" i="1">
                            <a:latin typeface="Cambria Math" panose="02040503050406030204" pitchFamily="18" charset="0"/>
                          </a:rPr>
                          <m:t>𝑛𝑜𝑤</m:t>
                        </m:r>
                      </m:sub>
                    </m:sSub>
                    <m:r>
                      <a:rPr kumimoji="1" lang="en-US" altLang="zh-CN" sz="1600" b="0" i="1">
                        <a:latin typeface="Cambria Math" panose="02040503050406030204" pitchFamily="18" charset="0"/>
                      </a:rPr>
                      <m:t>(</m:t>
                    </m:r>
                    <m:r>
                      <a:rPr kumimoji="1" lang="en-US" altLang="zh-CN" sz="1600" b="0" i="1">
                        <a:latin typeface="Cambria Math" panose="02040503050406030204" pitchFamily="18" charset="0"/>
                      </a:rPr>
                      <m:t>𝑡𝑎𝑠𝑘</m:t>
                    </m:r>
                    <m:r>
                      <a:rPr kumimoji="1" lang="en-US" altLang="zh-CN" sz="1600" b="0" i="1">
                        <a:latin typeface="Cambria Math" panose="02040503050406030204" pitchFamily="18" charset="0"/>
                      </a:rPr>
                      <m:t>))</m:t>
                    </m:r>
                  </m:oMath>
                </a14:m>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means</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the</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remaining</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time</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of</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the</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given</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task</a:t>
                </a:r>
                <a:endParaRPr kumimoji="1" lang="zh-CN" altLang="en-US" sz="1600">
                  <a:latin typeface="Times New Roman" panose="02020603050405020304" pitchFamily="18" charset="0"/>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133466FB-5512-4641-B83E-548B0C510718}"/>
                  </a:ext>
                </a:extLst>
              </p:cNvPr>
              <p:cNvSpPr txBox="1">
                <a:spLocks noRot="1" noChangeAspect="1" noMove="1" noResize="1" noEditPoints="1" noAdjustHandles="1" noChangeArrowheads="1" noChangeShapeType="1" noTextEdit="1"/>
              </p:cNvSpPr>
              <p:nvPr/>
            </p:nvSpPr>
            <p:spPr>
              <a:xfrm>
                <a:off x="542166" y="2985944"/>
                <a:ext cx="5633151" cy="604781"/>
              </a:xfrm>
              <a:prstGeom prst="rect">
                <a:avLst/>
              </a:prstGeom>
              <a:blipFill>
                <a:blip r:embed="rId7"/>
                <a:stretch>
                  <a:fillRect l="-449" t="-4167" b="-12500"/>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113ACFBF-58E2-5A48-91D9-055525D86E42}"/>
              </a:ext>
            </a:extLst>
          </p:cNvPr>
          <p:cNvPicPr>
            <a:picLocks noChangeAspect="1"/>
          </p:cNvPicPr>
          <p:nvPr/>
        </p:nvPicPr>
        <p:blipFill>
          <a:blip r:embed="rId8"/>
          <a:stretch>
            <a:fillRect/>
          </a:stretch>
        </p:blipFill>
        <p:spPr>
          <a:xfrm>
            <a:off x="798260" y="4970589"/>
            <a:ext cx="4694167" cy="773063"/>
          </a:xfrm>
          <a:prstGeom prst="rect">
            <a:avLst/>
          </a:prstGeom>
        </p:spPr>
      </p:pic>
      <p:sp>
        <p:nvSpPr>
          <p:cNvPr id="14" name="文本框 13">
            <a:extLst>
              <a:ext uri="{FF2B5EF4-FFF2-40B4-BE49-F238E27FC236}">
                <a16:creationId xmlns:a16="http://schemas.microsoft.com/office/drawing/2014/main" id="{BDFB04BA-1227-6749-B851-E9595D5600F1}"/>
              </a:ext>
            </a:extLst>
          </p:cNvPr>
          <p:cNvSpPr txBox="1"/>
          <p:nvPr/>
        </p:nvSpPr>
        <p:spPr>
          <a:xfrm>
            <a:off x="542166" y="3958434"/>
            <a:ext cx="2520883"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Probability</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of</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each</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case</a:t>
            </a:r>
            <a:endParaRPr lang="zh-CN" altLang="en-US" b="1"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D7952C15-FC4E-4445-9EA1-94F5F372E0AF}"/>
              </a:ext>
            </a:extLst>
          </p:cNvPr>
          <p:cNvSpPr txBox="1"/>
          <p:nvPr/>
        </p:nvSpPr>
        <p:spPr>
          <a:xfrm>
            <a:off x="542166" y="5827589"/>
            <a:ext cx="2377574"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Expected</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waiting</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time</a:t>
            </a:r>
            <a:endParaRPr lang="zh-CN" altLang="en-US" b="1"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2C5367AA-1B9D-474C-89E6-EF73CF994C15}"/>
              </a:ext>
            </a:extLst>
          </p:cNvPr>
          <p:cNvSpPr txBox="1"/>
          <p:nvPr/>
        </p:nvSpPr>
        <p:spPr>
          <a:xfrm>
            <a:off x="550120" y="6276207"/>
            <a:ext cx="513282"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Z</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a:t>
            </a:r>
            <a:endParaRPr kumimoji="1" lang="zh-CN" altLang="en-US">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071C3ADE-F9BE-4F40-ADC7-CE5B242465B2}"/>
              </a:ext>
            </a:extLst>
          </p:cNvPr>
          <p:cNvSpPr txBox="1"/>
          <p:nvPr/>
        </p:nvSpPr>
        <p:spPr>
          <a:xfrm>
            <a:off x="6085527" y="1001949"/>
            <a:ext cx="5293116"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Extra</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waiting</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time</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after</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switching</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aggregation</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side</a:t>
            </a:r>
            <a:endParaRPr lang="zh-CN" altLang="en-US" b="1" dirty="0">
              <a:latin typeface="Times New Roman" panose="02020603050405020304" pitchFamily="18" charset="0"/>
              <a:cs typeface="Times New Roman" panose="02020603050405020304" pitchFamily="18" charset="0"/>
            </a:endParaRPr>
          </a:p>
        </p:txBody>
      </p:sp>
      <p:sp>
        <p:nvSpPr>
          <p:cNvPr id="18" name="圆角矩形 17">
            <a:extLst>
              <a:ext uri="{FF2B5EF4-FFF2-40B4-BE49-F238E27FC236}">
                <a16:creationId xmlns:a16="http://schemas.microsoft.com/office/drawing/2014/main" id="{54E254EE-0861-0840-BC5A-4827550A0070}"/>
              </a:ext>
            </a:extLst>
          </p:cNvPr>
          <p:cNvSpPr/>
          <p:nvPr/>
        </p:nvSpPr>
        <p:spPr>
          <a:xfrm>
            <a:off x="6175317" y="5255347"/>
            <a:ext cx="5151300" cy="955316"/>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C5341F04-AFED-C54C-B7E8-E0216CAAC9DF}"/>
                  </a:ext>
                </a:extLst>
              </p:cNvPr>
              <p:cNvSpPr txBox="1"/>
              <p:nvPr/>
            </p:nvSpPr>
            <p:spPr>
              <a:xfrm>
                <a:off x="6205204" y="5585519"/>
                <a:ext cx="5188536" cy="369332"/>
              </a:xfrm>
              <a:prstGeom prst="rect">
                <a:avLst/>
              </a:prstGeom>
              <a:noFill/>
            </p:spPr>
            <p:txBody>
              <a:bodyPr wrap="none" rtlCol="0">
                <a:spAutoFit/>
              </a:bodyPr>
              <a:lstStyle/>
              <a:p>
                <a:r>
                  <a:rPr kumimoji="1" lang="en-US" altLang="zh-CN">
                    <a:solidFill>
                      <a:schemeClr val="accent5">
                        <a:lumMod val="75000"/>
                      </a:schemeClr>
                    </a:solidFill>
                    <a:latin typeface="Times New Roman" panose="02020603050405020304" pitchFamily="18" charset="0"/>
                    <a:cs typeface="Times New Roman" panose="02020603050405020304" pitchFamily="18" charset="0"/>
                  </a:rPr>
                  <a:t>Switch</a:t>
                </a:r>
                <a:r>
                  <a:rPr kumimoji="1" lang="zh-CN" altLang="en-US">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a:solidFill>
                      <a:schemeClr val="accent5">
                        <a:lumMod val="75000"/>
                      </a:schemeClr>
                    </a:solidFill>
                    <a:latin typeface="Times New Roman" panose="02020603050405020304" pitchFamily="18" charset="0"/>
                    <a:cs typeface="Times New Roman" panose="02020603050405020304" pitchFamily="18" charset="0"/>
                  </a:rPr>
                  <a:t>the</a:t>
                </a:r>
                <a:r>
                  <a:rPr kumimoji="1" lang="zh-CN" altLang="en-US">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a:solidFill>
                      <a:schemeClr val="accent5">
                        <a:lumMod val="75000"/>
                      </a:schemeClr>
                    </a:solidFill>
                    <a:latin typeface="Times New Roman" panose="02020603050405020304" pitchFamily="18" charset="0"/>
                    <a:cs typeface="Times New Roman" panose="02020603050405020304" pitchFamily="18" charset="0"/>
                  </a:rPr>
                  <a:t>aggregation</a:t>
                </a:r>
                <a:r>
                  <a:rPr kumimoji="1" lang="zh-CN" altLang="en-US">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a:solidFill>
                      <a:schemeClr val="accent5">
                        <a:lumMod val="75000"/>
                      </a:schemeClr>
                    </a:solidFill>
                    <a:latin typeface="Times New Roman" panose="02020603050405020304" pitchFamily="18" charset="0"/>
                    <a:cs typeface="Times New Roman" panose="02020603050405020304" pitchFamily="18" charset="0"/>
                  </a:rPr>
                  <a:t>to</a:t>
                </a:r>
                <a:r>
                  <a:rPr kumimoji="1" lang="zh-CN" altLang="en-US">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a:solidFill>
                      <a:schemeClr val="accent5">
                        <a:lumMod val="75000"/>
                      </a:schemeClr>
                    </a:solidFill>
                    <a:latin typeface="Times New Roman" panose="02020603050405020304" pitchFamily="18" charset="0"/>
                    <a:cs typeface="Times New Roman" panose="02020603050405020304" pitchFamily="18" charset="0"/>
                  </a:rPr>
                  <a:t>the</a:t>
                </a:r>
                <a:r>
                  <a:rPr kumimoji="1" lang="zh-CN" altLang="en-US">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a:solidFill>
                      <a:schemeClr val="accent5">
                        <a:lumMod val="75000"/>
                      </a:schemeClr>
                    </a:solidFill>
                    <a:latin typeface="Times New Roman" panose="02020603050405020304" pitchFamily="18" charset="0"/>
                    <a:cs typeface="Times New Roman" panose="02020603050405020304" pitchFamily="18" charset="0"/>
                  </a:rPr>
                  <a:t>other</a:t>
                </a:r>
                <a:r>
                  <a:rPr kumimoji="1" lang="zh-CN" altLang="en-US">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a:solidFill>
                      <a:schemeClr val="accent5">
                        <a:lumMod val="75000"/>
                      </a:schemeClr>
                    </a:solidFill>
                    <a:latin typeface="Times New Roman" panose="02020603050405020304" pitchFamily="18" charset="0"/>
                    <a:cs typeface="Times New Roman" panose="02020603050405020304" pitchFamily="18" charset="0"/>
                  </a:rPr>
                  <a:t>side</a:t>
                </a:r>
                <a:r>
                  <a:rPr kumimoji="1" lang="zh-CN" altLang="en-US">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a:solidFill>
                      <a:schemeClr val="accent5">
                        <a:lumMod val="75000"/>
                      </a:schemeClr>
                    </a:solidFill>
                    <a:latin typeface="Times New Roman" panose="02020603050405020304" pitchFamily="18" charset="0"/>
                    <a:cs typeface="Times New Roman" panose="02020603050405020304" pitchFamily="18" charset="0"/>
                  </a:rPr>
                  <a:t>once</a:t>
                </a:r>
                <a:r>
                  <a:rPr kumimoji="1" lang="zh-CN" altLang="en-US">
                    <a:solidFill>
                      <a:schemeClr val="accent5">
                        <a:lumMod val="75000"/>
                      </a:schemeClr>
                    </a:solidFill>
                    <a:latin typeface="Times New Roman" panose="02020603050405020304" pitchFamily="18" charset="0"/>
                    <a:cs typeface="Times New Roman" panose="02020603050405020304" pitchFamily="18" charset="0"/>
                  </a:rPr>
                  <a:t> </a:t>
                </a:r>
                <a14:m>
                  <m:oMath xmlns:m="http://schemas.openxmlformats.org/officeDocument/2006/math">
                    <m:r>
                      <m:rPr>
                        <m:sty m:val="p"/>
                      </m:rPr>
                      <a:rPr kumimoji="1" lang="en-US" altLang="zh-CN" b="0" i="0">
                        <a:solidFill>
                          <a:schemeClr val="accent5">
                            <a:lumMod val="75000"/>
                          </a:schemeClr>
                        </a:solidFill>
                        <a:latin typeface="Cambria Math" panose="02040503050406030204" pitchFamily="18" charset="0"/>
                        <a:cs typeface="Times New Roman" panose="02020603050405020304" pitchFamily="18" charset="0"/>
                      </a:rPr>
                      <m:t>Δ</m:t>
                    </m:r>
                    <m:sSub>
                      <m:sSubPr>
                        <m:ctrlPr>
                          <a:rPr kumimoji="1" lang="en-US" altLang="zh-CN" b="0" i="1">
                            <a:solidFill>
                              <a:schemeClr val="accent5">
                                <a:lumMod val="75000"/>
                              </a:schemeClr>
                            </a:solidFill>
                            <a:latin typeface="Cambria Math" panose="02040503050406030204" pitchFamily="18" charset="0"/>
                            <a:cs typeface="Times New Roman" panose="02020603050405020304" pitchFamily="18" charset="0"/>
                          </a:rPr>
                        </m:ctrlPr>
                      </m:sSubPr>
                      <m:e>
                        <m:r>
                          <a:rPr kumimoji="1" lang="en-US" altLang="zh-CN" b="0" i="1">
                            <a:solidFill>
                              <a:schemeClr val="accent5">
                                <a:lumMod val="75000"/>
                              </a:schemeClr>
                            </a:solidFill>
                            <a:latin typeface="Cambria Math" panose="02040503050406030204" pitchFamily="18" charset="0"/>
                            <a:cs typeface="Times New Roman" panose="02020603050405020304" pitchFamily="18" charset="0"/>
                          </a:rPr>
                          <m:t>𝑍</m:t>
                        </m:r>
                      </m:e>
                      <m:sub>
                        <m:r>
                          <a:rPr kumimoji="1" lang="en-US" altLang="zh-CN" b="0" i="1">
                            <a:solidFill>
                              <a:schemeClr val="accent5">
                                <a:lumMod val="75000"/>
                              </a:schemeClr>
                            </a:solidFill>
                            <a:latin typeface="Cambria Math" panose="02040503050406030204" pitchFamily="18" charset="0"/>
                            <a:cs typeface="Times New Roman" panose="02020603050405020304" pitchFamily="18" charset="0"/>
                          </a:rPr>
                          <m:t>𝑡</m:t>
                        </m:r>
                      </m:sub>
                    </m:sSub>
                    <m:r>
                      <a:rPr kumimoji="1" lang="en-US" altLang="zh-CN" b="0" i="1">
                        <a:solidFill>
                          <a:schemeClr val="accent5">
                            <a:lumMod val="75000"/>
                          </a:schemeClr>
                        </a:solidFill>
                        <a:latin typeface="Cambria Math" panose="02040503050406030204" pitchFamily="18" charset="0"/>
                        <a:cs typeface="Times New Roman" panose="02020603050405020304" pitchFamily="18" charset="0"/>
                      </a:rPr>
                      <m:t>&gt;0</m:t>
                    </m:r>
                  </m:oMath>
                </a14:m>
                <a:endParaRPr kumimoji="1" lang="zh-CN" altLang="en-US">
                  <a:solidFill>
                    <a:schemeClr val="accent5">
                      <a:lumMod val="75000"/>
                    </a:schemeClr>
                  </a:solidFill>
                  <a:latin typeface="Times New Roman" panose="02020603050405020304" pitchFamily="18" charset="0"/>
                  <a:cs typeface="Times New Roman" panose="02020603050405020304" pitchFamily="18" charset="0"/>
                </a:endParaRPr>
              </a:p>
            </p:txBody>
          </p:sp>
        </mc:Choice>
        <mc:Fallback xmlns="">
          <p:sp>
            <p:nvSpPr>
              <p:cNvPr id="16" name="文本框 15">
                <a:extLst>
                  <a:ext uri="{FF2B5EF4-FFF2-40B4-BE49-F238E27FC236}">
                    <a16:creationId xmlns:a16="http://schemas.microsoft.com/office/drawing/2014/main" id="{C5341F04-AFED-C54C-B7E8-E0216CAAC9DF}"/>
                  </a:ext>
                </a:extLst>
              </p:cNvPr>
              <p:cNvSpPr txBox="1">
                <a:spLocks noRot="1" noChangeAspect="1" noMove="1" noResize="1" noEditPoints="1" noAdjustHandles="1" noChangeArrowheads="1" noChangeShapeType="1" noTextEdit="1"/>
              </p:cNvSpPr>
              <p:nvPr/>
            </p:nvSpPr>
            <p:spPr>
              <a:xfrm>
                <a:off x="6205204" y="5585519"/>
                <a:ext cx="5188536" cy="369332"/>
              </a:xfrm>
              <a:prstGeom prst="rect">
                <a:avLst/>
              </a:prstGeom>
              <a:blipFill>
                <a:blip r:embed="rId9"/>
                <a:stretch>
                  <a:fillRect l="-976" t="-6667" b="-23333"/>
                </a:stretch>
              </a:blipFill>
            </p:spPr>
            <p:txBody>
              <a:bodyPr/>
              <a:lstStyle/>
              <a:p>
                <a:r>
                  <a:rPr lang="zh-CN" altLang="en-US">
                    <a:noFill/>
                  </a:rPr>
                  <a:t> </a:t>
                </a:r>
              </a:p>
            </p:txBody>
          </p:sp>
        </mc:Fallback>
      </mc:AlternateContent>
      <p:sp>
        <p:nvSpPr>
          <p:cNvPr id="19" name="文本框 18">
            <a:extLst>
              <a:ext uri="{FF2B5EF4-FFF2-40B4-BE49-F238E27FC236}">
                <a16:creationId xmlns:a16="http://schemas.microsoft.com/office/drawing/2014/main" id="{AC42A734-27A2-B548-8332-3BB9302CC15F}"/>
              </a:ext>
            </a:extLst>
          </p:cNvPr>
          <p:cNvSpPr txBox="1"/>
          <p:nvPr/>
        </p:nvSpPr>
        <p:spPr>
          <a:xfrm>
            <a:off x="6365137" y="5070681"/>
            <a:ext cx="2165978" cy="369332"/>
          </a:xfrm>
          <a:prstGeom prst="rect">
            <a:avLst/>
          </a:prstGeom>
          <a:solidFill>
            <a:schemeClr val="bg1"/>
          </a:solidFill>
        </p:spPr>
        <p:txBody>
          <a:bodyPr wrap="none" rtlCol="0">
            <a:spAutoFit/>
          </a:bodyPr>
          <a:lstStyle/>
          <a:p>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Scheduling</a:t>
            </a:r>
            <a:r>
              <a:rPr kumimoji="1" lang="zh-CN" altLang="en-US" b="1">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Strategy</a:t>
            </a:r>
            <a:endParaRPr kumimoji="1" lang="zh-CN" altLang="en-US" b="1">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8168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3917163"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Design: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Theoretical Analysis</a:t>
            </a:r>
            <a:endParaRPr kumimoji="1" lang="zh-CN" altLang="en-US" sz="2400" b="1" dirty="0">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42" name="Picture 2">
            <a:extLst>
              <a:ext uri="{FF2B5EF4-FFF2-40B4-BE49-F238E27FC236}">
                <a16:creationId xmlns:a16="http://schemas.microsoft.com/office/drawing/2014/main" id="{1C9BEA8C-00A5-4279-90D1-7903F694D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560" y="3019479"/>
            <a:ext cx="5719024" cy="1906341"/>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6F0381E5-A62A-4FC9-8ECF-6883D0F8E613}"/>
              </a:ext>
            </a:extLst>
          </p:cNvPr>
          <p:cNvPicPr>
            <a:picLocks noChangeAspect="1"/>
          </p:cNvPicPr>
          <p:nvPr/>
        </p:nvPicPr>
        <p:blipFill>
          <a:blip r:embed="rId3"/>
          <a:stretch>
            <a:fillRect/>
          </a:stretch>
        </p:blipFill>
        <p:spPr>
          <a:xfrm>
            <a:off x="5984387" y="1719007"/>
            <a:ext cx="4391437" cy="1227019"/>
          </a:xfrm>
          <a:prstGeom prst="rect">
            <a:avLst/>
          </a:prstGeom>
        </p:spPr>
      </p:pic>
      <p:pic>
        <p:nvPicPr>
          <p:cNvPr id="11" name="图片 10">
            <a:extLst>
              <a:ext uri="{FF2B5EF4-FFF2-40B4-BE49-F238E27FC236}">
                <a16:creationId xmlns:a16="http://schemas.microsoft.com/office/drawing/2014/main" id="{0B78EFB4-48C3-43A8-B20C-9082D87CA72F}"/>
              </a:ext>
            </a:extLst>
          </p:cNvPr>
          <p:cNvPicPr>
            <a:picLocks noChangeAspect="1"/>
          </p:cNvPicPr>
          <p:nvPr/>
        </p:nvPicPr>
        <p:blipFill>
          <a:blip r:embed="rId4"/>
          <a:stretch>
            <a:fillRect/>
          </a:stretch>
        </p:blipFill>
        <p:spPr>
          <a:xfrm>
            <a:off x="5494626" y="5118793"/>
            <a:ext cx="5370958" cy="761619"/>
          </a:xfrm>
          <a:prstGeom prst="rect">
            <a:avLst/>
          </a:prstGeom>
        </p:spPr>
      </p:pic>
      <p:pic>
        <p:nvPicPr>
          <p:cNvPr id="13" name="图片 12">
            <a:extLst>
              <a:ext uri="{FF2B5EF4-FFF2-40B4-BE49-F238E27FC236}">
                <a16:creationId xmlns:a16="http://schemas.microsoft.com/office/drawing/2014/main" id="{3382A6BD-A43F-44CC-ACCD-D1AD349FE243}"/>
              </a:ext>
            </a:extLst>
          </p:cNvPr>
          <p:cNvPicPr>
            <a:picLocks noChangeAspect="1"/>
          </p:cNvPicPr>
          <p:nvPr/>
        </p:nvPicPr>
        <p:blipFill>
          <a:blip r:embed="rId5"/>
          <a:stretch>
            <a:fillRect/>
          </a:stretch>
        </p:blipFill>
        <p:spPr>
          <a:xfrm>
            <a:off x="5494626" y="6067273"/>
            <a:ext cx="5370958" cy="515930"/>
          </a:xfrm>
          <a:prstGeom prst="rect">
            <a:avLst/>
          </a:prstGeom>
        </p:spPr>
      </p:pic>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F482E8C4-DE92-7C4D-A1DB-56CA4DF83B29}"/>
                  </a:ext>
                </a:extLst>
              </p:cNvPr>
              <p:cNvSpPr txBox="1"/>
              <p:nvPr/>
            </p:nvSpPr>
            <p:spPr>
              <a:xfrm>
                <a:off x="5494626" y="915345"/>
                <a:ext cx="5488333" cy="839974"/>
              </a:xfrm>
              <a:prstGeom prst="rect">
                <a:avLst/>
              </a:prstGeom>
              <a:noFill/>
            </p:spPr>
            <p:txBody>
              <a:bodyPr wrap="square" rtlCol="0">
                <a:spAutoFit/>
              </a:bodyPr>
              <a:lstStyle/>
              <a:p>
                <a:r>
                  <a:rPr kumimoji="1" lang="en-US" altLang="zh-CN" sz="1600">
                    <a:latin typeface="Times New Roman" panose="02020603050405020304" pitchFamily="18" charset="0"/>
                    <a:cs typeface="Times New Roman" panose="02020603050405020304" pitchFamily="18" charset="0"/>
                  </a:rPr>
                  <a:t>The</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speedup</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is</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defined</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as</a:t>
                </a:r>
                <a:r>
                  <a:rPr kumimoji="1" lang="zh-CN" altLang="en-US" sz="1600">
                    <a:latin typeface="Times New Roman" panose="02020603050405020304" pitchFamily="18" charset="0"/>
                    <a:cs typeface="Times New Roman" panose="02020603050405020304" pitchFamily="18" charset="0"/>
                  </a:rPr>
                  <a:t> </a:t>
                </a:r>
                <a14:m>
                  <m:oMath xmlns:m="http://schemas.openxmlformats.org/officeDocument/2006/math">
                    <m:sSub>
                      <m:sSubPr>
                        <m:ctrlPr>
                          <a:rPr kumimoji="1" lang="en-US" altLang="zh-CN" sz="1600" b="0" i="1">
                            <a:latin typeface="Cambria Math" panose="02040503050406030204" pitchFamily="18" charset="0"/>
                            <a:cs typeface="Times New Roman" panose="02020603050405020304" pitchFamily="18" charset="0"/>
                          </a:rPr>
                        </m:ctrlPr>
                      </m:sSubPr>
                      <m:e>
                        <m:r>
                          <m:rPr>
                            <m:sty m:val="p"/>
                          </m:rPr>
                          <a:rPr kumimoji="1" lang="en-US" altLang="zh-CN" sz="1600" b="0" i="0">
                            <a:latin typeface="Cambria Math" panose="02040503050406030204" pitchFamily="18" charset="0"/>
                            <a:cs typeface="Times New Roman" panose="02020603050405020304" pitchFamily="18" charset="0"/>
                          </a:rPr>
                          <m:t>S</m:t>
                        </m:r>
                      </m:e>
                      <m:sub>
                        <m:r>
                          <m:rPr>
                            <m:sty m:val="p"/>
                          </m:rPr>
                          <a:rPr kumimoji="1" lang="en-US" altLang="zh-CN" sz="1600" b="0" i="0">
                            <a:latin typeface="Cambria Math" panose="02040503050406030204" pitchFamily="18" charset="0"/>
                            <a:cs typeface="Times New Roman" panose="02020603050405020304" pitchFamily="18" charset="0"/>
                          </a:rPr>
                          <m:t>t</m:t>
                        </m:r>
                      </m:sub>
                    </m:sSub>
                    <m:r>
                      <a:rPr kumimoji="1" lang="en-US" altLang="zh-CN" sz="1600" b="0" i="0">
                        <a:latin typeface="Cambria Math" panose="02040503050406030204" pitchFamily="18" charset="0"/>
                        <a:cs typeface="Times New Roman" panose="02020603050405020304" pitchFamily="18" charset="0"/>
                      </a:rPr>
                      <m:t>=</m:t>
                    </m:r>
                    <m:sSub>
                      <m:sSubPr>
                        <m:ctrlPr>
                          <a:rPr kumimoji="1" lang="en-US" altLang="zh-CN" sz="1600" b="0" i="1">
                            <a:latin typeface="Cambria Math" panose="02040503050406030204" pitchFamily="18" charset="0"/>
                            <a:cs typeface="Times New Roman" panose="02020603050405020304" pitchFamily="18" charset="0"/>
                          </a:rPr>
                        </m:ctrlPr>
                      </m:sSubPr>
                      <m:e>
                        <m:acc>
                          <m:accPr>
                            <m:chr m:val="̃"/>
                            <m:ctrlPr>
                              <a:rPr kumimoji="1" lang="en-US" altLang="zh-CN" sz="1600" b="0" i="1">
                                <a:latin typeface="Cambria Math" panose="02040503050406030204" pitchFamily="18" charset="0"/>
                                <a:cs typeface="Times New Roman" panose="02020603050405020304" pitchFamily="18" charset="0"/>
                              </a:rPr>
                            </m:ctrlPr>
                          </m:accPr>
                          <m:e>
                            <m:r>
                              <a:rPr kumimoji="1" lang="en-US" altLang="zh-CN" sz="1600" b="0" i="1">
                                <a:latin typeface="Cambria Math" panose="02040503050406030204" pitchFamily="18" charset="0"/>
                                <a:cs typeface="Times New Roman" panose="02020603050405020304" pitchFamily="18" charset="0"/>
                              </a:rPr>
                              <m:t>𝑍</m:t>
                            </m:r>
                          </m:e>
                        </m:acc>
                      </m:e>
                      <m:sub>
                        <m:r>
                          <a:rPr kumimoji="1" lang="en-US" altLang="zh-CN" sz="1600" b="0" i="1">
                            <a:latin typeface="Cambria Math" panose="02040503050406030204" pitchFamily="18" charset="0"/>
                            <a:cs typeface="Times New Roman" panose="02020603050405020304" pitchFamily="18" charset="0"/>
                          </a:rPr>
                          <m:t>𝑡</m:t>
                        </m:r>
                      </m:sub>
                    </m:sSub>
                    <m:r>
                      <a:rPr kumimoji="1" lang="en-US" altLang="zh-CN" sz="1600" i="1">
                        <a:latin typeface="Cambria Math" panose="02040503050406030204" pitchFamily="18" charset="0"/>
                        <a:cs typeface="Times New Roman" panose="02020603050405020304" pitchFamily="18" charset="0"/>
                      </a:rPr>
                      <m:t>/</m:t>
                    </m:r>
                    <m:sSub>
                      <m:sSubPr>
                        <m:ctrlPr>
                          <a:rPr kumimoji="1" lang="en-US" altLang="zh-CN" sz="1600" i="1">
                            <a:latin typeface="Cambria Math" panose="02040503050406030204" pitchFamily="18" charset="0"/>
                            <a:cs typeface="Times New Roman" panose="02020603050405020304" pitchFamily="18" charset="0"/>
                          </a:rPr>
                        </m:ctrlPr>
                      </m:sSubPr>
                      <m:e>
                        <m:r>
                          <a:rPr kumimoji="1" lang="en-US" altLang="zh-CN" sz="1600" i="1">
                            <a:latin typeface="Cambria Math" panose="02040503050406030204" pitchFamily="18" charset="0"/>
                            <a:cs typeface="Times New Roman" panose="02020603050405020304" pitchFamily="18" charset="0"/>
                          </a:rPr>
                          <m:t>𝑍</m:t>
                        </m:r>
                      </m:e>
                      <m:sub>
                        <m:r>
                          <a:rPr kumimoji="1" lang="en-US" altLang="zh-CN" sz="1600" i="1">
                            <a:latin typeface="Cambria Math" panose="02040503050406030204" pitchFamily="18" charset="0"/>
                            <a:cs typeface="Times New Roman" panose="02020603050405020304" pitchFamily="18" charset="0"/>
                          </a:rPr>
                          <m:t>𝑡</m:t>
                        </m:r>
                      </m:sub>
                    </m:sSub>
                  </m:oMath>
                </a14:m>
                <a:r>
                  <a:rPr kumimoji="1" lang="en-US" altLang="zh-CN" sz="1600">
                    <a:latin typeface="Times New Roman" panose="02020603050405020304" pitchFamily="18" charset="0"/>
                    <a:cs typeface="Times New Roman" panose="02020603050405020304" pitchFamily="18" charset="0"/>
                  </a:rPr>
                  <a:t>,</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where</a:t>
                </a:r>
                <a:r>
                  <a:rPr kumimoji="1" lang="zh-CN" altLang="en-US" sz="1600">
                    <a:latin typeface="Times New Roman" panose="02020603050405020304" pitchFamily="18" charset="0"/>
                    <a:cs typeface="Times New Roman" panose="02020603050405020304" pitchFamily="18" charset="0"/>
                  </a:rPr>
                  <a:t> </a:t>
                </a:r>
                <a14:m>
                  <m:oMath xmlns:m="http://schemas.openxmlformats.org/officeDocument/2006/math">
                    <m:sSub>
                      <m:sSubPr>
                        <m:ctrlPr>
                          <a:rPr kumimoji="1" lang="en-US" altLang="zh-CN" sz="1600" i="1">
                            <a:latin typeface="Cambria Math" panose="02040503050406030204" pitchFamily="18" charset="0"/>
                            <a:cs typeface="Times New Roman" panose="02020603050405020304" pitchFamily="18" charset="0"/>
                          </a:rPr>
                        </m:ctrlPr>
                      </m:sSubPr>
                      <m:e>
                        <m:r>
                          <a:rPr kumimoji="1" lang="en-US" altLang="zh-CN" sz="1600" i="1">
                            <a:latin typeface="Cambria Math" panose="02040503050406030204" pitchFamily="18" charset="0"/>
                            <a:cs typeface="Times New Roman" panose="02020603050405020304" pitchFamily="18" charset="0"/>
                          </a:rPr>
                          <m:t>𝑍</m:t>
                        </m:r>
                      </m:e>
                      <m:sub>
                        <m:r>
                          <a:rPr kumimoji="1" lang="en-US" altLang="zh-CN" sz="1600" i="1">
                            <a:latin typeface="Cambria Math" panose="02040503050406030204" pitchFamily="18" charset="0"/>
                            <a:cs typeface="Times New Roman" panose="02020603050405020304" pitchFamily="18" charset="0"/>
                          </a:rPr>
                          <m:t>𝑡</m:t>
                        </m:r>
                      </m:sub>
                    </m:sSub>
                    <m:r>
                      <a:rPr kumimoji="1" lang="en-US" altLang="zh-CN" sz="1600" i="1">
                        <a:latin typeface="Cambria Math" panose="02040503050406030204" pitchFamily="18" charset="0"/>
                        <a:cs typeface="Times New Roman" panose="02020603050405020304" pitchFamily="18" charset="0"/>
                      </a:rPr>
                      <m:t> </m:t>
                    </m:r>
                  </m:oMath>
                </a14:m>
                <a:r>
                  <a:rPr kumimoji="1" lang="en-US" altLang="zh-CN" sz="1600">
                    <a:latin typeface="Times New Roman" panose="02020603050405020304" pitchFamily="18" charset="0"/>
                    <a:cs typeface="Times New Roman" panose="02020603050405020304" pitchFamily="18" charset="0"/>
                  </a:rPr>
                  <a:t>is</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the</a:t>
                </a:r>
                <a:r>
                  <a:rPr kumimoji="1" lang="zh-CN" altLang="en-US" sz="1600">
                    <a:latin typeface="Times New Roman" panose="02020603050405020304" pitchFamily="18" charset="0"/>
                    <a:cs typeface="Times New Roman" panose="02020603050405020304" pitchFamily="18" charset="0"/>
                  </a:rPr>
                  <a:t> </a:t>
                </a:r>
                <a:r>
                  <a:rPr lang="en-US" altLang="zh-CN" sz="1600" b="1" dirty="0">
                    <a:latin typeface="Times New Roman" panose="02020603050405020304" pitchFamily="18" charset="0"/>
                    <a:cs typeface="Times New Roman" panose="02020603050405020304" pitchFamily="18" charset="0"/>
                  </a:rPr>
                  <a:t>expected</a:t>
                </a:r>
                <a:r>
                  <a:rPr lang="zh-CN" altLang="en-US" sz="1600" b="1" dirty="0">
                    <a:latin typeface="Times New Roman" panose="02020603050405020304" pitchFamily="18" charset="0"/>
                    <a:cs typeface="Times New Roman" panose="02020603050405020304" pitchFamily="18" charset="0"/>
                  </a:rPr>
                  <a:t> </a:t>
                </a:r>
                <a:r>
                  <a:rPr lang="en-US" altLang="zh-CN" sz="1600" b="1" dirty="0">
                    <a:latin typeface="Times New Roman" panose="02020603050405020304" pitchFamily="18" charset="0"/>
                    <a:cs typeface="Times New Roman" panose="02020603050405020304" pitchFamily="18" charset="0"/>
                  </a:rPr>
                  <a:t>waiting</a:t>
                </a:r>
                <a:r>
                  <a:rPr lang="zh-CN" altLang="en-US" sz="1600" b="1" dirty="0">
                    <a:latin typeface="Times New Roman" panose="02020603050405020304" pitchFamily="18" charset="0"/>
                    <a:cs typeface="Times New Roman" panose="02020603050405020304" pitchFamily="18" charset="0"/>
                  </a:rPr>
                  <a:t> </a:t>
                </a:r>
                <a:r>
                  <a:rPr lang="en-US" altLang="zh-CN" sz="1600" b="1" dirty="0">
                    <a:latin typeface="Times New Roman" panose="02020603050405020304" pitchFamily="18" charset="0"/>
                    <a:cs typeface="Times New Roman" panose="02020603050405020304" pitchFamily="18" charset="0"/>
                  </a:rPr>
                  <a:t>time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in</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greedy</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scheduling</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and</a:t>
                </a:r>
                <a:r>
                  <a:rPr lang="zh-CN" altLang="en-US" sz="1600" dirty="0">
                    <a:latin typeface="Times New Roman" panose="02020603050405020304" pitchFamily="18" charset="0"/>
                    <a:cs typeface="Times New Roman" panose="02020603050405020304" pitchFamily="18" charset="0"/>
                  </a:rPr>
                  <a:t> </a:t>
                </a:r>
                <a14:m>
                  <m:oMath xmlns:m="http://schemas.openxmlformats.org/officeDocument/2006/math">
                    <m:sSub>
                      <m:sSubPr>
                        <m:ctrlPr>
                          <a:rPr kumimoji="1" lang="en-US" altLang="zh-CN" sz="1600" i="1">
                            <a:latin typeface="Cambria Math" panose="02040503050406030204" pitchFamily="18" charset="0"/>
                            <a:cs typeface="Times New Roman" panose="02020603050405020304" pitchFamily="18" charset="0"/>
                          </a:rPr>
                        </m:ctrlPr>
                      </m:sSubPr>
                      <m:e>
                        <m:acc>
                          <m:accPr>
                            <m:chr m:val="̃"/>
                            <m:ctrlPr>
                              <a:rPr kumimoji="1" lang="en-US" altLang="zh-CN" sz="1600" i="1">
                                <a:latin typeface="Cambria Math" panose="02040503050406030204" pitchFamily="18" charset="0"/>
                                <a:cs typeface="Times New Roman" panose="02020603050405020304" pitchFamily="18" charset="0"/>
                              </a:rPr>
                            </m:ctrlPr>
                          </m:accPr>
                          <m:e>
                            <m:r>
                              <a:rPr kumimoji="1" lang="en-US" altLang="zh-CN" sz="1600" i="1">
                                <a:latin typeface="Cambria Math" panose="02040503050406030204" pitchFamily="18" charset="0"/>
                                <a:cs typeface="Times New Roman" panose="02020603050405020304" pitchFamily="18" charset="0"/>
                              </a:rPr>
                              <m:t>𝑍</m:t>
                            </m:r>
                          </m:e>
                        </m:acc>
                      </m:e>
                      <m:sub>
                        <m:r>
                          <a:rPr kumimoji="1" lang="en-US" altLang="zh-CN" sz="1600" i="1">
                            <a:latin typeface="Cambria Math" panose="02040503050406030204" pitchFamily="18" charset="0"/>
                            <a:cs typeface="Times New Roman" panose="02020603050405020304" pitchFamily="18" charset="0"/>
                          </a:rPr>
                          <m:t>𝑡</m:t>
                        </m:r>
                      </m:sub>
                    </m:sSub>
                  </m:oMath>
                </a14:m>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represents</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the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worst-case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latency</a:t>
                </a:r>
                <a:endParaRPr lang="zh-CN" altLang="en-US" sz="1600" dirty="0">
                  <a:latin typeface="Times New Roman" panose="02020603050405020304" pitchFamily="18" charset="0"/>
                  <a:cs typeface="Times New Roman" panose="02020603050405020304" pitchFamily="18" charset="0"/>
                </a:endParaRPr>
              </a:p>
            </p:txBody>
          </p:sp>
        </mc:Choice>
        <mc:Fallback xmlns="">
          <p:sp>
            <p:nvSpPr>
              <p:cNvPr id="2" name="文本框 1">
                <a:extLst>
                  <a:ext uri="{FF2B5EF4-FFF2-40B4-BE49-F238E27FC236}">
                    <a16:creationId xmlns:a16="http://schemas.microsoft.com/office/drawing/2014/main" id="{F482E8C4-DE92-7C4D-A1DB-56CA4DF83B29}"/>
                  </a:ext>
                </a:extLst>
              </p:cNvPr>
              <p:cNvSpPr txBox="1">
                <a:spLocks noRot="1" noChangeAspect="1" noMove="1" noResize="1" noEditPoints="1" noAdjustHandles="1" noChangeArrowheads="1" noChangeShapeType="1" noTextEdit="1"/>
              </p:cNvSpPr>
              <p:nvPr/>
            </p:nvSpPr>
            <p:spPr>
              <a:xfrm>
                <a:off x="5494626" y="915345"/>
                <a:ext cx="5488333" cy="839974"/>
              </a:xfrm>
              <a:prstGeom prst="rect">
                <a:avLst/>
              </a:prstGeom>
              <a:blipFill>
                <a:blip r:embed="rId6"/>
                <a:stretch>
                  <a:fillRect l="-462" t="-1493" b="-8955"/>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8A36BECD-E7BF-1F47-9E68-73CF6BB41893}"/>
              </a:ext>
            </a:extLst>
          </p:cNvPr>
          <p:cNvPicPr>
            <a:picLocks noChangeAspect="1"/>
          </p:cNvPicPr>
          <p:nvPr/>
        </p:nvPicPr>
        <p:blipFill rotWithShape="1">
          <a:blip r:embed="rId7"/>
          <a:srcRect r="49430"/>
          <a:stretch/>
        </p:blipFill>
        <p:spPr>
          <a:xfrm>
            <a:off x="598866" y="933174"/>
            <a:ext cx="3122582" cy="3025228"/>
          </a:xfrm>
          <a:prstGeom prst="rect">
            <a:avLst/>
          </a:prstGeom>
        </p:spPr>
      </p:pic>
      <p:pic>
        <p:nvPicPr>
          <p:cNvPr id="12" name="图片 11">
            <a:extLst>
              <a:ext uri="{FF2B5EF4-FFF2-40B4-BE49-F238E27FC236}">
                <a16:creationId xmlns:a16="http://schemas.microsoft.com/office/drawing/2014/main" id="{B4E36BEE-DA8E-9A48-ACE6-2DD2CC60C8B5}"/>
              </a:ext>
            </a:extLst>
          </p:cNvPr>
          <p:cNvPicPr>
            <a:picLocks noChangeAspect="1"/>
          </p:cNvPicPr>
          <p:nvPr/>
        </p:nvPicPr>
        <p:blipFill rotWithShape="1">
          <a:blip r:embed="rId7"/>
          <a:srcRect l="49430"/>
          <a:stretch/>
        </p:blipFill>
        <p:spPr>
          <a:xfrm>
            <a:off x="552327" y="3634216"/>
            <a:ext cx="3122582" cy="3025229"/>
          </a:xfrm>
          <a:prstGeom prst="rect">
            <a:avLst/>
          </a:prstGeom>
        </p:spPr>
      </p:pic>
      <p:sp>
        <p:nvSpPr>
          <p:cNvPr id="8" name="文本框 7">
            <a:extLst>
              <a:ext uri="{FF2B5EF4-FFF2-40B4-BE49-F238E27FC236}">
                <a16:creationId xmlns:a16="http://schemas.microsoft.com/office/drawing/2014/main" id="{4B36E5BF-C9BA-B14B-BC4B-14BC8BE14084}"/>
              </a:ext>
            </a:extLst>
          </p:cNvPr>
          <p:cNvSpPr txBox="1"/>
          <p:nvPr/>
        </p:nvSpPr>
        <p:spPr>
          <a:xfrm>
            <a:off x="3529037" y="1868197"/>
            <a:ext cx="1680374" cy="338554"/>
          </a:xfrm>
          <a:prstGeom prst="rect">
            <a:avLst/>
          </a:prstGeom>
          <a:noFill/>
        </p:spPr>
        <p:txBody>
          <a:bodyPr wrap="square" rtlCol="0">
            <a:spAutoFit/>
          </a:bodyPr>
          <a:lstStyle/>
          <a:p>
            <a:pPr algn="ctr"/>
            <a:r>
              <a:rPr kumimoji="1" lang="en-US" altLang="zh-CN" sz="1600">
                <a:latin typeface="Times New Roman" panose="02020603050405020304" pitchFamily="18" charset="0"/>
                <a:cs typeface="Times New Roman" panose="02020603050405020304" pitchFamily="18" charset="0"/>
              </a:rPr>
              <a:t>Always</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accept</a:t>
            </a:r>
            <a:endParaRPr kumimoji="1" lang="zh-CN" altLang="en-US" sz="1600"/>
          </a:p>
        </p:txBody>
      </p:sp>
      <p:sp>
        <p:nvSpPr>
          <p:cNvPr id="14" name="文本框 13">
            <a:extLst>
              <a:ext uri="{FF2B5EF4-FFF2-40B4-BE49-F238E27FC236}">
                <a16:creationId xmlns:a16="http://schemas.microsoft.com/office/drawing/2014/main" id="{64EDEF28-DE30-BE4D-B55A-E48345993AC2}"/>
              </a:ext>
            </a:extLst>
          </p:cNvPr>
          <p:cNvSpPr txBox="1"/>
          <p:nvPr/>
        </p:nvSpPr>
        <p:spPr>
          <a:xfrm>
            <a:off x="3529037" y="4569234"/>
            <a:ext cx="1680374" cy="338554"/>
          </a:xfrm>
          <a:prstGeom prst="rect">
            <a:avLst/>
          </a:prstGeom>
          <a:noFill/>
        </p:spPr>
        <p:txBody>
          <a:bodyPr wrap="square" rtlCol="0">
            <a:spAutoFit/>
          </a:bodyPr>
          <a:lstStyle/>
          <a:p>
            <a:pPr algn="ctr"/>
            <a:r>
              <a:rPr kumimoji="1" lang="en-US" altLang="zh-CN" sz="1600">
                <a:latin typeface="Times New Roman" panose="02020603050405020304" pitchFamily="18" charset="0"/>
                <a:cs typeface="Times New Roman" panose="02020603050405020304" pitchFamily="18" charset="0"/>
              </a:rPr>
              <a:t>Always</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reject</a:t>
            </a:r>
            <a:endParaRPr kumimoji="1" lang="zh-CN" altLang="en-US" sz="1600"/>
          </a:p>
        </p:txBody>
      </p:sp>
      <p:sp>
        <p:nvSpPr>
          <p:cNvPr id="10" name="文本框 9">
            <a:extLst>
              <a:ext uri="{FF2B5EF4-FFF2-40B4-BE49-F238E27FC236}">
                <a16:creationId xmlns:a16="http://schemas.microsoft.com/office/drawing/2014/main" id="{E3468E2E-10DD-2445-9850-D29088A440B0}"/>
              </a:ext>
            </a:extLst>
          </p:cNvPr>
          <p:cNvSpPr txBox="1"/>
          <p:nvPr/>
        </p:nvSpPr>
        <p:spPr>
          <a:xfrm>
            <a:off x="4150254" y="3449548"/>
            <a:ext cx="437940" cy="369332"/>
          </a:xfrm>
          <a:prstGeom prst="rect">
            <a:avLst/>
          </a:prstGeom>
          <a:noFill/>
        </p:spPr>
        <p:txBody>
          <a:bodyPr wrap="none" rtlCol="0">
            <a:spAutoFit/>
          </a:bodyPr>
          <a:lstStyle/>
          <a:p>
            <a:r>
              <a:rPr kumimoji="1" lang="en-US" altLang="zh-CN"/>
              <a:t>vs.</a:t>
            </a:r>
            <a:endParaRPr kumimoji="1" lang="zh-CN" altLang="en-US"/>
          </a:p>
        </p:txBody>
      </p:sp>
      <p:sp>
        <p:nvSpPr>
          <p:cNvPr id="15" name="文本框 14">
            <a:extLst>
              <a:ext uri="{FF2B5EF4-FFF2-40B4-BE49-F238E27FC236}">
                <a16:creationId xmlns:a16="http://schemas.microsoft.com/office/drawing/2014/main" id="{48C3EA10-7A17-254A-852E-9B33B3661839}"/>
              </a:ext>
            </a:extLst>
          </p:cNvPr>
          <p:cNvSpPr txBox="1"/>
          <p:nvPr/>
        </p:nvSpPr>
        <p:spPr>
          <a:xfrm>
            <a:off x="2217913" y="2552727"/>
            <a:ext cx="755335" cy="338554"/>
          </a:xfrm>
          <a:prstGeom prst="rect">
            <a:avLst/>
          </a:prstGeom>
          <a:noFill/>
        </p:spPr>
        <p:txBody>
          <a:bodyPr wrap="none" rtlCol="0">
            <a:spAutoFit/>
          </a:bodyPr>
          <a:lstStyle/>
          <a:p>
            <a:r>
              <a:rPr kumimoji="1" lang="en-US" altLang="zh-CN" sz="1600" b="1">
                <a:solidFill>
                  <a:schemeClr val="accent5">
                    <a:lumMod val="75000"/>
                  </a:schemeClr>
                </a:solidFill>
                <a:latin typeface="Times New Roman" panose="02020603050405020304" pitchFamily="18" charset="0"/>
                <a:cs typeface="Times New Roman" panose="02020603050405020304" pitchFamily="18" charset="0"/>
              </a:rPr>
              <a:t>period</a:t>
            </a:r>
            <a:endParaRPr kumimoji="1" lang="zh-CN" altLang="en-US" sz="1600" b="1">
              <a:solidFill>
                <a:schemeClr val="accent5">
                  <a:lumMod val="75000"/>
                </a:schemeClr>
              </a:solidFill>
              <a:latin typeface="Times New Roman" panose="02020603050405020304" pitchFamily="18" charset="0"/>
              <a:cs typeface="Times New Roman" panose="02020603050405020304" pitchFamily="18" charset="0"/>
            </a:endParaRPr>
          </a:p>
        </p:txBody>
      </p:sp>
      <p:cxnSp>
        <p:nvCxnSpPr>
          <p:cNvPr id="17" name="直线箭头连接符 16">
            <a:extLst>
              <a:ext uri="{FF2B5EF4-FFF2-40B4-BE49-F238E27FC236}">
                <a16:creationId xmlns:a16="http://schemas.microsoft.com/office/drawing/2014/main" id="{F0380CCB-A2EC-D642-A220-368F3A20D127}"/>
              </a:ext>
            </a:extLst>
          </p:cNvPr>
          <p:cNvCxnSpPr/>
          <p:nvPr/>
        </p:nvCxnSpPr>
        <p:spPr>
          <a:xfrm>
            <a:off x="2256736" y="2545134"/>
            <a:ext cx="677687" cy="0"/>
          </a:xfrm>
          <a:prstGeom prst="straightConnector1">
            <a:avLst/>
          </a:prstGeom>
          <a:ln w="12700">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BA2B708F-217C-954D-8030-1791DA222732}"/>
              </a:ext>
            </a:extLst>
          </p:cNvPr>
          <p:cNvSpPr txBox="1"/>
          <p:nvPr/>
        </p:nvSpPr>
        <p:spPr>
          <a:xfrm>
            <a:off x="2217924" y="5321177"/>
            <a:ext cx="755335" cy="338554"/>
          </a:xfrm>
          <a:prstGeom prst="rect">
            <a:avLst/>
          </a:prstGeom>
          <a:noFill/>
        </p:spPr>
        <p:txBody>
          <a:bodyPr wrap="none" rtlCol="0">
            <a:spAutoFit/>
          </a:bodyPr>
          <a:lstStyle/>
          <a:p>
            <a:r>
              <a:rPr kumimoji="1" lang="en-US" altLang="zh-CN" sz="1600" b="1">
                <a:solidFill>
                  <a:schemeClr val="accent5">
                    <a:lumMod val="75000"/>
                  </a:schemeClr>
                </a:solidFill>
                <a:latin typeface="Times New Roman" panose="02020603050405020304" pitchFamily="18" charset="0"/>
                <a:cs typeface="Times New Roman" panose="02020603050405020304" pitchFamily="18" charset="0"/>
              </a:rPr>
              <a:t>period</a:t>
            </a:r>
            <a:endParaRPr kumimoji="1" lang="zh-CN" altLang="en-US" sz="1600" b="1">
              <a:solidFill>
                <a:schemeClr val="accent5">
                  <a:lumMod val="75000"/>
                </a:schemeClr>
              </a:solidFill>
              <a:latin typeface="Times New Roman" panose="02020603050405020304" pitchFamily="18" charset="0"/>
              <a:cs typeface="Times New Roman" panose="02020603050405020304" pitchFamily="18" charset="0"/>
            </a:endParaRPr>
          </a:p>
        </p:txBody>
      </p:sp>
      <p:cxnSp>
        <p:nvCxnSpPr>
          <p:cNvPr id="20" name="直线箭头连接符 19">
            <a:extLst>
              <a:ext uri="{FF2B5EF4-FFF2-40B4-BE49-F238E27FC236}">
                <a16:creationId xmlns:a16="http://schemas.microsoft.com/office/drawing/2014/main" id="{9DD61119-C1FE-5745-A512-637C31CD42F8}"/>
              </a:ext>
            </a:extLst>
          </p:cNvPr>
          <p:cNvCxnSpPr>
            <a:cxnSpLocks/>
          </p:cNvCxnSpPr>
          <p:nvPr/>
        </p:nvCxnSpPr>
        <p:spPr>
          <a:xfrm>
            <a:off x="1859280" y="5388342"/>
            <a:ext cx="1442720" cy="0"/>
          </a:xfrm>
          <a:prstGeom prst="straightConnector1">
            <a:avLst/>
          </a:prstGeom>
          <a:ln w="12700">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13EF3899-3C0C-F246-9259-39EFDA839FEE}"/>
              </a:ext>
            </a:extLst>
          </p:cNvPr>
          <p:cNvSpPr txBox="1"/>
          <p:nvPr/>
        </p:nvSpPr>
        <p:spPr>
          <a:xfrm>
            <a:off x="3844080" y="1591930"/>
            <a:ext cx="1050288" cy="369332"/>
          </a:xfrm>
          <a:prstGeom prst="rect">
            <a:avLst/>
          </a:prstGeom>
          <a:noFill/>
        </p:spPr>
        <p:txBody>
          <a:bodyPr wrap="none" rtlCol="0">
            <a:spAutoFit/>
          </a:bodyPr>
          <a:lstStyle/>
          <a:p>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best</a:t>
            </a:r>
            <a:r>
              <a:rPr kumimoji="1" lang="zh-CN" altLang="en-US" b="1">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case</a:t>
            </a:r>
            <a:endParaRPr kumimoji="1" lang="zh-CN" altLang="en-US"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540972B8-6E80-B940-97B4-25D943A70852}"/>
              </a:ext>
            </a:extLst>
          </p:cNvPr>
          <p:cNvSpPr txBox="1"/>
          <p:nvPr/>
        </p:nvSpPr>
        <p:spPr>
          <a:xfrm>
            <a:off x="3767136" y="4306263"/>
            <a:ext cx="1204176" cy="369332"/>
          </a:xfrm>
          <a:prstGeom prst="rect">
            <a:avLst/>
          </a:prstGeom>
          <a:noFill/>
        </p:spPr>
        <p:txBody>
          <a:bodyPr wrap="none" rtlCol="0">
            <a:spAutoFit/>
          </a:bodyPr>
          <a:lstStyle/>
          <a:p>
            <a:pPr algn="ct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worst</a:t>
            </a:r>
            <a:r>
              <a:rPr kumimoji="1" lang="zh-CN" altLang="en-US" b="1">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case</a:t>
            </a:r>
            <a:endParaRPr kumimoji="1" lang="zh-CN" altLang="en-US"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72A32074-A83C-254E-8532-D29BF171D71E}"/>
              </a:ext>
            </a:extLst>
          </p:cNvPr>
          <p:cNvSpPr/>
          <p:nvPr/>
        </p:nvSpPr>
        <p:spPr>
          <a:xfrm>
            <a:off x="8145669" y="3132886"/>
            <a:ext cx="863601" cy="787833"/>
          </a:xfrm>
          <a:prstGeom prst="rect">
            <a:avLst/>
          </a:prstGeom>
          <a:noFill/>
          <a:ln w="19050">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8" name="直线箭头连接符 27">
            <a:extLst>
              <a:ext uri="{FF2B5EF4-FFF2-40B4-BE49-F238E27FC236}">
                <a16:creationId xmlns:a16="http://schemas.microsoft.com/office/drawing/2014/main" id="{755D3101-3C53-E045-BC8F-619882B06F3A}"/>
              </a:ext>
            </a:extLst>
          </p:cNvPr>
          <p:cNvCxnSpPr>
            <a:cxnSpLocks/>
            <a:endCxn id="25" idx="2"/>
          </p:cNvCxnSpPr>
          <p:nvPr/>
        </p:nvCxnSpPr>
        <p:spPr>
          <a:xfrm flipV="1">
            <a:off x="8577469" y="3920719"/>
            <a:ext cx="1" cy="1226112"/>
          </a:xfrm>
          <a:prstGeom prst="straightConnector1">
            <a:avLst/>
          </a:prstGeom>
          <a:ln w="19050">
            <a:solidFill>
              <a:srgbClr val="D2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580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矩形 178">
            <a:extLst>
              <a:ext uri="{FF2B5EF4-FFF2-40B4-BE49-F238E27FC236}">
                <a16:creationId xmlns:a16="http://schemas.microsoft.com/office/drawing/2014/main" id="{F69AF60B-5293-49DD-AC19-D50EF280E7D5}"/>
              </a:ext>
            </a:extLst>
          </p:cNvPr>
          <p:cNvSpPr/>
          <p:nvPr/>
        </p:nvSpPr>
        <p:spPr>
          <a:xfrm>
            <a:off x="3102178" y="1704974"/>
            <a:ext cx="149153" cy="283159"/>
          </a:xfrm>
          <a:prstGeom prst="rect">
            <a:avLst/>
          </a:prstGeom>
          <a:solidFill>
            <a:srgbClr val="61AF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80" name="矩形 179">
            <a:extLst>
              <a:ext uri="{FF2B5EF4-FFF2-40B4-BE49-F238E27FC236}">
                <a16:creationId xmlns:a16="http://schemas.microsoft.com/office/drawing/2014/main" id="{B671E04E-C0CC-4096-B96B-A8A3844FA30E}"/>
              </a:ext>
            </a:extLst>
          </p:cNvPr>
          <p:cNvSpPr/>
          <p:nvPr/>
        </p:nvSpPr>
        <p:spPr>
          <a:xfrm>
            <a:off x="704253" y="1704974"/>
            <a:ext cx="149153" cy="283159"/>
          </a:xfrm>
          <a:prstGeom prst="rect">
            <a:avLst/>
          </a:prstGeom>
          <a:solidFill>
            <a:srgbClr val="61AF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81" name="矩形 180">
            <a:extLst>
              <a:ext uri="{FF2B5EF4-FFF2-40B4-BE49-F238E27FC236}">
                <a16:creationId xmlns:a16="http://schemas.microsoft.com/office/drawing/2014/main" id="{6106D5EA-02B1-498A-A452-DB85CF3A8BB2}"/>
              </a:ext>
            </a:extLst>
          </p:cNvPr>
          <p:cNvSpPr/>
          <p:nvPr/>
        </p:nvSpPr>
        <p:spPr>
          <a:xfrm>
            <a:off x="852001" y="1704974"/>
            <a:ext cx="149153" cy="283159"/>
          </a:xfrm>
          <a:prstGeom prst="rect">
            <a:avLst/>
          </a:prstGeom>
          <a:solidFill>
            <a:srgbClr val="D9E1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3161443"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Design: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System Design</a:t>
            </a:r>
            <a:endParaRPr kumimoji="1" lang="zh-CN" altLang="en-US" sz="2400" b="1" dirty="0">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D815CA1C-2826-4C78-943F-38391A167C2F}"/>
              </a:ext>
            </a:extLst>
          </p:cNvPr>
          <p:cNvSpPr txBox="1"/>
          <p:nvPr/>
        </p:nvSpPr>
        <p:spPr>
          <a:xfrm>
            <a:off x="9124404" y="997160"/>
            <a:ext cx="2467342"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Overview of DRAGON</a:t>
            </a:r>
          </a:p>
        </p:txBody>
      </p:sp>
      <p:sp>
        <p:nvSpPr>
          <p:cNvPr id="10" name="圆角矩形 4">
            <a:extLst>
              <a:ext uri="{FF2B5EF4-FFF2-40B4-BE49-F238E27FC236}">
                <a16:creationId xmlns:a16="http://schemas.microsoft.com/office/drawing/2014/main" id="{72151D26-2845-444B-B04E-A1C34C3C2E78}"/>
              </a:ext>
            </a:extLst>
          </p:cNvPr>
          <p:cNvSpPr/>
          <p:nvPr/>
        </p:nvSpPr>
        <p:spPr>
          <a:xfrm>
            <a:off x="947568" y="3770478"/>
            <a:ext cx="2060194" cy="1281454"/>
          </a:xfrm>
          <a:prstGeom prst="roundRect">
            <a:avLst>
              <a:gd name="adj" fmla="val 10121"/>
            </a:avLst>
          </a:prstGeom>
          <a:solidFill>
            <a:srgbClr val="F9F6F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1" name="圆角矩形 5">
            <a:extLst>
              <a:ext uri="{FF2B5EF4-FFF2-40B4-BE49-F238E27FC236}">
                <a16:creationId xmlns:a16="http://schemas.microsoft.com/office/drawing/2014/main" id="{85423D2B-EB24-4C82-8763-738861525E97}"/>
              </a:ext>
            </a:extLst>
          </p:cNvPr>
          <p:cNvSpPr/>
          <p:nvPr/>
        </p:nvSpPr>
        <p:spPr>
          <a:xfrm>
            <a:off x="3301984" y="2093821"/>
            <a:ext cx="4964361" cy="3658124"/>
          </a:xfrm>
          <a:prstGeom prst="roundRect">
            <a:avLst>
              <a:gd name="adj" fmla="val 3132"/>
            </a:avLst>
          </a:prstGeom>
          <a:solidFill>
            <a:srgbClr val="D9E1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2" name="同侧圆角矩形 6">
            <a:extLst>
              <a:ext uri="{FF2B5EF4-FFF2-40B4-BE49-F238E27FC236}">
                <a16:creationId xmlns:a16="http://schemas.microsoft.com/office/drawing/2014/main" id="{AFC2D131-A2A5-4EFC-9740-39C46A96F485}"/>
              </a:ext>
            </a:extLst>
          </p:cNvPr>
          <p:cNvSpPr/>
          <p:nvPr/>
        </p:nvSpPr>
        <p:spPr>
          <a:xfrm rot="10800000">
            <a:off x="3301972" y="4893339"/>
            <a:ext cx="4964363" cy="858602"/>
          </a:xfrm>
          <a:prstGeom prst="round2SameRect">
            <a:avLst>
              <a:gd name="adj1" fmla="val 11515"/>
              <a:gd name="adj2" fmla="val 0"/>
            </a:avLst>
          </a:prstGeom>
          <a:solidFill>
            <a:srgbClr val="F9F6F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nvGrpSpPr>
          <p:cNvPr id="13" name="组合 12">
            <a:extLst>
              <a:ext uri="{FF2B5EF4-FFF2-40B4-BE49-F238E27FC236}">
                <a16:creationId xmlns:a16="http://schemas.microsoft.com/office/drawing/2014/main" id="{EBC40859-66C3-47DF-BF20-C7BC8268B0CD}"/>
              </a:ext>
            </a:extLst>
          </p:cNvPr>
          <p:cNvGrpSpPr/>
          <p:nvPr/>
        </p:nvGrpSpPr>
        <p:grpSpPr>
          <a:xfrm>
            <a:off x="3834721" y="2535581"/>
            <a:ext cx="591127" cy="334460"/>
            <a:chOff x="5822551" y="2574994"/>
            <a:chExt cx="591127" cy="334460"/>
          </a:xfrm>
        </p:grpSpPr>
        <p:cxnSp>
          <p:nvCxnSpPr>
            <p:cNvPr id="151" name="直线连接符 8">
              <a:extLst>
                <a:ext uri="{FF2B5EF4-FFF2-40B4-BE49-F238E27FC236}">
                  <a16:creationId xmlns:a16="http://schemas.microsoft.com/office/drawing/2014/main" id="{0FA82362-0FE7-41C0-B343-46D11FD08222}"/>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2" name="矩形 151">
              <a:extLst>
                <a:ext uri="{FF2B5EF4-FFF2-40B4-BE49-F238E27FC236}">
                  <a16:creationId xmlns:a16="http://schemas.microsoft.com/office/drawing/2014/main" id="{DD881A5A-C582-4705-8FB3-507B6EA76E0C}"/>
                </a:ext>
              </a:extLst>
            </p:cNvPr>
            <p:cNvSpPr/>
            <p:nvPr/>
          </p:nvSpPr>
          <p:spPr>
            <a:xfrm>
              <a:off x="5918816"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53" name="矩形 152">
              <a:extLst>
                <a:ext uri="{FF2B5EF4-FFF2-40B4-BE49-F238E27FC236}">
                  <a16:creationId xmlns:a16="http://schemas.microsoft.com/office/drawing/2014/main" id="{ECE801BA-933C-4FD4-8DF0-54E8D315E78F}"/>
                </a:ext>
              </a:extLst>
            </p:cNvPr>
            <p:cNvSpPr/>
            <p:nvPr/>
          </p:nvSpPr>
          <p:spPr>
            <a:xfrm>
              <a:off x="6060287"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54" name="矩形 153">
              <a:extLst>
                <a:ext uri="{FF2B5EF4-FFF2-40B4-BE49-F238E27FC236}">
                  <a16:creationId xmlns:a16="http://schemas.microsoft.com/office/drawing/2014/main" id="{50F135CE-89B6-4C06-8A76-A4C68430E304}"/>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4" name="组合 13">
            <a:extLst>
              <a:ext uri="{FF2B5EF4-FFF2-40B4-BE49-F238E27FC236}">
                <a16:creationId xmlns:a16="http://schemas.microsoft.com/office/drawing/2014/main" id="{877FBF96-42E9-41EB-A2A8-E8A63964ECC0}"/>
              </a:ext>
            </a:extLst>
          </p:cNvPr>
          <p:cNvGrpSpPr/>
          <p:nvPr/>
        </p:nvGrpSpPr>
        <p:grpSpPr>
          <a:xfrm>
            <a:off x="5269467" y="2535581"/>
            <a:ext cx="591127" cy="334460"/>
            <a:chOff x="5822551" y="2574994"/>
            <a:chExt cx="591127" cy="334460"/>
          </a:xfrm>
        </p:grpSpPr>
        <p:cxnSp>
          <p:nvCxnSpPr>
            <p:cNvPr id="147" name="直线连接符 13">
              <a:extLst>
                <a:ext uri="{FF2B5EF4-FFF2-40B4-BE49-F238E27FC236}">
                  <a16:creationId xmlns:a16="http://schemas.microsoft.com/office/drawing/2014/main" id="{876D95C1-95FB-4234-85D8-FE28DED838F6}"/>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8" name="矩形 147">
              <a:extLst>
                <a:ext uri="{FF2B5EF4-FFF2-40B4-BE49-F238E27FC236}">
                  <a16:creationId xmlns:a16="http://schemas.microsoft.com/office/drawing/2014/main" id="{30D45D34-AC31-4B3A-B6E0-0D562EFD94FF}"/>
                </a:ext>
              </a:extLst>
            </p:cNvPr>
            <p:cNvSpPr/>
            <p:nvPr/>
          </p:nvSpPr>
          <p:spPr>
            <a:xfrm>
              <a:off x="5918816"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49" name="矩形 148">
              <a:extLst>
                <a:ext uri="{FF2B5EF4-FFF2-40B4-BE49-F238E27FC236}">
                  <a16:creationId xmlns:a16="http://schemas.microsoft.com/office/drawing/2014/main" id="{DB67DBBC-07BF-4644-9726-2EECD9C0AAAF}"/>
                </a:ext>
              </a:extLst>
            </p:cNvPr>
            <p:cNvSpPr/>
            <p:nvPr/>
          </p:nvSpPr>
          <p:spPr>
            <a:xfrm>
              <a:off x="6060287"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50" name="矩形 149">
              <a:extLst>
                <a:ext uri="{FF2B5EF4-FFF2-40B4-BE49-F238E27FC236}">
                  <a16:creationId xmlns:a16="http://schemas.microsoft.com/office/drawing/2014/main" id="{E5071E74-0DB3-4150-95BC-A99F03DA7E69}"/>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5" name="组合 14">
            <a:extLst>
              <a:ext uri="{FF2B5EF4-FFF2-40B4-BE49-F238E27FC236}">
                <a16:creationId xmlns:a16="http://schemas.microsoft.com/office/drawing/2014/main" id="{607951E6-728F-4867-A05C-5AF8933AC47A}"/>
              </a:ext>
            </a:extLst>
          </p:cNvPr>
          <p:cNvGrpSpPr/>
          <p:nvPr/>
        </p:nvGrpSpPr>
        <p:grpSpPr>
          <a:xfrm>
            <a:off x="6946833" y="2535581"/>
            <a:ext cx="591127" cy="334460"/>
            <a:chOff x="5822551" y="2574994"/>
            <a:chExt cx="591127" cy="334460"/>
          </a:xfrm>
        </p:grpSpPr>
        <p:cxnSp>
          <p:nvCxnSpPr>
            <p:cNvPr id="143" name="直线连接符 18">
              <a:extLst>
                <a:ext uri="{FF2B5EF4-FFF2-40B4-BE49-F238E27FC236}">
                  <a16:creationId xmlns:a16="http://schemas.microsoft.com/office/drawing/2014/main" id="{568C82B5-ED51-4150-A6D2-B3C30A0D8769}"/>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4" name="矩形 143">
              <a:extLst>
                <a:ext uri="{FF2B5EF4-FFF2-40B4-BE49-F238E27FC236}">
                  <a16:creationId xmlns:a16="http://schemas.microsoft.com/office/drawing/2014/main" id="{004A5B5C-A1DF-4354-A7B3-E3D22B8A3FF8}"/>
                </a:ext>
              </a:extLst>
            </p:cNvPr>
            <p:cNvSpPr/>
            <p:nvPr/>
          </p:nvSpPr>
          <p:spPr>
            <a:xfrm>
              <a:off x="5918816" y="2823352"/>
              <a:ext cx="139539" cy="84151"/>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45" name="矩形 144">
              <a:extLst>
                <a:ext uri="{FF2B5EF4-FFF2-40B4-BE49-F238E27FC236}">
                  <a16:creationId xmlns:a16="http://schemas.microsoft.com/office/drawing/2014/main" id="{DFBC99AD-52F4-4A2B-BDA6-FFF517B1DA65}"/>
                </a:ext>
              </a:extLst>
            </p:cNvPr>
            <p:cNvSpPr/>
            <p:nvPr/>
          </p:nvSpPr>
          <p:spPr>
            <a:xfrm>
              <a:off x="6060287"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46" name="矩形 145">
              <a:extLst>
                <a:ext uri="{FF2B5EF4-FFF2-40B4-BE49-F238E27FC236}">
                  <a16:creationId xmlns:a16="http://schemas.microsoft.com/office/drawing/2014/main" id="{F7FDEF8F-FF20-4BDB-8BA3-66D73C0657A2}"/>
                </a:ext>
              </a:extLst>
            </p:cNvPr>
            <p:cNvSpPr/>
            <p:nvPr/>
          </p:nvSpPr>
          <p:spPr>
            <a:xfrm>
              <a:off x="6201693" y="2772350"/>
              <a:ext cx="139539" cy="135145"/>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6" name="组合 15">
            <a:extLst>
              <a:ext uri="{FF2B5EF4-FFF2-40B4-BE49-F238E27FC236}">
                <a16:creationId xmlns:a16="http://schemas.microsoft.com/office/drawing/2014/main" id="{1BCA0E1D-D246-4230-91F3-8B28E30CCF5C}"/>
              </a:ext>
            </a:extLst>
          </p:cNvPr>
          <p:cNvGrpSpPr/>
          <p:nvPr/>
        </p:nvGrpSpPr>
        <p:grpSpPr>
          <a:xfrm>
            <a:off x="3834721" y="3701553"/>
            <a:ext cx="591127" cy="334460"/>
            <a:chOff x="5822551" y="2574994"/>
            <a:chExt cx="591127" cy="334460"/>
          </a:xfrm>
        </p:grpSpPr>
        <p:cxnSp>
          <p:nvCxnSpPr>
            <p:cNvPr id="139" name="直线连接符 23">
              <a:extLst>
                <a:ext uri="{FF2B5EF4-FFF2-40B4-BE49-F238E27FC236}">
                  <a16:creationId xmlns:a16="http://schemas.microsoft.com/office/drawing/2014/main" id="{18F59C51-31C0-4FE5-87AB-A4A41488A4AF}"/>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0" name="矩形 139">
              <a:extLst>
                <a:ext uri="{FF2B5EF4-FFF2-40B4-BE49-F238E27FC236}">
                  <a16:creationId xmlns:a16="http://schemas.microsoft.com/office/drawing/2014/main" id="{E2EED3FD-901C-4B56-AA59-FAF24A851F29}"/>
                </a:ext>
              </a:extLst>
            </p:cNvPr>
            <p:cNvSpPr/>
            <p:nvPr/>
          </p:nvSpPr>
          <p:spPr>
            <a:xfrm>
              <a:off x="5918816"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41" name="矩形 140">
              <a:extLst>
                <a:ext uri="{FF2B5EF4-FFF2-40B4-BE49-F238E27FC236}">
                  <a16:creationId xmlns:a16="http://schemas.microsoft.com/office/drawing/2014/main" id="{2070B915-64CD-4E16-836F-3987F2A8466F}"/>
                </a:ext>
              </a:extLst>
            </p:cNvPr>
            <p:cNvSpPr/>
            <p:nvPr/>
          </p:nvSpPr>
          <p:spPr>
            <a:xfrm>
              <a:off x="6060287"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42" name="矩形 141">
              <a:extLst>
                <a:ext uri="{FF2B5EF4-FFF2-40B4-BE49-F238E27FC236}">
                  <a16:creationId xmlns:a16="http://schemas.microsoft.com/office/drawing/2014/main" id="{B17606DF-9E9E-492A-8DE6-6E8BFE5935E8}"/>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7" name="组合 16">
            <a:extLst>
              <a:ext uri="{FF2B5EF4-FFF2-40B4-BE49-F238E27FC236}">
                <a16:creationId xmlns:a16="http://schemas.microsoft.com/office/drawing/2014/main" id="{CCB93F0D-A91F-483B-B342-06D2B63903CE}"/>
              </a:ext>
            </a:extLst>
          </p:cNvPr>
          <p:cNvGrpSpPr/>
          <p:nvPr/>
        </p:nvGrpSpPr>
        <p:grpSpPr>
          <a:xfrm flipH="1">
            <a:off x="5281408" y="3701553"/>
            <a:ext cx="591127" cy="334460"/>
            <a:chOff x="5822551" y="2574994"/>
            <a:chExt cx="591127" cy="334460"/>
          </a:xfrm>
        </p:grpSpPr>
        <p:cxnSp>
          <p:nvCxnSpPr>
            <p:cNvPr id="135" name="直线连接符 28">
              <a:extLst>
                <a:ext uri="{FF2B5EF4-FFF2-40B4-BE49-F238E27FC236}">
                  <a16:creationId xmlns:a16="http://schemas.microsoft.com/office/drawing/2014/main" id="{FEDBAA8C-2FB1-426F-A539-41CADFBE2F86}"/>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6" name="矩形 135">
              <a:extLst>
                <a:ext uri="{FF2B5EF4-FFF2-40B4-BE49-F238E27FC236}">
                  <a16:creationId xmlns:a16="http://schemas.microsoft.com/office/drawing/2014/main" id="{29907D53-D9A6-4570-A45A-00ECB6D3C7B3}"/>
                </a:ext>
              </a:extLst>
            </p:cNvPr>
            <p:cNvSpPr/>
            <p:nvPr/>
          </p:nvSpPr>
          <p:spPr>
            <a:xfrm>
              <a:off x="5918816"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37" name="矩形 136">
              <a:extLst>
                <a:ext uri="{FF2B5EF4-FFF2-40B4-BE49-F238E27FC236}">
                  <a16:creationId xmlns:a16="http://schemas.microsoft.com/office/drawing/2014/main" id="{08D5557B-176A-450F-A0CD-22E717C7C7B4}"/>
                </a:ext>
              </a:extLst>
            </p:cNvPr>
            <p:cNvSpPr/>
            <p:nvPr/>
          </p:nvSpPr>
          <p:spPr>
            <a:xfrm>
              <a:off x="6060287"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38" name="矩形 137">
              <a:extLst>
                <a:ext uri="{FF2B5EF4-FFF2-40B4-BE49-F238E27FC236}">
                  <a16:creationId xmlns:a16="http://schemas.microsoft.com/office/drawing/2014/main" id="{67F68D16-94AB-467C-AB3F-4DFA886F5CE3}"/>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sp>
        <p:nvSpPr>
          <p:cNvPr id="18" name="矩形 17">
            <a:extLst>
              <a:ext uri="{FF2B5EF4-FFF2-40B4-BE49-F238E27FC236}">
                <a16:creationId xmlns:a16="http://schemas.microsoft.com/office/drawing/2014/main" id="{BC7F3CA4-F5BD-4FD9-9EDE-F0556B1A3868}"/>
              </a:ext>
            </a:extLst>
          </p:cNvPr>
          <p:cNvSpPr/>
          <p:nvPr/>
        </p:nvSpPr>
        <p:spPr>
          <a:xfrm>
            <a:off x="3534790" y="2976786"/>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“science”</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9" name="矩形 18">
            <a:extLst>
              <a:ext uri="{FF2B5EF4-FFF2-40B4-BE49-F238E27FC236}">
                <a16:creationId xmlns:a16="http://schemas.microsoft.com/office/drawing/2014/main" id="{2BA9375E-27CA-48C2-8CA6-22C83BD30806}"/>
              </a:ext>
            </a:extLst>
          </p:cNvPr>
          <p:cNvSpPr/>
          <p:nvPr/>
        </p:nvSpPr>
        <p:spPr>
          <a:xfrm>
            <a:off x="5020110" y="2970735"/>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“and”</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0" name="矩形 19">
            <a:extLst>
              <a:ext uri="{FF2B5EF4-FFF2-40B4-BE49-F238E27FC236}">
                <a16:creationId xmlns:a16="http://schemas.microsoft.com/office/drawing/2014/main" id="{FC408DAF-9387-4DF8-8FFD-0B6380018408}"/>
              </a:ext>
            </a:extLst>
          </p:cNvPr>
          <p:cNvSpPr/>
          <p:nvPr/>
        </p:nvSpPr>
        <p:spPr>
          <a:xfrm>
            <a:off x="6505431" y="2970735"/>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“technology”</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1" name="矩形 20">
            <a:extLst>
              <a:ext uri="{FF2B5EF4-FFF2-40B4-BE49-F238E27FC236}">
                <a16:creationId xmlns:a16="http://schemas.microsoft.com/office/drawing/2014/main" id="{7D6B9F36-7275-4D57-822A-26F9769B7C2F}"/>
              </a:ext>
            </a:extLst>
          </p:cNvPr>
          <p:cNvSpPr/>
          <p:nvPr/>
        </p:nvSpPr>
        <p:spPr>
          <a:xfrm>
            <a:off x="3534790" y="4163361"/>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“games”</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2" name="矩形 21">
            <a:extLst>
              <a:ext uri="{FF2B5EF4-FFF2-40B4-BE49-F238E27FC236}">
                <a16:creationId xmlns:a16="http://schemas.microsoft.com/office/drawing/2014/main" id="{AB07C50C-900A-4256-A8AE-48F4E1D3FFFA}"/>
              </a:ext>
            </a:extLst>
          </p:cNvPr>
          <p:cNvSpPr/>
          <p:nvPr/>
        </p:nvSpPr>
        <p:spPr>
          <a:xfrm>
            <a:off x="5020110" y="4157310"/>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4" name="双中括号 38">
            <a:extLst>
              <a:ext uri="{FF2B5EF4-FFF2-40B4-BE49-F238E27FC236}">
                <a16:creationId xmlns:a16="http://schemas.microsoft.com/office/drawing/2014/main" id="{3EF5613A-D420-4D93-A640-9A8166F1F9CF}"/>
              </a:ext>
            </a:extLst>
          </p:cNvPr>
          <p:cNvSpPr/>
          <p:nvPr/>
        </p:nvSpPr>
        <p:spPr>
          <a:xfrm rot="5400000">
            <a:off x="5620201" y="830039"/>
            <a:ext cx="449192" cy="4615589"/>
          </a:xfrm>
          <a:prstGeom prst="bracketPair">
            <a:avLst>
              <a:gd name="adj" fmla="val 0"/>
            </a:avLst>
          </a:prstGeom>
          <a:ln w="38100" cmpd="dbl">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5" name="双中括号 39">
            <a:extLst>
              <a:ext uri="{FF2B5EF4-FFF2-40B4-BE49-F238E27FC236}">
                <a16:creationId xmlns:a16="http://schemas.microsoft.com/office/drawing/2014/main" id="{1B41CCAB-C13F-4DBC-A6FD-8D098944F877}"/>
              </a:ext>
            </a:extLst>
          </p:cNvPr>
          <p:cNvSpPr/>
          <p:nvPr/>
        </p:nvSpPr>
        <p:spPr>
          <a:xfrm rot="5400000">
            <a:off x="5620201" y="2029247"/>
            <a:ext cx="449192" cy="4615589"/>
          </a:xfrm>
          <a:prstGeom prst="bracketPair">
            <a:avLst>
              <a:gd name="adj" fmla="val 0"/>
            </a:avLst>
          </a:prstGeom>
          <a:ln w="38100" cmpd="dbl">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6" name="肘形连接符 40">
            <a:extLst>
              <a:ext uri="{FF2B5EF4-FFF2-40B4-BE49-F238E27FC236}">
                <a16:creationId xmlns:a16="http://schemas.microsoft.com/office/drawing/2014/main" id="{4E129520-B894-433F-9EDF-FE6F7F1E0CD9}"/>
              </a:ext>
            </a:extLst>
          </p:cNvPr>
          <p:cNvCxnSpPr>
            <a:cxnSpLocks/>
            <a:stCxn id="18" idx="1"/>
            <a:endCxn id="66" idx="6"/>
          </p:cNvCxnSpPr>
          <p:nvPr/>
        </p:nvCxnSpPr>
        <p:spPr>
          <a:xfrm rot="10800000" flipV="1">
            <a:off x="2857626" y="3141791"/>
            <a:ext cx="677164" cy="1184826"/>
          </a:xfrm>
          <a:prstGeom prst="bentConnector3">
            <a:avLst>
              <a:gd name="adj1" fmla="val 65328"/>
            </a:avLst>
          </a:prstGeom>
          <a:ln w="19050">
            <a:solidFill>
              <a:schemeClr val="accent1">
                <a:lumMod val="75000"/>
              </a:schemeClr>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7" name="肘形连接符 41">
            <a:extLst>
              <a:ext uri="{FF2B5EF4-FFF2-40B4-BE49-F238E27FC236}">
                <a16:creationId xmlns:a16="http://schemas.microsoft.com/office/drawing/2014/main" id="{4DF2858D-8B02-4B49-862B-B2F678F2437A}"/>
              </a:ext>
            </a:extLst>
          </p:cNvPr>
          <p:cNvCxnSpPr>
            <a:cxnSpLocks/>
            <a:stCxn id="42" idx="2"/>
            <a:endCxn id="33" idx="3"/>
          </p:cNvCxnSpPr>
          <p:nvPr/>
        </p:nvCxnSpPr>
        <p:spPr>
          <a:xfrm rot="5400000">
            <a:off x="6702128" y="3338579"/>
            <a:ext cx="3434379" cy="733486"/>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2434CF58-F7CE-4E64-8772-CC3995E43439}"/>
              </a:ext>
            </a:extLst>
          </p:cNvPr>
          <p:cNvSpPr/>
          <p:nvPr/>
        </p:nvSpPr>
        <p:spPr>
          <a:xfrm>
            <a:off x="7903421" y="2994158"/>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9" name="矩形 28">
            <a:extLst>
              <a:ext uri="{FF2B5EF4-FFF2-40B4-BE49-F238E27FC236}">
                <a16:creationId xmlns:a16="http://schemas.microsoft.com/office/drawing/2014/main" id="{A6A3E347-27EA-4664-BFE7-E0188FEF2F16}"/>
              </a:ext>
            </a:extLst>
          </p:cNvPr>
          <p:cNvSpPr/>
          <p:nvPr/>
        </p:nvSpPr>
        <p:spPr>
          <a:xfrm>
            <a:off x="7903421" y="4180734"/>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0" name="矩形 29">
            <a:extLst>
              <a:ext uri="{FF2B5EF4-FFF2-40B4-BE49-F238E27FC236}">
                <a16:creationId xmlns:a16="http://schemas.microsoft.com/office/drawing/2014/main" id="{DDACC292-3D6C-45BF-84B9-725C4DD9423F}"/>
              </a:ext>
            </a:extLst>
          </p:cNvPr>
          <p:cNvSpPr/>
          <p:nvPr/>
        </p:nvSpPr>
        <p:spPr>
          <a:xfrm>
            <a:off x="3534790" y="5263559"/>
            <a:ext cx="1354412" cy="330009"/>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“I”</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31" name="矩形 30">
            <a:extLst>
              <a:ext uri="{FF2B5EF4-FFF2-40B4-BE49-F238E27FC236}">
                <a16:creationId xmlns:a16="http://schemas.microsoft.com/office/drawing/2014/main" id="{9DFD4650-0C21-4316-B6C1-141EA3DB8FA8}"/>
              </a:ext>
            </a:extLst>
          </p:cNvPr>
          <p:cNvSpPr/>
          <p:nvPr/>
        </p:nvSpPr>
        <p:spPr>
          <a:xfrm>
            <a:off x="5020110" y="5257508"/>
            <a:ext cx="1354412" cy="330009"/>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“love”</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32" name="双中括号 46">
            <a:extLst>
              <a:ext uri="{FF2B5EF4-FFF2-40B4-BE49-F238E27FC236}">
                <a16:creationId xmlns:a16="http://schemas.microsoft.com/office/drawing/2014/main" id="{62B65CAA-114B-4923-9F7D-73D991824627}"/>
              </a:ext>
            </a:extLst>
          </p:cNvPr>
          <p:cNvSpPr/>
          <p:nvPr/>
        </p:nvSpPr>
        <p:spPr>
          <a:xfrm rot="5400000">
            <a:off x="5620201" y="3129445"/>
            <a:ext cx="449192" cy="4615589"/>
          </a:xfrm>
          <a:prstGeom prst="bracketPair">
            <a:avLst>
              <a:gd name="adj" fmla="val 0"/>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5E4C9BB3-241A-4748-BDEA-814A1E79C2E5}"/>
              </a:ext>
            </a:extLst>
          </p:cNvPr>
          <p:cNvSpPr/>
          <p:nvPr/>
        </p:nvSpPr>
        <p:spPr>
          <a:xfrm>
            <a:off x="7903421" y="5280932"/>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63AAEFD7-CBE8-422A-AEDF-FF36A93DD28B}"/>
              </a:ext>
            </a:extLst>
          </p:cNvPr>
          <p:cNvSpPr/>
          <p:nvPr/>
        </p:nvSpPr>
        <p:spPr>
          <a:xfrm>
            <a:off x="6505431" y="5269102"/>
            <a:ext cx="1354412" cy="330009"/>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“computer”</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35" name="肘形连接符 49">
            <a:extLst>
              <a:ext uri="{FF2B5EF4-FFF2-40B4-BE49-F238E27FC236}">
                <a16:creationId xmlns:a16="http://schemas.microsoft.com/office/drawing/2014/main" id="{2F7FFF58-165A-43FC-A839-57F42EDF883D}"/>
              </a:ext>
            </a:extLst>
          </p:cNvPr>
          <p:cNvCxnSpPr>
            <a:cxnSpLocks/>
            <a:stCxn id="36" idx="2"/>
            <a:endCxn id="28" idx="3"/>
          </p:cNvCxnSpPr>
          <p:nvPr/>
        </p:nvCxnSpPr>
        <p:spPr>
          <a:xfrm rot="5400000">
            <a:off x="7622946" y="2417761"/>
            <a:ext cx="1147605" cy="288348"/>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47CEF513-0ADE-4D16-9FDE-8318A3F76515}"/>
              </a:ext>
            </a:extLst>
          </p:cNvPr>
          <p:cNvSpPr/>
          <p:nvPr/>
        </p:nvSpPr>
        <p:spPr>
          <a:xfrm>
            <a:off x="8266345" y="170497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37" name="肘形连接符 51">
            <a:extLst>
              <a:ext uri="{FF2B5EF4-FFF2-40B4-BE49-F238E27FC236}">
                <a16:creationId xmlns:a16="http://schemas.microsoft.com/office/drawing/2014/main" id="{C0EEAD8A-1CB9-4019-BB82-C4D8838B4359}"/>
              </a:ext>
            </a:extLst>
          </p:cNvPr>
          <p:cNvCxnSpPr>
            <a:cxnSpLocks/>
            <a:stCxn id="38" idx="2"/>
            <a:endCxn id="29" idx="3"/>
          </p:cNvCxnSpPr>
          <p:nvPr/>
        </p:nvCxnSpPr>
        <p:spPr>
          <a:xfrm rot="5400000">
            <a:off x="7104235" y="2936473"/>
            <a:ext cx="2334181" cy="437501"/>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8" name="矩形 37">
            <a:extLst>
              <a:ext uri="{FF2B5EF4-FFF2-40B4-BE49-F238E27FC236}">
                <a16:creationId xmlns:a16="http://schemas.microsoft.com/office/drawing/2014/main" id="{734A92EA-DD56-47FA-8A53-96829EDEBFF4}"/>
              </a:ext>
            </a:extLst>
          </p:cNvPr>
          <p:cNvSpPr/>
          <p:nvPr/>
        </p:nvSpPr>
        <p:spPr>
          <a:xfrm>
            <a:off x="8415498" y="170497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9" name="圆角矩形 53">
            <a:extLst>
              <a:ext uri="{FF2B5EF4-FFF2-40B4-BE49-F238E27FC236}">
                <a16:creationId xmlns:a16="http://schemas.microsoft.com/office/drawing/2014/main" id="{9041DDFB-DFCF-41B5-826D-CC4F94FD621A}"/>
              </a:ext>
            </a:extLst>
          </p:cNvPr>
          <p:cNvSpPr/>
          <p:nvPr/>
        </p:nvSpPr>
        <p:spPr>
          <a:xfrm>
            <a:off x="947568" y="2095294"/>
            <a:ext cx="2060194" cy="1597360"/>
          </a:xfrm>
          <a:prstGeom prst="roundRect">
            <a:avLst>
              <a:gd name="adj" fmla="val 6848"/>
            </a:avLst>
          </a:prstGeom>
          <a:solidFill>
            <a:srgbClr val="D9E1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nvGrpSpPr>
          <p:cNvPr id="40" name="组合 39">
            <a:extLst>
              <a:ext uri="{FF2B5EF4-FFF2-40B4-BE49-F238E27FC236}">
                <a16:creationId xmlns:a16="http://schemas.microsoft.com/office/drawing/2014/main" id="{753CC708-B415-474D-A059-D80CD27ADBE8}"/>
              </a:ext>
            </a:extLst>
          </p:cNvPr>
          <p:cNvGrpSpPr/>
          <p:nvPr/>
        </p:nvGrpSpPr>
        <p:grpSpPr>
          <a:xfrm>
            <a:off x="1697823" y="2196768"/>
            <a:ext cx="1060883" cy="546523"/>
            <a:chOff x="3205455" y="2109076"/>
            <a:chExt cx="1060883" cy="546523"/>
          </a:xfrm>
        </p:grpSpPr>
        <p:cxnSp>
          <p:nvCxnSpPr>
            <p:cNvPr id="128" name="直线箭头连接符 56">
              <a:extLst>
                <a:ext uri="{FF2B5EF4-FFF2-40B4-BE49-F238E27FC236}">
                  <a16:creationId xmlns:a16="http://schemas.microsoft.com/office/drawing/2014/main" id="{DB0F25C1-F9ED-4CB1-A2FA-DDE894B513BB}"/>
                </a:ext>
              </a:extLst>
            </p:cNvPr>
            <p:cNvCxnSpPr>
              <a:cxnSpLocks/>
              <a:endCxn id="130" idx="2"/>
            </p:cNvCxnSpPr>
            <p:nvPr/>
          </p:nvCxnSpPr>
          <p:spPr>
            <a:xfrm>
              <a:off x="3394032" y="2566135"/>
              <a:ext cx="441115" cy="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29" name="椭圆 128">
              <a:extLst>
                <a:ext uri="{FF2B5EF4-FFF2-40B4-BE49-F238E27FC236}">
                  <a16:creationId xmlns:a16="http://schemas.microsoft.com/office/drawing/2014/main" id="{D8831DFC-CCCF-4BD5-B934-48DC29BAA683}"/>
                </a:ext>
              </a:extLst>
            </p:cNvPr>
            <p:cNvSpPr/>
            <p:nvPr/>
          </p:nvSpPr>
          <p:spPr>
            <a:xfrm>
              <a:off x="4087409" y="2317977"/>
              <a:ext cx="178929" cy="17892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30" name="椭圆 129">
              <a:extLst>
                <a:ext uri="{FF2B5EF4-FFF2-40B4-BE49-F238E27FC236}">
                  <a16:creationId xmlns:a16="http://schemas.microsoft.com/office/drawing/2014/main" id="{EFFB9676-0ADB-40AC-BBA9-55D18403D674}"/>
                </a:ext>
              </a:extLst>
            </p:cNvPr>
            <p:cNvSpPr/>
            <p:nvPr/>
          </p:nvSpPr>
          <p:spPr>
            <a:xfrm>
              <a:off x="3835147" y="2476670"/>
              <a:ext cx="178929" cy="17892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131" name="直线箭头连接符 59">
              <a:extLst>
                <a:ext uri="{FF2B5EF4-FFF2-40B4-BE49-F238E27FC236}">
                  <a16:creationId xmlns:a16="http://schemas.microsoft.com/office/drawing/2014/main" id="{DA57150B-FAE2-49D9-992C-522154F9E02A}"/>
                </a:ext>
              </a:extLst>
            </p:cNvPr>
            <p:cNvCxnSpPr>
              <a:cxnSpLocks/>
              <a:endCxn id="129" idx="2"/>
            </p:cNvCxnSpPr>
            <p:nvPr/>
          </p:nvCxnSpPr>
          <p:spPr>
            <a:xfrm>
              <a:off x="3394032" y="2407442"/>
              <a:ext cx="693377" cy="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pic>
          <p:nvPicPr>
            <p:cNvPr id="132" name="图片 131">
              <a:extLst>
                <a:ext uri="{FF2B5EF4-FFF2-40B4-BE49-F238E27FC236}">
                  <a16:creationId xmlns:a16="http://schemas.microsoft.com/office/drawing/2014/main" id="{A4B61D8E-F5FE-44F4-978C-D20C7EE30264}"/>
                </a:ext>
              </a:extLst>
            </p:cNvPr>
            <p:cNvPicPr>
              <a:picLocks noChangeAspect="1"/>
            </p:cNvPicPr>
            <p:nvPr/>
          </p:nvPicPr>
          <p:blipFill>
            <a:blip r:embed="rId2"/>
            <a:stretch>
              <a:fillRect/>
            </a:stretch>
          </p:blipFill>
          <p:spPr>
            <a:xfrm>
              <a:off x="3435101" y="2269725"/>
              <a:ext cx="277103" cy="277103"/>
            </a:xfrm>
            <a:prstGeom prst="rect">
              <a:avLst/>
            </a:prstGeom>
          </p:spPr>
        </p:pic>
        <p:pic>
          <p:nvPicPr>
            <p:cNvPr id="133" name="图片 132">
              <a:extLst>
                <a:ext uri="{FF2B5EF4-FFF2-40B4-BE49-F238E27FC236}">
                  <a16:creationId xmlns:a16="http://schemas.microsoft.com/office/drawing/2014/main" id="{64C27AC3-375C-4327-9EF0-57F3E9677C06}"/>
                </a:ext>
              </a:extLst>
            </p:cNvPr>
            <p:cNvPicPr>
              <a:picLocks noChangeAspect="1"/>
            </p:cNvPicPr>
            <p:nvPr/>
          </p:nvPicPr>
          <p:blipFill>
            <a:blip r:embed="rId2"/>
            <a:stretch>
              <a:fillRect/>
            </a:stretch>
          </p:blipFill>
          <p:spPr>
            <a:xfrm>
              <a:off x="3646200" y="2109076"/>
              <a:ext cx="277103" cy="277103"/>
            </a:xfrm>
            <a:prstGeom prst="rect">
              <a:avLst/>
            </a:prstGeom>
          </p:spPr>
        </p:pic>
        <p:cxnSp>
          <p:nvCxnSpPr>
            <p:cNvPr id="134" name="肘形连接符 62">
              <a:extLst>
                <a:ext uri="{FF2B5EF4-FFF2-40B4-BE49-F238E27FC236}">
                  <a16:creationId xmlns:a16="http://schemas.microsoft.com/office/drawing/2014/main" id="{1916C579-1C8E-4085-B65C-E13899F1346C}"/>
                </a:ext>
              </a:extLst>
            </p:cNvPr>
            <p:cNvCxnSpPr>
              <a:cxnSpLocks/>
              <a:stCxn id="129" idx="0"/>
            </p:cNvCxnSpPr>
            <p:nvPr/>
          </p:nvCxnSpPr>
          <p:spPr>
            <a:xfrm rot="16200000" flipV="1">
              <a:off x="3683101" y="1824204"/>
              <a:ext cx="16127" cy="971420"/>
            </a:xfrm>
            <a:prstGeom prst="bentConnector3">
              <a:avLst>
                <a:gd name="adj1" fmla="val 1517499"/>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grpSp>
      <p:sp>
        <p:nvSpPr>
          <p:cNvPr id="42" name="矩形 41">
            <a:extLst>
              <a:ext uri="{FF2B5EF4-FFF2-40B4-BE49-F238E27FC236}">
                <a16:creationId xmlns:a16="http://schemas.microsoft.com/office/drawing/2014/main" id="{180DD742-3CEE-4DE6-9050-96442505D02E}"/>
              </a:ext>
            </a:extLst>
          </p:cNvPr>
          <p:cNvSpPr/>
          <p:nvPr/>
        </p:nvSpPr>
        <p:spPr>
          <a:xfrm>
            <a:off x="8711483" y="1704974"/>
            <a:ext cx="149153" cy="283159"/>
          </a:xfrm>
          <a:prstGeom prst="rect">
            <a:avLst/>
          </a:prstGeom>
          <a:solidFill>
            <a:srgbClr val="D9E1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43" name="图片 42">
            <a:extLst>
              <a:ext uri="{FF2B5EF4-FFF2-40B4-BE49-F238E27FC236}">
                <a16:creationId xmlns:a16="http://schemas.microsoft.com/office/drawing/2014/main" id="{CF09A35D-9B40-4DE7-A25B-421CAF45D0B6}"/>
              </a:ext>
            </a:extLst>
          </p:cNvPr>
          <p:cNvPicPr>
            <a:picLocks noChangeAspect="1"/>
          </p:cNvPicPr>
          <p:nvPr/>
        </p:nvPicPr>
        <p:blipFill>
          <a:blip r:embed="rId3"/>
          <a:srcRect/>
          <a:stretch/>
        </p:blipFill>
        <p:spPr>
          <a:xfrm>
            <a:off x="3515644" y="3401888"/>
            <a:ext cx="283426" cy="283426"/>
          </a:xfrm>
          <a:prstGeom prst="rect">
            <a:avLst/>
          </a:prstGeom>
        </p:spPr>
      </p:pic>
      <p:pic>
        <p:nvPicPr>
          <p:cNvPr id="44" name="图片 43">
            <a:extLst>
              <a:ext uri="{FF2B5EF4-FFF2-40B4-BE49-F238E27FC236}">
                <a16:creationId xmlns:a16="http://schemas.microsoft.com/office/drawing/2014/main" id="{97433BCD-49A6-42B0-A449-34BC88922586}"/>
              </a:ext>
            </a:extLst>
          </p:cNvPr>
          <p:cNvPicPr>
            <a:picLocks noChangeAspect="1"/>
          </p:cNvPicPr>
          <p:nvPr/>
        </p:nvPicPr>
        <p:blipFill>
          <a:blip r:embed="rId4"/>
          <a:srcRect/>
          <a:stretch/>
        </p:blipFill>
        <p:spPr>
          <a:xfrm>
            <a:off x="3518978" y="4585776"/>
            <a:ext cx="283426" cy="283426"/>
          </a:xfrm>
          <a:prstGeom prst="rect">
            <a:avLst/>
          </a:prstGeom>
        </p:spPr>
      </p:pic>
      <p:sp>
        <p:nvSpPr>
          <p:cNvPr id="45" name="矩形 44">
            <a:extLst>
              <a:ext uri="{FF2B5EF4-FFF2-40B4-BE49-F238E27FC236}">
                <a16:creationId xmlns:a16="http://schemas.microsoft.com/office/drawing/2014/main" id="{3F5A676B-17F9-40F0-84E4-51583C140C5F}"/>
              </a:ext>
            </a:extLst>
          </p:cNvPr>
          <p:cNvSpPr/>
          <p:nvPr/>
        </p:nvSpPr>
        <p:spPr>
          <a:xfrm>
            <a:off x="1229501" y="4192543"/>
            <a:ext cx="922291"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“games”</a:t>
            </a:r>
            <a:endParaRPr kumimoji="1" lang="zh-CN" altLang="en-US"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pic>
        <p:nvPicPr>
          <p:cNvPr id="46" name="图片 45">
            <a:extLst>
              <a:ext uri="{FF2B5EF4-FFF2-40B4-BE49-F238E27FC236}">
                <a16:creationId xmlns:a16="http://schemas.microsoft.com/office/drawing/2014/main" id="{4E1A1390-D216-41AB-9585-E787FA756BC5}"/>
              </a:ext>
            </a:extLst>
          </p:cNvPr>
          <p:cNvPicPr>
            <a:picLocks noChangeAspect="1"/>
          </p:cNvPicPr>
          <p:nvPr/>
        </p:nvPicPr>
        <p:blipFill>
          <a:blip r:embed="rId4"/>
          <a:srcRect/>
          <a:stretch/>
        </p:blipFill>
        <p:spPr>
          <a:xfrm>
            <a:off x="2047099" y="4223604"/>
            <a:ext cx="193000" cy="193000"/>
          </a:xfrm>
          <a:prstGeom prst="rect">
            <a:avLst/>
          </a:prstGeom>
        </p:spPr>
      </p:pic>
      <p:sp>
        <p:nvSpPr>
          <p:cNvPr id="47" name="矩形 46">
            <a:extLst>
              <a:ext uri="{FF2B5EF4-FFF2-40B4-BE49-F238E27FC236}">
                <a16:creationId xmlns:a16="http://schemas.microsoft.com/office/drawing/2014/main" id="{9E28876D-3048-40C4-A67A-4E9050909124}"/>
              </a:ext>
            </a:extLst>
          </p:cNvPr>
          <p:cNvSpPr/>
          <p:nvPr/>
        </p:nvSpPr>
        <p:spPr>
          <a:xfrm>
            <a:off x="1229501" y="3905539"/>
            <a:ext cx="922291"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“science”</a:t>
            </a:r>
            <a:endParaRPr kumimoji="1" lang="zh-CN" altLang="en-US"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pic>
        <p:nvPicPr>
          <p:cNvPr id="48" name="图片 47">
            <a:extLst>
              <a:ext uri="{FF2B5EF4-FFF2-40B4-BE49-F238E27FC236}">
                <a16:creationId xmlns:a16="http://schemas.microsoft.com/office/drawing/2014/main" id="{57A79273-FD61-4469-85C0-EAB6560B4AAF}"/>
              </a:ext>
            </a:extLst>
          </p:cNvPr>
          <p:cNvPicPr>
            <a:picLocks noChangeAspect="1"/>
          </p:cNvPicPr>
          <p:nvPr/>
        </p:nvPicPr>
        <p:blipFill>
          <a:blip r:embed="rId3"/>
          <a:srcRect/>
          <a:stretch/>
        </p:blipFill>
        <p:spPr>
          <a:xfrm>
            <a:off x="2052009" y="3939886"/>
            <a:ext cx="193000" cy="193000"/>
          </a:xfrm>
          <a:prstGeom prst="rect">
            <a:avLst/>
          </a:prstGeom>
        </p:spPr>
      </p:pic>
      <p:sp>
        <p:nvSpPr>
          <p:cNvPr id="49" name="矩形 48">
            <a:extLst>
              <a:ext uri="{FF2B5EF4-FFF2-40B4-BE49-F238E27FC236}">
                <a16:creationId xmlns:a16="http://schemas.microsoft.com/office/drawing/2014/main" id="{D6814C7A-B326-4D07-8857-6AFAC3B7B69F}"/>
              </a:ext>
            </a:extLst>
          </p:cNvPr>
          <p:cNvSpPr/>
          <p:nvPr/>
        </p:nvSpPr>
        <p:spPr>
          <a:xfrm>
            <a:off x="1229501" y="4476971"/>
            <a:ext cx="922291" cy="252000"/>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“games”</a:t>
            </a:r>
            <a:endParaRPr kumimoji="1" lang="zh-CN" altLang="en-US"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50" name="矩形 49">
            <a:extLst>
              <a:ext uri="{FF2B5EF4-FFF2-40B4-BE49-F238E27FC236}">
                <a16:creationId xmlns:a16="http://schemas.microsoft.com/office/drawing/2014/main" id="{10C32D0B-BDE5-4DF0-9526-C292F4498C87}"/>
              </a:ext>
            </a:extLst>
          </p:cNvPr>
          <p:cNvSpPr/>
          <p:nvPr/>
        </p:nvSpPr>
        <p:spPr>
          <a:xfrm>
            <a:off x="1145367" y="2913117"/>
            <a:ext cx="1682853" cy="52150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Times New Roman" panose="02020603050405020304" pitchFamily="18" charset="0"/>
              <a:ea typeface="PingFang SC" panose="020B0400000000000000" pitchFamily="34" charset="-122"/>
              <a:cs typeface="Times New Roman" panose="02020603050405020304" pitchFamily="18" charset="0"/>
            </a:endParaRPr>
          </a:p>
        </p:txBody>
      </p:sp>
      <p:pic>
        <p:nvPicPr>
          <p:cNvPr id="51" name="图片 50">
            <a:extLst>
              <a:ext uri="{FF2B5EF4-FFF2-40B4-BE49-F238E27FC236}">
                <a16:creationId xmlns:a16="http://schemas.microsoft.com/office/drawing/2014/main" id="{45F83387-83CF-4392-89A7-AD85359BC8FC}"/>
              </a:ext>
            </a:extLst>
          </p:cNvPr>
          <p:cNvPicPr>
            <a:picLocks noChangeAspect="1"/>
          </p:cNvPicPr>
          <p:nvPr/>
        </p:nvPicPr>
        <p:blipFill>
          <a:blip r:embed="rId5"/>
          <a:srcRect/>
          <a:stretch/>
        </p:blipFill>
        <p:spPr>
          <a:xfrm>
            <a:off x="1251640" y="3002424"/>
            <a:ext cx="358204" cy="358204"/>
          </a:xfrm>
          <a:prstGeom prst="rect">
            <a:avLst/>
          </a:prstGeom>
        </p:spPr>
      </p:pic>
      <p:sp>
        <p:nvSpPr>
          <p:cNvPr id="52" name="文本框 51">
            <a:extLst>
              <a:ext uri="{FF2B5EF4-FFF2-40B4-BE49-F238E27FC236}">
                <a16:creationId xmlns:a16="http://schemas.microsoft.com/office/drawing/2014/main" id="{ECEC62BB-364E-49F7-8907-4BAE416C726A}"/>
              </a:ext>
            </a:extLst>
          </p:cNvPr>
          <p:cNvSpPr txBox="1"/>
          <p:nvPr/>
        </p:nvSpPr>
        <p:spPr>
          <a:xfrm>
            <a:off x="1689714" y="2994135"/>
            <a:ext cx="992579" cy="369332"/>
          </a:xfrm>
          <a:prstGeom prst="rect">
            <a:avLst/>
          </a:prstGeom>
          <a:noFill/>
        </p:spPr>
        <p:txBody>
          <a:bodyPr wrap="none">
            <a:spAutoFit/>
          </a:bodyPr>
          <a:lstStyle/>
          <a:p>
            <a:pPr algn="ctr"/>
            <a:r>
              <a:rPr kumimoji="1" lang="en-US" altLang="zh-CN">
                <a:solidFill>
                  <a:schemeClr val="tx1"/>
                </a:solidFill>
                <a:latin typeface="Times New Roman" panose="02020603050405020304" pitchFamily="18" charset="0"/>
                <a:ea typeface="PingFang SC" panose="020B0400000000000000" pitchFamily="34" charset="-122"/>
                <a:cs typeface="Times New Roman" panose="02020603050405020304" pitchFamily="18" charset="0"/>
              </a:rPr>
              <a:t>decode()</a:t>
            </a:r>
            <a:endParaRPr kumimoji="1" lang="zh-CN" altLang="en-US">
              <a:solidFill>
                <a:schemeClr val="tx1"/>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53" name="矩形 52">
            <a:extLst>
              <a:ext uri="{FF2B5EF4-FFF2-40B4-BE49-F238E27FC236}">
                <a16:creationId xmlns:a16="http://schemas.microsoft.com/office/drawing/2014/main" id="{4AD736C0-7272-48AF-ADB9-4BC552539E6D}"/>
              </a:ext>
            </a:extLst>
          </p:cNvPr>
          <p:cNvSpPr/>
          <p:nvPr/>
        </p:nvSpPr>
        <p:spPr>
          <a:xfrm>
            <a:off x="900893" y="2374859"/>
            <a:ext cx="594078" cy="33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solidFill>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solidFill>
                <a:schemeClr val="tx1"/>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54" name="文本框 53">
            <a:extLst>
              <a:ext uri="{FF2B5EF4-FFF2-40B4-BE49-F238E27FC236}">
                <a16:creationId xmlns:a16="http://schemas.microsoft.com/office/drawing/2014/main" id="{368C45F5-D332-4D17-9E7F-14030392DC9B}"/>
              </a:ext>
            </a:extLst>
          </p:cNvPr>
          <p:cNvSpPr txBox="1"/>
          <p:nvPr/>
        </p:nvSpPr>
        <p:spPr>
          <a:xfrm>
            <a:off x="1268977" y="4694072"/>
            <a:ext cx="1309013"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Aggregator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55" name="肘形连接符 77">
            <a:extLst>
              <a:ext uri="{FF2B5EF4-FFF2-40B4-BE49-F238E27FC236}">
                <a16:creationId xmlns:a16="http://schemas.microsoft.com/office/drawing/2014/main" id="{3A003EF7-FDD4-4229-B57B-8C746FC8D39C}"/>
              </a:ext>
            </a:extLst>
          </p:cNvPr>
          <p:cNvCxnSpPr>
            <a:cxnSpLocks/>
            <a:stCxn id="129" idx="0"/>
            <a:endCxn id="130" idx="0"/>
          </p:cNvCxnSpPr>
          <p:nvPr/>
        </p:nvCxnSpPr>
        <p:spPr>
          <a:xfrm rot="16200000" flipH="1" flipV="1">
            <a:off x="2463764" y="2358884"/>
            <a:ext cx="158693" cy="252262"/>
          </a:xfrm>
          <a:prstGeom prst="bentConnector3">
            <a:avLst>
              <a:gd name="adj1" fmla="val -155655"/>
            </a:avLst>
          </a:prstGeom>
          <a:ln w="19050">
            <a:solidFill>
              <a:schemeClr val="tx1"/>
            </a:solidFill>
            <a:tailEnd type="none" w="sm" len="lg"/>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3ABBF85F-2F3E-4E43-8CAF-37101309F555}"/>
              </a:ext>
            </a:extLst>
          </p:cNvPr>
          <p:cNvSpPr txBox="1"/>
          <p:nvPr/>
        </p:nvSpPr>
        <p:spPr>
          <a:xfrm>
            <a:off x="2261743" y="2463023"/>
            <a:ext cx="324128" cy="369332"/>
          </a:xfrm>
          <a:prstGeom prst="rect">
            <a:avLst/>
          </a:prstGeom>
          <a:noFill/>
        </p:spPr>
        <p:txBody>
          <a:bodyPr wrap="none" rtlCol="0">
            <a:spAutoFit/>
          </a:bodyPr>
          <a:lstStyle/>
          <a:p>
            <a:r>
              <a:rPr kumimoji="1" lang="en-US" altLang="zh-CN">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57" name="直线箭头连接符 79">
            <a:extLst>
              <a:ext uri="{FF2B5EF4-FFF2-40B4-BE49-F238E27FC236}">
                <a16:creationId xmlns:a16="http://schemas.microsoft.com/office/drawing/2014/main" id="{64CAC423-53A5-441E-A6BE-E5C86F4EB7E8}"/>
              </a:ext>
            </a:extLst>
          </p:cNvPr>
          <p:cNvCxnSpPr>
            <a:cxnSpLocks/>
          </p:cNvCxnSpPr>
          <p:nvPr/>
        </p:nvCxnSpPr>
        <p:spPr>
          <a:xfrm>
            <a:off x="2422964" y="2743291"/>
            <a:ext cx="0" cy="18000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58" name="直线箭头连接符 80">
            <a:extLst>
              <a:ext uri="{FF2B5EF4-FFF2-40B4-BE49-F238E27FC236}">
                <a16:creationId xmlns:a16="http://schemas.microsoft.com/office/drawing/2014/main" id="{5E1E00A2-49D4-449C-93C7-21FB5C963C09}"/>
              </a:ext>
            </a:extLst>
          </p:cNvPr>
          <p:cNvCxnSpPr>
            <a:cxnSpLocks/>
            <a:stCxn id="129" idx="4"/>
          </p:cNvCxnSpPr>
          <p:nvPr/>
        </p:nvCxnSpPr>
        <p:spPr>
          <a:xfrm>
            <a:off x="2669242" y="2584598"/>
            <a:ext cx="0" cy="338693"/>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61" name="文本框 60">
            <a:extLst>
              <a:ext uri="{FF2B5EF4-FFF2-40B4-BE49-F238E27FC236}">
                <a16:creationId xmlns:a16="http://schemas.microsoft.com/office/drawing/2014/main" id="{A3E20FCE-C19C-4307-A704-33B7C9958A15}"/>
              </a:ext>
            </a:extLst>
          </p:cNvPr>
          <p:cNvSpPr txBox="1"/>
          <p:nvPr/>
        </p:nvSpPr>
        <p:spPr>
          <a:xfrm>
            <a:off x="1423667" y="3382572"/>
            <a:ext cx="1005403"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Decoder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62" name="直线箭头连接符 84">
            <a:extLst>
              <a:ext uri="{FF2B5EF4-FFF2-40B4-BE49-F238E27FC236}">
                <a16:creationId xmlns:a16="http://schemas.microsoft.com/office/drawing/2014/main" id="{8EAE7F2F-3246-477B-AE1E-D7BF199891CF}"/>
              </a:ext>
            </a:extLst>
          </p:cNvPr>
          <p:cNvCxnSpPr>
            <a:cxnSpLocks/>
            <a:endCxn id="71" idx="2"/>
          </p:cNvCxnSpPr>
          <p:nvPr/>
        </p:nvCxnSpPr>
        <p:spPr>
          <a:xfrm flipV="1">
            <a:off x="1365607" y="1988133"/>
            <a:ext cx="0" cy="923594"/>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63" name="右大括号 62">
            <a:extLst>
              <a:ext uri="{FF2B5EF4-FFF2-40B4-BE49-F238E27FC236}">
                <a16:creationId xmlns:a16="http://schemas.microsoft.com/office/drawing/2014/main" id="{C10A0F12-D6AD-4415-BEBE-5C23A8747906}"/>
              </a:ext>
            </a:extLst>
          </p:cNvPr>
          <p:cNvSpPr/>
          <p:nvPr/>
        </p:nvSpPr>
        <p:spPr>
          <a:xfrm>
            <a:off x="2246686" y="3939886"/>
            <a:ext cx="96685" cy="756347"/>
          </a:xfrm>
          <a:prstGeom prst="rightBrace">
            <a:avLst>
              <a:gd name="adj1" fmla="val 44456"/>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64" name="直线箭头连接符 86">
            <a:extLst>
              <a:ext uri="{FF2B5EF4-FFF2-40B4-BE49-F238E27FC236}">
                <a16:creationId xmlns:a16="http://schemas.microsoft.com/office/drawing/2014/main" id="{5CB36493-1198-482B-97B3-47B9C2346BD5}"/>
              </a:ext>
            </a:extLst>
          </p:cNvPr>
          <p:cNvCxnSpPr>
            <a:cxnSpLocks/>
            <a:stCxn id="21" idx="1"/>
            <a:endCxn id="66" idx="6"/>
          </p:cNvCxnSpPr>
          <p:nvPr/>
        </p:nvCxnSpPr>
        <p:spPr>
          <a:xfrm flipH="1" flipV="1">
            <a:off x="2857626" y="4326617"/>
            <a:ext cx="677164" cy="1749"/>
          </a:xfrm>
          <a:prstGeom prst="straightConnector1">
            <a:avLst/>
          </a:prstGeom>
          <a:ln w="19050">
            <a:solidFill>
              <a:schemeClr val="accent1">
                <a:lumMod val="75000"/>
              </a:schemeClr>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65" name="直线箭头连接符 87">
            <a:extLst>
              <a:ext uri="{FF2B5EF4-FFF2-40B4-BE49-F238E27FC236}">
                <a16:creationId xmlns:a16="http://schemas.microsoft.com/office/drawing/2014/main" id="{40885542-2889-4B91-B6A8-434860D5FF23}"/>
              </a:ext>
            </a:extLst>
          </p:cNvPr>
          <p:cNvCxnSpPr>
            <a:cxnSpLocks/>
            <a:stCxn id="67" idx="1"/>
            <a:endCxn id="63" idx="1"/>
          </p:cNvCxnSpPr>
          <p:nvPr/>
        </p:nvCxnSpPr>
        <p:spPr>
          <a:xfrm flipH="1" flipV="1">
            <a:off x="2343371" y="4318060"/>
            <a:ext cx="225301" cy="782"/>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66" name="椭圆 65">
            <a:extLst>
              <a:ext uri="{FF2B5EF4-FFF2-40B4-BE49-F238E27FC236}">
                <a16:creationId xmlns:a16="http://schemas.microsoft.com/office/drawing/2014/main" id="{E07EDFCF-DDCF-403D-8EF3-752002FB7492}"/>
              </a:ext>
            </a:extLst>
          </p:cNvPr>
          <p:cNvSpPr/>
          <p:nvPr/>
        </p:nvSpPr>
        <p:spPr>
          <a:xfrm>
            <a:off x="2521034" y="4158321"/>
            <a:ext cx="336592" cy="3365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67" name="图片 66">
            <a:extLst>
              <a:ext uri="{FF2B5EF4-FFF2-40B4-BE49-F238E27FC236}">
                <a16:creationId xmlns:a16="http://schemas.microsoft.com/office/drawing/2014/main" id="{A5696F03-9D83-45F5-BCFE-91CD89D72D65}"/>
              </a:ext>
            </a:extLst>
          </p:cNvPr>
          <p:cNvPicPr>
            <a:picLocks noChangeAspect="1"/>
          </p:cNvPicPr>
          <p:nvPr/>
        </p:nvPicPr>
        <p:blipFill>
          <a:blip r:embed="rId6"/>
          <a:stretch>
            <a:fillRect/>
          </a:stretch>
        </p:blipFill>
        <p:spPr>
          <a:xfrm>
            <a:off x="2568672" y="4196903"/>
            <a:ext cx="243877" cy="243877"/>
          </a:xfrm>
          <a:prstGeom prst="rect">
            <a:avLst/>
          </a:prstGeom>
        </p:spPr>
      </p:pic>
      <p:cxnSp>
        <p:nvCxnSpPr>
          <p:cNvPr id="68" name="直线箭头连接符 90">
            <a:extLst>
              <a:ext uri="{FF2B5EF4-FFF2-40B4-BE49-F238E27FC236}">
                <a16:creationId xmlns:a16="http://schemas.microsoft.com/office/drawing/2014/main" id="{D55DD56A-D4AB-4196-B1D4-70D188CA1A2E}"/>
              </a:ext>
            </a:extLst>
          </p:cNvPr>
          <p:cNvCxnSpPr>
            <a:cxnSpLocks/>
            <a:stCxn id="72" idx="2"/>
            <a:endCxn id="129" idx="0"/>
          </p:cNvCxnSpPr>
          <p:nvPr/>
        </p:nvCxnSpPr>
        <p:spPr>
          <a:xfrm>
            <a:off x="2666685" y="1988133"/>
            <a:ext cx="2557" cy="417536"/>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9" name="肘形连接符 91">
            <a:extLst>
              <a:ext uri="{FF2B5EF4-FFF2-40B4-BE49-F238E27FC236}">
                <a16:creationId xmlns:a16="http://schemas.microsoft.com/office/drawing/2014/main" id="{8378B1CA-DDEA-43DF-A727-21E9BE53CD9A}"/>
              </a:ext>
            </a:extLst>
          </p:cNvPr>
          <p:cNvCxnSpPr>
            <a:cxnSpLocks/>
            <a:stCxn id="45" idx="1"/>
          </p:cNvCxnSpPr>
          <p:nvPr/>
        </p:nvCxnSpPr>
        <p:spPr>
          <a:xfrm rot="10800000">
            <a:off x="852853" y="1988133"/>
            <a:ext cx="376648" cy="2330410"/>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71" name="矩形 70">
            <a:extLst>
              <a:ext uri="{FF2B5EF4-FFF2-40B4-BE49-F238E27FC236}">
                <a16:creationId xmlns:a16="http://schemas.microsoft.com/office/drawing/2014/main" id="{1678F97E-137B-4203-8818-E8718F392B5D}"/>
              </a:ext>
            </a:extLst>
          </p:cNvPr>
          <p:cNvSpPr/>
          <p:nvPr/>
        </p:nvSpPr>
        <p:spPr>
          <a:xfrm>
            <a:off x="1291030" y="170497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72" name="矩形 71">
            <a:extLst>
              <a:ext uri="{FF2B5EF4-FFF2-40B4-BE49-F238E27FC236}">
                <a16:creationId xmlns:a16="http://schemas.microsoft.com/office/drawing/2014/main" id="{16B5B148-FFD9-4A49-9B78-AE2912C0136D}"/>
              </a:ext>
            </a:extLst>
          </p:cNvPr>
          <p:cNvSpPr/>
          <p:nvPr/>
        </p:nvSpPr>
        <p:spPr>
          <a:xfrm>
            <a:off x="2592108" y="1704974"/>
            <a:ext cx="149153" cy="283159"/>
          </a:xfrm>
          <a:prstGeom prst="rect">
            <a:avLst/>
          </a:prstGeom>
          <a:solidFill>
            <a:srgbClr val="6FC9B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73" name="文本框 72">
            <a:extLst>
              <a:ext uri="{FF2B5EF4-FFF2-40B4-BE49-F238E27FC236}">
                <a16:creationId xmlns:a16="http://schemas.microsoft.com/office/drawing/2014/main" id="{51CA1153-DCF5-40A1-842A-3F86555E9AA4}"/>
              </a:ext>
            </a:extLst>
          </p:cNvPr>
          <p:cNvSpPr txBox="1"/>
          <p:nvPr/>
        </p:nvSpPr>
        <p:spPr>
          <a:xfrm>
            <a:off x="2512899" y="2302468"/>
            <a:ext cx="324128" cy="369332"/>
          </a:xfrm>
          <a:prstGeom prst="rect">
            <a:avLst/>
          </a:prstGeom>
          <a:noFill/>
        </p:spPr>
        <p:txBody>
          <a:bodyPr wrap="none" rtlCol="0">
            <a:spAutoFit/>
          </a:bodyPr>
          <a:lstStyle/>
          <a:p>
            <a:r>
              <a:rPr kumimoji="1" lang="en-US" altLang="zh-CN">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79" name="肘形连接符 101">
            <a:extLst>
              <a:ext uri="{FF2B5EF4-FFF2-40B4-BE49-F238E27FC236}">
                <a16:creationId xmlns:a16="http://schemas.microsoft.com/office/drawing/2014/main" id="{B9E877DB-6EE2-48CC-9EC2-F54EE6CA3D90}"/>
              </a:ext>
            </a:extLst>
          </p:cNvPr>
          <p:cNvCxnSpPr>
            <a:cxnSpLocks/>
            <a:endCxn id="43" idx="1"/>
          </p:cNvCxnSpPr>
          <p:nvPr/>
        </p:nvCxnSpPr>
        <p:spPr>
          <a:xfrm rot="16200000" flipH="1">
            <a:off x="2568465" y="2596422"/>
            <a:ext cx="1555468" cy="338889"/>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80" name="肘形连接符 102">
            <a:extLst>
              <a:ext uri="{FF2B5EF4-FFF2-40B4-BE49-F238E27FC236}">
                <a16:creationId xmlns:a16="http://schemas.microsoft.com/office/drawing/2014/main" id="{92ED46CD-B5A0-4E94-B4EF-4490B390907B}"/>
              </a:ext>
            </a:extLst>
          </p:cNvPr>
          <p:cNvCxnSpPr>
            <a:cxnSpLocks/>
            <a:endCxn id="44" idx="1"/>
          </p:cNvCxnSpPr>
          <p:nvPr/>
        </p:nvCxnSpPr>
        <p:spPr>
          <a:xfrm rot="16200000" flipH="1">
            <a:off x="1978188" y="3186699"/>
            <a:ext cx="2739356" cy="342223"/>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81" name="肘形连接符 103">
            <a:extLst>
              <a:ext uri="{FF2B5EF4-FFF2-40B4-BE49-F238E27FC236}">
                <a16:creationId xmlns:a16="http://schemas.microsoft.com/office/drawing/2014/main" id="{39315738-588C-4F71-AFF4-D6FEB8429DE4}"/>
              </a:ext>
            </a:extLst>
          </p:cNvPr>
          <p:cNvCxnSpPr>
            <a:cxnSpLocks/>
            <a:stCxn id="44" idx="3"/>
            <a:endCxn id="125" idx="4"/>
          </p:cNvCxnSpPr>
          <p:nvPr/>
        </p:nvCxnSpPr>
        <p:spPr>
          <a:xfrm flipV="1">
            <a:off x="3802404" y="4605021"/>
            <a:ext cx="1067463" cy="122468"/>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82" name="组合 81">
            <a:extLst>
              <a:ext uri="{FF2B5EF4-FFF2-40B4-BE49-F238E27FC236}">
                <a16:creationId xmlns:a16="http://schemas.microsoft.com/office/drawing/2014/main" id="{9D121533-596E-473C-B713-F1C0E6016D6D}"/>
              </a:ext>
            </a:extLst>
          </p:cNvPr>
          <p:cNvGrpSpPr/>
          <p:nvPr/>
        </p:nvGrpSpPr>
        <p:grpSpPr>
          <a:xfrm>
            <a:off x="4728636" y="4322559"/>
            <a:ext cx="282462" cy="282462"/>
            <a:chOff x="6716466" y="3672086"/>
            <a:chExt cx="282462" cy="282462"/>
          </a:xfrm>
        </p:grpSpPr>
        <p:sp>
          <p:nvSpPr>
            <p:cNvPr id="125" name="椭圆 124">
              <a:extLst>
                <a:ext uri="{FF2B5EF4-FFF2-40B4-BE49-F238E27FC236}">
                  <a16:creationId xmlns:a16="http://schemas.microsoft.com/office/drawing/2014/main" id="{B4A2B1AB-3B85-48F4-A0C8-8908525E703C}"/>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126" name="图片 125">
              <a:extLst>
                <a:ext uri="{FF2B5EF4-FFF2-40B4-BE49-F238E27FC236}">
                  <a16:creationId xmlns:a16="http://schemas.microsoft.com/office/drawing/2014/main" id="{59C5D0B1-E3FD-4419-BDC5-0686B56A833D}"/>
                </a:ext>
              </a:extLst>
            </p:cNvPr>
            <p:cNvPicPr>
              <a:picLocks noChangeAspect="1"/>
            </p:cNvPicPr>
            <p:nvPr/>
          </p:nvPicPr>
          <p:blipFill>
            <a:blip r:embed="rId7"/>
            <a:srcRect/>
            <a:stretch/>
          </p:blipFill>
          <p:spPr>
            <a:xfrm>
              <a:off x="6759232" y="3720819"/>
              <a:ext cx="196929" cy="196929"/>
            </a:xfrm>
            <a:prstGeom prst="rect">
              <a:avLst/>
            </a:prstGeom>
          </p:spPr>
        </p:pic>
      </p:grpSp>
      <p:grpSp>
        <p:nvGrpSpPr>
          <p:cNvPr id="83" name="组合 82">
            <a:extLst>
              <a:ext uri="{FF2B5EF4-FFF2-40B4-BE49-F238E27FC236}">
                <a16:creationId xmlns:a16="http://schemas.microsoft.com/office/drawing/2014/main" id="{109ECF4D-5392-4957-9227-B52CF2A66B48}"/>
              </a:ext>
            </a:extLst>
          </p:cNvPr>
          <p:cNvGrpSpPr/>
          <p:nvPr/>
        </p:nvGrpSpPr>
        <p:grpSpPr>
          <a:xfrm>
            <a:off x="4725366" y="3120636"/>
            <a:ext cx="282462" cy="282462"/>
            <a:chOff x="6716466" y="3672086"/>
            <a:chExt cx="282462" cy="282462"/>
          </a:xfrm>
        </p:grpSpPr>
        <p:sp>
          <p:nvSpPr>
            <p:cNvPr id="123" name="椭圆 122">
              <a:extLst>
                <a:ext uri="{FF2B5EF4-FFF2-40B4-BE49-F238E27FC236}">
                  <a16:creationId xmlns:a16="http://schemas.microsoft.com/office/drawing/2014/main" id="{61CDB8A4-C6C8-4538-8AA4-4547F62FD726}"/>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124" name="图片 123">
              <a:extLst>
                <a:ext uri="{FF2B5EF4-FFF2-40B4-BE49-F238E27FC236}">
                  <a16:creationId xmlns:a16="http://schemas.microsoft.com/office/drawing/2014/main" id="{C144F7AD-6340-4D63-B28C-378D8D0C646A}"/>
                </a:ext>
              </a:extLst>
            </p:cNvPr>
            <p:cNvPicPr>
              <a:picLocks noChangeAspect="1"/>
            </p:cNvPicPr>
            <p:nvPr/>
          </p:nvPicPr>
          <p:blipFill>
            <a:blip r:embed="rId7"/>
            <a:srcRect/>
            <a:stretch/>
          </p:blipFill>
          <p:spPr>
            <a:xfrm>
              <a:off x="6759232" y="3720819"/>
              <a:ext cx="196929" cy="196929"/>
            </a:xfrm>
            <a:prstGeom prst="rect">
              <a:avLst/>
            </a:prstGeom>
          </p:spPr>
        </p:pic>
      </p:grpSp>
      <p:grpSp>
        <p:nvGrpSpPr>
          <p:cNvPr id="84" name="组合 83">
            <a:extLst>
              <a:ext uri="{FF2B5EF4-FFF2-40B4-BE49-F238E27FC236}">
                <a16:creationId xmlns:a16="http://schemas.microsoft.com/office/drawing/2014/main" id="{018BCAEF-C370-4B36-BD95-562AE5894EEB}"/>
              </a:ext>
            </a:extLst>
          </p:cNvPr>
          <p:cNvGrpSpPr/>
          <p:nvPr/>
        </p:nvGrpSpPr>
        <p:grpSpPr>
          <a:xfrm>
            <a:off x="6214250" y="3117458"/>
            <a:ext cx="282462" cy="282462"/>
            <a:chOff x="6716466" y="3672086"/>
            <a:chExt cx="282462" cy="282462"/>
          </a:xfrm>
        </p:grpSpPr>
        <p:sp>
          <p:nvSpPr>
            <p:cNvPr id="121" name="椭圆 120">
              <a:extLst>
                <a:ext uri="{FF2B5EF4-FFF2-40B4-BE49-F238E27FC236}">
                  <a16:creationId xmlns:a16="http://schemas.microsoft.com/office/drawing/2014/main" id="{8C954711-07E7-4417-A32B-776A646F7BCA}"/>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122" name="图片 121">
              <a:extLst>
                <a:ext uri="{FF2B5EF4-FFF2-40B4-BE49-F238E27FC236}">
                  <a16:creationId xmlns:a16="http://schemas.microsoft.com/office/drawing/2014/main" id="{5CED6BEF-CC03-4A2C-8C3E-4C0841D3F49A}"/>
                </a:ext>
              </a:extLst>
            </p:cNvPr>
            <p:cNvPicPr>
              <a:picLocks noChangeAspect="1"/>
            </p:cNvPicPr>
            <p:nvPr/>
          </p:nvPicPr>
          <p:blipFill>
            <a:blip r:embed="rId7"/>
            <a:srcRect/>
            <a:stretch/>
          </p:blipFill>
          <p:spPr>
            <a:xfrm>
              <a:off x="6759232" y="3720819"/>
              <a:ext cx="196929" cy="196929"/>
            </a:xfrm>
            <a:prstGeom prst="rect">
              <a:avLst/>
            </a:prstGeom>
          </p:spPr>
        </p:pic>
      </p:grpSp>
      <p:grpSp>
        <p:nvGrpSpPr>
          <p:cNvPr id="85" name="组合 84">
            <a:extLst>
              <a:ext uri="{FF2B5EF4-FFF2-40B4-BE49-F238E27FC236}">
                <a16:creationId xmlns:a16="http://schemas.microsoft.com/office/drawing/2014/main" id="{8311769E-5BCE-4416-AEEB-800C05812AEB}"/>
              </a:ext>
            </a:extLst>
          </p:cNvPr>
          <p:cNvGrpSpPr/>
          <p:nvPr/>
        </p:nvGrpSpPr>
        <p:grpSpPr>
          <a:xfrm>
            <a:off x="7722559" y="3114035"/>
            <a:ext cx="282462" cy="282462"/>
            <a:chOff x="6716466" y="3672086"/>
            <a:chExt cx="282462" cy="282462"/>
          </a:xfrm>
        </p:grpSpPr>
        <p:sp>
          <p:nvSpPr>
            <p:cNvPr id="119" name="椭圆 118">
              <a:extLst>
                <a:ext uri="{FF2B5EF4-FFF2-40B4-BE49-F238E27FC236}">
                  <a16:creationId xmlns:a16="http://schemas.microsoft.com/office/drawing/2014/main" id="{2FDC6CA7-8815-4068-9B2E-51AEFD0127BF}"/>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120" name="图片 119">
              <a:extLst>
                <a:ext uri="{FF2B5EF4-FFF2-40B4-BE49-F238E27FC236}">
                  <a16:creationId xmlns:a16="http://schemas.microsoft.com/office/drawing/2014/main" id="{B77B50D3-82D6-4CD3-8FDB-91957D9F9D45}"/>
                </a:ext>
              </a:extLst>
            </p:cNvPr>
            <p:cNvPicPr>
              <a:picLocks noChangeAspect="1"/>
            </p:cNvPicPr>
            <p:nvPr/>
          </p:nvPicPr>
          <p:blipFill>
            <a:blip r:embed="rId7"/>
            <a:srcRect/>
            <a:stretch/>
          </p:blipFill>
          <p:spPr>
            <a:xfrm>
              <a:off x="6759232" y="3720819"/>
              <a:ext cx="196929" cy="196929"/>
            </a:xfrm>
            <a:prstGeom prst="rect">
              <a:avLst/>
            </a:prstGeom>
          </p:spPr>
        </p:pic>
      </p:grpSp>
      <p:cxnSp>
        <p:nvCxnSpPr>
          <p:cNvPr id="86" name="肘形连接符 116">
            <a:extLst>
              <a:ext uri="{FF2B5EF4-FFF2-40B4-BE49-F238E27FC236}">
                <a16:creationId xmlns:a16="http://schemas.microsoft.com/office/drawing/2014/main" id="{20BA457D-C704-4189-92F4-082A9CBD85CD}"/>
              </a:ext>
            </a:extLst>
          </p:cNvPr>
          <p:cNvCxnSpPr>
            <a:cxnSpLocks/>
            <a:stCxn id="43" idx="3"/>
            <a:endCxn id="123" idx="4"/>
          </p:cNvCxnSpPr>
          <p:nvPr/>
        </p:nvCxnSpPr>
        <p:spPr>
          <a:xfrm flipV="1">
            <a:off x="3799070" y="3403098"/>
            <a:ext cx="1067527" cy="140503"/>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87" name="肘形连接符 117">
            <a:extLst>
              <a:ext uri="{FF2B5EF4-FFF2-40B4-BE49-F238E27FC236}">
                <a16:creationId xmlns:a16="http://schemas.microsoft.com/office/drawing/2014/main" id="{3E63F0FF-A8F9-48A3-BF78-026CFAFF089F}"/>
              </a:ext>
            </a:extLst>
          </p:cNvPr>
          <p:cNvCxnSpPr>
            <a:cxnSpLocks/>
            <a:stCxn id="43" idx="3"/>
            <a:endCxn id="121" idx="4"/>
          </p:cNvCxnSpPr>
          <p:nvPr/>
        </p:nvCxnSpPr>
        <p:spPr>
          <a:xfrm flipV="1">
            <a:off x="3799070" y="3399920"/>
            <a:ext cx="2556411" cy="143681"/>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88" name="肘形连接符 118">
            <a:extLst>
              <a:ext uri="{FF2B5EF4-FFF2-40B4-BE49-F238E27FC236}">
                <a16:creationId xmlns:a16="http://schemas.microsoft.com/office/drawing/2014/main" id="{4268DAE0-EDC6-4002-B8EE-62EDE8B99CDD}"/>
              </a:ext>
            </a:extLst>
          </p:cNvPr>
          <p:cNvCxnSpPr>
            <a:cxnSpLocks/>
            <a:stCxn id="43" idx="3"/>
            <a:endCxn id="120" idx="2"/>
          </p:cNvCxnSpPr>
          <p:nvPr/>
        </p:nvCxnSpPr>
        <p:spPr>
          <a:xfrm flipV="1">
            <a:off x="3799070" y="3359697"/>
            <a:ext cx="4064720" cy="183904"/>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95" name="直线箭头连接符 125">
            <a:extLst>
              <a:ext uri="{FF2B5EF4-FFF2-40B4-BE49-F238E27FC236}">
                <a16:creationId xmlns:a16="http://schemas.microsoft.com/office/drawing/2014/main" id="{E53A9070-8DCE-4BA9-B04C-21677992E07A}"/>
              </a:ext>
            </a:extLst>
          </p:cNvPr>
          <p:cNvCxnSpPr>
            <a:cxnSpLocks/>
            <a:endCxn id="96" idx="0"/>
          </p:cNvCxnSpPr>
          <p:nvPr/>
        </p:nvCxnSpPr>
        <p:spPr>
          <a:xfrm>
            <a:off x="1761956" y="1440640"/>
            <a:ext cx="1" cy="261064"/>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96" name="矩形 95">
            <a:extLst>
              <a:ext uri="{FF2B5EF4-FFF2-40B4-BE49-F238E27FC236}">
                <a16:creationId xmlns:a16="http://schemas.microsoft.com/office/drawing/2014/main" id="{813DF790-C819-4F33-8A81-2ACF19D5419B}"/>
              </a:ext>
            </a:extLst>
          </p:cNvPr>
          <p:cNvSpPr/>
          <p:nvPr/>
        </p:nvSpPr>
        <p:spPr>
          <a:xfrm>
            <a:off x="1687380" y="170170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97" name="直线箭头连接符 127">
            <a:extLst>
              <a:ext uri="{FF2B5EF4-FFF2-40B4-BE49-F238E27FC236}">
                <a16:creationId xmlns:a16="http://schemas.microsoft.com/office/drawing/2014/main" id="{48F55ABB-2F19-489F-9801-AE36AA714772}"/>
              </a:ext>
            </a:extLst>
          </p:cNvPr>
          <p:cNvCxnSpPr>
            <a:cxnSpLocks/>
          </p:cNvCxnSpPr>
          <p:nvPr/>
        </p:nvCxnSpPr>
        <p:spPr>
          <a:xfrm rot="10800000">
            <a:off x="2664100" y="1438406"/>
            <a:ext cx="1" cy="261064"/>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99" name="肘形连接符 129">
            <a:extLst>
              <a:ext uri="{FF2B5EF4-FFF2-40B4-BE49-F238E27FC236}">
                <a16:creationId xmlns:a16="http://schemas.microsoft.com/office/drawing/2014/main" id="{9DA04B2F-7651-479D-9D5D-BB78E7522EB0}"/>
              </a:ext>
            </a:extLst>
          </p:cNvPr>
          <p:cNvCxnSpPr>
            <a:cxnSpLocks/>
            <a:stCxn id="36" idx="0"/>
            <a:endCxn id="100" idx="3"/>
          </p:cNvCxnSpPr>
          <p:nvPr/>
        </p:nvCxnSpPr>
        <p:spPr>
          <a:xfrm rot="16200000" flipV="1">
            <a:off x="8046469" y="1410520"/>
            <a:ext cx="366756" cy="222151"/>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00" name="矩形 99">
            <a:extLst>
              <a:ext uri="{FF2B5EF4-FFF2-40B4-BE49-F238E27FC236}">
                <a16:creationId xmlns:a16="http://schemas.microsoft.com/office/drawing/2014/main" id="{B9B0159C-E7A7-4DF3-8B72-3B1F09432CAF}"/>
              </a:ext>
            </a:extLst>
          </p:cNvPr>
          <p:cNvSpPr/>
          <p:nvPr/>
        </p:nvSpPr>
        <p:spPr>
          <a:xfrm>
            <a:off x="7969618" y="1196638"/>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101" name="肘形连接符 131">
            <a:extLst>
              <a:ext uri="{FF2B5EF4-FFF2-40B4-BE49-F238E27FC236}">
                <a16:creationId xmlns:a16="http://schemas.microsoft.com/office/drawing/2014/main" id="{E0F44B17-84B8-4F1E-AB22-732580C30A7A}"/>
              </a:ext>
            </a:extLst>
          </p:cNvPr>
          <p:cNvCxnSpPr>
            <a:cxnSpLocks/>
            <a:stCxn id="38" idx="0"/>
            <a:endCxn id="100" idx="3"/>
          </p:cNvCxnSpPr>
          <p:nvPr/>
        </p:nvCxnSpPr>
        <p:spPr>
          <a:xfrm rot="16200000" flipV="1">
            <a:off x="8121045" y="1335944"/>
            <a:ext cx="366756" cy="371304"/>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2" name="肘形连接符 132">
            <a:extLst>
              <a:ext uri="{FF2B5EF4-FFF2-40B4-BE49-F238E27FC236}">
                <a16:creationId xmlns:a16="http://schemas.microsoft.com/office/drawing/2014/main" id="{A9F1510D-F1DD-4E1C-94E7-D55CD57060DE}"/>
              </a:ext>
            </a:extLst>
          </p:cNvPr>
          <p:cNvCxnSpPr>
            <a:cxnSpLocks/>
            <a:stCxn id="42" idx="0"/>
            <a:endCxn id="100" idx="3"/>
          </p:cNvCxnSpPr>
          <p:nvPr/>
        </p:nvCxnSpPr>
        <p:spPr>
          <a:xfrm rot="16200000" flipV="1">
            <a:off x="8269038" y="1187951"/>
            <a:ext cx="366756" cy="667289"/>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03" name="矩形 102">
            <a:extLst>
              <a:ext uri="{FF2B5EF4-FFF2-40B4-BE49-F238E27FC236}">
                <a16:creationId xmlns:a16="http://schemas.microsoft.com/office/drawing/2014/main" id="{D3830E43-C694-4779-83E5-D37436328440}"/>
              </a:ext>
            </a:extLst>
          </p:cNvPr>
          <p:cNvSpPr/>
          <p:nvPr/>
        </p:nvSpPr>
        <p:spPr>
          <a:xfrm>
            <a:off x="3409863" y="1181826"/>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04" name="文本框 103">
            <a:extLst>
              <a:ext uri="{FF2B5EF4-FFF2-40B4-BE49-F238E27FC236}">
                <a16:creationId xmlns:a16="http://schemas.microsoft.com/office/drawing/2014/main" id="{9279D7D0-B338-41C6-A7B6-A5361FD33516}"/>
              </a:ext>
            </a:extLst>
          </p:cNvPr>
          <p:cNvSpPr txBox="1"/>
          <p:nvPr/>
        </p:nvSpPr>
        <p:spPr>
          <a:xfrm>
            <a:off x="4889202" y="1691573"/>
            <a:ext cx="1545103" cy="307777"/>
          </a:xfrm>
          <a:prstGeom prst="rect">
            <a:avLst/>
          </a:prstGeom>
          <a:noFill/>
        </p:spPr>
        <p:txBody>
          <a:bodyPr wrap="none" rtlCol="0">
            <a:spAutoFit/>
          </a:bodyPr>
          <a:lstStyle/>
          <a:p>
            <a:r>
              <a:rPr kumimoji="1" lang="en-US" altLang="zh-CN" sz="1400" b="1" dirty="0">
                <a:latin typeface="Times New Roman" panose="02020603050405020304" pitchFamily="18" charset="0"/>
                <a:ea typeface="PingFang SC" panose="020B0400000000000000" pitchFamily="34" charset="-122"/>
                <a:cs typeface="Times New Roman" panose="02020603050405020304" pitchFamily="18" charset="0"/>
              </a:rPr>
              <a:t>Transmission</a:t>
            </a:r>
            <a:r>
              <a:rPr kumimoji="1" lang="zh-CN" altLang="en-US" sz="1400" b="1" dirty="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400" b="1" dirty="0">
                <a:latin typeface="Times New Roman" panose="02020603050405020304" pitchFamily="18" charset="0"/>
                <a:ea typeface="PingFang SC" panose="020B0400000000000000" pitchFamily="34" charset="-122"/>
                <a:cs typeface="Times New Roman" panose="02020603050405020304" pitchFamily="18" charset="0"/>
              </a:rPr>
              <a:t>Bus</a:t>
            </a:r>
            <a:endParaRPr kumimoji="1" lang="zh-CN" altLang="en-US" sz="1400" b="1" dirty="0">
              <a:latin typeface="Times New Roman" panose="02020603050405020304" pitchFamily="18" charset="0"/>
              <a:ea typeface="PingFang SC" panose="020B0400000000000000" pitchFamily="34" charset="-122"/>
              <a:cs typeface="Times New Roman" panose="02020603050405020304" pitchFamily="18" charset="0"/>
            </a:endParaRPr>
          </a:p>
        </p:txBody>
      </p:sp>
      <p:grpSp>
        <p:nvGrpSpPr>
          <p:cNvPr id="107" name="组合 106">
            <a:extLst>
              <a:ext uri="{FF2B5EF4-FFF2-40B4-BE49-F238E27FC236}">
                <a16:creationId xmlns:a16="http://schemas.microsoft.com/office/drawing/2014/main" id="{43E83372-54BF-4A43-849D-694DE19C5500}"/>
              </a:ext>
            </a:extLst>
          </p:cNvPr>
          <p:cNvGrpSpPr/>
          <p:nvPr/>
        </p:nvGrpSpPr>
        <p:grpSpPr>
          <a:xfrm>
            <a:off x="627509" y="6046113"/>
            <a:ext cx="835248" cy="338554"/>
            <a:chOff x="2148995" y="5669960"/>
            <a:chExt cx="835248" cy="338554"/>
          </a:xfrm>
        </p:grpSpPr>
        <p:sp>
          <p:nvSpPr>
            <p:cNvPr id="117" name="矩形 116">
              <a:extLst>
                <a:ext uri="{FF2B5EF4-FFF2-40B4-BE49-F238E27FC236}">
                  <a16:creationId xmlns:a16="http://schemas.microsoft.com/office/drawing/2014/main" id="{16D9CB3C-B634-46A8-9CFE-CEC2BA75F91F}"/>
                </a:ext>
              </a:extLst>
            </p:cNvPr>
            <p:cNvSpPr/>
            <p:nvPr/>
          </p:nvSpPr>
          <p:spPr>
            <a:xfrm>
              <a:off x="2148995" y="5697658"/>
              <a:ext cx="149153" cy="283159"/>
            </a:xfrm>
            <a:prstGeom prst="rect">
              <a:avLst/>
            </a:prstGeom>
            <a:solidFill>
              <a:srgbClr val="6FC9B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18" name="文本框 117">
              <a:extLst>
                <a:ext uri="{FF2B5EF4-FFF2-40B4-BE49-F238E27FC236}">
                  <a16:creationId xmlns:a16="http://schemas.microsoft.com/office/drawing/2014/main" id="{549092C7-49E2-49D6-8611-7ADF3CBE2229}"/>
                </a:ext>
              </a:extLst>
            </p:cNvPr>
            <p:cNvSpPr txBox="1"/>
            <p:nvPr/>
          </p:nvSpPr>
          <p:spPr>
            <a:xfrm>
              <a:off x="2286616" y="5669960"/>
              <a:ext cx="697627"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Query</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grpSp>
        <p:nvGrpSpPr>
          <p:cNvPr id="108" name="组合 107">
            <a:extLst>
              <a:ext uri="{FF2B5EF4-FFF2-40B4-BE49-F238E27FC236}">
                <a16:creationId xmlns:a16="http://schemas.microsoft.com/office/drawing/2014/main" id="{88331A9A-D6F0-4F50-8250-19F98479586D}"/>
              </a:ext>
            </a:extLst>
          </p:cNvPr>
          <p:cNvGrpSpPr/>
          <p:nvPr/>
        </p:nvGrpSpPr>
        <p:grpSpPr>
          <a:xfrm>
            <a:off x="1560321" y="6046113"/>
            <a:ext cx="1349428" cy="338554"/>
            <a:chOff x="3171189" y="5669960"/>
            <a:chExt cx="1349428" cy="338554"/>
          </a:xfrm>
        </p:grpSpPr>
        <p:sp>
          <p:nvSpPr>
            <p:cNvPr id="115" name="矩形 114">
              <a:extLst>
                <a:ext uri="{FF2B5EF4-FFF2-40B4-BE49-F238E27FC236}">
                  <a16:creationId xmlns:a16="http://schemas.microsoft.com/office/drawing/2014/main" id="{9D3560C6-ECE1-4D3C-B388-7F65EA497102}"/>
                </a:ext>
              </a:extLst>
            </p:cNvPr>
            <p:cNvSpPr/>
            <p:nvPr/>
          </p:nvSpPr>
          <p:spPr>
            <a:xfrm>
              <a:off x="3171189" y="5697658"/>
              <a:ext cx="149153" cy="283159"/>
            </a:xfrm>
            <a:prstGeom prst="rect">
              <a:avLst/>
            </a:prstGeom>
            <a:solidFill>
              <a:srgbClr val="D9E1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16" name="文本框 115">
              <a:extLst>
                <a:ext uri="{FF2B5EF4-FFF2-40B4-BE49-F238E27FC236}">
                  <a16:creationId xmlns:a16="http://schemas.microsoft.com/office/drawing/2014/main" id="{704CE3D0-9C81-4537-A6C6-E6B3DF72017F}"/>
                </a:ext>
              </a:extLst>
            </p:cNvPr>
            <p:cNvSpPr txBox="1"/>
            <p:nvPr/>
          </p:nvSpPr>
          <p:spPr>
            <a:xfrm>
              <a:off x="3308810" y="5669960"/>
              <a:ext cx="1211807"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Target</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token</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grpSp>
        <p:nvGrpSpPr>
          <p:cNvPr id="109" name="组合 108">
            <a:extLst>
              <a:ext uri="{FF2B5EF4-FFF2-40B4-BE49-F238E27FC236}">
                <a16:creationId xmlns:a16="http://schemas.microsoft.com/office/drawing/2014/main" id="{36AEACB2-CB4E-46CA-B819-827067783BCA}"/>
              </a:ext>
            </a:extLst>
          </p:cNvPr>
          <p:cNvGrpSpPr/>
          <p:nvPr/>
        </p:nvGrpSpPr>
        <p:grpSpPr>
          <a:xfrm>
            <a:off x="3155173" y="6046113"/>
            <a:ext cx="1801859" cy="338554"/>
            <a:chOff x="4754403" y="5669960"/>
            <a:chExt cx="1801859" cy="338554"/>
          </a:xfrm>
        </p:grpSpPr>
        <p:sp>
          <p:nvSpPr>
            <p:cNvPr id="113" name="矩形 112">
              <a:extLst>
                <a:ext uri="{FF2B5EF4-FFF2-40B4-BE49-F238E27FC236}">
                  <a16:creationId xmlns:a16="http://schemas.microsoft.com/office/drawing/2014/main" id="{A3896724-0669-4E97-A21B-4ADB20E1E1D4}"/>
                </a:ext>
              </a:extLst>
            </p:cNvPr>
            <p:cNvSpPr/>
            <p:nvPr/>
          </p:nvSpPr>
          <p:spPr>
            <a:xfrm>
              <a:off x="4754403" y="5697658"/>
              <a:ext cx="149153" cy="283159"/>
            </a:xfrm>
            <a:prstGeom prst="rect">
              <a:avLst/>
            </a:prstGeom>
            <a:solidFill>
              <a:srgbClr val="61AF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14" name="文本框 113">
              <a:extLst>
                <a:ext uri="{FF2B5EF4-FFF2-40B4-BE49-F238E27FC236}">
                  <a16:creationId xmlns:a16="http://schemas.microsoft.com/office/drawing/2014/main" id="{1C68AE7A-D49D-4A8F-A527-2A07E5EE7384}"/>
                </a:ext>
              </a:extLst>
            </p:cNvPr>
            <p:cNvSpPr txBox="1"/>
            <p:nvPr/>
          </p:nvSpPr>
          <p:spPr>
            <a:xfrm>
              <a:off x="4892024" y="5669960"/>
              <a:ext cx="1664238"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Acceptance</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status</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grpSp>
        <p:nvGrpSpPr>
          <p:cNvPr id="110" name="组合 109">
            <a:extLst>
              <a:ext uri="{FF2B5EF4-FFF2-40B4-BE49-F238E27FC236}">
                <a16:creationId xmlns:a16="http://schemas.microsoft.com/office/drawing/2014/main" id="{ABD19BBF-FB63-428C-9820-A17496556BAB}"/>
              </a:ext>
            </a:extLst>
          </p:cNvPr>
          <p:cNvGrpSpPr/>
          <p:nvPr/>
        </p:nvGrpSpPr>
        <p:grpSpPr>
          <a:xfrm>
            <a:off x="5299856" y="6046113"/>
            <a:ext cx="3351962" cy="338554"/>
            <a:chOff x="6877097" y="5669960"/>
            <a:chExt cx="3351962" cy="338554"/>
          </a:xfrm>
        </p:grpSpPr>
        <p:sp>
          <p:nvSpPr>
            <p:cNvPr id="111" name="矩形 110">
              <a:extLst>
                <a:ext uri="{FF2B5EF4-FFF2-40B4-BE49-F238E27FC236}">
                  <a16:creationId xmlns:a16="http://schemas.microsoft.com/office/drawing/2014/main" id="{825894B7-1802-45BD-B575-1CA142B7F634}"/>
                </a:ext>
              </a:extLst>
            </p:cNvPr>
            <p:cNvSpPr/>
            <p:nvPr/>
          </p:nvSpPr>
          <p:spPr>
            <a:xfrm>
              <a:off x="6877097" y="5697658"/>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12" name="文本框 111">
              <a:extLst>
                <a:ext uri="{FF2B5EF4-FFF2-40B4-BE49-F238E27FC236}">
                  <a16:creationId xmlns:a16="http://schemas.microsoft.com/office/drawing/2014/main" id="{D49C2D2E-9BA8-45DC-A704-EB103E5BFE27}"/>
                </a:ext>
              </a:extLst>
            </p:cNvPr>
            <p:cNvSpPr txBox="1"/>
            <p:nvPr/>
          </p:nvSpPr>
          <p:spPr>
            <a:xfrm>
              <a:off x="7014718" y="5669960"/>
              <a:ext cx="3214341"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Draft</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tokens</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and</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output</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distributions</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pic>
        <p:nvPicPr>
          <p:cNvPr id="156" name="Picture 2" descr="ios 17 outlined style database icon">
            <a:extLst>
              <a:ext uri="{FF2B5EF4-FFF2-40B4-BE49-F238E27FC236}">
                <a16:creationId xmlns:a16="http://schemas.microsoft.com/office/drawing/2014/main" id="{61FDD394-B42F-463B-80C0-3A5237823B20}"/>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4384" y="2383630"/>
            <a:ext cx="448455" cy="448455"/>
          </a:xfrm>
          <a:prstGeom prst="rect">
            <a:avLst/>
          </a:prstGeom>
          <a:noFill/>
          <a:extLst>
            <a:ext uri="{909E8E84-426E-40DD-AFC4-6F175D3DCCD1}">
              <a14:hiddenFill xmlns:a14="http://schemas.microsoft.com/office/drawing/2010/main">
                <a:solidFill>
                  <a:srgbClr val="FFFFFF"/>
                </a:solidFill>
              </a14:hiddenFill>
            </a:ext>
          </a:extLst>
        </p:spPr>
      </p:pic>
      <p:sp>
        <p:nvSpPr>
          <p:cNvPr id="161" name="文本框 160">
            <a:extLst>
              <a:ext uri="{FF2B5EF4-FFF2-40B4-BE49-F238E27FC236}">
                <a16:creationId xmlns:a16="http://schemas.microsoft.com/office/drawing/2014/main" id="{12214B36-5A61-4BAF-BDD8-B4D9293A6244}"/>
              </a:ext>
            </a:extLst>
          </p:cNvPr>
          <p:cNvSpPr txBox="1"/>
          <p:nvPr/>
        </p:nvSpPr>
        <p:spPr>
          <a:xfrm>
            <a:off x="9126178" y="1883004"/>
            <a:ext cx="2722408" cy="2062103"/>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We propose DRAGON, a device-cloud distributed RAG framework.</a:t>
            </a:r>
          </a:p>
          <a:p>
            <a:endParaRPr lang="en-US" altLang="zh-CN" sz="1600" dirty="0">
              <a:latin typeface="Times New Roman" panose="02020603050405020304" pitchFamily="18" charset="0"/>
              <a:cs typeface="Times New Roman" panose="02020603050405020304" pitchFamily="18" charset="0"/>
            </a:endParaRPr>
          </a:p>
          <a:p>
            <a:r>
              <a:rPr lang="en-US" altLang="zh-CN" sz="1600" dirty="0">
                <a:latin typeface="Times New Roman" panose="02020603050405020304" pitchFamily="18" charset="0"/>
                <a:cs typeface="Times New Roman" panose="02020603050405020304" pitchFamily="18" charset="0"/>
              </a:rPr>
              <a:t>We deploy</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Decoders, Queues, and Schedulers on both sides and an Aggregator module on either side</a:t>
            </a:r>
            <a:endParaRPr lang="zh-CN" altLang="en-US" sz="1600" dirty="0">
              <a:latin typeface="Times New Roman" panose="02020603050405020304" pitchFamily="18" charset="0"/>
              <a:cs typeface="Times New Roman" panose="02020603050405020304" pitchFamily="18" charset="0"/>
            </a:endParaRPr>
          </a:p>
        </p:txBody>
      </p:sp>
      <p:sp>
        <p:nvSpPr>
          <p:cNvPr id="163" name="矩形 162">
            <a:extLst>
              <a:ext uri="{FF2B5EF4-FFF2-40B4-BE49-F238E27FC236}">
                <a16:creationId xmlns:a16="http://schemas.microsoft.com/office/drawing/2014/main" id="{1F2BBB5D-B893-45EF-9D44-6E74D95EA6CE}"/>
              </a:ext>
            </a:extLst>
          </p:cNvPr>
          <p:cNvSpPr/>
          <p:nvPr/>
        </p:nvSpPr>
        <p:spPr>
          <a:xfrm>
            <a:off x="600254" y="923250"/>
            <a:ext cx="8582237" cy="55656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a:extLst>
              <a:ext uri="{FF2B5EF4-FFF2-40B4-BE49-F238E27FC236}">
                <a16:creationId xmlns:a16="http://schemas.microsoft.com/office/drawing/2014/main" id="{ECA18FA9-04C0-49EA-ADB0-216CC5EC979C}"/>
              </a:ext>
            </a:extLst>
          </p:cNvPr>
          <p:cNvSpPr/>
          <p:nvPr/>
        </p:nvSpPr>
        <p:spPr>
          <a:xfrm>
            <a:off x="633876" y="1054191"/>
            <a:ext cx="8361066" cy="648824"/>
          </a:xfrm>
          <a:prstGeom prst="rect">
            <a:avLst/>
          </a:prstGeom>
          <a:solidFill>
            <a:schemeClr val="bg1"/>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91" name="圆角矩形 121">
            <a:extLst>
              <a:ext uri="{FF2B5EF4-FFF2-40B4-BE49-F238E27FC236}">
                <a16:creationId xmlns:a16="http://schemas.microsoft.com/office/drawing/2014/main" id="{3F1E0D1F-31E1-4535-9012-D4E5485AF9AD}"/>
              </a:ext>
            </a:extLst>
          </p:cNvPr>
          <p:cNvSpPr/>
          <p:nvPr/>
        </p:nvSpPr>
        <p:spPr>
          <a:xfrm>
            <a:off x="946410" y="1132048"/>
            <a:ext cx="2061352" cy="396414"/>
          </a:xfrm>
          <a:prstGeom prst="roundRect">
            <a:avLst>
              <a:gd name="adj" fmla="val 2313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Times New Roman" panose="02020603050405020304" pitchFamily="18" charset="0"/>
              <a:cs typeface="Times New Roman" panose="02020603050405020304" pitchFamily="18" charset="0"/>
            </a:endParaRPr>
          </a:p>
        </p:txBody>
      </p:sp>
      <p:sp>
        <p:nvSpPr>
          <p:cNvPr id="92" name="文本框 91">
            <a:extLst>
              <a:ext uri="{FF2B5EF4-FFF2-40B4-BE49-F238E27FC236}">
                <a16:creationId xmlns:a16="http://schemas.microsoft.com/office/drawing/2014/main" id="{1DF9AFCE-AA7D-4480-A723-D25D003A43A9}"/>
              </a:ext>
            </a:extLst>
          </p:cNvPr>
          <p:cNvSpPr txBox="1"/>
          <p:nvPr/>
        </p:nvSpPr>
        <p:spPr>
          <a:xfrm>
            <a:off x="1474384" y="1171766"/>
            <a:ext cx="1005403" cy="369332"/>
          </a:xfrm>
          <a:prstGeom prst="rect">
            <a:avLst/>
          </a:prstGeom>
          <a:noFill/>
          <a:ln>
            <a:noFill/>
          </a:ln>
        </p:spPr>
        <p:txBody>
          <a:bodyPr wrap="none" rtlCol="0">
            <a:spAutoFit/>
          </a:bodyPr>
          <a:lstStyle/>
          <a:p>
            <a:pPr algn="ctr"/>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Decoder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93" name="圆角矩形 123">
            <a:extLst>
              <a:ext uri="{FF2B5EF4-FFF2-40B4-BE49-F238E27FC236}">
                <a16:creationId xmlns:a16="http://schemas.microsoft.com/office/drawing/2014/main" id="{658C28E2-9B18-459A-9412-0330D1932E10}"/>
              </a:ext>
            </a:extLst>
          </p:cNvPr>
          <p:cNvSpPr/>
          <p:nvPr/>
        </p:nvSpPr>
        <p:spPr>
          <a:xfrm>
            <a:off x="3302157" y="1131240"/>
            <a:ext cx="4964178" cy="404468"/>
          </a:xfrm>
          <a:prstGeom prst="roundRect">
            <a:avLst>
              <a:gd name="adj" fmla="val 2313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Times New Roman" panose="02020603050405020304" pitchFamily="18" charset="0"/>
              <a:cs typeface="Times New Roman" panose="02020603050405020304" pitchFamily="18" charset="0"/>
            </a:endParaRPr>
          </a:p>
        </p:txBody>
      </p:sp>
      <p:sp>
        <p:nvSpPr>
          <p:cNvPr id="94" name="文本框 93">
            <a:extLst>
              <a:ext uri="{FF2B5EF4-FFF2-40B4-BE49-F238E27FC236}">
                <a16:creationId xmlns:a16="http://schemas.microsoft.com/office/drawing/2014/main" id="{06D54D34-7664-4580-B803-E3F26AC9082C}"/>
              </a:ext>
            </a:extLst>
          </p:cNvPr>
          <p:cNvSpPr txBox="1"/>
          <p:nvPr/>
        </p:nvSpPr>
        <p:spPr>
          <a:xfrm>
            <a:off x="4553621" y="1166375"/>
            <a:ext cx="2461250" cy="369332"/>
          </a:xfrm>
          <a:prstGeom prst="rect">
            <a:avLst/>
          </a:prstGeom>
          <a:noFill/>
          <a:ln>
            <a:noFill/>
          </a:ln>
        </p:spPr>
        <p:txBody>
          <a:bodyPr wrap="none" rtlCol="0">
            <a:spAutoFit/>
          </a:bodyPr>
          <a:lstStyle/>
          <a:p>
            <a:pPr algn="ctr"/>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Draft</a:t>
            </a:r>
            <a:r>
              <a:rPr kumimoji="1" lang="zh-CN" altLang="en-US" b="1">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&amp;</a:t>
            </a:r>
            <a:r>
              <a:rPr kumimoji="1" lang="zh-CN" altLang="en-US" b="1">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Target</a:t>
            </a:r>
            <a:r>
              <a:rPr kumimoji="1" lang="zh-CN" altLang="en-US" b="1">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Queues</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06" name="文本框 105">
            <a:extLst>
              <a:ext uri="{FF2B5EF4-FFF2-40B4-BE49-F238E27FC236}">
                <a16:creationId xmlns:a16="http://schemas.microsoft.com/office/drawing/2014/main" id="{325AFC30-742C-462D-A181-C06B56A1E076}"/>
              </a:ext>
            </a:extLst>
          </p:cNvPr>
          <p:cNvSpPr txBox="1"/>
          <p:nvPr/>
        </p:nvSpPr>
        <p:spPr>
          <a:xfrm>
            <a:off x="8300334" y="920867"/>
            <a:ext cx="602729" cy="276999"/>
          </a:xfrm>
          <a:prstGeom prst="rect">
            <a:avLst/>
          </a:prstGeom>
          <a:solidFill>
            <a:schemeClr val="bg1"/>
          </a:solidFill>
        </p:spPr>
        <p:txBody>
          <a:bodyPr wrap="none" lIns="0" tIns="0" rIns="0" bIns="0" rtlCol="0">
            <a:spAutoFit/>
          </a:bodyPr>
          <a:lstStyle/>
          <a:p>
            <a:r>
              <a:rPr kumimoji="1" lang="en-US" altLang="zh-CN" b="1" dirty="0">
                <a:latin typeface="Times New Roman" panose="02020603050405020304" pitchFamily="18" charset="0"/>
                <a:ea typeface="PingFang SC" panose="020B0400000000000000" pitchFamily="34" charset="-122"/>
                <a:cs typeface="Times New Roman" panose="02020603050405020304" pitchFamily="18" charset="0"/>
              </a:rPr>
              <a:t>Cloud</a:t>
            </a:r>
            <a:endPar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8" name="矩形 7">
            <a:extLst>
              <a:ext uri="{FF2B5EF4-FFF2-40B4-BE49-F238E27FC236}">
                <a16:creationId xmlns:a16="http://schemas.microsoft.com/office/drawing/2014/main" id="{7203E6FF-1C75-482E-A325-AF1DD1DD16C5}"/>
              </a:ext>
            </a:extLst>
          </p:cNvPr>
          <p:cNvSpPr/>
          <p:nvPr/>
        </p:nvSpPr>
        <p:spPr>
          <a:xfrm>
            <a:off x="633876" y="1988130"/>
            <a:ext cx="8361066" cy="3974027"/>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05" name="文本框 104">
            <a:extLst>
              <a:ext uri="{FF2B5EF4-FFF2-40B4-BE49-F238E27FC236}">
                <a16:creationId xmlns:a16="http://schemas.microsoft.com/office/drawing/2014/main" id="{1F3887C0-987A-4331-AD19-EA62FE9659D1}"/>
              </a:ext>
            </a:extLst>
          </p:cNvPr>
          <p:cNvSpPr txBox="1"/>
          <p:nvPr/>
        </p:nvSpPr>
        <p:spPr>
          <a:xfrm>
            <a:off x="8244316" y="5794746"/>
            <a:ext cx="654025" cy="276999"/>
          </a:xfrm>
          <a:prstGeom prst="rect">
            <a:avLst/>
          </a:prstGeom>
          <a:solidFill>
            <a:schemeClr val="bg1"/>
          </a:solidFill>
        </p:spPr>
        <p:txBody>
          <a:bodyPr wrap="none" lIns="0" tIns="0" rIns="0" bIns="0" rtlCol="0">
            <a:spAutoFit/>
          </a:bodyPr>
          <a:lstStyle/>
          <a:p>
            <a:r>
              <a:rPr kumimoji="1" lang="en-US" altLang="zh-CN" b="1" dirty="0">
                <a:latin typeface="Times New Roman" panose="02020603050405020304" pitchFamily="18" charset="0"/>
                <a:ea typeface="PingFang SC" panose="020B0400000000000000" pitchFamily="34" charset="-122"/>
                <a:cs typeface="Times New Roman" panose="02020603050405020304" pitchFamily="18" charset="0"/>
              </a:rPr>
              <a:t>Device</a:t>
            </a:r>
            <a:endPar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64" name="矩形: 圆角 163">
            <a:extLst>
              <a:ext uri="{FF2B5EF4-FFF2-40B4-BE49-F238E27FC236}">
                <a16:creationId xmlns:a16="http://schemas.microsoft.com/office/drawing/2014/main" id="{48C6B37E-8D9D-42FC-B8CE-4450DD3FA410}"/>
              </a:ext>
            </a:extLst>
          </p:cNvPr>
          <p:cNvSpPr/>
          <p:nvPr/>
        </p:nvSpPr>
        <p:spPr>
          <a:xfrm>
            <a:off x="3304326" y="2089785"/>
            <a:ext cx="4962009" cy="3662160"/>
          </a:xfrm>
          <a:prstGeom prst="roundRect">
            <a:avLst>
              <a:gd name="adj" fmla="val 3588"/>
            </a:avLst>
          </a:prstGeom>
          <a:solidFill>
            <a:srgbClr val="D9E1E0">
              <a:alpha val="8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同侧圆角矩形 6">
            <a:extLst>
              <a:ext uri="{FF2B5EF4-FFF2-40B4-BE49-F238E27FC236}">
                <a16:creationId xmlns:a16="http://schemas.microsoft.com/office/drawing/2014/main" id="{08353F8E-21F4-4087-81C5-D161A950FC9B}"/>
              </a:ext>
            </a:extLst>
          </p:cNvPr>
          <p:cNvSpPr/>
          <p:nvPr/>
        </p:nvSpPr>
        <p:spPr>
          <a:xfrm rot="10800000">
            <a:off x="3299972" y="4896635"/>
            <a:ext cx="4964363" cy="858602"/>
          </a:xfrm>
          <a:prstGeom prst="round2SameRect">
            <a:avLst>
              <a:gd name="adj1" fmla="val 11515"/>
              <a:gd name="adj2" fmla="val 0"/>
            </a:avLst>
          </a:prstGeom>
          <a:solidFill>
            <a:srgbClr val="F9F6F4">
              <a:alpha val="8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41" name="文本框 40">
            <a:extLst>
              <a:ext uri="{FF2B5EF4-FFF2-40B4-BE49-F238E27FC236}">
                <a16:creationId xmlns:a16="http://schemas.microsoft.com/office/drawing/2014/main" id="{4ED4993F-928B-41AF-AD0C-4B5B6E332646}"/>
              </a:ext>
            </a:extLst>
          </p:cNvPr>
          <p:cNvSpPr txBox="1"/>
          <p:nvPr/>
        </p:nvSpPr>
        <p:spPr>
          <a:xfrm>
            <a:off x="4945366" y="4853340"/>
            <a:ext cx="1677575" cy="400110"/>
          </a:xfrm>
          <a:prstGeom prst="rect">
            <a:avLst/>
          </a:prstGeom>
          <a:noFill/>
        </p:spPr>
        <p:txBody>
          <a:bodyPr wrap="none" rtlCol="0">
            <a:spAutoFit/>
          </a:bodyPr>
          <a:lstStyle/>
          <a:p>
            <a:pPr algn="ct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Target</a:t>
            </a:r>
            <a:r>
              <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Queue</a:t>
            </a:r>
            <a:endPar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3" name="文本框 22">
            <a:extLst>
              <a:ext uri="{FF2B5EF4-FFF2-40B4-BE49-F238E27FC236}">
                <a16:creationId xmlns:a16="http://schemas.microsoft.com/office/drawing/2014/main" id="{6AA1ED6C-2683-4FD7-B3E0-195BA4FE458A}"/>
              </a:ext>
            </a:extLst>
          </p:cNvPr>
          <p:cNvSpPr txBox="1"/>
          <p:nvPr/>
        </p:nvSpPr>
        <p:spPr>
          <a:xfrm>
            <a:off x="4955252" y="2110347"/>
            <a:ext cx="1657825" cy="400110"/>
          </a:xfrm>
          <a:prstGeom prst="rect">
            <a:avLst/>
          </a:prstGeom>
          <a:noFill/>
        </p:spPr>
        <p:txBody>
          <a:bodyPr wrap="none" rtlCol="0">
            <a:spAutoFit/>
          </a:bodyPr>
          <a:lstStyle/>
          <a:p>
            <a:pPr algn="ct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Draft</a:t>
            </a:r>
            <a:r>
              <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Queues</a:t>
            </a:r>
            <a:endPar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59" name="圆角矩形 81">
            <a:extLst>
              <a:ext uri="{FF2B5EF4-FFF2-40B4-BE49-F238E27FC236}">
                <a16:creationId xmlns:a16="http://schemas.microsoft.com/office/drawing/2014/main" id="{DF163041-8982-48F0-8D45-16D194C37A9E}"/>
              </a:ext>
            </a:extLst>
          </p:cNvPr>
          <p:cNvSpPr/>
          <p:nvPr/>
        </p:nvSpPr>
        <p:spPr>
          <a:xfrm>
            <a:off x="947568" y="5193510"/>
            <a:ext cx="2060194" cy="558432"/>
          </a:xfrm>
          <a:prstGeom prst="roundRect">
            <a:avLst>
              <a:gd name="adj" fmla="val 17403"/>
            </a:avLst>
          </a:prstGeom>
          <a:solidFill>
            <a:srgbClr val="D9E1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60" name="文本框 59">
            <a:extLst>
              <a:ext uri="{FF2B5EF4-FFF2-40B4-BE49-F238E27FC236}">
                <a16:creationId xmlns:a16="http://schemas.microsoft.com/office/drawing/2014/main" id="{6A2D492F-D9DD-4970-9EB4-54E4B9A83257}"/>
              </a:ext>
            </a:extLst>
          </p:cNvPr>
          <p:cNvSpPr txBox="1"/>
          <p:nvPr/>
        </p:nvSpPr>
        <p:spPr>
          <a:xfrm>
            <a:off x="1337105" y="5299324"/>
            <a:ext cx="1172116"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Scheduler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73" name="圆角矩形 4">
            <a:extLst>
              <a:ext uri="{FF2B5EF4-FFF2-40B4-BE49-F238E27FC236}">
                <a16:creationId xmlns:a16="http://schemas.microsoft.com/office/drawing/2014/main" id="{9A0DD49F-3854-4AF9-B6DF-CDF55B07BA3F}"/>
              </a:ext>
            </a:extLst>
          </p:cNvPr>
          <p:cNvSpPr/>
          <p:nvPr/>
        </p:nvSpPr>
        <p:spPr>
          <a:xfrm>
            <a:off x="947568" y="3770478"/>
            <a:ext cx="2060194" cy="1281454"/>
          </a:xfrm>
          <a:prstGeom prst="roundRect">
            <a:avLst>
              <a:gd name="adj" fmla="val 10121"/>
            </a:avLst>
          </a:prstGeom>
          <a:solidFill>
            <a:srgbClr val="F9F6F4">
              <a:alpha val="8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4" name="文本框 173">
            <a:extLst>
              <a:ext uri="{FF2B5EF4-FFF2-40B4-BE49-F238E27FC236}">
                <a16:creationId xmlns:a16="http://schemas.microsoft.com/office/drawing/2014/main" id="{23A943FD-5B86-44F5-A22C-13211F72998C}"/>
              </a:ext>
            </a:extLst>
          </p:cNvPr>
          <p:cNvSpPr txBox="1"/>
          <p:nvPr/>
        </p:nvSpPr>
        <p:spPr>
          <a:xfrm>
            <a:off x="1268977" y="4694072"/>
            <a:ext cx="1309013"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Aggregator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75" name="圆角矩形 53">
            <a:extLst>
              <a:ext uri="{FF2B5EF4-FFF2-40B4-BE49-F238E27FC236}">
                <a16:creationId xmlns:a16="http://schemas.microsoft.com/office/drawing/2014/main" id="{788530FE-9FF0-4E14-8E9F-BC3B18CA9E84}"/>
              </a:ext>
            </a:extLst>
          </p:cNvPr>
          <p:cNvSpPr/>
          <p:nvPr/>
        </p:nvSpPr>
        <p:spPr>
          <a:xfrm>
            <a:off x="947568" y="2095294"/>
            <a:ext cx="2060194" cy="1597360"/>
          </a:xfrm>
          <a:prstGeom prst="roundRect">
            <a:avLst>
              <a:gd name="adj" fmla="val 6848"/>
            </a:avLst>
          </a:prstGeom>
          <a:solidFill>
            <a:srgbClr val="D9E1E0">
              <a:alpha val="8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6" name="文本框 175">
            <a:extLst>
              <a:ext uri="{FF2B5EF4-FFF2-40B4-BE49-F238E27FC236}">
                <a16:creationId xmlns:a16="http://schemas.microsoft.com/office/drawing/2014/main" id="{A6F2D7EB-D9D1-4C38-B656-CF211A32FDC6}"/>
              </a:ext>
            </a:extLst>
          </p:cNvPr>
          <p:cNvSpPr txBox="1"/>
          <p:nvPr/>
        </p:nvSpPr>
        <p:spPr>
          <a:xfrm>
            <a:off x="1423667" y="3382572"/>
            <a:ext cx="1005403"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Decoder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spTree>
    <p:extLst>
      <p:ext uri="{BB962C8B-B14F-4D97-AF65-F5344CB8AC3E}">
        <p14:creationId xmlns:p14="http://schemas.microsoft.com/office/powerpoint/2010/main" val="2240105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23">
            <a:extLst>
              <a:ext uri="{FF2B5EF4-FFF2-40B4-BE49-F238E27FC236}">
                <a16:creationId xmlns:a16="http://schemas.microsoft.com/office/drawing/2014/main" id="{891C8FE6-7FB9-E14C-BE4D-BBD2D8AB89CC}"/>
              </a:ext>
            </a:extLst>
          </p:cNvPr>
          <p:cNvSpPr/>
          <p:nvPr/>
        </p:nvSpPr>
        <p:spPr>
          <a:xfrm>
            <a:off x="2255424" y="1402310"/>
            <a:ext cx="7015120" cy="1459778"/>
          </a:xfrm>
          <a:prstGeom prst="roundRect">
            <a:avLst>
              <a:gd name="adj" fmla="val 928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圆角矩形 22">
            <a:extLst>
              <a:ext uri="{FF2B5EF4-FFF2-40B4-BE49-F238E27FC236}">
                <a16:creationId xmlns:a16="http://schemas.microsoft.com/office/drawing/2014/main" id="{B76CD7E8-5D00-B44C-B9E6-66DA9183CBD6}"/>
              </a:ext>
            </a:extLst>
          </p:cNvPr>
          <p:cNvSpPr/>
          <p:nvPr/>
        </p:nvSpPr>
        <p:spPr>
          <a:xfrm>
            <a:off x="5927747" y="4866318"/>
            <a:ext cx="3342797" cy="985902"/>
          </a:xfrm>
          <a:prstGeom prst="roundRect">
            <a:avLst>
              <a:gd name="adj" fmla="val 182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3D8AE8B6-FFDC-324C-B516-30AB786160D5}"/>
              </a:ext>
            </a:extLst>
          </p:cNvPr>
          <p:cNvSpPr txBox="1"/>
          <p:nvPr/>
        </p:nvSpPr>
        <p:spPr>
          <a:xfrm>
            <a:off x="542167" y="396509"/>
            <a:ext cx="1245854" cy="461665"/>
          </a:xfrm>
          <a:prstGeom prst="rect">
            <a:avLst/>
          </a:prstGeom>
          <a:noFill/>
        </p:spPr>
        <p:txBody>
          <a:bodyPr wrap="none" rtlCol="0">
            <a:spAutoFit/>
          </a:bodyPr>
          <a:lstStyle/>
          <a:p>
            <a:r>
              <a:rPr kumimoji="1" lang="en-US" altLang="zh-CN" sz="2400" b="1">
                <a:latin typeface="Times New Roman" panose="02020603050405020304" pitchFamily="18" charset="0"/>
                <a:cs typeface="Times New Roman" panose="02020603050405020304" pitchFamily="18" charset="0"/>
              </a:rPr>
              <a:t>Content</a:t>
            </a:r>
            <a:endParaRPr kumimoji="1" lang="zh-CN" altLang="en-US" sz="2400" b="1">
              <a:latin typeface="Times New Roman" panose="02020603050405020304" pitchFamily="18" charset="0"/>
              <a:cs typeface="Times New Roman" panose="02020603050405020304" pitchFamily="18" charset="0"/>
            </a:endParaRPr>
          </a:p>
        </p:txBody>
      </p:sp>
      <p:cxnSp>
        <p:nvCxnSpPr>
          <p:cNvPr id="5" name="直线连接符 4">
            <a:extLst>
              <a:ext uri="{FF2B5EF4-FFF2-40B4-BE49-F238E27FC236}">
                <a16:creationId xmlns:a16="http://schemas.microsoft.com/office/drawing/2014/main" id="{4EE64480-3FBD-9042-B218-B142108CD166}"/>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组合 27">
            <a:extLst>
              <a:ext uri="{FF2B5EF4-FFF2-40B4-BE49-F238E27FC236}">
                <a16:creationId xmlns:a16="http://schemas.microsoft.com/office/drawing/2014/main" id="{7FEC98DE-82AA-B84B-BF81-201A0A523A50}"/>
              </a:ext>
            </a:extLst>
          </p:cNvPr>
          <p:cNvGrpSpPr/>
          <p:nvPr/>
        </p:nvGrpSpPr>
        <p:grpSpPr>
          <a:xfrm>
            <a:off x="2415134" y="1539049"/>
            <a:ext cx="6277937" cy="1277999"/>
            <a:chOff x="2255424" y="1584089"/>
            <a:chExt cx="6277937" cy="1277999"/>
          </a:xfrm>
        </p:grpSpPr>
        <p:sp>
          <p:nvSpPr>
            <p:cNvPr id="6" name="文本框 5">
              <a:extLst>
                <a:ext uri="{FF2B5EF4-FFF2-40B4-BE49-F238E27FC236}">
                  <a16:creationId xmlns:a16="http://schemas.microsoft.com/office/drawing/2014/main" id="{04B6949A-D386-F946-AE05-893FE7A42D4D}"/>
                </a:ext>
              </a:extLst>
            </p:cNvPr>
            <p:cNvSpPr txBox="1"/>
            <p:nvPr/>
          </p:nvSpPr>
          <p:spPr>
            <a:xfrm>
              <a:off x="2255424" y="1584089"/>
              <a:ext cx="5833905" cy="461665"/>
            </a:xfrm>
            <a:prstGeom prst="rect">
              <a:avLst/>
            </a:prstGeom>
            <a:noFill/>
          </p:spPr>
          <p:txBody>
            <a:bodyPr wrap="none" rtlCol="0">
              <a:spAutoFit/>
            </a:bodyPr>
            <a:lstStyle/>
            <a:p>
              <a:r>
                <a:rPr kumimoji="1" lang="en-US" altLang="zh-CN" sz="2400">
                  <a:latin typeface="Times New Roman" panose="02020603050405020304" pitchFamily="18" charset="0"/>
                  <a:cs typeface="Times New Roman" panose="02020603050405020304" pitchFamily="18" charset="0"/>
                </a:rPr>
                <a:t>Why</a:t>
              </a:r>
              <a:r>
                <a:rPr kumimoji="1" lang="zh-CN" altLang="en-US" sz="2400">
                  <a:latin typeface="Times New Roman" panose="02020603050405020304" pitchFamily="18" charset="0"/>
                  <a:cs typeface="Times New Roman" panose="02020603050405020304" pitchFamily="18" charset="0"/>
                </a:rPr>
                <a:t> </a:t>
              </a:r>
              <a:r>
                <a:rPr kumimoji="1" lang="en-US" altLang="zh-CN" sz="2400">
                  <a:latin typeface="Times New Roman" panose="02020603050405020304" pitchFamily="18" charset="0"/>
                  <a:cs typeface="Times New Roman" panose="02020603050405020304" pitchFamily="18" charset="0"/>
                </a:rPr>
                <a:t>We</a:t>
              </a:r>
              <a:r>
                <a:rPr kumimoji="1" lang="zh-CN" altLang="en-US" sz="2400">
                  <a:latin typeface="Times New Roman" panose="02020603050405020304" pitchFamily="18" charset="0"/>
                  <a:cs typeface="Times New Roman" panose="02020603050405020304" pitchFamily="18" charset="0"/>
                </a:rPr>
                <a:t> </a:t>
              </a:r>
              <a:r>
                <a:rPr kumimoji="1" lang="en-US" altLang="zh-CN" sz="2400">
                  <a:latin typeface="Times New Roman" panose="02020603050405020304" pitchFamily="18" charset="0"/>
                  <a:cs typeface="Times New Roman" panose="02020603050405020304" pitchFamily="18" charset="0"/>
                </a:rPr>
                <a:t>Need</a:t>
              </a:r>
              <a:r>
                <a:rPr kumimoji="1" lang="zh-CN" altLang="en-US" sz="2400">
                  <a:latin typeface="Times New Roman" panose="02020603050405020304" pitchFamily="18" charset="0"/>
                  <a:cs typeface="Times New Roman" panose="02020603050405020304" pitchFamily="18" charset="0"/>
                </a:rPr>
                <a:t> </a:t>
              </a:r>
              <a:r>
                <a:rPr kumimoji="1" lang="en-US" altLang="zh-CN" sz="2400">
                  <a:latin typeface="Times New Roman" panose="02020603050405020304" pitchFamily="18" charset="0"/>
                  <a:cs typeface="Times New Roman" panose="02020603050405020304" pitchFamily="18" charset="0"/>
                </a:rPr>
                <a:t>On-Device</a:t>
              </a:r>
              <a:r>
                <a:rPr kumimoji="1" lang="zh-CN" altLang="en-US" sz="2400">
                  <a:latin typeface="Times New Roman" panose="02020603050405020304" pitchFamily="18" charset="0"/>
                  <a:cs typeface="Times New Roman" panose="02020603050405020304" pitchFamily="18" charset="0"/>
                </a:rPr>
                <a:t> </a:t>
              </a:r>
              <a:r>
                <a:rPr kumimoji="1" lang="en-US" altLang="zh-CN" sz="2400">
                  <a:latin typeface="Times New Roman" panose="02020603050405020304" pitchFamily="18" charset="0"/>
                  <a:cs typeface="Times New Roman" panose="02020603050405020304" pitchFamily="18" charset="0"/>
                </a:rPr>
                <a:t>Language</a:t>
              </a:r>
              <a:r>
                <a:rPr kumimoji="1" lang="zh-CN" altLang="en-US" sz="2400">
                  <a:latin typeface="Times New Roman" panose="02020603050405020304" pitchFamily="18" charset="0"/>
                  <a:cs typeface="Times New Roman" panose="02020603050405020304" pitchFamily="18" charset="0"/>
                </a:rPr>
                <a:t> </a:t>
              </a:r>
              <a:r>
                <a:rPr kumimoji="1" lang="en-US" altLang="zh-CN" sz="2400">
                  <a:latin typeface="Times New Roman" panose="02020603050405020304" pitchFamily="18" charset="0"/>
                  <a:cs typeface="Times New Roman" panose="02020603050405020304" pitchFamily="18" charset="0"/>
                </a:rPr>
                <a:t>Models?</a:t>
              </a:r>
            </a:p>
          </p:txBody>
        </p:sp>
        <p:sp>
          <p:nvSpPr>
            <p:cNvPr id="7" name="文本框 6">
              <a:extLst>
                <a:ext uri="{FF2B5EF4-FFF2-40B4-BE49-F238E27FC236}">
                  <a16:creationId xmlns:a16="http://schemas.microsoft.com/office/drawing/2014/main" id="{029DBFC6-84D3-EF4A-80DE-1BE048EBBF2B}"/>
                </a:ext>
              </a:extLst>
            </p:cNvPr>
            <p:cNvSpPr txBox="1"/>
            <p:nvPr/>
          </p:nvSpPr>
          <p:spPr>
            <a:xfrm>
              <a:off x="2255424" y="1992256"/>
              <a:ext cx="6277937" cy="461665"/>
            </a:xfrm>
            <a:prstGeom prst="rect">
              <a:avLst/>
            </a:prstGeom>
            <a:noFill/>
          </p:spPr>
          <p:txBody>
            <a:bodyPr wrap="none" rtlCol="0">
              <a:spAutoFit/>
            </a:bodyPr>
            <a:lstStyle/>
            <a:p>
              <a:r>
                <a:rPr kumimoji="1" lang="en-US" altLang="zh-CN" sz="2400">
                  <a:latin typeface="Times New Roman" panose="02020603050405020304" pitchFamily="18" charset="0"/>
                  <a:cs typeface="Times New Roman" panose="02020603050405020304" pitchFamily="18" charset="0"/>
                </a:rPr>
                <a:t>Why</a:t>
              </a:r>
              <a:r>
                <a:rPr kumimoji="1" lang="zh-CN" altLang="en-US" sz="2400">
                  <a:latin typeface="Times New Roman" panose="02020603050405020304" pitchFamily="18" charset="0"/>
                  <a:cs typeface="Times New Roman" panose="02020603050405020304" pitchFamily="18" charset="0"/>
                </a:rPr>
                <a:t> </a:t>
              </a:r>
              <a:r>
                <a:rPr kumimoji="1" lang="en-US" altLang="zh-CN" sz="2400">
                  <a:latin typeface="Times New Roman" panose="02020603050405020304" pitchFamily="18" charset="0"/>
                  <a:cs typeface="Times New Roman" panose="02020603050405020304" pitchFamily="18" charset="0"/>
                </a:rPr>
                <a:t>We</a:t>
              </a:r>
              <a:r>
                <a:rPr kumimoji="1" lang="zh-CN" altLang="en-US" sz="2400">
                  <a:latin typeface="Times New Roman" panose="02020603050405020304" pitchFamily="18" charset="0"/>
                  <a:cs typeface="Times New Roman" panose="02020603050405020304" pitchFamily="18" charset="0"/>
                </a:rPr>
                <a:t> </a:t>
              </a:r>
              <a:r>
                <a:rPr kumimoji="1" lang="en-US" altLang="zh-CN" sz="2400">
                  <a:latin typeface="Times New Roman" panose="02020603050405020304" pitchFamily="18" charset="0"/>
                  <a:cs typeface="Times New Roman" panose="02020603050405020304" pitchFamily="18" charset="0"/>
                </a:rPr>
                <a:t>Need</a:t>
              </a:r>
              <a:r>
                <a:rPr kumimoji="1" lang="zh-CN" altLang="en-US" sz="2400">
                  <a:latin typeface="Times New Roman" panose="02020603050405020304" pitchFamily="18" charset="0"/>
                  <a:cs typeface="Times New Roman" panose="02020603050405020304" pitchFamily="18" charset="0"/>
                </a:rPr>
                <a:t> </a:t>
              </a:r>
              <a:r>
                <a:rPr kumimoji="1" lang="en-US" altLang="zh-CN" sz="2400">
                  <a:latin typeface="Times New Roman" panose="02020603050405020304" pitchFamily="18" charset="0"/>
                  <a:cs typeface="Times New Roman" panose="02020603050405020304" pitchFamily="18" charset="0"/>
                </a:rPr>
                <a:t>Distributed</a:t>
              </a:r>
              <a:r>
                <a:rPr kumimoji="1" lang="zh-CN" altLang="en-US" sz="2400">
                  <a:latin typeface="Times New Roman" panose="02020603050405020304" pitchFamily="18" charset="0"/>
                  <a:cs typeface="Times New Roman" panose="02020603050405020304" pitchFamily="18" charset="0"/>
                </a:rPr>
                <a:t> </a:t>
              </a:r>
              <a:r>
                <a:rPr kumimoji="1" lang="en-US" altLang="zh-CN" sz="2400">
                  <a:latin typeface="Times New Roman" panose="02020603050405020304" pitchFamily="18" charset="0"/>
                  <a:cs typeface="Times New Roman" panose="02020603050405020304" pitchFamily="18" charset="0"/>
                </a:rPr>
                <a:t>Knowledge</a:t>
              </a:r>
              <a:r>
                <a:rPr kumimoji="1" lang="zh-CN" altLang="en-US" sz="2400">
                  <a:latin typeface="Times New Roman" panose="02020603050405020304" pitchFamily="18" charset="0"/>
                  <a:cs typeface="Times New Roman" panose="02020603050405020304" pitchFamily="18" charset="0"/>
                </a:rPr>
                <a:t> </a:t>
              </a:r>
              <a:r>
                <a:rPr kumimoji="1" lang="en-US" altLang="zh-CN" sz="2400">
                  <a:latin typeface="Times New Roman" panose="02020603050405020304" pitchFamily="18" charset="0"/>
                  <a:cs typeface="Times New Roman" panose="02020603050405020304" pitchFamily="18" charset="0"/>
                </a:rPr>
                <a:t>Database?</a:t>
              </a:r>
              <a:endParaRPr kumimoji="1" lang="zh-CN" altLang="en-US" sz="240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4225F08B-3BAF-E940-8F0F-BB6EFF9B904D}"/>
                </a:ext>
              </a:extLst>
            </p:cNvPr>
            <p:cNvSpPr txBox="1"/>
            <p:nvPr/>
          </p:nvSpPr>
          <p:spPr>
            <a:xfrm>
              <a:off x="2255424" y="2400423"/>
              <a:ext cx="4963218" cy="461665"/>
            </a:xfrm>
            <a:prstGeom prst="rect">
              <a:avLst/>
            </a:prstGeom>
            <a:noFill/>
          </p:spPr>
          <p:txBody>
            <a:bodyPr wrap="none" rtlCol="0">
              <a:spAutoFit/>
            </a:bodyPr>
            <a:lstStyle/>
            <a:p>
              <a:r>
                <a:rPr kumimoji="1" lang="en-US" altLang="zh-CN" sz="2400">
                  <a:latin typeface="Times New Roman" panose="02020603050405020304" pitchFamily="18" charset="0"/>
                  <a:cs typeface="Times New Roman" panose="02020603050405020304" pitchFamily="18" charset="0"/>
                </a:rPr>
                <a:t>Distributed</a:t>
              </a:r>
              <a:r>
                <a:rPr kumimoji="1" lang="zh-CN" altLang="en-US" sz="2400">
                  <a:latin typeface="Times New Roman" panose="02020603050405020304" pitchFamily="18" charset="0"/>
                  <a:cs typeface="Times New Roman" panose="02020603050405020304" pitchFamily="18" charset="0"/>
                </a:rPr>
                <a:t> </a:t>
              </a:r>
              <a:r>
                <a:rPr kumimoji="1" lang="en-US" altLang="zh-CN" sz="2400">
                  <a:latin typeface="Times New Roman" panose="02020603050405020304" pitchFamily="18" charset="0"/>
                  <a:cs typeface="Times New Roman" panose="02020603050405020304" pitchFamily="18" charset="0"/>
                </a:rPr>
                <a:t>Retrieval</a:t>
              </a:r>
              <a:r>
                <a:rPr kumimoji="1" lang="zh-CN" altLang="en-US" sz="2400">
                  <a:latin typeface="Times New Roman" panose="02020603050405020304" pitchFamily="18" charset="0"/>
                  <a:cs typeface="Times New Roman" panose="02020603050405020304" pitchFamily="18" charset="0"/>
                </a:rPr>
                <a:t> </a:t>
              </a:r>
              <a:r>
                <a:rPr kumimoji="1" lang="en-US" altLang="zh-CN" sz="2400">
                  <a:latin typeface="Times New Roman" panose="02020603050405020304" pitchFamily="18" charset="0"/>
                  <a:cs typeface="Times New Roman" panose="02020603050405020304" pitchFamily="18" charset="0"/>
                </a:rPr>
                <a:t>and</a:t>
              </a:r>
              <a:r>
                <a:rPr kumimoji="1" lang="zh-CN" altLang="en-US" sz="2400">
                  <a:latin typeface="Times New Roman" panose="02020603050405020304" pitchFamily="18" charset="0"/>
                  <a:cs typeface="Times New Roman" panose="02020603050405020304" pitchFamily="18" charset="0"/>
                </a:rPr>
                <a:t> </a:t>
              </a:r>
              <a:r>
                <a:rPr kumimoji="1" lang="en-US" altLang="zh-CN" sz="2400">
                  <a:latin typeface="Times New Roman" panose="02020603050405020304" pitchFamily="18" charset="0"/>
                  <a:cs typeface="Times New Roman" panose="02020603050405020304" pitchFamily="18" charset="0"/>
                </a:rPr>
                <a:t>the</a:t>
              </a:r>
              <a:r>
                <a:rPr kumimoji="1" lang="zh-CN" altLang="en-US" sz="2400">
                  <a:latin typeface="Times New Roman" panose="02020603050405020304" pitchFamily="18" charset="0"/>
                  <a:cs typeface="Times New Roman" panose="02020603050405020304" pitchFamily="18" charset="0"/>
                </a:rPr>
                <a:t> </a:t>
              </a:r>
              <a:r>
                <a:rPr kumimoji="1" lang="en-US" altLang="zh-CN" sz="2400">
                  <a:latin typeface="Times New Roman" panose="02020603050405020304" pitchFamily="18" charset="0"/>
                  <a:cs typeface="Times New Roman" panose="02020603050405020304" pitchFamily="18" charset="0"/>
                </a:rPr>
                <a:t>Dilemma</a:t>
              </a:r>
              <a:endParaRPr kumimoji="1" lang="zh-CN" altLang="en-US" sz="2400">
                <a:latin typeface="Times New Roman" panose="02020603050405020304" pitchFamily="18" charset="0"/>
                <a:cs typeface="Times New Roman" panose="02020603050405020304" pitchFamily="18" charset="0"/>
              </a:endParaRPr>
            </a:p>
          </p:txBody>
        </p:sp>
      </p:grpSp>
      <p:sp>
        <p:nvSpPr>
          <p:cNvPr id="17" name="文本框 16">
            <a:extLst>
              <a:ext uri="{FF2B5EF4-FFF2-40B4-BE49-F238E27FC236}">
                <a16:creationId xmlns:a16="http://schemas.microsoft.com/office/drawing/2014/main" id="{CA03FC8E-4A11-1D4C-A7A0-A1C59FB698E1}"/>
              </a:ext>
            </a:extLst>
          </p:cNvPr>
          <p:cNvSpPr txBox="1"/>
          <p:nvPr/>
        </p:nvSpPr>
        <p:spPr>
          <a:xfrm>
            <a:off x="6839161" y="5128436"/>
            <a:ext cx="1519968" cy="461665"/>
          </a:xfrm>
          <a:prstGeom prst="rect">
            <a:avLst/>
          </a:prstGeom>
          <a:noFill/>
        </p:spPr>
        <p:txBody>
          <a:bodyPr wrap="none" rtlCol="0">
            <a:spAutoFit/>
          </a:bodyPr>
          <a:lstStyle/>
          <a:p>
            <a:pPr algn="ctr"/>
            <a:r>
              <a:rPr kumimoji="1" lang="en-US" altLang="zh-CN" sz="2400" b="1" dirty="0">
                <a:latin typeface="Times New Roman" panose="02020603050405020304" pitchFamily="18" charset="0"/>
                <a:cs typeface="Times New Roman" panose="02020603050405020304" pitchFamily="18" charset="0"/>
              </a:rPr>
              <a:t>Conlusion</a:t>
            </a:r>
            <a:endParaRPr kumimoji="1" lang="zh-CN" altLang="en-US" sz="2400" b="1" dirty="0">
              <a:latin typeface="Times New Roman" panose="02020603050405020304" pitchFamily="18" charset="0"/>
              <a:cs typeface="Times New Roman" panose="02020603050405020304" pitchFamily="18" charset="0"/>
            </a:endParaRPr>
          </a:p>
        </p:txBody>
      </p:sp>
      <p:sp>
        <p:nvSpPr>
          <p:cNvPr id="19" name="圆角矩形 18">
            <a:extLst>
              <a:ext uri="{FF2B5EF4-FFF2-40B4-BE49-F238E27FC236}">
                <a16:creationId xmlns:a16="http://schemas.microsoft.com/office/drawing/2014/main" id="{0CD02992-8F02-E549-9CBC-09551D350478}"/>
              </a:ext>
            </a:extLst>
          </p:cNvPr>
          <p:cNvSpPr/>
          <p:nvPr/>
        </p:nvSpPr>
        <p:spPr>
          <a:xfrm>
            <a:off x="2255424" y="3246652"/>
            <a:ext cx="3342797" cy="2621494"/>
          </a:xfrm>
          <a:prstGeom prst="roundRect">
            <a:avLst>
              <a:gd name="adj" fmla="val 58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a:extLst>
              <a:ext uri="{FF2B5EF4-FFF2-40B4-BE49-F238E27FC236}">
                <a16:creationId xmlns:a16="http://schemas.microsoft.com/office/drawing/2014/main" id="{3EEF0934-BCB8-B840-B692-C462683DEF44}"/>
              </a:ext>
            </a:extLst>
          </p:cNvPr>
          <p:cNvSpPr txBox="1"/>
          <p:nvPr/>
        </p:nvSpPr>
        <p:spPr>
          <a:xfrm>
            <a:off x="2415134" y="3417387"/>
            <a:ext cx="2407069" cy="461665"/>
          </a:xfrm>
          <a:prstGeom prst="rect">
            <a:avLst/>
          </a:prstGeom>
          <a:noFill/>
        </p:spPr>
        <p:txBody>
          <a:bodyPr wrap="none" rtlCol="0">
            <a:spAutoFit/>
          </a:bodyPr>
          <a:lstStyle/>
          <a:p>
            <a:r>
              <a:rPr kumimoji="1" lang="en-US" altLang="zh-CN" sz="2400" dirty="0">
                <a:latin typeface="Times New Roman" panose="02020603050405020304" pitchFamily="18" charset="0"/>
                <a:cs typeface="Times New Roman" panose="02020603050405020304" pitchFamily="18" charset="0"/>
              </a:rPr>
              <a:t>A Rough Solution</a:t>
            </a:r>
            <a:endParaRPr kumimoji="1" lang="zh-CN" altLang="en-US" sz="24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AD025041-DBC8-FC46-999C-CDB7759372D5}"/>
              </a:ext>
            </a:extLst>
          </p:cNvPr>
          <p:cNvSpPr txBox="1"/>
          <p:nvPr/>
        </p:nvSpPr>
        <p:spPr>
          <a:xfrm>
            <a:off x="2415134" y="3808173"/>
            <a:ext cx="2823209" cy="461665"/>
          </a:xfrm>
          <a:prstGeom prst="rect">
            <a:avLst/>
          </a:prstGeom>
          <a:noFill/>
        </p:spPr>
        <p:txBody>
          <a:bodyPr wrap="none" rtlCol="0">
            <a:spAutoFit/>
          </a:bodyPr>
          <a:lstStyle/>
          <a:p>
            <a:r>
              <a:rPr lang="en-US" altLang="zh-CN" sz="2400" dirty="0">
                <a:latin typeface="Times New Roman" panose="02020603050405020304" pitchFamily="18" charset="0"/>
                <a:cs typeface="Times New Roman" panose="02020603050405020304" pitchFamily="18" charset="0"/>
              </a:rPr>
              <a:t>Problem Formulation</a:t>
            </a:r>
          </a:p>
        </p:txBody>
      </p:sp>
      <p:sp>
        <p:nvSpPr>
          <p:cNvPr id="11" name="文本框 10">
            <a:extLst>
              <a:ext uri="{FF2B5EF4-FFF2-40B4-BE49-F238E27FC236}">
                <a16:creationId xmlns:a16="http://schemas.microsoft.com/office/drawing/2014/main" id="{75ACD0E6-4209-494B-B214-4D1564A9021C}"/>
              </a:ext>
            </a:extLst>
          </p:cNvPr>
          <p:cNvSpPr txBox="1"/>
          <p:nvPr/>
        </p:nvSpPr>
        <p:spPr>
          <a:xfrm>
            <a:off x="2415134" y="4198959"/>
            <a:ext cx="3214983" cy="461665"/>
          </a:xfrm>
          <a:prstGeom prst="rect">
            <a:avLst/>
          </a:prstGeom>
          <a:noFill/>
        </p:spPr>
        <p:txBody>
          <a:bodyPr wrap="none" rtlCol="0">
            <a:spAutoFit/>
          </a:bodyPr>
          <a:lstStyle/>
          <a:p>
            <a:r>
              <a:rPr lang="en-US" altLang="zh-CN" sz="2400" dirty="0">
                <a:latin typeface="Times New Roman" panose="02020603050405020304" pitchFamily="18" charset="0"/>
                <a:cs typeface="Times New Roman" panose="02020603050405020304" pitchFamily="18" charset="0"/>
              </a:rPr>
              <a:t>Speculative Aggregation</a:t>
            </a:r>
            <a:endParaRPr kumimoji="1" lang="zh-CN" altLang="en-US" sz="24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7060BB92-4DC4-734D-9888-2AF4838BC66B}"/>
              </a:ext>
            </a:extLst>
          </p:cNvPr>
          <p:cNvSpPr txBox="1"/>
          <p:nvPr/>
        </p:nvSpPr>
        <p:spPr>
          <a:xfrm>
            <a:off x="2415134" y="4589745"/>
            <a:ext cx="2550698" cy="461665"/>
          </a:xfrm>
          <a:prstGeom prst="rect">
            <a:avLst/>
          </a:prstGeom>
          <a:noFill/>
        </p:spPr>
        <p:txBody>
          <a:bodyPr wrap="none" rtlCol="0">
            <a:spAutoFit/>
          </a:bodyPr>
          <a:lstStyle/>
          <a:p>
            <a:r>
              <a:rPr lang="en-US" altLang="zh-CN" sz="2400" dirty="0">
                <a:latin typeface="Times New Roman" panose="02020603050405020304" pitchFamily="18" charset="0"/>
                <a:cs typeface="Times New Roman" panose="02020603050405020304" pitchFamily="18" charset="0"/>
              </a:rPr>
              <a:t>Greedy Scheduling</a:t>
            </a:r>
            <a:endParaRPr kumimoji="1" lang="zh-CN" altLang="en-US" sz="24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598D9DB8-288C-E94C-9D96-E5E97A0E8CA0}"/>
              </a:ext>
            </a:extLst>
          </p:cNvPr>
          <p:cNvSpPr txBox="1"/>
          <p:nvPr/>
        </p:nvSpPr>
        <p:spPr>
          <a:xfrm>
            <a:off x="2415134" y="4980531"/>
            <a:ext cx="2719655" cy="461665"/>
          </a:xfrm>
          <a:prstGeom prst="rect">
            <a:avLst/>
          </a:prstGeom>
          <a:noFill/>
        </p:spPr>
        <p:txBody>
          <a:bodyPr wrap="none" rtlCol="0">
            <a:spAutoFit/>
          </a:bodyPr>
          <a:lstStyle/>
          <a:p>
            <a:r>
              <a:rPr kumimoji="1" lang="en-US" altLang="zh-CN" sz="2400" dirty="0">
                <a:latin typeface="Times New Roman" panose="02020603050405020304" pitchFamily="18" charset="0"/>
                <a:cs typeface="Times New Roman" panose="02020603050405020304" pitchFamily="18" charset="0"/>
              </a:rPr>
              <a:t>Theoretical Analysis</a:t>
            </a:r>
            <a:endParaRPr kumimoji="1" lang="zh-CN" altLang="en-US" sz="24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E899AE21-121A-E244-9EE0-52F646288F6C}"/>
              </a:ext>
            </a:extLst>
          </p:cNvPr>
          <p:cNvSpPr txBox="1"/>
          <p:nvPr/>
        </p:nvSpPr>
        <p:spPr>
          <a:xfrm>
            <a:off x="2415134" y="5371317"/>
            <a:ext cx="2092239" cy="461665"/>
          </a:xfrm>
          <a:prstGeom prst="rect">
            <a:avLst/>
          </a:prstGeom>
          <a:noFill/>
        </p:spPr>
        <p:txBody>
          <a:bodyPr wrap="none" rtlCol="0">
            <a:spAutoFit/>
          </a:bodyPr>
          <a:lstStyle/>
          <a:p>
            <a:r>
              <a:rPr kumimoji="1" lang="en-US" altLang="zh-CN" sz="2400" dirty="0">
                <a:latin typeface="Times New Roman" panose="02020603050405020304" pitchFamily="18" charset="0"/>
                <a:cs typeface="Times New Roman" panose="02020603050405020304" pitchFamily="18" charset="0"/>
              </a:rPr>
              <a:t>System Design</a:t>
            </a:r>
            <a:endParaRPr kumimoji="1" lang="zh-CN" altLang="en-US" sz="2400"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A773B869-E625-034F-8595-DE1D7AF24DBF}"/>
              </a:ext>
            </a:extLst>
          </p:cNvPr>
          <p:cNvSpPr txBox="1"/>
          <p:nvPr/>
        </p:nvSpPr>
        <p:spPr>
          <a:xfrm>
            <a:off x="3389656" y="3015862"/>
            <a:ext cx="1074333" cy="461665"/>
          </a:xfrm>
          <a:prstGeom prst="rect">
            <a:avLst/>
          </a:prstGeom>
          <a:solidFill>
            <a:schemeClr val="bg1"/>
          </a:solidFill>
        </p:spPr>
        <p:txBody>
          <a:bodyPr wrap="none" rtlCol="0">
            <a:spAutoFit/>
          </a:bodyPr>
          <a:lstStyle/>
          <a:p>
            <a:pPr algn="ctr"/>
            <a:r>
              <a:rPr kumimoji="1" lang="en-US" altLang="zh-CN" sz="2400" b="1">
                <a:latin typeface="Times New Roman" panose="02020603050405020304" pitchFamily="18" charset="0"/>
                <a:cs typeface="Times New Roman" panose="02020603050405020304" pitchFamily="18" charset="0"/>
              </a:rPr>
              <a:t>Design</a:t>
            </a:r>
            <a:endParaRPr kumimoji="1" lang="zh-CN" altLang="en-US" sz="2400" b="1">
              <a:latin typeface="Times New Roman" panose="02020603050405020304" pitchFamily="18" charset="0"/>
              <a:cs typeface="Times New Roman" panose="02020603050405020304" pitchFamily="18" charset="0"/>
            </a:endParaRPr>
          </a:p>
        </p:txBody>
      </p:sp>
      <p:grpSp>
        <p:nvGrpSpPr>
          <p:cNvPr id="27" name="组合 26">
            <a:extLst>
              <a:ext uri="{FF2B5EF4-FFF2-40B4-BE49-F238E27FC236}">
                <a16:creationId xmlns:a16="http://schemas.microsoft.com/office/drawing/2014/main" id="{62B81B5E-20EB-1248-9A6C-4559C8BB6106}"/>
              </a:ext>
            </a:extLst>
          </p:cNvPr>
          <p:cNvGrpSpPr/>
          <p:nvPr/>
        </p:nvGrpSpPr>
        <p:grpSpPr>
          <a:xfrm>
            <a:off x="5927747" y="3010897"/>
            <a:ext cx="3342797" cy="1578848"/>
            <a:chOff x="5859246" y="2141259"/>
            <a:chExt cx="3342797" cy="1578848"/>
          </a:xfrm>
        </p:grpSpPr>
        <p:sp>
          <p:nvSpPr>
            <p:cNvPr id="21" name="圆角矩形 20">
              <a:extLst>
                <a:ext uri="{FF2B5EF4-FFF2-40B4-BE49-F238E27FC236}">
                  <a16:creationId xmlns:a16="http://schemas.microsoft.com/office/drawing/2014/main" id="{B92833DE-6614-F44A-A5AA-68AD335088E2}"/>
                </a:ext>
              </a:extLst>
            </p:cNvPr>
            <p:cNvSpPr/>
            <p:nvPr/>
          </p:nvSpPr>
          <p:spPr>
            <a:xfrm>
              <a:off x="5859246" y="2377014"/>
              <a:ext cx="3342797" cy="1343093"/>
            </a:xfrm>
            <a:prstGeom prst="roundRect">
              <a:avLst>
                <a:gd name="adj" fmla="val 173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50EA7E5A-8CAA-F649-8B8F-BB7D6D19C5D7}"/>
                </a:ext>
              </a:extLst>
            </p:cNvPr>
            <p:cNvSpPr txBox="1"/>
            <p:nvPr/>
          </p:nvSpPr>
          <p:spPr>
            <a:xfrm>
              <a:off x="5998946" y="2650767"/>
              <a:ext cx="2129109" cy="461665"/>
            </a:xfrm>
            <a:prstGeom prst="rect">
              <a:avLst/>
            </a:prstGeom>
            <a:noFill/>
          </p:spPr>
          <p:txBody>
            <a:bodyPr wrap="none" rtlCol="0">
              <a:spAutoFit/>
            </a:bodyPr>
            <a:lstStyle/>
            <a:p>
              <a:r>
                <a:rPr kumimoji="1" lang="en-US" altLang="zh-CN" sz="2400" dirty="0">
                  <a:latin typeface="Times New Roman" panose="02020603050405020304" pitchFamily="18" charset="0"/>
                  <a:cs typeface="Times New Roman" panose="02020603050405020304" pitchFamily="18" charset="0"/>
                </a:rPr>
                <a:t>Implementation</a:t>
              </a:r>
              <a:endParaRPr kumimoji="1" lang="zh-CN" altLang="en-US" sz="2400"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7ECE472A-306D-AC42-B589-E2B1D635791A}"/>
                </a:ext>
              </a:extLst>
            </p:cNvPr>
            <p:cNvSpPr txBox="1"/>
            <p:nvPr/>
          </p:nvSpPr>
          <p:spPr>
            <a:xfrm>
              <a:off x="5998946" y="3058934"/>
              <a:ext cx="1515158" cy="461665"/>
            </a:xfrm>
            <a:prstGeom prst="rect">
              <a:avLst/>
            </a:prstGeom>
            <a:noFill/>
          </p:spPr>
          <p:txBody>
            <a:bodyPr wrap="none" rtlCol="0">
              <a:spAutoFit/>
            </a:bodyPr>
            <a:lstStyle/>
            <a:p>
              <a:r>
                <a:rPr kumimoji="1" lang="en-US" altLang="zh-CN" sz="2400" dirty="0">
                  <a:latin typeface="Times New Roman" panose="02020603050405020304" pitchFamily="18" charset="0"/>
                  <a:cs typeface="Times New Roman" panose="02020603050405020304" pitchFamily="18" charset="0"/>
                </a:rPr>
                <a:t>Evaluation</a:t>
              </a:r>
              <a:endParaRPr kumimoji="1" lang="zh-CN" altLang="en-US" sz="2400" dirty="0">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9004D258-A2CA-F248-82F9-E0EE3A301C1D}"/>
                </a:ext>
              </a:extLst>
            </p:cNvPr>
            <p:cNvSpPr txBox="1"/>
            <p:nvPr/>
          </p:nvSpPr>
          <p:spPr>
            <a:xfrm>
              <a:off x="6598191" y="2141259"/>
              <a:ext cx="1859805" cy="461665"/>
            </a:xfrm>
            <a:prstGeom prst="rect">
              <a:avLst/>
            </a:prstGeom>
            <a:solidFill>
              <a:schemeClr val="bg1"/>
            </a:solidFill>
          </p:spPr>
          <p:txBody>
            <a:bodyPr wrap="none" rtlCol="0">
              <a:spAutoFit/>
            </a:bodyPr>
            <a:lstStyle/>
            <a:p>
              <a:pPr algn="ctr"/>
              <a:r>
                <a:rPr kumimoji="1" lang="en-US" altLang="zh-CN" sz="2400" b="1">
                  <a:latin typeface="Times New Roman" panose="02020603050405020304" pitchFamily="18" charset="0"/>
                  <a:cs typeface="Times New Roman" panose="02020603050405020304" pitchFamily="18" charset="0"/>
                </a:rPr>
                <a:t>Experiments</a:t>
              </a:r>
              <a:endParaRPr kumimoji="1" lang="zh-CN" altLang="en-US" sz="2400" b="1">
                <a:latin typeface="Times New Roman" panose="02020603050405020304" pitchFamily="18" charset="0"/>
                <a:cs typeface="Times New Roman" panose="02020603050405020304" pitchFamily="18" charset="0"/>
              </a:endParaRPr>
            </a:p>
          </p:txBody>
        </p:sp>
      </p:grpSp>
      <p:sp>
        <p:nvSpPr>
          <p:cNvPr id="25" name="文本框 24">
            <a:extLst>
              <a:ext uri="{FF2B5EF4-FFF2-40B4-BE49-F238E27FC236}">
                <a16:creationId xmlns:a16="http://schemas.microsoft.com/office/drawing/2014/main" id="{D84F7464-5973-A64F-A675-B7261A194286}"/>
              </a:ext>
            </a:extLst>
          </p:cNvPr>
          <p:cNvSpPr txBox="1"/>
          <p:nvPr/>
        </p:nvSpPr>
        <p:spPr>
          <a:xfrm>
            <a:off x="3929373" y="1185036"/>
            <a:ext cx="3667222" cy="461665"/>
          </a:xfrm>
          <a:prstGeom prst="rect">
            <a:avLst/>
          </a:prstGeom>
          <a:solidFill>
            <a:schemeClr val="bg1"/>
          </a:solidFill>
        </p:spPr>
        <p:txBody>
          <a:bodyPr wrap="none" rtlCol="0">
            <a:spAutoFit/>
          </a:bodyPr>
          <a:lstStyle/>
          <a:p>
            <a:pPr algn="ctr"/>
            <a:r>
              <a:rPr kumimoji="1" lang="en-US" altLang="zh-CN" sz="2400" b="1">
                <a:latin typeface="Times New Roman" panose="02020603050405020304" pitchFamily="18" charset="0"/>
                <a:cs typeface="Times New Roman" panose="02020603050405020304" pitchFamily="18" charset="0"/>
              </a:rPr>
              <a:t>Background</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&amp;</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Motivation</a:t>
            </a:r>
            <a:endParaRPr kumimoji="1" lang="zh-CN" alt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994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矩形 324">
            <a:extLst>
              <a:ext uri="{FF2B5EF4-FFF2-40B4-BE49-F238E27FC236}">
                <a16:creationId xmlns:a16="http://schemas.microsoft.com/office/drawing/2014/main" id="{885C9B4D-2CE3-4126-B2D5-66637A42C9AF}"/>
              </a:ext>
            </a:extLst>
          </p:cNvPr>
          <p:cNvSpPr/>
          <p:nvPr/>
        </p:nvSpPr>
        <p:spPr>
          <a:xfrm>
            <a:off x="3102178" y="1704974"/>
            <a:ext cx="149153" cy="283159"/>
          </a:xfrm>
          <a:prstGeom prst="rect">
            <a:avLst/>
          </a:prstGeom>
          <a:solidFill>
            <a:srgbClr val="61AF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26" name="矩形 325">
            <a:extLst>
              <a:ext uri="{FF2B5EF4-FFF2-40B4-BE49-F238E27FC236}">
                <a16:creationId xmlns:a16="http://schemas.microsoft.com/office/drawing/2014/main" id="{ECB0A2CF-749F-405F-9F89-7BCB39BB6B12}"/>
              </a:ext>
            </a:extLst>
          </p:cNvPr>
          <p:cNvSpPr/>
          <p:nvPr/>
        </p:nvSpPr>
        <p:spPr>
          <a:xfrm>
            <a:off x="704253" y="1704974"/>
            <a:ext cx="149153" cy="283159"/>
          </a:xfrm>
          <a:prstGeom prst="rect">
            <a:avLst/>
          </a:prstGeom>
          <a:solidFill>
            <a:srgbClr val="61AF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27" name="矩形 326">
            <a:extLst>
              <a:ext uri="{FF2B5EF4-FFF2-40B4-BE49-F238E27FC236}">
                <a16:creationId xmlns:a16="http://schemas.microsoft.com/office/drawing/2014/main" id="{D513A3C6-1381-409C-8CE3-B3CFD7345082}"/>
              </a:ext>
            </a:extLst>
          </p:cNvPr>
          <p:cNvSpPr/>
          <p:nvPr/>
        </p:nvSpPr>
        <p:spPr>
          <a:xfrm>
            <a:off x="852001" y="1704974"/>
            <a:ext cx="149153" cy="283159"/>
          </a:xfrm>
          <a:prstGeom prst="rect">
            <a:avLst/>
          </a:prstGeom>
          <a:solidFill>
            <a:srgbClr val="D9E1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3161443"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Design: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System Design</a:t>
            </a:r>
            <a:endParaRPr kumimoji="1" lang="zh-CN" altLang="en-US" sz="2400" b="1" dirty="0">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D815CA1C-2826-4C78-943F-38391A167C2F}"/>
              </a:ext>
            </a:extLst>
          </p:cNvPr>
          <p:cNvSpPr txBox="1"/>
          <p:nvPr/>
        </p:nvSpPr>
        <p:spPr>
          <a:xfrm>
            <a:off x="9124404" y="997160"/>
            <a:ext cx="2467342"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Overview of DRAGON</a:t>
            </a:r>
          </a:p>
        </p:txBody>
      </p:sp>
      <p:sp>
        <p:nvSpPr>
          <p:cNvPr id="158" name="圆角矩形 4">
            <a:extLst>
              <a:ext uri="{FF2B5EF4-FFF2-40B4-BE49-F238E27FC236}">
                <a16:creationId xmlns:a16="http://schemas.microsoft.com/office/drawing/2014/main" id="{F293E481-98AF-4DC7-86CA-09E639403231}"/>
              </a:ext>
            </a:extLst>
          </p:cNvPr>
          <p:cNvSpPr/>
          <p:nvPr/>
        </p:nvSpPr>
        <p:spPr>
          <a:xfrm>
            <a:off x="947568" y="3770478"/>
            <a:ext cx="2060194" cy="1281454"/>
          </a:xfrm>
          <a:prstGeom prst="roundRect">
            <a:avLst>
              <a:gd name="adj" fmla="val 10121"/>
            </a:avLst>
          </a:prstGeom>
          <a:solidFill>
            <a:srgbClr val="F9F6F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59" name="圆角矩形 5">
            <a:extLst>
              <a:ext uri="{FF2B5EF4-FFF2-40B4-BE49-F238E27FC236}">
                <a16:creationId xmlns:a16="http://schemas.microsoft.com/office/drawing/2014/main" id="{F1175155-AAA2-4950-8E2F-902B7613FAAF}"/>
              </a:ext>
            </a:extLst>
          </p:cNvPr>
          <p:cNvSpPr/>
          <p:nvPr/>
        </p:nvSpPr>
        <p:spPr>
          <a:xfrm>
            <a:off x="3301984" y="2093821"/>
            <a:ext cx="4964361" cy="3658124"/>
          </a:xfrm>
          <a:prstGeom prst="roundRect">
            <a:avLst>
              <a:gd name="adj" fmla="val 3132"/>
            </a:avLst>
          </a:prstGeom>
          <a:solidFill>
            <a:srgbClr val="D9E1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60" name="同侧圆角矩形 6">
            <a:extLst>
              <a:ext uri="{FF2B5EF4-FFF2-40B4-BE49-F238E27FC236}">
                <a16:creationId xmlns:a16="http://schemas.microsoft.com/office/drawing/2014/main" id="{FBE1A3AB-4A7A-4F02-A803-0E87270880B8}"/>
              </a:ext>
            </a:extLst>
          </p:cNvPr>
          <p:cNvSpPr/>
          <p:nvPr/>
        </p:nvSpPr>
        <p:spPr>
          <a:xfrm rot="10800000">
            <a:off x="3301972" y="4893339"/>
            <a:ext cx="4964363" cy="858602"/>
          </a:xfrm>
          <a:prstGeom prst="round2SameRect">
            <a:avLst>
              <a:gd name="adj1" fmla="val 11515"/>
              <a:gd name="adj2" fmla="val 0"/>
            </a:avLst>
          </a:prstGeom>
          <a:solidFill>
            <a:srgbClr val="F9F6F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nvGrpSpPr>
          <p:cNvPr id="162" name="组合 161">
            <a:extLst>
              <a:ext uri="{FF2B5EF4-FFF2-40B4-BE49-F238E27FC236}">
                <a16:creationId xmlns:a16="http://schemas.microsoft.com/office/drawing/2014/main" id="{FC79EA2D-5CB4-47D3-B879-E1DD5FE01023}"/>
              </a:ext>
            </a:extLst>
          </p:cNvPr>
          <p:cNvGrpSpPr/>
          <p:nvPr/>
        </p:nvGrpSpPr>
        <p:grpSpPr>
          <a:xfrm>
            <a:off x="3834721" y="2535581"/>
            <a:ext cx="591127" cy="334460"/>
            <a:chOff x="5822551" y="2574994"/>
            <a:chExt cx="591127" cy="334460"/>
          </a:xfrm>
        </p:grpSpPr>
        <p:cxnSp>
          <p:nvCxnSpPr>
            <p:cNvPr id="165" name="直线连接符 8">
              <a:extLst>
                <a:ext uri="{FF2B5EF4-FFF2-40B4-BE49-F238E27FC236}">
                  <a16:creationId xmlns:a16="http://schemas.microsoft.com/office/drawing/2014/main" id="{7D2B0946-EFD4-4692-9EAC-2A1DD1D9EDDC}"/>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9" name="矩形 168">
              <a:extLst>
                <a:ext uri="{FF2B5EF4-FFF2-40B4-BE49-F238E27FC236}">
                  <a16:creationId xmlns:a16="http://schemas.microsoft.com/office/drawing/2014/main" id="{B4212C09-6B5E-4AF6-A4B8-7EC4F9628CFE}"/>
                </a:ext>
              </a:extLst>
            </p:cNvPr>
            <p:cNvSpPr/>
            <p:nvPr/>
          </p:nvSpPr>
          <p:spPr>
            <a:xfrm>
              <a:off x="5918816"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0" name="矩形 169">
              <a:extLst>
                <a:ext uri="{FF2B5EF4-FFF2-40B4-BE49-F238E27FC236}">
                  <a16:creationId xmlns:a16="http://schemas.microsoft.com/office/drawing/2014/main" id="{B03A3FD1-4E8C-4DFE-A704-7CB3104BF0FA}"/>
                </a:ext>
              </a:extLst>
            </p:cNvPr>
            <p:cNvSpPr/>
            <p:nvPr/>
          </p:nvSpPr>
          <p:spPr>
            <a:xfrm>
              <a:off x="6060287"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1" name="矩形 170">
              <a:extLst>
                <a:ext uri="{FF2B5EF4-FFF2-40B4-BE49-F238E27FC236}">
                  <a16:creationId xmlns:a16="http://schemas.microsoft.com/office/drawing/2014/main" id="{1CF8084B-7E7B-4356-8028-AF540B0E00E5}"/>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72" name="组合 171">
            <a:extLst>
              <a:ext uri="{FF2B5EF4-FFF2-40B4-BE49-F238E27FC236}">
                <a16:creationId xmlns:a16="http://schemas.microsoft.com/office/drawing/2014/main" id="{F21749ED-5A65-438D-99C0-770F4C8461FE}"/>
              </a:ext>
            </a:extLst>
          </p:cNvPr>
          <p:cNvGrpSpPr/>
          <p:nvPr/>
        </p:nvGrpSpPr>
        <p:grpSpPr>
          <a:xfrm>
            <a:off x="5269467" y="2535581"/>
            <a:ext cx="591127" cy="334460"/>
            <a:chOff x="5822551" y="2574994"/>
            <a:chExt cx="591127" cy="334460"/>
          </a:xfrm>
        </p:grpSpPr>
        <p:cxnSp>
          <p:nvCxnSpPr>
            <p:cNvPr id="173" name="直线连接符 13">
              <a:extLst>
                <a:ext uri="{FF2B5EF4-FFF2-40B4-BE49-F238E27FC236}">
                  <a16:creationId xmlns:a16="http://schemas.microsoft.com/office/drawing/2014/main" id="{C2C859FE-3DE7-4E98-B511-96AC7087DEA5}"/>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4" name="矩形 173">
              <a:extLst>
                <a:ext uri="{FF2B5EF4-FFF2-40B4-BE49-F238E27FC236}">
                  <a16:creationId xmlns:a16="http://schemas.microsoft.com/office/drawing/2014/main" id="{E781D2F6-E157-41FD-8EFF-B86D45F38867}"/>
                </a:ext>
              </a:extLst>
            </p:cNvPr>
            <p:cNvSpPr/>
            <p:nvPr/>
          </p:nvSpPr>
          <p:spPr>
            <a:xfrm>
              <a:off x="5918816"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5" name="矩形 174">
              <a:extLst>
                <a:ext uri="{FF2B5EF4-FFF2-40B4-BE49-F238E27FC236}">
                  <a16:creationId xmlns:a16="http://schemas.microsoft.com/office/drawing/2014/main" id="{38201F0F-372F-462A-A7C3-57651ED8E34C}"/>
                </a:ext>
              </a:extLst>
            </p:cNvPr>
            <p:cNvSpPr/>
            <p:nvPr/>
          </p:nvSpPr>
          <p:spPr>
            <a:xfrm>
              <a:off x="6060287"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6" name="矩形 175">
              <a:extLst>
                <a:ext uri="{FF2B5EF4-FFF2-40B4-BE49-F238E27FC236}">
                  <a16:creationId xmlns:a16="http://schemas.microsoft.com/office/drawing/2014/main" id="{9393B095-1B0A-4F9D-B4D9-3A758385338A}"/>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77" name="组合 176">
            <a:extLst>
              <a:ext uri="{FF2B5EF4-FFF2-40B4-BE49-F238E27FC236}">
                <a16:creationId xmlns:a16="http://schemas.microsoft.com/office/drawing/2014/main" id="{02722961-D06C-4A51-B089-89E1CAEA753A}"/>
              </a:ext>
            </a:extLst>
          </p:cNvPr>
          <p:cNvGrpSpPr/>
          <p:nvPr/>
        </p:nvGrpSpPr>
        <p:grpSpPr>
          <a:xfrm>
            <a:off x="6946833" y="2535581"/>
            <a:ext cx="591127" cy="334460"/>
            <a:chOff x="5822551" y="2574994"/>
            <a:chExt cx="591127" cy="334460"/>
          </a:xfrm>
        </p:grpSpPr>
        <p:cxnSp>
          <p:nvCxnSpPr>
            <p:cNvPr id="178" name="直线连接符 18">
              <a:extLst>
                <a:ext uri="{FF2B5EF4-FFF2-40B4-BE49-F238E27FC236}">
                  <a16:creationId xmlns:a16="http://schemas.microsoft.com/office/drawing/2014/main" id="{BE68A2FC-C2E9-4F9E-ADC4-237F882DBCF5}"/>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9" name="矩形 178">
              <a:extLst>
                <a:ext uri="{FF2B5EF4-FFF2-40B4-BE49-F238E27FC236}">
                  <a16:creationId xmlns:a16="http://schemas.microsoft.com/office/drawing/2014/main" id="{DAE9F26B-77F7-46C6-B506-980678E2AB6A}"/>
                </a:ext>
              </a:extLst>
            </p:cNvPr>
            <p:cNvSpPr/>
            <p:nvPr/>
          </p:nvSpPr>
          <p:spPr>
            <a:xfrm>
              <a:off x="5918816" y="2823352"/>
              <a:ext cx="139539" cy="84151"/>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80" name="矩形 179">
              <a:extLst>
                <a:ext uri="{FF2B5EF4-FFF2-40B4-BE49-F238E27FC236}">
                  <a16:creationId xmlns:a16="http://schemas.microsoft.com/office/drawing/2014/main" id="{3DD1F74D-F1AA-4237-A35A-D501330E3BD6}"/>
                </a:ext>
              </a:extLst>
            </p:cNvPr>
            <p:cNvSpPr/>
            <p:nvPr/>
          </p:nvSpPr>
          <p:spPr>
            <a:xfrm>
              <a:off x="6060287"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81" name="矩形 180">
              <a:extLst>
                <a:ext uri="{FF2B5EF4-FFF2-40B4-BE49-F238E27FC236}">
                  <a16:creationId xmlns:a16="http://schemas.microsoft.com/office/drawing/2014/main" id="{8E18284A-1E91-43D4-A8A3-FF928FE860B2}"/>
                </a:ext>
              </a:extLst>
            </p:cNvPr>
            <p:cNvSpPr/>
            <p:nvPr/>
          </p:nvSpPr>
          <p:spPr>
            <a:xfrm>
              <a:off x="6201693" y="2772350"/>
              <a:ext cx="139539" cy="135145"/>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82" name="组合 181">
            <a:extLst>
              <a:ext uri="{FF2B5EF4-FFF2-40B4-BE49-F238E27FC236}">
                <a16:creationId xmlns:a16="http://schemas.microsoft.com/office/drawing/2014/main" id="{A6BB8BB8-A513-4227-912B-7694A2A84AA8}"/>
              </a:ext>
            </a:extLst>
          </p:cNvPr>
          <p:cNvGrpSpPr/>
          <p:nvPr/>
        </p:nvGrpSpPr>
        <p:grpSpPr>
          <a:xfrm>
            <a:off x="3834721" y="3701553"/>
            <a:ext cx="591127" cy="334460"/>
            <a:chOff x="5822551" y="2574994"/>
            <a:chExt cx="591127" cy="334460"/>
          </a:xfrm>
        </p:grpSpPr>
        <p:cxnSp>
          <p:nvCxnSpPr>
            <p:cNvPr id="183" name="直线连接符 23">
              <a:extLst>
                <a:ext uri="{FF2B5EF4-FFF2-40B4-BE49-F238E27FC236}">
                  <a16:creationId xmlns:a16="http://schemas.microsoft.com/office/drawing/2014/main" id="{E7166AB9-163F-4A51-AB96-2CC95D952380}"/>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4" name="矩形 183">
              <a:extLst>
                <a:ext uri="{FF2B5EF4-FFF2-40B4-BE49-F238E27FC236}">
                  <a16:creationId xmlns:a16="http://schemas.microsoft.com/office/drawing/2014/main" id="{675508EA-0F5D-431F-91A0-C37FEE9ED426}"/>
                </a:ext>
              </a:extLst>
            </p:cNvPr>
            <p:cNvSpPr/>
            <p:nvPr/>
          </p:nvSpPr>
          <p:spPr>
            <a:xfrm>
              <a:off x="5918816"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85" name="矩形 184">
              <a:extLst>
                <a:ext uri="{FF2B5EF4-FFF2-40B4-BE49-F238E27FC236}">
                  <a16:creationId xmlns:a16="http://schemas.microsoft.com/office/drawing/2014/main" id="{66F8C59C-0910-4816-8303-6D820659D7C9}"/>
                </a:ext>
              </a:extLst>
            </p:cNvPr>
            <p:cNvSpPr/>
            <p:nvPr/>
          </p:nvSpPr>
          <p:spPr>
            <a:xfrm>
              <a:off x="6060287"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86" name="矩形 185">
              <a:extLst>
                <a:ext uri="{FF2B5EF4-FFF2-40B4-BE49-F238E27FC236}">
                  <a16:creationId xmlns:a16="http://schemas.microsoft.com/office/drawing/2014/main" id="{88F2FFC1-54FB-47AC-8601-1329F8B863D4}"/>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87" name="组合 186">
            <a:extLst>
              <a:ext uri="{FF2B5EF4-FFF2-40B4-BE49-F238E27FC236}">
                <a16:creationId xmlns:a16="http://schemas.microsoft.com/office/drawing/2014/main" id="{200FBE6D-AFFE-48BD-9B00-7092D6C1AF5C}"/>
              </a:ext>
            </a:extLst>
          </p:cNvPr>
          <p:cNvGrpSpPr/>
          <p:nvPr/>
        </p:nvGrpSpPr>
        <p:grpSpPr>
          <a:xfrm flipH="1">
            <a:off x="5281408" y="3701553"/>
            <a:ext cx="591127" cy="334460"/>
            <a:chOff x="5822551" y="2574994"/>
            <a:chExt cx="591127" cy="334460"/>
          </a:xfrm>
        </p:grpSpPr>
        <p:cxnSp>
          <p:nvCxnSpPr>
            <p:cNvPr id="188" name="直线连接符 28">
              <a:extLst>
                <a:ext uri="{FF2B5EF4-FFF2-40B4-BE49-F238E27FC236}">
                  <a16:creationId xmlns:a16="http://schemas.microsoft.com/office/drawing/2014/main" id="{B13253AD-3F74-423A-81AA-2CB957FD6853}"/>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9" name="矩形 188">
              <a:extLst>
                <a:ext uri="{FF2B5EF4-FFF2-40B4-BE49-F238E27FC236}">
                  <a16:creationId xmlns:a16="http://schemas.microsoft.com/office/drawing/2014/main" id="{9517CD8D-8EF5-4819-BEB4-2F1905FD6C2C}"/>
                </a:ext>
              </a:extLst>
            </p:cNvPr>
            <p:cNvSpPr/>
            <p:nvPr/>
          </p:nvSpPr>
          <p:spPr>
            <a:xfrm>
              <a:off x="5918816"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90" name="矩形 189">
              <a:extLst>
                <a:ext uri="{FF2B5EF4-FFF2-40B4-BE49-F238E27FC236}">
                  <a16:creationId xmlns:a16="http://schemas.microsoft.com/office/drawing/2014/main" id="{648C7410-A026-4595-9B33-BAA31813C726}"/>
                </a:ext>
              </a:extLst>
            </p:cNvPr>
            <p:cNvSpPr/>
            <p:nvPr/>
          </p:nvSpPr>
          <p:spPr>
            <a:xfrm>
              <a:off x="6060287"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91" name="矩形 190">
              <a:extLst>
                <a:ext uri="{FF2B5EF4-FFF2-40B4-BE49-F238E27FC236}">
                  <a16:creationId xmlns:a16="http://schemas.microsoft.com/office/drawing/2014/main" id="{7D3EB501-8341-4C57-86CE-956E7DB3A6E9}"/>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sp>
        <p:nvSpPr>
          <p:cNvPr id="192" name="矩形 191">
            <a:extLst>
              <a:ext uri="{FF2B5EF4-FFF2-40B4-BE49-F238E27FC236}">
                <a16:creationId xmlns:a16="http://schemas.microsoft.com/office/drawing/2014/main" id="{03F25E5E-D490-4E97-B6F9-87C020C47F83}"/>
              </a:ext>
            </a:extLst>
          </p:cNvPr>
          <p:cNvSpPr/>
          <p:nvPr/>
        </p:nvSpPr>
        <p:spPr>
          <a:xfrm>
            <a:off x="3534790" y="2976786"/>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“science”</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93" name="矩形 192">
            <a:extLst>
              <a:ext uri="{FF2B5EF4-FFF2-40B4-BE49-F238E27FC236}">
                <a16:creationId xmlns:a16="http://schemas.microsoft.com/office/drawing/2014/main" id="{60E034AA-734C-4FA1-AC20-64917F13ED14}"/>
              </a:ext>
            </a:extLst>
          </p:cNvPr>
          <p:cNvSpPr/>
          <p:nvPr/>
        </p:nvSpPr>
        <p:spPr>
          <a:xfrm>
            <a:off x="5020110" y="2970735"/>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“and”</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94" name="矩形 193">
            <a:extLst>
              <a:ext uri="{FF2B5EF4-FFF2-40B4-BE49-F238E27FC236}">
                <a16:creationId xmlns:a16="http://schemas.microsoft.com/office/drawing/2014/main" id="{3A187B80-6BB0-4749-97EC-DCE4721DE735}"/>
              </a:ext>
            </a:extLst>
          </p:cNvPr>
          <p:cNvSpPr/>
          <p:nvPr/>
        </p:nvSpPr>
        <p:spPr>
          <a:xfrm>
            <a:off x="6505431" y="2970735"/>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“technology”</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95" name="矩形 194">
            <a:extLst>
              <a:ext uri="{FF2B5EF4-FFF2-40B4-BE49-F238E27FC236}">
                <a16:creationId xmlns:a16="http://schemas.microsoft.com/office/drawing/2014/main" id="{F7F07D38-89E2-4442-A713-332C20FA08D2}"/>
              </a:ext>
            </a:extLst>
          </p:cNvPr>
          <p:cNvSpPr/>
          <p:nvPr/>
        </p:nvSpPr>
        <p:spPr>
          <a:xfrm>
            <a:off x="3534790" y="4163361"/>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“games”</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96" name="矩形 195">
            <a:extLst>
              <a:ext uri="{FF2B5EF4-FFF2-40B4-BE49-F238E27FC236}">
                <a16:creationId xmlns:a16="http://schemas.microsoft.com/office/drawing/2014/main" id="{FA540AA0-812E-418C-B1C1-840504306F0F}"/>
              </a:ext>
            </a:extLst>
          </p:cNvPr>
          <p:cNvSpPr/>
          <p:nvPr/>
        </p:nvSpPr>
        <p:spPr>
          <a:xfrm>
            <a:off x="5020110" y="4157310"/>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97" name="双中括号 38">
            <a:extLst>
              <a:ext uri="{FF2B5EF4-FFF2-40B4-BE49-F238E27FC236}">
                <a16:creationId xmlns:a16="http://schemas.microsoft.com/office/drawing/2014/main" id="{409BF67A-3E5A-4AF5-90F2-A23B44646B97}"/>
              </a:ext>
            </a:extLst>
          </p:cNvPr>
          <p:cNvSpPr/>
          <p:nvPr/>
        </p:nvSpPr>
        <p:spPr>
          <a:xfrm rot="5400000">
            <a:off x="5620201" y="830039"/>
            <a:ext cx="449192" cy="4615589"/>
          </a:xfrm>
          <a:prstGeom prst="bracketPair">
            <a:avLst>
              <a:gd name="adj" fmla="val 0"/>
            </a:avLst>
          </a:prstGeom>
          <a:ln w="38100" cmpd="dbl">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98" name="双中括号 39">
            <a:extLst>
              <a:ext uri="{FF2B5EF4-FFF2-40B4-BE49-F238E27FC236}">
                <a16:creationId xmlns:a16="http://schemas.microsoft.com/office/drawing/2014/main" id="{7FC1C1B9-0541-4071-94E5-2C2C03F7EE7F}"/>
              </a:ext>
            </a:extLst>
          </p:cNvPr>
          <p:cNvSpPr/>
          <p:nvPr/>
        </p:nvSpPr>
        <p:spPr>
          <a:xfrm rot="5400000">
            <a:off x="5620201" y="2029247"/>
            <a:ext cx="449192" cy="4615589"/>
          </a:xfrm>
          <a:prstGeom prst="bracketPair">
            <a:avLst>
              <a:gd name="adj" fmla="val 0"/>
            </a:avLst>
          </a:prstGeom>
          <a:ln w="38100" cmpd="dbl">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199" name="肘形连接符 40">
            <a:extLst>
              <a:ext uri="{FF2B5EF4-FFF2-40B4-BE49-F238E27FC236}">
                <a16:creationId xmlns:a16="http://schemas.microsoft.com/office/drawing/2014/main" id="{E0A837FE-8BE1-4891-A01B-B607437B4C6E}"/>
              </a:ext>
            </a:extLst>
          </p:cNvPr>
          <p:cNvCxnSpPr>
            <a:cxnSpLocks/>
            <a:stCxn id="192" idx="1"/>
            <a:endCxn id="243" idx="6"/>
          </p:cNvCxnSpPr>
          <p:nvPr/>
        </p:nvCxnSpPr>
        <p:spPr>
          <a:xfrm rot="10800000" flipV="1">
            <a:off x="2857626" y="3141791"/>
            <a:ext cx="677164" cy="1184826"/>
          </a:xfrm>
          <a:prstGeom prst="bentConnector3">
            <a:avLst>
              <a:gd name="adj1" fmla="val 65328"/>
            </a:avLst>
          </a:prstGeom>
          <a:ln w="19050">
            <a:solidFill>
              <a:schemeClr val="accent1">
                <a:lumMod val="75000"/>
              </a:schemeClr>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00" name="肘形连接符 41">
            <a:extLst>
              <a:ext uri="{FF2B5EF4-FFF2-40B4-BE49-F238E27FC236}">
                <a16:creationId xmlns:a16="http://schemas.microsoft.com/office/drawing/2014/main" id="{DDA3AC71-3950-41BD-82EE-7EB0CD7A4B6A}"/>
              </a:ext>
            </a:extLst>
          </p:cNvPr>
          <p:cNvCxnSpPr>
            <a:cxnSpLocks/>
            <a:stCxn id="221" idx="2"/>
            <a:endCxn id="206" idx="3"/>
          </p:cNvCxnSpPr>
          <p:nvPr/>
        </p:nvCxnSpPr>
        <p:spPr>
          <a:xfrm rot="5400000">
            <a:off x="6702128" y="3338579"/>
            <a:ext cx="3434379" cy="733486"/>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01" name="矩形 200">
            <a:extLst>
              <a:ext uri="{FF2B5EF4-FFF2-40B4-BE49-F238E27FC236}">
                <a16:creationId xmlns:a16="http://schemas.microsoft.com/office/drawing/2014/main" id="{00AD9BEA-06CF-4364-8251-3A689E7A2A27}"/>
              </a:ext>
            </a:extLst>
          </p:cNvPr>
          <p:cNvSpPr/>
          <p:nvPr/>
        </p:nvSpPr>
        <p:spPr>
          <a:xfrm>
            <a:off x="7903421" y="2994158"/>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02" name="矩形 201">
            <a:extLst>
              <a:ext uri="{FF2B5EF4-FFF2-40B4-BE49-F238E27FC236}">
                <a16:creationId xmlns:a16="http://schemas.microsoft.com/office/drawing/2014/main" id="{96A03B0C-2494-445D-9E1C-49DCCFF0DEF6}"/>
              </a:ext>
            </a:extLst>
          </p:cNvPr>
          <p:cNvSpPr/>
          <p:nvPr/>
        </p:nvSpPr>
        <p:spPr>
          <a:xfrm>
            <a:off x="7903421" y="4180734"/>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03" name="矩形 202">
            <a:extLst>
              <a:ext uri="{FF2B5EF4-FFF2-40B4-BE49-F238E27FC236}">
                <a16:creationId xmlns:a16="http://schemas.microsoft.com/office/drawing/2014/main" id="{7D21985E-8F60-42CB-B7AB-4F825487B2D1}"/>
              </a:ext>
            </a:extLst>
          </p:cNvPr>
          <p:cNvSpPr/>
          <p:nvPr/>
        </p:nvSpPr>
        <p:spPr>
          <a:xfrm>
            <a:off x="3534790" y="5263559"/>
            <a:ext cx="1354412" cy="330009"/>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“I”</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04" name="矩形 203">
            <a:extLst>
              <a:ext uri="{FF2B5EF4-FFF2-40B4-BE49-F238E27FC236}">
                <a16:creationId xmlns:a16="http://schemas.microsoft.com/office/drawing/2014/main" id="{AD8F2973-DD80-439F-AE98-068CC8F2D488}"/>
              </a:ext>
            </a:extLst>
          </p:cNvPr>
          <p:cNvSpPr/>
          <p:nvPr/>
        </p:nvSpPr>
        <p:spPr>
          <a:xfrm>
            <a:off x="5020110" y="5257508"/>
            <a:ext cx="1354412" cy="330009"/>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“love”</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05" name="双中括号 46">
            <a:extLst>
              <a:ext uri="{FF2B5EF4-FFF2-40B4-BE49-F238E27FC236}">
                <a16:creationId xmlns:a16="http://schemas.microsoft.com/office/drawing/2014/main" id="{2C64BD3D-B945-4185-96A8-75C42254C02A}"/>
              </a:ext>
            </a:extLst>
          </p:cNvPr>
          <p:cNvSpPr/>
          <p:nvPr/>
        </p:nvSpPr>
        <p:spPr>
          <a:xfrm rot="5400000">
            <a:off x="5620201" y="3129445"/>
            <a:ext cx="449192" cy="4615589"/>
          </a:xfrm>
          <a:prstGeom prst="bracketPair">
            <a:avLst>
              <a:gd name="adj" fmla="val 0"/>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06" name="矩形 205">
            <a:extLst>
              <a:ext uri="{FF2B5EF4-FFF2-40B4-BE49-F238E27FC236}">
                <a16:creationId xmlns:a16="http://schemas.microsoft.com/office/drawing/2014/main" id="{3944697E-32E7-4289-8831-8545C6D4CBF7}"/>
              </a:ext>
            </a:extLst>
          </p:cNvPr>
          <p:cNvSpPr/>
          <p:nvPr/>
        </p:nvSpPr>
        <p:spPr>
          <a:xfrm>
            <a:off x="7903421" y="5280932"/>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07" name="矩形 206">
            <a:extLst>
              <a:ext uri="{FF2B5EF4-FFF2-40B4-BE49-F238E27FC236}">
                <a16:creationId xmlns:a16="http://schemas.microsoft.com/office/drawing/2014/main" id="{CD48EC5E-14D8-46A4-9B6E-93800587BB70}"/>
              </a:ext>
            </a:extLst>
          </p:cNvPr>
          <p:cNvSpPr/>
          <p:nvPr/>
        </p:nvSpPr>
        <p:spPr>
          <a:xfrm>
            <a:off x="6505431" y="5269102"/>
            <a:ext cx="1354412" cy="330009"/>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“computer”</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208" name="肘形连接符 49">
            <a:extLst>
              <a:ext uri="{FF2B5EF4-FFF2-40B4-BE49-F238E27FC236}">
                <a16:creationId xmlns:a16="http://schemas.microsoft.com/office/drawing/2014/main" id="{1B0EF503-D124-43FC-BA0D-497B1711ECC6}"/>
              </a:ext>
            </a:extLst>
          </p:cNvPr>
          <p:cNvCxnSpPr>
            <a:cxnSpLocks/>
            <a:stCxn id="209" idx="2"/>
            <a:endCxn id="201" idx="3"/>
          </p:cNvCxnSpPr>
          <p:nvPr/>
        </p:nvCxnSpPr>
        <p:spPr>
          <a:xfrm rot="5400000">
            <a:off x="7622946" y="2417761"/>
            <a:ext cx="1147605" cy="288348"/>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09" name="矩形 208">
            <a:extLst>
              <a:ext uri="{FF2B5EF4-FFF2-40B4-BE49-F238E27FC236}">
                <a16:creationId xmlns:a16="http://schemas.microsoft.com/office/drawing/2014/main" id="{A2E00D4B-A83E-473A-8A34-6989EF51B3AD}"/>
              </a:ext>
            </a:extLst>
          </p:cNvPr>
          <p:cNvSpPr/>
          <p:nvPr/>
        </p:nvSpPr>
        <p:spPr>
          <a:xfrm>
            <a:off x="8266345" y="170497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10" name="肘形连接符 51">
            <a:extLst>
              <a:ext uri="{FF2B5EF4-FFF2-40B4-BE49-F238E27FC236}">
                <a16:creationId xmlns:a16="http://schemas.microsoft.com/office/drawing/2014/main" id="{95EA3194-85B9-4468-924F-9C40ADFB99FE}"/>
              </a:ext>
            </a:extLst>
          </p:cNvPr>
          <p:cNvCxnSpPr>
            <a:cxnSpLocks/>
            <a:stCxn id="211" idx="2"/>
            <a:endCxn id="202" idx="3"/>
          </p:cNvCxnSpPr>
          <p:nvPr/>
        </p:nvCxnSpPr>
        <p:spPr>
          <a:xfrm rot="5400000">
            <a:off x="7104235" y="2936473"/>
            <a:ext cx="2334181" cy="437501"/>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11" name="矩形 210">
            <a:extLst>
              <a:ext uri="{FF2B5EF4-FFF2-40B4-BE49-F238E27FC236}">
                <a16:creationId xmlns:a16="http://schemas.microsoft.com/office/drawing/2014/main" id="{2527E1A7-219D-483F-A04C-C965A4C3AF09}"/>
              </a:ext>
            </a:extLst>
          </p:cNvPr>
          <p:cNvSpPr/>
          <p:nvPr/>
        </p:nvSpPr>
        <p:spPr>
          <a:xfrm>
            <a:off x="8415498" y="170497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21" name="矩形 220">
            <a:extLst>
              <a:ext uri="{FF2B5EF4-FFF2-40B4-BE49-F238E27FC236}">
                <a16:creationId xmlns:a16="http://schemas.microsoft.com/office/drawing/2014/main" id="{12C16C6A-E96B-4985-AFB9-9984488A7ED0}"/>
              </a:ext>
            </a:extLst>
          </p:cNvPr>
          <p:cNvSpPr/>
          <p:nvPr/>
        </p:nvSpPr>
        <p:spPr>
          <a:xfrm>
            <a:off x="8711483" y="1704974"/>
            <a:ext cx="149153" cy="283159"/>
          </a:xfrm>
          <a:prstGeom prst="rect">
            <a:avLst/>
          </a:prstGeom>
          <a:solidFill>
            <a:srgbClr val="D9E1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22" name="图片 221">
            <a:extLst>
              <a:ext uri="{FF2B5EF4-FFF2-40B4-BE49-F238E27FC236}">
                <a16:creationId xmlns:a16="http://schemas.microsoft.com/office/drawing/2014/main" id="{67E4D963-6624-4C6E-8FA3-60D015DF7975}"/>
              </a:ext>
            </a:extLst>
          </p:cNvPr>
          <p:cNvPicPr>
            <a:picLocks noChangeAspect="1"/>
          </p:cNvPicPr>
          <p:nvPr/>
        </p:nvPicPr>
        <p:blipFill>
          <a:blip r:embed="rId2"/>
          <a:srcRect/>
          <a:stretch/>
        </p:blipFill>
        <p:spPr>
          <a:xfrm>
            <a:off x="3515644" y="3401888"/>
            <a:ext cx="283426" cy="283426"/>
          </a:xfrm>
          <a:prstGeom prst="rect">
            <a:avLst/>
          </a:prstGeom>
        </p:spPr>
      </p:pic>
      <p:pic>
        <p:nvPicPr>
          <p:cNvPr id="223" name="图片 222">
            <a:extLst>
              <a:ext uri="{FF2B5EF4-FFF2-40B4-BE49-F238E27FC236}">
                <a16:creationId xmlns:a16="http://schemas.microsoft.com/office/drawing/2014/main" id="{F6876102-F28A-4CA3-AD23-978DDF058D01}"/>
              </a:ext>
            </a:extLst>
          </p:cNvPr>
          <p:cNvPicPr>
            <a:picLocks noChangeAspect="1"/>
          </p:cNvPicPr>
          <p:nvPr/>
        </p:nvPicPr>
        <p:blipFill>
          <a:blip r:embed="rId3"/>
          <a:srcRect/>
          <a:stretch/>
        </p:blipFill>
        <p:spPr>
          <a:xfrm>
            <a:off x="3518978" y="4585776"/>
            <a:ext cx="283426" cy="283426"/>
          </a:xfrm>
          <a:prstGeom prst="rect">
            <a:avLst/>
          </a:prstGeom>
        </p:spPr>
      </p:pic>
      <p:sp>
        <p:nvSpPr>
          <p:cNvPr id="224" name="矩形 223">
            <a:extLst>
              <a:ext uri="{FF2B5EF4-FFF2-40B4-BE49-F238E27FC236}">
                <a16:creationId xmlns:a16="http://schemas.microsoft.com/office/drawing/2014/main" id="{F72B7391-003D-4395-9AB8-BC1C180C5809}"/>
              </a:ext>
            </a:extLst>
          </p:cNvPr>
          <p:cNvSpPr/>
          <p:nvPr/>
        </p:nvSpPr>
        <p:spPr>
          <a:xfrm>
            <a:off x="1229501" y="4192543"/>
            <a:ext cx="922291"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“games”</a:t>
            </a:r>
            <a:endParaRPr kumimoji="1" lang="zh-CN" altLang="en-US"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pic>
        <p:nvPicPr>
          <p:cNvPr id="225" name="图片 224">
            <a:extLst>
              <a:ext uri="{FF2B5EF4-FFF2-40B4-BE49-F238E27FC236}">
                <a16:creationId xmlns:a16="http://schemas.microsoft.com/office/drawing/2014/main" id="{3DF2DAB4-2A01-4A31-A60E-4BEBA9FF4345}"/>
              </a:ext>
            </a:extLst>
          </p:cNvPr>
          <p:cNvPicPr>
            <a:picLocks noChangeAspect="1"/>
          </p:cNvPicPr>
          <p:nvPr/>
        </p:nvPicPr>
        <p:blipFill>
          <a:blip r:embed="rId3"/>
          <a:srcRect/>
          <a:stretch/>
        </p:blipFill>
        <p:spPr>
          <a:xfrm>
            <a:off x="2047099" y="4223604"/>
            <a:ext cx="193000" cy="193000"/>
          </a:xfrm>
          <a:prstGeom prst="rect">
            <a:avLst/>
          </a:prstGeom>
        </p:spPr>
      </p:pic>
      <p:sp>
        <p:nvSpPr>
          <p:cNvPr id="226" name="矩形 225">
            <a:extLst>
              <a:ext uri="{FF2B5EF4-FFF2-40B4-BE49-F238E27FC236}">
                <a16:creationId xmlns:a16="http://schemas.microsoft.com/office/drawing/2014/main" id="{B5492E0A-A44D-454F-B92C-AD45A118FF9B}"/>
              </a:ext>
            </a:extLst>
          </p:cNvPr>
          <p:cNvSpPr/>
          <p:nvPr/>
        </p:nvSpPr>
        <p:spPr>
          <a:xfrm>
            <a:off x="1229501" y="3905539"/>
            <a:ext cx="922291"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“science”</a:t>
            </a:r>
            <a:endParaRPr kumimoji="1" lang="zh-CN" altLang="en-US"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pic>
        <p:nvPicPr>
          <p:cNvPr id="227" name="图片 226">
            <a:extLst>
              <a:ext uri="{FF2B5EF4-FFF2-40B4-BE49-F238E27FC236}">
                <a16:creationId xmlns:a16="http://schemas.microsoft.com/office/drawing/2014/main" id="{74454A43-8850-4DD0-8B3F-28CEA8CD4DEF}"/>
              </a:ext>
            </a:extLst>
          </p:cNvPr>
          <p:cNvPicPr>
            <a:picLocks noChangeAspect="1"/>
          </p:cNvPicPr>
          <p:nvPr/>
        </p:nvPicPr>
        <p:blipFill>
          <a:blip r:embed="rId2"/>
          <a:srcRect/>
          <a:stretch/>
        </p:blipFill>
        <p:spPr>
          <a:xfrm>
            <a:off x="2052009" y="3939886"/>
            <a:ext cx="193000" cy="193000"/>
          </a:xfrm>
          <a:prstGeom prst="rect">
            <a:avLst/>
          </a:prstGeom>
        </p:spPr>
      </p:pic>
      <p:sp>
        <p:nvSpPr>
          <p:cNvPr id="228" name="矩形 227">
            <a:extLst>
              <a:ext uri="{FF2B5EF4-FFF2-40B4-BE49-F238E27FC236}">
                <a16:creationId xmlns:a16="http://schemas.microsoft.com/office/drawing/2014/main" id="{08E10A31-31AC-492E-B3E3-9A4CF95FB90E}"/>
              </a:ext>
            </a:extLst>
          </p:cNvPr>
          <p:cNvSpPr/>
          <p:nvPr/>
        </p:nvSpPr>
        <p:spPr>
          <a:xfrm>
            <a:off x="1229501" y="4476971"/>
            <a:ext cx="922291" cy="252000"/>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“games”</a:t>
            </a:r>
            <a:endParaRPr kumimoji="1" lang="zh-CN" altLang="en-US"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33" name="文本框 232">
            <a:extLst>
              <a:ext uri="{FF2B5EF4-FFF2-40B4-BE49-F238E27FC236}">
                <a16:creationId xmlns:a16="http://schemas.microsoft.com/office/drawing/2014/main" id="{F9FCA220-9838-4931-B24D-3F3D5F1D548D}"/>
              </a:ext>
            </a:extLst>
          </p:cNvPr>
          <p:cNvSpPr txBox="1"/>
          <p:nvPr/>
        </p:nvSpPr>
        <p:spPr>
          <a:xfrm>
            <a:off x="1268977" y="4694072"/>
            <a:ext cx="1309013"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Aggregator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40" name="右大括号 239">
            <a:extLst>
              <a:ext uri="{FF2B5EF4-FFF2-40B4-BE49-F238E27FC236}">
                <a16:creationId xmlns:a16="http://schemas.microsoft.com/office/drawing/2014/main" id="{40870557-E34F-450C-8E33-F971092DF612}"/>
              </a:ext>
            </a:extLst>
          </p:cNvPr>
          <p:cNvSpPr/>
          <p:nvPr/>
        </p:nvSpPr>
        <p:spPr>
          <a:xfrm>
            <a:off x="2246686" y="3939886"/>
            <a:ext cx="96685" cy="756347"/>
          </a:xfrm>
          <a:prstGeom prst="rightBrace">
            <a:avLst>
              <a:gd name="adj1" fmla="val 44456"/>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41" name="直线箭头连接符 86">
            <a:extLst>
              <a:ext uri="{FF2B5EF4-FFF2-40B4-BE49-F238E27FC236}">
                <a16:creationId xmlns:a16="http://schemas.microsoft.com/office/drawing/2014/main" id="{9DC5154F-D17C-4909-AF26-6461BB9FFA2C}"/>
              </a:ext>
            </a:extLst>
          </p:cNvPr>
          <p:cNvCxnSpPr>
            <a:cxnSpLocks/>
            <a:stCxn id="195" idx="1"/>
            <a:endCxn id="243" idx="6"/>
          </p:cNvCxnSpPr>
          <p:nvPr/>
        </p:nvCxnSpPr>
        <p:spPr>
          <a:xfrm flipH="1" flipV="1">
            <a:off x="2857626" y="4326617"/>
            <a:ext cx="677164" cy="1749"/>
          </a:xfrm>
          <a:prstGeom prst="straightConnector1">
            <a:avLst/>
          </a:prstGeom>
          <a:ln w="19050">
            <a:solidFill>
              <a:schemeClr val="accent1">
                <a:lumMod val="75000"/>
              </a:schemeClr>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42" name="直线箭头连接符 87">
            <a:extLst>
              <a:ext uri="{FF2B5EF4-FFF2-40B4-BE49-F238E27FC236}">
                <a16:creationId xmlns:a16="http://schemas.microsoft.com/office/drawing/2014/main" id="{94FEA2D3-6DEC-4F0E-BD4F-44BDF18C1BD2}"/>
              </a:ext>
            </a:extLst>
          </p:cNvPr>
          <p:cNvCxnSpPr>
            <a:cxnSpLocks/>
            <a:stCxn id="244" idx="1"/>
            <a:endCxn id="240" idx="1"/>
          </p:cNvCxnSpPr>
          <p:nvPr/>
        </p:nvCxnSpPr>
        <p:spPr>
          <a:xfrm flipH="1" flipV="1">
            <a:off x="2343371" y="4318060"/>
            <a:ext cx="225301" cy="782"/>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43" name="椭圆 242">
            <a:extLst>
              <a:ext uri="{FF2B5EF4-FFF2-40B4-BE49-F238E27FC236}">
                <a16:creationId xmlns:a16="http://schemas.microsoft.com/office/drawing/2014/main" id="{52DAA08D-E0C8-476E-B032-A1AF0716132A}"/>
              </a:ext>
            </a:extLst>
          </p:cNvPr>
          <p:cNvSpPr/>
          <p:nvPr/>
        </p:nvSpPr>
        <p:spPr>
          <a:xfrm>
            <a:off x="2521034" y="4158321"/>
            <a:ext cx="336592" cy="3365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44" name="图片 243">
            <a:extLst>
              <a:ext uri="{FF2B5EF4-FFF2-40B4-BE49-F238E27FC236}">
                <a16:creationId xmlns:a16="http://schemas.microsoft.com/office/drawing/2014/main" id="{5D0D8520-6942-4062-AEFA-C985B51BA72A}"/>
              </a:ext>
            </a:extLst>
          </p:cNvPr>
          <p:cNvPicPr>
            <a:picLocks noChangeAspect="1"/>
          </p:cNvPicPr>
          <p:nvPr/>
        </p:nvPicPr>
        <p:blipFill>
          <a:blip r:embed="rId4"/>
          <a:stretch>
            <a:fillRect/>
          </a:stretch>
        </p:blipFill>
        <p:spPr>
          <a:xfrm>
            <a:off x="2568672" y="4196903"/>
            <a:ext cx="243877" cy="243877"/>
          </a:xfrm>
          <a:prstGeom prst="rect">
            <a:avLst/>
          </a:prstGeom>
        </p:spPr>
      </p:pic>
      <p:cxnSp>
        <p:nvCxnSpPr>
          <p:cNvPr id="246" name="肘形连接符 91">
            <a:extLst>
              <a:ext uri="{FF2B5EF4-FFF2-40B4-BE49-F238E27FC236}">
                <a16:creationId xmlns:a16="http://schemas.microsoft.com/office/drawing/2014/main" id="{BEF11577-09EB-48B0-AC7E-EC46EB675BEE}"/>
              </a:ext>
            </a:extLst>
          </p:cNvPr>
          <p:cNvCxnSpPr>
            <a:cxnSpLocks/>
            <a:stCxn id="224" idx="1"/>
          </p:cNvCxnSpPr>
          <p:nvPr/>
        </p:nvCxnSpPr>
        <p:spPr>
          <a:xfrm rot="10800000">
            <a:off x="852853" y="1988133"/>
            <a:ext cx="376648" cy="2330410"/>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56" name="肘形连接符 101">
            <a:extLst>
              <a:ext uri="{FF2B5EF4-FFF2-40B4-BE49-F238E27FC236}">
                <a16:creationId xmlns:a16="http://schemas.microsoft.com/office/drawing/2014/main" id="{2A184579-8059-45D2-BD67-E7D04E20A7D1}"/>
              </a:ext>
            </a:extLst>
          </p:cNvPr>
          <p:cNvCxnSpPr>
            <a:cxnSpLocks/>
            <a:endCxn id="222" idx="1"/>
          </p:cNvCxnSpPr>
          <p:nvPr/>
        </p:nvCxnSpPr>
        <p:spPr>
          <a:xfrm rot="16200000" flipH="1">
            <a:off x="2568465" y="2596422"/>
            <a:ext cx="1555468" cy="338889"/>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57" name="肘形连接符 102">
            <a:extLst>
              <a:ext uri="{FF2B5EF4-FFF2-40B4-BE49-F238E27FC236}">
                <a16:creationId xmlns:a16="http://schemas.microsoft.com/office/drawing/2014/main" id="{10834A63-C8D1-4325-93C5-0FF06FC8B439}"/>
              </a:ext>
            </a:extLst>
          </p:cNvPr>
          <p:cNvCxnSpPr>
            <a:cxnSpLocks/>
            <a:endCxn id="223" idx="1"/>
          </p:cNvCxnSpPr>
          <p:nvPr/>
        </p:nvCxnSpPr>
        <p:spPr>
          <a:xfrm rot="16200000" flipH="1">
            <a:off x="1978188" y="3186699"/>
            <a:ext cx="2739356" cy="342223"/>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58" name="肘形连接符 103">
            <a:extLst>
              <a:ext uri="{FF2B5EF4-FFF2-40B4-BE49-F238E27FC236}">
                <a16:creationId xmlns:a16="http://schemas.microsoft.com/office/drawing/2014/main" id="{9EA29003-4F85-4618-86ED-53C75298FAB3}"/>
              </a:ext>
            </a:extLst>
          </p:cNvPr>
          <p:cNvCxnSpPr>
            <a:cxnSpLocks/>
            <a:stCxn id="223" idx="3"/>
            <a:endCxn id="260" idx="4"/>
          </p:cNvCxnSpPr>
          <p:nvPr/>
        </p:nvCxnSpPr>
        <p:spPr>
          <a:xfrm flipV="1">
            <a:off x="3802404" y="4605021"/>
            <a:ext cx="1067463" cy="122468"/>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59" name="组合 258">
            <a:extLst>
              <a:ext uri="{FF2B5EF4-FFF2-40B4-BE49-F238E27FC236}">
                <a16:creationId xmlns:a16="http://schemas.microsoft.com/office/drawing/2014/main" id="{0B810708-43D3-422E-AD99-D629F08BA468}"/>
              </a:ext>
            </a:extLst>
          </p:cNvPr>
          <p:cNvGrpSpPr/>
          <p:nvPr/>
        </p:nvGrpSpPr>
        <p:grpSpPr>
          <a:xfrm>
            <a:off x="4728636" y="4322559"/>
            <a:ext cx="282462" cy="282462"/>
            <a:chOff x="6716466" y="3672086"/>
            <a:chExt cx="282462" cy="282462"/>
          </a:xfrm>
        </p:grpSpPr>
        <p:sp>
          <p:nvSpPr>
            <p:cNvPr id="260" name="椭圆 259">
              <a:extLst>
                <a:ext uri="{FF2B5EF4-FFF2-40B4-BE49-F238E27FC236}">
                  <a16:creationId xmlns:a16="http://schemas.microsoft.com/office/drawing/2014/main" id="{9708E35E-D68B-49C4-818D-185ABAD2070D}"/>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61" name="图片 260">
              <a:extLst>
                <a:ext uri="{FF2B5EF4-FFF2-40B4-BE49-F238E27FC236}">
                  <a16:creationId xmlns:a16="http://schemas.microsoft.com/office/drawing/2014/main" id="{A076D286-01C8-4E1B-8FE2-8D31E155A79B}"/>
                </a:ext>
              </a:extLst>
            </p:cNvPr>
            <p:cNvPicPr>
              <a:picLocks noChangeAspect="1"/>
            </p:cNvPicPr>
            <p:nvPr/>
          </p:nvPicPr>
          <p:blipFill>
            <a:blip r:embed="rId5"/>
            <a:srcRect/>
            <a:stretch/>
          </p:blipFill>
          <p:spPr>
            <a:xfrm>
              <a:off x="6759232" y="3720819"/>
              <a:ext cx="196929" cy="196929"/>
            </a:xfrm>
            <a:prstGeom prst="rect">
              <a:avLst/>
            </a:prstGeom>
          </p:spPr>
        </p:pic>
      </p:grpSp>
      <p:grpSp>
        <p:nvGrpSpPr>
          <p:cNvPr id="262" name="组合 261">
            <a:extLst>
              <a:ext uri="{FF2B5EF4-FFF2-40B4-BE49-F238E27FC236}">
                <a16:creationId xmlns:a16="http://schemas.microsoft.com/office/drawing/2014/main" id="{1EFD6AEA-7375-40C1-B72B-2F167B1CC023}"/>
              </a:ext>
            </a:extLst>
          </p:cNvPr>
          <p:cNvGrpSpPr/>
          <p:nvPr/>
        </p:nvGrpSpPr>
        <p:grpSpPr>
          <a:xfrm>
            <a:off x="4725366" y="3120636"/>
            <a:ext cx="282462" cy="282462"/>
            <a:chOff x="6716466" y="3672086"/>
            <a:chExt cx="282462" cy="282462"/>
          </a:xfrm>
        </p:grpSpPr>
        <p:sp>
          <p:nvSpPr>
            <p:cNvPr id="263" name="椭圆 262">
              <a:extLst>
                <a:ext uri="{FF2B5EF4-FFF2-40B4-BE49-F238E27FC236}">
                  <a16:creationId xmlns:a16="http://schemas.microsoft.com/office/drawing/2014/main" id="{A2826DDB-25DD-44F4-803B-BC9E8E4A210F}"/>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64" name="图片 263">
              <a:extLst>
                <a:ext uri="{FF2B5EF4-FFF2-40B4-BE49-F238E27FC236}">
                  <a16:creationId xmlns:a16="http://schemas.microsoft.com/office/drawing/2014/main" id="{2D788A3E-524A-4304-BDF0-EC48F5BF4139}"/>
                </a:ext>
              </a:extLst>
            </p:cNvPr>
            <p:cNvPicPr>
              <a:picLocks noChangeAspect="1"/>
            </p:cNvPicPr>
            <p:nvPr/>
          </p:nvPicPr>
          <p:blipFill>
            <a:blip r:embed="rId5"/>
            <a:srcRect/>
            <a:stretch/>
          </p:blipFill>
          <p:spPr>
            <a:xfrm>
              <a:off x="6759232" y="3720819"/>
              <a:ext cx="196929" cy="196929"/>
            </a:xfrm>
            <a:prstGeom prst="rect">
              <a:avLst/>
            </a:prstGeom>
          </p:spPr>
        </p:pic>
      </p:grpSp>
      <p:grpSp>
        <p:nvGrpSpPr>
          <p:cNvPr id="265" name="组合 264">
            <a:extLst>
              <a:ext uri="{FF2B5EF4-FFF2-40B4-BE49-F238E27FC236}">
                <a16:creationId xmlns:a16="http://schemas.microsoft.com/office/drawing/2014/main" id="{D98EE856-26D5-4F6F-97D0-6D2085D33D62}"/>
              </a:ext>
            </a:extLst>
          </p:cNvPr>
          <p:cNvGrpSpPr/>
          <p:nvPr/>
        </p:nvGrpSpPr>
        <p:grpSpPr>
          <a:xfrm>
            <a:off x="6214250" y="3117458"/>
            <a:ext cx="282462" cy="282462"/>
            <a:chOff x="6716466" y="3672086"/>
            <a:chExt cx="282462" cy="282462"/>
          </a:xfrm>
        </p:grpSpPr>
        <p:sp>
          <p:nvSpPr>
            <p:cNvPr id="266" name="椭圆 265">
              <a:extLst>
                <a:ext uri="{FF2B5EF4-FFF2-40B4-BE49-F238E27FC236}">
                  <a16:creationId xmlns:a16="http://schemas.microsoft.com/office/drawing/2014/main" id="{A252629E-5002-42C6-AB64-B6A39EE1FB2A}"/>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67" name="图片 266">
              <a:extLst>
                <a:ext uri="{FF2B5EF4-FFF2-40B4-BE49-F238E27FC236}">
                  <a16:creationId xmlns:a16="http://schemas.microsoft.com/office/drawing/2014/main" id="{682D3630-007A-4697-B2E8-C5AE4721459A}"/>
                </a:ext>
              </a:extLst>
            </p:cNvPr>
            <p:cNvPicPr>
              <a:picLocks noChangeAspect="1"/>
            </p:cNvPicPr>
            <p:nvPr/>
          </p:nvPicPr>
          <p:blipFill>
            <a:blip r:embed="rId5"/>
            <a:srcRect/>
            <a:stretch/>
          </p:blipFill>
          <p:spPr>
            <a:xfrm>
              <a:off x="6759232" y="3720819"/>
              <a:ext cx="196929" cy="196929"/>
            </a:xfrm>
            <a:prstGeom prst="rect">
              <a:avLst/>
            </a:prstGeom>
          </p:spPr>
        </p:pic>
      </p:grpSp>
      <p:grpSp>
        <p:nvGrpSpPr>
          <p:cNvPr id="268" name="组合 267">
            <a:extLst>
              <a:ext uri="{FF2B5EF4-FFF2-40B4-BE49-F238E27FC236}">
                <a16:creationId xmlns:a16="http://schemas.microsoft.com/office/drawing/2014/main" id="{B478BC00-100A-4AEE-98B3-07C1FDDE6738}"/>
              </a:ext>
            </a:extLst>
          </p:cNvPr>
          <p:cNvGrpSpPr/>
          <p:nvPr/>
        </p:nvGrpSpPr>
        <p:grpSpPr>
          <a:xfrm>
            <a:off x="7722559" y="3114035"/>
            <a:ext cx="282462" cy="282462"/>
            <a:chOff x="6716466" y="3672086"/>
            <a:chExt cx="282462" cy="282462"/>
          </a:xfrm>
        </p:grpSpPr>
        <p:sp>
          <p:nvSpPr>
            <p:cNvPr id="269" name="椭圆 268">
              <a:extLst>
                <a:ext uri="{FF2B5EF4-FFF2-40B4-BE49-F238E27FC236}">
                  <a16:creationId xmlns:a16="http://schemas.microsoft.com/office/drawing/2014/main" id="{7C6E7DA0-CF83-4B47-84D2-950580595BE2}"/>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70" name="图片 269">
              <a:extLst>
                <a:ext uri="{FF2B5EF4-FFF2-40B4-BE49-F238E27FC236}">
                  <a16:creationId xmlns:a16="http://schemas.microsoft.com/office/drawing/2014/main" id="{F099B371-AF8C-49BD-93F7-AAFBFED5D0D0}"/>
                </a:ext>
              </a:extLst>
            </p:cNvPr>
            <p:cNvPicPr>
              <a:picLocks noChangeAspect="1"/>
            </p:cNvPicPr>
            <p:nvPr/>
          </p:nvPicPr>
          <p:blipFill>
            <a:blip r:embed="rId5"/>
            <a:srcRect/>
            <a:stretch/>
          </p:blipFill>
          <p:spPr>
            <a:xfrm>
              <a:off x="6759232" y="3720819"/>
              <a:ext cx="196929" cy="196929"/>
            </a:xfrm>
            <a:prstGeom prst="rect">
              <a:avLst/>
            </a:prstGeom>
          </p:spPr>
        </p:pic>
      </p:grpSp>
      <p:cxnSp>
        <p:nvCxnSpPr>
          <p:cNvPr id="271" name="肘形连接符 116">
            <a:extLst>
              <a:ext uri="{FF2B5EF4-FFF2-40B4-BE49-F238E27FC236}">
                <a16:creationId xmlns:a16="http://schemas.microsoft.com/office/drawing/2014/main" id="{47C0D948-FB7D-45F0-B36F-1D4EA2D47CA6}"/>
              </a:ext>
            </a:extLst>
          </p:cNvPr>
          <p:cNvCxnSpPr>
            <a:cxnSpLocks/>
            <a:stCxn id="222" idx="3"/>
            <a:endCxn id="263" idx="4"/>
          </p:cNvCxnSpPr>
          <p:nvPr/>
        </p:nvCxnSpPr>
        <p:spPr>
          <a:xfrm flipV="1">
            <a:off x="3799070" y="3403098"/>
            <a:ext cx="1067527" cy="140503"/>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72" name="肘形连接符 117">
            <a:extLst>
              <a:ext uri="{FF2B5EF4-FFF2-40B4-BE49-F238E27FC236}">
                <a16:creationId xmlns:a16="http://schemas.microsoft.com/office/drawing/2014/main" id="{3B0E47FF-E65F-4FC4-AD42-B9BAA24CB9F2}"/>
              </a:ext>
            </a:extLst>
          </p:cNvPr>
          <p:cNvCxnSpPr>
            <a:cxnSpLocks/>
            <a:stCxn id="222" idx="3"/>
            <a:endCxn id="266" idx="4"/>
          </p:cNvCxnSpPr>
          <p:nvPr/>
        </p:nvCxnSpPr>
        <p:spPr>
          <a:xfrm flipV="1">
            <a:off x="3799070" y="3399920"/>
            <a:ext cx="2556411" cy="143681"/>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73" name="肘形连接符 118">
            <a:extLst>
              <a:ext uri="{FF2B5EF4-FFF2-40B4-BE49-F238E27FC236}">
                <a16:creationId xmlns:a16="http://schemas.microsoft.com/office/drawing/2014/main" id="{2A401B4B-594E-4339-8312-E666403BFABD}"/>
              </a:ext>
            </a:extLst>
          </p:cNvPr>
          <p:cNvCxnSpPr>
            <a:cxnSpLocks/>
            <a:stCxn id="222" idx="3"/>
            <a:endCxn id="270" idx="2"/>
          </p:cNvCxnSpPr>
          <p:nvPr/>
        </p:nvCxnSpPr>
        <p:spPr>
          <a:xfrm flipV="1">
            <a:off x="3799070" y="3359697"/>
            <a:ext cx="4064720" cy="183904"/>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88" name="组合 287">
            <a:extLst>
              <a:ext uri="{FF2B5EF4-FFF2-40B4-BE49-F238E27FC236}">
                <a16:creationId xmlns:a16="http://schemas.microsoft.com/office/drawing/2014/main" id="{5D3890D5-A2F5-4B8C-B8A0-F4FF560536A5}"/>
              </a:ext>
            </a:extLst>
          </p:cNvPr>
          <p:cNvGrpSpPr/>
          <p:nvPr/>
        </p:nvGrpSpPr>
        <p:grpSpPr>
          <a:xfrm>
            <a:off x="1560321" y="6046113"/>
            <a:ext cx="1349428" cy="338554"/>
            <a:chOff x="3171189" y="5669960"/>
            <a:chExt cx="1349428" cy="338554"/>
          </a:xfrm>
        </p:grpSpPr>
        <p:sp>
          <p:nvSpPr>
            <p:cNvPr id="289" name="矩形 288">
              <a:extLst>
                <a:ext uri="{FF2B5EF4-FFF2-40B4-BE49-F238E27FC236}">
                  <a16:creationId xmlns:a16="http://schemas.microsoft.com/office/drawing/2014/main" id="{AD07FB9F-CCBC-4707-8FC6-8A3A2949866A}"/>
                </a:ext>
              </a:extLst>
            </p:cNvPr>
            <p:cNvSpPr/>
            <p:nvPr/>
          </p:nvSpPr>
          <p:spPr>
            <a:xfrm>
              <a:off x="3171189" y="5697658"/>
              <a:ext cx="149153" cy="283159"/>
            </a:xfrm>
            <a:prstGeom prst="rect">
              <a:avLst/>
            </a:prstGeom>
            <a:solidFill>
              <a:srgbClr val="D9E1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90" name="文本框 289">
              <a:extLst>
                <a:ext uri="{FF2B5EF4-FFF2-40B4-BE49-F238E27FC236}">
                  <a16:creationId xmlns:a16="http://schemas.microsoft.com/office/drawing/2014/main" id="{FB9B3BDF-D675-45A6-AAFE-03F0F5EC86E1}"/>
                </a:ext>
              </a:extLst>
            </p:cNvPr>
            <p:cNvSpPr txBox="1"/>
            <p:nvPr/>
          </p:nvSpPr>
          <p:spPr>
            <a:xfrm>
              <a:off x="3308810" y="5669960"/>
              <a:ext cx="1211807"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Target</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token</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grpSp>
        <p:nvGrpSpPr>
          <p:cNvPr id="291" name="组合 290">
            <a:extLst>
              <a:ext uri="{FF2B5EF4-FFF2-40B4-BE49-F238E27FC236}">
                <a16:creationId xmlns:a16="http://schemas.microsoft.com/office/drawing/2014/main" id="{EF0BB1EA-BB6E-41A9-AFC6-FC97AE6E5769}"/>
              </a:ext>
            </a:extLst>
          </p:cNvPr>
          <p:cNvGrpSpPr/>
          <p:nvPr/>
        </p:nvGrpSpPr>
        <p:grpSpPr>
          <a:xfrm>
            <a:off x="3155173" y="6046113"/>
            <a:ext cx="1801859" cy="338554"/>
            <a:chOff x="4754403" y="5669960"/>
            <a:chExt cx="1801859" cy="338554"/>
          </a:xfrm>
        </p:grpSpPr>
        <p:sp>
          <p:nvSpPr>
            <p:cNvPr id="292" name="矩形 291">
              <a:extLst>
                <a:ext uri="{FF2B5EF4-FFF2-40B4-BE49-F238E27FC236}">
                  <a16:creationId xmlns:a16="http://schemas.microsoft.com/office/drawing/2014/main" id="{0DA0DD6B-9393-4582-9FF8-C59F46E9BD1E}"/>
                </a:ext>
              </a:extLst>
            </p:cNvPr>
            <p:cNvSpPr/>
            <p:nvPr/>
          </p:nvSpPr>
          <p:spPr>
            <a:xfrm>
              <a:off x="4754403" y="5697658"/>
              <a:ext cx="149153" cy="283159"/>
            </a:xfrm>
            <a:prstGeom prst="rect">
              <a:avLst/>
            </a:prstGeom>
            <a:solidFill>
              <a:srgbClr val="61AF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93" name="文本框 292">
              <a:extLst>
                <a:ext uri="{FF2B5EF4-FFF2-40B4-BE49-F238E27FC236}">
                  <a16:creationId xmlns:a16="http://schemas.microsoft.com/office/drawing/2014/main" id="{60211813-2AAC-4730-A14D-D568EDE3D54F}"/>
                </a:ext>
              </a:extLst>
            </p:cNvPr>
            <p:cNvSpPr txBox="1"/>
            <p:nvPr/>
          </p:nvSpPr>
          <p:spPr>
            <a:xfrm>
              <a:off x="4892024" y="5669960"/>
              <a:ext cx="1664238"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Acceptance</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status</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sp>
        <p:nvSpPr>
          <p:cNvPr id="307" name="矩形: 圆角 306">
            <a:extLst>
              <a:ext uri="{FF2B5EF4-FFF2-40B4-BE49-F238E27FC236}">
                <a16:creationId xmlns:a16="http://schemas.microsoft.com/office/drawing/2014/main" id="{69901398-18D2-4F00-828A-FFA336D75206}"/>
              </a:ext>
            </a:extLst>
          </p:cNvPr>
          <p:cNvSpPr/>
          <p:nvPr/>
        </p:nvSpPr>
        <p:spPr>
          <a:xfrm>
            <a:off x="3304326" y="2089785"/>
            <a:ext cx="4962009" cy="3662160"/>
          </a:xfrm>
          <a:prstGeom prst="roundRect">
            <a:avLst>
              <a:gd name="adj" fmla="val 3588"/>
            </a:avLst>
          </a:prstGeom>
          <a:solidFill>
            <a:srgbClr val="D9E1E0">
              <a:alpha val="8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8" name="同侧圆角矩形 6">
            <a:extLst>
              <a:ext uri="{FF2B5EF4-FFF2-40B4-BE49-F238E27FC236}">
                <a16:creationId xmlns:a16="http://schemas.microsoft.com/office/drawing/2014/main" id="{60D984A4-66DB-4582-9973-29E49AD762C3}"/>
              </a:ext>
            </a:extLst>
          </p:cNvPr>
          <p:cNvSpPr/>
          <p:nvPr/>
        </p:nvSpPr>
        <p:spPr>
          <a:xfrm rot="10800000">
            <a:off x="3304326" y="4896635"/>
            <a:ext cx="4964363" cy="858602"/>
          </a:xfrm>
          <a:prstGeom prst="round2SameRect">
            <a:avLst>
              <a:gd name="adj1" fmla="val 11515"/>
              <a:gd name="adj2" fmla="val 0"/>
            </a:avLst>
          </a:prstGeom>
          <a:solidFill>
            <a:srgbClr val="F9F6F4">
              <a:alpha val="8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09" name="文本框 308">
            <a:extLst>
              <a:ext uri="{FF2B5EF4-FFF2-40B4-BE49-F238E27FC236}">
                <a16:creationId xmlns:a16="http://schemas.microsoft.com/office/drawing/2014/main" id="{10222630-6823-4A41-A1D2-0509F835251F}"/>
              </a:ext>
            </a:extLst>
          </p:cNvPr>
          <p:cNvSpPr txBox="1"/>
          <p:nvPr/>
        </p:nvSpPr>
        <p:spPr>
          <a:xfrm>
            <a:off x="4945366" y="4853340"/>
            <a:ext cx="1677575" cy="400110"/>
          </a:xfrm>
          <a:prstGeom prst="rect">
            <a:avLst/>
          </a:prstGeom>
          <a:noFill/>
        </p:spPr>
        <p:txBody>
          <a:bodyPr wrap="none" rtlCol="0">
            <a:spAutoFit/>
          </a:bodyPr>
          <a:lstStyle/>
          <a:p>
            <a:pPr algn="ct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Target</a:t>
            </a:r>
            <a:r>
              <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Queue</a:t>
            </a:r>
            <a:endPar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310" name="文本框 309">
            <a:extLst>
              <a:ext uri="{FF2B5EF4-FFF2-40B4-BE49-F238E27FC236}">
                <a16:creationId xmlns:a16="http://schemas.microsoft.com/office/drawing/2014/main" id="{A705C37D-FCED-43D8-B621-F8B7C9B386B6}"/>
              </a:ext>
            </a:extLst>
          </p:cNvPr>
          <p:cNvSpPr txBox="1"/>
          <p:nvPr/>
        </p:nvSpPr>
        <p:spPr>
          <a:xfrm>
            <a:off x="4955252" y="2110347"/>
            <a:ext cx="1657825" cy="400110"/>
          </a:xfrm>
          <a:prstGeom prst="rect">
            <a:avLst/>
          </a:prstGeom>
          <a:noFill/>
        </p:spPr>
        <p:txBody>
          <a:bodyPr wrap="none" rtlCol="0">
            <a:spAutoFit/>
          </a:bodyPr>
          <a:lstStyle/>
          <a:p>
            <a:pPr algn="ct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Draft</a:t>
            </a:r>
            <a:r>
              <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Queues</a:t>
            </a:r>
            <a:endPar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313" name="圆角矩形 4">
            <a:extLst>
              <a:ext uri="{FF2B5EF4-FFF2-40B4-BE49-F238E27FC236}">
                <a16:creationId xmlns:a16="http://schemas.microsoft.com/office/drawing/2014/main" id="{1E220E70-2B06-4EF8-BA82-523920495F33}"/>
              </a:ext>
            </a:extLst>
          </p:cNvPr>
          <p:cNvSpPr/>
          <p:nvPr/>
        </p:nvSpPr>
        <p:spPr>
          <a:xfrm>
            <a:off x="947568" y="3770478"/>
            <a:ext cx="2060194" cy="1281454"/>
          </a:xfrm>
          <a:prstGeom prst="roundRect">
            <a:avLst>
              <a:gd name="adj" fmla="val 10121"/>
            </a:avLst>
          </a:prstGeom>
          <a:solidFill>
            <a:srgbClr val="F9F6F4">
              <a:alpha val="8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14" name="文本框 313">
            <a:extLst>
              <a:ext uri="{FF2B5EF4-FFF2-40B4-BE49-F238E27FC236}">
                <a16:creationId xmlns:a16="http://schemas.microsoft.com/office/drawing/2014/main" id="{309483B8-78B2-4723-8C74-C63377FC9662}"/>
              </a:ext>
            </a:extLst>
          </p:cNvPr>
          <p:cNvSpPr txBox="1"/>
          <p:nvPr/>
        </p:nvSpPr>
        <p:spPr>
          <a:xfrm>
            <a:off x="1268977" y="4694072"/>
            <a:ext cx="1309013"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Aggregator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317" name="文本框 316">
            <a:extLst>
              <a:ext uri="{FF2B5EF4-FFF2-40B4-BE49-F238E27FC236}">
                <a16:creationId xmlns:a16="http://schemas.microsoft.com/office/drawing/2014/main" id="{E3CC1068-2A34-4DBB-A122-5F9D5CA0EFE2}"/>
              </a:ext>
            </a:extLst>
          </p:cNvPr>
          <p:cNvSpPr txBox="1"/>
          <p:nvPr/>
        </p:nvSpPr>
        <p:spPr>
          <a:xfrm>
            <a:off x="9125297" y="2086194"/>
            <a:ext cx="2486895" cy="1815882"/>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The Decoder module serves as a token producer, and on each side it decodes draft tokens independently based on local output distributions using the retrieved local documents</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only</a:t>
            </a:r>
            <a:endParaRPr lang="zh-CN" altLang="en-US" sz="1600" dirty="0">
              <a:latin typeface="Times New Roman" panose="02020603050405020304" pitchFamily="18" charset="0"/>
              <a:cs typeface="Times New Roman" panose="02020603050405020304" pitchFamily="18" charset="0"/>
            </a:endParaRPr>
          </a:p>
        </p:txBody>
      </p:sp>
      <p:sp>
        <p:nvSpPr>
          <p:cNvPr id="318" name="文本框 317">
            <a:extLst>
              <a:ext uri="{FF2B5EF4-FFF2-40B4-BE49-F238E27FC236}">
                <a16:creationId xmlns:a16="http://schemas.microsoft.com/office/drawing/2014/main" id="{A6379033-1C9C-4D34-B9D4-ECF49AA291F7}"/>
              </a:ext>
            </a:extLst>
          </p:cNvPr>
          <p:cNvSpPr txBox="1"/>
          <p:nvPr/>
        </p:nvSpPr>
        <p:spPr>
          <a:xfrm>
            <a:off x="9107429" y="1741015"/>
            <a:ext cx="2224083" cy="369332"/>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Step</a:t>
            </a:r>
            <a:endParaRPr lang="zh-CN" altLang="en-US" b="1" dirty="0">
              <a:latin typeface="Times New Roman" panose="02020603050405020304" pitchFamily="18" charset="0"/>
              <a:cs typeface="Times New Roman" panose="02020603050405020304" pitchFamily="18" charset="0"/>
            </a:endParaRPr>
          </a:p>
        </p:txBody>
      </p:sp>
      <p:sp>
        <p:nvSpPr>
          <p:cNvPr id="319" name="文本框 318">
            <a:extLst>
              <a:ext uri="{FF2B5EF4-FFF2-40B4-BE49-F238E27FC236}">
                <a16:creationId xmlns:a16="http://schemas.microsoft.com/office/drawing/2014/main" id="{6B572994-545B-4B4A-A7A3-42E6355E09E3}"/>
              </a:ext>
            </a:extLst>
          </p:cNvPr>
          <p:cNvSpPr txBox="1"/>
          <p:nvPr/>
        </p:nvSpPr>
        <p:spPr>
          <a:xfrm>
            <a:off x="9579802" y="1751901"/>
            <a:ext cx="415498" cy="369332"/>
          </a:xfrm>
          <a:prstGeom prst="rect">
            <a:avLst/>
          </a:prstGeom>
          <a:noFill/>
        </p:spPr>
        <p:txBody>
          <a:bodyPr wrap="none" rtlCol="0">
            <a:spAutoFit/>
          </a:bodyPr>
          <a:lstStyle/>
          <a:p>
            <a:r>
              <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rPr>
              <a:t>❶</a:t>
            </a:r>
          </a:p>
        </p:txBody>
      </p:sp>
      <p:sp>
        <p:nvSpPr>
          <p:cNvPr id="320" name="矩形 319">
            <a:extLst>
              <a:ext uri="{FF2B5EF4-FFF2-40B4-BE49-F238E27FC236}">
                <a16:creationId xmlns:a16="http://schemas.microsoft.com/office/drawing/2014/main" id="{9E3F77A7-5A5D-4838-B431-9299A85F4B35}"/>
              </a:ext>
            </a:extLst>
          </p:cNvPr>
          <p:cNvSpPr/>
          <p:nvPr/>
        </p:nvSpPr>
        <p:spPr>
          <a:xfrm>
            <a:off x="543060" y="937468"/>
            <a:ext cx="8582237" cy="55656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8" name="直线连接符 3">
            <a:extLst>
              <a:ext uri="{FF2B5EF4-FFF2-40B4-BE49-F238E27FC236}">
                <a16:creationId xmlns:a16="http://schemas.microsoft.com/office/drawing/2014/main" id="{CA522058-EB9B-408F-ABE4-D51A5744A839}"/>
              </a:ext>
            </a:extLst>
          </p:cNvPr>
          <p:cNvCxnSpPr>
            <a:cxnSpLocks/>
          </p:cNvCxnSpPr>
          <p:nvPr/>
        </p:nvCxnSpPr>
        <p:spPr>
          <a:xfrm>
            <a:off x="633876" y="1854805"/>
            <a:ext cx="8361066" cy="0"/>
          </a:xfrm>
          <a:prstGeom prst="line">
            <a:avLst/>
          </a:prstGeom>
          <a:ln w="571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8" name="肘形连接符 128">
            <a:extLst>
              <a:ext uri="{FF2B5EF4-FFF2-40B4-BE49-F238E27FC236}">
                <a16:creationId xmlns:a16="http://schemas.microsoft.com/office/drawing/2014/main" id="{CAAADF6F-3188-459F-BEB8-9F53C13DE6D3}"/>
              </a:ext>
            </a:extLst>
          </p:cNvPr>
          <p:cNvCxnSpPr>
            <a:cxnSpLocks/>
            <a:endCxn id="283" idx="1"/>
          </p:cNvCxnSpPr>
          <p:nvPr/>
        </p:nvCxnSpPr>
        <p:spPr>
          <a:xfrm rot="5400000" flipH="1" flipV="1">
            <a:off x="3102525" y="1397636"/>
            <a:ext cx="381568" cy="233108"/>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79" name="肘形连接符 129">
            <a:extLst>
              <a:ext uri="{FF2B5EF4-FFF2-40B4-BE49-F238E27FC236}">
                <a16:creationId xmlns:a16="http://schemas.microsoft.com/office/drawing/2014/main" id="{83D8A008-EA61-4484-9148-367276906984}"/>
              </a:ext>
            </a:extLst>
          </p:cNvPr>
          <p:cNvCxnSpPr>
            <a:cxnSpLocks/>
            <a:stCxn id="209" idx="0"/>
            <a:endCxn id="280" idx="3"/>
          </p:cNvCxnSpPr>
          <p:nvPr/>
        </p:nvCxnSpPr>
        <p:spPr>
          <a:xfrm rot="16200000" flipV="1">
            <a:off x="8046469" y="1410520"/>
            <a:ext cx="366756" cy="222151"/>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80" name="矩形 279">
            <a:extLst>
              <a:ext uri="{FF2B5EF4-FFF2-40B4-BE49-F238E27FC236}">
                <a16:creationId xmlns:a16="http://schemas.microsoft.com/office/drawing/2014/main" id="{1710DE79-5269-41D0-8CBA-5CF6E8552D1A}"/>
              </a:ext>
            </a:extLst>
          </p:cNvPr>
          <p:cNvSpPr/>
          <p:nvPr/>
        </p:nvSpPr>
        <p:spPr>
          <a:xfrm>
            <a:off x="7969618" y="1196638"/>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81" name="肘形连接符 131">
            <a:extLst>
              <a:ext uri="{FF2B5EF4-FFF2-40B4-BE49-F238E27FC236}">
                <a16:creationId xmlns:a16="http://schemas.microsoft.com/office/drawing/2014/main" id="{48239460-89DA-4A51-AE61-9EE015B4FA25}"/>
              </a:ext>
            </a:extLst>
          </p:cNvPr>
          <p:cNvCxnSpPr>
            <a:cxnSpLocks/>
            <a:stCxn id="211" idx="0"/>
            <a:endCxn id="280" idx="3"/>
          </p:cNvCxnSpPr>
          <p:nvPr/>
        </p:nvCxnSpPr>
        <p:spPr>
          <a:xfrm rot="16200000" flipV="1">
            <a:off x="8121045" y="1335944"/>
            <a:ext cx="366756" cy="371304"/>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82" name="肘形连接符 132">
            <a:extLst>
              <a:ext uri="{FF2B5EF4-FFF2-40B4-BE49-F238E27FC236}">
                <a16:creationId xmlns:a16="http://schemas.microsoft.com/office/drawing/2014/main" id="{66581C9E-31B1-4376-8E7E-98354E28A107}"/>
              </a:ext>
            </a:extLst>
          </p:cNvPr>
          <p:cNvCxnSpPr>
            <a:cxnSpLocks/>
            <a:stCxn id="221" idx="0"/>
            <a:endCxn id="280" idx="3"/>
          </p:cNvCxnSpPr>
          <p:nvPr/>
        </p:nvCxnSpPr>
        <p:spPr>
          <a:xfrm rot="16200000" flipV="1">
            <a:off x="8269038" y="1187951"/>
            <a:ext cx="366756" cy="667289"/>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83" name="矩形 282">
            <a:extLst>
              <a:ext uri="{FF2B5EF4-FFF2-40B4-BE49-F238E27FC236}">
                <a16:creationId xmlns:a16="http://schemas.microsoft.com/office/drawing/2014/main" id="{8096092E-115F-4946-B917-0FB6F53C5D28}"/>
              </a:ext>
            </a:extLst>
          </p:cNvPr>
          <p:cNvSpPr/>
          <p:nvPr/>
        </p:nvSpPr>
        <p:spPr>
          <a:xfrm>
            <a:off x="3409863" y="1181826"/>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99" name="矩形 298">
            <a:extLst>
              <a:ext uri="{FF2B5EF4-FFF2-40B4-BE49-F238E27FC236}">
                <a16:creationId xmlns:a16="http://schemas.microsoft.com/office/drawing/2014/main" id="{0C4BDC04-CFAE-4129-B543-5CF103502640}"/>
              </a:ext>
            </a:extLst>
          </p:cNvPr>
          <p:cNvSpPr/>
          <p:nvPr/>
        </p:nvSpPr>
        <p:spPr>
          <a:xfrm>
            <a:off x="633876" y="1054191"/>
            <a:ext cx="8361066" cy="648824"/>
          </a:xfrm>
          <a:prstGeom prst="rect">
            <a:avLst/>
          </a:prstGeom>
          <a:solidFill>
            <a:schemeClr val="bg1"/>
          </a:solidFill>
          <a:ln w="12700">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2">
                  <a:lumMod val="90000"/>
                </a:schemeClr>
              </a:solidFill>
              <a:latin typeface="Times New Roman" panose="02020603050405020304" pitchFamily="18" charset="0"/>
              <a:cs typeface="Times New Roman" panose="02020603050405020304" pitchFamily="18" charset="0"/>
            </a:endParaRPr>
          </a:p>
        </p:txBody>
      </p:sp>
      <p:sp>
        <p:nvSpPr>
          <p:cNvPr id="300" name="圆角矩形 121">
            <a:extLst>
              <a:ext uri="{FF2B5EF4-FFF2-40B4-BE49-F238E27FC236}">
                <a16:creationId xmlns:a16="http://schemas.microsoft.com/office/drawing/2014/main" id="{A32B4CAD-5DDD-41FB-8A9A-1C831F2A4DC6}"/>
              </a:ext>
            </a:extLst>
          </p:cNvPr>
          <p:cNvSpPr/>
          <p:nvPr/>
        </p:nvSpPr>
        <p:spPr>
          <a:xfrm>
            <a:off x="946410" y="1132048"/>
            <a:ext cx="2061352" cy="396414"/>
          </a:xfrm>
          <a:prstGeom prst="roundRect">
            <a:avLst>
              <a:gd name="adj" fmla="val 23133"/>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2">
                  <a:lumMod val="75000"/>
                </a:schemeClr>
              </a:solidFill>
              <a:latin typeface="Times New Roman" panose="02020603050405020304" pitchFamily="18" charset="0"/>
              <a:cs typeface="Times New Roman" panose="02020603050405020304" pitchFamily="18" charset="0"/>
            </a:endParaRPr>
          </a:p>
        </p:txBody>
      </p:sp>
      <p:sp>
        <p:nvSpPr>
          <p:cNvPr id="301" name="文本框 300">
            <a:extLst>
              <a:ext uri="{FF2B5EF4-FFF2-40B4-BE49-F238E27FC236}">
                <a16:creationId xmlns:a16="http://schemas.microsoft.com/office/drawing/2014/main" id="{D90AFC61-1B47-441F-9827-867544E62C33}"/>
              </a:ext>
            </a:extLst>
          </p:cNvPr>
          <p:cNvSpPr txBox="1"/>
          <p:nvPr/>
        </p:nvSpPr>
        <p:spPr>
          <a:xfrm>
            <a:off x="1474384" y="1171766"/>
            <a:ext cx="1005403" cy="369332"/>
          </a:xfrm>
          <a:prstGeom prst="rect">
            <a:avLst/>
          </a:prstGeom>
          <a:noFill/>
          <a:ln>
            <a:noFill/>
          </a:ln>
        </p:spPr>
        <p:txBody>
          <a:bodyPr wrap="none" rtlCol="0">
            <a:spAutoFit/>
          </a:bodyPr>
          <a:lstStyle/>
          <a:p>
            <a:pPr algn="ct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Decoder</a:t>
            </a:r>
            <a:endPar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302" name="圆角矩形 123">
            <a:extLst>
              <a:ext uri="{FF2B5EF4-FFF2-40B4-BE49-F238E27FC236}">
                <a16:creationId xmlns:a16="http://schemas.microsoft.com/office/drawing/2014/main" id="{883E0DD6-BF57-4D5E-B2CE-C52C1E63286C}"/>
              </a:ext>
            </a:extLst>
          </p:cNvPr>
          <p:cNvSpPr/>
          <p:nvPr/>
        </p:nvSpPr>
        <p:spPr>
          <a:xfrm>
            <a:off x="3302157" y="1131240"/>
            <a:ext cx="4964178" cy="404468"/>
          </a:xfrm>
          <a:prstGeom prst="roundRect">
            <a:avLst>
              <a:gd name="adj" fmla="val 23133"/>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2">
                  <a:lumMod val="75000"/>
                </a:schemeClr>
              </a:solidFill>
              <a:latin typeface="Times New Roman" panose="02020603050405020304" pitchFamily="18" charset="0"/>
              <a:cs typeface="Times New Roman" panose="02020603050405020304" pitchFamily="18" charset="0"/>
            </a:endParaRPr>
          </a:p>
        </p:txBody>
      </p:sp>
      <p:sp>
        <p:nvSpPr>
          <p:cNvPr id="303" name="文本框 302">
            <a:extLst>
              <a:ext uri="{FF2B5EF4-FFF2-40B4-BE49-F238E27FC236}">
                <a16:creationId xmlns:a16="http://schemas.microsoft.com/office/drawing/2014/main" id="{DD1EE770-F824-4C3D-89B0-32E3509386FC}"/>
              </a:ext>
            </a:extLst>
          </p:cNvPr>
          <p:cNvSpPr txBox="1"/>
          <p:nvPr/>
        </p:nvSpPr>
        <p:spPr>
          <a:xfrm>
            <a:off x="4553621" y="1166375"/>
            <a:ext cx="2461250" cy="369332"/>
          </a:xfrm>
          <a:prstGeom prst="rect">
            <a:avLst/>
          </a:prstGeom>
          <a:noFill/>
          <a:ln>
            <a:noFill/>
          </a:ln>
        </p:spPr>
        <p:txBody>
          <a:bodyPr wrap="none" rtlCol="0">
            <a:spAutoFit/>
          </a:bodyPr>
          <a:lstStyle/>
          <a:p>
            <a:pPr algn="ct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Draft</a:t>
            </a:r>
            <a:r>
              <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&amp;</a:t>
            </a:r>
            <a:r>
              <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Target</a:t>
            </a:r>
            <a:r>
              <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Queues</a:t>
            </a:r>
            <a:endPar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304" name="文本框 303">
            <a:extLst>
              <a:ext uri="{FF2B5EF4-FFF2-40B4-BE49-F238E27FC236}">
                <a16:creationId xmlns:a16="http://schemas.microsoft.com/office/drawing/2014/main" id="{4538F0E7-28DB-4E89-B44C-A1559E4BCEBF}"/>
              </a:ext>
            </a:extLst>
          </p:cNvPr>
          <p:cNvSpPr txBox="1"/>
          <p:nvPr/>
        </p:nvSpPr>
        <p:spPr>
          <a:xfrm>
            <a:off x="8300334" y="920867"/>
            <a:ext cx="602729" cy="276999"/>
          </a:xfrm>
          <a:prstGeom prst="rect">
            <a:avLst/>
          </a:prstGeom>
          <a:solidFill>
            <a:schemeClr val="bg1"/>
          </a:solidFill>
        </p:spPr>
        <p:txBody>
          <a:bodyPr wrap="none" lIns="0" tIns="0" rIns="0" bIns="0" rtlCol="0">
            <a:spAutoFit/>
          </a:bodyPr>
          <a:lstStyle/>
          <a:p>
            <a:r>
              <a:rPr kumimoji="1" lang="en-US" altLang="zh-CN" b="1" dirty="0">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Cloud</a:t>
            </a:r>
            <a:endParaRPr kumimoji="1" lang="zh-CN" altLang="en-US" b="1" dirty="0">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84" name="文本框 283">
            <a:extLst>
              <a:ext uri="{FF2B5EF4-FFF2-40B4-BE49-F238E27FC236}">
                <a16:creationId xmlns:a16="http://schemas.microsoft.com/office/drawing/2014/main" id="{01DB21A4-CE08-4752-83C0-6340D62B9437}"/>
              </a:ext>
            </a:extLst>
          </p:cNvPr>
          <p:cNvSpPr txBox="1"/>
          <p:nvPr/>
        </p:nvSpPr>
        <p:spPr>
          <a:xfrm>
            <a:off x="4889202" y="1691573"/>
            <a:ext cx="1545103" cy="307777"/>
          </a:xfrm>
          <a:prstGeom prst="rect">
            <a:avLst/>
          </a:prstGeom>
          <a:noFill/>
        </p:spPr>
        <p:txBody>
          <a:bodyPr wrap="none" rtlCol="0">
            <a:spAutoFit/>
          </a:bodyPr>
          <a:lstStyle/>
          <a:p>
            <a:r>
              <a:rPr kumimoji="1" lang="en-US" altLang="zh-CN" sz="1400" b="1" dirty="0">
                <a:latin typeface="Times New Roman" panose="02020603050405020304" pitchFamily="18" charset="0"/>
                <a:ea typeface="PingFang SC" panose="020B0400000000000000" pitchFamily="34" charset="-122"/>
                <a:cs typeface="Times New Roman" panose="02020603050405020304" pitchFamily="18" charset="0"/>
              </a:rPr>
              <a:t>Transmission</a:t>
            </a:r>
            <a:r>
              <a:rPr kumimoji="1" lang="zh-CN" altLang="en-US" sz="1400" b="1" dirty="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400" b="1" dirty="0">
                <a:latin typeface="Times New Roman" panose="02020603050405020304" pitchFamily="18" charset="0"/>
                <a:ea typeface="PingFang SC" panose="020B0400000000000000" pitchFamily="34" charset="-122"/>
                <a:cs typeface="Times New Roman" panose="02020603050405020304" pitchFamily="18" charset="0"/>
              </a:rPr>
              <a:t>Bus</a:t>
            </a:r>
            <a:endParaRPr kumimoji="1" lang="zh-CN" altLang="en-US" sz="1400" b="1" dirty="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12" name="圆角矩形 53">
            <a:extLst>
              <a:ext uri="{FF2B5EF4-FFF2-40B4-BE49-F238E27FC236}">
                <a16:creationId xmlns:a16="http://schemas.microsoft.com/office/drawing/2014/main" id="{7E7B5722-783D-4DDC-9B6C-F3E35F66AA01}"/>
              </a:ext>
            </a:extLst>
          </p:cNvPr>
          <p:cNvSpPr/>
          <p:nvPr/>
        </p:nvSpPr>
        <p:spPr>
          <a:xfrm>
            <a:off x="947568" y="2095294"/>
            <a:ext cx="2060194" cy="1597360"/>
          </a:xfrm>
          <a:prstGeom prst="roundRect">
            <a:avLst>
              <a:gd name="adj" fmla="val 6848"/>
            </a:avLst>
          </a:prstGeom>
          <a:solidFill>
            <a:srgbClr val="D9E1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nvGrpSpPr>
          <p:cNvPr id="213" name="组合 212">
            <a:extLst>
              <a:ext uri="{FF2B5EF4-FFF2-40B4-BE49-F238E27FC236}">
                <a16:creationId xmlns:a16="http://schemas.microsoft.com/office/drawing/2014/main" id="{282230B6-AC21-4AF3-BF5F-1E3DBB3EBD61}"/>
              </a:ext>
            </a:extLst>
          </p:cNvPr>
          <p:cNvGrpSpPr/>
          <p:nvPr/>
        </p:nvGrpSpPr>
        <p:grpSpPr>
          <a:xfrm>
            <a:off x="1697823" y="2196768"/>
            <a:ext cx="1060883" cy="546523"/>
            <a:chOff x="3205455" y="2109076"/>
            <a:chExt cx="1060883" cy="546523"/>
          </a:xfrm>
        </p:grpSpPr>
        <p:cxnSp>
          <p:nvCxnSpPr>
            <p:cNvPr id="214" name="直线箭头连接符 56">
              <a:extLst>
                <a:ext uri="{FF2B5EF4-FFF2-40B4-BE49-F238E27FC236}">
                  <a16:creationId xmlns:a16="http://schemas.microsoft.com/office/drawing/2014/main" id="{CAD9B883-1C7F-4DC3-AB64-16603285126B}"/>
                </a:ext>
              </a:extLst>
            </p:cNvPr>
            <p:cNvCxnSpPr>
              <a:cxnSpLocks/>
              <a:endCxn id="216" idx="2"/>
            </p:cNvCxnSpPr>
            <p:nvPr/>
          </p:nvCxnSpPr>
          <p:spPr>
            <a:xfrm>
              <a:off x="3394032" y="2566135"/>
              <a:ext cx="441115" cy="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15" name="椭圆 214">
              <a:extLst>
                <a:ext uri="{FF2B5EF4-FFF2-40B4-BE49-F238E27FC236}">
                  <a16:creationId xmlns:a16="http://schemas.microsoft.com/office/drawing/2014/main" id="{1CFAA0F1-6F85-4452-B47A-B4D05F140383}"/>
                </a:ext>
              </a:extLst>
            </p:cNvPr>
            <p:cNvSpPr/>
            <p:nvPr/>
          </p:nvSpPr>
          <p:spPr>
            <a:xfrm>
              <a:off x="4087409" y="2317977"/>
              <a:ext cx="178929" cy="17892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16" name="椭圆 215">
              <a:extLst>
                <a:ext uri="{FF2B5EF4-FFF2-40B4-BE49-F238E27FC236}">
                  <a16:creationId xmlns:a16="http://schemas.microsoft.com/office/drawing/2014/main" id="{A797BE39-18B3-4D36-B75C-26B4B5E225CC}"/>
                </a:ext>
              </a:extLst>
            </p:cNvPr>
            <p:cNvSpPr/>
            <p:nvPr/>
          </p:nvSpPr>
          <p:spPr>
            <a:xfrm>
              <a:off x="3835147" y="2476670"/>
              <a:ext cx="178929" cy="17892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217" name="直线箭头连接符 59">
              <a:extLst>
                <a:ext uri="{FF2B5EF4-FFF2-40B4-BE49-F238E27FC236}">
                  <a16:creationId xmlns:a16="http://schemas.microsoft.com/office/drawing/2014/main" id="{84B90E74-DF4D-4882-8BB5-8D3CE82EE4BA}"/>
                </a:ext>
              </a:extLst>
            </p:cNvPr>
            <p:cNvCxnSpPr>
              <a:cxnSpLocks/>
              <a:endCxn id="215" idx="2"/>
            </p:cNvCxnSpPr>
            <p:nvPr/>
          </p:nvCxnSpPr>
          <p:spPr>
            <a:xfrm>
              <a:off x="3394032" y="2407442"/>
              <a:ext cx="693377" cy="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pic>
          <p:nvPicPr>
            <p:cNvPr id="218" name="图片 217">
              <a:extLst>
                <a:ext uri="{FF2B5EF4-FFF2-40B4-BE49-F238E27FC236}">
                  <a16:creationId xmlns:a16="http://schemas.microsoft.com/office/drawing/2014/main" id="{195CF268-8F8C-4F46-9BAC-B8D6D16ACEF3}"/>
                </a:ext>
              </a:extLst>
            </p:cNvPr>
            <p:cNvPicPr>
              <a:picLocks noChangeAspect="1"/>
            </p:cNvPicPr>
            <p:nvPr/>
          </p:nvPicPr>
          <p:blipFill>
            <a:blip r:embed="rId6"/>
            <a:stretch>
              <a:fillRect/>
            </a:stretch>
          </p:blipFill>
          <p:spPr>
            <a:xfrm>
              <a:off x="3435101" y="2269725"/>
              <a:ext cx="277103" cy="277103"/>
            </a:xfrm>
            <a:prstGeom prst="rect">
              <a:avLst/>
            </a:prstGeom>
          </p:spPr>
        </p:pic>
        <p:pic>
          <p:nvPicPr>
            <p:cNvPr id="219" name="图片 218">
              <a:extLst>
                <a:ext uri="{FF2B5EF4-FFF2-40B4-BE49-F238E27FC236}">
                  <a16:creationId xmlns:a16="http://schemas.microsoft.com/office/drawing/2014/main" id="{AE471BD3-5688-48FB-859D-D9ECF7A56AF5}"/>
                </a:ext>
              </a:extLst>
            </p:cNvPr>
            <p:cNvPicPr>
              <a:picLocks noChangeAspect="1"/>
            </p:cNvPicPr>
            <p:nvPr/>
          </p:nvPicPr>
          <p:blipFill>
            <a:blip r:embed="rId6"/>
            <a:stretch>
              <a:fillRect/>
            </a:stretch>
          </p:blipFill>
          <p:spPr>
            <a:xfrm>
              <a:off x="3646200" y="2109076"/>
              <a:ext cx="277103" cy="277103"/>
            </a:xfrm>
            <a:prstGeom prst="rect">
              <a:avLst/>
            </a:prstGeom>
          </p:spPr>
        </p:pic>
        <p:cxnSp>
          <p:nvCxnSpPr>
            <p:cNvPr id="220" name="肘形连接符 62">
              <a:extLst>
                <a:ext uri="{FF2B5EF4-FFF2-40B4-BE49-F238E27FC236}">
                  <a16:creationId xmlns:a16="http://schemas.microsoft.com/office/drawing/2014/main" id="{1A45EEE7-D4EB-4718-8219-548F26080F6D}"/>
                </a:ext>
              </a:extLst>
            </p:cNvPr>
            <p:cNvCxnSpPr>
              <a:cxnSpLocks/>
              <a:stCxn id="215" idx="0"/>
            </p:cNvCxnSpPr>
            <p:nvPr/>
          </p:nvCxnSpPr>
          <p:spPr>
            <a:xfrm rot="16200000" flipV="1">
              <a:off x="3683101" y="1824204"/>
              <a:ext cx="16127" cy="971420"/>
            </a:xfrm>
            <a:prstGeom prst="bentConnector3">
              <a:avLst>
                <a:gd name="adj1" fmla="val 1517499"/>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grpSp>
      <p:sp>
        <p:nvSpPr>
          <p:cNvPr id="229" name="矩形 228">
            <a:extLst>
              <a:ext uri="{FF2B5EF4-FFF2-40B4-BE49-F238E27FC236}">
                <a16:creationId xmlns:a16="http://schemas.microsoft.com/office/drawing/2014/main" id="{0F8D6C1F-8799-49A8-9587-DF5703507706}"/>
              </a:ext>
            </a:extLst>
          </p:cNvPr>
          <p:cNvSpPr/>
          <p:nvPr/>
        </p:nvSpPr>
        <p:spPr>
          <a:xfrm>
            <a:off x="1145367" y="2913117"/>
            <a:ext cx="1682853" cy="52150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Times New Roman" panose="02020603050405020304" pitchFamily="18" charset="0"/>
              <a:ea typeface="PingFang SC" panose="020B0400000000000000" pitchFamily="34" charset="-122"/>
              <a:cs typeface="Times New Roman" panose="02020603050405020304" pitchFamily="18" charset="0"/>
            </a:endParaRPr>
          </a:p>
        </p:txBody>
      </p:sp>
      <p:pic>
        <p:nvPicPr>
          <p:cNvPr id="230" name="图片 229">
            <a:extLst>
              <a:ext uri="{FF2B5EF4-FFF2-40B4-BE49-F238E27FC236}">
                <a16:creationId xmlns:a16="http://schemas.microsoft.com/office/drawing/2014/main" id="{ABFB544F-8360-4408-A4B3-77D5447BFAB8}"/>
              </a:ext>
            </a:extLst>
          </p:cNvPr>
          <p:cNvPicPr>
            <a:picLocks noChangeAspect="1"/>
          </p:cNvPicPr>
          <p:nvPr/>
        </p:nvPicPr>
        <p:blipFill>
          <a:blip r:embed="rId7"/>
          <a:srcRect/>
          <a:stretch/>
        </p:blipFill>
        <p:spPr>
          <a:xfrm>
            <a:off x="1251640" y="3002424"/>
            <a:ext cx="358204" cy="358204"/>
          </a:xfrm>
          <a:prstGeom prst="rect">
            <a:avLst/>
          </a:prstGeom>
        </p:spPr>
      </p:pic>
      <p:sp>
        <p:nvSpPr>
          <p:cNvPr id="231" name="文本框 230">
            <a:extLst>
              <a:ext uri="{FF2B5EF4-FFF2-40B4-BE49-F238E27FC236}">
                <a16:creationId xmlns:a16="http://schemas.microsoft.com/office/drawing/2014/main" id="{E4CE8BE3-99FD-4256-87BA-D3B855256EC7}"/>
              </a:ext>
            </a:extLst>
          </p:cNvPr>
          <p:cNvSpPr txBox="1"/>
          <p:nvPr/>
        </p:nvSpPr>
        <p:spPr>
          <a:xfrm>
            <a:off x="1689714" y="2994135"/>
            <a:ext cx="992579" cy="369332"/>
          </a:xfrm>
          <a:prstGeom prst="rect">
            <a:avLst/>
          </a:prstGeom>
          <a:noFill/>
        </p:spPr>
        <p:txBody>
          <a:bodyPr wrap="none">
            <a:spAutoFit/>
          </a:bodyPr>
          <a:lstStyle/>
          <a:p>
            <a:pPr algn="ctr"/>
            <a:r>
              <a:rPr kumimoji="1" lang="en-US" altLang="zh-CN">
                <a:solidFill>
                  <a:schemeClr val="tx1"/>
                </a:solidFill>
                <a:latin typeface="Times New Roman" panose="02020603050405020304" pitchFamily="18" charset="0"/>
                <a:ea typeface="PingFang SC" panose="020B0400000000000000" pitchFamily="34" charset="-122"/>
                <a:cs typeface="Times New Roman" panose="02020603050405020304" pitchFamily="18" charset="0"/>
              </a:rPr>
              <a:t>decode()</a:t>
            </a:r>
            <a:endParaRPr kumimoji="1" lang="zh-CN" altLang="en-US">
              <a:solidFill>
                <a:schemeClr val="tx1"/>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32" name="矩形 231">
            <a:extLst>
              <a:ext uri="{FF2B5EF4-FFF2-40B4-BE49-F238E27FC236}">
                <a16:creationId xmlns:a16="http://schemas.microsoft.com/office/drawing/2014/main" id="{F5245533-EB26-465C-8D42-11438EFC246C}"/>
              </a:ext>
            </a:extLst>
          </p:cNvPr>
          <p:cNvSpPr/>
          <p:nvPr/>
        </p:nvSpPr>
        <p:spPr>
          <a:xfrm>
            <a:off x="900893" y="2374859"/>
            <a:ext cx="594078" cy="33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solidFill>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solidFill>
                <a:schemeClr val="tx1"/>
              </a:solidFill>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234" name="肘形连接符 77">
            <a:extLst>
              <a:ext uri="{FF2B5EF4-FFF2-40B4-BE49-F238E27FC236}">
                <a16:creationId xmlns:a16="http://schemas.microsoft.com/office/drawing/2014/main" id="{2D9B2EB4-783F-4D35-84A0-0B3C37223259}"/>
              </a:ext>
            </a:extLst>
          </p:cNvPr>
          <p:cNvCxnSpPr>
            <a:cxnSpLocks/>
            <a:stCxn id="215" idx="0"/>
            <a:endCxn id="216" idx="0"/>
          </p:cNvCxnSpPr>
          <p:nvPr/>
        </p:nvCxnSpPr>
        <p:spPr>
          <a:xfrm rot="16200000" flipH="1" flipV="1">
            <a:off x="2463764" y="2358884"/>
            <a:ext cx="158693" cy="252262"/>
          </a:xfrm>
          <a:prstGeom prst="bentConnector3">
            <a:avLst>
              <a:gd name="adj1" fmla="val -155655"/>
            </a:avLst>
          </a:prstGeom>
          <a:ln w="19050">
            <a:solidFill>
              <a:schemeClr val="tx1"/>
            </a:solidFill>
            <a:tailEnd type="none" w="sm" len="lg"/>
          </a:ln>
        </p:spPr>
        <p:style>
          <a:lnRef idx="1">
            <a:schemeClr val="accent1"/>
          </a:lnRef>
          <a:fillRef idx="0">
            <a:schemeClr val="accent1"/>
          </a:fillRef>
          <a:effectRef idx="0">
            <a:schemeClr val="accent1"/>
          </a:effectRef>
          <a:fontRef idx="minor">
            <a:schemeClr val="tx1"/>
          </a:fontRef>
        </p:style>
      </p:cxnSp>
      <p:sp>
        <p:nvSpPr>
          <p:cNvPr id="235" name="文本框 234">
            <a:extLst>
              <a:ext uri="{FF2B5EF4-FFF2-40B4-BE49-F238E27FC236}">
                <a16:creationId xmlns:a16="http://schemas.microsoft.com/office/drawing/2014/main" id="{E9F82A3E-56B1-400C-89E3-7B4C4D651EBF}"/>
              </a:ext>
            </a:extLst>
          </p:cNvPr>
          <p:cNvSpPr txBox="1"/>
          <p:nvPr/>
        </p:nvSpPr>
        <p:spPr>
          <a:xfrm>
            <a:off x="2261743" y="2463023"/>
            <a:ext cx="324128" cy="369332"/>
          </a:xfrm>
          <a:prstGeom prst="rect">
            <a:avLst/>
          </a:prstGeom>
          <a:noFill/>
        </p:spPr>
        <p:txBody>
          <a:bodyPr wrap="none" rtlCol="0">
            <a:spAutoFit/>
          </a:bodyPr>
          <a:lstStyle/>
          <a:p>
            <a:r>
              <a:rPr kumimoji="1" lang="en-US" altLang="zh-CN">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236" name="直线箭头连接符 79">
            <a:extLst>
              <a:ext uri="{FF2B5EF4-FFF2-40B4-BE49-F238E27FC236}">
                <a16:creationId xmlns:a16="http://schemas.microsoft.com/office/drawing/2014/main" id="{E490F817-1F17-475C-8255-33F403276F29}"/>
              </a:ext>
            </a:extLst>
          </p:cNvPr>
          <p:cNvCxnSpPr>
            <a:cxnSpLocks/>
          </p:cNvCxnSpPr>
          <p:nvPr/>
        </p:nvCxnSpPr>
        <p:spPr>
          <a:xfrm>
            <a:off x="2422964" y="2743291"/>
            <a:ext cx="0" cy="18000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37" name="直线箭头连接符 80">
            <a:extLst>
              <a:ext uri="{FF2B5EF4-FFF2-40B4-BE49-F238E27FC236}">
                <a16:creationId xmlns:a16="http://schemas.microsoft.com/office/drawing/2014/main" id="{1C323CBD-F904-478D-9A22-BB3B6753FA66}"/>
              </a:ext>
            </a:extLst>
          </p:cNvPr>
          <p:cNvCxnSpPr>
            <a:cxnSpLocks/>
            <a:stCxn id="215" idx="4"/>
          </p:cNvCxnSpPr>
          <p:nvPr/>
        </p:nvCxnSpPr>
        <p:spPr>
          <a:xfrm>
            <a:off x="2669242" y="2584598"/>
            <a:ext cx="0" cy="338693"/>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38" name="文本框 237">
            <a:extLst>
              <a:ext uri="{FF2B5EF4-FFF2-40B4-BE49-F238E27FC236}">
                <a16:creationId xmlns:a16="http://schemas.microsoft.com/office/drawing/2014/main" id="{4F3E9425-9A93-445D-8BF5-2A579C1592CC}"/>
              </a:ext>
            </a:extLst>
          </p:cNvPr>
          <p:cNvSpPr txBox="1"/>
          <p:nvPr/>
        </p:nvSpPr>
        <p:spPr>
          <a:xfrm>
            <a:off x="1423667" y="3382572"/>
            <a:ext cx="1005403"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Decoder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239" name="直线箭头连接符 84">
            <a:extLst>
              <a:ext uri="{FF2B5EF4-FFF2-40B4-BE49-F238E27FC236}">
                <a16:creationId xmlns:a16="http://schemas.microsoft.com/office/drawing/2014/main" id="{9DB71FB3-3AD9-45C1-AD91-353250A9B5C9}"/>
              </a:ext>
            </a:extLst>
          </p:cNvPr>
          <p:cNvCxnSpPr>
            <a:cxnSpLocks/>
            <a:endCxn id="248" idx="2"/>
          </p:cNvCxnSpPr>
          <p:nvPr/>
        </p:nvCxnSpPr>
        <p:spPr>
          <a:xfrm flipV="1">
            <a:off x="1365607" y="1988133"/>
            <a:ext cx="0" cy="923594"/>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45" name="直线箭头连接符 90">
            <a:extLst>
              <a:ext uri="{FF2B5EF4-FFF2-40B4-BE49-F238E27FC236}">
                <a16:creationId xmlns:a16="http://schemas.microsoft.com/office/drawing/2014/main" id="{CA629E89-7653-4AC0-970D-22D33D745DB4}"/>
              </a:ext>
            </a:extLst>
          </p:cNvPr>
          <p:cNvCxnSpPr>
            <a:cxnSpLocks/>
            <a:stCxn id="249" idx="2"/>
            <a:endCxn id="215" idx="0"/>
          </p:cNvCxnSpPr>
          <p:nvPr/>
        </p:nvCxnSpPr>
        <p:spPr>
          <a:xfrm>
            <a:off x="2666685" y="1988133"/>
            <a:ext cx="2557" cy="417536"/>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50" name="文本框 249">
            <a:extLst>
              <a:ext uri="{FF2B5EF4-FFF2-40B4-BE49-F238E27FC236}">
                <a16:creationId xmlns:a16="http://schemas.microsoft.com/office/drawing/2014/main" id="{8F8A66FD-18A0-4C78-B7ED-8C46D08CA8D4}"/>
              </a:ext>
            </a:extLst>
          </p:cNvPr>
          <p:cNvSpPr txBox="1"/>
          <p:nvPr/>
        </p:nvSpPr>
        <p:spPr>
          <a:xfrm>
            <a:off x="2512899" y="2302468"/>
            <a:ext cx="324128" cy="369332"/>
          </a:xfrm>
          <a:prstGeom prst="rect">
            <a:avLst/>
          </a:prstGeom>
          <a:noFill/>
        </p:spPr>
        <p:txBody>
          <a:bodyPr wrap="none" rtlCol="0">
            <a:spAutoFit/>
          </a:bodyPr>
          <a:lstStyle/>
          <a:p>
            <a:r>
              <a:rPr kumimoji="1" lang="en-US" altLang="zh-CN">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51" name="文本框 250">
            <a:extLst>
              <a:ext uri="{FF2B5EF4-FFF2-40B4-BE49-F238E27FC236}">
                <a16:creationId xmlns:a16="http://schemas.microsoft.com/office/drawing/2014/main" id="{F584F58E-DFA1-42B4-A610-7CAD5750EF00}"/>
              </a:ext>
            </a:extLst>
          </p:cNvPr>
          <p:cNvSpPr txBox="1"/>
          <p:nvPr/>
        </p:nvSpPr>
        <p:spPr>
          <a:xfrm>
            <a:off x="993183" y="2089785"/>
            <a:ext cx="415498" cy="369332"/>
          </a:xfrm>
          <a:prstGeom prst="rect">
            <a:avLst/>
          </a:prstGeom>
          <a:noFill/>
        </p:spPr>
        <p:txBody>
          <a:bodyPr wrap="none" rtlCol="0">
            <a:spAutoFit/>
          </a:bodyPr>
          <a:lstStyle/>
          <a:p>
            <a:r>
              <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rPr>
              <a:t>❶</a:t>
            </a:r>
          </a:p>
        </p:txBody>
      </p:sp>
      <p:pic>
        <p:nvPicPr>
          <p:cNvPr id="297" name="Picture 2" descr="ios 17 outlined style database icon">
            <a:extLst>
              <a:ext uri="{FF2B5EF4-FFF2-40B4-BE49-F238E27FC236}">
                <a16:creationId xmlns:a16="http://schemas.microsoft.com/office/drawing/2014/main" id="{4E43572E-34E2-43CC-8A18-2787B2F0DC82}"/>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4384" y="2383630"/>
            <a:ext cx="448455" cy="448455"/>
          </a:xfrm>
          <a:prstGeom prst="rect">
            <a:avLst/>
          </a:prstGeom>
          <a:noFill/>
          <a:extLst>
            <a:ext uri="{909E8E84-426E-40DD-AFC4-6F175D3DCCD1}">
              <a14:hiddenFill xmlns:a14="http://schemas.microsoft.com/office/drawing/2010/main">
                <a:solidFill>
                  <a:srgbClr val="FFFFFF"/>
                </a:solidFill>
              </a14:hiddenFill>
            </a:ext>
          </a:extLst>
        </p:spPr>
      </p:pic>
      <p:sp>
        <p:nvSpPr>
          <p:cNvPr id="316" name="文本框 315">
            <a:extLst>
              <a:ext uri="{FF2B5EF4-FFF2-40B4-BE49-F238E27FC236}">
                <a16:creationId xmlns:a16="http://schemas.microsoft.com/office/drawing/2014/main" id="{7020581B-6F38-48B1-90EF-4AC57AFDC1AB}"/>
              </a:ext>
            </a:extLst>
          </p:cNvPr>
          <p:cNvSpPr txBox="1"/>
          <p:nvPr/>
        </p:nvSpPr>
        <p:spPr>
          <a:xfrm>
            <a:off x="1423667" y="3382572"/>
            <a:ext cx="1005403"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Decoder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76" name="矩形 275">
            <a:extLst>
              <a:ext uri="{FF2B5EF4-FFF2-40B4-BE49-F238E27FC236}">
                <a16:creationId xmlns:a16="http://schemas.microsoft.com/office/drawing/2014/main" id="{3AE3E0C2-E6D9-4FED-9992-525BC33EEC24}"/>
              </a:ext>
            </a:extLst>
          </p:cNvPr>
          <p:cNvSpPr/>
          <p:nvPr/>
        </p:nvSpPr>
        <p:spPr>
          <a:xfrm>
            <a:off x="1687380" y="170170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75" name="直线箭头连接符 125">
            <a:extLst>
              <a:ext uri="{FF2B5EF4-FFF2-40B4-BE49-F238E27FC236}">
                <a16:creationId xmlns:a16="http://schemas.microsoft.com/office/drawing/2014/main" id="{9A1FCC3B-D0B6-40CF-AFEC-73AE08AB0A05}"/>
              </a:ext>
            </a:extLst>
          </p:cNvPr>
          <p:cNvCxnSpPr>
            <a:cxnSpLocks/>
            <a:endCxn id="276" idx="0"/>
          </p:cNvCxnSpPr>
          <p:nvPr/>
        </p:nvCxnSpPr>
        <p:spPr>
          <a:xfrm>
            <a:off x="1761956" y="1440640"/>
            <a:ext cx="1" cy="261064"/>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48" name="矩形 247">
            <a:extLst>
              <a:ext uri="{FF2B5EF4-FFF2-40B4-BE49-F238E27FC236}">
                <a16:creationId xmlns:a16="http://schemas.microsoft.com/office/drawing/2014/main" id="{90244550-06C6-44D1-AD57-BA1BBB61B534}"/>
              </a:ext>
            </a:extLst>
          </p:cNvPr>
          <p:cNvSpPr/>
          <p:nvPr/>
        </p:nvSpPr>
        <p:spPr>
          <a:xfrm>
            <a:off x="1291030" y="170497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49" name="矩形 248">
            <a:extLst>
              <a:ext uri="{FF2B5EF4-FFF2-40B4-BE49-F238E27FC236}">
                <a16:creationId xmlns:a16="http://schemas.microsoft.com/office/drawing/2014/main" id="{91B436F1-71F8-47E4-A6AE-90BEC4738E49}"/>
              </a:ext>
            </a:extLst>
          </p:cNvPr>
          <p:cNvSpPr/>
          <p:nvPr/>
        </p:nvSpPr>
        <p:spPr>
          <a:xfrm>
            <a:off x="2592108" y="1704974"/>
            <a:ext cx="149153" cy="283159"/>
          </a:xfrm>
          <a:prstGeom prst="rect">
            <a:avLst/>
          </a:prstGeom>
          <a:solidFill>
            <a:srgbClr val="6FC9B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77" name="直线箭头连接符 127">
            <a:extLst>
              <a:ext uri="{FF2B5EF4-FFF2-40B4-BE49-F238E27FC236}">
                <a16:creationId xmlns:a16="http://schemas.microsoft.com/office/drawing/2014/main" id="{D8736D2F-7AC6-4090-A11C-5C31C52B6796}"/>
              </a:ext>
            </a:extLst>
          </p:cNvPr>
          <p:cNvCxnSpPr>
            <a:cxnSpLocks/>
          </p:cNvCxnSpPr>
          <p:nvPr/>
        </p:nvCxnSpPr>
        <p:spPr>
          <a:xfrm rot="10800000">
            <a:off x="2664100" y="1438406"/>
            <a:ext cx="1" cy="261064"/>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05" name="矩形 304">
            <a:extLst>
              <a:ext uri="{FF2B5EF4-FFF2-40B4-BE49-F238E27FC236}">
                <a16:creationId xmlns:a16="http://schemas.microsoft.com/office/drawing/2014/main" id="{A0A597FA-5DD8-4AFC-829B-11F227297F04}"/>
              </a:ext>
            </a:extLst>
          </p:cNvPr>
          <p:cNvSpPr/>
          <p:nvPr/>
        </p:nvSpPr>
        <p:spPr>
          <a:xfrm>
            <a:off x="633876" y="1988130"/>
            <a:ext cx="8361066" cy="3974027"/>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06" name="文本框 305">
            <a:extLst>
              <a:ext uri="{FF2B5EF4-FFF2-40B4-BE49-F238E27FC236}">
                <a16:creationId xmlns:a16="http://schemas.microsoft.com/office/drawing/2014/main" id="{5AB79FB4-CE02-4436-A447-CA7191437F27}"/>
              </a:ext>
            </a:extLst>
          </p:cNvPr>
          <p:cNvSpPr txBox="1"/>
          <p:nvPr/>
        </p:nvSpPr>
        <p:spPr>
          <a:xfrm>
            <a:off x="8244316" y="5794746"/>
            <a:ext cx="654025" cy="276999"/>
          </a:xfrm>
          <a:prstGeom prst="rect">
            <a:avLst/>
          </a:prstGeom>
          <a:solidFill>
            <a:schemeClr val="bg1"/>
          </a:solidFill>
        </p:spPr>
        <p:txBody>
          <a:bodyPr wrap="none" lIns="0" tIns="0" rIns="0" bIns="0" rtlCol="0">
            <a:spAutoFit/>
          </a:bodyPr>
          <a:lstStyle/>
          <a:p>
            <a:r>
              <a:rPr kumimoji="1" lang="en-US" altLang="zh-CN" b="1" dirty="0">
                <a:latin typeface="Times New Roman" panose="02020603050405020304" pitchFamily="18" charset="0"/>
                <a:ea typeface="PingFang SC" panose="020B0400000000000000" pitchFamily="34" charset="-122"/>
                <a:cs typeface="Times New Roman" panose="02020603050405020304" pitchFamily="18" charset="0"/>
              </a:rPr>
              <a:t>Device</a:t>
            </a:r>
            <a:endPar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endParaRPr>
          </a:p>
        </p:txBody>
      </p:sp>
      <p:grpSp>
        <p:nvGrpSpPr>
          <p:cNvPr id="285" name="组合 284">
            <a:extLst>
              <a:ext uri="{FF2B5EF4-FFF2-40B4-BE49-F238E27FC236}">
                <a16:creationId xmlns:a16="http://schemas.microsoft.com/office/drawing/2014/main" id="{F409490E-F56D-4D82-97AA-EB5796AB526E}"/>
              </a:ext>
            </a:extLst>
          </p:cNvPr>
          <p:cNvGrpSpPr/>
          <p:nvPr/>
        </p:nvGrpSpPr>
        <p:grpSpPr>
          <a:xfrm>
            <a:off x="627509" y="6046113"/>
            <a:ext cx="835248" cy="338554"/>
            <a:chOff x="2148995" y="5669960"/>
            <a:chExt cx="835248" cy="338554"/>
          </a:xfrm>
        </p:grpSpPr>
        <p:sp>
          <p:nvSpPr>
            <p:cNvPr id="286" name="矩形 285">
              <a:extLst>
                <a:ext uri="{FF2B5EF4-FFF2-40B4-BE49-F238E27FC236}">
                  <a16:creationId xmlns:a16="http://schemas.microsoft.com/office/drawing/2014/main" id="{DD6B167B-BCC2-41A2-A50C-F4D2FDB3DB8B}"/>
                </a:ext>
              </a:extLst>
            </p:cNvPr>
            <p:cNvSpPr/>
            <p:nvPr/>
          </p:nvSpPr>
          <p:spPr>
            <a:xfrm>
              <a:off x="2148995" y="5697658"/>
              <a:ext cx="149153" cy="283159"/>
            </a:xfrm>
            <a:prstGeom prst="rect">
              <a:avLst/>
            </a:prstGeom>
            <a:solidFill>
              <a:srgbClr val="6FC9B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87" name="文本框 286">
              <a:extLst>
                <a:ext uri="{FF2B5EF4-FFF2-40B4-BE49-F238E27FC236}">
                  <a16:creationId xmlns:a16="http://schemas.microsoft.com/office/drawing/2014/main" id="{D61BAEC2-A157-449B-A730-90BE5F25B291}"/>
                </a:ext>
              </a:extLst>
            </p:cNvPr>
            <p:cNvSpPr txBox="1"/>
            <p:nvPr/>
          </p:nvSpPr>
          <p:spPr>
            <a:xfrm>
              <a:off x="2286616" y="5669960"/>
              <a:ext cx="697627"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Query</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grpSp>
        <p:nvGrpSpPr>
          <p:cNvPr id="294" name="组合 293">
            <a:extLst>
              <a:ext uri="{FF2B5EF4-FFF2-40B4-BE49-F238E27FC236}">
                <a16:creationId xmlns:a16="http://schemas.microsoft.com/office/drawing/2014/main" id="{30A25148-0B9E-4F66-967F-5C8A7D337F9B}"/>
              </a:ext>
            </a:extLst>
          </p:cNvPr>
          <p:cNvGrpSpPr/>
          <p:nvPr/>
        </p:nvGrpSpPr>
        <p:grpSpPr>
          <a:xfrm>
            <a:off x="5299856" y="6046113"/>
            <a:ext cx="3351962" cy="338554"/>
            <a:chOff x="6877097" y="5669960"/>
            <a:chExt cx="3351962" cy="338554"/>
          </a:xfrm>
        </p:grpSpPr>
        <p:sp>
          <p:nvSpPr>
            <p:cNvPr id="295" name="矩形 294">
              <a:extLst>
                <a:ext uri="{FF2B5EF4-FFF2-40B4-BE49-F238E27FC236}">
                  <a16:creationId xmlns:a16="http://schemas.microsoft.com/office/drawing/2014/main" id="{39B94111-F1A4-493C-A9F0-67CE4A2A4B10}"/>
                </a:ext>
              </a:extLst>
            </p:cNvPr>
            <p:cNvSpPr/>
            <p:nvPr/>
          </p:nvSpPr>
          <p:spPr>
            <a:xfrm>
              <a:off x="6877097" y="5697658"/>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96" name="文本框 295">
              <a:extLst>
                <a:ext uri="{FF2B5EF4-FFF2-40B4-BE49-F238E27FC236}">
                  <a16:creationId xmlns:a16="http://schemas.microsoft.com/office/drawing/2014/main" id="{B675F12A-23F4-4D13-AD1A-8C53AF20A0C5}"/>
                </a:ext>
              </a:extLst>
            </p:cNvPr>
            <p:cNvSpPr txBox="1"/>
            <p:nvPr/>
          </p:nvSpPr>
          <p:spPr>
            <a:xfrm>
              <a:off x="7014718" y="5669960"/>
              <a:ext cx="3214341"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Draft</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tokens</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and</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output</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distributions</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sp>
        <p:nvSpPr>
          <p:cNvPr id="311" name="圆角矩形 81">
            <a:extLst>
              <a:ext uri="{FF2B5EF4-FFF2-40B4-BE49-F238E27FC236}">
                <a16:creationId xmlns:a16="http://schemas.microsoft.com/office/drawing/2014/main" id="{EDF9B0A1-17F5-49D0-BD22-2018A136E4F8}"/>
              </a:ext>
            </a:extLst>
          </p:cNvPr>
          <p:cNvSpPr/>
          <p:nvPr/>
        </p:nvSpPr>
        <p:spPr>
          <a:xfrm>
            <a:off x="947568" y="5193510"/>
            <a:ext cx="2060194" cy="558432"/>
          </a:xfrm>
          <a:prstGeom prst="roundRect">
            <a:avLst>
              <a:gd name="adj" fmla="val 17403"/>
            </a:avLst>
          </a:prstGeom>
          <a:solidFill>
            <a:srgbClr val="D9E1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12" name="文本框 311">
            <a:extLst>
              <a:ext uri="{FF2B5EF4-FFF2-40B4-BE49-F238E27FC236}">
                <a16:creationId xmlns:a16="http://schemas.microsoft.com/office/drawing/2014/main" id="{33ABD97D-A940-47E9-80C4-58969853EA53}"/>
              </a:ext>
            </a:extLst>
          </p:cNvPr>
          <p:cNvSpPr txBox="1"/>
          <p:nvPr/>
        </p:nvSpPr>
        <p:spPr>
          <a:xfrm>
            <a:off x="1337105" y="5299324"/>
            <a:ext cx="1172116"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Scheduler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spTree>
    <p:extLst>
      <p:ext uri="{BB962C8B-B14F-4D97-AF65-F5344CB8AC3E}">
        <p14:creationId xmlns:p14="http://schemas.microsoft.com/office/powerpoint/2010/main" val="311862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矩形 253">
            <a:extLst>
              <a:ext uri="{FF2B5EF4-FFF2-40B4-BE49-F238E27FC236}">
                <a16:creationId xmlns:a16="http://schemas.microsoft.com/office/drawing/2014/main" id="{AFBF9BC7-1F89-41CF-8599-B0E7A93538D0}"/>
              </a:ext>
            </a:extLst>
          </p:cNvPr>
          <p:cNvSpPr/>
          <p:nvPr/>
        </p:nvSpPr>
        <p:spPr>
          <a:xfrm>
            <a:off x="3102178" y="1704974"/>
            <a:ext cx="149153" cy="283159"/>
          </a:xfrm>
          <a:prstGeom prst="rect">
            <a:avLst/>
          </a:prstGeom>
          <a:solidFill>
            <a:srgbClr val="61AF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74" name="矩形 273">
            <a:extLst>
              <a:ext uri="{FF2B5EF4-FFF2-40B4-BE49-F238E27FC236}">
                <a16:creationId xmlns:a16="http://schemas.microsoft.com/office/drawing/2014/main" id="{4414CC78-C831-4F97-846B-3D39F3965C8E}"/>
              </a:ext>
            </a:extLst>
          </p:cNvPr>
          <p:cNvSpPr/>
          <p:nvPr/>
        </p:nvSpPr>
        <p:spPr>
          <a:xfrm>
            <a:off x="704253" y="1704974"/>
            <a:ext cx="149153" cy="283159"/>
          </a:xfrm>
          <a:prstGeom prst="rect">
            <a:avLst/>
          </a:prstGeom>
          <a:solidFill>
            <a:srgbClr val="61AF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15" name="矩形 314">
            <a:extLst>
              <a:ext uri="{FF2B5EF4-FFF2-40B4-BE49-F238E27FC236}">
                <a16:creationId xmlns:a16="http://schemas.microsoft.com/office/drawing/2014/main" id="{B47F6996-9B22-4F70-BBD4-3C452F0F113F}"/>
              </a:ext>
            </a:extLst>
          </p:cNvPr>
          <p:cNvSpPr/>
          <p:nvPr/>
        </p:nvSpPr>
        <p:spPr>
          <a:xfrm>
            <a:off x="852001" y="1704974"/>
            <a:ext cx="149153" cy="283159"/>
          </a:xfrm>
          <a:prstGeom prst="rect">
            <a:avLst/>
          </a:prstGeom>
          <a:solidFill>
            <a:srgbClr val="D9E1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3161443"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Design: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System Design</a:t>
            </a:r>
            <a:endParaRPr kumimoji="1" lang="zh-CN" altLang="en-US" sz="2400" b="1" dirty="0">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D815CA1C-2826-4C78-943F-38391A167C2F}"/>
              </a:ext>
            </a:extLst>
          </p:cNvPr>
          <p:cNvSpPr txBox="1"/>
          <p:nvPr/>
        </p:nvSpPr>
        <p:spPr>
          <a:xfrm>
            <a:off x="9124404" y="997160"/>
            <a:ext cx="2467342"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Overview of DRAGON</a:t>
            </a:r>
          </a:p>
        </p:txBody>
      </p:sp>
      <p:sp>
        <p:nvSpPr>
          <p:cNvPr id="158" name="圆角矩形 4">
            <a:extLst>
              <a:ext uri="{FF2B5EF4-FFF2-40B4-BE49-F238E27FC236}">
                <a16:creationId xmlns:a16="http://schemas.microsoft.com/office/drawing/2014/main" id="{F293E481-98AF-4DC7-86CA-09E639403231}"/>
              </a:ext>
            </a:extLst>
          </p:cNvPr>
          <p:cNvSpPr/>
          <p:nvPr/>
        </p:nvSpPr>
        <p:spPr>
          <a:xfrm>
            <a:off x="947568" y="3770478"/>
            <a:ext cx="2060194" cy="1281454"/>
          </a:xfrm>
          <a:prstGeom prst="roundRect">
            <a:avLst>
              <a:gd name="adj" fmla="val 10121"/>
            </a:avLst>
          </a:prstGeom>
          <a:solidFill>
            <a:srgbClr val="F9F6F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60" name="同侧圆角矩形 6">
            <a:extLst>
              <a:ext uri="{FF2B5EF4-FFF2-40B4-BE49-F238E27FC236}">
                <a16:creationId xmlns:a16="http://schemas.microsoft.com/office/drawing/2014/main" id="{FBE1A3AB-4A7A-4F02-A803-0E87270880B8}"/>
              </a:ext>
            </a:extLst>
          </p:cNvPr>
          <p:cNvSpPr/>
          <p:nvPr/>
        </p:nvSpPr>
        <p:spPr>
          <a:xfrm rot="10800000">
            <a:off x="3301972" y="4893339"/>
            <a:ext cx="4964363" cy="858602"/>
          </a:xfrm>
          <a:prstGeom prst="round2SameRect">
            <a:avLst>
              <a:gd name="adj1" fmla="val 11515"/>
              <a:gd name="adj2" fmla="val 0"/>
            </a:avLst>
          </a:prstGeom>
          <a:solidFill>
            <a:srgbClr val="F9F6F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199" name="肘形连接符 40">
            <a:extLst>
              <a:ext uri="{FF2B5EF4-FFF2-40B4-BE49-F238E27FC236}">
                <a16:creationId xmlns:a16="http://schemas.microsoft.com/office/drawing/2014/main" id="{E0A837FE-8BE1-4891-A01B-B607437B4C6E}"/>
              </a:ext>
            </a:extLst>
          </p:cNvPr>
          <p:cNvCxnSpPr>
            <a:cxnSpLocks/>
            <a:stCxn id="192" idx="1"/>
            <a:endCxn id="243" idx="6"/>
          </p:cNvCxnSpPr>
          <p:nvPr/>
        </p:nvCxnSpPr>
        <p:spPr>
          <a:xfrm rot="10800000" flipV="1">
            <a:off x="2857626" y="3141791"/>
            <a:ext cx="677164" cy="1184826"/>
          </a:xfrm>
          <a:prstGeom prst="bentConnector3">
            <a:avLst>
              <a:gd name="adj1" fmla="val 65328"/>
            </a:avLst>
          </a:prstGeom>
          <a:ln w="19050">
            <a:solidFill>
              <a:schemeClr val="accent1">
                <a:lumMod val="75000"/>
              </a:schemeClr>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00" name="肘形连接符 41">
            <a:extLst>
              <a:ext uri="{FF2B5EF4-FFF2-40B4-BE49-F238E27FC236}">
                <a16:creationId xmlns:a16="http://schemas.microsoft.com/office/drawing/2014/main" id="{DDA3AC71-3950-41BD-82EE-7EB0CD7A4B6A}"/>
              </a:ext>
            </a:extLst>
          </p:cNvPr>
          <p:cNvCxnSpPr>
            <a:cxnSpLocks/>
            <a:stCxn id="221" idx="2"/>
            <a:endCxn id="206" idx="3"/>
          </p:cNvCxnSpPr>
          <p:nvPr/>
        </p:nvCxnSpPr>
        <p:spPr>
          <a:xfrm rot="5400000">
            <a:off x="6702128" y="3338579"/>
            <a:ext cx="3434379" cy="733486"/>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03" name="矩形 202">
            <a:extLst>
              <a:ext uri="{FF2B5EF4-FFF2-40B4-BE49-F238E27FC236}">
                <a16:creationId xmlns:a16="http://schemas.microsoft.com/office/drawing/2014/main" id="{7D21985E-8F60-42CB-B7AB-4F825487B2D1}"/>
              </a:ext>
            </a:extLst>
          </p:cNvPr>
          <p:cNvSpPr/>
          <p:nvPr/>
        </p:nvSpPr>
        <p:spPr>
          <a:xfrm>
            <a:off x="3534790" y="5263559"/>
            <a:ext cx="1354412" cy="330009"/>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“I”</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04" name="矩形 203">
            <a:extLst>
              <a:ext uri="{FF2B5EF4-FFF2-40B4-BE49-F238E27FC236}">
                <a16:creationId xmlns:a16="http://schemas.microsoft.com/office/drawing/2014/main" id="{AD8F2973-DD80-439F-AE98-068CC8F2D488}"/>
              </a:ext>
            </a:extLst>
          </p:cNvPr>
          <p:cNvSpPr/>
          <p:nvPr/>
        </p:nvSpPr>
        <p:spPr>
          <a:xfrm>
            <a:off x="5020110" y="5257508"/>
            <a:ext cx="1354412" cy="330009"/>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“love”</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05" name="双中括号 46">
            <a:extLst>
              <a:ext uri="{FF2B5EF4-FFF2-40B4-BE49-F238E27FC236}">
                <a16:creationId xmlns:a16="http://schemas.microsoft.com/office/drawing/2014/main" id="{2C64BD3D-B945-4185-96A8-75C42254C02A}"/>
              </a:ext>
            </a:extLst>
          </p:cNvPr>
          <p:cNvSpPr/>
          <p:nvPr/>
        </p:nvSpPr>
        <p:spPr>
          <a:xfrm rot="5400000">
            <a:off x="5620201" y="3129445"/>
            <a:ext cx="449192" cy="4615589"/>
          </a:xfrm>
          <a:prstGeom prst="bracketPair">
            <a:avLst>
              <a:gd name="adj" fmla="val 0"/>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06" name="矩形 205">
            <a:extLst>
              <a:ext uri="{FF2B5EF4-FFF2-40B4-BE49-F238E27FC236}">
                <a16:creationId xmlns:a16="http://schemas.microsoft.com/office/drawing/2014/main" id="{3944697E-32E7-4289-8831-8545C6D4CBF7}"/>
              </a:ext>
            </a:extLst>
          </p:cNvPr>
          <p:cNvSpPr/>
          <p:nvPr/>
        </p:nvSpPr>
        <p:spPr>
          <a:xfrm>
            <a:off x="7903421" y="5280932"/>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07" name="矩形 206">
            <a:extLst>
              <a:ext uri="{FF2B5EF4-FFF2-40B4-BE49-F238E27FC236}">
                <a16:creationId xmlns:a16="http://schemas.microsoft.com/office/drawing/2014/main" id="{CD48EC5E-14D8-46A4-9B6E-93800587BB70}"/>
              </a:ext>
            </a:extLst>
          </p:cNvPr>
          <p:cNvSpPr/>
          <p:nvPr/>
        </p:nvSpPr>
        <p:spPr>
          <a:xfrm>
            <a:off x="6505431" y="5269102"/>
            <a:ext cx="1354412" cy="330009"/>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“computer”</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21" name="矩形 220">
            <a:extLst>
              <a:ext uri="{FF2B5EF4-FFF2-40B4-BE49-F238E27FC236}">
                <a16:creationId xmlns:a16="http://schemas.microsoft.com/office/drawing/2014/main" id="{12C16C6A-E96B-4985-AFB9-9984488A7ED0}"/>
              </a:ext>
            </a:extLst>
          </p:cNvPr>
          <p:cNvSpPr/>
          <p:nvPr/>
        </p:nvSpPr>
        <p:spPr>
          <a:xfrm>
            <a:off x="8711483" y="1704974"/>
            <a:ext cx="149153" cy="283159"/>
          </a:xfrm>
          <a:prstGeom prst="rect">
            <a:avLst/>
          </a:prstGeom>
          <a:solidFill>
            <a:srgbClr val="D9E1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22" name="图片 221">
            <a:extLst>
              <a:ext uri="{FF2B5EF4-FFF2-40B4-BE49-F238E27FC236}">
                <a16:creationId xmlns:a16="http://schemas.microsoft.com/office/drawing/2014/main" id="{67E4D963-6624-4C6E-8FA3-60D015DF7975}"/>
              </a:ext>
            </a:extLst>
          </p:cNvPr>
          <p:cNvPicPr>
            <a:picLocks noChangeAspect="1"/>
          </p:cNvPicPr>
          <p:nvPr/>
        </p:nvPicPr>
        <p:blipFill>
          <a:blip r:embed="rId2"/>
          <a:srcRect/>
          <a:stretch/>
        </p:blipFill>
        <p:spPr>
          <a:xfrm>
            <a:off x="3515644" y="3401888"/>
            <a:ext cx="283426" cy="283426"/>
          </a:xfrm>
          <a:prstGeom prst="rect">
            <a:avLst/>
          </a:prstGeom>
        </p:spPr>
      </p:pic>
      <p:pic>
        <p:nvPicPr>
          <p:cNvPr id="223" name="图片 222">
            <a:extLst>
              <a:ext uri="{FF2B5EF4-FFF2-40B4-BE49-F238E27FC236}">
                <a16:creationId xmlns:a16="http://schemas.microsoft.com/office/drawing/2014/main" id="{F6876102-F28A-4CA3-AD23-978DDF058D01}"/>
              </a:ext>
            </a:extLst>
          </p:cNvPr>
          <p:cNvPicPr>
            <a:picLocks noChangeAspect="1"/>
          </p:cNvPicPr>
          <p:nvPr/>
        </p:nvPicPr>
        <p:blipFill>
          <a:blip r:embed="rId3"/>
          <a:srcRect/>
          <a:stretch/>
        </p:blipFill>
        <p:spPr>
          <a:xfrm>
            <a:off x="3518978" y="4585776"/>
            <a:ext cx="283426" cy="283426"/>
          </a:xfrm>
          <a:prstGeom prst="rect">
            <a:avLst/>
          </a:prstGeom>
        </p:spPr>
      </p:pic>
      <p:sp>
        <p:nvSpPr>
          <p:cNvPr id="224" name="矩形 223">
            <a:extLst>
              <a:ext uri="{FF2B5EF4-FFF2-40B4-BE49-F238E27FC236}">
                <a16:creationId xmlns:a16="http://schemas.microsoft.com/office/drawing/2014/main" id="{F72B7391-003D-4395-9AB8-BC1C180C5809}"/>
              </a:ext>
            </a:extLst>
          </p:cNvPr>
          <p:cNvSpPr/>
          <p:nvPr/>
        </p:nvSpPr>
        <p:spPr>
          <a:xfrm>
            <a:off x="1229501" y="4192543"/>
            <a:ext cx="922291"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“games”</a:t>
            </a:r>
            <a:endParaRPr kumimoji="1" lang="zh-CN" altLang="en-US"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pic>
        <p:nvPicPr>
          <p:cNvPr id="225" name="图片 224">
            <a:extLst>
              <a:ext uri="{FF2B5EF4-FFF2-40B4-BE49-F238E27FC236}">
                <a16:creationId xmlns:a16="http://schemas.microsoft.com/office/drawing/2014/main" id="{3DF2DAB4-2A01-4A31-A60E-4BEBA9FF4345}"/>
              </a:ext>
            </a:extLst>
          </p:cNvPr>
          <p:cNvPicPr>
            <a:picLocks noChangeAspect="1"/>
          </p:cNvPicPr>
          <p:nvPr/>
        </p:nvPicPr>
        <p:blipFill>
          <a:blip r:embed="rId3"/>
          <a:srcRect/>
          <a:stretch/>
        </p:blipFill>
        <p:spPr>
          <a:xfrm>
            <a:off x="2047099" y="4223604"/>
            <a:ext cx="193000" cy="193000"/>
          </a:xfrm>
          <a:prstGeom prst="rect">
            <a:avLst/>
          </a:prstGeom>
        </p:spPr>
      </p:pic>
      <p:sp>
        <p:nvSpPr>
          <p:cNvPr id="226" name="矩形 225">
            <a:extLst>
              <a:ext uri="{FF2B5EF4-FFF2-40B4-BE49-F238E27FC236}">
                <a16:creationId xmlns:a16="http://schemas.microsoft.com/office/drawing/2014/main" id="{B5492E0A-A44D-454F-B92C-AD45A118FF9B}"/>
              </a:ext>
            </a:extLst>
          </p:cNvPr>
          <p:cNvSpPr/>
          <p:nvPr/>
        </p:nvSpPr>
        <p:spPr>
          <a:xfrm>
            <a:off x="1229501" y="3905539"/>
            <a:ext cx="922291"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“science”</a:t>
            </a:r>
            <a:endParaRPr kumimoji="1" lang="zh-CN" altLang="en-US"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pic>
        <p:nvPicPr>
          <p:cNvPr id="227" name="图片 226">
            <a:extLst>
              <a:ext uri="{FF2B5EF4-FFF2-40B4-BE49-F238E27FC236}">
                <a16:creationId xmlns:a16="http://schemas.microsoft.com/office/drawing/2014/main" id="{74454A43-8850-4DD0-8B3F-28CEA8CD4DEF}"/>
              </a:ext>
            </a:extLst>
          </p:cNvPr>
          <p:cNvPicPr>
            <a:picLocks noChangeAspect="1"/>
          </p:cNvPicPr>
          <p:nvPr/>
        </p:nvPicPr>
        <p:blipFill>
          <a:blip r:embed="rId2"/>
          <a:srcRect/>
          <a:stretch/>
        </p:blipFill>
        <p:spPr>
          <a:xfrm>
            <a:off x="2052009" y="3939886"/>
            <a:ext cx="193000" cy="193000"/>
          </a:xfrm>
          <a:prstGeom prst="rect">
            <a:avLst/>
          </a:prstGeom>
        </p:spPr>
      </p:pic>
      <p:sp>
        <p:nvSpPr>
          <p:cNvPr id="228" name="矩形 227">
            <a:extLst>
              <a:ext uri="{FF2B5EF4-FFF2-40B4-BE49-F238E27FC236}">
                <a16:creationId xmlns:a16="http://schemas.microsoft.com/office/drawing/2014/main" id="{08E10A31-31AC-492E-B3E3-9A4CF95FB90E}"/>
              </a:ext>
            </a:extLst>
          </p:cNvPr>
          <p:cNvSpPr/>
          <p:nvPr/>
        </p:nvSpPr>
        <p:spPr>
          <a:xfrm>
            <a:off x="1229501" y="4476971"/>
            <a:ext cx="922291" cy="252000"/>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“games”</a:t>
            </a:r>
            <a:endParaRPr kumimoji="1" lang="zh-CN" altLang="en-US"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33" name="文本框 232">
            <a:extLst>
              <a:ext uri="{FF2B5EF4-FFF2-40B4-BE49-F238E27FC236}">
                <a16:creationId xmlns:a16="http://schemas.microsoft.com/office/drawing/2014/main" id="{F9FCA220-9838-4931-B24D-3F3D5F1D548D}"/>
              </a:ext>
            </a:extLst>
          </p:cNvPr>
          <p:cNvSpPr txBox="1"/>
          <p:nvPr/>
        </p:nvSpPr>
        <p:spPr>
          <a:xfrm>
            <a:off x="1268977" y="4694072"/>
            <a:ext cx="1309013"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Aggregator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40" name="右大括号 239">
            <a:extLst>
              <a:ext uri="{FF2B5EF4-FFF2-40B4-BE49-F238E27FC236}">
                <a16:creationId xmlns:a16="http://schemas.microsoft.com/office/drawing/2014/main" id="{40870557-E34F-450C-8E33-F971092DF612}"/>
              </a:ext>
            </a:extLst>
          </p:cNvPr>
          <p:cNvSpPr/>
          <p:nvPr/>
        </p:nvSpPr>
        <p:spPr>
          <a:xfrm>
            <a:off x="2246686" y="3939886"/>
            <a:ext cx="96685" cy="756347"/>
          </a:xfrm>
          <a:prstGeom prst="rightBrace">
            <a:avLst>
              <a:gd name="adj1" fmla="val 44456"/>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41" name="直线箭头连接符 86">
            <a:extLst>
              <a:ext uri="{FF2B5EF4-FFF2-40B4-BE49-F238E27FC236}">
                <a16:creationId xmlns:a16="http://schemas.microsoft.com/office/drawing/2014/main" id="{9DC5154F-D17C-4909-AF26-6461BB9FFA2C}"/>
              </a:ext>
            </a:extLst>
          </p:cNvPr>
          <p:cNvCxnSpPr>
            <a:cxnSpLocks/>
            <a:stCxn id="195" idx="1"/>
            <a:endCxn id="243" idx="6"/>
          </p:cNvCxnSpPr>
          <p:nvPr/>
        </p:nvCxnSpPr>
        <p:spPr>
          <a:xfrm flipH="1" flipV="1">
            <a:off x="2857626" y="4326617"/>
            <a:ext cx="677164" cy="1749"/>
          </a:xfrm>
          <a:prstGeom prst="straightConnector1">
            <a:avLst/>
          </a:prstGeom>
          <a:ln w="19050">
            <a:solidFill>
              <a:schemeClr val="accent1">
                <a:lumMod val="75000"/>
              </a:schemeClr>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42" name="直线箭头连接符 87">
            <a:extLst>
              <a:ext uri="{FF2B5EF4-FFF2-40B4-BE49-F238E27FC236}">
                <a16:creationId xmlns:a16="http://schemas.microsoft.com/office/drawing/2014/main" id="{94FEA2D3-6DEC-4F0E-BD4F-44BDF18C1BD2}"/>
              </a:ext>
            </a:extLst>
          </p:cNvPr>
          <p:cNvCxnSpPr>
            <a:cxnSpLocks/>
            <a:stCxn id="244" idx="1"/>
            <a:endCxn id="240" idx="1"/>
          </p:cNvCxnSpPr>
          <p:nvPr/>
        </p:nvCxnSpPr>
        <p:spPr>
          <a:xfrm flipH="1" flipV="1">
            <a:off x="2343371" y="4318060"/>
            <a:ext cx="225301" cy="782"/>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43" name="椭圆 242">
            <a:extLst>
              <a:ext uri="{FF2B5EF4-FFF2-40B4-BE49-F238E27FC236}">
                <a16:creationId xmlns:a16="http://schemas.microsoft.com/office/drawing/2014/main" id="{52DAA08D-E0C8-476E-B032-A1AF0716132A}"/>
              </a:ext>
            </a:extLst>
          </p:cNvPr>
          <p:cNvSpPr/>
          <p:nvPr/>
        </p:nvSpPr>
        <p:spPr>
          <a:xfrm>
            <a:off x="2521034" y="4158321"/>
            <a:ext cx="336592" cy="3365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44" name="图片 243">
            <a:extLst>
              <a:ext uri="{FF2B5EF4-FFF2-40B4-BE49-F238E27FC236}">
                <a16:creationId xmlns:a16="http://schemas.microsoft.com/office/drawing/2014/main" id="{5D0D8520-6942-4062-AEFA-C985B51BA72A}"/>
              </a:ext>
            </a:extLst>
          </p:cNvPr>
          <p:cNvPicPr>
            <a:picLocks noChangeAspect="1"/>
          </p:cNvPicPr>
          <p:nvPr/>
        </p:nvPicPr>
        <p:blipFill>
          <a:blip r:embed="rId4"/>
          <a:stretch>
            <a:fillRect/>
          </a:stretch>
        </p:blipFill>
        <p:spPr>
          <a:xfrm>
            <a:off x="2568672" y="4196903"/>
            <a:ext cx="243877" cy="243877"/>
          </a:xfrm>
          <a:prstGeom prst="rect">
            <a:avLst/>
          </a:prstGeom>
        </p:spPr>
      </p:pic>
      <p:cxnSp>
        <p:nvCxnSpPr>
          <p:cNvPr id="246" name="肘形连接符 91">
            <a:extLst>
              <a:ext uri="{FF2B5EF4-FFF2-40B4-BE49-F238E27FC236}">
                <a16:creationId xmlns:a16="http://schemas.microsoft.com/office/drawing/2014/main" id="{BEF11577-09EB-48B0-AC7E-EC46EB675BEE}"/>
              </a:ext>
            </a:extLst>
          </p:cNvPr>
          <p:cNvCxnSpPr>
            <a:cxnSpLocks/>
            <a:stCxn id="224" idx="1"/>
          </p:cNvCxnSpPr>
          <p:nvPr/>
        </p:nvCxnSpPr>
        <p:spPr>
          <a:xfrm rot="10800000">
            <a:off x="852853" y="1988133"/>
            <a:ext cx="376648" cy="2330410"/>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56" name="肘形连接符 101">
            <a:extLst>
              <a:ext uri="{FF2B5EF4-FFF2-40B4-BE49-F238E27FC236}">
                <a16:creationId xmlns:a16="http://schemas.microsoft.com/office/drawing/2014/main" id="{2A184579-8059-45D2-BD67-E7D04E20A7D1}"/>
              </a:ext>
            </a:extLst>
          </p:cNvPr>
          <p:cNvCxnSpPr>
            <a:cxnSpLocks/>
            <a:endCxn id="222" idx="1"/>
          </p:cNvCxnSpPr>
          <p:nvPr/>
        </p:nvCxnSpPr>
        <p:spPr>
          <a:xfrm rot="16200000" flipH="1">
            <a:off x="2568465" y="2596422"/>
            <a:ext cx="1555468" cy="338889"/>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57" name="肘形连接符 102">
            <a:extLst>
              <a:ext uri="{FF2B5EF4-FFF2-40B4-BE49-F238E27FC236}">
                <a16:creationId xmlns:a16="http://schemas.microsoft.com/office/drawing/2014/main" id="{10834A63-C8D1-4325-93C5-0FF06FC8B439}"/>
              </a:ext>
            </a:extLst>
          </p:cNvPr>
          <p:cNvCxnSpPr>
            <a:cxnSpLocks/>
            <a:endCxn id="223" idx="1"/>
          </p:cNvCxnSpPr>
          <p:nvPr/>
        </p:nvCxnSpPr>
        <p:spPr>
          <a:xfrm rot="16200000" flipH="1">
            <a:off x="1978188" y="3186699"/>
            <a:ext cx="2739356" cy="342223"/>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58" name="肘形连接符 103">
            <a:extLst>
              <a:ext uri="{FF2B5EF4-FFF2-40B4-BE49-F238E27FC236}">
                <a16:creationId xmlns:a16="http://schemas.microsoft.com/office/drawing/2014/main" id="{9EA29003-4F85-4618-86ED-53C75298FAB3}"/>
              </a:ext>
            </a:extLst>
          </p:cNvPr>
          <p:cNvCxnSpPr>
            <a:cxnSpLocks/>
            <a:stCxn id="223" idx="3"/>
            <a:endCxn id="260" idx="4"/>
          </p:cNvCxnSpPr>
          <p:nvPr/>
        </p:nvCxnSpPr>
        <p:spPr>
          <a:xfrm flipV="1">
            <a:off x="3802404" y="4605021"/>
            <a:ext cx="1067463" cy="122468"/>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59" name="组合 258">
            <a:extLst>
              <a:ext uri="{FF2B5EF4-FFF2-40B4-BE49-F238E27FC236}">
                <a16:creationId xmlns:a16="http://schemas.microsoft.com/office/drawing/2014/main" id="{0B810708-43D3-422E-AD99-D629F08BA468}"/>
              </a:ext>
            </a:extLst>
          </p:cNvPr>
          <p:cNvGrpSpPr/>
          <p:nvPr/>
        </p:nvGrpSpPr>
        <p:grpSpPr>
          <a:xfrm>
            <a:off x="4728636" y="4322559"/>
            <a:ext cx="282462" cy="282462"/>
            <a:chOff x="6716466" y="3672086"/>
            <a:chExt cx="282462" cy="282462"/>
          </a:xfrm>
        </p:grpSpPr>
        <p:sp>
          <p:nvSpPr>
            <p:cNvPr id="260" name="椭圆 259">
              <a:extLst>
                <a:ext uri="{FF2B5EF4-FFF2-40B4-BE49-F238E27FC236}">
                  <a16:creationId xmlns:a16="http://schemas.microsoft.com/office/drawing/2014/main" id="{9708E35E-D68B-49C4-818D-185ABAD2070D}"/>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61" name="图片 260">
              <a:extLst>
                <a:ext uri="{FF2B5EF4-FFF2-40B4-BE49-F238E27FC236}">
                  <a16:creationId xmlns:a16="http://schemas.microsoft.com/office/drawing/2014/main" id="{A076D286-01C8-4E1B-8FE2-8D31E155A79B}"/>
                </a:ext>
              </a:extLst>
            </p:cNvPr>
            <p:cNvPicPr>
              <a:picLocks noChangeAspect="1"/>
            </p:cNvPicPr>
            <p:nvPr/>
          </p:nvPicPr>
          <p:blipFill>
            <a:blip r:embed="rId5"/>
            <a:srcRect/>
            <a:stretch/>
          </p:blipFill>
          <p:spPr>
            <a:xfrm>
              <a:off x="6759232" y="3720819"/>
              <a:ext cx="196929" cy="196929"/>
            </a:xfrm>
            <a:prstGeom prst="rect">
              <a:avLst/>
            </a:prstGeom>
          </p:spPr>
        </p:pic>
      </p:grpSp>
      <p:grpSp>
        <p:nvGrpSpPr>
          <p:cNvPr id="262" name="组合 261">
            <a:extLst>
              <a:ext uri="{FF2B5EF4-FFF2-40B4-BE49-F238E27FC236}">
                <a16:creationId xmlns:a16="http://schemas.microsoft.com/office/drawing/2014/main" id="{1EFD6AEA-7375-40C1-B72B-2F167B1CC023}"/>
              </a:ext>
            </a:extLst>
          </p:cNvPr>
          <p:cNvGrpSpPr/>
          <p:nvPr/>
        </p:nvGrpSpPr>
        <p:grpSpPr>
          <a:xfrm>
            <a:off x="4725366" y="3120636"/>
            <a:ext cx="282462" cy="282462"/>
            <a:chOff x="6716466" y="3672086"/>
            <a:chExt cx="282462" cy="282462"/>
          </a:xfrm>
        </p:grpSpPr>
        <p:sp>
          <p:nvSpPr>
            <p:cNvPr id="263" name="椭圆 262">
              <a:extLst>
                <a:ext uri="{FF2B5EF4-FFF2-40B4-BE49-F238E27FC236}">
                  <a16:creationId xmlns:a16="http://schemas.microsoft.com/office/drawing/2014/main" id="{A2826DDB-25DD-44F4-803B-BC9E8E4A210F}"/>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64" name="图片 263">
              <a:extLst>
                <a:ext uri="{FF2B5EF4-FFF2-40B4-BE49-F238E27FC236}">
                  <a16:creationId xmlns:a16="http://schemas.microsoft.com/office/drawing/2014/main" id="{2D788A3E-524A-4304-BDF0-EC48F5BF4139}"/>
                </a:ext>
              </a:extLst>
            </p:cNvPr>
            <p:cNvPicPr>
              <a:picLocks noChangeAspect="1"/>
            </p:cNvPicPr>
            <p:nvPr/>
          </p:nvPicPr>
          <p:blipFill>
            <a:blip r:embed="rId5"/>
            <a:srcRect/>
            <a:stretch/>
          </p:blipFill>
          <p:spPr>
            <a:xfrm>
              <a:off x="6759232" y="3720819"/>
              <a:ext cx="196929" cy="196929"/>
            </a:xfrm>
            <a:prstGeom prst="rect">
              <a:avLst/>
            </a:prstGeom>
          </p:spPr>
        </p:pic>
      </p:grpSp>
      <p:grpSp>
        <p:nvGrpSpPr>
          <p:cNvPr id="265" name="组合 264">
            <a:extLst>
              <a:ext uri="{FF2B5EF4-FFF2-40B4-BE49-F238E27FC236}">
                <a16:creationId xmlns:a16="http://schemas.microsoft.com/office/drawing/2014/main" id="{D98EE856-26D5-4F6F-97D0-6D2085D33D62}"/>
              </a:ext>
            </a:extLst>
          </p:cNvPr>
          <p:cNvGrpSpPr/>
          <p:nvPr/>
        </p:nvGrpSpPr>
        <p:grpSpPr>
          <a:xfrm>
            <a:off x="6214250" y="3117458"/>
            <a:ext cx="282462" cy="282462"/>
            <a:chOff x="6716466" y="3672086"/>
            <a:chExt cx="282462" cy="282462"/>
          </a:xfrm>
        </p:grpSpPr>
        <p:sp>
          <p:nvSpPr>
            <p:cNvPr id="266" name="椭圆 265">
              <a:extLst>
                <a:ext uri="{FF2B5EF4-FFF2-40B4-BE49-F238E27FC236}">
                  <a16:creationId xmlns:a16="http://schemas.microsoft.com/office/drawing/2014/main" id="{A252629E-5002-42C6-AB64-B6A39EE1FB2A}"/>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67" name="图片 266">
              <a:extLst>
                <a:ext uri="{FF2B5EF4-FFF2-40B4-BE49-F238E27FC236}">
                  <a16:creationId xmlns:a16="http://schemas.microsoft.com/office/drawing/2014/main" id="{682D3630-007A-4697-B2E8-C5AE4721459A}"/>
                </a:ext>
              </a:extLst>
            </p:cNvPr>
            <p:cNvPicPr>
              <a:picLocks noChangeAspect="1"/>
            </p:cNvPicPr>
            <p:nvPr/>
          </p:nvPicPr>
          <p:blipFill>
            <a:blip r:embed="rId5"/>
            <a:srcRect/>
            <a:stretch/>
          </p:blipFill>
          <p:spPr>
            <a:xfrm>
              <a:off x="6759232" y="3720819"/>
              <a:ext cx="196929" cy="196929"/>
            </a:xfrm>
            <a:prstGeom prst="rect">
              <a:avLst/>
            </a:prstGeom>
          </p:spPr>
        </p:pic>
      </p:grpSp>
      <p:grpSp>
        <p:nvGrpSpPr>
          <p:cNvPr id="268" name="组合 267">
            <a:extLst>
              <a:ext uri="{FF2B5EF4-FFF2-40B4-BE49-F238E27FC236}">
                <a16:creationId xmlns:a16="http://schemas.microsoft.com/office/drawing/2014/main" id="{B478BC00-100A-4AEE-98B3-07C1FDDE6738}"/>
              </a:ext>
            </a:extLst>
          </p:cNvPr>
          <p:cNvGrpSpPr/>
          <p:nvPr/>
        </p:nvGrpSpPr>
        <p:grpSpPr>
          <a:xfrm>
            <a:off x="7722559" y="3114035"/>
            <a:ext cx="282462" cy="282462"/>
            <a:chOff x="6716466" y="3672086"/>
            <a:chExt cx="282462" cy="282462"/>
          </a:xfrm>
        </p:grpSpPr>
        <p:sp>
          <p:nvSpPr>
            <p:cNvPr id="269" name="椭圆 268">
              <a:extLst>
                <a:ext uri="{FF2B5EF4-FFF2-40B4-BE49-F238E27FC236}">
                  <a16:creationId xmlns:a16="http://schemas.microsoft.com/office/drawing/2014/main" id="{7C6E7DA0-CF83-4B47-84D2-950580595BE2}"/>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70" name="图片 269">
              <a:extLst>
                <a:ext uri="{FF2B5EF4-FFF2-40B4-BE49-F238E27FC236}">
                  <a16:creationId xmlns:a16="http://schemas.microsoft.com/office/drawing/2014/main" id="{F099B371-AF8C-49BD-93F7-AAFBFED5D0D0}"/>
                </a:ext>
              </a:extLst>
            </p:cNvPr>
            <p:cNvPicPr>
              <a:picLocks noChangeAspect="1"/>
            </p:cNvPicPr>
            <p:nvPr/>
          </p:nvPicPr>
          <p:blipFill>
            <a:blip r:embed="rId5"/>
            <a:srcRect/>
            <a:stretch/>
          </p:blipFill>
          <p:spPr>
            <a:xfrm>
              <a:off x="6759232" y="3720819"/>
              <a:ext cx="196929" cy="196929"/>
            </a:xfrm>
            <a:prstGeom prst="rect">
              <a:avLst/>
            </a:prstGeom>
          </p:spPr>
        </p:pic>
      </p:grpSp>
      <p:cxnSp>
        <p:nvCxnSpPr>
          <p:cNvPr id="271" name="肘形连接符 116">
            <a:extLst>
              <a:ext uri="{FF2B5EF4-FFF2-40B4-BE49-F238E27FC236}">
                <a16:creationId xmlns:a16="http://schemas.microsoft.com/office/drawing/2014/main" id="{47C0D948-FB7D-45F0-B36F-1D4EA2D47CA6}"/>
              </a:ext>
            </a:extLst>
          </p:cNvPr>
          <p:cNvCxnSpPr>
            <a:cxnSpLocks/>
            <a:stCxn id="222" idx="3"/>
            <a:endCxn id="263" idx="4"/>
          </p:cNvCxnSpPr>
          <p:nvPr/>
        </p:nvCxnSpPr>
        <p:spPr>
          <a:xfrm flipV="1">
            <a:off x="3799070" y="3403098"/>
            <a:ext cx="1067527" cy="140503"/>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72" name="肘形连接符 117">
            <a:extLst>
              <a:ext uri="{FF2B5EF4-FFF2-40B4-BE49-F238E27FC236}">
                <a16:creationId xmlns:a16="http://schemas.microsoft.com/office/drawing/2014/main" id="{3B0E47FF-E65F-4FC4-AD42-B9BAA24CB9F2}"/>
              </a:ext>
            </a:extLst>
          </p:cNvPr>
          <p:cNvCxnSpPr>
            <a:cxnSpLocks/>
            <a:stCxn id="222" idx="3"/>
            <a:endCxn id="266" idx="4"/>
          </p:cNvCxnSpPr>
          <p:nvPr/>
        </p:nvCxnSpPr>
        <p:spPr>
          <a:xfrm flipV="1">
            <a:off x="3799070" y="3399920"/>
            <a:ext cx="2556411" cy="143681"/>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73" name="肘形连接符 118">
            <a:extLst>
              <a:ext uri="{FF2B5EF4-FFF2-40B4-BE49-F238E27FC236}">
                <a16:creationId xmlns:a16="http://schemas.microsoft.com/office/drawing/2014/main" id="{2A401B4B-594E-4339-8312-E666403BFABD}"/>
              </a:ext>
            </a:extLst>
          </p:cNvPr>
          <p:cNvCxnSpPr>
            <a:cxnSpLocks/>
            <a:stCxn id="222" idx="3"/>
            <a:endCxn id="270" idx="2"/>
          </p:cNvCxnSpPr>
          <p:nvPr/>
        </p:nvCxnSpPr>
        <p:spPr>
          <a:xfrm flipV="1">
            <a:off x="3799070" y="3359697"/>
            <a:ext cx="4064720" cy="183904"/>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88" name="组合 287">
            <a:extLst>
              <a:ext uri="{FF2B5EF4-FFF2-40B4-BE49-F238E27FC236}">
                <a16:creationId xmlns:a16="http://schemas.microsoft.com/office/drawing/2014/main" id="{5D3890D5-A2F5-4B8C-B8A0-F4FF560536A5}"/>
              </a:ext>
            </a:extLst>
          </p:cNvPr>
          <p:cNvGrpSpPr/>
          <p:nvPr/>
        </p:nvGrpSpPr>
        <p:grpSpPr>
          <a:xfrm>
            <a:off x="1560321" y="6046113"/>
            <a:ext cx="1349428" cy="338554"/>
            <a:chOff x="3171189" y="5669960"/>
            <a:chExt cx="1349428" cy="338554"/>
          </a:xfrm>
        </p:grpSpPr>
        <p:sp>
          <p:nvSpPr>
            <p:cNvPr id="289" name="矩形 288">
              <a:extLst>
                <a:ext uri="{FF2B5EF4-FFF2-40B4-BE49-F238E27FC236}">
                  <a16:creationId xmlns:a16="http://schemas.microsoft.com/office/drawing/2014/main" id="{AD07FB9F-CCBC-4707-8FC6-8A3A2949866A}"/>
                </a:ext>
              </a:extLst>
            </p:cNvPr>
            <p:cNvSpPr/>
            <p:nvPr/>
          </p:nvSpPr>
          <p:spPr>
            <a:xfrm>
              <a:off x="3171189" y="5697658"/>
              <a:ext cx="149153" cy="283159"/>
            </a:xfrm>
            <a:prstGeom prst="rect">
              <a:avLst/>
            </a:prstGeom>
            <a:solidFill>
              <a:srgbClr val="D9E1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90" name="文本框 289">
              <a:extLst>
                <a:ext uri="{FF2B5EF4-FFF2-40B4-BE49-F238E27FC236}">
                  <a16:creationId xmlns:a16="http://schemas.microsoft.com/office/drawing/2014/main" id="{FB9B3BDF-D675-45A6-AAFE-03F0F5EC86E1}"/>
                </a:ext>
              </a:extLst>
            </p:cNvPr>
            <p:cNvSpPr txBox="1"/>
            <p:nvPr/>
          </p:nvSpPr>
          <p:spPr>
            <a:xfrm>
              <a:off x="3308810" y="5669960"/>
              <a:ext cx="1211807"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Target</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token</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grpSp>
        <p:nvGrpSpPr>
          <p:cNvPr id="291" name="组合 290">
            <a:extLst>
              <a:ext uri="{FF2B5EF4-FFF2-40B4-BE49-F238E27FC236}">
                <a16:creationId xmlns:a16="http://schemas.microsoft.com/office/drawing/2014/main" id="{EF0BB1EA-BB6E-41A9-AFC6-FC97AE6E5769}"/>
              </a:ext>
            </a:extLst>
          </p:cNvPr>
          <p:cNvGrpSpPr/>
          <p:nvPr/>
        </p:nvGrpSpPr>
        <p:grpSpPr>
          <a:xfrm>
            <a:off x="3155173" y="6046113"/>
            <a:ext cx="1801859" cy="338554"/>
            <a:chOff x="4754403" y="5669960"/>
            <a:chExt cx="1801859" cy="338554"/>
          </a:xfrm>
        </p:grpSpPr>
        <p:sp>
          <p:nvSpPr>
            <p:cNvPr id="292" name="矩形 291">
              <a:extLst>
                <a:ext uri="{FF2B5EF4-FFF2-40B4-BE49-F238E27FC236}">
                  <a16:creationId xmlns:a16="http://schemas.microsoft.com/office/drawing/2014/main" id="{0DA0DD6B-9393-4582-9FF8-C59F46E9BD1E}"/>
                </a:ext>
              </a:extLst>
            </p:cNvPr>
            <p:cNvSpPr/>
            <p:nvPr/>
          </p:nvSpPr>
          <p:spPr>
            <a:xfrm>
              <a:off x="4754403" y="5697658"/>
              <a:ext cx="149153" cy="283159"/>
            </a:xfrm>
            <a:prstGeom prst="rect">
              <a:avLst/>
            </a:prstGeom>
            <a:solidFill>
              <a:srgbClr val="61AF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93" name="文本框 292">
              <a:extLst>
                <a:ext uri="{FF2B5EF4-FFF2-40B4-BE49-F238E27FC236}">
                  <a16:creationId xmlns:a16="http://schemas.microsoft.com/office/drawing/2014/main" id="{60211813-2AAC-4730-A14D-D568EDE3D54F}"/>
                </a:ext>
              </a:extLst>
            </p:cNvPr>
            <p:cNvSpPr txBox="1"/>
            <p:nvPr/>
          </p:nvSpPr>
          <p:spPr>
            <a:xfrm>
              <a:off x="4892024" y="5669960"/>
              <a:ext cx="1664238"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Acceptance</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status</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sp>
        <p:nvSpPr>
          <p:cNvPr id="313" name="圆角矩形 4">
            <a:extLst>
              <a:ext uri="{FF2B5EF4-FFF2-40B4-BE49-F238E27FC236}">
                <a16:creationId xmlns:a16="http://schemas.microsoft.com/office/drawing/2014/main" id="{1E220E70-2B06-4EF8-BA82-523920495F33}"/>
              </a:ext>
            </a:extLst>
          </p:cNvPr>
          <p:cNvSpPr/>
          <p:nvPr/>
        </p:nvSpPr>
        <p:spPr>
          <a:xfrm>
            <a:off x="947568" y="3770478"/>
            <a:ext cx="2060194" cy="1281454"/>
          </a:xfrm>
          <a:prstGeom prst="roundRect">
            <a:avLst>
              <a:gd name="adj" fmla="val 10121"/>
            </a:avLst>
          </a:prstGeom>
          <a:solidFill>
            <a:srgbClr val="F9F6F4">
              <a:alpha val="8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14" name="文本框 313">
            <a:extLst>
              <a:ext uri="{FF2B5EF4-FFF2-40B4-BE49-F238E27FC236}">
                <a16:creationId xmlns:a16="http://schemas.microsoft.com/office/drawing/2014/main" id="{309483B8-78B2-4723-8C74-C63377FC9662}"/>
              </a:ext>
            </a:extLst>
          </p:cNvPr>
          <p:cNvSpPr txBox="1"/>
          <p:nvPr/>
        </p:nvSpPr>
        <p:spPr>
          <a:xfrm>
            <a:off x="1268977" y="4694072"/>
            <a:ext cx="1309013"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Aggregator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317" name="文本框 316">
            <a:extLst>
              <a:ext uri="{FF2B5EF4-FFF2-40B4-BE49-F238E27FC236}">
                <a16:creationId xmlns:a16="http://schemas.microsoft.com/office/drawing/2014/main" id="{E3CC1068-2A34-4DBB-A122-5F9D5CA0EFE2}"/>
              </a:ext>
            </a:extLst>
          </p:cNvPr>
          <p:cNvSpPr txBox="1"/>
          <p:nvPr/>
        </p:nvSpPr>
        <p:spPr>
          <a:xfrm>
            <a:off x="9125297" y="2086194"/>
            <a:ext cx="2649667" cy="1323439"/>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The draft tokens and their corresponding distribution vectors are broadcast to the other side. On each side, we enqueue into Draft Queues</a:t>
            </a:r>
            <a:endParaRPr lang="zh-CN" altLang="en-US" sz="1600" dirty="0">
              <a:latin typeface="Times New Roman" panose="02020603050405020304" pitchFamily="18" charset="0"/>
              <a:cs typeface="Times New Roman" panose="02020603050405020304" pitchFamily="18" charset="0"/>
            </a:endParaRPr>
          </a:p>
        </p:txBody>
      </p:sp>
      <p:sp>
        <p:nvSpPr>
          <p:cNvPr id="318" name="文本框 317">
            <a:extLst>
              <a:ext uri="{FF2B5EF4-FFF2-40B4-BE49-F238E27FC236}">
                <a16:creationId xmlns:a16="http://schemas.microsoft.com/office/drawing/2014/main" id="{A6379033-1C9C-4D34-B9D4-ECF49AA291F7}"/>
              </a:ext>
            </a:extLst>
          </p:cNvPr>
          <p:cNvSpPr txBox="1"/>
          <p:nvPr/>
        </p:nvSpPr>
        <p:spPr>
          <a:xfrm>
            <a:off x="9107429" y="1741015"/>
            <a:ext cx="2224083" cy="369332"/>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Step</a:t>
            </a:r>
            <a:endParaRPr lang="zh-CN" altLang="en-US" b="1" dirty="0">
              <a:latin typeface="Times New Roman" panose="02020603050405020304" pitchFamily="18" charset="0"/>
              <a:cs typeface="Times New Roman" panose="02020603050405020304" pitchFamily="18" charset="0"/>
            </a:endParaRPr>
          </a:p>
        </p:txBody>
      </p:sp>
      <p:sp>
        <p:nvSpPr>
          <p:cNvPr id="320" name="矩形 319">
            <a:extLst>
              <a:ext uri="{FF2B5EF4-FFF2-40B4-BE49-F238E27FC236}">
                <a16:creationId xmlns:a16="http://schemas.microsoft.com/office/drawing/2014/main" id="{9E3F77A7-5A5D-4838-B431-9299A85F4B35}"/>
              </a:ext>
            </a:extLst>
          </p:cNvPr>
          <p:cNvSpPr/>
          <p:nvPr/>
        </p:nvSpPr>
        <p:spPr>
          <a:xfrm>
            <a:off x="575477" y="859780"/>
            <a:ext cx="8582237" cy="55656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8" name="直线连接符 3">
            <a:extLst>
              <a:ext uri="{FF2B5EF4-FFF2-40B4-BE49-F238E27FC236}">
                <a16:creationId xmlns:a16="http://schemas.microsoft.com/office/drawing/2014/main" id="{CA522058-EB9B-408F-ABE4-D51A5744A839}"/>
              </a:ext>
            </a:extLst>
          </p:cNvPr>
          <p:cNvCxnSpPr>
            <a:cxnSpLocks/>
          </p:cNvCxnSpPr>
          <p:nvPr/>
        </p:nvCxnSpPr>
        <p:spPr>
          <a:xfrm>
            <a:off x="633876" y="1854805"/>
            <a:ext cx="8361066" cy="0"/>
          </a:xfrm>
          <a:prstGeom prst="line">
            <a:avLst/>
          </a:prstGeom>
          <a:ln w="571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8" name="肘形连接符 128">
            <a:extLst>
              <a:ext uri="{FF2B5EF4-FFF2-40B4-BE49-F238E27FC236}">
                <a16:creationId xmlns:a16="http://schemas.microsoft.com/office/drawing/2014/main" id="{CAAADF6F-3188-459F-BEB8-9F53C13DE6D3}"/>
              </a:ext>
            </a:extLst>
          </p:cNvPr>
          <p:cNvCxnSpPr>
            <a:cxnSpLocks/>
            <a:endCxn id="283" idx="1"/>
          </p:cNvCxnSpPr>
          <p:nvPr/>
        </p:nvCxnSpPr>
        <p:spPr>
          <a:xfrm rot="5400000" flipH="1" flipV="1">
            <a:off x="3102525" y="1397636"/>
            <a:ext cx="381568" cy="233108"/>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82" name="肘形连接符 132">
            <a:extLst>
              <a:ext uri="{FF2B5EF4-FFF2-40B4-BE49-F238E27FC236}">
                <a16:creationId xmlns:a16="http://schemas.microsoft.com/office/drawing/2014/main" id="{66581C9E-31B1-4376-8E7E-98354E28A107}"/>
              </a:ext>
            </a:extLst>
          </p:cNvPr>
          <p:cNvCxnSpPr>
            <a:cxnSpLocks/>
            <a:stCxn id="221" idx="0"/>
            <a:endCxn id="280" idx="3"/>
          </p:cNvCxnSpPr>
          <p:nvPr/>
        </p:nvCxnSpPr>
        <p:spPr>
          <a:xfrm rot="16200000" flipV="1">
            <a:off x="8269038" y="1187951"/>
            <a:ext cx="366756" cy="667289"/>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83" name="矩形 282">
            <a:extLst>
              <a:ext uri="{FF2B5EF4-FFF2-40B4-BE49-F238E27FC236}">
                <a16:creationId xmlns:a16="http://schemas.microsoft.com/office/drawing/2014/main" id="{8096092E-115F-4946-B917-0FB6F53C5D28}"/>
              </a:ext>
            </a:extLst>
          </p:cNvPr>
          <p:cNvSpPr/>
          <p:nvPr/>
        </p:nvSpPr>
        <p:spPr>
          <a:xfrm>
            <a:off x="3409863" y="1181826"/>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99" name="矩形 298">
            <a:extLst>
              <a:ext uri="{FF2B5EF4-FFF2-40B4-BE49-F238E27FC236}">
                <a16:creationId xmlns:a16="http://schemas.microsoft.com/office/drawing/2014/main" id="{0C4BDC04-CFAE-4129-B543-5CF103502640}"/>
              </a:ext>
            </a:extLst>
          </p:cNvPr>
          <p:cNvSpPr/>
          <p:nvPr/>
        </p:nvSpPr>
        <p:spPr>
          <a:xfrm>
            <a:off x="633876" y="1054191"/>
            <a:ext cx="8361066" cy="648824"/>
          </a:xfrm>
          <a:prstGeom prst="rect">
            <a:avLst/>
          </a:prstGeom>
          <a:solidFill>
            <a:schemeClr val="bg1"/>
          </a:solidFill>
          <a:ln w="12700">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2">
                  <a:lumMod val="90000"/>
                </a:schemeClr>
              </a:solidFill>
              <a:latin typeface="Times New Roman" panose="02020603050405020304" pitchFamily="18" charset="0"/>
              <a:cs typeface="Times New Roman" panose="02020603050405020304" pitchFamily="18" charset="0"/>
            </a:endParaRPr>
          </a:p>
        </p:txBody>
      </p:sp>
      <p:sp>
        <p:nvSpPr>
          <p:cNvPr id="300" name="圆角矩形 121">
            <a:extLst>
              <a:ext uri="{FF2B5EF4-FFF2-40B4-BE49-F238E27FC236}">
                <a16:creationId xmlns:a16="http://schemas.microsoft.com/office/drawing/2014/main" id="{A32B4CAD-5DDD-41FB-8A9A-1C831F2A4DC6}"/>
              </a:ext>
            </a:extLst>
          </p:cNvPr>
          <p:cNvSpPr/>
          <p:nvPr/>
        </p:nvSpPr>
        <p:spPr>
          <a:xfrm>
            <a:off x="946410" y="1132048"/>
            <a:ext cx="2061352" cy="396414"/>
          </a:xfrm>
          <a:prstGeom prst="roundRect">
            <a:avLst>
              <a:gd name="adj" fmla="val 23133"/>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2">
                  <a:lumMod val="75000"/>
                </a:schemeClr>
              </a:solidFill>
              <a:latin typeface="Times New Roman" panose="02020603050405020304" pitchFamily="18" charset="0"/>
              <a:cs typeface="Times New Roman" panose="02020603050405020304" pitchFamily="18" charset="0"/>
            </a:endParaRPr>
          </a:p>
        </p:txBody>
      </p:sp>
      <p:sp>
        <p:nvSpPr>
          <p:cNvPr id="301" name="文本框 300">
            <a:extLst>
              <a:ext uri="{FF2B5EF4-FFF2-40B4-BE49-F238E27FC236}">
                <a16:creationId xmlns:a16="http://schemas.microsoft.com/office/drawing/2014/main" id="{D90AFC61-1B47-441F-9827-867544E62C33}"/>
              </a:ext>
            </a:extLst>
          </p:cNvPr>
          <p:cNvSpPr txBox="1"/>
          <p:nvPr/>
        </p:nvSpPr>
        <p:spPr>
          <a:xfrm>
            <a:off x="1474384" y="1171766"/>
            <a:ext cx="1005403" cy="369332"/>
          </a:xfrm>
          <a:prstGeom prst="rect">
            <a:avLst/>
          </a:prstGeom>
          <a:noFill/>
          <a:ln>
            <a:noFill/>
          </a:ln>
        </p:spPr>
        <p:txBody>
          <a:bodyPr wrap="none" rtlCol="0">
            <a:spAutoFit/>
          </a:bodyPr>
          <a:lstStyle/>
          <a:p>
            <a:pPr algn="ct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Decoder</a:t>
            </a:r>
            <a:endPar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302" name="圆角矩形 123">
            <a:extLst>
              <a:ext uri="{FF2B5EF4-FFF2-40B4-BE49-F238E27FC236}">
                <a16:creationId xmlns:a16="http://schemas.microsoft.com/office/drawing/2014/main" id="{883E0DD6-BF57-4D5E-B2CE-C52C1E63286C}"/>
              </a:ext>
            </a:extLst>
          </p:cNvPr>
          <p:cNvSpPr/>
          <p:nvPr/>
        </p:nvSpPr>
        <p:spPr>
          <a:xfrm>
            <a:off x="3302157" y="1131240"/>
            <a:ext cx="4964178" cy="404468"/>
          </a:xfrm>
          <a:prstGeom prst="roundRect">
            <a:avLst>
              <a:gd name="adj" fmla="val 23133"/>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2">
                  <a:lumMod val="75000"/>
                </a:schemeClr>
              </a:solidFill>
              <a:latin typeface="Times New Roman" panose="02020603050405020304" pitchFamily="18" charset="0"/>
              <a:cs typeface="Times New Roman" panose="02020603050405020304" pitchFamily="18" charset="0"/>
            </a:endParaRPr>
          </a:p>
        </p:txBody>
      </p:sp>
      <p:sp>
        <p:nvSpPr>
          <p:cNvPr id="303" name="文本框 302">
            <a:extLst>
              <a:ext uri="{FF2B5EF4-FFF2-40B4-BE49-F238E27FC236}">
                <a16:creationId xmlns:a16="http://schemas.microsoft.com/office/drawing/2014/main" id="{DD1EE770-F824-4C3D-89B0-32E3509386FC}"/>
              </a:ext>
            </a:extLst>
          </p:cNvPr>
          <p:cNvSpPr txBox="1"/>
          <p:nvPr/>
        </p:nvSpPr>
        <p:spPr>
          <a:xfrm>
            <a:off x="4553621" y="1166375"/>
            <a:ext cx="2461250" cy="369332"/>
          </a:xfrm>
          <a:prstGeom prst="rect">
            <a:avLst/>
          </a:prstGeom>
          <a:noFill/>
          <a:ln>
            <a:noFill/>
          </a:ln>
        </p:spPr>
        <p:txBody>
          <a:bodyPr wrap="none" rtlCol="0">
            <a:spAutoFit/>
          </a:bodyPr>
          <a:lstStyle/>
          <a:p>
            <a:pPr algn="ct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Draft</a:t>
            </a:r>
            <a:r>
              <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&amp;</a:t>
            </a:r>
            <a:r>
              <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Target</a:t>
            </a:r>
            <a:r>
              <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Queues</a:t>
            </a:r>
            <a:endPar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304" name="文本框 303">
            <a:extLst>
              <a:ext uri="{FF2B5EF4-FFF2-40B4-BE49-F238E27FC236}">
                <a16:creationId xmlns:a16="http://schemas.microsoft.com/office/drawing/2014/main" id="{4538F0E7-28DB-4E89-B44C-A1559E4BCEBF}"/>
              </a:ext>
            </a:extLst>
          </p:cNvPr>
          <p:cNvSpPr txBox="1"/>
          <p:nvPr/>
        </p:nvSpPr>
        <p:spPr>
          <a:xfrm>
            <a:off x="8300334" y="920867"/>
            <a:ext cx="602729" cy="276999"/>
          </a:xfrm>
          <a:prstGeom prst="rect">
            <a:avLst/>
          </a:prstGeom>
          <a:solidFill>
            <a:schemeClr val="bg1"/>
          </a:solidFill>
        </p:spPr>
        <p:txBody>
          <a:bodyPr wrap="none" lIns="0" tIns="0" rIns="0" bIns="0" rtlCol="0">
            <a:spAutoFit/>
          </a:bodyPr>
          <a:lstStyle/>
          <a:p>
            <a:r>
              <a:rPr kumimoji="1" lang="en-US" altLang="zh-CN" b="1" dirty="0">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Cloud</a:t>
            </a:r>
            <a:endParaRPr kumimoji="1" lang="zh-CN" altLang="en-US" b="1" dirty="0">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84" name="文本框 283">
            <a:extLst>
              <a:ext uri="{FF2B5EF4-FFF2-40B4-BE49-F238E27FC236}">
                <a16:creationId xmlns:a16="http://schemas.microsoft.com/office/drawing/2014/main" id="{01DB21A4-CE08-4752-83C0-6340D62B9437}"/>
              </a:ext>
            </a:extLst>
          </p:cNvPr>
          <p:cNvSpPr txBox="1"/>
          <p:nvPr/>
        </p:nvSpPr>
        <p:spPr>
          <a:xfrm>
            <a:off x="4889202" y="1691573"/>
            <a:ext cx="1545103" cy="307777"/>
          </a:xfrm>
          <a:prstGeom prst="rect">
            <a:avLst/>
          </a:prstGeom>
          <a:noFill/>
        </p:spPr>
        <p:txBody>
          <a:bodyPr wrap="none" rtlCol="0">
            <a:spAutoFit/>
          </a:bodyPr>
          <a:lstStyle/>
          <a:p>
            <a:r>
              <a:rPr kumimoji="1" lang="en-US" altLang="zh-CN" sz="1400" b="1" dirty="0">
                <a:latin typeface="Times New Roman" panose="02020603050405020304" pitchFamily="18" charset="0"/>
                <a:ea typeface="PingFang SC" panose="020B0400000000000000" pitchFamily="34" charset="-122"/>
                <a:cs typeface="Times New Roman" panose="02020603050405020304" pitchFamily="18" charset="0"/>
              </a:rPr>
              <a:t>Transmission</a:t>
            </a:r>
            <a:r>
              <a:rPr kumimoji="1" lang="zh-CN" altLang="en-US" sz="1400" b="1" dirty="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400" b="1" dirty="0">
                <a:latin typeface="Times New Roman" panose="02020603050405020304" pitchFamily="18" charset="0"/>
                <a:ea typeface="PingFang SC" panose="020B0400000000000000" pitchFamily="34" charset="-122"/>
                <a:cs typeface="Times New Roman" panose="02020603050405020304" pitchFamily="18" charset="0"/>
              </a:rPr>
              <a:t>Bus</a:t>
            </a:r>
            <a:endParaRPr kumimoji="1" lang="zh-CN" altLang="en-US" sz="1400" b="1" dirty="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12" name="圆角矩形 53">
            <a:extLst>
              <a:ext uri="{FF2B5EF4-FFF2-40B4-BE49-F238E27FC236}">
                <a16:creationId xmlns:a16="http://schemas.microsoft.com/office/drawing/2014/main" id="{7E7B5722-783D-4DDC-9B6C-F3E35F66AA01}"/>
              </a:ext>
            </a:extLst>
          </p:cNvPr>
          <p:cNvSpPr/>
          <p:nvPr/>
        </p:nvSpPr>
        <p:spPr>
          <a:xfrm>
            <a:off x="947568" y="2095294"/>
            <a:ext cx="2060194" cy="1597360"/>
          </a:xfrm>
          <a:prstGeom prst="roundRect">
            <a:avLst>
              <a:gd name="adj" fmla="val 6848"/>
            </a:avLst>
          </a:prstGeom>
          <a:solidFill>
            <a:srgbClr val="D9E1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nvGrpSpPr>
          <p:cNvPr id="213" name="组合 212">
            <a:extLst>
              <a:ext uri="{FF2B5EF4-FFF2-40B4-BE49-F238E27FC236}">
                <a16:creationId xmlns:a16="http://schemas.microsoft.com/office/drawing/2014/main" id="{282230B6-AC21-4AF3-BF5F-1E3DBB3EBD61}"/>
              </a:ext>
            </a:extLst>
          </p:cNvPr>
          <p:cNvGrpSpPr/>
          <p:nvPr/>
        </p:nvGrpSpPr>
        <p:grpSpPr>
          <a:xfrm>
            <a:off x="1697823" y="2196768"/>
            <a:ext cx="1060883" cy="546523"/>
            <a:chOff x="3205455" y="2109076"/>
            <a:chExt cx="1060883" cy="546523"/>
          </a:xfrm>
        </p:grpSpPr>
        <p:cxnSp>
          <p:nvCxnSpPr>
            <p:cNvPr id="214" name="直线箭头连接符 56">
              <a:extLst>
                <a:ext uri="{FF2B5EF4-FFF2-40B4-BE49-F238E27FC236}">
                  <a16:creationId xmlns:a16="http://schemas.microsoft.com/office/drawing/2014/main" id="{CAD9B883-1C7F-4DC3-AB64-16603285126B}"/>
                </a:ext>
              </a:extLst>
            </p:cNvPr>
            <p:cNvCxnSpPr>
              <a:cxnSpLocks/>
              <a:endCxn id="216" idx="2"/>
            </p:cNvCxnSpPr>
            <p:nvPr/>
          </p:nvCxnSpPr>
          <p:spPr>
            <a:xfrm>
              <a:off x="3394032" y="2566135"/>
              <a:ext cx="441115" cy="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15" name="椭圆 214">
              <a:extLst>
                <a:ext uri="{FF2B5EF4-FFF2-40B4-BE49-F238E27FC236}">
                  <a16:creationId xmlns:a16="http://schemas.microsoft.com/office/drawing/2014/main" id="{1CFAA0F1-6F85-4452-B47A-B4D05F140383}"/>
                </a:ext>
              </a:extLst>
            </p:cNvPr>
            <p:cNvSpPr/>
            <p:nvPr/>
          </p:nvSpPr>
          <p:spPr>
            <a:xfrm>
              <a:off x="4087409" y="2317977"/>
              <a:ext cx="178929" cy="17892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16" name="椭圆 215">
              <a:extLst>
                <a:ext uri="{FF2B5EF4-FFF2-40B4-BE49-F238E27FC236}">
                  <a16:creationId xmlns:a16="http://schemas.microsoft.com/office/drawing/2014/main" id="{A797BE39-18B3-4D36-B75C-26B4B5E225CC}"/>
                </a:ext>
              </a:extLst>
            </p:cNvPr>
            <p:cNvSpPr/>
            <p:nvPr/>
          </p:nvSpPr>
          <p:spPr>
            <a:xfrm>
              <a:off x="3835147" y="2476670"/>
              <a:ext cx="178929" cy="17892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217" name="直线箭头连接符 59">
              <a:extLst>
                <a:ext uri="{FF2B5EF4-FFF2-40B4-BE49-F238E27FC236}">
                  <a16:creationId xmlns:a16="http://schemas.microsoft.com/office/drawing/2014/main" id="{84B90E74-DF4D-4882-8BB5-8D3CE82EE4BA}"/>
                </a:ext>
              </a:extLst>
            </p:cNvPr>
            <p:cNvCxnSpPr>
              <a:cxnSpLocks/>
              <a:endCxn id="215" idx="2"/>
            </p:cNvCxnSpPr>
            <p:nvPr/>
          </p:nvCxnSpPr>
          <p:spPr>
            <a:xfrm>
              <a:off x="3394032" y="2407442"/>
              <a:ext cx="693377" cy="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pic>
          <p:nvPicPr>
            <p:cNvPr id="218" name="图片 217">
              <a:extLst>
                <a:ext uri="{FF2B5EF4-FFF2-40B4-BE49-F238E27FC236}">
                  <a16:creationId xmlns:a16="http://schemas.microsoft.com/office/drawing/2014/main" id="{195CF268-8F8C-4F46-9BAC-B8D6D16ACEF3}"/>
                </a:ext>
              </a:extLst>
            </p:cNvPr>
            <p:cNvPicPr>
              <a:picLocks noChangeAspect="1"/>
            </p:cNvPicPr>
            <p:nvPr/>
          </p:nvPicPr>
          <p:blipFill>
            <a:blip r:embed="rId6"/>
            <a:stretch>
              <a:fillRect/>
            </a:stretch>
          </p:blipFill>
          <p:spPr>
            <a:xfrm>
              <a:off x="3435101" y="2269725"/>
              <a:ext cx="277103" cy="277103"/>
            </a:xfrm>
            <a:prstGeom prst="rect">
              <a:avLst/>
            </a:prstGeom>
          </p:spPr>
        </p:pic>
        <p:pic>
          <p:nvPicPr>
            <p:cNvPr id="219" name="图片 218">
              <a:extLst>
                <a:ext uri="{FF2B5EF4-FFF2-40B4-BE49-F238E27FC236}">
                  <a16:creationId xmlns:a16="http://schemas.microsoft.com/office/drawing/2014/main" id="{AE471BD3-5688-48FB-859D-D9ECF7A56AF5}"/>
                </a:ext>
              </a:extLst>
            </p:cNvPr>
            <p:cNvPicPr>
              <a:picLocks noChangeAspect="1"/>
            </p:cNvPicPr>
            <p:nvPr/>
          </p:nvPicPr>
          <p:blipFill>
            <a:blip r:embed="rId6"/>
            <a:stretch>
              <a:fillRect/>
            </a:stretch>
          </p:blipFill>
          <p:spPr>
            <a:xfrm>
              <a:off x="3646200" y="2109076"/>
              <a:ext cx="277103" cy="277103"/>
            </a:xfrm>
            <a:prstGeom prst="rect">
              <a:avLst/>
            </a:prstGeom>
          </p:spPr>
        </p:pic>
        <p:cxnSp>
          <p:nvCxnSpPr>
            <p:cNvPr id="220" name="肘形连接符 62">
              <a:extLst>
                <a:ext uri="{FF2B5EF4-FFF2-40B4-BE49-F238E27FC236}">
                  <a16:creationId xmlns:a16="http://schemas.microsoft.com/office/drawing/2014/main" id="{1A45EEE7-D4EB-4718-8219-548F26080F6D}"/>
                </a:ext>
              </a:extLst>
            </p:cNvPr>
            <p:cNvCxnSpPr>
              <a:cxnSpLocks/>
              <a:stCxn id="215" idx="0"/>
            </p:cNvCxnSpPr>
            <p:nvPr/>
          </p:nvCxnSpPr>
          <p:spPr>
            <a:xfrm rot="16200000" flipV="1">
              <a:off x="3683101" y="1824204"/>
              <a:ext cx="16127" cy="971420"/>
            </a:xfrm>
            <a:prstGeom prst="bentConnector3">
              <a:avLst>
                <a:gd name="adj1" fmla="val 1517499"/>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grpSp>
      <p:sp>
        <p:nvSpPr>
          <p:cNvPr id="229" name="矩形 228">
            <a:extLst>
              <a:ext uri="{FF2B5EF4-FFF2-40B4-BE49-F238E27FC236}">
                <a16:creationId xmlns:a16="http://schemas.microsoft.com/office/drawing/2014/main" id="{0F8D6C1F-8799-49A8-9587-DF5703507706}"/>
              </a:ext>
            </a:extLst>
          </p:cNvPr>
          <p:cNvSpPr/>
          <p:nvPr/>
        </p:nvSpPr>
        <p:spPr>
          <a:xfrm>
            <a:off x="1145367" y="2913117"/>
            <a:ext cx="1682853" cy="52150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Times New Roman" panose="02020603050405020304" pitchFamily="18" charset="0"/>
              <a:ea typeface="PingFang SC" panose="020B0400000000000000" pitchFamily="34" charset="-122"/>
              <a:cs typeface="Times New Roman" panose="02020603050405020304" pitchFamily="18" charset="0"/>
            </a:endParaRPr>
          </a:p>
        </p:txBody>
      </p:sp>
      <p:pic>
        <p:nvPicPr>
          <p:cNvPr id="230" name="图片 229">
            <a:extLst>
              <a:ext uri="{FF2B5EF4-FFF2-40B4-BE49-F238E27FC236}">
                <a16:creationId xmlns:a16="http://schemas.microsoft.com/office/drawing/2014/main" id="{ABFB544F-8360-4408-A4B3-77D5447BFAB8}"/>
              </a:ext>
            </a:extLst>
          </p:cNvPr>
          <p:cNvPicPr>
            <a:picLocks noChangeAspect="1"/>
          </p:cNvPicPr>
          <p:nvPr/>
        </p:nvPicPr>
        <p:blipFill>
          <a:blip r:embed="rId7"/>
          <a:srcRect/>
          <a:stretch/>
        </p:blipFill>
        <p:spPr>
          <a:xfrm>
            <a:off x="1251640" y="3002424"/>
            <a:ext cx="358204" cy="358204"/>
          </a:xfrm>
          <a:prstGeom prst="rect">
            <a:avLst/>
          </a:prstGeom>
        </p:spPr>
      </p:pic>
      <p:sp>
        <p:nvSpPr>
          <p:cNvPr id="231" name="文本框 230">
            <a:extLst>
              <a:ext uri="{FF2B5EF4-FFF2-40B4-BE49-F238E27FC236}">
                <a16:creationId xmlns:a16="http://schemas.microsoft.com/office/drawing/2014/main" id="{E4CE8BE3-99FD-4256-87BA-D3B855256EC7}"/>
              </a:ext>
            </a:extLst>
          </p:cNvPr>
          <p:cNvSpPr txBox="1"/>
          <p:nvPr/>
        </p:nvSpPr>
        <p:spPr>
          <a:xfrm>
            <a:off x="1689714" y="2994135"/>
            <a:ext cx="992579" cy="369332"/>
          </a:xfrm>
          <a:prstGeom prst="rect">
            <a:avLst/>
          </a:prstGeom>
          <a:noFill/>
        </p:spPr>
        <p:txBody>
          <a:bodyPr wrap="none">
            <a:spAutoFit/>
          </a:bodyPr>
          <a:lstStyle/>
          <a:p>
            <a:pPr algn="ctr"/>
            <a:r>
              <a:rPr kumimoji="1" lang="en-US" altLang="zh-CN">
                <a:solidFill>
                  <a:schemeClr val="tx1"/>
                </a:solidFill>
                <a:latin typeface="Times New Roman" panose="02020603050405020304" pitchFamily="18" charset="0"/>
                <a:ea typeface="PingFang SC" panose="020B0400000000000000" pitchFamily="34" charset="-122"/>
                <a:cs typeface="Times New Roman" panose="02020603050405020304" pitchFamily="18" charset="0"/>
              </a:rPr>
              <a:t>decode()</a:t>
            </a:r>
            <a:endParaRPr kumimoji="1" lang="zh-CN" altLang="en-US">
              <a:solidFill>
                <a:schemeClr val="tx1"/>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32" name="矩形 231">
            <a:extLst>
              <a:ext uri="{FF2B5EF4-FFF2-40B4-BE49-F238E27FC236}">
                <a16:creationId xmlns:a16="http://schemas.microsoft.com/office/drawing/2014/main" id="{F5245533-EB26-465C-8D42-11438EFC246C}"/>
              </a:ext>
            </a:extLst>
          </p:cNvPr>
          <p:cNvSpPr/>
          <p:nvPr/>
        </p:nvSpPr>
        <p:spPr>
          <a:xfrm>
            <a:off x="900893" y="2374859"/>
            <a:ext cx="594078" cy="33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solidFill>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solidFill>
                <a:schemeClr val="tx1"/>
              </a:solidFill>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234" name="肘形连接符 77">
            <a:extLst>
              <a:ext uri="{FF2B5EF4-FFF2-40B4-BE49-F238E27FC236}">
                <a16:creationId xmlns:a16="http://schemas.microsoft.com/office/drawing/2014/main" id="{2D9B2EB4-783F-4D35-84A0-0B3C37223259}"/>
              </a:ext>
            </a:extLst>
          </p:cNvPr>
          <p:cNvCxnSpPr>
            <a:cxnSpLocks/>
            <a:stCxn id="215" idx="0"/>
            <a:endCxn id="216" idx="0"/>
          </p:cNvCxnSpPr>
          <p:nvPr/>
        </p:nvCxnSpPr>
        <p:spPr>
          <a:xfrm rot="16200000" flipH="1" flipV="1">
            <a:off x="2463764" y="2358884"/>
            <a:ext cx="158693" cy="252262"/>
          </a:xfrm>
          <a:prstGeom prst="bentConnector3">
            <a:avLst>
              <a:gd name="adj1" fmla="val -155655"/>
            </a:avLst>
          </a:prstGeom>
          <a:ln w="19050">
            <a:solidFill>
              <a:schemeClr val="tx1"/>
            </a:solidFill>
            <a:tailEnd type="none" w="sm" len="lg"/>
          </a:ln>
        </p:spPr>
        <p:style>
          <a:lnRef idx="1">
            <a:schemeClr val="accent1"/>
          </a:lnRef>
          <a:fillRef idx="0">
            <a:schemeClr val="accent1"/>
          </a:fillRef>
          <a:effectRef idx="0">
            <a:schemeClr val="accent1"/>
          </a:effectRef>
          <a:fontRef idx="minor">
            <a:schemeClr val="tx1"/>
          </a:fontRef>
        </p:style>
      </p:cxnSp>
      <p:sp>
        <p:nvSpPr>
          <p:cNvPr id="235" name="文本框 234">
            <a:extLst>
              <a:ext uri="{FF2B5EF4-FFF2-40B4-BE49-F238E27FC236}">
                <a16:creationId xmlns:a16="http://schemas.microsoft.com/office/drawing/2014/main" id="{E9F82A3E-56B1-400C-89E3-7B4C4D651EBF}"/>
              </a:ext>
            </a:extLst>
          </p:cNvPr>
          <p:cNvSpPr txBox="1"/>
          <p:nvPr/>
        </p:nvSpPr>
        <p:spPr>
          <a:xfrm>
            <a:off x="2261743" y="2463023"/>
            <a:ext cx="324128" cy="369332"/>
          </a:xfrm>
          <a:prstGeom prst="rect">
            <a:avLst/>
          </a:prstGeom>
          <a:noFill/>
        </p:spPr>
        <p:txBody>
          <a:bodyPr wrap="none" rtlCol="0">
            <a:spAutoFit/>
          </a:bodyPr>
          <a:lstStyle/>
          <a:p>
            <a:r>
              <a:rPr kumimoji="1" lang="en-US" altLang="zh-CN">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236" name="直线箭头连接符 79">
            <a:extLst>
              <a:ext uri="{FF2B5EF4-FFF2-40B4-BE49-F238E27FC236}">
                <a16:creationId xmlns:a16="http://schemas.microsoft.com/office/drawing/2014/main" id="{E490F817-1F17-475C-8255-33F403276F29}"/>
              </a:ext>
            </a:extLst>
          </p:cNvPr>
          <p:cNvCxnSpPr>
            <a:cxnSpLocks/>
          </p:cNvCxnSpPr>
          <p:nvPr/>
        </p:nvCxnSpPr>
        <p:spPr>
          <a:xfrm>
            <a:off x="2422964" y="2743291"/>
            <a:ext cx="0" cy="18000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37" name="直线箭头连接符 80">
            <a:extLst>
              <a:ext uri="{FF2B5EF4-FFF2-40B4-BE49-F238E27FC236}">
                <a16:creationId xmlns:a16="http://schemas.microsoft.com/office/drawing/2014/main" id="{1C323CBD-F904-478D-9A22-BB3B6753FA66}"/>
              </a:ext>
            </a:extLst>
          </p:cNvPr>
          <p:cNvCxnSpPr>
            <a:cxnSpLocks/>
            <a:stCxn id="215" idx="4"/>
          </p:cNvCxnSpPr>
          <p:nvPr/>
        </p:nvCxnSpPr>
        <p:spPr>
          <a:xfrm>
            <a:off x="2669242" y="2584598"/>
            <a:ext cx="0" cy="338693"/>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38" name="文本框 237">
            <a:extLst>
              <a:ext uri="{FF2B5EF4-FFF2-40B4-BE49-F238E27FC236}">
                <a16:creationId xmlns:a16="http://schemas.microsoft.com/office/drawing/2014/main" id="{4F3E9425-9A93-445D-8BF5-2A579C1592CC}"/>
              </a:ext>
            </a:extLst>
          </p:cNvPr>
          <p:cNvSpPr txBox="1"/>
          <p:nvPr/>
        </p:nvSpPr>
        <p:spPr>
          <a:xfrm>
            <a:off x="1423667" y="3382572"/>
            <a:ext cx="1005403"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Decoder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239" name="直线箭头连接符 84">
            <a:extLst>
              <a:ext uri="{FF2B5EF4-FFF2-40B4-BE49-F238E27FC236}">
                <a16:creationId xmlns:a16="http://schemas.microsoft.com/office/drawing/2014/main" id="{9DB71FB3-3AD9-45C1-AD91-353250A9B5C9}"/>
              </a:ext>
            </a:extLst>
          </p:cNvPr>
          <p:cNvCxnSpPr>
            <a:cxnSpLocks/>
            <a:endCxn id="248" idx="2"/>
          </p:cNvCxnSpPr>
          <p:nvPr/>
        </p:nvCxnSpPr>
        <p:spPr>
          <a:xfrm flipV="1">
            <a:off x="1365607" y="1988133"/>
            <a:ext cx="0" cy="923594"/>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45" name="直线箭头连接符 90">
            <a:extLst>
              <a:ext uri="{FF2B5EF4-FFF2-40B4-BE49-F238E27FC236}">
                <a16:creationId xmlns:a16="http://schemas.microsoft.com/office/drawing/2014/main" id="{CA629E89-7653-4AC0-970D-22D33D745DB4}"/>
              </a:ext>
            </a:extLst>
          </p:cNvPr>
          <p:cNvCxnSpPr>
            <a:cxnSpLocks/>
            <a:stCxn id="249" idx="2"/>
            <a:endCxn id="215" idx="0"/>
          </p:cNvCxnSpPr>
          <p:nvPr/>
        </p:nvCxnSpPr>
        <p:spPr>
          <a:xfrm>
            <a:off x="2666685" y="1988133"/>
            <a:ext cx="2557" cy="417536"/>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50" name="文本框 249">
            <a:extLst>
              <a:ext uri="{FF2B5EF4-FFF2-40B4-BE49-F238E27FC236}">
                <a16:creationId xmlns:a16="http://schemas.microsoft.com/office/drawing/2014/main" id="{8F8A66FD-18A0-4C78-B7ED-8C46D08CA8D4}"/>
              </a:ext>
            </a:extLst>
          </p:cNvPr>
          <p:cNvSpPr txBox="1"/>
          <p:nvPr/>
        </p:nvSpPr>
        <p:spPr>
          <a:xfrm>
            <a:off x="2512899" y="2302468"/>
            <a:ext cx="324128" cy="369332"/>
          </a:xfrm>
          <a:prstGeom prst="rect">
            <a:avLst/>
          </a:prstGeom>
          <a:noFill/>
        </p:spPr>
        <p:txBody>
          <a:bodyPr wrap="none" rtlCol="0">
            <a:spAutoFit/>
          </a:bodyPr>
          <a:lstStyle/>
          <a:p>
            <a:r>
              <a:rPr kumimoji="1" lang="en-US" altLang="zh-CN">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51" name="文本框 250">
            <a:extLst>
              <a:ext uri="{FF2B5EF4-FFF2-40B4-BE49-F238E27FC236}">
                <a16:creationId xmlns:a16="http://schemas.microsoft.com/office/drawing/2014/main" id="{F584F58E-DFA1-42B4-A610-7CAD5750EF00}"/>
              </a:ext>
            </a:extLst>
          </p:cNvPr>
          <p:cNvSpPr txBox="1"/>
          <p:nvPr/>
        </p:nvSpPr>
        <p:spPr>
          <a:xfrm>
            <a:off x="993183" y="2089785"/>
            <a:ext cx="415498" cy="369332"/>
          </a:xfrm>
          <a:prstGeom prst="rect">
            <a:avLst/>
          </a:prstGeom>
          <a:noFill/>
        </p:spPr>
        <p:txBody>
          <a:bodyPr wrap="none" rtlCol="0">
            <a:spAutoFit/>
          </a:bodyPr>
          <a:lstStyle/>
          <a:p>
            <a:r>
              <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rPr>
              <a:t>❶</a:t>
            </a:r>
          </a:p>
        </p:txBody>
      </p:sp>
      <p:pic>
        <p:nvPicPr>
          <p:cNvPr id="297" name="Picture 2" descr="ios 17 outlined style database icon">
            <a:extLst>
              <a:ext uri="{FF2B5EF4-FFF2-40B4-BE49-F238E27FC236}">
                <a16:creationId xmlns:a16="http://schemas.microsoft.com/office/drawing/2014/main" id="{4E43572E-34E2-43CC-8A18-2787B2F0DC82}"/>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4384" y="2383630"/>
            <a:ext cx="448455" cy="448455"/>
          </a:xfrm>
          <a:prstGeom prst="rect">
            <a:avLst/>
          </a:prstGeom>
          <a:noFill/>
          <a:extLst>
            <a:ext uri="{909E8E84-426E-40DD-AFC4-6F175D3DCCD1}">
              <a14:hiddenFill xmlns:a14="http://schemas.microsoft.com/office/drawing/2010/main">
                <a:solidFill>
                  <a:srgbClr val="FFFFFF"/>
                </a:solidFill>
              </a14:hiddenFill>
            </a:ext>
          </a:extLst>
        </p:spPr>
      </p:pic>
      <p:sp>
        <p:nvSpPr>
          <p:cNvPr id="316" name="文本框 315">
            <a:extLst>
              <a:ext uri="{FF2B5EF4-FFF2-40B4-BE49-F238E27FC236}">
                <a16:creationId xmlns:a16="http://schemas.microsoft.com/office/drawing/2014/main" id="{7020581B-6F38-48B1-90EF-4AC57AFDC1AB}"/>
              </a:ext>
            </a:extLst>
          </p:cNvPr>
          <p:cNvSpPr txBox="1"/>
          <p:nvPr/>
        </p:nvSpPr>
        <p:spPr>
          <a:xfrm>
            <a:off x="1423667" y="3382572"/>
            <a:ext cx="1005403"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Decoder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76" name="矩形 275">
            <a:extLst>
              <a:ext uri="{FF2B5EF4-FFF2-40B4-BE49-F238E27FC236}">
                <a16:creationId xmlns:a16="http://schemas.microsoft.com/office/drawing/2014/main" id="{3AE3E0C2-E6D9-4FED-9992-525BC33EEC24}"/>
              </a:ext>
            </a:extLst>
          </p:cNvPr>
          <p:cNvSpPr/>
          <p:nvPr/>
        </p:nvSpPr>
        <p:spPr>
          <a:xfrm>
            <a:off x="1687380" y="170170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75" name="直线箭头连接符 125">
            <a:extLst>
              <a:ext uri="{FF2B5EF4-FFF2-40B4-BE49-F238E27FC236}">
                <a16:creationId xmlns:a16="http://schemas.microsoft.com/office/drawing/2014/main" id="{9A1FCC3B-D0B6-40CF-AFEC-73AE08AB0A05}"/>
              </a:ext>
            </a:extLst>
          </p:cNvPr>
          <p:cNvCxnSpPr>
            <a:cxnSpLocks/>
            <a:endCxn id="276" idx="0"/>
          </p:cNvCxnSpPr>
          <p:nvPr/>
        </p:nvCxnSpPr>
        <p:spPr>
          <a:xfrm>
            <a:off x="1761956" y="1440640"/>
            <a:ext cx="1" cy="261064"/>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48" name="矩形 247">
            <a:extLst>
              <a:ext uri="{FF2B5EF4-FFF2-40B4-BE49-F238E27FC236}">
                <a16:creationId xmlns:a16="http://schemas.microsoft.com/office/drawing/2014/main" id="{90244550-06C6-44D1-AD57-BA1BBB61B534}"/>
              </a:ext>
            </a:extLst>
          </p:cNvPr>
          <p:cNvSpPr/>
          <p:nvPr/>
        </p:nvSpPr>
        <p:spPr>
          <a:xfrm>
            <a:off x="1291030" y="170497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49" name="矩形 248">
            <a:extLst>
              <a:ext uri="{FF2B5EF4-FFF2-40B4-BE49-F238E27FC236}">
                <a16:creationId xmlns:a16="http://schemas.microsoft.com/office/drawing/2014/main" id="{91B436F1-71F8-47E4-A6AE-90BEC4738E49}"/>
              </a:ext>
            </a:extLst>
          </p:cNvPr>
          <p:cNvSpPr/>
          <p:nvPr/>
        </p:nvSpPr>
        <p:spPr>
          <a:xfrm>
            <a:off x="2592108" y="1704974"/>
            <a:ext cx="149153" cy="283159"/>
          </a:xfrm>
          <a:prstGeom prst="rect">
            <a:avLst/>
          </a:prstGeom>
          <a:solidFill>
            <a:srgbClr val="6FC9B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77" name="直线箭头连接符 127">
            <a:extLst>
              <a:ext uri="{FF2B5EF4-FFF2-40B4-BE49-F238E27FC236}">
                <a16:creationId xmlns:a16="http://schemas.microsoft.com/office/drawing/2014/main" id="{D8736D2F-7AC6-4090-A11C-5C31C52B6796}"/>
              </a:ext>
            </a:extLst>
          </p:cNvPr>
          <p:cNvCxnSpPr>
            <a:cxnSpLocks/>
          </p:cNvCxnSpPr>
          <p:nvPr/>
        </p:nvCxnSpPr>
        <p:spPr>
          <a:xfrm rot="10800000">
            <a:off x="2664100" y="1438406"/>
            <a:ext cx="1" cy="261064"/>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09" name="矩形 208">
            <a:extLst>
              <a:ext uri="{FF2B5EF4-FFF2-40B4-BE49-F238E27FC236}">
                <a16:creationId xmlns:a16="http://schemas.microsoft.com/office/drawing/2014/main" id="{A2E00D4B-A83E-473A-8A34-6989EF51B3AD}"/>
              </a:ext>
            </a:extLst>
          </p:cNvPr>
          <p:cNvSpPr/>
          <p:nvPr/>
        </p:nvSpPr>
        <p:spPr>
          <a:xfrm>
            <a:off x="8266345" y="170497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11" name="矩形 210">
            <a:extLst>
              <a:ext uri="{FF2B5EF4-FFF2-40B4-BE49-F238E27FC236}">
                <a16:creationId xmlns:a16="http://schemas.microsoft.com/office/drawing/2014/main" id="{2527E1A7-219D-483F-A04C-C965A4C3AF09}"/>
              </a:ext>
            </a:extLst>
          </p:cNvPr>
          <p:cNvSpPr/>
          <p:nvPr/>
        </p:nvSpPr>
        <p:spPr>
          <a:xfrm>
            <a:off x="8415498" y="170497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79" name="肘形连接符 129">
            <a:extLst>
              <a:ext uri="{FF2B5EF4-FFF2-40B4-BE49-F238E27FC236}">
                <a16:creationId xmlns:a16="http://schemas.microsoft.com/office/drawing/2014/main" id="{83D8A008-EA61-4484-9148-367276906984}"/>
              </a:ext>
            </a:extLst>
          </p:cNvPr>
          <p:cNvCxnSpPr>
            <a:cxnSpLocks/>
            <a:stCxn id="209" idx="0"/>
            <a:endCxn id="280" idx="3"/>
          </p:cNvCxnSpPr>
          <p:nvPr/>
        </p:nvCxnSpPr>
        <p:spPr>
          <a:xfrm rot="16200000" flipV="1">
            <a:off x="8046469" y="1410520"/>
            <a:ext cx="366756" cy="222151"/>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80" name="矩形 279">
            <a:extLst>
              <a:ext uri="{FF2B5EF4-FFF2-40B4-BE49-F238E27FC236}">
                <a16:creationId xmlns:a16="http://schemas.microsoft.com/office/drawing/2014/main" id="{1710DE79-5269-41D0-8CBA-5CF6E8552D1A}"/>
              </a:ext>
            </a:extLst>
          </p:cNvPr>
          <p:cNvSpPr/>
          <p:nvPr/>
        </p:nvSpPr>
        <p:spPr>
          <a:xfrm>
            <a:off x="7969618" y="1196638"/>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81" name="肘形连接符 131">
            <a:extLst>
              <a:ext uri="{FF2B5EF4-FFF2-40B4-BE49-F238E27FC236}">
                <a16:creationId xmlns:a16="http://schemas.microsoft.com/office/drawing/2014/main" id="{48239460-89DA-4A51-AE61-9EE015B4FA25}"/>
              </a:ext>
            </a:extLst>
          </p:cNvPr>
          <p:cNvCxnSpPr>
            <a:cxnSpLocks/>
            <a:stCxn id="211" idx="0"/>
            <a:endCxn id="280" idx="3"/>
          </p:cNvCxnSpPr>
          <p:nvPr/>
        </p:nvCxnSpPr>
        <p:spPr>
          <a:xfrm rot="16200000" flipV="1">
            <a:off x="8121045" y="1335944"/>
            <a:ext cx="366756" cy="371304"/>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61" name="同侧圆角矩形 6">
            <a:extLst>
              <a:ext uri="{FF2B5EF4-FFF2-40B4-BE49-F238E27FC236}">
                <a16:creationId xmlns:a16="http://schemas.microsoft.com/office/drawing/2014/main" id="{1308A4A6-0BEF-48A0-8D43-E6529A84FCFD}"/>
              </a:ext>
            </a:extLst>
          </p:cNvPr>
          <p:cNvSpPr/>
          <p:nvPr/>
        </p:nvSpPr>
        <p:spPr>
          <a:xfrm rot="10800000">
            <a:off x="3300261" y="4893044"/>
            <a:ext cx="4964363" cy="858602"/>
          </a:xfrm>
          <a:prstGeom prst="round2SameRect">
            <a:avLst>
              <a:gd name="adj1" fmla="val 11515"/>
              <a:gd name="adj2" fmla="val 0"/>
            </a:avLst>
          </a:prstGeom>
          <a:solidFill>
            <a:srgbClr val="F9F6F4">
              <a:alpha val="8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63" name="文本框 162">
            <a:extLst>
              <a:ext uri="{FF2B5EF4-FFF2-40B4-BE49-F238E27FC236}">
                <a16:creationId xmlns:a16="http://schemas.microsoft.com/office/drawing/2014/main" id="{F92F8834-EBC1-4598-8510-A352C2510ECC}"/>
              </a:ext>
            </a:extLst>
          </p:cNvPr>
          <p:cNvSpPr txBox="1"/>
          <p:nvPr/>
        </p:nvSpPr>
        <p:spPr>
          <a:xfrm>
            <a:off x="4941301" y="4849749"/>
            <a:ext cx="1677575" cy="400110"/>
          </a:xfrm>
          <a:prstGeom prst="rect">
            <a:avLst/>
          </a:prstGeom>
          <a:noFill/>
        </p:spPr>
        <p:txBody>
          <a:bodyPr wrap="none" rtlCol="0">
            <a:spAutoFit/>
          </a:bodyPr>
          <a:lstStyle/>
          <a:p>
            <a:pPr algn="ct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Target</a:t>
            </a:r>
            <a:r>
              <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Queue</a:t>
            </a:r>
            <a:endPar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59" name="圆角矩形 5">
            <a:extLst>
              <a:ext uri="{FF2B5EF4-FFF2-40B4-BE49-F238E27FC236}">
                <a16:creationId xmlns:a16="http://schemas.microsoft.com/office/drawing/2014/main" id="{F1175155-AAA2-4950-8E2F-902B7613FAAF}"/>
              </a:ext>
            </a:extLst>
          </p:cNvPr>
          <p:cNvSpPr/>
          <p:nvPr/>
        </p:nvSpPr>
        <p:spPr>
          <a:xfrm>
            <a:off x="3301984" y="2093821"/>
            <a:ext cx="4964361" cy="3658124"/>
          </a:xfrm>
          <a:prstGeom prst="roundRect">
            <a:avLst>
              <a:gd name="adj" fmla="val 3132"/>
            </a:avLst>
          </a:prstGeom>
          <a:solidFill>
            <a:srgbClr val="D9E1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nvGrpSpPr>
          <p:cNvPr id="162" name="组合 161">
            <a:extLst>
              <a:ext uri="{FF2B5EF4-FFF2-40B4-BE49-F238E27FC236}">
                <a16:creationId xmlns:a16="http://schemas.microsoft.com/office/drawing/2014/main" id="{FC79EA2D-5CB4-47D3-B879-E1DD5FE01023}"/>
              </a:ext>
            </a:extLst>
          </p:cNvPr>
          <p:cNvGrpSpPr/>
          <p:nvPr/>
        </p:nvGrpSpPr>
        <p:grpSpPr>
          <a:xfrm>
            <a:off x="3834721" y="2535581"/>
            <a:ext cx="591127" cy="334460"/>
            <a:chOff x="5822551" y="2574994"/>
            <a:chExt cx="591127" cy="334460"/>
          </a:xfrm>
        </p:grpSpPr>
        <p:cxnSp>
          <p:nvCxnSpPr>
            <p:cNvPr id="165" name="直线连接符 8">
              <a:extLst>
                <a:ext uri="{FF2B5EF4-FFF2-40B4-BE49-F238E27FC236}">
                  <a16:creationId xmlns:a16="http://schemas.microsoft.com/office/drawing/2014/main" id="{7D2B0946-EFD4-4692-9EAC-2A1DD1D9EDDC}"/>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9" name="矩形 168">
              <a:extLst>
                <a:ext uri="{FF2B5EF4-FFF2-40B4-BE49-F238E27FC236}">
                  <a16:creationId xmlns:a16="http://schemas.microsoft.com/office/drawing/2014/main" id="{B4212C09-6B5E-4AF6-A4B8-7EC4F9628CFE}"/>
                </a:ext>
              </a:extLst>
            </p:cNvPr>
            <p:cNvSpPr/>
            <p:nvPr/>
          </p:nvSpPr>
          <p:spPr>
            <a:xfrm>
              <a:off x="5918816"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0" name="矩形 169">
              <a:extLst>
                <a:ext uri="{FF2B5EF4-FFF2-40B4-BE49-F238E27FC236}">
                  <a16:creationId xmlns:a16="http://schemas.microsoft.com/office/drawing/2014/main" id="{B03A3FD1-4E8C-4DFE-A704-7CB3104BF0FA}"/>
                </a:ext>
              </a:extLst>
            </p:cNvPr>
            <p:cNvSpPr/>
            <p:nvPr/>
          </p:nvSpPr>
          <p:spPr>
            <a:xfrm>
              <a:off x="6060287"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1" name="矩形 170">
              <a:extLst>
                <a:ext uri="{FF2B5EF4-FFF2-40B4-BE49-F238E27FC236}">
                  <a16:creationId xmlns:a16="http://schemas.microsoft.com/office/drawing/2014/main" id="{1CF8084B-7E7B-4356-8028-AF540B0E00E5}"/>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72" name="组合 171">
            <a:extLst>
              <a:ext uri="{FF2B5EF4-FFF2-40B4-BE49-F238E27FC236}">
                <a16:creationId xmlns:a16="http://schemas.microsoft.com/office/drawing/2014/main" id="{F21749ED-5A65-438D-99C0-770F4C8461FE}"/>
              </a:ext>
            </a:extLst>
          </p:cNvPr>
          <p:cNvGrpSpPr/>
          <p:nvPr/>
        </p:nvGrpSpPr>
        <p:grpSpPr>
          <a:xfrm>
            <a:off x="5269467" y="2535581"/>
            <a:ext cx="591127" cy="334460"/>
            <a:chOff x="5822551" y="2574994"/>
            <a:chExt cx="591127" cy="334460"/>
          </a:xfrm>
        </p:grpSpPr>
        <p:cxnSp>
          <p:nvCxnSpPr>
            <p:cNvPr id="173" name="直线连接符 13">
              <a:extLst>
                <a:ext uri="{FF2B5EF4-FFF2-40B4-BE49-F238E27FC236}">
                  <a16:creationId xmlns:a16="http://schemas.microsoft.com/office/drawing/2014/main" id="{C2C859FE-3DE7-4E98-B511-96AC7087DEA5}"/>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4" name="矩形 173">
              <a:extLst>
                <a:ext uri="{FF2B5EF4-FFF2-40B4-BE49-F238E27FC236}">
                  <a16:creationId xmlns:a16="http://schemas.microsoft.com/office/drawing/2014/main" id="{E781D2F6-E157-41FD-8EFF-B86D45F38867}"/>
                </a:ext>
              </a:extLst>
            </p:cNvPr>
            <p:cNvSpPr/>
            <p:nvPr/>
          </p:nvSpPr>
          <p:spPr>
            <a:xfrm>
              <a:off x="5918816"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5" name="矩形 174">
              <a:extLst>
                <a:ext uri="{FF2B5EF4-FFF2-40B4-BE49-F238E27FC236}">
                  <a16:creationId xmlns:a16="http://schemas.microsoft.com/office/drawing/2014/main" id="{38201F0F-372F-462A-A7C3-57651ED8E34C}"/>
                </a:ext>
              </a:extLst>
            </p:cNvPr>
            <p:cNvSpPr/>
            <p:nvPr/>
          </p:nvSpPr>
          <p:spPr>
            <a:xfrm>
              <a:off x="6060287"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6" name="矩形 175">
              <a:extLst>
                <a:ext uri="{FF2B5EF4-FFF2-40B4-BE49-F238E27FC236}">
                  <a16:creationId xmlns:a16="http://schemas.microsoft.com/office/drawing/2014/main" id="{9393B095-1B0A-4F9D-B4D9-3A758385338A}"/>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77" name="组合 176">
            <a:extLst>
              <a:ext uri="{FF2B5EF4-FFF2-40B4-BE49-F238E27FC236}">
                <a16:creationId xmlns:a16="http://schemas.microsoft.com/office/drawing/2014/main" id="{02722961-D06C-4A51-B089-89E1CAEA753A}"/>
              </a:ext>
            </a:extLst>
          </p:cNvPr>
          <p:cNvGrpSpPr/>
          <p:nvPr/>
        </p:nvGrpSpPr>
        <p:grpSpPr>
          <a:xfrm>
            <a:off x="6946833" y="2535581"/>
            <a:ext cx="591127" cy="334460"/>
            <a:chOff x="5822551" y="2574994"/>
            <a:chExt cx="591127" cy="334460"/>
          </a:xfrm>
        </p:grpSpPr>
        <p:cxnSp>
          <p:nvCxnSpPr>
            <p:cNvPr id="178" name="直线连接符 18">
              <a:extLst>
                <a:ext uri="{FF2B5EF4-FFF2-40B4-BE49-F238E27FC236}">
                  <a16:creationId xmlns:a16="http://schemas.microsoft.com/office/drawing/2014/main" id="{BE68A2FC-C2E9-4F9E-ADC4-237F882DBCF5}"/>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9" name="矩形 178">
              <a:extLst>
                <a:ext uri="{FF2B5EF4-FFF2-40B4-BE49-F238E27FC236}">
                  <a16:creationId xmlns:a16="http://schemas.microsoft.com/office/drawing/2014/main" id="{DAE9F26B-77F7-46C6-B506-980678E2AB6A}"/>
                </a:ext>
              </a:extLst>
            </p:cNvPr>
            <p:cNvSpPr/>
            <p:nvPr/>
          </p:nvSpPr>
          <p:spPr>
            <a:xfrm>
              <a:off x="5918816" y="2823352"/>
              <a:ext cx="139539" cy="84151"/>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80" name="矩形 179">
              <a:extLst>
                <a:ext uri="{FF2B5EF4-FFF2-40B4-BE49-F238E27FC236}">
                  <a16:creationId xmlns:a16="http://schemas.microsoft.com/office/drawing/2014/main" id="{3DD1F74D-F1AA-4237-A35A-D501330E3BD6}"/>
                </a:ext>
              </a:extLst>
            </p:cNvPr>
            <p:cNvSpPr/>
            <p:nvPr/>
          </p:nvSpPr>
          <p:spPr>
            <a:xfrm>
              <a:off x="6060287"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81" name="矩形 180">
              <a:extLst>
                <a:ext uri="{FF2B5EF4-FFF2-40B4-BE49-F238E27FC236}">
                  <a16:creationId xmlns:a16="http://schemas.microsoft.com/office/drawing/2014/main" id="{8E18284A-1E91-43D4-A8A3-FF928FE860B2}"/>
                </a:ext>
              </a:extLst>
            </p:cNvPr>
            <p:cNvSpPr/>
            <p:nvPr/>
          </p:nvSpPr>
          <p:spPr>
            <a:xfrm>
              <a:off x="6201693" y="2772350"/>
              <a:ext cx="139539" cy="135145"/>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82" name="组合 181">
            <a:extLst>
              <a:ext uri="{FF2B5EF4-FFF2-40B4-BE49-F238E27FC236}">
                <a16:creationId xmlns:a16="http://schemas.microsoft.com/office/drawing/2014/main" id="{A6BB8BB8-A513-4227-912B-7694A2A84AA8}"/>
              </a:ext>
            </a:extLst>
          </p:cNvPr>
          <p:cNvGrpSpPr/>
          <p:nvPr/>
        </p:nvGrpSpPr>
        <p:grpSpPr>
          <a:xfrm>
            <a:off x="3834721" y="3701553"/>
            <a:ext cx="591127" cy="334460"/>
            <a:chOff x="5822551" y="2574994"/>
            <a:chExt cx="591127" cy="334460"/>
          </a:xfrm>
        </p:grpSpPr>
        <p:cxnSp>
          <p:nvCxnSpPr>
            <p:cNvPr id="183" name="直线连接符 23">
              <a:extLst>
                <a:ext uri="{FF2B5EF4-FFF2-40B4-BE49-F238E27FC236}">
                  <a16:creationId xmlns:a16="http://schemas.microsoft.com/office/drawing/2014/main" id="{E7166AB9-163F-4A51-AB96-2CC95D952380}"/>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4" name="矩形 183">
              <a:extLst>
                <a:ext uri="{FF2B5EF4-FFF2-40B4-BE49-F238E27FC236}">
                  <a16:creationId xmlns:a16="http://schemas.microsoft.com/office/drawing/2014/main" id="{675508EA-0F5D-431F-91A0-C37FEE9ED426}"/>
                </a:ext>
              </a:extLst>
            </p:cNvPr>
            <p:cNvSpPr/>
            <p:nvPr/>
          </p:nvSpPr>
          <p:spPr>
            <a:xfrm>
              <a:off x="5918816"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85" name="矩形 184">
              <a:extLst>
                <a:ext uri="{FF2B5EF4-FFF2-40B4-BE49-F238E27FC236}">
                  <a16:creationId xmlns:a16="http://schemas.microsoft.com/office/drawing/2014/main" id="{66F8C59C-0910-4816-8303-6D820659D7C9}"/>
                </a:ext>
              </a:extLst>
            </p:cNvPr>
            <p:cNvSpPr/>
            <p:nvPr/>
          </p:nvSpPr>
          <p:spPr>
            <a:xfrm>
              <a:off x="6060287"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86" name="矩形 185">
              <a:extLst>
                <a:ext uri="{FF2B5EF4-FFF2-40B4-BE49-F238E27FC236}">
                  <a16:creationId xmlns:a16="http://schemas.microsoft.com/office/drawing/2014/main" id="{88F2FFC1-54FB-47AC-8601-1329F8B863D4}"/>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87" name="组合 186">
            <a:extLst>
              <a:ext uri="{FF2B5EF4-FFF2-40B4-BE49-F238E27FC236}">
                <a16:creationId xmlns:a16="http://schemas.microsoft.com/office/drawing/2014/main" id="{200FBE6D-AFFE-48BD-9B00-7092D6C1AF5C}"/>
              </a:ext>
            </a:extLst>
          </p:cNvPr>
          <p:cNvGrpSpPr/>
          <p:nvPr/>
        </p:nvGrpSpPr>
        <p:grpSpPr>
          <a:xfrm flipH="1">
            <a:off x="5281408" y="3701553"/>
            <a:ext cx="591127" cy="334460"/>
            <a:chOff x="5822551" y="2574994"/>
            <a:chExt cx="591127" cy="334460"/>
          </a:xfrm>
        </p:grpSpPr>
        <p:cxnSp>
          <p:nvCxnSpPr>
            <p:cNvPr id="188" name="直线连接符 28">
              <a:extLst>
                <a:ext uri="{FF2B5EF4-FFF2-40B4-BE49-F238E27FC236}">
                  <a16:creationId xmlns:a16="http://schemas.microsoft.com/office/drawing/2014/main" id="{B13253AD-3F74-423A-81AA-2CB957FD6853}"/>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9" name="矩形 188">
              <a:extLst>
                <a:ext uri="{FF2B5EF4-FFF2-40B4-BE49-F238E27FC236}">
                  <a16:creationId xmlns:a16="http://schemas.microsoft.com/office/drawing/2014/main" id="{9517CD8D-8EF5-4819-BEB4-2F1905FD6C2C}"/>
                </a:ext>
              </a:extLst>
            </p:cNvPr>
            <p:cNvSpPr/>
            <p:nvPr/>
          </p:nvSpPr>
          <p:spPr>
            <a:xfrm>
              <a:off x="5918816"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90" name="矩形 189">
              <a:extLst>
                <a:ext uri="{FF2B5EF4-FFF2-40B4-BE49-F238E27FC236}">
                  <a16:creationId xmlns:a16="http://schemas.microsoft.com/office/drawing/2014/main" id="{648C7410-A026-4595-9B33-BAA31813C726}"/>
                </a:ext>
              </a:extLst>
            </p:cNvPr>
            <p:cNvSpPr/>
            <p:nvPr/>
          </p:nvSpPr>
          <p:spPr>
            <a:xfrm>
              <a:off x="6060287"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91" name="矩形 190">
              <a:extLst>
                <a:ext uri="{FF2B5EF4-FFF2-40B4-BE49-F238E27FC236}">
                  <a16:creationId xmlns:a16="http://schemas.microsoft.com/office/drawing/2014/main" id="{7D3EB501-8341-4C57-86CE-956E7DB3A6E9}"/>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sp>
        <p:nvSpPr>
          <p:cNvPr id="192" name="矩形 191">
            <a:extLst>
              <a:ext uri="{FF2B5EF4-FFF2-40B4-BE49-F238E27FC236}">
                <a16:creationId xmlns:a16="http://schemas.microsoft.com/office/drawing/2014/main" id="{03F25E5E-D490-4E97-B6F9-87C020C47F83}"/>
              </a:ext>
            </a:extLst>
          </p:cNvPr>
          <p:cNvSpPr/>
          <p:nvPr/>
        </p:nvSpPr>
        <p:spPr>
          <a:xfrm>
            <a:off x="3534790" y="2976786"/>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“science”</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93" name="矩形 192">
            <a:extLst>
              <a:ext uri="{FF2B5EF4-FFF2-40B4-BE49-F238E27FC236}">
                <a16:creationId xmlns:a16="http://schemas.microsoft.com/office/drawing/2014/main" id="{60E034AA-734C-4FA1-AC20-64917F13ED14}"/>
              </a:ext>
            </a:extLst>
          </p:cNvPr>
          <p:cNvSpPr/>
          <p:nvPr/>
        </p:nvSpPr>
        <p:spPr>
          <a:xfrm>
            <a:off x="5020110" y="2970735"/>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“and”</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94" name="矩形 193">
            <a:extLst>
              <a:ext uri="{FF2B5EF4-FFF2-40B4-BE49-F238E27FC236}">
                <a16:creationId xmlns:a16="http://schemas.microsoft.com/office/drawing/2014/main" id="{3A187B80-6BB0-4749-97EC-DCE4721DE735}"/>
              </a:ext>
            </a:extLst>
          </p:cNvPr>
          <p:cNvSpPr/>
          <p:nvPr/>
        </p:nvSpPr>
        <p:spPr>
          <a:xfrm>
            <a:off x="6505431" y="2970735"/>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“technology”</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95" name="矩形 194">
            <a:extLst>
              <a:ext uri="{FF2B5EF4-FFF2-40B4-BE49-F238E27FC236}">
                <a16:creationId xmlns:a16="http://schemas.microsoft.com/office/drawing/2014/main" id="{F7F07D38-89E2-4442-A713-332C20FA08D2}"/>
              </a:ext>
            </a:extLst>
          </p:cNvPr>
          <p:cNvSpPr/>
          <p:nvPr/>
        </p:nvSpPr>
        <p:spPr>
          <a:xfrm>
            <a:off x="3534790" y="4163361"/>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“games”</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96" name="矩形 195">
            <a:extLst>
              <a:ext uri="{FF2B5EF4-FFF2-40B4-BE49-F238E27FC236}">
                <a16:creationId xmlns:a16="http://schemas.microsoft.com/office/drawing/2014/main" id="{FA540AA0-812E-418C-B1C1-840504306F0F}"/>
              </a:ext>
            </a:extLst>
          </p:cNvPr>
          <p:cNvSpPr/>
          <p:nvPr/>
        </p:nvSpPr>
        <p:spPr>
          <a:xfrm>
            <a:off x="5020110" y="4157310"/>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97" name="双中括号 38">
            <a:extLst>
              <a:ext uri="{FF2B5EF4-FFF2-40B4-BE49-F238E27FC236}">
                <a16:creationId xmlns:a16="http://schemas.microsoft.com/office/drawing/2014/main" id="{409BF67A-3E5A-4AF5-90F2-A23B44646B97}"/>
              </a:ext>
            </a:extLst>
          </p:cNvPr>
          <p:cNvSpPr/>
          <p:nvPr/>
        </p:nvSpPr>
        <p:spPr>
          <a:xfrm rot="5400000">
            <a:off x="5620201" y="830039"/>
            <a:ext cx="449192" cy="4615589"/>
          </a:xfrm>
          <a:prstGeom prst="bracketPair">
            <a:avLst>
              <a:gd name="adj" fmla="val 0"/>
            </a:avLst>
          </a:prstGeom>
          <a:ln w="38100" cmpd="dbl">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98" name="双中括号 39">
            <a:extLst>
              <a:ext uri="{FF2B5EF4-FFF2-40B4-BE49-F238E27FC236}">
                <a16:creationId xmlns:a16="http://schemas.microsoft.com/office/drawing/2014/main" id="{7FC1C1B9-0541-4071-94E5-2C2C03F7EE7F}"/>
              </a:ext>
            </a:extLst>
          </p:cNvPr>
          <p:cNvSpPr/>
          <p:nvPr/>
        </p:nvSpPr>
        <p:spPr>
          <a:xfrm rot="5400000">
            <a:off x="5620201" y="2029247"/>
            <a:ext cx="449192" cy="4615589"/>
          </a:xfrm>
          <a:prstGeom prst="bracketPair">
            <a:avLst>
              <a:gd name="adj" fmla="val 0"/>
            </a:avLst>
          </a:prstGeom>
          <a:ln w="38100" cmpd="dbl">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01" name="矩形 200">
            <a:extLst>
              <a:ext uri="{FF2B5EF4-FFF2-40B4-BE49-F238E27FC236}">
                <a16:creationId xmlns:a16="http://schemas.microsoft.com/office/drawing/2014/main" id="{00AD9BEA-06CF-4364-8251-3A689E7A2A27}"/>
              </a:ext>
            </a:extLst>
          </p:cNvPr>
          <p:cNvSpPr/>
          <p:nvPr/>
        </p:nvSpPr>
        <p:spPr>
          <a:xfrm>
            <a:off x="7903421" y="2994158"/>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02" name="矩形 201">
            <a:extLst>
              <a:ext uri="{FF2B5EF4-FFF2-40B4-BE49-F238E27FC236}">
                <a16:creationId xmlns:a16="http://schemas.microsoft.com/office/drawing/2014/main" id="{96A03B0C-2494-445D-9E1C-49DCCFF0DEF6}"/>
              </a:ext>
            </a:extLst>
          </p:cNvPr>
          <p:cNvSpPr/>
          <p:nvPr/>
        </p:nvSpPr>
        <p:spPr>
          <a:xfrm>
            <a:off x="7903421" y="4180734"/>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66" name="同侧圆角矩形 6">
            <a:extLst>
              <a:ext uri="{FF2B5EF4-FFF2-40B4-BE49-F238E27FC236}">
                <a16:creationId xmlns:a16="http://schemas.microsoft.com/office/drawing/2014/main" id="{8A41EE82-65A9-4038-8500-3AC0AAF93F12}"/>
              </a:ext>
            </a:extLst>
          </p:cNvPr>
          <p:cNvSpPr/>
          <p:nvPr/>
        </p:nvSpPr>
        <p:spPr>
          <a:xfrm rot="10800000">
            <a:off x="3299972" y="4896635"/>
            <a:ext cx="4964363" cy="858602"/>
          </a:xfrm>
          <a:prstGeom prst="round2SameRect">
            <a:avLst>
              <a:gd name="adj1" fmla="val 11515"/>
              <a:gd name="adj2" fmla="val 0"/>
            </a:avLst>
          </a:prstGeom>
          <a:solidFill>
            <a:srgbClr val="F9F6F4">
              <a:alpha val="8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67" name="文本框 166">
            <a:extLst>
              <a:ext uri="{FF2B5EF4-FFF2-40B4-BE49-F238E27FC236}">
                <a16:creationId xmlns:a16="http://schemas.microsoft.com/office/drawing/2014/main" id="{E799752C-3FB6-4019-9F4C-55D9AE862125}"/>
              </a:ext>
            </a:extLst>
          </p:cNvPr>
          <p:cNvSpPr txBox="1"/>
          <p:nvPr/>
        </p:nvSpPr>
        <p:spPr>
          <a:xfrm>
            <a:off x="4945366" y="4853340"/>
            <a:ext cx="1677575" cy="400110"/>
          </a:xfrm>
          <a:prstGeom prst="rect">
            <a:avLst/>
          </a:prstGeom>
          <a:noFill/>
        </p:spPr>
        <p:txBody>
          <a:bodyPr wrap="none" rtlCol="0">
            <a:spAutoFit/>
          </a:bodyPr>
          <a:lstStyle/>
          <a:p>
            <a:pPr algn="ct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Target</a:t>
            </a:r>
            <a:r>
              <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Queue</a:t>
            </a:r>
            <a:endPar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64" name="文本框 163">
            <a:extLst>
              <a:ext uri="{FF2B5EF4-FFF2-40B4-BE49-F238E27FC236}">
                <a16:creationId xmlns:a16="http://schemas.microsoft.com/office/drawing/2014/main" id="{BA7F298C-78A6-4C28-A6BA-8A2BFE94966A}"/>
              </a:ext>
            </a:extLst>
          </p:cNvPr>
          <p:cNvSpPr txBox="1"/>
          <p:nvPr/>
        </p:nvSpPr>
        <p:spPr>
          <a:xfrm>
            <a:off x="4951187" y="2106756"/>
            <a:ext cx="1657825" cy="400110"/>
          </a:xfrm>
          <a:prstGeom prst="rect">
            <a:avLst/>
          </a:prstGeom>
          <a:noFill/>
        </p:spPr>
        <p:txBody>
          <a:bodyPr wrap="none" rtlCol="0">
            <a:spAutoFit/>
          </a:bodyPr>
          <a:lstStyle/>
          <a:p>
            <a:pPr algn="ct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Draft</a:t>
            </a:r>
            <a:r>
              <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Queues</a:t>
            </a:r>
            <a:endPar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52" name="文本框 251">
            <a:extLst>
              <a:ext uri="{FF2B5EF4-FFF2-40B4-BE49-F238E27FC236}">
                <a16:creationId xmlns:a16="http://schemas.microsoft.com/office/drawing/2014/main" id="{3F18F22D-FAF4-4DAA-9E48-53CB4CF83E98}"/>
              </a:ext>
            </a:extLst>
          </p:cNvPr>
          <p:cNvSpPr txBox="1"/>
          <p:nvPr/>
        </p:nvSpPr>
        <p:spPr>
          <a:xfrm>
            <a:off x="9578438" y="1750486"/>
            <a:ext cx="415498" cy="369332"/>
          </a:xfrm>
          <a:prstGeom prst="rect">
            <a:avLst/>
          </a:prstGeom>
          <a:noFill/>
        </p:spPr>
        <p:txBody>
          <a:bodyPr wrap="none" rtlCol="0">
            <a:spAutoFit/>
          </a:bodyPr>
          <a:lstStyle/>
          <a:p>
            <a:r>
              <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rPr>
              <a:t>❷</a:t>
            </a:r>
          </a:p>
        </p:txBody>
      </p:sp>
      <p:cxnSp>
        <p:nvCxnSpPr>
          <p:cNvPr id="208" name="肘形连接符 49">
            <a:extLst>
              <a:ext uri="{FF2B5EF4-FFF2-40B4-BE49-F238E27FC236}">
                <a16:creationId xmlns:a16="http://schemas.microsoft.com/office/drawing/2014/main" id="{1B0EF503-D124-43FC-BA0D-497B1711ECC6}"/>
              </a:ext>
            </a:extLst>
          </p:cNvPr>
          <p:cNvCxnSpPr>
            <a:cxnSpLocks/>
            <a:stCxn id="209" idx="2"/>
            <a:endCxn id="201" idx="3"/>
          </p:cNvCxnSpPr>
          <p:nvPr/>
        </p:nvCxnSpPr>
        <p:spPr>
          <a:xfrm rot="5400000">
            <a:off x="7622946" y="2417761"/>
            <a:ext cx="1147605" cy="288348"/>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10" name="肘形连接符 51">
            <a:extLst>
              <a:ext uri="{FF2B5EF4-FFF2-40B4-BE49-F238E27FC236}">
                <a16:creationId xmlns:a16="http://schemas.microsoft.com/office/drawing/2014/main" id="{95EA3194-85B9-4468-924F-9C40ADFB99FE}"/>
              </a:ext>
            </a:extLst>
          </p:cNvPr>
          <p:cNvCxnSpPr>
            <a:cxnSpLocks/>
            <a:stCxn id="211" idx="2"/>
            <a:endCxn id="202" idx="3"/>
          </p:cNvCxnSpPr>
          <p:nvPr/>
        </p:nvCxnSpPr>
        <p:spPr>
          <a:xfrm rot="5400000">
            <a:off x="7104235" y="2936473"/>
            <a:ext cx="2334181" cy="437501"/>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68" name="文本框 167">
            <a:extLst>
              <a:ext uri="{FF2B5EF4-FFF2-40B4-BE49-F238E27FC236}">
                <a16:creationId xmlns:a16="http://schemas.microsoft.com/office/drawing/2014/main" id="{0A50C03C-B9E6-48CD-BFB3-0DFF570D0FE5}"/>
              </a:ext>
            </a:extLst>
          </p:cNvPr>
          <p:cNvSpPr txBox="1"/>
          <p:nvPr/>
        </p:nvSpPr>
        <p:spPr>
          <a:xfrm>
            <a:off x="8215384" y="2089785"/>
            <a:ext cx="415498" cy="369332"/>
          </a:xfrm>
          <a:prstGeom prst="rect">
            <a:avLst/>
          </a:prstGeom>
          <a:noFill/>
        </p:spPr>
        <p:txBody>
          <a:bodyPr wrap="none" rtlCol="0">
            <a:spAutoFit/>
          </a:bodyPr>
          <a:lstStyle/>
          <a:p>
            <a:r>
              <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rPr>
              <a:t>❷</a:t>
            </a:r>
          </a:p>
        </p:txBody>
      </p:sp>
      <p:grpSp>
        <p:nvGrpSpPr>
          <p:cNvPr id="285" name="组合 284">
            <a:extLst>
              <a:ext uri="{FF2B5EF4-FFF2-40B4-BE49-F238E27FC236}">
                <a16:creationId xmlns:a16="http://schemas.microsoft.com/office/drawing/2014/main" id="{F409490E-F56D-4D82-97AA-EB5796AB526E}"/>
              </a:ext>
            </a:extLst>
          </p:cNvPr>
          <p:cNvGrpSpPr/>
          <p:nvPr/>
        </p:nvGrpSpPr>
        <p:grpSpPr>
          <a:xfrm>
            <a:off x="627509" y="6046113"/>
            <a:ext cx="835248" cy="338554"/>
            <a:chOff x="2148995" y="5669960"/>
            <a:chExt cx="835248" cy="338554"/>
          </a:xfrm>
        </p:grpSpPr>
        <p:sp>
          <p:nvSpPr>
            <p:cNvPr id="286" name="矩形 285">
              <a:extLst>
                <a:ext uri="{FF2B5EF4-FFF2-40B4-BE49-F238E27FC236}">
                  <a16:creationId xmlns:a16="http://schemas.microsoft.com/office/drawing/2014/main" id="{DD6B167B-BCC2-41A2-A50C-F4D2FDB3DB8B}"/>
                </a:ext>
              </a:extLst>
            </p:cNvPr>
            <p:cNvSpPr/>
            <p:nvPr/>
          </p:nvSpPr>
          <p:spPr>
            <a:xfrm>
              <a:off x="2148995" y="5697658"/>
              <a:ext cx="149153" cy="283159"/>
            </a:xfrm>
            <a:prstGeom prst="rect">
              <a:avLst/>
            </a:prstGeom>
            <a:solidFill>
              <a:srgbClr val="6FC9B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87" name="文本框 286">
              <a:extLst>
                <a:ext uri="{FF2B5EF4-FFF2-40B4-BE49-F238E27FC236}">
                  <a16:creationId xmlns:a16="http://schemas.microsoft.com/office/drawing/2014/main" id="{D61BAEC2-A157-449B-A730-90BE5F25B291}"/>
                </a:ext>
              </a:extLst>
            </p:cNvPr>
            <p:cNvSpPr txBox="1"/>
            <p:nvPr/>
          </p:nvSpPr>
          <p:spPr>
            <a:xfrm>
              <a:off x="2286616" y="5669960"/>
              <a:ext cx="697627"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Query</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grpSp>
        <p:nvGrpSpPr>
          <p:cNvPr id="294" name="组合 293">
            <a:extLst>
              <a:ext uri="{FF2B5EF4-FFF2-40B4-BE49-F238E27FC236}">
                <a16:creationId xmlns:a16="http://schemas.microsoft.com/office/drawing/2014/main" id="{30A25148-0B9E-4F66-967F-5C8A7D337F9B}"/>
              </a:ext>
            </a:extLst>
          </p:cNvPr>
          <p:cNvGrpSpPr/>
          <p:nvPr/>
        </p:nvGrpSpPr>
        <p:grpSpPr>
          <a:xfrm>
            <a:off x="5299856" y="6046113"/>
            <a:ext cx="3351962" cy="338554"/>
            <a:chOff x="6877097" y="5669960"/>
            <a:chExt cx="3351962" cy="338554"/>
          </a:xfrm>
        </p:grpSpPr>
        <p:sp>
          <p:nvSpPr>
            <p:cNvPr id="295" name="矩形 294">
              <a:extLst>
                <a:ext uri="{FF2B5EF4-FFF2-40B4-BE49-F238E27FC236}">
                  <a16:creationId xmlns:a16="http://schemas.microsoft.com/office/drawing/2014/main" id="{39B94111-F1A4-493C-A9F0-67CE4A2A4B10}"/>
                </a:ext>
              </a:extLst>
            </p:cNvPr>
            <p:cNvSpPr/>
            <p:nvPr/>
          </p:nvSpPr>
          <p:spPr>
            <a:xfrm>
              <a:off x="6877097" y="5697658"/>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96" name="文本框 295">
              <a:extLst>
                <a:ext uri="{FF2B5EF4-FFF2-40B4-BE49-F238E27FC236}">
                  <a16:creationId xmlns:a16="http://schemas.microsoft.com/office/drawing/2014/main" id="{B675F12A-23F4-4D13-AD1A-8C53AF20A0C5}"/>
                </a:ext>
              </a:extLst>
            </p:cNvPr>
            <p:cNvSpPr txBox="1"/>
            <p:nvPr/>
          </p:nvSpPr>
          <p:spPr>
            <a:xfrm>
              <a:off x="7014718" y="5669960"/>
              <a:ext cx="3214341"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Draft</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tokens</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and</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output</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distributions</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sp>
        <p:nvSpPr>
          <p:cNvPr id="305" name="矩形 304">
            <a:extLst>
              <a:ext uri="{FF2B5EF4-FFF2-40B4-BE49-F238E27FC236}">
                <a16:creationId xmlns:a16="http://schemas.microsoft.com/office/drawing/2014/main" id="{A0A597FA-5DD8-4AFC-829B-11F227297F04}"/>
              </a:ext>
            </a:extLst>
          </p:cNvPr>
          <p:cNvSpPr/>
          <p:nvPr/>
        </p:nvSpPr>
        <p:spPr>
          <a:xfrm>
            <a:off x="633876" y="1988130"/>
            <a:ext cx="8361066" cy="3974027"/>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06" name="文本框 305">
            <a:extLst>
              <a:ext uri="{FF2B5EF4-FFF2-40B4-BE49-F238E27FC236}">
                <a16:creationId xmlns:a16="http://schemas.microsoft.com/office/drawing/2014/main" id="{5AB79FB4-CE02-4436-A447-CA7191437F27}"/>
              </a:ext>
            </a:extLst>
          </p:cNvPr>
          <p:cNvSpPr txBox="1"/>
          <p:nvPr/>
        </p:nvSpPr>
        <p:spPr>
          <a:xfrm>
            <a:off x="8244316" y="5794746"/>
            <a:ext cx="654025" cy="276999"/>
          </a:xfrm>
          <a:prstGeom prst="rect">
            <a:avLst/>
          </a:prstGeom>
          <a:solidFill>
            <a:schemeClr val="bg1"/>
          </a:solidFill>
        </p:spPr>
        <p:txBody>
          <a:bodyPr wrap="none" lIns="0" tIns="0" rIns="0" bIns="0" rtlCol="0">
            <a:spAutoFit/>
          </a:bodyPr>
          <a:lstStyle/>
          <a:p>
            <a:r>
              <a:rPr kumimoji="1" lang="en-US" altLang="zh-CN" b="1" dirty="0">
                <a:latin typeface="Times New Roman" panose="02020603050405020304" pitchFamily="18" charset="0"/>
                <a:ea typeface="PingFang SC" panose="020B0400000000000000" pitchFamily="34" charset="-122"/>
                <a:cs typeface="Times New Roman" panose="02020603050405020304" pitchFamily="18" charset="0"/>
              </a:rPr>
              <a:t>Device</a:t>
            </a:r>
            <a:endPar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311" name="圆角矩形 81">
            <a:extLst>
              <a:ext uri="{FF2B5EF4-FFF2-40B4-BE49-F238E27FC236}">
                <a16:creationId xmlns:a16="http://schemas.microsoft.com/office/drawing/2014/main" id="{EDF9B0A1-17F5-49D0-BD22-2018A136E4F8}"/>
              </a:ext>
            </a:extLst>
          </p:cNvPr>
          <p:cNvSpPr/>
          <p:nvPr/>
        </p:nvSpPr>
        <p:spPr>
          <a:xfrm>
            <a:off x="947568" y="5193510"/>
            <a:ext cx="2060194" cy="558432"/>
          </a:xfrm>
          <a:prstGeom prst="roundRect">
            <a:avLst>
              <a:gd name="adj" fmla="val 17403"/>
            </a:avLst>
          </a:prstGeom>
          <a:solidFill>
            <a:srgbClr val="D9E1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12" name="文本框 311">
            <a:extLst>
              <a:ext uri="{FF2B5EF4-FFF2-40B4-BE49-F238E27FC236}">
                <a16:creationId xmlns:a16="http://schemas.microsoft.com/office/drawing/2014/main" id="{33ABD97D-A940-47E9-80C4-58969853EA53}"/>
              </a:ext>
            </a:extLst>
          </p:cNvPr>
          <p:cNvSpPr txBox="1"/>
          <p:nvPr/>
        </p:nvSpPr>
        <p:spPr>
          <a:xfrm>
            <a:off x="1337105" y="5299324"/>
            <a:ext cx="1172116"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Scheduler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spTree>
    <p:extLst>
      <p:ext uri="{BB962C8B-B14F-4D97-AF65-F5344CB8AC3E}">
        <p14:creationId xmlns:p14="http://schemas.microsoft.com/office/powerpoint/2010/main" val="3683736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矩形 307">
            <a:extLst>
              <a:ext uri="{FF2B5EF4-FFF2-40B4-BE49-F238E27FC236}">
                <a16:creationId xmlns:a16="http://schemas.microsoft.com/office/drawing/2014/main" id="{B6DB2E75-0DCB-4CC7-BDB9-9053DB076254}"/>
              </a:ext>
            </a:extLst>
          </p:cNvPr>
          <p:cNvSpPr/>
          <p:nvPr/>
        </p:nvSpPr>
        <p:spPr>
          <a:xfrm>
            <a:off x="3102178" y="1704974"/>
            <a:ext cx="149153" cy="283159"/>
          </a:xfrm>
          <a:prstGeom prst="rect">
            <a:avLst/>
          </a:prstGeom>
          <a:solidFill>
            <a:srgbClr val="61AF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74" name="矩形 273">
            <a:extLst>
              <a:ext uri="{FF2B5EF4-FFF2-40B4-BE49-F238E27FC236}">
                <a16:creationId xmlns:a16="http://schemas.microsoft.com/office/drawing/2014/main" id="{89478152-C7CE-4D13-94AD-F19560E06CCE}"/>
              </a:ext>
            </a:extLst>
          </p:cNvPr>
          <p:cNvSpPr/>
          <p:nvPr/>
        </p:nvSpPr>
        <p:spPr>
          <a:xfrm>
            <a:off x="704253" y="1704974"/>
            <a:ext cx="149153" cy="283159"/>
          </a:xfrm>
          <a:prstGeom prst="rect">
            <a:avLst/>
          </a:prstGeom>
          <a:solidFill>
            <a:srgbClr val="61AF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07" name="矩形 306">
            <a:extLst>
              <a:ext uri="{FF2B5EF4-FFF2-40B4-BE49-F238E27FC236}">
                <a16:creationId xmlns:a16="http://schemas.microsoft.com/office/drawing/2014/main" id="{56133AEB-7C69-4691-A7E6-5F9C3732BF7F}"/>
              </a:ext>
            </a:extLst>
          </p:cNvPr>
          <p:cNvSpPr/>
          <p:nvPr/>
        </p:nvSpPr>
        <p:spPr>
          <a:xfrm>
            <a:off x="852001" y="1704974"/>
            <a:ext cx="149153" cy="283159"/>
          </a:xfrm>
          <a:prstGeom prst="rect">
            <a:avLst/>
          </a:prstGeom>
          <a:solidFill>
            <a:srgbClr val="D9E1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3161443"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Design: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System Design</a:t>
            </a:r>
            <a:endParaRPr kumimoji="1" lang="zh-CN" altLang="en-US" sz="2400" b="1" dirty="0">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D815CA1C-2826-4C78-943F-38391A167C2F}"/>
              </a:ext>
            </a:extLst>
          </p:cNvPr>
          <p:cNvSpPr txBox="1"/>
          <p:nvPr/>
        </p:nvSpPr>
        <p:spPr>
          <a:xfrm>
            <a:off x="9124404" y="997160"/>
            <a:ext cx="2467342"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Overview of DRAGON</a:t>
            </a:r>
          </a:p>
        </p:txBody>
      </p:sp>
      <p:sp>
        <p:nvSpPr>
          <p:cNvPr id="160" name="同侧圆角矩形 6">
            <a:extLst>
              <a:ext uri="{FF2B5EF4-FFF2-40B4-BE49-F238E27FC236}">
                <a16:creationId xmlns:a16="http://schemas.microsoft.com/office/drawing/2014/main" id="{FBE1A3AB-4A7A-4F02-A803-0E87270880B8}"/>
              </a:ext>
            </a:extLst>
          </p:cNvPr>
          <p:cNvSpPr/>
          <p:nvPr/>
        </p:nvSpPr>
        <p:spPr>
          <a:xfrm rot="10800000">
            <a:off x="3301972" y="4893339"/>
            <a:ext cx="4964363" cy="858602"/>
          </a:xfrm>
          <a:prstGeom prst="round2SameRect">
            <a:avLst>
              <a:gd name="adj1" fmla="val 11515"/>
              <a:gd name="adj2" fmla="val 0"/>
            </a:avLst>
          </a:prstGeom>
          <a:solidFill>
            <a:srgbClr val="F9F6F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00" name="肘形连接符 41">
            <a:extLst>
              <a:ext uri="{FF2B5EF4-FFF2-40B4-BE49-F238E27FC236}">
                <a16:creationId xmlns:a16="http://schemas.microsoft.com/office/drawing/2014/main" id="{DDA3AC71-3950-41BD-82EE-7EB0CD7A4B6A}"/>
              </a:ext>
            </a:extLst>
          </p:cNvPr>
          <p:cNvCxnSpPr>
            <a:cxnSpLocks/>
            <a:stCxn id="221" idx="2"/>
            <a:endCxn id="206" idx="3"/>
          </p:cNvCxnSpPr>
          <p:nvPr/>
        </p:nvCxnSpPr>
        <p:spPr>
          <a:xfrm rot="5400000">
            <a:off x="6702128" y="3338579"/>
            <a:ext cx="3434379" cy="733486"/>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03" name="矩形 202">
            <a:extLst>
              <a:ext uri="{FF2B5EF4-FFF2-40B4-BE49-F238E27FC236}">
                <a16:creationId xmlns:a16="http://schemas.microsoft.com/office/drawing/2014/main" id="{7D21985E-8F60-42CB-B7AB-4F825487B2D1}"/>
              </a:ext>
            </a:extLst>
          </p:cNvPr>
          <p:cNvSpPr/>
          <p:nvPr/>
        </p:nvSpPr>
        <p:spPr>
          <a:xfrm>
            <a:off x="3534790" y="5263559"/>
            <a:ext cx="1354412" cy="330009"/>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“I”</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04" name="矩形 203">
            <a:extLst>
              <a:ext uri="{FF2B5EF4-FFF2-40B4-BE49-F238E27FC236}">
                <a16:creationId xmlns:a16="http://schemas.microsoft.com/office/drawing/2014/main" id="{AD8F2973-DD80-439F-AE98-068CC8F2D488}"/>
              </a:ext>
            </a:extLst>
          </p:cNvPr>
          <p:cNvSpPr/>
          <p:nvPr/>
        </p:nvSpPr>
        <p:spPr>
          <a:xfrm>
            <a:off x="5020110" y="5257508"/>
            <a:ext cx="1354412" cy="330009"/>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“love”</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05" name="双中括号 46">
            <a:extLst>
              <a:ext uri="{FF2B5EF4-FFF2-40B4-BE49-F238E27FC236}">
                <a16:creationId xmlns:a16="http://schemas.microsoft.com/office/drawing/2014/main" id="{2C64BD3D-B945-4185-96A8-75C42254C02A}"/>
              </a:ext>
            </a:extLst>
          </p:cNvPr>
          <p:cNvSpPr/>
          <p:nvPr/>
        </p:nvSpPr>
        <p:spPr>
          <a:xfrm rot="5400000">
            <a:off x="5620201" y="3129445"/>
            <a:ext cx="449192" cy="4615589"/>
          </a:xfrm>
          <a:prstGeom prst="bracketPair">
            <a:avLst>
              <a:gd name="adj" fmla="val 0"/>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06" name="矩形 205">
            <a:extLst>
              <a:ext uri="{FF2B5EF4-FFF2-40B4-BE49-F238E27FC236}">
                <a16:creationId xmlns:a16="http://schemas.microsoft.com/office/drawing/2014/main" id="{3944697E-32E7-4289-8831-8545C6D4CBF7}"/>
              </a:ext>
            </a:extLst>
          </p:cNvPr>
          <p:cNvSpPr/>
          <p:nvPr/>
        </p:nvSpPr>
        <p:spPr>
          <a:xfrm>
            <a:off x="7903421" y="5280932"/>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07" name="矩形 206">
            <a:extLst>
              <a:ext uri="{FF2B5EF4-FFF2-40B4-BE49-F238E27FC236}">
                <a16:creationId xmlns:a16="http://schemas.microsoft.com/office/drawing/2014/main" id="{CD48EC5E-14D8-46A4-9B6E-93800587BB70}"/>
              </a:ext>
            </a:extLst>
          </p:cNvPr>
          <p:cNvSpPr/>
          <p:nvPr/>
        </p:nvSpPr>
        <p:spPr>
          <a:xfrm>
            <a:off x="6505431" y="5269102"/>
            <a:ext cx="1354412" cy="330009"/>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“computer”</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21" name="矩形 220">
            <a:extLst>
              <a:ext uri="{FF2B5EF4-FFF2-40B4-BE49-F238E27FC236}">
                <a16:creationId xmlns:a16="http://schemas.microsoft.com/office/drawing/2014/main" id="{12C16C6A-E96B-4985-AFB9-9984488A7ED0}"/>
              </a:ext>
            </a:extLst>
          </p:cNvPr>
          <p:cNvSpPr/>
          <p:nvPr/>
        </p:nvSpPr>
        <p:spPr>
          <a:xfrm>
            <a:off x="8711483" y="1704974"/>
            <a:ext cx="149153" cy="283159"/>
          </a:xfrm>
          <a:prstGeom prst="rect">
            <a:avLst/>
          </a:prstGeom>
          <a:solidFill>
            <a:srgbClr val="D9E1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22" name="图片 221">
            <a:extLst>
              <a:ext uri="{FF2B5EF4-FFF2-40B4-BE49-F238E27FC236}">
                <a16:creationId xmlns:a16="http://schemas.microsoft.com/office/drawing/2014/main" id="{67E4D963-6624-4C6E-8FA3-60D015DF7975}"/>
              </a:ext>
            </a:extLst>
          </p:cNvPr>
          <p:cNvPicPr>
            <a:picLocks noChangeAspect="1"/>
          </p:cNvPicPr>
          <p:nvPr/>
        </p:nvPicPr>
        <p:blipFill>
          <a:blip r:embed="rId2"/>
          <a:srcRect/>
          <a:stretch/>
        </p:blipFill>
        <p:spPr>
          <a:xfrm>
            <a:off x="3515644" y="3401888"/>
            <a:ext cx="283426" cy="283426"/>
          </a:xfrm>
          <a:prstGeom prst="rect">
            <a:avLst/>
          </a:prstGeom>
        </p:spPr>
      </p:pic>
      <p:pic>
        <p:nvPicPr>
          <p:cNvPr id="223" name="图片 222">
            <a:extLst>
              <a:ext uri="{FF2B5EF4-FFF2-40B4-BE49-F238E27FC236}">
                <a16:creationId xmlns:a16="http://schemas.microsoft.com/office/drawing/2014/main" id="{F6876102-F28A-4CA3-AD23-978DDF058D01}"/>
              </a:ext>
            </a:extLst>
          </p:cNvPr>
          <p:cNvPicPr>
            <a:picLocks noChangeAspect="1"/>
          </p:cNvPicPr>
          <p:nvPr/>
        </p:nvPicPr>
        <p:blipFill>
          <a:blip r:embed="rId3"/>
          <a:srcRect/>
          <a:stretch/>
        </p:blipFill>
        <p:spPr>
          <a:xfrm>
            <a:off x="3518978" y="4585776"/>
            <a:ext cx="283426" cy="283426"/>
          </a:xfrm>
          <a:prstGeom prst="rect">
            <a:avLst/>
          </a:prstGeom>
        </p:spPr>
      </p:pic>
      <p:cxnSp>
        <p:nvCxnSpPr>
          <p:cNvPr id="246" name="肘形连接符 91">
            <a:extLst>
              <a:ext uri="{FF2B5EF4-FFF2-40B4-BE49-F238E27FC236}">
                <a16:creationId xmlns:a16="http://schemas.microsoft.com/office/drawing/2014/main" id="{BEF11577-09EB-48B0-AC7E-EC46EB675BEE}"/>
              </a:ext>
            </a:extLst>
          </p:cNvPr>
          <p:cNvCxnSpPr>
            <a:cxnSpLocks/>
            <a:stCxn id="224" idx="1"/>
          </p:cNvCxnSpPr>
          <p:nvPr/>
        </p:nvCxnSpPr>
        <p:spPr>
          <a:xfrm rot="10800000">
            <a:off x="852853" y="1988133"/>
            <a:ext cx="376648" cy="2330410"/>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56" name="肘形连接符 101">
            <a:extLst>
              <a:ext uri="{FF2B5EF4-FFF2-40B4-BE49-F238E27FC236}">
                <a16:creationId xmlns:a16="http://schemas.microsoft.com/office/drawing/2014/main" id="{2A184579-8059-45D2-BD67-E7D04E20A7D1}"/>
              </a:ext>
            </a:extLst>
          </p:cNvPr>
          <p:cNvCxnSpPr>
            <a:cxnSpLocks/>
            <a:endCxn id="222" idx="1"/>
          </p:cNvCxnSpPr>
          <p:nvPr/>
        </p:nvCxnSpPr>
        <p:spPr>
          <a:xfrm rot="16200000" flipH="1">
            <a:off x="2568465" y="2596422"/>
            <a:ext cx="1555468" cy="338889"/>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57" name="肘形连接符 102">
            <a:extLst>
              <a:ext uri="{FF2B5EF4-FFF2-40B4-BE49-F238E27FC236}">
                <a16:creationId xmlns:a16="http://schemas.microsoft.com/office/drawing/2014/main" id="{10834A63-C8D1-4325-93C5-0FF06FC8B439}"/>
              </a:ext>
            </a:extLst>
          </p:cNvPr>
          <p:cNvCxnSpPr>
            <a:cxnSpLocks/>
            <a:endCxn id="223" idx="1"/>
          </p:cNvCxnSpPr>
          <p:nvPr/>
        </p:nvCxnSpPr>
        <p:spPr>
          <a:xfrm rot="16200000" flipH="1">
            <a:off x="1978188" y="3186699"/>
            <a:ext cx="2739356" cy="342223"/>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58" name="肘形连接符 103">
            <a:extLst>
              <a:ext uri="{FF2B5EF4-FFF2-40B4-BE49-F238E27FC236}">
                <a16:creationId xmlns:a16="http://schemas.microsoft.com/office/drawing/2014/main" id="{9EA29003-4F85-4618-86ED-53C75298FAB3}"/>
              </a:ext>
            </a:extLst>
          </p:cNvPr>
          <p:cNvCxnSpPr>
            <a:cxnSpLocks/>
            <a:stCxn id="223" idx="3"/>
            <a:endCxn id="260" idx="4"/>
          </p:cNvCxnSpPr>
          <p:nvPr/>
        </p:nvCxnSpPr>
        <p:spPr>
          <a:xfrm flipV="1">
            <a:off x="3802404" y="4605021"/>
            <a:ext cx="1067463" cy="122468"/>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59" name="组合 258">
            <a:extLst>
              <a:ext uri="{FF2B5EF4-FFF2-40B4-BE49-F238E27FC236}">
                <a16:creationId xmlns:a16="http://schemas.microsoft.com/office/drawing/2014/main" id="{0B810708-43D3-422E-AD99-D629F08BA468}"/>
              </a:ext>
            </a:extLst>
          </p:cNvPr>
          <p:cNvGrpSpPr/>
          <p:nvPr/>
        </p:nvGrpSpPr>
        <p:grpSpPr>
          <a:xfrm>
            <a:off x="4728636" y="4322559"/>
            <a:ext cx="282462" cy="282462"/>
            <a:chOff x="6716466" y="3672086"/>
            <a:chExt cx="282462" cy="282462"/>
          </a:xfrm>
        </p:grpSpPr>
        <p:sp>
          <p:nvSpPr>
            <p:cNvPr id="260" name="椭圆 259">
              <a:extLst>
                <a:ext uri="{FF2B5EF4-FFF2-40B4-BE49-F238E27FC236}">
                  <a16:creationId xmlns:a16="http://schemas.microsoft.com/office/drawing/2014/main" id="{9708E35E-D68B-49C4-818D-185ABAD2070D}"/>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61" name="图片 260">
              <a:extLst>
                <a:ext uri="{FF2B5EF4-FFF2-40B4-BE49-F238E27FC236}">
                  <a16:creationId xmlns:a16="http://schemas.microsoft.com/office/drawing/2014/main" id="{A076D286-01C8-4E1B-8FE2-8D31E155A79B}"/>
                </a:ext>
              </a:extLst>
            </p:cNvPr>
            <p:cNvPicPr>
              <a:picLocks noChangeAspect="1"/>
            </p:cNvPicPr>
            <p:nvPr/>
          </p:nvPicPr>
          <p:blipFill>
            <a:blip r:embed="rId4"/>
            <a:srcRect/>
            <a:stretch/>
          </p:blipFill>
          <p:spPr>
            <a:xfrm>
              <a:off x="6759232" y="3720819"/>
              <a:ext cx="196929" cy="196929"/>
            </a:xfrm>
            <a:prstGeom prst="rect">
              <a:avLst/>
            </a:prstGeom>
          </p:spPr>
        </p:pic>
      </p:grpSp>
      <p:grpSp>
        <p:nvGrpSpPr>
          <p:cNvPr id="262" name="组合 261">
            <a:extLst>
              <a:ext uri="{FF2B5EF4-FFF2-40B4-BE49-F238E27FC236}">
                <a16:creationId xmlns:a16="http://schemas.microsoft.com/office/drawing/2014/main" id="{1EFD6AEA-7375-40C1-B72B-2F167B1CC023}"/>
              </a:ext>
            </a:extLst>
          </p:cNvPr>
          <p:cNvGrpSpPr/>
          <p:nvPr/>
        </p:nvGrpSpPr>
        <p:grpSpPr>
          <a:xfrm>
            <a:off x="4725366" y="3120636"/>
            <a:ext cx="282462" cy="282462"/>
            <a:chOff x="6716466" y="3672086"/>
            <a:chExt cx="282462" cy="282462"/>
          </a:xfrm>
        </p:grpSpPr>
        <p:sp>
          <p:nvSpPr>
            <p:cNvPr id="263" name="椭圆 262">
              <a:extLst>
                <a:ext uri="{FF2B5EF4-FFF2-40B4-BE49-F238E27FC236}">
                  <a16:creationId xmlns:a16="http://schemas.microsoft.com/office/drawing/2014/main" id="{A2826DDB-25DD-44F4-803B-BC9E8E4A210F}"/>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64" name="图片 263">
              <a:extLst>
                <a:ext uri="{FF2B5EF4-FFF2-40B4-BE49-F238E27FC236}">
                  <a16:creationId xmlns:a16="http://schemas.microsoft.com/office/drawing/2014/main" id="{2D788A3E-524A-4304-BDF0-EC48F5BF4139}"/>
                </a:ext>
              </a:extLst>
            </p:cNvPr>
            <p:cNvPicPr>
              <a:picLocks noChangeAspect="1"/>
            </p:cNvPicPr>
            <p:nvPr/>
          </p:nvPicPr>
          <p:blipFill>
            <a:blip r:embed="rId4"/>
            <a:srcRect/>
            <a:stretch/>
          </p:blipFill>
          <p:spPr>
            <a:xfrm>
              <a:off x="6759232" y="3720819"/>
              <a:ext cx="196929" cy="196929"/>
            </a:xfrm>
            <a:prstGeom prst="rect">
              <a:avLst/>
            </a:prstGeom>
          </p:spPr>
        </p:pic>
      </p:grpSp>
      <p:grpSp>
        <p:nvGrpSpPr>
          <p:cNvPr id="265" name="组合 264">
            <a:extLst>
              <a:ext uri="{FF2B5EF4-FFF2-40B4-BE49-F238E27FC236}">
                <a16:creationId xmlns:a16="http://schemas.microsoft.com/office/drawing/2014/main" id="{D98EE856-26D5-4F6F-97D0-6D2085D33D62}"/>
              </a:ext>
            </a:extLst>
          </p:cNvPr>
          <p:cNvGrpSpPr/>
          <p:nvPr/>
        </p:nvGrpSpPr>
        <p:grpSpPr>
          <a:xfrm>
            <a:off x="6214250" y="3117458"/>
            <a:ext cx="282462" cy="282462"/>
            <a:chOff x="6716466" y="3672086"/>
            <a:chExt cx="282462" cy="282462"/>
          </a:xfrm>
        </p:grpSpPr>
        <p:sp>
          <p:nvSpPr>
            <p:cNvPr id="266" name="椭圆 265">
              <a:extLst>
                <a:ext uri="{FF2B5EF4-FFF2-40B4-BE49-F238E27FC236}">
                  <a16:creationId xmlns:a16="http://schemas.microsoft.com/office/drawing/2014/main" id="{A252629E-5002-42C6-AB64-B6A39EE1FB2A}"/>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67" name="图片 266">
              <a:extLst>
                <a:ext uri="{FF2B5EF4-FFF2-40B4-BE49-F238E27FC236}">
                  <a16:creationId xmlns:a16="http://schemas.microsoft.com/office/drawing/2014/main" id="{682D3630-007A-4697-B2E8-C5AE4721459A}"/>
                </a:ext>
              </a:extLst>
            </p:cNvPr>
            <p:cNvPicPr>
              <a:picLocks noChangeAspect="1"/>
            </p:cNvPicPr>
            <p:nvPr/>
          </p:nvPicPr>
          <p:blipFill>
            <a:blip r:embed="rId4"/>
            <a:srcRect/>
            <a:stretch/>
          </p:blipFill>
          <p:spPr>
            <a:xfrm>
              <a:off x="6759232" y="3720819"/>
              <a:ext cx="196929" cy="196929"/>
            </a:xfrm>
            <a:prstGeom prst="rect">
              <a:avLst/>
            </a:prstGeom>
          </p:spPr>
        </p:pic>
      </p:grpSp>
      <p:grpSp>
        <p:nvGrpSpPr>
          <p:cNvPr id="268" name="组合 267">
            <a:extLst>
              <a:ext uri="{FF2B5EF4-FFF2-40B4-BE49-F238E27FC236}">
                <a16:creationId xmlns:a16="http://schemas.microsoft.com/office/drawing/2014/main" id="{B478BC00-100A-4AEE-98B3-07C1FDDE6738}"/>
              </a:ext>
            </a:extLst>
          </p:cNvPr>
          <p:cNvGrpSpPr/>
          <p:nvPr/>
        </p:nvGrpSpPr>
        <p:grpSpPr>
          <a:xfrm>
            <a:off x="7722559" y="3114035"/>
            <a:ext cx="282462" cy="282462"/>
            <a:chOff x="6716466" y="3672086"/>
            <a:chExt cx="282462" cy="282462"/>
          </a:xfrm>
        </p:grpSpPr>
        <p:sp>
          <p:nvSpPr>
            <p:cNvPr id="269" name="椭圆 268">
              <a:extLst>
                <a:ext uri="{FF2B5EF4-FFF2-40B4-BE49-F238E27FC236}">
                  <a16:creationId xmlns:a16="http://schemas.microsoft.com/office/drawing/2014/main" id="{7C6E7DA0-CF83-4B47-84D2-950580595BE2}"/>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70" name="图片 269">
              <a:extLst>
                <a:ext uri="{FF2B5EF4-FFF2-40B4-BE49-F238E27FC236}">
                  <a16:creationId xmlns:a16="http://schemas.microsoft.com/office/drawing/2014/main" id="{F099B371-AF8C-49BD-93F7-AAFBFED5D0D0}"/>
                </a:ext>
              </a:extLst>
            </p:cNvPr>
            <p:cNvPicPr>
              <a:picLocks noChangeAspect="1"/>
            </p:cNvPicPr>
            <p:nvPr/>
          </p:nvPicPr>
          <p:blipFill>
            <a:blip r:embed="rId4"/>
            <a:srcRect/>
            <a:stretch/>
          </p:blipFill>
          <p:spPr>
            <a:xfrm>
              <a:off x="6759232" y="3720819"/>
              <a:ext cx="196929" cy="196929"/>
            </a:xfrm>
            <a:prstGeom prst="rect">
              <a:avLst/>
            </a:prstGeom>
          </p:spPr>
        </p:pic>
      </p:grpSp>
      <p:cxnSp>
        <p:nvCxnSpPr>
          <p:cNvPr id="271" name="肘形连接符 116">
            <a:extLst>
              <a:ext uri="{FF2B5EF4-FFF2-40B4-BE49-F238E27FC236}">
                <a16:creationId xmlns:a16="http://schemas.microsoft.com/office/drawing/2014/main" id="{47C0D948-FB7D-45F0-B36F-1D4EA2D47CA6}"/>
              </a:ext>
            </a:extLst>
          </p:cNvPr>
          <p:cNvCxnSpPr>
            <a:cxnSpLocks/>
            <a:stCxn id="222" idx="3"/>
            <a:endCxn id="263" idx="4"/>
          </p:cNvCxnSpPr>
          <p:nvPr/>
        </p:nvCxnSpPr>
        <p:spPr>
          <a:xfrm flipV="1">
            <a:off x="3799070" y="3403098"/>
            <a:ext cx="1067527" cy="140503"/>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72" name="肘形连接符 117">
            <a:extLst>
              <a:ext uri="{FF2B5EF4-FFF2-40B4-BE49-F238E27FC236}">
                <a16:creationId xmlns:a16="http://schemas.microsoft.com/office/drawing/2014/main" id="{3B0E47FF-E65F-4FC4-AD42-B9BAA24CB9F2}"/>
              </a:ext>
            </a:extLst>
          </p:cNvPr>
          <p:cNvCxnSpPr>
            <a:cxnSpLocks/>
            <a:stCxn id="222" idx="3"/>
            <a:endCxn id="266" idx="4"/>
          </p:cNvCxnSpPr>
          <p:nvPr/>
        </p:nvCxnSpPr>
        <p:spPr>
          <a:xfrm flipV="1">
            <a:off x="3799070" y="3399920"/>
            <a:ext cx="2556411" cy="143681"/>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73" name="肘形连接符 118">
            <a:extLst>
              <a:ext uri="{FF2B5EF4-FFF2-40B4-BE49-F238E27FC236}">
                <a16:creationId xmlns:a16="http://schemas.microsoft.com/office/drawing/2014/main" id="{2A401B4B-594E-4339-8312-E666403BFABD}"/>
              </a:ext>
            </a:extLst>
          </p:cNvPr>
          <p:cNvCxnSpPr>
            <a:cxnSpLocks/>
            <a:stCxn id="222" idx="3"/>
            <a:endCxn id="270" idx="2"/>
          </p:cNvCxnSpPr>
          <p:nvPr/>
        </p:nvCxnSpPr>
        <p:spPr>
          <a:xfrm flipV="1">
            <a:off x="3799070" y="3359697"/>
            <a:ext cx="4064720" cy="183904"/>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88" name="组合 287">
            <a:extLst>
              <a:ext uri="{FF2B5EF4-FFF2-40B4-BE49-F238E27FC236}">
                <a16:creationId xmlns:a16="http://schemas.microsoft.com/office/drawing/2014/main" id="{5D3890D5-A2F5-4B8C-B8A0-F4FF560536A5}"/>
              </a:ext>
            </a:extLst>
          </p:cNvPr>
          <p:cNvGrpSpPr/>
          <p:nvPr/>
        </p:nvGrpSpPr>
        <p:grpSpPr>
          <a:xfrm>
            <a:off x="1560321" y="6046113"/>
            <a:ext cx="1349428" cy="338554"/>
            <a:chOff x="3171189" y="5669960"/>
            <a:chExt cx="1349428" cy="338554"/>
          </a:xfrm>
        </p:grpSpPr>
        <p:sp>
          <p:nvSpPr>
            <p:cNvPr id="289" name="矩形 288">
              <a:extLst>
                <a:ext uri="{FF2B5EF4-FFF2-40B4-BE49-F238E27FC236}">
                  <a16:creationId xmlns:a16="http://schemas.microsoft.com/office/drawing/2014/main" id="{AD07FB9F-CCBC-4707-8FC6-8A3A2949866A}"/>
                </a:ext>
              </a:extLst>
            </p:cNvPr>
            <p:cNvSpPr/>
            <p:nvPr/>
          </p:nvSpPr>
          <p:spPr>
            <a:xfrm>
              <a:off x="3171189" y="5697658"/>
              <a:ext cx="149153" cy="283159"/>
            </a:xfrm>
            <a:prstGeom prst="rect">
              <a:avLst/>
            </a:prstGeom>
            <a:solidFill>
              <a:srgbClr val="D9E1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90" name="文本框 289">
              <a:extLst>
                <a:ext uri="{FF2B5EF4-FFF2-40B4-BE49-F238E27FC236}">
                  <a16:creationId xmlns:a16="http://schemas.microsoft.com/office/drawing/2014/main" id="{FB9B3BDF-D675-45A6-AAFE-03F0F5EC86E1}"/>
                </a:ext>
              </a:extLst>
            </p:cNvPr>
            <p:cNvSpPr txBox="1"/>
            <p:nvPr/>
          </p:nvSpPr>
          <p:spPr>
            <a:xfrm>
              <a:off x="3308810" y="5669960"/>
              <a:ext cx="1211807"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Target</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token</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grpSp>
        <p:nvGrpSpPr>
          <p:cNvPr id="291" name="组合 290">
            <a:extLst>
              <a:ext uri="{FF2B5EF4-FFF2-40B4-BE49-F238E27FC236}">
                <a16:creationId xmlns:a16="http://schemas.microsoft.com/office/drawing/2014/main" id="{EF0BB1EA-BB6E-41A9-AFC6-FC97AE6E5769}"/>
              </a:ext>
            </a:extLst>
          </p:cNvPr>
          <p:cNvGrpSpPr/>
          <p:nvPr/>
        </p:nvGrpSpPr>
        <p:grpSpPr>
          <a:xfrm>
            <a:off x="3155173" y="6046113"/>
            <a:ext cx="1801859" cy="338554"/>
            <a:chOff x="4754403" y="5669960"/>
            <a:chExt cx="1801859" cy="338554"/>
          </a:xfrm>
        </p:grpSpPr>
        <p:sp>
          <p:nvSpPr>
            <p:cNvPr id="292" name="矩形 291">
              <a:extLst>
                <a:ext uri="{FF2B5EF4-FFF2-40B4-BE49-F238E27FC236}">
                  <a16:creationId xmlns:a16="http://schemas.microsoft.com/office/drawing/2014/main" id="{0DA0DD6B-9393-4582-9FF8-C59F46E9BD1E}"/>
                </a:ext>
              </a:extLst>
            </p:cNvPr>
            <p:cNvSpPr/>
            <p:nvPr/>
          </p:nvSpPr>
          <p:spPr>
            <a:xfrm>
              <a:off x="4754403" y="5697658"/>
              <a:ext cx="149153" cy="283159"/>
            </a:xfrm>
            <a:prstGeom prst="rect">
              <a:avLst/>
            </a:prstGeom>
            <a:solidFill>
              <a:srgbClr val="61AF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93" name="文本框 292">
              <a:extLst>
                <a:ext uri="{FF2B5EF4-FFF2-40B4-BE49-F238E27FC236}">
                  <a16:creationId xmlns:a16="http://schemas.microsoft.com/office/drawing/2014/main" id="{60211813-2AAC-4730-A14D-D568EDE3D54F}"/>
                </a:ext>
              </a:extLst>
            </p:cNvPr>
            <p:cNvSpPr txBox="1"/>
            <p:nvPr/>
          </p:nvSpPr>
          <p:spPr>
            <a:xfrm>
              <a:off x="4892024" y="5669960"/>
              <a:ext cx="1664238"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Acceptance</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status</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sp>
        <p:nvSpPr>
          <p:cNvPr id="317" name="文本框 316">
            <a:extLst>
              <a:ext uri="{FF2B5EF4-FFF2-40B4-BE49-F238E27FC236}">
                <a16:creationId xmlns:a16="http://schemas.microsoft.com/office/drawing/2014/main" id="{E3CC1068-2A34-4DBB-A122-5F9D5CA0EFE2}"/>
              </a:ext>
            </a:extLst>
          </p:cNvPr>
          <p:cNvSpPr txBox="1"/>
          <p:nvPr/>
        </p:nvSpPr>
        <p:spPr>
          <a:xfrm>
            <a:off x="9125297" y="2086194"/>
            <a:ext cx="2688803" cy="1323439"/>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The Aggregator module, as a consumer, continuously consumes draft tokens from the front of local queues and performs aggregation process</a:t>
            </a:r>
            <a:endParaRPr lang="zh-CN" altLang="en-US" sz="1600" dirty="0">
              <a:latin typeface="Times New Roman" panose="02020603050405020304" pitchFamily="18" charset="0"/>
              <a:cs typeface="Times New Roman" panose="02020603050405020304" pitchFamily="18" charset="0"/>
            </a:endParaRPr>
          </a:p>
        </p:txBody>
      </p:sp>
      <p:sp>
        <p:nvSpPr>
          <p:cNvPr id="318" name="文本框 317">
            <a:extLst>
              <a:ext uri="{FF2B5EF4-FFF2-40B4-BE49-F238E27FC236}">
                <a16:creationId xmlns:a16="http://schemas.microsoft.com/office/drawing/2014/main" id="{A6379033-1C9C-4D34-B9D4-ECF49AA291F7}"/>
              </a:ext>
            </a:extLst>
          </p:cNvPr>
          <p:cNvSpPr txBox="1"/>
          <p:nvPr/>
        </p:nvSpPr>
        <p:spPr>
          <a:xfrm>
            <a:off x="9107429" y="1741015"/>
            <a:ext cx="2224083" cy="369332"/>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Step</a:t>
            </a:r>
            <a:endParaRPr lang="zh-CN" altLang="en-US" b="1" dirty="0">
              <a:latin typeface="Times New Roman" panose="02020603050405020304" pitchFamily="18" charset="0"/>
              <a:cs typeface="Times New Roman" panose="02020603050405020304" pitchFamily="18" charset="0"/>
            </a:endParaRPr>
          </a:p>
        </p:txBody>
      </p:sp>
      <p:sp>
        <p:nvSpPr>
          <p:cNvPr id="320" name="矩形 319">
            <a:extLst>
              <a:ext uri="{FF2B5EF4-FFF2-40B4-BE49-F238E27FC236}">
                <a16:creationId xmlns:a16="http://schemas.microsoft.com/office/drawing/2014/main" id="{9E3F77A7-5A5D-4838-B431-9299A85F4B35}"/>
              </a:ext>
            </a:extLst>
          </p:cNvPr>
          <p:cNvSpPr/>
          <p:nvPr/>
        </p:nvSpPr>
        <p:spPr>
          <a:xfrm>
            <a:off x="543060" y="954809"/>
            <a:ext cx="8582237" cy="55656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8" name="直线连接符 3">
            <a:extLst>
              <a:ext uri="{FF2B5EF4-FFF2-40B4-BE49-F238E27FC236}">
                <a16:creationId xmlns:a16="http://schemas.microsoft.com/office/drawing/2014/main" id="{CA522058-EB9B-408F-ABE4-D51A5744A839}"/>
              </a:ext>
            </a:extLst>
          </p:cNvPr>
          <p:cNvCxnSpPr>
            <a:cxnSpLocks/>
          </p:cNvCxnSpPr>
          <p:nvPr/>
        </p:nvCxnSpPr>
        <p:spPr>
          <a:xfrm>
            <a:off x="633876" y="1854805"/>
            <a:ext cx="8361066" cy="0"/>
          </a:xfrm>
          <a:prstGeom prst="line">
            <a:avLst/>
          </a:prstGeom>
          <a:ln w="571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8" name="肘形连接符 128">
            <a:extLst>
              <a:ext uri="{FF2B5EF4-FFF2-40B4-BE49-F238E27FC236}">
                <a16:creationId xmlns:a16="http://schemas.microsoft.com/office/drawing/2014/main" id="{CAAADF6F-3188-459F-BEB8-9F53C13DE6D3}"/>
              </a:ext>
            </a:extLst>
          </p:cNvPr>
          <p:cNvCxnSpPr>
            <a:cxnSpLocks/>
            <a:endCxn id="283" idx="1"/>
          </p:cNvCxnSpPr>
          <p:nvPr/>
        </p:nvCxnSpPr>
        <p:spPr>
          <a:xfrm rot="5400000" flipH="1" flipV="1">
            <a:off x="3102525" y="1397636"/>
            <a:ext cx="381568" cy="233108"/>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82" name="肘形连接符 132">
            <a:extLst>
              <a:ext uri="{FF2B5EF4-FFF2-40B4-BE49-F238E27FC236}">
                <a16:creationId xmlns:a16="http://schemas.microsoft.com/office/drawing/2014/main" id="{66581C9E-31B1-4376-8E7E-98354E28A107}"/>
              </a:ext>
            </a:extLst>
          </p:cNvPr>
          <p:cNvCxnSpPr>
            <a:cxnSpLocks/>
            <a:stCxn id="221" idx="0"/>
            <a:endCxn id="280" idx="3"/>
          </p:cNvCxnSpPr>
          <p:nvPr/>
        </p:nvCxnSpPr>
        <p:spPr>
          <a:xfrm rot="16200000" flipV="1">
            <a:off x="8269038" y="1187951"/>
            <a:ext cx="366756" cy="667289"/>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83" name="矩形 282">
            <a:extLst>
              <a:ext uri="{FF2B5EF4-FFF2-40B4-BE49-F238E27FC236}">
                <a16:creationId xmlns:a16="http://schemas.microsoft.com/office/drawing/2014/main" id="{8096092E-115F-4946-B917-0FB6F53C5D28}"/>
              </a:ext>
            </a:extLst>
          </p:cNvPr>
          <p:cNvSpPr/>
          <p:nvPr/>
        </p:nvSpPr>
        <p:spPr>
          <a:xfrm>
            <a:off x="3409863" y="1181826"/>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99" name="矩形 298">
            <a:extLst>
              <a:ext uri="{FF2B5EF4-FFF2-40B4-BE49-F238E27FC236}">
                <a16:creationId xmlns:a16="http://schemas.microsoft.com/office/drawing/2014/main" id="{0C4BDC04-CFAE-4129-B543-5CF103502640}"/>
              </a:ext>
            </a:extLst>
          </p:cNvPr>
          <p:cNvSpPr/>
          <p:nvPr/>
        </p:nvSpPr>
        <p:spPr>
          <a:xfrm>
            <a:off x="633876" y="1054191"/>
            <a:ext cx="8361066" cy="648824"/>
          </a:xfrm>
          <a:prstGeom prst="rect">
            <a:avLst/>
          </a:prstGeom>
          <a:solidFill>
            <a:schemeClr val="bg1"/>
          </a:solidFill>
          <a:ln w="12700">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2">
                  <a:lumMod val="90000"/>
                </a:schemeClr>
              </a:solidFill>
              <a:latin typeface="Times New Roman" panose="02020603050405020304" pitchFamily="18" charset="0"/>
              <a:cs typeface="Times New Roman" panose="02020603050405020304" pitchFamily="18" charset="0"/>
            </a:endParaRPr>
          </a:p>
        </p:txBody>
      </p:sp>
      <p:sp>
        <p:nvSpPr>
          <p:cNvPr id="300" name="圆角矩形 121">
            <a:extLst>
              <a:ext uri="{FF2B5EF4-FFF2-40B4-BE49-F238E27FC236}">
                <a16:creationId xmlns:a16="http://schemas.microsoft.com/office/drawing/2014/main" id="{A32B4CAD-5DDD-41FB-8A9A-1C831F2A4DC6}"/>
              </a:ext>
            </a:extLst>
          </p:cNvPr>
          <p:cNvSpPr/>
          <p:nvPr/>
        </p:nvSpPr>
        <p:spPr>
          <a:xfrm>
            <a:off x="946410" y="1132048"/>
            <a:ext cx="2061352" cy="396414"/>
          </a:xfrm>
          <a:prstGeom prst="roundRect">
            <a:avLst>
              <a:gd name="adj" fmla="val 23133"/>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2">
                  <a:lumMod val="75000"/>
                </a:schemeClr>
              </a:solidFill>
              <a:latin typeface="Times New Roman" panose="02020603050405020304" pitchFamily="18" charset="0"/>
              <a:cs typeface="Times New Roman" panose="02020603050405020304" pitchFamily="18" charset="0"/>
            </a:endParaRPr>
          </a:p>
        </p:txBody>
      </p:sp>
      <p:sp>
        <p:nvSpPr>
          <p:cNvPr id="301" name="文本框 300">
            <a:extLst>
              <a:ext uri="{FF2B5EF4-FFF2-40B4-BE49-F238E27FC236}">
                <a16:creationId xmlns:a16="http://schemas.microsoft.com/office/drawing/2014/main" id="{D90AFC61-1B47-441F-9827-867544E62C33}"/>
              </a:ext>
            </a:extLst>
          </p:cNvPr>
          <p:cNvSpPr txBox="1"/>
          <p:nvPr/>
        </p:nvSpPr>
        <p:spPr>
          <a:xfrm>
            <a:off x="1474384" y="1171766"/>
            <a:ext cx="1005403" cy="369332"/>
          </a:xfrm>
          <a:prstGeom prst="rect">
            <a:avLst/>
          </a:prstGeom>
          <a:noFill/>
          <a:ln>
            <a:noFill/>
          </a:ln>
        </p:spPr>
        <p:txBody>
          <a:bodyPr wrap="none" rtlCol="0">
            <a:spAutoFit/>
          </a:bodyPr>
          <a:lstStyle/>
          <a:p>
            <a:pPr algn="ct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Decoder</a:t>
            </a:r>
            <a:endPar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302" name="圆角矩形 123">
            <a:extLst>
              <a:ext uri="{FF2B5EF4-FFF2-40B4-BE49-F238E27FC236}">
                <a16:creationId xmlns:a16="http://schemas.microsoft.com/office/drawing/2014/main" id="{883E0DD6-BF57-4D5E-B2CE-C52C1E63286C}"/>
              </a:ext>
            </a:extLst>
          </p:cNvPr>
          <p:cNvSpPr/>
          <p:nvPr/>
        </p:nvSpPr>
        <p:spPr>
          <a:xfrm>
            <a:off x="3302157" y="1131240"/>
            <a:ext cx="4964178" cy="404468"/>
          </a:xfrm>
          <a:prstGeom prst="roundRect">
            <a:avLst>
              <a:gd name="adj" fmla="val 23133"/>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2">
                  <a:lumMod val="75000"/>
                </a:schemeClr>
              </a:solidFill>
              <a:latin typeface="Times New Roman" panose="02020603050405020304" pitchFamily="18" charset="0"/>
              <a:cs typeface="Times New Roman" panose="02020603050405020304" pitchFamily="18" charset="0"/>
            </a:endParaRPr>
          </a:p>
        </p:txBody>
      </p:sp>
      <p:sp>
        <p:nvSpPr>
          <p:cNvPr id="303" name="文本框 302">
            <a:extLst>
              <a:ext uri="{FF2B5EF4-FFF2-40B4-BE49-F238E27FC236}">
                <a16:creationId xmlns:a16="http://schemas.microsoft.com/office/drawing/2014/main" id="{DD1EE770-F824-4C3D-89B0-32E3509386FC}"/>
              </a:ext>
            </a:extLst>
          </p:cNvPr>
          <p:cNvSpPr txBox="1"/>
          <p:nvPr/>
        </p:nvSpPr>
        <p:spPr>
          <a:xfrm>
            <a:off x="4553621" y="1166375"/>
            <a:ext cx="2461250" cy="369332"/>
          </a:xfrm>
          <a:prstGeom prst="rect">
            <a:avLst/>
          </a:prstGeom>
          <a:noFill/>
          <a:ln>
            <a:noFill/>
          </a:ln>
        </p:spPr>
        <p:txBody>
          <a:bodyPr wrap="none" rtlCol="0">
            <a:spAutoFit/>
          </a:bodyPr>
          <a:lstStyle/>
          <a:p>
            <a:pPr algn="ct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Draft</a:t>
            </a:r>
            <a:r>
              <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&amp;</a:t>
            </a:r>
            <a:r>
              <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Target</a:t>
            </a:r>
            <a:r>
              <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Queues</a:t>
            </a:r>
            <a:endPar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304" name="文本框 303">
            <a:extLst>
              <a:ext uri="{FF2B5EF4-FFF2-40B4-BE49-F238E27FC236}">
                <a16:creationId xmlns:a16="http://schemas.microsoft.com/office/drawing/2014/main" id="{4538F0E7-28DB-4E89-B44C-A1559E4BCEBF}"/>
              </a:ext>
            </a:extLst>
          </p:cNvPr>
          <p:cNvSpPr txBox="1"/>
          <p:nvPr/>
        </p:nvSpPr>
        <p:spPr>
          <a:xfrm>
            <a:off x="8300334" y="920867"/>
            <a:ext cx="602729" cy="276999"/>
          </a:xfrm>
          <a:prstGeom prst="rect">
            <a:avLst/>
          </a:prstGeom>
          <a:solidFill>
            <a:schemeClr val="bg1"/>
          </a:solidFill>
        </p:spPr>
        <p:txBody>
          <a:bodyPr wrap="none" lIns="0" tIns="0" rIns="0" bIns="0" rtlCol="0">
            <a:spAutoFit/>
          </a:bodyPr>
          <a:lstStyle/>
          <a:p>
            <a:r>
              <a:rPr kumimoji="1" lang="en-US" altLang="zh-CN" b="1" dirty="0">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Cloud</a:t>
            </a:r>
            <a:endParaRPr kumimoji="1" lang="zh-CN" altLang="en-US" b="1" dirty="0">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84" name="文本框 283">
            <a:extLst>
              <a:ext uri="{FF2B5EF4-FFF2-40B4-BE49-F238E27FC236}">
                <a16:creationId xmlns:a16="http://schemas.microsoft.com/office/drawing/2014/main" id="{01DB21A4-CE08-4752-83C0-6340D62B9437}"/>
              </a:ext>
            </a:extLst>
          </p:cNvPr>
          <p:cNvSpPr txBox="1"/>
          <p:nvPr/>
        </p:nvSpPr>
        <p:spPr>
          <a:xfrm>
            <a:off x="4889202" y="1691573"/>
            <a:ext cx="1545103" cy="307777"/>
          </a:xfrm>
          <a:prstGeom prst="rect">
            <a:avLst/>
          </a:prstGeom>
          <a:noFill/>
        </p:spPr>
        <p:txBody>
          <a:bodyPr wrap="none" rtlCol="0">
            <a:spAutoFit/>
          </a:bodyPr>
          <a:lstStyle/>
          <a:p>
            <a:r>
              <a:rPr kumimoji="1" lang="en-US" altLang="zh-CN" sz="1400" b="1" dirty="0">
                <a:latin typeface="Times New Roman" panose="02020603050405020304" pitchFamily="18" charset="0"/>
                <a:ea typeface="PingFang SC" panose="020B0400000000000000" pitchFamily="34" charset="-122"/>
                <a:cs typeface="Times New Roman" panose="02020603050405020304" pitchFamily="18" charset="0"/>
              </a:rPr>
              <a:t>Transmission</a:t>
            </a:r>
            <a:r>
              <a:rPr kumimoji="1" lang="zh-CN" altLang="en-US" sz="1400" b="1" dirty="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400" b="1" dirty="0">
                <a:latin typeface="Times New Roman" panose="02020603050405020304" pitchFamily="18" charset="0"/>
                <a:ea typeface="PingFang SC" panose="020B0400000000000000" pitchFamily="34" charset="-122"/>
                <a:cs typeface="Times New Roman" panose="02020603050405020304" pitchFamily="18" charset="0"/>
              </a:rPr>
              <a:t>Bus</a:t>
            </a:r>
            <a:endParaRPr kumimoji="1" lang="zh-CN" altLang="en-US" sz="1400" b="1" dirty="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12" name="圆角矩形 53">
            <a:extLst>
              <a:ext uri="{FF2B5EF4-FFF2-40B4-BE49-F238E27FC236}">
                <a16:creationId xmlns:a16="http://schemas.microsoft.com/office/drawing/2014/main" id="{7E7B5722-783D-4DDC-9B6C-F3E35F66AA01}"/>
              </a:ext>
            </a:extLst>
          </p:cNvPr>
          <p:cNvSpPr/>
          <p:nvPr/>
        </p:nvSpPr>
        <p:spPr>
          <a:xfrm>
            <a:off x="947568" y="2095294"/>
            <a:ext cx="2060194" cy="1597360"/>
          </a:xfrm>
          <a:prstGeom prst="roundRect">
            <a:avLst>
              <a:gd name="adj" fmla="val 6848"/>
            </a:avLst>
          </a:prstGeom>
          <a:solidFill>
            <a:srgbClr val="D9E1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nvGrpSpPr>
          <p:cNvPr id="213" name="组合 212">
            <a:extLst>
              <a:ext uri="{FF2B5EF4-FFF2-40B4-BE49-F238E27FC236}">
                <a16:creationId xmlns:a16="http://schemas.microsoft.com/office/drawing/2014/main" id="{282230B6-AC21-4AF3-BF5F-1E3DBB3EBD61}"/>
              </a:ext>
            </a:extLst>
          </p:cNvPr>
          <p:cNvGrpSpPr/>
          <p:nvPr/>
        </p:nvGrpSpPr>
        <p:grpSpPr>
          <a:xfrm>
            <a:off x="1697823" y="2196768"/>
            <a:ext cx="1060883" cy="546523"/>
            <a:chOff x="3205455" y="2109076"/>
            <a:chExt cx="1060883" cy="546523"/>
          </a:xfrm>
        </p:grpSpPr>
        <p:cxnSp>
          <p:nvCxnSpPr>
            <p:cNvPr id="214" name="直线箭头连接符 56">
              <a:extLst>
                <a:ext uri="{FF2B5EF4-FFF2-40B4-BE49-F238E27FC236}">
                  <a16:creationId xmlns:a16="http://schemas.microsoft.com/office/drawing/2014/main" id="{CAD9B883-1C7F-4DC3-AB64-16603285126B}"/>
                </a:ext>
              </a:extLst>
            </p:cNvPr>
            <p:cNvCxnSpPr>
              <a:cxnSpLocks/>
              <a:endCxn id="216" idx="2"/>
            </p:cNvCxnSpPr>
            <p:nvPr/>
          </p:nvCxnSpPr>
          <p:spPr>
            <a:xfrm>
              <a:off x="3394032" y="2566135"/>
              <a:ext cx="441115" cy="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15" name="椭圆 214">
              <a:extLst>
                <a:ext uri="{FF2B5EF4-FFF2-40B4-BE49-F238E27FC236}">
                  <a16:creationId xmlns:a16="http://schemas.microsoft.com/office/drawing/2014/main" id="{1CFAA0F1-6F85-4452-B47A-B4D05F140383}"/>
                </a:ext>
              </a:extLst>
            </p:cNvPr>
            <p:cNvSpPr/>
            <p:nvPr/>
          </p:nvSpPr>
          <p:spPr>
            <a:xfrm>
              <a:off x="4087409" y="2317977"/>
              <a:ext cx="178929" cy="17892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16" name="椭圆 215">
              <a:extLst>
                <a:ext uri="{FF2B5EF4-FFF2-40B4-BE49-F238E27FC236}">
                  <a16:creationId xmlns:a16="http://schemas.microsoft.com/office/drawing/2014/main" id="{A797BE39-18B3-4D36-B75C-26B4B5E225CC}"/>
                </a:ext>
              </a:extLst>
            </p:cNvPr>
            <p:cNvSpPr/>
            <p:nvPr/>
          </p:nvSpPr>
          <p:spPr>
            <a:xfrm>
              <a:off x="3835147" y="2476670"/>
              <a:ext cx="178929" cy="17892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217" name="直线箭头连接符 59">
              <a:extLst>
                <a:ext uri="{FF2B5EF4-FFF2-40B4-BE49-F238E27FC236}">
                  <a16:creationId xmlns:a16="http://schemas.microsoft.com/office/drawing/2014/main" id="{84B90E74-DF4D-4882-8BB5-8D3CE82EE4BA}"/>
                </a:ext>
              </a:extLst>
            </p:cNvPr>
            <p:cNvCxnSpPr>
              <a:cxnSpLocks/>
              <a:endCxn id="215" idx="2"/>
            </p:cNvCxnSpPr>
            <p:nvPr/>
          </p:nvCxnSpPr>
          <p:spPr>
            <a:xfrm>
              <a:off x="3394032" y="2407442"/>
              <a:ext cx="693377" cy="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pic>
          <p:nvPicPr>
            <p:cNvPr id="218" name="图片 217">
              <a:extLst>
                <a:ext uri="{FF2B5EF4-FFF2-40B4-BE49-F238E27FC236}">
                  <a16:creationId xmlns:a16="http://schemas.microsoft.com/office/drawing/2014/main" id="{195CF268-8F8C-4F46-9BAC-B8D6D16ACEF3}"/>
                </a:ext>
              </a:extLst>
            </p:cNvPr>
            <p:cNvPicPr>
              <a:picLocks noChangeAspect="1"/>
            </p:cNvPicPr>
            <p:nvPr/>
          </p:nvPicPr>
          <p:blipFill>
            <a:blip r:embed="rId5"/>
            <a:stretch>
              <a:fillRect/>
            </a:stretch>
          </p:blipFill>
          <p:spPr>
            <a:xfrm>
              <a:off x="3435101" y="2269725"/>
              <a:ext cx="277103" cy="277103"/>
            </a:xfrm>
            <a:prstGeom prst="rect">
              <a:avLst/>
            </a:prstGeom>
          </p:spPr>
        </p:pic>
        <p:pic>
          <p:nvPicPr>
            <p:cNvPr id="219" name="图片 218">
              <a:extLst>
                <a:ext uri="{FF2B5EF4-FFF2-40B4-BE49-F238E27FC236}">
                  <a16:creationId xmlns:a16="http://schemas.microsoft.com/office/drawing/2014/main" id="{AE471BD3-5688-48FB-859D-D9ECF7A56AF5}"/>
                </a:ext>
              </a:extLst>
            </p:cNvPr>
            <p:cNvPicPr>
              <a:picLocks noChangeAspect="1"/>
            </p:cNvPicPr>
            <p:nvPr/>
          </p:nvPicPr>
          <p:blipFill>
            <a:blip r:embed="rId5"/>
            <a:stretch>
              <a:fillRect/>
            </a:stretch>
          </p:blipFill>
          <p:spPr>
            <a:xfrm>
              <a:off x="3646200" y="2109076"/>
              <a:ext cx="277103" cy="277103"/>
            </a:xfrm>
            <a:prstGeom prst="rect">
              <a:avLst/>
            </a:prstGeom>
          </p:spPr>
        </p:pic>
        <p:cxnSp>
          <p:nvCxnSpPr>
            <p:cNvPr id="220" name="肘形连接符 62">
              <a:extLst>
                <a:ext uri="{FF2B5EF4-FFF2-40B4-BE49-F238E27FC236}">
                  <a16:creationId xmlns:a16="http://schemas.microsoft.com/office/drawing/2014/main" id="{1A45EEE7-D4EB-4718-8219-548F26080F6D}"/>
                </a:ext>
              </a:extLst>
            </p:cNvPr>
            <p:cNvCxnSpPr>
              <a:cxnSpLocks/>
              <a:stCxn id="215" idx="0"/>
            </p:cNvCxnSpPr>
            <p:nvPr/>
          </p:nvCxnSpPr>
          <p:spPr>
            <a:xfrm rot="16200000" flipV="1">
              <a:off x="3683101" y="1824204"/>
              <a:ext cx="16127" cy="971420"/>
            </a:xfrm>
            <a:prstGeom prst="bentConnector3">
              <a:avLst>
                <a:gd name="adj1" fmla="val 1517499"/>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grpSp>
      <p:sp>
        <p:nvSpPr>
          <p:cNvPr id="229" name="矩形 228">
            <a:extLst>
              <a:ext uri="{FF2B5EF4-FFF2-40B4-BE49-F238E27FC236}">
                <a16:creationId xmlns:a16="http://schemas.microsoft.com/office/drawing/2014/main" id="{0F8D6C1F-8799-49A8-9587-DF5703507706}"/>
              </a:ext>
            </a:extLst>
          </p:cNvPr>
          <p:cNvSpPr/>
          <p:nvPr/>
        </p:nvSpPr>
        <p:spPr>
          <a:xfrm>
            <a:off x="1145367" y="2913117"/>
            <a:ext cx="1682853" cy="52150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Times New Roman" panose="02020603050405020304" pitchFamily="18" charset="0"/>
              <a:ea typeface="PingFang SC" panose="020B0400000000000000" pitchFamily="34" charset="-122"/>
              <a:cs typeface="Times New Roman" panose="02020603050405020304" pitchFamily="18" charset="0"/>
            </a:endParaRPr>
          </a:p>
        </p:txBody>
      </p:sp>
      <p:pic>
        <p:nvPicPr>
          <p:cNvPr id="230" name="图片 229">
            <a:extLst>
              <a:ext uri="{FF2B5EF4-FFF2-40B4-BE49-F238E27FC236}">
                <a16:creationId xmlns:a16="http://schemas.microsoft.com/office/drawing/2014/main" id="{ABFB544F-8360-4408-A4B3-77D5447BFAB8}"/>
              </a:ext>
            </a:extLst>
          </p:cNvPr>
          <p:cNvPicPr>
            <a:picLocks noChangeAspect="1"/>
          </p:cNvPicPr>
          <p:nvPr/>
        </p:nvPicPr>
        <p:blipFill>
          <a:blip r:embed="rId6"/>
          <a:srcRect/>
          <a:stretch/>
        </p:blipFill>
        <p:spPr>
          <a:xfrm>
            <a:off x="1251640" y="3002424"/>
            <a:ext cx="358204" cy="358204"/>
          </a:xfrm>
          <a:prstGeom prst="rect">
            <a:avLst/>
          </a:prstGeom>
        </p:spPr>
      </p:pic>
      <p:sp>
        <p:nvSpPr>
          <p:cNvPr id="231" name="文本框 230">
            <a:extLst>
              <a:ext uri="{FF2B5EF4-FFF2-40B4-BE49-F238E27FC236}">
                <a16:creationId xmlns:a16="http://schemas.microsoft.com/office/drawing/2014/main" id="{E4CE8BE3-99FD-4256-87BA-D3B855256EC7}"/>
              </a:ext>
            </a:extLst>
          </p:cNvPr>
          <p:cNvSpPr txBox="1"/>
          <p:nvPr/>
        </p:nvSpPr>
        <p:spPr>
          <a:xfrm>
            <a:off x="1689714" y="2994135"/>
            <a:ext cx="992579" cy="369332"/>
          </a:xfrm>
          <a:prstGeom prst="rect">
            <a:avLst/>
          </a:prstGeom>
          <a:noFill/>
        </p:spPr>
        <p:txBody>
          <a:bodyPr wrap="none">
            <a:spAutoFit/>
          </a:bodyPr>
          <a:lstStyle/>
          <a:p>
            <a:pPr algn="ctr"/>
            <a:r>
              <a:rPr kumimoji="1" lang="en-US" altLang="zh-CN">
                <a:solidFill>
                  <a:schemeClr val="tx1"/>
                </a:solidFill>
                <a:latin typeface="Times New Roman" panose="02020603050405020304" pitchFamily="18" charset="0"/>
                <a:ea typeface="PingFang SC" panose="020B0400000000000000" pitchFamily="34" charset="-122"/>
                <a:cs typeface="Times New Roman" panose="02020603050405020304" pitchFamily="18" charset="0"/>
              </a:rPr>
              <a:t>decode()</a:t>
            </a:r>
            <a:endParaRPr kumimoji="1" lang="zh-CN" altLang="en-US">
              <a:solidFill>
                <a:schemeClr val="tx1"/>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32" name="矩形 231">
            <a:extLst>
              <a:ext uri="{FF2B5EF4-FFF2-40B4-BE49-F238E27FC236}">
                <a16:creationId xmlns:a16="http://schemas.microsoft.com/office/drawing/2014/main" id="{F5245533-EB26-465C-8D42-11438EFC246C}"/>
              </a:ext>
            </a:extLst>
          </p:cNvPr>
          <p:cNvSpPr/>
          <p:nvPr/>
        </p:nvSpPr>
        <p:spPr>
          <a:xfrm>
            <a:off x="900893" y="2374859"/>
            <a:ext cx="594078" cy="33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solidFill>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solidFill>
                <a:schemeClr val="tx1"/>
              </a:solidFill>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234" name="肘形连接符 77">
            <a:extLst>
              <a:ext uri="{FF2B5EF4-FFF2-40B4-BE49-F238E27FC236}">
                <a16:creationId xmlns:a16="http://schemas.microsoft.com/office/drawing/2014/main" id="{2D9B2EB4-783F-4D35-84A0-0B3C37223259}"/>
              </a:ext>
            </a:extLst>
          </p:cNvPr>
          <p:cNvCxnSpPr>
            <a:cxnSpLocks/>
            <a:stCxn id="215" idx="0"/>
            <a:endCxn id="216" idx="0"/>
          </p:cNvCxnSpPr>
          <p:nvPr/>
        </p:nvCxnSpPr>
        <p:spPr>
          <a:xfrm rot="16200000" flipH="1" flipV="1">
            <a:off x="2463764" y="2358884"/>
            <a:ext cx="158693" cy="252262"/>
          </a:xfrm>
          <a:prstGeom prst="bentConnector3">
            <a:avLst>
              <a:gd name="adj1" fmla="val -155655"/>
            </a:avLst>
          </a:prstGeom>
          <a:ln w="19050">
            <a:solidFill>
              <a:schemeClr val="tx1"/>
            </a:solidFill>
            <a:tailEnd type="none" w="sm" len="lg"/>
          </a:ln>
        </p:spPr>
        <p:style>
          <a:lnRef idx="1">
            <a:schemeClr val="accent1"/>
          </a:lnRef>
          <a:fillRef idx="0">
            <a:schemeClr val="accent1"/>
          </a:fillRef>
          <a:effectRef idx="0">
            <a:schemeClr val="accent1"/>
          </a:effectRef>
          <a:fontRef idx="minor">
            <a:schemeClr val="tx1"/>
          </a:fontRef>
        </p:style>
      </p:cxnSp>
      <p:sp>
        <p:nvSpPr>
          <p:cNvPr id="235" name="文本框 234">
            <a:extLst>
              <a:ext uri="{FF2B5EF4-FFF2-40B4-BE49-F238E27FC236}">
                <a16:creationId xmlns:a16="http://schemas.microsoft.com/office/drawing/2014/main" id="{E9F82A3E-56B1-400C-89E3-7B4C4D651EBF}"/>
              </a:ext>
            </a:extLst>
          </p:cNvPr>
          <p:cNvSpPr txBox="1"/>
          <p:nvPr/>
        </p:nvSpPr>
        <p:spPr>
          <a:xfrm>
            <a:off x="2261743" y="2463023"/>
            <a:ext cx="324128" cy="369332"/>
          </a:xfrm>
          <a:prstGeom prst="rect">
            <a:avLst/>
          </a:prstGeom>
          <a:noFill/>
        </p:spPr>
        <p:txBody>
          <a:bodyPr wrap="none" rtlCol="0">
            <a:spAutoFit/>
          </a:bodyPr>
          <a:lstStyle/>
          <a:p>
            <a:r>
              <a:rPr kumimoji="1" lang="en-US" altLang="zh-CN">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236" name="直线箭头连接符 79">
            <a:extLst>
              <a:ext uri="{FF2B5EF4-FFF2-40B4-BE49-F238E27FC236}">
                <a16:creationId xmlns:a16="http://schemas.microsoft.com/office/drawing/2014/main" id="{E490F817-1F17-475C-8255-33F403276F29}"/>
              </a:ext>
            </a:extLst>
          </p:cNvPr>
          <p:cNvCxnSpPr>
            <a:cxnSpLocks/>
          </p:cNvCxnSpPr>
          <p:nvPr/>
        </p:nvCxnSpPr>
        <p:spPr>
          <a:xfrm>
            <a:off x="2422964" y="2743291"/>
            <a:ext cx="0" cy="18000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37" name="直线箭头连接符 80">
            <a:extLst>
              <a:ext uri="{FF2B5EF4-FFF2-40B4-BE49-F238E27FC236}">
                <a16:creationId xmlns:a16="http://schemas.microsoft.com/office/drawing/2014/main" id="{1C323CBD-F904-478D-9A22-BB3B6753FA66}"/>
              </a:ext>
            </a:extLst>
          </p:cNvPr>
          <p:cNvCxnSpPr>
            <a:cxnSpLocks/>
            <a:stCxn id="215" idx="4"/>
          </p:cNvCxnSpPr>
          <p:nvPr/>
        </p:nvCxnSpPr>
        <p:spPr>
          <a:xfrm>
            <a:off x="2669242" y="2584598"/>
            <a:ext cx="0" cy="338693"/>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38" name="文本框 237">
            <a:extLst>
              <a:ext uri="{FF2B5EF4-FFF2-40B4-BE49-F238E27FC236}">
                <a16:creationId xmlns:a16="http://schemas.microsoft.com/office/drawing/2014/main" id="{4F3E9425-9A93-445D-8BF5-2A579C1592CC}"/>
              </a:ext>
            </a:extLst>
          </p:cNvPr>
          <p:cNvSpPr txBox="1"/>
          <p:nvPr/>
        </p:nvSpPr>
        <p:spPr>
          <a:xfrm>
            <a:off x="1423667" y="3382572"/>
            <a:ext cx="1005403"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Decoder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239" name="直线箭头连接符 84">
            <a:extLst>
              <a:ext uri="{FF2B5EF4-FFF2-40B4-BE49-F238E27FC236}">
                <a16:creationId xmlns:a16="http://schemas.microsoft.com/office/drawing/2014/main" id="{9DB71FB3-3AD9-45C1-AD91-353250A9B5C9}"/>
              </a:ext>
            </a:extLst>
          </p:cNvPr>
          <p:cNvCxnSpPr>
            <a:cxnSpLocks/>
            <a:endCxn id="248" idx="2"/>
          </p:cNvCxnSpPr>
          <p:nvPr/>
        </p:nvCxnSpPr>
        <p:spPr>
          <a:xfrm flipV="1">
            <a:off x="1365607" y="1988133"/>
            <a:ext cx="0" cy="923594"/>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45" name="直线箭头连接符 90">
            <a:extLst>
              <a:ext uri="{FF2B5EF4-FFF2-40B4-BE49-F238E27FC236}">
                <a16:creationId xmlns:a16="http://schemas.microsoft.com/office/drawing/2014/main" id="{CA629E89-7653-4AC0-970D-22D33D745DB4}"/>
              </a:ext>
            </a:extLst>
          </p:cNvPr>
          <p:cNvCxnSpPr>
            <a:cxnSpLocks/>
            <a:stCxn id="249" idx="2"/>
            <a:endCxn id="215" idx="0"/>
          </p:cNvCxnSpPr>
          <p:nvPr/>
        </p:nvCxnSpPr>
        <p:spPr>
          <a:xfrm>
            <a:off x="2666685" y="1988133"/>
            <a:ext cx="2557" cy="417536"/>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50" name="文本框 249">
            <a:extLst>
              <a:ext uri="{FF2B5EF4-FFF2-40B4-BE49-F238E27FC236}">
                <a16:creationId xmlns:a16="http://schemas.microsoft.com/office/drawing/2014/main" id="{8F8A66FD-18A0-4C78-B7ED-8C46D08CA8D4}"/>
              </a:ext>
            </a:extLst>
          </p:cNvPr>
          <p:cNvSpPr txBox="1"/>
          <p:nvPr/>
        </p:nvSpPr>
        <p:spPr>
          <a:xfrm>
            <a:off x="2512899" y="2302468"/>
            <a:ext cx="324128" cy="369332"/>
          </a:xfrm>
          <a:prstGeom prst="rect">
            <a:avLst/>
          </a:prstGeom>
          <a:noFill/>
        </p:spPr>
        <p:txBody>
          <a:bodyPr wrap="none" rtlCol="0">
            <a:spAutoFit/>
          </a:bodyPr>
          <a:lstStyle/>
          <a:p>
            <a:r>
              <a:rPr kumimoji="1" lang="en-US" altLang="zh-CN">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51" name="文本框 250">
            <a:extLst>
              <a:ext uri="{FF2B5EF4-FFF2-40B4-BE49-F238E27FC236}">
                <a16:creationId xmlns:a16="http://schemas.microsoft.com/office/drawing/2014/main" id="{F584F58E-DFA1-42B4-A610-7CAD5750EF00}"/>
              </a:ext>
            </a:extLst>
          </p:cNvPr>
          <p:cNvSpPr txBox="1"/>
          <p:nvPr/>
        </p:nvSpPr>
        <p:spPr>
          <a:xfrm>
            <a:off x="993183" y="2089785"/>
            <a:ext cx="415498" cy="369332"/>
          </a:xfrm>
          <a:prstGeom prst="rect">
            <a:avLst/>
          </a:prstGeom>
          <a:noFill/>
        </p:spPr>
        <p:txBody>
          <a:bodyPr wrap="none" rtlCol="0">
            <a:spAutoFit/>
          </a:bodyPr>
          <a:lstStyle/>
          <a:p>
            <a:r>
              <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rPr>
              <a:t>❶</a:t>
            </a:r>
          </a:p>
        </p:txBody>
      </p:sp>
      <p:pic>
        <p:nvPicPr>
          <p:cNvPr id="297" name="Picture 2" descr="ios 17 outlined style database icon">
            <a:extLst>
              <a:ext uri="{FF2B5EF4-FFF2-40B4-BE49-F238E27FC236}">
                <a16:creationId xmlns:a16="http://schemas.microsoft.com/office/drawing/2014/main" id="{4E43572E-34E2-43CC-8A18-2787B2F0DC82}"/>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4384" y="2383630"/>
            <a:ext cx="448455" cy="448455"/>
          </a:xfrm>
          <a:prstGeom prst="rect">
            <a:avLst/>
          </a:prstGeom>
          <a:noFill/>
          <a:extLst>
            <a:ext uri="{909E8E84-426E-40DD-AFC4-6F175D3DCCD1}">
              <a14:hiddenFill xmlns:a14="http://schemas.microsoft.com/office/drawing/2010/main">
                <a:solidFill>
                  <a:srgbClr val="FFFFFF"/>
                </a:solidFill>
              </a14:hiddenFill>
            </a:ext>
          </a:extLst>
        </p:spPr>
      </p:pic>
      <p:sp>
        <p:nvSpPr>
          <p:cNvPr id="316" name="文本框 315">
            <a:extLst>
              <a:ext uri="{FF2B5EF4-FFF2-40B4-BE49-F238E27FC236}">
                <a16:creationId xmlns:a16="http://schemas.microsoft.com/office/drawing/2014/main" id="{7020581B-6F38-48B1-90EF-4AC57AFDC1AB}"/>
              </a:ext>
            </a:extLst>
          </p:cNvPr>
          <p:cNvSpPr txBox="1"/>
          <p:nvPr/>
        </p:nvSpPr>
        <p:spPr>
          <a:xfrm>
            <a:off x="1423667" y="3382572"/>
            <a:ext cx="1005403"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Decoder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76" name="矩形 275">
            <a:extLst>
              <a:ext uri="{FF2B5EF4-FFF2-40B4-BE49-F238E27FC236}">
                <a16:creationId xmlns:a16="http://schemas.microsoft.com/office/drawing/2014/main" id="{3AE3E0C2-E6D9-4FED-9992-525BC33EEC24}"/>
              </a:ext>
            </a:extLst>
          </p:cNvPr>
          <p:cNvSpPr/>
          <p:nvPr/>
        </p:nvSpPr>
        <p:spPr>
          <a:xfrm>
            <a:off x="1687380" y="170170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75" name="直线箭头连接符 125">
            <a:extLst>
              <a:ext uri="{FF2B5EF4-FFF2-40B4-BE49-F238E27FC236}">
                <a16:creationId xmlns:a16="http://schemas.microsoft.com/office/drawing/2014/main" id="{9A1FCC3B-D0B6-40CF-AFEC-73AE08AB0A05}"/>
              </a:ext>
            </a:extLst>
          </p:cNvPr>
          <p:cNvCxnSpPr>
            <a:cxnSpLocks/>
            <a:endCxn id="276" idx="0"/>
          </p:cNvCxnSpPr>
          <p:nvPr/>
        </p:nvCxnSpPr>
        <p:spPr>
          <a:xfrm>
            <a:off x="1761956" y="1440640"/>
            <a:ext cx="1" cy="261064"/>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48" name="矩形 247">
            <a:extLst>
              <a:ext uri="{FF2B5EF4-FFF2-40B4-BE49-F238E27FC236}">
                <a16:creationId xmlns:a16="http://schemas.microsoft.com/office/drawing/2014/main" id="{90244550-06C6-44D1-AD57-BA1BBB61B534}"/>
              </a:ext>
            </a:extLst>
          </p:cNvPr>
          <p:cNvSpPr/>
          <p:nvPr/>
        </p:nvSpPr>
        <p:spPr>
          <a:xfrm>
            <a:off x="1291030" y="170497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49" name="矩形 248">
            <a:extLst>
              <a:ext uri="{FF2B5EF4-FFF2-40B4-BE49-F238E27FC236}">
                <a16:creationId xmlns:a16="http://schemas.microsoft.com/office/drawing/2014/main" id="{91B436F1-71F8-47E4-A6AE-90BEC4738E49}"/>
              </a:ext>
            </a:extLst>
          </p:cNvPr>
          <p:cNvSpPr/>
          <p:nvPr/>
        </p:nvSpPr>
        <p:spPr>
          <a:xfrm>
            <a:off x="2592108" y="1704974"/>
            <a:ext cx="149153" cy="283159"/>
          </a:xfrm>
          <a:prstGeom prst="rect">
            <a:avLst/>
          </a:prstGeom>
          <a:solidFill>
            <a:srgbClr val="6FC9B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77" name="直线箭头连接符 127">
            <a:extLst>
              <a:ext uri="{FF2B5EF4-FFF2-40B4-BE49-F238E27FC236}">
                <a16:creationId xmlns:a16="http://schemas.microsoft.com/office/drawing/2014/main" id="{D8736D2F-7AC6-4090-A11C-5C31C52B6796}"/>
              </a:ext>
            </a:extLst>
          </p:cNvPr>
          <p:cNvCxnSpPr>
            <a:cxnSpLocks/>
          </p:cNvCxnSpPr>
          <p:nvPr/>
        </p:nvCxnSpPr>
        <p:spPr>
          <a:xfrm rot="10800000">
            <a:off x="2664100" y="1438406"/>
            <a:ext cx="1" cy="261064"/>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09" name="矩形 208">
            <a:extLst>
              <a:ext uri="{FF2B5EF4-FFF2-40B4-BE49-F238E27FC236}">
                <a16:creationId xmlns:a16="http://schemas.microsoft.com/office/drawing/2014/main" id="{A2E00D4B-A83E-473A-8A34-6989EF51B3AD}"/>
              </a:ext>
            </a:extLst>
          </p:cNvPr>
          <p:cNvSpPr/>
          <p:nvPr/>
        </p:nvSpPr>
        <p:spPr>
          <a:xfrm>
            <a:off x="8266345" y="170497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11" name="矩形 210">
            <a:extLst>
              <a:ext uri="{FF2B5EF4-FFF2-40B4-BE49-F238E27FC236}">
                <a16:creationId xmlns:a16="http://schemas.microsoft.com/office/drawing/2014/main" id="{2527E1A7-219D-483F-A04C-C965A4C3AF09}"/>
              </a:ext>
            </a:extLst>
          </p:cNvPr>
          <p:cNvSpPr/>
          <p:nvPr/>
        </p:nvSpPr>
        <p:spPr>
          <a:xfrm>
            <a:off x="8415498" y="170497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79" name="肘形连接符 129">
            <a:extLst>
              <a:ext uri="{FF2B5EF4-FFF2-40B4-BE49-F238E27FC236}">
                <a16:creationId xmlns:a16="http://schemas.microsoft.com/office/drawing/2014/main" id="{83D8A008-EA61-4484-9148-367276906984}"/>
              </a:ext>
            </a:extLst>
          </p:cNvPr>
          <p:cNvCxnSpPr>
            <a:cxnSpLocks/>
            <a:stCxn id="209" idx="0"/>
            <a:endCxn id="280" idx="3"/>
          </p:cNvCxnSpPr>
          <p:nvPr/>
        </p:nvCxnSpPr>
        <p:spPr>
          <a:xfrm rot="16200000" flipV="1">
            <a:off x="8046469" y="1410520"/>
            <a:ext cx="366756" cy="222151"/>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80" name="矩形 279">
            <a:extLst>
              <a:ext uri="{FF2B5EF4-FFF2-40B4-BE49-F238E27FC236}">
                <a16:creationId xmlns:a16="http://schemas.microsoft.com/office/drawing/2014/main" id="{1710DE79-5269-41D0-8CBA-5CF6E8552D1A}"/>
              </a:ext>
            </a:extLst>
          </p:cNvPr>
          <p:cNvSpPr/>
          <p:nvPr/>
        </p:nvSpPr>
        <p:spPr>
          <a:xfrm>
            <a:off x="7969618" y="1196638"/>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81" name="肘形连接符 131">
            <a:extLst>
              <a:ext uri="{FF2B5EF4-FFF2-40B4-BE49-F238E27FC236}">
                <a16:creationId xmlns:a16="http://schemas.microsoft.com/office/drawing/2014/main" id="{48239460-89DA-4A51-AE61-9EE015B4FA25}"/>
              </a:ext>
            </a:extLst>
          </p:cNvPr>
          <p:cNvCxnSpPr>
            <a:cxnSpLocks/>
            <a:stCxn id="211" idx="0"/>
            <a:endCxn id="280" idx="3"/>
          </p:cNvCxnSpPr>
          <p:nvPr/>
        </p:nvCxnSpPr>
        <p:spPr>
          <a:xfrm rot="16200000" flipV="1">
            <a:off x="8121045" y="1335944"/>
            <a:ext cx="366756" cy="371304"/>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61" name="同侧圆角矩形 6">
            <a:extLst>
              <a:ext uri="{FF2B5EF4-FFF2-40B4-BE49-F238E27FC236}">
                <a16:creationId xmlns:a16="http://schemas.microsoft.com/office/drawing/2014/main" id="{1308A4A6-0BEF-48A0-8D43-E6529A84FCFD}"/>
              </a:ext>
            </a:extLst>
          </p:cNvPr>
          <p:cNvSpPr/>
          <p:nvPr/>
        </p:nvSpPr>
        <p:spPr>
          <a:xfrm rot="10800000">
            <a:off x="3300261" y="4893044"/>
            <a:ext cx="4964363" cy="858602"/>
          </a:xfrm>
          <a:prstGeom prst="round2SameRect">
            <a:avLst>
              <a:gd name="adj1" fmla="val 11515"/>
              <a:gd name="adj2" fmla="val 0"/>
            </a:avLst>
          </a:prstGeom>
          <a:solidFill>
            <a:srgbClr val="F9F6F4">
              <a:alpha val="8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63" name="文本框 162">
            <a:extLst>
              <a:ext uri="{FF2B5EF4-FFF2-40B4-BE49-F238E27FC236}">
                <a16:creationId xmlns:a16="http://schemas.microsoft.com/office/drawing/2014/main" id="{F92F8834-EBC1-4598-8510-A352C2510ECC}"/>
              </a:ext>
            </a:extLst>
          </p:cNvPr>
          <p:cNvSpPr txBox="1"/>
          <p:nvPr/>
        </p:nvSpPr>
        <p:spPr>
          <a:xfrm>
            <a:off x="4941301" y="4849749"/>
            <a:ext cx="1677575" cy="400110"/>
          </a:xfrm>
          <a:prstGeom prst="rect">
            <a:avLst/>
          </a:prstGeom>
          <a:noFill/>
        </p:spPr>
        <p:txBody>
          <a:bodyPr wrap="none" rtlCol="0">
            <a:spAutoFit/>
          </a:bodyPr>
          <a:lstStyle/>
          <a:p>
            <a:pPr algn="ct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Target</a:t>
            </a:r>
            <a:r>
              <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Queue</a:t>
            </a:r>
            <a:endPar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59" name="圆角矩形 5">
            <a:extLst>
              <a:ext uri="{FF2B5EF4-FFF2-40B4-BE49-F238E27FC236}">
                <a16:creationId xmlns:a16="http://schemas.microsoft.com/office/drawing/2014/main" id="{F1175155-AAA2-4950-8E2F-902B7613FAAF}"/>
              </a:ext>
            </a:extLst>
          </p:cNvPr>
          <p:cNvSpPr/>
          <p:nvPr/>
        </p:nvSpPr>
        <p:spPr>
          <a:xfrm>
            <a:off x="3301984" y="2093821"/>
            <a:ext cx="4964361" cy="3658124"/>
          </a:xfrm>
          <a:prstGeom prst="roundRect">
            <a:avLst>
              <a:gd name="adj" fmla="val 3132"/>
            </a:avLst>
          </a:prstGeom>
          <a:solidFill>
            <a:srgbClr val="D9E1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nvGrpSpPr>
          <p:cNvPr id="162" name="组合 161">
            <a:extLst>
              <a:ext uri="{FF2B5EF4-FFF2-40B4-BE49-F238E27FC236}">
                <a16:creationId xmlns:a16="http://schemas.microsoft.com/office/drawing/2014/main" id="{FC79EA2D-5CB4-47D3-B879-E1DD5FE01023}"/>
              </a:ext>
            </a:extLst>
          </p:cNvPr>
          <p:cNvGrpSpPr/>
          <p:nvPr/>
        </p:nvGrpSpPr>
        <p:grpSpPr>
          <a:xfrm>
            <a:off x="3834721" y="2535581"/>
            <a:ext cx="591127" cy="334460"/>
            <a:chOff x="5822551" y="2574994"/>
            <a:chExt cx="591127" cy="334460"/>
          </a:xfrm>
        </p:grpSpPr>
        <p:cxnSp>
          <p:nvCxnSpPr>
            <p:cNvPr id="165" name="直线连接符 8">
              <a:extLst>
                <a:ext uri="{FF2B5EF4-FFF2-40B4-BE49-F238E27FC236}">
                  <a16:creationId xmlns:a16="http://schemas.microsoft.com/office/drawing/2014/main" id="{7D2B0946-EFD4-4692-9EAC-2A1DD1D9EDDC}"/>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9" name="矩形 168">
              <a:extLst>
                <a:ext uri="{FF2B5EF4-FFF2-40B4-BE49-F238E27FC236}">
                  <a16:creationId xmlns:a16="http://schemas.microsoft.com/office/drawing/2014/main" id="{B4212C09-6B5E-4AF6-A4B8-7EC4F9628CFE}"/>
                </a:ext>
              </a:extLst>
            </p:cNvPr>
            <p:cNvSpPr/>
            <p:nvPr/>
          </p:nvSpPr>
          <p:spPr>
            <a:xfrm>
              <a:off x="5918816"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0" name="矩形 169">
              <a:extLst>
                <a:ext uri="{FF2B5EF4-FFF2-40B4-BE49-F238E27FC236}">
                  <a16:creationId xmlns:a16="http://schemas.microsoft.com/office/drawing/2014/main" id="{B03A3FD1-4E8C-4DFE-A704-7CB3104BF0FA}"/>
                </a:ext>
              </a:extLst>
            </p:cNvPr>
            <p:cNvSpPr/>
            <p:nvPr/>
          </p:nvSpPr>
          <p:spPr>
            <a:xfrm>
              <a:off x="6060287"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1" name="矩形 170">
              <a:extLst>
                <a:ext uri="{FF2B5EF4-FFF2-40B4-BE49-F238E27FC236}">
                  <a16:creationId xmlns:a16="http://schemas.microsoft.com/office/drawing/2014/main" id="{1CF8084B-7E7B-4356-8028-AF540B0E00E5}"/>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72" name="组合 171">
            <a:extLst>
              <a:ext uri="{FF2B5EF4-FFF2-40B4-BE49-F238E27FC236}">
                <a16:creationId xmlns:a16="http://schemas.microsoft.com/office/drawing/2014/main" id="{F21749ED-5A65-438D-99C0-770F4C8461FE}"/>
              </a:ext>
            </a:extLst>
          </p:cNvPr>
          <p:cNvGrpSpPr/>
          <p:nvPr/>
        </p:nvGrpSpPr>
        <p:grpSpPr>
          <a:xfrm>
            <a:off x="5269467" y="2535581"/>
            <a:ext cx="591127" cy="334460"/>
            <a:chOff x="5822551" y="2574994"/>
            <a:chExt cx="591127" cy="334460"/>
          </a:xfrm>
        </p:grpSpPr>
        <p:cxnSp>
          <p:nvCxnSpPr>
            <p:cNvPr id="173" name="直线连接符 13">
              <a:extLst>
                <a:ext uri="{FF2B5EF4-FFF2-40B4-BE49-F238E27FC236}">
                  <a16:creationId xmlns:a16="http://schemas.microsoft.com/office/drawing/2014/main" id="{C2C859FE-3DE7-4E98-B511-96AC7087DEA5}"/>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4" name="矩形 173">
              <a:extLst>
                <a:ext uri="{FF2B5EF4-FFF2-40B4-BE49-F238E27FC236}">
                  <a16:creationId xmlns:a16="http://schemas.microsoft.com/office/drawing/2014/main" id="{E781D2F6-E157-41FD-8EFF-B86D45F38867}"/>
                </a:ext>
              </a:extLst>
            </p:cNvPr>
            <p:cNvSpPr/>
            <p:nvPr/>
          </p:nvSpPr>
          <p:spPr>
            <a:xfrm>
              <a:off x="5918816"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5" name="矩形 174">
              <a:extLst>
                <a:ext uri="{FF2B5EF4-FFF2-40B4-BE49-F238E27FC236}">
                  <a16:creationId xmlns:a16="http://schemas.microsoft.com/office/drawing/2014/main" id="{38201F0F-372F-462A-A7C3-57651ED8E34C}"/>
                </a:ext>
              </a:extLst>
            </p:cNvPr>
            <p:cNvSpPr/>
            <p:nvPr/>
          </p:nvSpPr>
          <p:spPr>
            <a:xfrm>
              <a:off x="6060287"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6" name="矩形 175">
              <a:extLst>
                <a:ext uri="{FF2B5EF4-FFF2-40B4-BE49-F238E27FC236}">
                  <a16:creationId xmlns:a16="http://schemas.microsoft.com/office/drawing/2014/main" id="{9393B095-1B0A-4F9D-B4D9-3A758385338A}"/>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77" name="组合 176">
            <a:extLst>
              <a:ext uri="{FF2B5EF4-FFF2-40B4-BE49-F238E27FC236}">
                <a16:creationId xmlns:a16="http://schemas.microsoft.com/office/drawing/2014/main" id="{02722961-D06C-4A51-B089-89E1CAEA753A}"/>
              </a:ext>
            </a:extLst>
          </p:cNvPr>
          <p:cNvGrpSpPr/>
          <p:nvPr/>
        </p:nvGrpSpPr>
        <p:grpSpPr>
          <a:xfrm>
            <a:off x="6946833" y="2535581"/>
            <a:ext cx="591127" cy="334460"/>
            <a:chOff x="5822551" y="2574994"/>
            <a:chExt cx="591127" cy="334460"/>
          </a:xfrm>
        </p:grpSpPr>
        <p:cxnSp>
          <p:nvCxnSpPr>
            <p:cNvPr id="178" name="直线连接符 18">
              <a:extLst>
                <a:ext uri="{FF2B5EF4-FFF2-40B4-BE49-F238E27FC236}">
                  <a16:creationId xmlns:a16="http://schemas.microsoft.com/office/drawing/2014/main" id="{BE68A2FC-C2E9-4F9E-ADC4-237F882DBCF5}"/>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9" name="矩形 178">
              <a:extLst>
                <a:ext uri="{FF2B5EF4-FFF2-40B4-BE49-F238E27FC236}">
                  <a16:creationId xmlns:a16="http://schemas.microsoft.com/office/drawing/2014/main" id="{DAE9F26B-77F7-46C6-B506-980678E2AB6A}"/>
                </a:ext>
              </a:extLst>
            </p:cNvPr>
            <p:cNvSpPr/>
            <p:nvPr/>
          </p:nvSpPr>
          <p:spPr>
            <a:xfrm>
              <a:off x="5918816" y="2823352"/>
              <a:ext cx="139539" cy="84151"/>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80" name="矩形 179">
              <a:extLst>
                <a:ext uri="{FF2B5EF4-FFF2-40B4-BE49-F238E27FC236}">
                  <a16:creationId xmlns:a16="http://schemas.microsoft.com/office/drawing/2014/main" id="{3DD1F74D-F1AA-4237-A35A-D501330E3BD6}"/>
                </a:ext>
              </a:extLst>
            </p:cNvPr>
            <p:cNvSpPr/>
            <p:nvPr/>
          </p:nvSpPr>
          <p:spPr>
            <a:xfrm>
              <a:off x="6060287"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81" name="矩形 180">
              <a:extLst>
                <a:ext uri="{FF2B5EF4-FFF2-40B4-BE49-F238E27FC236}">
                  <a16:creationId xmlns:a16="http://schemas.microsoft.com/office/drawing/2014/main" id="{8E18284A-1E91-43D4-A8A3-FF928FE860B2}"/>
                </a:ext>
              </a:extLst>
            </p:cNvPr>
            <p:cNvSpPr/>
            <p:nvPr/>
          </p:nvSpPr>
          <p:spPr>
            <a:xfrm>
              <a:off x="6201693" y="2772350"/>
              <a:ext cx="139539" cy="135145"/>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82" name="组合 181">
            <a:extLst>
              <a:ext uri="{FF2B5EF4-FFF2-40B4-BE49-F238E27FC236}">
                <a16:creationId xmlns:a16="http://schemas.microsoft.com/office/drawing/2014/main" id="{A6BB8BB8-A513-4227-912B-7694A2A84AA8}"/>
              </a:ext>
            </a:extLst>
          </p:cNvPr>
          <p:cNvGrpSpPr/>
          <p:nvPr/>
        </p:nvGrpSpPr>
        <p:grpSpPr>
          <a:xfrm>
            <a:off x="3834721" y="3701553"/>
            <a:ext cx="591127" cy="334460"/>
            <a:chOff x="5822551" y="2574994"/>
            <a:chExt cx="591127" cy="334460"/>
          </a:xfrm>
        </p:grpSpPr>
        <p:cxnSp>
          <p:nvCxnSpPr>
            <p:cNvPr id="183" name="直线连接符 23">
              <a:extLst>
                <a:ext uri="{FF2B5EF4-FFF2-40B4-BE49-F238E27FC236}">
                  <a16:creationId xmlns:a16="http://schemas.microsoft.com/office/drawing/2014/main" id="{E7166AB9-163F-4A51-AB96-2CC95D952380}"/>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4" name="矩形 183">
              <a:extLst>
                <a:ext uri="{FF2B5EF4-FFF2-40B4-BE49-F238E27FC236}">
                  <a16:creationId xmlns:a16="http://schemas.microsoft.com/office/drawing/2014/main" id="{675508EA-0F5D-431F-91A0-C37FEE9ED426}"/>
                </a:ext>
              </a:extLst>
            </p:cNvPr>
            <p:cNvSpPr/>
            <p:nvPr/>
          </p:nvSpPr>
          <p:spPr>
            <a:xfrm>
              <a:off x="5918816"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85" name="矩形 184">
              <a:extLst>
                <a:ext uri="{FF2B5EF4-FFF2-40B4-BE49-F238E27FC236}">
                  <a16:creationId xmlns:a16="http://schemas.microsoft.com/office/drawing/2014/main" id="{66F8C59C-0910-4816-8303-6D820659D7C9}"/>
                </a:ext>
              </a:extLst>
            </p:cNvPr>
            <p:cNvSpPr/>
            <p:nvPr/>
          </p:nvSpPr>
          <p:spPr>
            <a:xfrm>
              <a:off x="6060287"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86" name="矩形 185">
              <a:extLst>
                <a:ext uri="{FF2B5EF4-FFF2-40B4-BE49-F238E27FC236}">
                  <a16:creationId xmlns:a16="http://schemas.microsoft.com/office/drawing/2014/main" id="{88F2FFC1-54FB-47AC-8601-1329F8B863D4}"/>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87" name="组合 186">
            <a:extLst>
              <a:ext uri="{FF2B5EF4-FFF2-40B4-BE49-F238E27FC236}">
                <a16:creationId xmlns:a16="http://schemas.microsoft.com/office/drawing/2014/main" id="{200FBE6D-AFFE-48BD-9B00-7092D6C1AF5C}"/>
              </a:ext>
            </a:extLst>
          </p:cNvPr>
          <p:cNvGrpSpPr/>
          <p:nvPr/>
        </p:nvGrpSpPr>
        <p:grpSpPr>
          <a:xfrm flipH="1">
            <a:off x="5281408" y="3701553"/>
            <a:ext cx="591127" cy="334460"/>
            <a:chOff x="5822551" y="2574994"/>
            <a:chExt cx="591127" cy="334460"/>
          </a:xfrm>
        </p:grpSpPr>
        <p:cxnSp>
          <p:nvCxnSpPr>
            <p:cNvPr id="188" name="直线连接符 28">
              <a:extLst>
                <a:ext uri="{FF2B5EF4-FFF2-40B4-BE49-F238E27FC236}">
                  <a16:creationId xmlns:a16="http://schemas.microsoft.com/office/drawing/2014/main" id="{B13253AD-3F74-423A-81AA-2CB957FD6853}"/>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9" name="矩形 188">
              <a:extLst>
                <a:ext uri="{FF2B5EF4-FFF2-40B4-BE49-F238E27FC236}">
                  <a16:creationId xmlns:a16="http://schemas.microsoft.com/office/drawing/2014/main" id="{9517CD8D-8EF5-4819-BEB4-2F1905FD6C2C}"/>
                </a:ext>
              </a:extLst>
            </p:cNvPr>
            <p:cNvSpPr/>
            <p:nvPr/>
          </p:nvSpPr>
          <p:spPr>
            <a:xfrm>
              <a:off x="5918816"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90" name="矩形 189">
              <a:extLst>
                <a:ext uri="{FF2B5EF4-FFF2-40B4-BE49-F238E27FC236}">
                  <a16:creationId xmlns:a16="http://schemas.microsoft.com/office/drawing/2014/main" id="{648C7410-A026-4595-9B33-BAA31813C726}"/>
                </a:ext>
              </a:extLst>
            </p:cNvPr>
            <p:cNvSpPr/>
            <p:nvPr/>
          </p:nvSpPr>
          <p:spPr>
            <a:xfrm>
              <a:off x="6060287"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91" name="矩形 190">
              <a:extLst>
                <a:ext uri="{FF2B5EF4-FFF2-40B4-BE49-F238E27FC236}">
                  <a16:creationId xmlns:a16="http://schemas.microsoft.com/office/drawing/2014/main" id="{7D3EB501-8341-4C57-86CE-956E7DB3A6E9}"/>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sp>
        <p:nvSpPr>
          <p:cNvPr id="192" name="矩形 191">
            <a:extLst>
              <a:ext uri="{FF2B5EF4-FFF2-40B4-BE49-F238E27FC236}">
                <a16:creationId xmlns:a16="http://schemas.microsoft.com/office/drawing/2014/main" id="{03F25E5E-D490-4E97-B6F9-87C020C47F83}"/>
              </a:ext>
            </a:extLst>
          </p:cNvPr>
          <p:cNvSpPr/>
          <p:nvPr/>
        </p:nvSpPr>
        <p:spPr>
          <a:xfrm>
            <a:off x="3534790" y="2976786"/>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“science”</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93" name="矩形 192">
            <a:extLst>
              <a:ext uri="{FF2B5EF4-FFF2-40B4-BE49-F238E27FC236}">
                <a16:creationId xmlns:a16="http://schemas.microsoft.com/office/drawing/2014/main" id="{60E034AA-734C-4FA1-AC20-64917F13ED14}"/>
              </a:ext>
            </a:extLst>
          </p:cNvPr>
          <p:cNvSpPr/>
          <p:nvPr/>
        </p:nvSpPr>
        <p:spPr>
          <a:xfrm>
            <a:off x="5020110" y="2970735"/>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“and”</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94" name="矩形 193">
            <a:extLst>
              <a:ext uri="{FF2B5EF4-FFF2-40B4-BE49-F238E27FC236}">
                <a16:creationId xmlns:a16="http://schemas.microsoft.com/office/drawing/2014/main" id="{3A187B80-6BB0-4749-97EC-DCE4721DE735}"/>
              </a:ext>
            </a:extLst>
          </p:cNvPr>
          <p:cNvSpPr/>
          <p:nvPr/>
        </p:nvSpPr>
        <p:spPr>
          <a:xfrm>
            <a:off x="6505431" y="2970735"/>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“technology”</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95" name="矩形 194">
            <a:extLst>
              <a:ext uri="{FF2B5EF4-FFF2-40B4-BE49-F238E27FC236}">
                <a16:creationId xmlns:a16="http://schemas.microsoft.com/office/drawing/2014/main" id="{F7F07D38-89E2-4442-A713-332C20FA08D2}"/>
              </a:ext>
            </a:extLst>
          </p:cNvPr>
          <p:cNvSpPr/>
          <p:nvPr/>
        </p:nvSpPr>
        <p:spPr>
          <a:xfrm>
            <a:off x="3534790" y="4163361"/>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“games”</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96" name="矩形 195">
            <a:extLst>
              <a:ext uri="{FF2B5EF4-FFF2-40B4-BE49-F238E27FC236}">
                <a16:creationId xmlns:a16="http://schemas.microsoft.com/office/drawing/2014/main" id="{FA540AA0-812E-418C-B1C1-840504306F0F}"/>
              </a:ext>
            </a:extLst>
          </p:cNvPr>
          <p:cNvSpPr/>
          <p:nvPr/>
        </p:nvSpPr>
        <p:spPr>
          <a:xfrm>
            <a:off x="5020110" y="4157310"/>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97" name="双中括号 38">
            <a:extLst>
              <a:ext uri="{FF2B5EF4-FFF2-40B4-BE49-F238E27FC236}">
                <a16:creationId xmlns:a16="http://schemas.microsoft.com/office/drawing/2014/main" id="{409BF67A-3E5A-4AF5-90F2-A23B44646B97}"/>
              </a:ext>
            </a:extLst>
          </p:cNvPr>
          <p:cNvSpPr/>
          <p:nvPr/>
        </p:nvSpPr>
        <p:spPr>
          <a:xfrm rot="5400000">
            <a:off x="5620201" y="830039"/>
            <a:ext cx="449192" cy="4615589"/>
          </a:xfrm>
          <a:prstGeom prst="bracketPair">
            <a:avLst>
              <a:gd name="adj" fmla="val 0"/>
            </a:avLst>
          </a:prstGeom>
          <a:ln w="38100" cmpd="dbl">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98" name="双中括号 39">
            <a:extLst>
              <a:ext uri="{FF2B5EF4-FFF2-40B4-BE49-F238E27FC236}">
                <a16:creationId xmlns:a16="http://schemas.microsoft.com/office/drawing/2014/main" id="{7FC1C1B9-0541-4071-94E5-2C2C03F7EE7F}"/>
              </a:ext>
            </a:extLst>
          </p:cNvPr>
          <p:cNvSpPr/>
          <p:nvPr/>
        </p:nvSpPr>
        <p:spPr>
          <a:xfrm rot="5400000">
            <a:off x="5620201" y="2029247"/>
            <a:ext cx="449192" cy="4615589"/>
          </a:xfrm>
          <a:prstGeom prst="bracketPair">
            <a:avLst>
              <a:gd name="adj" fmla="val 0"/>
            </a:avLst>
          </a:prstGeom>
          <a:ln w="38100" cmpd="dbl">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01" name="矩形 200">
            <a:extLst>
              <a:ext uri="{FF2B5EF4-FFF2-40B4-BE49-F238E27FC236}">
                <a16:creationId xmlns:a16="http://schemas.microsoft.com/office/drawing/2014/main" id="{00AD9BEA-06CF-4364-8251-3A689E7A2A27}"/>
              </a:ext>
            </a:extLst>
          </p:cNvPr>
          <p:cNvSpPr/>
          <p:nvPr/>
        </p:nvSpPr>
        <p:spPr>
          <a:xfrm>
            <a:off x="7903421" y="2994158"/>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02" name="矩形 201">
            <a:extLst>
              <a:ext uri="{FF2B5EF4-FFF2-40B4-BE49-F238E27FC236}">
                <a16:creationId xmlns:a16="http://schemas.microsoft.com/office/drawing/2014/main" id="{96A03B0C-2494-445D-9E1C-49DCCFF0DEF6}"/>
              </a:ext>
            </a:extLst>
          </p:cNvPr>
          <p:cNvSpPr/>
          <p:nvPr/>
        </p:nvSpPr>
        <p:spPr>
          <a:xfrm>
            <a:off x="7903421" y="4180734"/>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66" name="同侧圆角矩形 6">
            <a:extLst>
              <a:ext uri="{FF2B5EF4-FFF2-40B4-BE49-F238E27FC236}">
                <a16:creationId xmlns:a16="http://schemas.microsoft.com/office/drawing/2014/main" id="{8A41EE82-65A9-4038-8500-3AC0AAF93F12}"/>
              </a:ext>
            </a:extLst>
          </p:cNvPr>
          <p:cNvSpPr/>
          <p:nvPr/>
        </p:nvSpPr>
        <p:spPr>
          <a:xfrm rot="10800000">
            <a:off x="3299972" y="4896635"/>
            <a:ext cx="4964363" cy="858602"/>
          </a:xfrm>
          <a:prstGeom prst="round2SameRect">
            <a:avLst>
              <a:gd name="adj1" fmla="val 11515"/>
              <a:gd name="adj2" fmla="val 0"/>
            </a:avLst>
          </a:prstGeom>
          <a:solidFill>
            <a:srgbClr val="F9F6F4">
              <a:alpha val="8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67" name="文本框 166">
            <a:extLst>
              <a:ext uri="{FF2B5EF4-FFF2-40B4-BE49-F238E27FC236}">
                <a16:creationId xmlns:a16="http://schemas.microsoft.com/office/drawing/2014/main" id="{E799752C-3FB6-4019-9F4C-55D9AE862125}"/>
              </a:ext>
            </a:extLst>
          </p:cNvPr>
          <p:cNvSpPr txBox="1"/>
          <p:nvPr/>
        </p:nvSpPr>
        <p:spPr>
          <a:xfrm>
            <a:off x="4945366" y="4853340"/>
            <a:ext cx="1677575" cy="400110"/>
          </a:xfrm>
          <a:prstGeom prst="rect">
            <a:avLst/>
          </a:prstGeom>
          <a:noFill/>
        </p:spPr>
        <p:txBody>
          <a:bodyPr wrap="none" rtlCol="0">
            <a:spAutoFit/>
          </a:bodyPr>
          <a:lstStyle/>
          <a:p>
            <a:pPr algn="ct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Target</a:t>
            </a:r>
            <a:r>
              <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Queue</a:t>
            </a:r>
            <a:endPar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64" name="文本框 163">
            <a:extLst>
              <a:ext uri="{FF2B5EF4-FFF2-40B4-BE49-F238E27FC236}">
                <a16:creationId xmlns:a16="http://schemas.microsoft.com/office/drawing/2014/main" id="{BA7F298C-78A6-4C28-A6BA-8A2BFE94966A}"/>
              </a:ext>
            </a:extLst>
          </p:cNvPr>
          <p:cNvSpPr txBox="1"/>
          <p:nvPr/>
        </p:nvSpPr>
        <p:spPr>
          <a:xfrm>
            <a:off x="4951187" y="2106756"/>
            <a:ext cx="1657825" cy="400110"/>
          </a:xfrm>
          <a:prstGeom prst="rect">
            <a:avLst/>
          </a:prstGeom>
          <a:noFill/>
        </p:spPr>
        <p:txBody>
          <a:bodyPr wrap="none" rtlCol="0">
            <a:spAutoFit/>
          </a:bodyPr>
          <a:lstStyle/>
          <a:p>
            <a:pPr algn="ct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Draft</a:t>
            </a:r>
            <a:r>
              <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Queues</a:t>
            </a:r>
            <a:endPar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208" name="肘形连接符 49">
            <a:extLst>
              <a:ext uri="{FF2B5EF4-FFF2-40B4-BE49-F238E27FC236}">
                <a16:creationId xmlns:a16="http://schemas.microsoft.com/office/drawing/2014/main" id="{1B0EF503-D124-43FC-BA0D-497B1711ECC6}"/>
              </a:ext>
            </a:extLst>
          </p:cNvPr>
          <p:cNvCxnSpPr>
            <a:cxnSpLocks/>
            <a:stCxn id="209" idx="2"/>
            <a:endCxn id="201" idx="3"/>
          </p:cNvCxnSpPr>
          <p:nvPr/>
        </p:nvCxnSpPr>
        <p:spPr>
          <a:xfrm rot="5400000">
            <a:off x="7622946" y="2417761"/>
            <a:ext cx="1147605" cy="288348"/>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10" name="肘形连接符 51">
            <a:extLst>
              <a:ext uri="{FF2B5EF4-FFF2-40B4-BE49-F238E27FC236}">
                <a16:creationId xmlns:a16="http://schemas.microsoft.com/office/drawing/2014/main" id="{95EA3194-85B9-4468-924F-9C40ADFB99FE}"/>
              </a:ext>
            </a:extLst>
          </p:cNvPr>
          <p:cNvCxnSpPr>
            <a:cxnSpLocks/>
            <a:stCxn id="211" idx="2"/>
            <a:endCxn id="202" idx="3"/>
          </p:cNvCxnSpPr>
          <p:nvPr/>
        </p:nvCxnSpPr>
        <p:spPr>
          <a:xfrm rot="5400000">
            <a:off x="7104235" y="2936473"/>
            <a:ext cx="2334181" cy="437501"/>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68" name="文本框 167">
            <a:extLst>
              <a:ext uri="{FF2B5EF4-FFF2-40B4-BE49-F238E27FC236}">
                <a16:creationId xmlns:a16="http://schemas.microsoft.com/office/drawing/2014/main" id="{0A50C03C-B9E6-48CD-BFB3-0DFF570D0FE5}"/>
              </a:ext>
            </a:extLst>
          </p:cNvPr>
          <p:cNvSpPr txBox="1"/>
          <p:nvPr/>
        </p:nvSpPr>
        <p:spPr>
          <a:xfrm>
            <a:off x="8215384" y="2089785"/>
            <a:ext cx="415498" cy="369332"/>
          </a:xfrm>
          <a:prstGeom prst="rect">
            <a:avLst/>
          </a:prstGeom>
          <a:noFill/>
        </p:spPr>
        <p:txBody>
          <a:bodyPr wrap="none" rtlCol="0">
            <a:spAutoFit/>
          </a:bodyPr>
          <a:lstStyle/>
          <a:p>
            <a:r>
              <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rPr>
              <a:t>❷</a:t>
            </a:r>
          </a:p>
        </p:txBody>
      </p:sp>
      <p:sp>
        <p:nvSpPr>
          <p:cNvPr id="158" name="圆角矩形 4">
            <a:extLst>
              <a:ext uri="{FF2B5EF4-FFF2-40B4-BE49-F238E27FC236}">
                <a16:creationId xmlns:a16="http://schemas.microsoft.com/office/drawing/2014/main" id="{F293E481-98AF-4DC7-86CA-09E639403231}"/>
              </a:ext>
            </a:extLst>
          </p:cNvPr>
          <p:cNvSpPr/>
          <p:nvPr/>
        </p:nvSpPr>
        <p:spPr>
          <a:xfrm>
            <a:off x="947568" y="3770478"/>
            <a:ext cx="2060194" cy="1281454"/>
          </a:xfrm>
          <a:prstGeom prst="roundRect">
            <a:avLst>
              <a:gd name="adj" fmla="val 10121"/>
            </a:avLst>
          </a:prstGeom>
          <a:solidFill>
            <a:srgbClr val="F9F6F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24" name="矩形 223">
            <a:extLst>
              <a:ext uri="{FF2B5EF4-FFF2-40B4-BE49-F238E27FC236}">
                <a16:creationId xmlns:a16="http://schemas.microsoft.com/office/drawing/2014/main" id="{F72B7391-003D-4395-9AB8-BC1C180C5809}"/>
              </a:ext>
            </a:extLst>
          </p:cNvPr>
          <p:cNvSpPr/>
          <p:nvPr/>
        </p:nvSpPr>
        <p:spPr>
          <a:xfrm>
            <a:off x="1229501" y="4192543"/>
            <a:ext cx="922291"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“games”</a:t>
            </a:r>
            <a:endParaRPr kumimoji="1" lang="zh-CN" altLang="en-US"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pic>
        <p:nvPicPr>
          <p:cNvPr id="225" name="图片 224">
            <a:extLst>
              <a:ext uri="{FF2B5EF4-FFF2-40B4-BE49-F238E27FC236}">
                <a16:creationId xmlns:a16="http://schemas.microsoft.com/office/drawing/2014/main" id="{3DF2DAB4-2A01-4A31-A60E-4BEBA9FF4345}"/>
              </a:ext>
            </a:extLst>
          </p:cNvPr>
          <p:cNvPicPr>
            <a:picLocks noChangeAspect="1"/>
          </p:cNvPicPr>
          <p:nvPr/>
        </p:nvPicPr>
        <p:blipFill>
          <a:blip r:embed="rId3"/>
          <a:srcRect/>
          <a:stretch/>
        </p:blipFill>
        <p:spPr>
          <a:xfrm>
            <a:off x="2047099" y="4223604"/>
            <a:ext cx="193000" cy="193000"/>
          </a:xfrm>
          <a:prstGeom prst="rect">
            <a:avLst/>
          </a:prstGeom>
        </p:spPr>
      </p:pic>
      <p:sp>
        <p:nvSpPr>
          <p:cNvPr id="226" name="矩形 225">
            <a:extLst>
              <a:ext uri="{FF2B5EF4-FFF2-40B4-BE49-F238E27FC236}">
                <a16:creationId xmlns:a16="http://schemas.microsoft.com/office/drawing/2014/main" id="{B5492E0A-A44D-454F-B92C-AD45A118FF9B}"/>
              </a:ext>
            </a:extLst>
          </p:cNvPr>
          <p:cNvSpPr/>
          <p:nvPr/>
        </p:nvSpPr>
        <p:spPr>
          <a:xfrm>
            <a:off x="1229501" y="3905539"/>
            <a:ext cx="922291"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“science”</a:t>
            </a:r>
            <a:endParaRPr kumimoji="1" lang="zh-CN" altLang="en-US"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pic>
        <p:nvPicPr>
          <p:cNvPr id="227" name="图片 226">
            <a:extLst>
              <a:ext uri="{FF2B5EF4-FFF2-40B4-BE49-F238E27FC236}">
                <a16:creationId xmlns:a16="http://schemas.microsoft.com/office/drawing/2014/main" id="{74454A43-8850-4DD0-8B3F-28CEA8CD4DEF}"/>
              </a:ext>
            </a:extLst>
          </p:cNvPr>
          <p:cNvPicPr>
            <a:picLocks noChangeAspect="1"/>
          </p:cNvPicPr>
          <p:nvPr/>
        </p:nvPicPr>
        <p:blipFill>
          <a:blip r:embed="rId2"/>
          <a:srcRect/>
          <a:stretch/>
        </p:blipFill>
        <p:spPr>
          <a:xfrm>
            <a:off x="2052009" y="3939886"/>
            <a:ext cx="193000" cy="193000"/>
          </a:xfrm>
          <a:prstGeom prst="rect">
            <a:avLst/>
          </a:prstGeom>
        </p:spPr>
      </p:pic>
      <p:sp>
        <p:nvSpPr>
          <p:cNvPr id="228" name="矩形 227">
            <a:extLst>
              <a:ext uri="{FF2B5EF4-FFF2-40B4-BE49-F238E27FC236}">
                <a16:creationId xmlns:a16="http://schemas.microsoft.com/office/drawing/2014/main" id="{08E10A31-31AC-492E-B3E3-9A4CF95FB90E}"/>
              </a:ext>
            </a:extLst>
          </p:cNvPr>
          <p:cNvSpPr/>
          <p:nvPr/>
        </p:nvSpPr>
        <p:spPr>
          <a:xfrm>
            <a:off x="1229501" y="4476971"/>
            <a:ext cx="922291" cy="252000"/>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“games”</a:t>
            </a:r>
            <a:endParaRPr kumimoji="1" lang="zh-CN" altLang="en-US"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33" name="文本框 232">
            <a:extLst>
              <a:ext uri="{FF2B5EF4-FFF2-40B4-BE49-F238E27FC236}">
                <a16:creationId xmlns:a16="http://schemas.microsoft.com/office/drawing/2014/main" id="{F9FCA220-9838-4931-B24D-3F3D5F1D548D}"/>
              </a:ext>
            </a:extLst>
          </p:cNvPr>
          <p:cNvSpPr txBox="1"/>
          <p:nvPr/>
        </p:nvSpPr>
        <p:spPr>
          <a:xfrm>
            <a:off x="1268977" y="4694072"/>
            <a:ext cx="1309013"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Aggregator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40" name="右大括号 239">
            <a:extLst>
              <a:ext uri="{FF2B5EF4-FFF2-40B4-BE49-F238E27FC236}">
                <a16:creationId xmlns:a16="http://schemas.microsoft.com/office/drawing/2014/main" id="{40870557-E34F-450C-8E33-F971092DF612}"/>
              </a:ext>
            </a:extLst>
          </p:cNvPr>
          <p:cNvSpPr/>
          <p:nvPr/>
        </p:nvSpPr>
        <p:spPr>
          <a:xfrm>
            <a:off x="2246686" y="3939886"/>
            <a:ext cx="96685" cy="756347"/>
          </a:xfrm>
          <a:prstGeom prst="rightBrace">
            <a:avLst>
              <a:gd name="adj1" fmla="val 44456"/>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42" name="直线箭头连接符 87">
            <a:extLst>
              <a:ext uri="{FF2B5EF4-FFF2-40B4-BE49-F238E27FC236}">
                <a16:creationId xmlns:a16="http://schemas.microsoft.com/office/drawing/2014/main" id="{94FEA2D3-6DEC-4F0E-BD4F-44BDF18C1BD2}"/>
              </a:ext>
            </a:extLst>
          </p:cNvPr>
          <p:cNvCxnSpPr>
            <a:cxnSpLocks/>
            <a:stCxn id="244" idx="1"/>
            <a:endCxn id="240" idx="1"/>
          </p:cNvCxnSpPr>
          <p:nvPr/>
        </p:nvCxnSpPr>
        <p:spPr>
          <a:xfrm flipH="1" flipV="1">
            <a:off x="2343371" y="4318060"/>
            <a:ext cx="225301" cy="782"/>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43" name="椭圆 242">
            <a:extLst>
              <a:ext uri="{FF2B5EF4-FFF2-40B4-BE49-F238E27FC236}">
                <a16:creationId xmlns:a16="http://schemas.microsoft.com/office/drawing/2014/main" id="{52DAA08D-E0C8-476E-B032-A1AF0716132A}"/>
              </a:ext>
            </a:extLst>
          </p:cNvPr>
          <p:cNvSpPr/>
          <p:nvPr/>
        </p:nvSpPr>
        <p:spPr>
          <a:xfrm>
            <a:off x="2521034" y="4158321"/>
            <a:ext cx="336592" cy="3365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244" name="图片 243">
            <a:extLst>
              <a:ext uri="{FF2B5EF4-FFF2-40B4-BE49-F238E27FC236}">
                <a16:creationId xmlns:a16="http://schemas.microsoft.com/office/drawing/2014/main" id="{5D0D8520-6942-4062-AEFA-C985B51BA72A}"/>
              </a:ext>
            </a:extLst>
          </p:cNvPr>
          <p:cNvPicPr>
            <a:picLocks noChangeAspect="1"/>
          </p:cNvPicPr>
          <p:nvPr/>
        </p:nvPicPr>
        <p:blipFill>
          <a:blip r:embed="rId8"/>
          <a:stretch>
            <a:fillRect/>
          </a:stretch>
        </p:blipFill>
        <p:spPr>
          <a:xfrm>
            <a:off x="2568672" y="4196903"/>
            <a:ext cx="243877" cy="243877"/>
          </a:xfrm>
          <a:prstGeom prst="rect">
            <a:avLst/>
          </a:prstGeom>
        </p:spPr>
      </p:pic>
      <p:sp>
        <p:nvSpPr>
          <p:cNvPr id="253" name="文本框 252">
            <a:extLst>
              <a:ext uri="{FF2B5EF4-FFF2-40B4-BE49-F238E27FC236}">
                <a16:creationId xmlns:a16="http://schemas.microsoft.com/office/drawing/2014/main" id="{48DD59C0-9531-4E6B-8C47-50BA409766D2}"/>
              </a:ext>
            </a:extLst>
          </p:cNvPr>
          <p:cNvSpPr txBox="1"/>
          <p:nvPr/>
        </p:nvSpPr>
        <p:spPr>
          <a:xfrm>
            <a:off x="2253587" y="4427817"/>
            <a:ext cx="415498" cy="369332"/>
          </a:xfrm>
          <a:prstGeom prst="rect">
            <a:avLst/>
          </a:prstGeom>
          <a:noFill/>
        </p:spPr>
        <p:txBody>
          <a:bodyPr wrap="none" rtlCol="0">
            <a:spAutoFit/>
          </a:bodyPr>
          <a:lstStyle/>
          <a:p>
            <a:r>
              <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rPr>
              <a:t>❸</a:t>
            </a:r>
          </a:p>
        </p:txBody>
      </p:sp>
      <p:sp>
        <p:nvSpPr>
          <p:cNvPr id="254" name="文本框 253">
            <a:extLst>
              <a:ext uri="{FF2B5EF4-FFF2-40B4-BE49-F238E27FC236}">
                <a16:creationId xmlns:a16="http://schemas.microsoft.com/office/drawing/2014/main" id="{EBA7A22B-4EA8-492B-8BF4-D6144B98CFCE}"/>
              </a:ext>
            </a:extLst>
          </p:cNvPr>
          <p:cNvSpPr txBox="1"/>
          <p:nvPr/>
        </p:nvSpPr>
        <p:spPr>
          <a:xfrm>
            <a:off x="9582264" y="1757922"/>
            <a:ext cx="415498" cy="369332"/>
          </a:xfrm>
          <a:prstGeom prst="rect">
            <a:avLst/>
          </a:prstGeom>
          <a:noFill/>
        </p:spPr>
        <p:txBody>
          <a:bodyPr wrap="none" rtlCol="0">
            <a:spAutoFit/>
          </a:bodyPr>
          <a:lstStyle/>
          <a:p>
            <a:r>
              <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rPr>
              <a:t>❸</a:t>
            </a:r>
          </a:p>
        </p:txBody>
      </p:sp>
      <p:cxnSp>
        <p:nvCxnSpPr>
          <p:cNvPr id="199" name="肘形连接符 40">
            <a:extLst>
              <a:ext uri="{FF2B5EF4-FFF2-40B4-BE49-F238E27FC236}">
                <a16:creationId xmlns:a16="http://schemas.microsoft.com/office/drawing/2014/main" id="{E0A837FE-8BE1-4891-A01B-B607437B4C6E}"/>
              </a:ext>
            </a:extLst>
          </p:cNvPr>
          <p:cNvCxnSpPr>
            <a:cxnSpLocks/>
            <a:stCxn id="192" idx="1"/>
            <a:endCxn id="243" idx="6"/>
          </p:cNvCxnSpPr>
          <p:nvPr/>
        </p:nvCxnSpPr>
        <p:spPr>
          <a:xfrm rot="10800000" flipV="1">
            <a:off x="2857626" y="3141791"/>
            <a:ext cx="677164" cy="1184826"/>
          </a:xfrm>
          <a:prstGeom prst="bentConnector3">
            <a:avLst>
              <a:gd name="adj1" fmla="val 65328"/>
            </a:avLst>
          </a:prstGeom>
          <a:ln w="19050">
            <a:solidFill>
              <a:schemeClr val="accent1">
                <a:lumMod val="75000"/>
              </a:schemeClr>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41" name="直线箭头连接符 86">
            <a:extLst>
              <a:ext uri="{FF2B5EF4-FFF2-40B4-BE49-F238E27FC236}">
                <a16:creationId xmlns:a16="http://schemas.microsoft.com/office/drawing/2014/main" id="{9DC5154F-D17C-4909-AF26-6461BB9FFA2C}"/>
              </a:ext>
            </a:extLst>
          </p:cNvPr>
          <p:cNvCxnSpPr>
            <a:cxnSpLocks/>
            <a:stCxn id="195" idx="1"/>
            <a:endCxn id="243" idx="6"/>
          </p:cNvCxnSpPr>
          <p:nvPr/>
        </p:nvCxnSpPr>
        <p:spPr>
          <a:xfrm flipH="1" flipV="1">
            <a:off x="2857626" y="4326617"/>
            <a:ext cx="677164" cy="1749"/>
          </a:xfrm>
          <a:prstGeom prst="straightConnector1">
            <a:avLst/>
          </a:prstGeom>
          <a:ln w="19050">
            <a:solidFill>
              <a:schemeClr val="accent1">
                <a:lumMod val="75000"/>
              </a:schemeClr>
            </a:solidFill>
            <a:tailEnd type="triangle" w="sm" len="lg"/>
          </a:ln>
        </p:spPr>
        <p:style>
          <a:lnRef idx="1">
            <a:schemeClr val="accent1"/>
          </a:lnRef>
          <a:fillRef idx="0">
            <a:schemeClr val="accent1"/>
          </a:fillRef>
          <a:effectRef idx="0">
            <a:schemeClr val="accent1"/>
          </a:effectRef>
          <a:fontRef idx="minor">
            <a:schemeClr val="tx1"/>
          </a:fontRef>
        </p:style>
      </p:cxnSp>
      <p:sp>
        <p:nvSpPr>
          <p:cNvPr id="305" name="矩形 304">
            <a:extLst>
              <a:ext uri="{FF2B5EF4-FFF2-40B4-BE49-F238E27FC236}">
                <a16:creationId xmlns:a16="http://schemas.microsoft.com/office/drawing/2014/main" id="{A0A597FA-5DD8-4AFC-829B-11F227297F04}"/>
              </a:ext>
            </a:extLst>
          </p:cNvPr>
          <p:cNvSpPr/>
          <p:nvPr/>
        </p:nvSpPr>
        <p:spPr>
          <a:xfrm>
            <a:off x="633876" y="1988130"/>
            <a:ext cx="8361066" cy="3974027"/>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06" name="文本框 305">
            <a:extLst>
              <a:ext uri="{FF2B5EF4-FFF2-40B4-BE49-F238E27FC236}">
                <a16:creationId xmlns:a16="http://schemas.microsoft.com/office/drawing/2014/main" id="{5AB79FB4-CE02-4436-A447-CA7191437F27}"/>
              </a:ext>
            </a:extLst>
          </p:cNvPr>
          <p:cNvSpPr txBox="1"/>
          <p:nvPr/>
        </p:nvSpPr>
        <p:spPr>
          <a:xfrm>
            <a:off x="8244316" y="5794746"/>
            <a:ext cx="654025" cy="276999"/>
          </a:xfrm>
          <a:prstGeom prst="rect">
            <a:avLst/>
          </a:prstGeom>
          <a:solidFill>
            <a:schemeClr val="bg1"/>
          </a:solidFill>
        </p:spPr>
        <p:txBody>
          <a:bodyPr wrap="none" lIns="0" tIns="0" rIns="0" bIns="0" rtlCol="0">
            <a:spAutoFit/>
          </a:bodyPr>
          <a:lstStyle/>
          <a:p>
            <a:r>
              <a:rPr kumimoji="1" lang="en-US" altLang="zh-CN" b="1" dirty="0">
                <a:latin typeface="Times New Roman" panose="02020603050405020304" pitchFamily="18" charset="0"/>
                <a:ea typeface="PingFang SC" panose="020B0400000000000000" pitchFamily="34" charset="-122"/>
                <a:cs typeface="Times New Roman" panose="02020603050405020304" pitchFamily="18" charset="0"/>
              </a:rPr>
              <a:t>Device</a:t>
            </a:r>
            <a:endPar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endParaRPr>
          </a:p>
        </p:txBody>
      </p:sp>
      <p:grpSp>
        <p:nvGrpSpPr>
          <p:cNvPr id="294" name="组合 293">
            <a:extLst>
              <a:ext uri="{FF2B5EF4-FFF2-40B4-BE49-F238E27FC236}">
                <a16:creationId xmlns:a16="http://schemas.microsoft.com/office/drawing/2014/main" id="{30A25148-0B9E-4F66-967F-5C8A7D337F9B}"/>
              </a:ext>
            </a:extLst>
          </p:cNvPr>
          <p:cNvGrpSpPr/>
          <p:nvPr/>
        </p:nvGrpSpPr>
        <p:grpSpPr>
          <a:xfrm>
            <a:off x="5299856" y="6046113"/>
            <a:ext cx="3351962" cy="338554"/>
            <a:chOff x="6877097" y="5669960"/>
            <a:chExt cx="3351962" cy="338554"/>
          </a:xfrm>
        </p:grpSpPr>
        <p:sp>
          <p:nvSpPr>
            <p:cNvPr id="295" name="矩形 294">
              <a:extLst>
                <a:ext uri="{FF2B5EF4-FFF2-40B4-BE49-F238E27FC236}">
                  <a16:creationId xmlns:a16="http://schemas.microsoft.com/office/drawing/2014/main" id="{39B94111-F1A4-493C-A9F0-67CE4A2A4B10}"/>
                </a:ext>
              </a:extLst>
            </p:cNvPr>
            <p:cNvSpPr/>
            <p:nvPr/>
          </p:nvSpPr>
          <p:spPr>
            <a:xfrm>
              <a:off x="6877097" y="5697658"/>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96" name="文本框 295">
              <a:extLst>
                <a:ext uri="{FF2B5EF4-FFF2-40B4-BE49-F238E27FC236}">
                  <a16:creationId xmlns:a16="http://schemas.microsoft.com/office/drawing/2014/main" id="{B675F12A-23F4-4D13-AD1A-8C53AF20A0C5}"/>
                </a:ext>
              </a:extLst>
            </p:cNvPr>
            <p:cNvSpPr txBox="1"/>
            <p:nvPr/>
          </p:nvSpPr>
          <p:spPr>
            <a:xfrm>
              <a:off x="7014718" y="5669960"/>
              <a:ext cx="3214341"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Draft</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tokens</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and</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output</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distributions</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grpSp>
        <p:nvGrpSpPr>
          <p:cNvPr id="285" name="组合 284">
            <a:extLst>
              <a:ext uri="{FF2B5EF4-FFF2-40B4-BE49-F238E27FC236}">
                <a16:creationId xmlns:a16="http://schemas.microsoft.com/office/drawing/2014/main" id="{F409490E-F56D-4D82-97AA-EB5796AB526E}"/>
              </a:ext>
            </a:extLst>
          </p:cNvPr>
          <p:cNvGrpSpPr/>
          <p:nvPr/>
        </p:nvGrpSpPr>
        <p:grpSpPr>
          <a:xfrm>
            <a:off x="627509" y="6046113"/>
            <a:ext cx="835248" cy="338554"/>
            <a:chOff x="2148995" y="5669960"/>
            <a:chExt cx="835248" cy="338554"/>
          </a:xfrm>
        </p:grpSpPr>
        <p:sp>
          <p:nvSpPr>
            <p:cNvPr id="286" name="矩形 285">
              <a:extLst>
                <a:ext uri="{FF2B5EF4-FFF2-40B4-BE49-F238E27FC236}">
                  <a16:creationId xmlns:a16="http://schemas.microsoft.com/office/drawing/2014/main" id="{DD6B167B-BCC2-41A2-A50C-F4D2FDB3DB8B}"/>
                </a:ext>
              </a:extLst>
            </p:cNvPr>
            <p:cNvSpPr/>
            <p:nvPr/>
          </p:nvSpPr>
          <p:spPr>
            <a:xfrm>
              <a:off x="2148995" y="5697658"/>
              <a:ext cx="149153" cy="283159"/>
            </a:xfrm>
            <a:prstGeom prst="rect">
              <a:avLst/>
            </a:prstGeom>
            <a:solidFill>
              <a:srgbClr val="6FC9B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87" name="文本框 286">
              <a:extLst>
                <a:ext uri="{FF2B5EF4-FFF2-40B4-BE49-F238E27FC236}">
                  <a16:creationId xmlns:a16="http://schemas.microsoft.com/office/drawing/2014/main" id="{D61BAEC2-A157-449B-A730-90BE5F25B291}"/>
                </a:ext>
              </a:extLst>
            </p:cNvPr>
            <p:cNvSpPr txBox="1"/>
            <p:nvPr/>
          </p:nvSpPr>
          <p:spPr>
            <a:xfrm>
              <a:off x="2286616" y="5669960"/>
              <a:ext cx="697627"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Query</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sp>
        <p:nvSpPr>
          <p:cNvPr id="311" name="圆角矩形 81">
            <a:extLst>
              <a:ext uri="{FF2B5EF4-FFF2-40B4-BE49-F238E27FC236}">
                <a16:creationId xmlns:a16="http://schemas.microsoft.com/office/drawing/2014/main" id="{EDF9B0A1-17F5-49D0-BD22-2018A136E4F8}"/>
              </a:ext>
            </a:extLst>
          </p:cNvPr>
          <p:cNvSpPr/>
          <p:nvPr/>
        </p:nvSpPr>
        <p:spPr>
          <a:xfrm>
            <a:off x="947568" y="5193510"/>
            <a:ext cx="2060194" cy="558432"/>
          </a:xfrm>
          <a:prstGeom prst="roundRect">
            <a:avLst>
              <a:gd name="adj" fmla="val 17403"/>
            </a:avLst>
          </a:prstGeom>
          <a:solidFill>
            <a:srgbClr val="D9E1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12" name="文本框 311">
            <a:extLst>
              <a:ext uri="{FF2B5EF4-FFF2-40B4-BE49-F238E27FC236}">
                <a16:creationId xmlns:a16="http://schemas.microsoft.com/office/drawing/2014/main" id="{33ABD97D-A940-47E9-80C4-58969853EA53}"/>
              </a:ext>
            </a:extLst>
          </p:cNvPr>
          <p:cNvSpPr txBox="1"/>
          <p:nvPr/>
        </p:nvSpPr>
        <p:spPr>
          <a:xfrm>
            <a:off x="1337105" y="5299324"/>
            <a:ext cx="1172116"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Scheduler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spTree>
    <p:extLst>
      <p:ext uri="{BB962C8B-B14F-4D97-AF65-F5344CB8AC3E}">
        <p14:creationId xmlns:p14="http://schemas.microsoft.com/office/powerpoint/2010/main" val="31151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3161443"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Design: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System Design</a:t>
            </a:r>
            <a:endParaRPr kumimoji="1" lang="zh-CN" altLang="en-US" sz="2400" b="1" dirty="0">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D815CA1C-2826-4C78-943F-38391A167C2F}"/>
              </a:ext>
            </a:extLst>
          </p:cNvPr>
          <p:cNvSpPr txBox="1"/>
          <p:nvPr/>
        </p:nvSpPr>
        <p:spPr>
          <a:xfrm>
            <a:off x="9124404" y="997160"/>
            <a:ext cx="2467342"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Overview of DRAGON</a:t>
            </a:r>
          </a:p>
        </p:txBody>
      </p:sp>
      <p:sp>
        <p:nvSpPr>
          <p:cNvPr id="11" name="圆角矩形 5">
            <a:extLst>
              <a:ext uri="{FF2B5EF4-FFF2-40B4-BE49-F238E27FC236}">
                <a16:creationId xmlns:a16="http://schemas.microsoft.com/office/drawing/2014/main" id="{85423D2B-EB24-4C82-8763-738861525E97}"/>
              </a:ext>
            </a:extLst>
          </p:cNvPr>
          <p:cNvSpPr/>
          <p:nvPr/>
        </p:nvSpPr>
        <p:spPr>
          <a:xfrm>
            <a:off x="3301984" y="2093821"/>
            <a:ext cx="4964361" cy="3658124"/>
          </a:xfrm>
          <a:prstGeom prst="roundRect">
            <a:avLst>
              <a:gd name="adj" fmla="val 3132"/>
            </a:avLst>
          </a:prstGeom>
          <a:solidFill>
            <a:srgbClr val="D9E1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nvGrpSpPr>
          <p:cNvPr id="13" name="组合 12">
            <a:extLst>
              <a:ext uri="{FF2B5EF4-FFF2-40B4-BE49-F238E27FC236}">
                <a16:creationId xmlns:a16="http://schemas.microsoft.com/office/drawing/2014/main" id="{EBC40859-66C3-47DF-BF20-C7BC8268B0CD}"/>
              </a:ext>
            </a:extLst>
          </p:cNvPr>
          <p:cNvGrpSpPr/>
          <p:nvPr/>
        </p:nvGrpSpPr>
        <p:grpSpPr>
          <a:xfrm>
            <a:off x="3834721" y="2535581"/>
            <a:ext cx="591127" cy="334460"/>
            <a:chOff x="5822551" y="2574994"/>
            <a:chExt cx="591127" cy="334460"/>
          </a:xfrm>
        </p:grpSpPr>
        <p:cxnSp>
          <p:nvCxnSpPr>
            <p:cNvPr id="151" name="直线连接符 8">
              <a:extLst>
                <a:ext uri="{FF2B5EF4-FFF2-40B4-BE49-F238E27FC236}">
                  <a16:creationId xmlns:a16="http://schemas.microsoft.com/office/drawing/2014/main" id="{0FA82362-0FE7-41C0-B343-46D11FD08222}"/>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2" name="矩形 151">
              <a:extLst>
                <a:ext uri="{FF2B5EF4-FFF2-40B4-BE49-F238E27FC236}">
                  <a16:creationId xmlns:a16="http://schemas.microsoft.com/office/drawing/2014/main" id="{DD881A5A-C582-4705-8FB3-507B6EA76E0C}"/>
                </a:ext>
              </a:extLst>
            </p:cNvPr>
            <p:cNvSpPr/>
            <p:nvPr/>
          </p:nvSpPr>
          <p:spPr>
            <a:xfrm>
              <a:off x="5918816"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53" name="矩形 152">
              <a:extLst>
                <a:ext uri="{FF2B5EF4-FFF2-40B4-BE49-F238E27FC236}">
                  <a16:creationId xmlns:a16="http://schemas.microsoft.com/office/drawing/2014/main" id="{ECE801BA-933C-4FD4-8DF0-54E8D315E78F}"/>
                </a:ext>
              </a:extLst>
            </p:cNvPr>
            <p:cNvSpPr/>
            <p:nvPr/>
          </p:nvSpPr>
          <p:spPr>
            <a:xfrm>
              <a:off x="6060287"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54" name="矩形 153">
              <a:extLst>
                <a:ext uri="{FF2B5EF4-FFF2-40B4-BE49-F238E27FC236}">
                  <a16:creationId xmlns:a16="http://schemas.microsoft.com/office/drawing/2014/main" id="{50F135CE-89B6-4C06-8A76-A4C68430E304}"/>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4" name="组合 13">
            <a:extLst>
              <a:ext uri="{FF2B5EF4-FFF2-40B4-BE49-F238E27FC236}">
                <a16:creationId xmlns:a16="http://schemas.microsoft.com/office/drawing/2014/main" id="{877FBF96-42E9-41EB-A2A8-E8A63964ECC0}"/>
              </a:ext>
            </a:extLst>
          </p:cNvPr>
          <p:cNvGrpSpPr/>
          <p:nvPr/>
        </p:nvGrpSpPr>
        <p:grpSpPr>
          <a:xfrm>
            <a:off x="5269467" y="2535581"/>
            <a:ext cx="591127" cy="334460"/>
            <a:chOff x="5822551" y="2574994"/>
            <a:chExt cx="591127" cy="334460"/>
          </a:xfrm>
        </p:grpSpPr>
        <p:cxnSp>
          <p:nvCxnSpPr>
            <p:cNvPr id="147" name="直线连接符 13">
              <a:extLst>
                <a:ext uri="{FF2B5EF4-FFF2-40B4-BE49-F238E27FC236}">
                  <a16:creationId xmlns:a16="http://schemas.microsoft.com/office/drawing/2014/main" id="{876D95C1-95FB-4234-85D8-FE28DED838F6}"/>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8" name="矩形 147">
              <a:extLst>
                <a:ext uri="{FF2B5EF4-FFF2-40B4-BE49-F238E27FC236}">
                  <a16:creationId xmlns:a16="http://schemas.microsoft.com/office/drawing/2014/main" id="{30D45D34-AC31-4B3A-B6E0-0D562EFD94FF}"/>
                </a:ext>
              </a:extLst>
            </p:cNvPr>
            <p:cNvSpPr/>
            <p:nvPr/>
          </p:nvSpPr>
          <p:spPr>
            <a:xfrm>
              <a:off x="5918816"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49" name="矩形 148">
              <a:extLst>
                <a:ext uri="{FF2B5EF4-FFF2-40B4-BE49-F238E27FC236}">
                  <a16:creationId xmlns:a16="http://schemas.microsoft.com/office/drawing/2014/main" id="{DB67DBBC-07BF-4644-9726-2EECD9C0AAAF}"/>
                </a:ext>
              </a:extLst>
            </p:cNvPr>
            <p:cNvSpPr/>
            <p:nvPr/>
          </p:nvSpPr>
          <p:spPr>
            <a:xfrm>
              <a:off x="6060287"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50" name="矩形 149">
              <a:extLst>
                <a:ext uri="{FF2B5EF4-FFF2-40B4-BE49-F238E27FC236}">
                  <a16:creationId xmlns:a16="http://schemas.microsoft.com/office/drawing/2014/main" id="{E5071E74-0DB3-4150-95BC-A99F03DA7E69}"/>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5" name="组合 14">
            <a:extLst>
              <a:ext uri="{FF2B5EF4-FFF2-40B4-BE49-F238E27FC236}">
                <a16:creationId xmlns:a16="http://schemas.microsoft.com/office/drawing/2014/main" id="{607951E6-728F-4867-A05C-5AF8933AC47A}"/>
              </a:ext>
            </a:extLst>
          </p:cNvPr>
          <p:cNvGrpSpPr/>
          <p:nvPr/>
        </p:nvGrpSpPr>
        <p:grpSpPr>
          <a:xfrm>
            <a:off x="6946833" y="2535581"/>
            <a:ext cx="591127" cy="334460"/>
            <a:chOff x="5822551" y="2574994"/>
            <a:chExt cx="591127" cy="334460"/>
          </a:xfrm>
        </p:grpSpPr>
        <p:cxnSp>
          <p:nvCxnSpPr>
            <p:cNvPr id="143" name="直线连接符 18">
              <a:extLst>
                <a:ext uri="{FF2B5EF4-FFF2-40B4-BE49-F238E27FC236}">
                  <a16:creationId xmlns:a16="http://schemas.microsoft.com/office/drawing/2014/main" id="{568C82B5-ED51-4150-A6D2-B3C30A0D8769}"/>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4" name="矩形 143">
              <a:extLst>
                <a:ext uri="{FF2B5EF4-FFF2-40B4-BE49-F238E27FC236}">
                  <a16:creationId xmlns:a16="http://schemas.microsoft.com/office/drawing/2014/main" id="{004A5B5C-A1DF-4354-A7B3-E3D22B8A3FF8}"/>
                </a:ext>
              </a:extLst>
            </p:cNvPr>
            <p:cNvSpPr/>
            <p:nvPr/>
          </p:nvSpPr>
          <p:spPr>
            <a:xfrm>
              <a:off x="5918816" y="2823352"/>
              <a:ext cx="139539" cy="84151"/>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45" name="矩形 144">
              <a:extLst>
                <a:ext uri="{FF2B5EF4-FFF2-40B4-BE49-F238E27FC236}">
                  <a16:creationId xmlns:a16="http://schemas.microsoft.com/office/drawing/2014/main" id="{DFBC99AD-52F4-4A2B-BDA6-FFF517B1DA65}"/>
                </a:ext>
              </a:extLst>
            </p:cNvPr>
            <p:cNvSpPr/>
            <p:nvPr/>
          </p:nvSpPr>
          <p:spPr>
            <a:xfrm>
              <a:off x="6060287"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46" name="矩形 145">
              <a:extLst>
                <a:ext uri="{FF2B5EF4-FFF2-40B4-BE49-F238E27FC236}">
                  <a16:creationId xmlns:a16="http://schemas.microsoft.com/office/drawing/2014/main" id="{F7FDEF8F-FF20-4BDB-8BA3-66D73C0657A2}"/>
                </a:ext>
              </a:extLst>
            </p:cNvPr>
            <p:cNvSpPr/>
            <p:nvPr/>
          </p:nvSpPr>
          <p:spPr>
            <a:xfrm>
              <a:off x="6201693" y="2772350"/>
              <a:ext cx="139539" cy="135145"/>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6" name="组合 15">
            <a:extLst>
              <a:ext uri="{FF2B5EF4-FFF2-40B4-BE49-F238E27FC236}">
                <a16:creationId xmlns:a16="http://schemas.microsoft.com/office/drawing/2014/main" id="{1BCA0E1D-D246-4230-91F3-8B28E30CCF5C}"/>
              </a:ext>
            </a:extLst>
          </p:cNvPr>
          <p:cNvGrpSpPr/>
          <p:nvPr/>
        </p:nvGrpSpPr>
        <p:grpSpPr>
          <a:xfrm>
            <a:off x="3834721" y="3701553"/>
            <a:ext cx="591127" cy="334460"/>
            <a:chOff x="5822551" y="2574994"/>
            <a:chExt cx="591127" cy="334460"/>
          </a:xfrm>
        </p:grpSpPr>
        <p:cxnSp>
          <p:nvCxnSpPr>
            <p:cNvPr id="139" name="直线连接符 23">
              <a:extLst>
                <a:ext uri="{FF2B5EF4-FFF2-40B4-BE49-F238E27FC236}">
                  <a16:creationId xmlns:a16="http://schemas.microsoft.com/office/drawing/2014/main" id="{18F59C51-31C0-4FE5-87AB-A4A41488A4AF}"/>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0" name="矩形 139">
              <a:extLst>
                <a:ext uri="{FF2B5EF4-FFF2-40B4-BE49-F238E27FC236}">
                  <a16:creationId xmlns:a16="http://schemas.microsoft.com/office/drawing/2014/main" id="{E2EED3FD-901C-4B56-AA59-FAF24A851F29}"/>
                </a:ext>
              </a:extLst>
            </p:cNvPr>
            <p:cNvSpPr/>
            <p:nvPr/>
          </p:nvSpPr>
          <p:spPr>
            <a:xfrm>
              <a:off x="5918816"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41" name="矩形 140">
              <a:extLst>
                <a:ext uri="{FF2B5EF4-FFF2-40B4-BE49-F238E27FC236}">
                  <a16:creationId xmlns:a16="http://schemas.microsoft.com/office/drawing/2014/main" id="{2070B915-64CD-4E16-836F-3987F2A8466F}"/>
                </a:ext>
              </a:extLst>
            </p:cNvPr>
            <p:cNvSpPr/>
            <p:nvPr/>
          </p:nvSpPr>
          <p:spPr>
            <a:xfrm>
              <a:off x="6060287"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42" name="矩形 141">
              <a:extLst>
                <a:ext uri="{FF2B5EF4-FFF2-40B4-BE49-F238E27FC236}">
                  <a16:creationId xmlns:a16="http://schemas.microsoft.com/office/drawing/2014/main" id="{B17606DF-9E9E-492A-8DE6-6E8BFE5935E8}"/>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grpSp>
        <p:nvGrpSpPr>
          <p:cNvPr id="17" name="组合 16">
            <a:extLst>
              <a:ext uri="{FF2B5EF4-FFF2-40B4-BE49-F238E27FC236}">
                <a16:creationId xmlns:a16="http://schemas.microsoft.com/office/drawing/2014/main" id="{CCB93F0D-A91F-483B-B342-06D2B63903CE}"/>
              </a:ext>
            </a:extLst>
          </p:cNvPr>
          <p:cNvGrpSpPr/>
          <p:nvPr/>
        </p:nvGrpSpPr>
        <p:grpSpPr>
          <a:xfrm flipH="1">
            <a:off x="5281408" y="3701553"/>
            <a:ext cx="591127" cy="334460"/>
            <a:chOff x="5822551" y="2574994"/>
            <a:chExt cx="591127" cy="334460"/>
          </a:xfrm>
        </p:grpSpPr>
        <p:cxnSp>
          <p:nvCxnSpPr>
            <p:cNvPr id="135" name="直线连接符 28">
              <a:extLst>
                <a:ext uri="{FF2B5EF4-FFF2-40B4-BE49-F238E27FC236}">
                  <a16:creationId xmlns:a16="http://schemas.microsoft.com/office/drawing/2014/main" id="{FEDBAA8C-2FB1-426F-A539-41CADFBE2F86}"/>
                </a:ext>
              </a:extLst>
            </p:cNvPr>
            <p:cNvCxnSpPr/>
            <p:nvPr/>
          </p:nvCxnSpPr>
          <p:spPr>
            <a:xfrm>
              <a:off x="5822551" y="2909454"/>
              <a:ext cx="59112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6" name="矩形 135">
              <a:extLst>
                <a:ext uri="{FF2B5EF4-FFF2-40B4-BE49-F238E27FC236}">
                  <a16:creationId xmlns:a16="http://schemas.microsoft.com/office/drawing/2014/main" id="{29907D53-D9A6-4570-A45A-00ECB6D3C7B3}"/>
                </a:ext>
              </a:extLst>
            </p:cNvPr>
            <p:cNvSpPr/>
            <p:nvPr/>
          </p:nvSpPr>
          <p:spPr>
            <a:xfrm>
              <a:off x="5918816" y="2574994"/>
              <a:ext cx="139539" cy="332509"/>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37" name="矩形 136">
              <a:extLst>
                <a:ext uri="{FF2B5EF4-FFF2-40B4-BE49-F238E27FC236}">
                  <a16:creationId xmlns:a16="http://schemas.microsoft.com/office/drawing/2014/main" id="{08D5557B-176A-450F-A0CD-22E717C7C7B4}"/>
                </a:ext>
              </a:extLst>
            </p:cNvPr>
            <p:cNvSpPr/>
            <p:nvPr/>
          </p:nvSpPr>
          <p:spPr>
            <a:xfrm>
              <a:off x="6060287" y="2727395"/>
              <a:ext cx="139539" cy="180108"/>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38" name="矩形 137">
              <a:extLst>
                <a:ext uri="{FF2B5EF4-FFF2-40B4-BE49-F238E27FC236}">
                  <a16:creationId xmlns:a16="http://schemas.microsoft.com/office/drawing/2014/main" id="{67F68D16-94AB-467C-AB3F-4DFA886F5CE3}"/>
                </a:ext>
              </a:extLst>
            </p:cNvPr>
            <p:cNvSpPr/>
            <p:nvPr/>
          </p:nvSpPr>
          <p:spPr>
            <a:xfrm>
              <a:off x="6201693" y="2850651"/>
              <a:ext cx="139539" cy="56844"/>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sp>
        <p:nvSpPr>
          <p:cNvPr id="18" name="矩形 17">
            <a:extLst>
              <a:ext uri="{FF2B5EF4-FFF2-40B4-BE49-F238E27FC236}">
                <a16:creationId xmlns:a16="http://schemas.microsoft.com/office/drawing/2014/main" id="{BC7F3CA4-F5BD-4FD9-9EDE-F0556B1A3868}"/>
              </a:ext>
            </a:extLst>
          </p:cNvPr>
          <p:cNvSpPr/>
          <p:nvPr/>
        </p:nvSpPr>
        <p:spPr>
          <a:xfrm>
            <a:off x="3534790" y="2976786"/>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“science”</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9" name="矩形 18">
            <a:extLst>
              <a:ext uri="{FF2B5EF4-FFF2-40B4-BE49-F238E27FC236}">
                <a16:creationId xmlns:a16="http://schemas.microsoft.com/office/drawing/2014/main" id="{2BA9375E-27CA-48C2-8CA6-22C83BD30806}"/>
              </a:ext>
            </a:extLst>
          </p:cNvPr>
          <p:cNvSpPr/>
          <p:nvPr/>
        </p:nvSpPr>
        <p:spPr>
          <a:xfrm>
            <a:off x="5020110" y="2970735"/>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“and”</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0" name="矩形 19">
            <a:extLst>
              <a:ext uri="{FF2B5EF4-FFF2-40B4-BE49-F238E27FC236}">
                <a16:creationId xmlns:a16="http://schemas.microsoft.com/office/drawing/2014/main" id="{FC408DAF-9387-4DF8-8FFD-0B6380018408}"/>
              </a:ext>
            </a:extLst>
          </p:cNvPr>
          <p:cNvSpPr/>
          <p:nvPr/>
        </p:nvSpPr>
        <p:spPr>
          <a:xfrm>
            <a:off x="6505431" y="2970735"/>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“technology”</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1" name="矩形 20">
            <a:extLst>
              <a:ext uri="{FF2B5EF4-FFF2-40B4-BE49-F238E27FC236}">
                <a16:creationId xmlns:a16="http://schemas.microsoft.com/office/drawing/2014/main" id="{7D6B9F36-7275-4D57-822A-26F9769B7C2F}"/>
              </a:ext>
            </a:extLst>
          </p:cNvPr>
          <p:cNvSpPr/>
          <p:nvPr/>
        </p:nvSpPr>
        <p:spPr>
          <a:xfrm>
            <a:off x="3534790" y="4163361"/>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“games”</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2" name="矩形 21">
            <a:extLst>
              <a:ext uri="{FF2B5EF4-FFF2-40B4-BE49-F238E27FC236}">
                <a16:creationId xmlns:a16="http://schemas.microsoft.com/office/drawing/2014/main" id="{AB07C50C-900A-4256-A8AE-48F4E1D3FFFA}"/>
              </a:ext>
            </a:extLst>
          </p:cNvPr>
          <p:cNvSpPr/>
          <p:nvPr/>
        </p:nvSpPr>
        <p:spPr>
          <a:xfrm>
            <a:off x="5020110" y="4157310"/>
            <a:ext cx="1354412" cy="33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3" name="文本框 22">
            <a:extLst>
              <a:ext uri="{FF2B5EF4-FFF2-40B4-BE49-F238E27FC236}">
                <a16:creationId xmlns:a16="http://schemas.microsoft.com/office/drawing/2014/main" id="{6AA1ED6C-2683-4FD7-B3E0-195BA4FE458A}"/>
              </a:ext>
            </a:extLst>
          </p:cNvPr>
          <p:cNvSpPr txBox="1"/>
          <p:nvPr/>
        </p:nvSpPr>
        <p:spPr>
          <a:xfrm>
            <a:off x="4955252" y="2110347"/>
            <a:ext cx="1657825" cy="400110"/>
          </a:xfrm>
          <a:prstGeom prst="rect">
            <a:avLst/>
          </a:prstGeom>
          <a:noFill/>
        </p:spPr>
        <p:txBody>
          <a:bodyPr wrap="none" rtlCol="0">
            <a:spAutoFit/>
          </a:bodyPr>
          <a:lstStyle/>
          <a:p>
            <a:pPr algn="ct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Draft</a:t>
            </a:r>
            <a:r>
              <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Queues</a:t>
            </a:r>
            <a:endPar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24" name="双中括号 38">
            <a:extLst>
              <a:ext uri="{FF2B5EF4-FFF2-40B4-BE49-F238E27FC236}">
                <a16:creationId xmlns:a16="http://schemas.microsoft.com/office/drawing/2014/main" id="{3EF5613A-D420-4D93-A640-9A8166F1F9CF}"/>
              </a:ext>
            </a:extLst>
          </p:cNvPr>
          <p:cNvSpPr/>
          <p:nvPr/>
        </p:nvSpPr>
        <p:spPr>
          <a:xfrm rot="5400000">
            <a:off x="5620201" y="830039"/>
            <a:ext cx="449192" cy="4615589"/>
          </a:xfrm>
          <a:prstGeom prst="bracketPair">
            <a:avLst>
              <a:gd name="adj" fmla="val 0"/>
            </a:avLst>
          </a:prstGeom>
          <a:ln w="38100" cmpd="dbl">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5" name="双中括号 39">
            <a:extLst>
              <a:ext uri="{FF2B5EF4-FFF2-40B4-BE49-F238E27FC236}">
                <a16:creationId xmlns:a16="http://schemas.microsoft.com/office/drawing/2014/main" id="{1B41CCAB-C13F-4DBC-A6FD-8D098944F877}"/>
              </a:ext>
            </a:extLst>
          </p:cNvPr>
          <p:cNvSpPr/>
          <p:nvPr/>
        </p:nvSpPr>
        <p:spPr>
          <a:xfrm rot="5400000">
            <a:off x="5620201" y="2029247"/>
            <a:ext cx="449192" cy="4615589"/>
          </a:xfrm>
          <a:prstGeom prst="bracketPair">
            <a:avLst>
              <a:gd name="adj" fmla="val 0"/>
            </a:avLst>
          </a:prstGeom>
          <a:ln w="38100" cmpd="dbl">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26" name="肘形连接符 40">
            <a:extLst>
              <a:ext uri="{FF2B5EF4-FFF2-40B4-BE49-F238E27FC236}">
                <a16:creationId xmlns:a16="http://schemas.microsoft.com/office/drawing/2014/main" id="{4E129520-B894-433F-9EDF-FE6F7F1E0CD9}"/>
              </a:ext>
            </a:extLst>
          </p:cNvPr>
          <p:cNvCxnSpPr>
            <a:cxnSpLocks/>
            <a:stCxn id="18" idx="1"/>
            <a:endCxn id="66" idx="6"/>
          </p:cNvCxnSpPr>
          <p:nvPr/>
        </p:nvCxnSpPr>
        <p:spPr>
          <a:xfrm rot="10800000" flipV="1">
            <a:off x="2857626" y="3141791"/>
            <a:ext cx="677164" cy="1184826"/>
          </a:xfrm>
          <a:prstGeom prst="bentConnector3">
            <a:avLst>
              <a:gd name="adj1" fmla="val 65328"/>
            </a:avLst>
          </a:prstGeom>
          <a:ln w="19050">
            <a:solidFill>
              <a:schemeClr val="accent1">
                <a:lumMod val="75000"/>
              </a:schemeClr>
            </a:solidFill>
            <a:tailEnd type="triangle" w="sm" len="lg"/>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2434CF58-F7CE-4E64-8772-CC3995E43439}"/>
              </a:ext>
            </a:extLst>
          </p:cNvPr>
          <p:cNvSpPr/>
          <p:nvPr/>
        </p:nvSpPr>
        <p:spPr>
          <a:xfrm>
            <a:off x="7903421" y="2994158"/>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9" name="矩形 28">
            <a:extLst>
              <a:ext uri="{FF2B5EF4-FFF2-40B4-BE49-F238E27FC236}">
                <a16:creationId xmlns:a16="http://schemas.microsoft.com/office/drawing/2014/main" id="{A6A3E347-27EA-4664-BFE7-E0188FEF2F16}"/>
              </a:ext>
            </a:extLst>
          </p:cNvPr>
          <p:cNvSpPr/>
          <p:nvPr/>
        </p:nvSpPr>
        <p:spPr>
          <a:xfrm>
            <a:off x="7903421" y="4180734"/>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35" name="肘形连接符 49">
            <a:extLst>
              <a:ext uri="{FF2B5EF4-FFF2-40B4-BE49-F238E27FC236}">
                <a16:creationId xmlns:a16="http://schemas.microsoft.com/office/drawing/2014/main" id="{2F7FFF58-165A-43FC-A839-57F42EDF883D}"/>
              </a:ext>
            </a:extLst>
          </p:cNvPr>
          <p:cNvCxnSpPr>
            <a:cxnSpLocks/>
            <a:stCxn id="36" idx="2"/>
            <a:endCxn id="28" idx="3"/>
          </p:cNvCxnSpPr>
          <p:nvPr/>
        </p:nvCxnSpPr>
        <p:spPr>
          <a:xfrm rot="5400000">
            <a:off x="7622946" y="2417761"/>
            <a:ext cx="1147605" cy="288348"/>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37" name="肘形连接符 51">
            <a:extLst>
              <a:ext uri="{FF2B5EF4-FFF2-40B4-BE49-F238E27FC236}">
                <a16:creationId xmlns:a16="http://schemas.microsoft.com/office/drawing/2014/main" id="{C0EEAD8A-1CB9-4019-BB82-C4D8838B4359}"/>
              </a:ext>
            </a:extLst>
          </p:cNvPr>
          <p:cNvCxnSpPr>
            <a:cxnSpLocks/>
            <a:stCxn id="38" idx="2"/>
            <a:endCxn id="29" idx="3"/>
          </p:cNvCxnSpPr>
          <p:nvPr/>
        </p:nvCxnSpPr>
        <p:spPr>
          <a:xfrm rot="5400000">
            <a:off x="7104235" y="2936473"/>
            <a:ext cx="2334181" cy="437501"/>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9" name="圆角矩形 53">
            <a:extLst>
              <a:ext uri="{FF2B5EF4-FFF2-40B4-BE49-F238E27FC236}">
                <a16:creationId xmlns:a16="http://schemas.microsoft.com/office/drawing/2014/main" id="{9041DDFB-DFCF-41B5-826D-CC4F94FD621A}"/>
              </a:ext>
            </a:extLst>
          </p:cNvPr>
          <p:cNvSpPr/>
          <p:nvPr/>
        </p:nvSpPr>
        <p:spPr>
          <a:xfrm>
            <a:off x="947568" y="2095294"/>
            <a:ext cx="2060194" cy="1597360"/>
          </a:xfrm>
          <a:prstGeom prst="roundRect">
            <a:avLst>
              <a:gd name="adj" fmla="val 6848"/>
            </a:avLst>
          </a:prstGeom>
          <a:solidFill>
            <a:srgbClr val="D9E1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grpSp>
        <p:nvGrpSpPr>
          <p:cNvPr id="40" name="组合 39">
            <a:extLst>
              <a:ext uri="{FF2B5EF4-FFF2-40B4-BE49-F238E27FC236}">
                <a16:creationId xmlns:a16="http://schemas.microsoft.com/office/drawing/2014/main" id="{753CC708-B415-474D-A059-D80CD27ADBE8}"/>
              </a:ext>
            </a:extLst>
          </p:cNvPr>
          <p:cNvGrpSpPr/>
          <p:nvPr/>
        </p:nvGrpSpPr>
        <p:grpSpPr>
          <a:xfrm>
            <a:off x="1697823" y="2196768"/>
            <a:ext cx="1060883" cy="546523"/>
            <a:chOff x="3205455" y="2109076"/>
            <a:chExt cx="1060883" cy="546523"/>
          </a:xfrm>
        </p:grpSpPr>
        <p:cxnSp>
          <p:nvCxnSpPr>
            <p:cNvPr id="128" name="直线箭头连接符 56">
              <a:extLst>
                <a:ext uri="{FF2B5EF4-FFF2-40B4-BE49-F238E27FC236}">
                  <a16:creationId xmlns:a16="http://schemas.microsoft.com/office/drawing/2014/main" id="{DB0F25C1-F9ED-4CB1-A2FA-DDE894B513BB}"/>
                </a:ext>
              </a:extLst>
            </p:cNvPr>
            <p:cNvCxnSpPr>
              <a:cxnSpLocks/>
              <a:endCxn id="130" idx="2"/>
            </p:cNvCxnSpPr>
            <p:nvPr/>
          </p:nvCxnSpPr>
          <p:spPr>
            <a:xfrm>
              <a:off x="3394032" y="2566135"/>
              <a:ext cx="441115" cy="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29" name="椭圆 128">
              <a:extLst>
                <a:ext uri="{FF2B5EF4-FFF2-40B4-BE49-F238E27FC236}">
                  <a16:creationId xmlns:a16="http://schemas.microsoft.com/office/drawing/2014/main" id="{D8831DFC-CCCF-4BD5-B934-48DC29BAA683}"/>
                </a:ext>
              </a:extLst>
            </p:cNvPr>
            <p:cNvSpPr/>
            <p:nvPr/>
          </p:nvSpPr>
          <p:spPr>
            <a:xfrm>
              <a:off x="4087409" y="2317977"/>
              <a:ext cx="178929" cy="17892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30" name="椭圆 129">
              <a:extLst>
                <a:ext uri="{FF2B5EF4-FFF2-40B4-BE49-F238E27FC236}">
                  <a16:creationId xmlns:a16="http://schemas.microsoft.com/office/drawing/2014/main" id="{EFFB9676-0ADB-40AC-BBA9-55D18403D674}"/>
                </a:ext>
              </a:extLst>
            </p:cNvPr>
            <p:cNvSpPr/>
            <p:nvPr/>
          </p:nvSpPr>
          <p:spPr>
            <a:xfrm>
              <a:off x="3835147" y="2476670"/>
              <a:ext cx="178929" cy="17892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131" name="直线箭头连接符 59">
              <a:extLst>
                <a:ext uri="{FF2B5EF4-FFF2-40B4-BE49-F238E27FC236}">
                  <a16:creationId xmlns:a16="http://schemas.microsoft.com/office/drawing/2014/main" id="{DA57150B-FAE2-49D9-992C-522154F9E02A}"/>
                </a:ext>
              </a:extLst>
            </p:cNvPr>
            <p:cNvCxnSpPr>
              <a:cxnSpLocks/>
              <a:endCxn id="129" idx="2"/>
            </p:cNvCxnSpPr>
            <p:nvPr/>
          </p:nvCxnSpPr>
          <p:spPr>
            <a:xfrm>
              <a:off x="3394032" y="2407442"/>
              <a:ext cx="693377" cy="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pic>
          <p:nvPicPr>
            <p:cNvPr id="132" name="图片 131">
              <a:extLst>
                <a:ext uri="{FF2B5EF4-FFF2-40B4-BE49-F238E27FC236}">
                  <a16:creationId xmlns:a16="http://schemas.microsoft.com/office/drawing/2014/main" id="{A4B61D8E-F5FE-44F4-978C-D20C7EE30264}"/>
                </a:ext>
              </a:extLst>
            </p:cNvPr>
            <p:cNvPicPr>
              <a:picLocks noChangeAspect="1"/>
            </p:cNvPicPr>
            <p:nvPr/>
          </p:nvPicPr>
          <p:blipFill>
            <a:blip r:embed="rId2"/>
            <a:stretch>
              <a:fillRect/>
            </a:stretch>
          </p:blipFill>
          <p:spPr>
            <a:xfrm>
              <a:off x="3435101" y="2269725"/>
              <a:ext cx="277103" cy="277103"/>
            </a:xfrm>
            <a:prstGeom prst="rect">
              <a:avLst/>
            </a:prstGeom>
          </p:spPr>
        </p:pic>
        <p:pic>
          <p:nvPicPr>
            <p:cNvPr id="133" name="图片 132">
              <a:extLst>
                <a:ext uri="{FF2B5EF4-FFF2-40B4-BE49-F238E27FC236}">
                  <a16:creationId xmlns:a16="http://schemas.microsoft.com/office/drawing/2014/main" id="{64C27AC3-375C-4327-9EF0-57F3E9677C06}"/>
                </a:ext>
              </a:extLst>
            </p:cNvPr>
            <p:cNvPicPr>
              <a:picLocks noChangeAspect="1"/>
            </p:cNvPicPr>
            <p:nvPr/>
          </p:nvPicPr>
          <p:blipFill>
            <a:blip r:embed="rId2"/>
            <a:stretch>
              <a:fillRect/>
            </a:stretch>
          </p:blipFill>
          <p:spPr>
            <a:xfrm>
              <a:off x="3646200" y="2109076"/>
              <a:ext cx="277103" cy="277103"/>
            </a:xfrm>
            <a:prstGeom prst="rect">
              <a:avLst/>
            </a:prstGeom>
          </p:spPr>
        </p:pic>
        <p:cxnSp>
          <p:nvCxnSpPr>
            <p:cNvPr id="134" name="肘形连接符 62">
              <a:extLst>
                <a:ext uri="{FF2B5EF4-FFF2-40B4-BE49-F238E27FC236}">
                  <a16:creationId xmlns:a16="http://schemas.microsoft.com/office/drawing/2014/main" id="{1916C579-1C8E-4085-B65C-E13899F1346C}"/>
                </a:ext>
              </a:extLst>
            </p:cNvPr>
            <p:cNvCxnSpPr>
              <a:cxnSpLocks/>
              <a:stCxn id="129" idx="0"/>
            </p:cNvCxnSpPr>
            <p:nvPr/>
          </p:nvCxnSpPr>
          <p:spPr>
            <a:xfrm rot="16200000" flipV="1">
              <a:off x="3683101" y="1824204"/>
              <a:ext cx="16127" cy="971420"/>
            </a:xfrm>
            <a:prstGeom prst="bentConnector3">
              <a:avLst>
                <a:gd name="adj1" fmla="val 1517499"/>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grpSp>
      <p:sp>
        <p:nvSpPr>
          <p:cNvPr id="45" name="矩形 44">
            <a:extLst>
              <a:ext uri="{FF2B5EF4-FFF2-40B4-BE49-F238E27FC236}">
                <a16:creationId xmlns:a16="http://schemas.microsoft.com/office/drawing/2014/main" id="{3F5A676B-17F9-40F0-84E4-51583C140C5F}"/>
              </a:ext>
            </a:extLst>
          </p:cNvPr>
          <p:cNvSpPr/>
          <p:nvPr/>
        </p:nvSpPr>
        <p:spPr>
          <a:xfrm>
            <a:off x="1229501" y="4192543"/>
            <a:ext cx="922291"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“games”</a:t>
            </a:r>
            <a:endParaRPr kumimoji="1" lang="zh-CN" altLang="en-US"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pic>
        <p:nvPicPr>
          <p:cNvPr id="46" name="图片 45">
            <a:extLst>
              <a:ext uri="{FF2B5EF4-FFF2-40B4-BE49-F238E27FC236}">
                <a16:creationId xmlns:a16="http://schemas.microsoft.com/office/drawing/2014/main" id="{4E1A1390-D216-41AB-9585-E787FA756BC5}"/>
              </a:ext>
            </a:extLst>
          </p:cNvPr>
          <p:cNvPicPr>
            <a:picLocks noChangeAspect="1"/>
          </p:cNvPicPr>
          <p:nvPr/>
        </p:nvPicPr>
        <p:blipFill>
          <a:blip r:embed="rId3"/>
          <a:srcRect/>
          <a:stretch/>
        </p:blipFill>
        <p:spPr>
          <a:xfrm>
            <a:off x="2047099" y="4223604"/>
            <a:ext cx="193000" cy="193000"/>
          </a:xfrm>
          <a:prstGeom prst="rect">
            <a:avLst/>
          </a:prstGeom>
        </p:spPr>
      </p:pic>
      <p:sp>
        <p:nvSpPr>
          <p:cNvPr id="47" name="矩形 46">
            <a:extLst>
              <a:ext uri="{FF2B5EF4-FFF2-40B4-BE49-F238E27FC236}">
                <a16:creationId xmlns:a16="http://schemas.microsoft.com/office/drawing/2014/main" id="{9E28876D-3048-40C4-A67A-4E9050909124}"/>
              </a:ext>
            </a:extLst>
          </p:cNvPr>
          <p:cNvSpPr/>
          <p:nvPr/>
        </p:nvSpPr>
        <p:spPr>
          <a:xfrm>
            <a:off x="1229501" y="3905539"/>
            <a:ext cx="922291"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“science”</a:t>
            </a:r>
            <a:endParaRPr kumimoji="1" lang="zh-CN" altLang="en-US"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pic>
        <p:nvPicPr>
          <p:cNvPr id="48" name="图片 47">
            <a:extLst>
              <a:ext uri="{FF2B5EF4-FFF2-40B4-BE49-F238E27FC236}">
                <a16:creationId xmlns:a16="http://schemas.microsoft.com/office/drawing/2014/main" id="{57A79273-FD61-4469-85C0-EAB6560B4AAF}"/>
              </a:ext>
            </a:extLst>
          </p:cNvPr>
          <p:cNvPicPr>
            <a:picLocks noChangeAspect="1"/>
          </p:cNvPicPr>
          <p:nvPr/>
        </p:nvPicPr>
        <p:blipFill>
          <a:blip r:embed="rId4"/>
          <a:srcRect/>
          <a:stretch/>
        </p:blipFill>
        <p:spPr>
          <a:xfrm>
            <a:off x="2052009" y="3939886"/>
            <a:ext cx="193000" cy="193000"/>
          </a:xfrm>
          <a:prstGeom prst="rect">
            <a:avLst/>
          </a:prstGeom>
        </p:spPr>
      </p:pic>
      <p:sp>
        <p:nvSpPr>
          <p:cNvPr id="49" name="矩形 48">
            <a:extLst>
              <a:ext uri="{FF2B5EF4-FFF2-40B4-BE49-F238E27FC236}">
                <a16:creationId xmlns:a16="http://schemas.microsoft.com/office/drawing/2014/main" id="{D6814C7A-B326-4D07-8857-6AFAC3B7B69F}"/>
              </a:ext>
            </a:extLst>
          </p:cNvPr>
          <p:cNvSpPr/>
          <p:nvPr/>
        </p:nvSpPr>
        <p:spPr>
          <a:xfrm>
            <a:off x="1229501" y="4476971"/>
            <a:ext cx="922291" cy="252000"/>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“games”</a:t>
            </a:r>
            <a:endParaRPr kumimoji="1" lang="zh-CN" altLang="en-US" sz="1400">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50" name="矩形 49">
            <a:extLst>
              <a:ext uri="{FF2B5EF4-FFF2-40B4-BE49-F238E27FC236}">
                <a16:creationId xmlns:a16="http://schemas.microsoft.com/office/drawing/2014/main" id="{10C32D0B-BDE5-4DF0-9526-C292F4498C87}"/>
              </a:ext>
            </a:extLst>
          </p:cNvPr>
          <p:cNvSpPr/>
          <p:nvPr/>
        </p:nvSpPr>
        <p:spPr>
          <a:xfrm>
            <a:off x="1145367" y="2913117"/>
            <a:ext cx="1682853" cy="52150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Times New Roman" panose="02020603050405020304" pitchFamily="18" charset="0"/>
              <a:ea typeface="PingFang SC" panose="020B0400000000000000" pitchFamily="34" charset="-122"/>
              <a:cs typeface="Times New Roman" panose="02020603050405020304" pitchFamily="18" charset="0"/>
            </a:endParaRPr>
          </a:p>
        </p:txBody>
      </p:sp>
      <p:pic>
        <p:nvPicPr>
          <p:cNvPr id="51" name="图片 50">
            <a:extLst>
              <a:ext uri="{FF2B5EF4-FFF2-40B4-BE49-F238E27FC236}">
                <a16:creationId xmlns:a16="http://schemas.microsoft.com/office/drawing/2014/main" id="{45F83387-83CF-4392-89A7-AD85359BC8FC}"/>
              </a:ext>
            </a:extLst>
          </p:cNvPr>
          <p:cNvPicPr>
            <a:picLocks noChangeAspect="1"/>
          </p:cNvPicPr>
          <p:nvPr/>
        </p:nvPicPr>
        <p:blipFill>
          <a:blip r:embed="rId5"/>
          <a:srcRect/>
          <a:stretch/>
        </p:blipFill>
        <p:spPr>
          <a:xfrm>
            <a:off x="1251640" y="3002424"/>
            <a:ext cx="358204" cy="358204"/>
          </a:xfrm>
          <a:prstGeom prst="rect">
            <a:avLst/>
          </a:prstGeom>
        </p:spPr>
      </p:pic>
      <p:sp>
        <p:nvSpPr>
          <p:cNvPr id="52" name="文本框 51">
            <a:extLst>
              <a:ext uri="{FF2B5EF4-FFF2-40B4-BE49-F238E27FC236}">
                <a16:creationId xmlns:a16="http://schemas.microsoft.com/office/drawing/2014/main" id="{ECEC62BB-364E-49F7-8907-4BAE416C726A}"/>
              </a:ext>
            </a:extLst>
          </p:cNvPr>
          <p:cNvSpPr txBox="1"/>
          <p:nvPr/>
        </p:nvSpPr>
        <p:spPr>
          <a:xfrm>
            <a:off x="1689714" y="2994135"/>
            <a:ext cx="992579" cy="369332"/>
          </a:xfrm>
          <a:prstGeom prst="rect">
            <a:avLst/>
          </a:prstGeom>
          <a:noFill/>
        </p:spPr>
        <p:txBody>
          <a:bodyPr wrap="none">
            <a:spAutoFit/>
          </a:bodyPr>
          <a:lstStyle/>
          <a:p>
            <a:pPr algn="ctr"/>
            <a:r>
              <a:rPr kumimoji="1" lang="en-US" altLang="zh-CN">
                <a:solidFill>
                  <a:schemeClr val="tx1"/>
                </a:solidFill>
                <a:latin typeface="Times New Roman" panose="02020603050405020304" pitchFamily="18" charset="0"/>
                <a:ea typeface="PingFang SC" panose="020B0400000000000000" pitchFamily="34" charset="-122"/>
                <a:cs typeface="Times New Roman" panose="02020603050405020304" pitchFamily="18" charset="0"/>
              </a:rPr>
              <a:t>decode()</a:t>
            </a:r>
            <a:endParaRPr kumimoji="1" lang="zh-CN" altLang="en-US">
              <a:solidFill>
                <a:schemeClr val="tx1"/>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53" name="矩形 52">
            <a:extLst>
              <a:ext uri="{FF2B5EF4-FFF2-40B4-BE49-F238E27FC236}">
                <a16:creationId xmlns:a16="http://schemas.microsoft.com/office/drawing/2014/main" id="{4AD736C0-7272-48AF-ADB9-4BC552539E6D}"/>
              </a:ext>
            </a:extLst>
          </p:cNvPr>
          <p:cNvSpPr/>
          <p:nvPr/>
        </p:nvSpPr>
        <p:spPr>
          <a:xfrm>
            <a:off x="900893" y="2374859"/>
            <a:ext cx="594078" cy="33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solidFill>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solidFill>
                <a:schemeClr val="tx1"/>
              </a:solidFill>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55" name="肘形连接符 77">
            <a:extLst>
              <a:ext uri="{FF2B5EF4-FFF2-40B4-BE49-F238E27FC236}">
                <a16:creationId xmlns:a16="http://schemas.microsoft.com/office/drawing/2014/main" id="{3A003EF7-FDD4-4229-B57B-8C746FC8D39C}"/>
              </a:ext>
            </a:extLst>
          </p:cNvPr>
          <p:cNvCxnSpPr>
            <a:cxnSpLocks/>
            <a:stCxn id="129" idx="0"/>
            <a:endCxn id="130" idx="0"/>
          </p:cNvCxnSpPr>
          <p:nvPr/>
        </p:nvCxnSpPr>
        <p:spPr>
          <a:xfrm rot="16200000" flipH="1" flipV="1">
            <a:off x="2463764" y="2358884"/>
            <a:ext cx="158693" cy="252262"/>
          </a:xfrm>
          <a:prstGeom prst="bentConnector3">
            <a:avLst>
              <a:gd name="adj1" fmla="val -155655"/>
            </a:avLst>
          </a:prstGeom>
          <a:ln w="19050">
            <a:solidFill>
              <a:schemeClr val="tx1"/>
            </a:solidFill>
            <a:tailEnd type="none" w="sm" len="lg"/>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3ABBF85F-2F3E-4E43-8CAF-37101309F555}"/>
              </a:ext>
            </a:extLst>
          </p:cNvPr>
          <p:cNvSpPr txBox="1"/>
          <p:nvPr/>
        </p:nvSpPr>
        <p:spPr>
          <a:xfrm>
            <a:off x="2261743" y="2463023"/>
            <a:ext cx="324128" cy="369332"/>
          </a:xfrm>
          <a:prstGeom prst="rect">
            <a:avLst/>
          </a:prstGeom>
          <a:noFill/>
        </p:spPr>
        <p:txBody>
          <a:bodyPr wrap="none" rtlCol="0">
            <a:spAutoFit/>
          </a:bodyPr>
          <a:lstStyle/>
          <a:p>
            <a:r>
              <a:rPr kumimoji="1" lang="en-US" altLang="zh-CN">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57" name="直线箭头连接符 79">
            <a:extLst>
              <a:ext uri="{FF2B5EF4-FFF2-40B4-BE49-F238E27FC236}">
                <a16:creationId xmlns:a16="http://schemas.microsoft.com/office/drawing/2014/main" id="{64CAC423-53A5-441E-A6BE-E5C86F4EB7E8}"/>
              </a:ext>
            </a:extLst>
          </p:cNvPr>
          <p:cNvCxnSpPr>
            <a:cxnSpLocks/>
          </p:cNvCxnSpPr>
          <p:nvPr/>
        </p:nvCxnSpPr>
        <p:spPr>
          <a:xfrm>
            <a:off x="2422964" y="2743291"/>
            <a:ext cx="0" cy="18000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58" name="直线箭头连接符 80">
            <a:extLst>
              <a:ext uri="{FF2B5EF4-FFF2-40B4-BE49-F238E27FC236}">
                <a16:creationId xmlns:a16="http://schemas.microsoft.com/office/drawing/2014/main" id="{5E1E00A2-49D4-449C-93C7-21FB5C963C09}"/>
              </a:ext>
            </a:extLst>
          </p:cNvPr>
          <p:cNvCxnSpPr>
            <a:cxnSpLocks/>
            <a:stCxn id="129" idx="4"/>
          </p:cNvCxnSpPr>
          <p:nvPr/>
        </p:nvCxnSpPr>
        <p:spPr>
          <a:xfrm>
            <a:off x="2669242" y="2584598"/>
            <a:ext cx="0" cy="338693"/>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61" name="文本框 60">
            <a:extLst>
              <a:ext uri="{FF2B5EF4-FFF2-40B4-BE49-F238E27FC236}">
                <a16:creationId xmlns:a16="http://schemas.microsoft.com/office/drawing/2014/main" id="{A3E20FCE-C19C-4307-A704-33B7C9958A15}"/>
              </a:ext>
            </a:extLst>
          </p:cNvPr>
          <p:cNvSpPr txBox="1"/>
          <p:nvPr/>
        </p:nvSpPr>
        <p:spPr>
          <a:xfrm>
            <a:off x="1423667" y="3382572"/>
            <a:ext cx="1005403"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Decoder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62" name="直线箭头连接符 84">
            <a:extLst>
              <a:ext uri="{FF2B5EF4-FFF2-40B4-BE49-F238E27FC236}">
                <a16:creationId xmlns:a16="http://schemas.microsoft.com/office/drawing/2014/main" id="{8EAE7F2F-3246-477B-AE1E-D7BF199891CF}"/>
              </a:ext>
            </a:extLst>
          </p:cNvPr>
          <p:cNvCxnSpPr>
            <a:cxnSpLocks/>
            <a:endCxn id="71" idx="2"/>
          </p:cNvCxnSpPr>
          <p:nvPr/>
        </p:nvCxnSpPr>
        <p:spPr>
          <a:xfrm flipV="1">
            <a:off x="1365607" y="1988133"/>
            <a:ext cx="0" cy="923594"/>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63" name="右大括号 62">
            <a:extLst>
              <a:ext uri="{FF2B5EF4-FFF2-40B4-BE49-F238E27FC236}">
                <a16:creationId xmlns:a16="http://schemas.microsoft.com/office/drawing/2014/main" id="{C10A0F12-D6AD-4415-BEBE-5C23A8747906}"/>
              </a:ext>
            </a:extLst>
          </p:cNvPr>
          <p:cNvSpPr/>
          <p:nvPr/>
        </p:nvSpPr>
        <p:spPr>
          <a:xfrm>
            <a:off x="2246686" y="3939886"/>
            <a:ext cx="96685" cy="756347"/>
          </a:xfrm>
          <a:prstGeom prst="rightBrace">
            <a:avLst>
              <a:gd name="adj1" fmla="val 44456"/>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64" name="直线箭头连接符 86">
            <a:extLst>
              <a:ext uri="{FF2B5EF4-FFF2-40B4-BE49-F238E27FC236}">
                <a16:creationId xmlns:a16="http://schemas.microsoft.com/office/drawing/2014/main" id="{5CB36493-1198-482B-97B3-47B9C2346BD5}"/>
              </a:ext>
            </a:extLst>
          </p:cNvPr>
          <p:cNvCxnSpPr>
            <a:cxnSpLocks/>
            <a:stCxn id="21" idx="1"/>
            <a:endCxn id="66" idx="6"/>
          </p:cNvCxnSpPr>
          <p:nvPr/>
        </p:nvCxnSpPr>
        <p:spPr>
          <a:xfrm flipH="1" flipV="1">
            <a:off x="2857626" y="4326617"/>
            <a:ext cx="677164" cy="1749"/>
          </a:xfrm>
          <a:prstGeom prst="straightConnector1">
            <a:avLst/>
          </a:prstGeom>
          <a:ln w="19050">
            <a:solidFill>
              <a:schemeClr val="accent1">
                <a:lumMod val="75000"/>
              </a:schemeClr>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65" name="直线箭头连接符 87">
            <a:extLst>
              <a:ext uri="{FF2B5EF4-FFF2-40B4-BE49-F238E27FC236}">
                <a16:creationId xmlns:a16="http://schemas.microsoft.com/office/drawing/2014/main" id="{40885542-2889-4B91-B6A8-434860D5FF23}"/>
              </a:ext>
            </a:extLst>
          </p:cNvPr>
          <p:cNvCxnSpPr>
            <a:cxnSpLocks/>
            <a:stCxn id="67" idx="1"/>
            <a:endCxn id="63" idx="1"/>
          </p:cNvCxnSpPr>
          <p:nvPr/>
        </p:nvCxnSpPr>
        <p:spPr>
          <a:xfrm flipH="1" flipV="1">
            <a:off x="2343371" y="4318060"/>
            <a:ext cx="225301" cy="782"/>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66" name="椭圆 65">
            <a:extLst>
              <a:ext uri="{FF2B5EF4-FFF2-40B4-BE49-F238E27FC236}">
                <a16:creationId xmlns:a16="http://schemas.microsoft.com/office/drawing/2014/main" id="{E07EDFCF-DDCF-403D-8EF3-752002FB7492}"/>
              </a:ext>
            </a:extLst>
          </p:cNvPr>
          <p:cNvSpPr/>
          <p:nvPr/>
        </p:nvSpPr>
        <p:spPr>
          <a:xfrm>
            <a:off x="2521034" y="4158321"/>
            <a:ext cx="336592" cy="3365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67" name="图片 66">
            <a:extLst>
              <a:ext uri="{FF2B5EF4-FFF2-40B4-BE49-F238E27FC236}">
                <a16:creationId xmlns:a16="http://schemas.microsoft.com/office/drawing/2014/main" id="{A5696F03-9D83-45F5-BCFE-91CD89D72D65}"/>
              </a:ext>
            </a:extLst>
          </p:cNvPr>
          <p:cNvPicPr>
            <a:picLocks noChangeAspect="1"/>
          </p:cNvPicPr>
          <p:nvPr/>
        </p:nvPicPr>
        <p:blipFill>
          <a:blip r:embed="rId6"/>
          <a:stretch>
            <a:fillRect/>
          </a:stretch>
        </p:blipFill>
        <p:spPr>
          <a:xfrm>
            <a:off x="2568672" y="4196903"/>
            <a:ext cx="243877" cy="243877"/>
          </a:xfrm>
          <a:prstGeom prst="rect">
            <a:avLst/>
          </a:prstGeom>
        </p:spPr>
      </p:pic>
      <p:cxnSp>
        <p:nvCxnSpPr>
          <p:cNvPr id="68" name="直线箭头连接符 90">
            <a:extLst>
              <a:ext uri="{FF2B5EF4-FFF2-40B4-BE49-F238E27FC236}">
                <a16:creationId xmlns:a16="http://schemas.microsoft.com/office/drawing/2014/main" id="{D55DD56A-D4AB-4196-B1D4-70D188CA1A2E}"/>
              </a:ext>
            </a:extLst>
          </p:cNvPr>
          <p:cNvCxnSpPr>
            <a:cxnSpLocks/>
            <a:stCxn id="72" idx="2"/>
            <a:endCxn id="129" idx="0"/>
          </p:cNvCxnSpPr>
          <p:nvPr/>
        </p:nvCxnSpPr>
        <p:spPr>
          <a:xfrm>
            <a:off x="2666685" y="1988133"/>
            <a:ext cx="2557" cy="417536"/>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3" name="文本框 72">
            <a:extLst>
              <a:ext uri="{FF2B5EF4-FFF2-40B4-BE49-F238E27FC236}">
                <a16:creationId xmlns:a16="http://schemas.microsoft.com/office/drawing/2014/main" id="{51CA1153-DCF5-40A1-842A-3F86555E9AA4}"/>
              </a:ext>
            </a:extLst>
          </p:cNvPr>
          <p:cNvSpPr txBox="1"/>
          <p:nvPr/>
        </p:nvSpPr>
        <p:spPr>
          <a:xfrm>
            <a:off x="2512899" y="2302468"/>
            <a:ext cx="324128" cy="369332"/>
          </a:xfrm>
          <a:prstGeom prst="rect">
            <a:avLst/>
          </a:prstGeom>
          <a:noFill/>
        </p:spPr>
        <p:txBody>
          <a:bodyPr wrap="none" rtlCol="0">
            <a:spAutoFit/>
          </a:bodyPr>
          <a:lstStyle/>
          <a:p>
            <a:r>
              <a:rPr kumimoji="1" lang="en-US" altLang="zh-CN">
                <a:latin typeface="Times New Roman" panose="02020603050405020304" pitchFamily="18" charset="0"/>
                <a:ea typeface="PingFang SC" panose="020B0400000000000000" pitchFamily="34" charset="-122"/>
                <a:cs typeface="Times New Roman" panose="02020603050405020304" pitchFamily="18" charset="0"/>
              </a:rPr>
              <a:t>+</a:t>
            </a:r>
            <a:endParaRPr kumimoji="1" lang="zh-CN" altLang="en-US">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74" name="文本框 73">
            <a:extLst>
              <a:ext uri="{FF2B5EF4-FFF2-40B4-BE49-F238E27FC236}">
                <a16:creationId xmlns:a16="http://schemas.microsoft.com/office/drawing/2014/main" id="{60FA5BE1-8881-47A5-81D3-01917528BB4D}"/>
              </a:ext>
            </a:extLst>
          </p:cNvPr>
          <p:cNvSpPr txBox="1"/>
          <p:nvPr/>
        </p:nvSpPr>
        <p:spPr>
          <a:xfrm>
            <a:off x="993183" y="2089785"/>
            <a:ext cx="415498" cy="369332"/>
          </a:xfrm>
          <a:prstGeom prst="rect">
            <a:avLst/>
          </a:prstGeom>
          <a:noFill/>
        </p:spPr>
        <p:txBody>
          <a:bodyPr wrap="none" rtlCol="0">
            <a:spAutoFit/>
          </a:bodyPr>
          <a:lstStyle/>
          <a:p>
            <a:r>
              <a:rPr kumimoji="1" lang="zh-CN" altLang="en-US" b="1">
                <a:latin typeface="Times New Roman" panose="02020603050405020304" pitchFamily="18" charset="0"/>
                <a:ea typeface="PingFang SC" panose="020B0400000000000000" pitchFamily="34" charset="-122"/>
                <a:cs typeface="Times New Roman" panose="02020603050405020304" pitchFamily="18" charset="0"/>
              </a:rPr>
              <a:t>❶</a:t>
            </a:r>
          </a:p>
        </p:txBody>
      </p:sp>
      <p:sp>
        <p:nvSpPr>
          <p:cNvPr id="75" name="文本框 74">
            <a:extLst>
              <a:ext uri="{FF2B5EF4-FFF2-40B4-BE49-F238E27FC236}">
                <a16:creationId xmlns:a16="http://schemas.microsoft.com/office/drawing/2014/main" id="{4A5B1074-45D5-4A80-80A9-BB2F78FE6466}"/>
              </a:ext>
            </a:extLst>
          </p:cNvPr>
          <p:cNvSpPr txBox="1"/>
          <p:nvPr/>
        </p:nvSpPr>
        <p:spPr>
          <a:xfrm>
            <a:off x="8215384" y="2089785"/>
            <a:ext cx="415498" cy="369332"/>
          </a:xfrm>
          <a:prstGeom prst="rect">
            <a:avLst/>
          </a:prstGeom>
          <a:noFill/>
        </p:spPr>
        <p:txBody>
          <a:bodyPr wrap="none" rtlCol="0">
            <a:spAutoFit/>
          </a:bodyPr>
          <a:lstStyle/>
          <a:p>
            <a:r>
              <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rPr>
              <a:t>❷</a:t>
            </a:r>
          </a:p>
        </p:txBody>
      </p:sp>
      <p:sp>
        <p:nvSpPr>
          <p:cNvPr id="76" name="文本框 75">
            <a:extLst>
              <a:ext uri="{FF2B5EF4-FFF2-40B4-BE49-F238E27FC236}">
                <a16:creationId xmlns:a16="http://schemas.microsoft.com/office/drawing/2014/main" id="{B636739F-8108-4C97-860D-9B11995B5F7F}"/>
              </a:ext>
            </a:extLst>
          </p:cNvPr>
          <p:cNvSpPr txBox="1"/>
          <p:nvPr/>
        </p:nvSpPr>
        <p:spPr>
          <a:xfrm>
            <a:off x="2253587" y="4427817"/>
            <a:ext cx="415498" cy="369332"/>
          </a:xfrm>
          <a:prstGeom prst="rect">
            <a:avLst/>
          </a:prstGeom>
          <a:noFill/>
        </p:spPr>
        <p:txBody>
          <a:bodyPr wrap="none" rtlCol="0">
            <a:spAutoFit/>
          </a:bodyPr>
          <a:lstStyle/>
          <a:p>
            <a:r>
              <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rPr>
              <a:t>❸</a:t>
            </a:r>
          </a:p>
        </p:txBody>
      </p:sp>
      <p:grpSp>
        <p:nvGrpSpPr>
          <p:cNvPr id="107" name="组合 106">
            <a:extLst>
              <a:ext uri="{FF2B5EF4-FFF2-40B4-BE49-F238E27FC236}">
                <a16:creationId xmlns:a16="http://schemas.microsoft.com/office/drawing/2014/main" id="{43E83372-54BF-4A43-849D-694DE19C5500}"/>
              </a:ext>
            </a:extLst>
          </p:cNvPr>
          <p:cNvGrpSpPr/>
          <p:nvPr/>
        </p:nvGrpSpPr>
        <p:grpSpPr>
          <a:xfrm>
            <a:off x="627509" y="6046113"/>
            <a:ext cx="835248" cy="338554"/>
            <a:chOff x="2148995" y="5669960"/>
            <a:chExt cx="835248" cy="338554"/>
          </a:xfrm>
        </p:grpSpPr>
        <p:sp>
          <p:nvSpPr>
            <p:cNvPr id="117" name="矩形 116">
              <a:extLst>
                <a:ext uri="{FF2B5EF4-FFF2-40B4-BE49-F238E27FC236}">
                  <a16:creationId xmlns:a16="http://schemas.microsoft.com/office/drawing/2014/main" id="{16D9CB3C-B634-46A8-9CFE-CEC2BA75F91F}"/>
                </a:ext>
              </a:extLst>
            </p:cNvPr>
            <p:cNvSpPr/>
            <p:nvPr/>
          </p:nvSpPr>
          <p:spPr>
            <a:xfrm>
              <a:off x="2148995" y="5697658"/>
              <a:ext cx="149153" cy="283159"/>
            </a:xfrm>
            <a:prstGeom prst="rect">
              <a:avLst/>
            </a:prstGeom>
            <a:solidFill>
              <a:srgbClr val="6FC9B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18" name="文本框 117">
              <a:extLst>
                <a:ext uri="{FF2B5EF4-FFF2-40B4-BE49-F238E27FC236}">
                  <a16:creationId xmlns:a16="http://schemas.microsoft.com/office/drawing/2014/main" id="{549092C7-49E2-49D6-8611-7ADF3CBE2229}"/>
                </a:ext>
              </a:extLst>
            </p:cNvPr>
            <p:cNvSpPr txBox="1"/>
            <p:nvPr/>
          </p:nvSpPr>
          <p:spPr>
            <a:xfrm>
              <a:off x="2286616" y="5669960"/>
              <a:ext cx="697627"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Query</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grpSp>
        <p:nvGrpSpPr>
          <p:cNvPr id="110" name="组合 109">
            <a:extLst>
              <a:ext uri="{FF2B5EF4-FFF2-40B4-BE49-F238E27FC236}">
                <a16:creationId xmlns:a16="http://schemas.microsoft.com/office/drawing/2014/main" id="{ABD19BBF-FB63-428C-9820-A17496556BAB}"/>
              </a:ext>
            </a:extLst>
          </p:cNvPr>
          <p:cNvGrpSpPr/>
          <p:nvPr/>
        </p:nvGrpSpPr>
        <p:grpSpPr>
          <a:xfrm>
            <a:off x="5299856" y="6046113"/>
            <a:ext cx="3351962" cy="338554"/>
            <a:chOff x="6877097" y="5669960"/>
            <a:chExt cx="3351962" cy="338554"/>
          </a:xfrm>
        </p:grpSpPr>
        <p:sp>
          <p:nvSpPr>
            <p:cNvPr id="111" name="矩形 110">
              <a:extLst>
                <a:ext uri="{FF2B5EF4-FFF2-40B4-BE49-F238E27FC236}">
                  <a16:creationId xmlns:a16="http://schemas.microsoft.com/office/drawing/2014/main" id="{825894B7-1802-45BD-B575-1CA142B7F634}"/>
                </a:ext>
              </a:extLst>
            </p:cNvPr>
            <p:cNvSpPr/>
            <p:nvPr/>
          </p:nvSpPr>
          <p:spPr>
            <a:xfrm>
              <a:off x="6877097" y="5697658"/>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12" name="文本框 111">
              <a:extLst>
                <a:ext uri="{FF2B5EF4-FFF2-40B4-BE49-F238E27FC236}">
                  <a16:creationId xmlns:a16="http://schemas.microsoft.com/office/drawing/2014/main" id="{D49C2D2E-9BA8-45DC-A704-EB103E5BFE27}"/>
                </a:ext>
              </a:extLst>
            </p:cNvPr>
            <p:cNvSpPr txBox="1"/>
            <p:nvPr/>
          </p:nvSpPr>
          <p:spPr>
            <a:xfrm>
              <a:off x="7014718" y="5669960"/>
              <a:ext cx="3214341"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Draft</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tokens</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and</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output</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distributions</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pic>
        <p:nvPicPr>
          <p:cNvPr id="156" name="Picture 2" descr="ios 17 outlined style database icon">
            <a:extLst>
              <a:ext uri="{FF2B5EF4-FFF2-40B4-BE49-F238E27FC236}">
                <a16:creationId xmlns:a16="http://schemas.microsoft.com/office/drawing/2014/main" id="{61FDD394-B42F-463B-80C0-3A5237823B2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4384" y="2383630"/>
            <a:ext cx="448455" cy="448455"/>
          </a:xfrm>
          <a:prstGeom prst="rect">
            <a:avLst/>
          </a:prstGeom>
          <a:noFill/>
          <a:extLst>
            <a:ext uri="{909E8E84-426E-40DD-AFC4-6F175D3DCCD1}">
              <a14:hiddenFill xmlns:a14="http://schemas.microsoft.com/office/drawing/2010/main">
                <a:solidFill>
                  <a:srgbClr val="FFFFFF"/>
                </a:solidFill>
              </a14:hiddenFill>
            </a:ext>
          </a:extLst>
        </p:spPr>
      </p:pic>
      <p:cxnSp>
        <p:nvCxnSpPr>
          <p:cNvPr id="95" name="直线箭头连接符 125">
            <a:extLst>
              <a:ext uri="{FF2B5EF4-FFF2-40B4-BE49-F238E27FC236}">
                <a16:creationId xmlns:a16="http://schemas.microsoft.com/office/drawing/2014/main" id="{E53A9070-8DCE-4BA9-B04C-21677992E07A}"/>
              </a:ext>
            </a:extLst>
          </p:cNvPr>
          <p:cNvCxnSpPr>
            <a:cxnSpLocks/>
            <a:endCxn id="96" idx="0"/>
          </p:cNvCxnSpPr>
          <p:nvPr/>
        </p:nvCxnSpPr>
        <p:spPr>
          <a:xfrm>
            <a:off x="1761956" y="1440640"/>
            <a:ext cx="1" cy="261064"/>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47CEF513-0ADE-4D16-9FDE-8318A3F76515}"/>
              </a:ext>
            </a:extLst>
          </p:cNvPr>
          <p:cNvSpPr/>
          <p:nvPr/>
        </p:nvSpPr>
        <p:spPr>
          <a:xfrm>
            <a:off x="8266345" y="170497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8" name="矩形 37">
            <a:extLst>
              <a:ext uri="{FF2B5EF4-FFF2-40B4-BE49-F238E27FC236}">
                <a16:creationId xmlns:a16="http://schemas.microsoft.com/office/drawing/2014/main" id="{734A92EA-DD56-47FA-8A53-96829EDEBFF4}"/>
              </a:ext>
            </a:extLst>
          </p:cNvPr>
          <p:cNvSpPr/>
          <p:nvPr/>
        </p:nvSpPr>
        <p:spPr>
          <a:xfrm>
            <a:off x="8415498" y="170497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99" name="肘形连接符 129">
            <a:extLst>
              <a:ext uri="{FF2B5EF4-FFF2-40B4-BE49-F238E27FC236}">
                <a16:creationId xmlns:a16="http://schemas.microsoft.com/office/drawing/2014/main" id="{9DA04B2F-7651-479D-9D5D-BB78E7522EB0}"/>
              </a:ext>
            </a:extLst>
          </p:cNvPr>
          <p:cNvCxnSpPr>
            <a:cxnSpLocks/>
            <a:stCxn id="36" idx="0"/>
            <a:endCxn id="100" idx="3"/>
          </p:cNvCxnSpPr>
          <p:nvPr/>
        </p:nvCxnSpPr>
        <p:spPr>
          <a:xfrm rot="16200000" flipV="1">
            <a:off x="8046469" y="1410520"/>
            <a:ext cx="366756" cy="222151"/>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1" name="肘形连接符 131">
            <a:extLst>
              <a:ext uri="{FF2B5EF4-FFF2-40B4-BE49-F238E27FC236}">
                <a16:creationId xmlns:a16="http://schemas.microsoft.com/office/drawing/2014/main" id="{E0F44B17-84B8-4F1E-AB22-732580C30A7A}"/>
              </a:ext>
            </a:extLst>
          </p:cNvPr>
          <p:cNvCxnSpPr>
            <a:cxnSpLocks/>
            <a:stCxn id="38" idx="0"/>
            <a:endCxn id="100" idx="3"/>
          </p:cNvCxnSpPr>
          <p:nvPr/>
        </p:nvCxnSpPr>
        <p:spPr>
          <a:xfrm rot="16200000" flipV="1">
            <a:off x="8121045" y="1335944"/>
            <a:ext cx="366756" cy="371304"/>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97" name="直线箭头连接符 127">
            <a:extLst>
              <a:ext uri="{FF2B5EF4-FFF2-40B4-BE49-F238E27FC236}">
                <a16:creationId xmlns:a16="http://schemas.microsoft.com/office/drawing/2014/main" id="{48F55ABB-2F19-489F-9801-AE36AA714772}"/>
              </a:ext>
            </a:extLst>
          </p:cNvPr>
          <p:cNvCxnSpPr>
            <a:cxnSpLocks/>
          </p:cNvCxnSpPr>
          <p:nvPr/>
        </p:nvCxnSpPr>
        <p:spPr>
          <a:xfrm rot="10800000">
            <a:off x="2664100" y="1438406"/>
            <a:ext cx="1" cy="261064"/>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71" name="矩形 70">
            <a:extLst>
              <a:ext uri="{FF2B5EF4-FFF2-40B4-BE49-F238E27FC236}">
                <a16:creationId xmlns:a16="http://schemas.microsoft.com/office/drawing/2014/main" id="{1678F97E-137B-4203-8818-E8718F392B5D}"/>
              </a:ext>
            </a:extLst>
          </p:cNvPr>
          <p:cNvSpPr/>
          <p:nvPr/>
        </p:nvSpPr>
        <p:spPr>
          <a:xfrm>
            <a:off x="1291030" y="170497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96" name="矩形 95">
            <a:extLst>
              <a:ext uri="{FF2B5EF4-FFF2-40B4-BE49-F238E27FC236}">
                <a16:creationId xmlns:a16="http://schemas.microsoft.com/office/drawing/2014/main" id="{813DF790-C819-4F33-8A81-2ACF19D5419B}"/>
              </a:ext>
            </a:extLst>
          </p:cNvPr>
          <p:cNvSpPr/>
          <p:nvPr/>
        </p:nvSpPr>
        <p:spPr>
          <a:xfrm>
            <a:off x="1687380" y="1701704"/>
            <a:ext cx="149153" cy="283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72" name="矩形 71">
            <a:extLst>
              <a:ext uri="{FF2B5EF4-FFF2-40B4-BE49-F238E27FC236}">
                <a16:creationId xmlns:a16="http://schemas.microsoft.com/office/drawing/2014/main" id="{16B5B148-FFD9-4A49-9B78-AE2912C0136D}"/>
              </a:ext>
            </a:extLst>
          </p:cNvPr>
          <p:cNvSpPr/>
          <p:nvPr/>
        </p:nvSpPr>
        <p:spPr>
          <a:xfrm>
            <a:off x="2592108" y="1704974"/>
            <a:ext cx="149153" cy="283159"/>
          </a:xfrm>
          <a:prstGeom prst="rect">
            <a:avLst/>
          </a:prstGeom>
          <a:solidFill>
            <a:srgbClr val="6FC9B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212" name="任意多边形: 形状 211">
            <a:extLst>
              <a:ext uri="{FF2B5EF4-FFF2-40B4-BE49-F238E27FC236}">
                <a16:creationId xmlns:a16="http://schemas.microsoft.com/office/drawing/2014/main" id="{2EC3A771-F303-4A24-B16F-51BBA229CB91}"/>
              </a:ext>
            </a:extLst>
          </p:cNvPr>
          <p:cNvSpPr/>
          <p:nvPr/>
        </p:nvSpPr>
        <p:spPr>
          <a:xfrm>
            <a:off x="546853" y="957974"/>
            <a:ext cx="8582237" cy="5565648"/>
          </a:xfrm>
          <a:custGeom>
            <a:avLst/>
            <a:gdLst>
              <a:gd name="connsiteX0" fmla="*/ 2704478 w 8582237"/>
              <a:gd name="connsiteY0" fmla="*/ 1108150 h 5565648"/>
              <a:gd name="connsiteX1" fmla="*/ 2704478 w 8582237"/>
              <a:gd name="connsiteY1" fmla="*/ 3919713 h 5565648"/>
              <a:gd name="connsiteX2" fmla="*/ 7753481 w 8582237"/>
              <a:gd name="connsiteY2" fmla="*/ 3919713 h 5565648"/>
              <a:gd name="connsiteX3" fmla="*/ 7753481 w 8582237"/>
              <a:gd name="connsiteY3" fmla="*/ 1108150 h 5565648"/>
              <a:gd name="connsiteX4" fmla="*/ 0 w 8582237"/>
              <a:gd name="connsiteY4" fmla="*/ 0 h 5565648"/>
              <a:gd name="connsiteX5" fmla="*/ 8582237 w 8582237"/>
              <a:gd name="connsiteY5" fmla="*/ 0 h 5565648"/>
              <a:gd name="connsiteX6" fmla="*/ 8582237 w 8582237"/>
              <a:gd name="connsiteY6" fmla="*/ 5565648 h 5565648"/>
              <a:gd name="connsiteX7" fmla="*/ 0 w 8582237"/>
              <a:gd name="connsiteY7" fmla="*/ 5565648 h 556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2237" h="5565648">
                <a:moveTo>
                  <a:pt x="2704478" y="1108150"/>
                </a:moveTo>
                <a:lnTo>
                  <a:pt x="2704478" y="3919713"/>
                </a:lnTo>
                <a:lnTo>
                  <a:pt x="7753481" y="3919713"/>
                </a:lnTo>
                <a:lnTo>
                  <a:pt x="7753481" y="1108150"/>
                </a:lnTo>
                <a:close/>
                <a:moveTo>
                  <a:pt x="0" y="0"/>
                </a:moveTo>
                <a:lnTo>
                  <a:pt x="8582237" y="0"/>
                </a:lnTo>
                <a:lnTo>
                  <a:pt x="8582237" y="5565648"/>
                </a:lnTo>
                <a:lnTo>
                  <a:pt x="0" y="5565648"/>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圆角矩形 4">
            <a:extLst>
              <a:ext uri="{FF2B5EF4-FFF2-40B4-BE49-F238E27FC236}">
                <a16:creationId xmlns:a16="http://schemas.microsoft.com/office/drawing/2014/main" id="{72151D26-2845-444B-B04E-A1C34C3C2E78}"/>
              </a:ext>
            </a:extLst>
          </p:cNvPr>
          <p:cNvSpPr/>
          <p:nvPr/>
        </p:nvSpPr>
        <p:spPr>
          <a:xfrm>
            <a:off x="947568" y="3770478"/>
            <a:ext cx="2060194" cy="1281454"/>
          </a:xfrm>
          <a:prstGeom prst="roundRect">
            <a:avLst>
              <a:gd name="adj" fmla="val 10121"/>
            </a:avLst>
          </a:prstGeom>
          <a:solidFill>
            <a:srgbClr val="F9F6F4">
              <a:alpha val="7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54" name="文本框 53">
            <a:extLst>
              <a:ext uri="{FF2B5EF4-FFF2-40B4-BE49-F238E27FC236}">
                <a16:creationId xmlns:a16="http://schemas.microsoft.com/office/drawing/2014/main" id="{368C45F5-D332-4D17-9E7F-14030392DC9B}"/>
              </a:ext>
            </a:extLst>
          </p:cNvPr>
          <p:cNvSpPr txBox="1"/>
          <p:nvPr/>
        </p:nvSpPr>
        <p:spPr>
          <a:xfrm>
            <a:off x="1268977" y="4694072"/>
            <a:ext cx="1309013" cy="369332"/>
          </a:xfrm>
          <a:prstGeom prst="rect">
            <a:avLst/>
          </a:prstGeom>
          <a:noFill/>
        </p:spPr>
        <p:txBody>
          <a:bodyPr wrap="none" rtlCol="0">
            <a:spAutoFit/>
          </a:bodyPr>
          <a:lstStyle/>
          <a:p>
            <a:r>
              <a:rPr kumimoji="1" lang="en-US" altLang="zh-CN" b="1">
                <a:latin typeface="Times New Roman" panose="02020603050405020304" pitchFamily="18" charset="0"/>
                <a:ea typeface="PingFang SC" panose="020B0400000000000000" pitchFamily="34" charset="-122"/>
                <a:cs typeface="Times New Roman" panose="02020603050405020304" pitchFamily="18" charset="0"/>
              </a:rPr>
              <a:t>Aggregator</a:t>
            </a:r>
            <a:endParaRPr kumimoji="1" lang="zh-CN" altLang="en-US"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2" name="同侧圆角矩形 6">
            <a:extLst>
              <a:ext uri="{FF2B5EF4-FFF2-40B4-BE49-F238E27FC236}">
                <a16:creationId xmlns:a16="http://schemas.microsoft.com/office/drawing/2014/main" id="{AFC2D131-A2A5-4EFC-9740-39C46A96F485}"/>
              </a:ext>
            </a:extLst>
          </p:cNvPr>
          <p:cNvSpPr/>
          <p:nvPr/>
        </p:nvSpPr>
        <p:spPr>
          <a:xfrm rot="10800000">
            <a:off x="3301972" y="4893339"/>
            <a:ext cx="4964363" cy="858602"/>
          </a:xfrm>
          <a:prstGeom prst="round2SameRect">
            <a:avLst>
              <a:gd name="adj1" fmla="val 11515"/>
              <a:gd name="adj2" fmla="val 0"/>
            </a:avLst>
          </a:prstGeom>
          <a:solidFill>
            <a:srgbClr val="F9F6F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0" name="矩形 29">
            <a:extLst>
              <a:ext uri="{FF2B5EF4-FFF2-40B4-BE49-F238E27FC236}">
                <a16:creationId xmlns:a16="http://schemas.microsoft.com/office/drawing/2014/main" id="{DDACC292-3D6C-45BF-84B9-725C4DD9423F}"/>
              </a:ext>
            </a:extLst>
          </p:cNvPr>
          <p:cNvSpPr/>
          <p:nvPr/>
        </p:nvSpPr>
        <p:spPr>
          <a:xfrm>
            <a:off x="3534790" y="5263559"/>
            <a:ext cx="1354412" cy="330009"/>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“I”</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31" name="矩形 30">
            <a:extLst>
              <a:ext uri="{FF2B5EF4-FFF2-40B4-BE49-F238E27FC236}">
                <a16:creationId xmlns:a16="http://schemas.microsoft.com/office/drawing/2014/main" id="{9DFD4650-0C21-4316-B6C1-141EA3DB8FA8}"/>
              </a:ext>
            </a:extLst>
          </p:cNvPr>
          <p:cNvSpPr/>
          <p:nvPr/>
        </p:nvSpPr>
        <p:spPr>
          <a:xfrm>
            <a:off x="5020110" y="5257508"/>
            <a:ext cx="1354412" cy="330009"/>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“love”</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32" name="双中括号 46">
            <a:extLst>
              <a:ext uri="{FF2B5EF4-FFF2-40B4-BE49-F238E27FC236}">
                <a16:creationId xmlns:a16="http://schemas.microsoft.com/office/drawing/2014/main" id="{62B65CAA-114B-4923-9F7D-73D991824627}"/>
              </a:ext>
            </a:extLst>
          </p:cNvPr>
          <p:cNvSpPr/>
          <p:nvPr/>
        </p:nvSpPr>
        <p:spPr>
          <a:xfrm rot="5400000">
            <a:off x="5620201" y="3129445"/>
            <a:ext cx="449192" cy="4615589"/>
          </a:xfrm>
          <a:prstGeom prst="bracketPair">
            <a:avLst>
              <a:gd name="adj" fmla="val 0"/>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63AAEFD7-CBE8-422A-AEDF-FF36A93DD28B}"/>
              </a:ext>
            </a:extLst>
          </p:cNvPr>
          <p:cNvSpPr/>
          <p:nvPr/>
        </p:nvSpPr>
        <p:spPr>
          <a:xfrm>
            <a:off x="6505431" y="5269102"/>
            <a:ext cx="1354412" cy="330009"/>
          </a:xfrm>
          <a:prstGeom prst="rect">
            <a:avLst/>
          </a:prstGeom>
          <a:solidFill>
            <a:srgbClr val="D9E1E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rPr>
              <a:t>“computer”</a:t>
            </a:r>
            <a:endParaRPr kumimoji="1" lang="zh-CN" altLang="en-US">
              <a:solidFill>
                <a:schemeClr val="tx1">
                  <a:lumMod val="75000"/>
                  <a:lumOff val="2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41" name="文本框 40">
            <a:extLst>
              <a:ext uri="{FF2B5EF4-FFF2-40B4-BE49-F238E27FC236}">
                <a16:creationId xmlns:a16="http://schemas.microsoft.com/office/drawing/2014/main" id="{4ED4993F-928B-41AF-AD0C-4B5B6E332646}"/>
              </a:ext>
            </a:extLst>
          </p:cNvPr>
          <p:cNvSpPr txBox="1"/>
          <p:nvPr/>
        </p:nvSpPr>
        <p:spPr>
          <a:xfrm>
            <a:off x="4945366" y="4853340"/>
            <a:ext cx="1677575" cy="400110"/>
          </a:xfrm>
          <a:prstGeom prst="rect">
            <a:avLst/>
          </a:prstGeom>
          <a:noFill/>
        </p:spPr>
        <p:txBody>
          <a:bodyPr wrap="none" rtlCol="0">
            <a:spAutoFit/>
          </a:bodyPr>
          <a:lstStyle/>
          <a:p>
            <a:pPr algn="ct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Target</a:t>
            </a:r>
            <a:r>
              <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2000" b="1">
                <a:latin typeface="Times New Roman" panose="02020603050405020304" pitchFamily="18" charset="0"/>
                <a:ea typeface="PingFang SC" panose="020B0400000000000000" pitchFamily="34" charset="-122"/>
                <a:cs typeface="Times New Roman" panose="02020603050405020304" pitchFamily="18" charset="0"/>
              </a:rPr>
              <a:t>Queue</a:t>
            </a:r>
            <a:endParaRPr kumimoji="1" lang="zh-CN" altLang="en-US" sz="2000" b="1">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8" name="矩形 7">
            <a:extLst>
              <a:ext uri="{FF2B5EF4-FFF2-40B4-BE49-F238E27FC236}">
                <a16:creationId xmlns:a16="http://schemas.microsoft.com/office/drawing/2014/main" id="{7203E6FF-1C75-482E-A325-AF1DD1DD16C5}"/>
              </a:ext>
            </a:extLst>
          </p:cNvPr>
          <p:cNvSpPr/>
          <p:nvPr/>
        </p:nvSpPr>
        <p:spPr>
          <a:xfrm>
            <a:off x="633876" y="1988130"/>
            <a:ext cx="8361066" cy="3974027"/>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05" name="文本框 104">
            <a:extLst>
              <a:ext uri="{FF2B5EF4-FFF2-40B4-BE49-F238E27FC236}">
                <a16:creationId xmlns:a16="http://schemas.microsoft.com/office/drawing/2014/main" id="{1F3887C0-987A-4331-AD19-EA62FE9659D1}"/>
              </a:ext>
            </a:extLst>
          </p:cNvPr>
          <p:cNvSpPr txBox="1"/>
          <p:nvPr/>
        </p:nvSpPr>
        <p:spPr>
          <a:xfrm>
            <a:off x="8244316" y="5794746"/>
            <a:ext cx="654025" cy="276999"/>
          </a:xfrm>
          <a:prstGeom prst="rect">
            <a:avLst/>
          </a:prstGeom>
          <a:solidFill>
            <a:schemeClr val="bg1"/>
          </a:solidFill>
        </p:spPr>
        <p:txBody>
          <a:bodyPr wrap="none" lIns="0" tIns="0" rIns="0" bIns="0" rtlCol="0">
            <a:spAutoFit/>
          </a:bodyPr>
          <a:lstStyle/>
          <a:p>
            <a:r>
              <a:rPr kumimoji="1" lang="en-US" altLang="zh-CN" b="1" dirty="0">
                <a:latin typeface="Times New Roman" panose="02020603050405020304" pitchFamily="18" charset="0"/>
                <a:ea typeface="PingFang SC" panose="020B0400000000000000" pitchFamily="34" charset="-122"/>
                <a:cs typeface="Times New Roman" panose="02020603050405020304" pitchFamily="18" charset="0"/>
              </a:rPr>
              <a:t>Device</a:t>
            </a:r>
            <a:endPar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90" name="矩形 89">
            <a:extLst>
              <a:ext uri="{FF2B5EF4-FFF2-40B4-BE49-F238E27FC236}">
                <a16:creationId xmlns:a16="http://schemas.microsoft.com/office/drawing/2014/main" id="{ECA18FA9-04C0-49EA-ADB0-216CC5EC979C}"/>
              </a:ext>
            </a:extLst>
          </p:cNvPr>
          <p:cNvSpPr/>
          <p:nvPr/>
        </p:nvSpPr>
        <p:spPr>
          <a:xfrm>
            <a:off x="633876" y="1054191"/>
            <a:ext cx="8361066" cy="648824"/>
          </a:xfrm>
          <a:prstGeom prst="rect">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91" name="圆角矩形 121">
            <a:extLst>
              <a:ext uri="{FF2B5EF4-FFF2-40B4-BE49-F238E27FC236}">
                <a16:creationId xmlns:a16="http://schemas.microsoft.com/office/drawing/2014/main" id="{3F1E0D1F-31E1-4535-9012-D4E5485AF9AD}"/>
              </a:ext>
            </a:extLst>
          </p:cNvPr>
          <p:cNvSpPr/>
          <p:nvPr/>
        </p:nvSpPr>
        <p:spPr>
          <a:xfrm>
            <a:off x="946410" y="1132048"/>
            <a:ext cx="2061352" cy="396414"/>
          </a:xfrm>
          <a:prstGeom prst="roundRect">
            <a:avLst>
              <a:gd name="adj" fmla="val 23133"/>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2">
                  <a:lumMod val="75000"/>
                </a:schemeClr>
              </a:solidFill>
              <a:latin typeface="Times New Roman" panose="02020603050405020304" pitchFamily="18" charset="0"/>
              <a:cs typeface="Times New Roman" panose="02020603050405020304" pitchFamily="18" charset="0"/>
            </a:endParaRPr>
          </a:p>
        </p:txBody>
      </p:sp>
      <p:sp>
        <p:nvSpPr>
          <p:cNvPr id="92" name="文本框 91">
            <a:extLst>
              <a:ext uri="{FF2B5EF4-FFF2-40B4-BE49-F238E27FC236}">
                <a16:creationId xmlns:a16="http://schemas.microsoft.com/office/drawing/2014/main" id="{1DF9AFCE-AA7D-4480-A723-D25D003A43A9}"/>
              </a:ext>
            </a:extLst>
          </p:cNvPr>
          <p:cNvSpPr txBox="1"/>
          <p:nvPr/>
        </p:nvSpPr>
        <p:spPr>
          <a:xfrm>
            <a:off x="1474384" y="1171766"/>
            <a:ext cx="1005403" cy="369332"/>
          </a:xfrm>
          <a:prstGeom prst="rect">
            <a:avLst/>
          </a:prstGeom>
          <a:noFill/>
          <a:ln>
            <a:noFill/>
          </a:ln>
        </p:spPr>
        <p:txBody>
          <a:bodyPr wrap="none" rtlCol="0">
            <a:spAutoFit/>
          </a:bodyPr>
          <a:lstStyle/>
          <a:p>
            <a:pPr algn="ct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Decoder</a:t>
            </a:r>
            <a:endPar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93" name="圆角矩形 123">
            <a:extLst>
              <a:ext uri="{FF2B5EF4-FFF2-40B4-BE49-F238E27FC236}">
                <a16:creationId xmlns:a16="http://schemas.microsoft.com/office/drawing/2014/main" id="{658C28E2-9B18-459A-9412-0330D1932E10}"/>
              </a:ext>
            </a:extLst>
          </p:cNvPr>
          <p:cNvSpPr/>
          <p:nvPr/>
        </p:nvSpPr>
        <p:spPr>
          <a:xfrm>
            <a:off x="3302157" y="1131240"/>
            <a:ext cx="4964178" cy="404468"/>
          </a:xfrm>
          <a:prstGeom prst="roundRect">
            <a:avLst>
              <a:gd name="adj" fmla="val 23133"/>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2">
                  <a:lumMod val="75000"/>
                </a:schemeClr>
              </a:solidFill>
              <a:latin typeface="Times New Roman" panose="02020603050405020304" pitchFamily="18" charset="0"/>
              <a:cs typeface="Times New Roman" panose="02020603050405020304" pitchFamily="18" charset="0"/>
            </a:endParaRPr>
          </a:p>
        </p:txBody>
      </p:sp>
      <p:sp>
        <p:nvSpPr>
          <p:cNvPr id="94" name="文本框 93">
            <a:extLst>
              <a:ext uri="{FF2B5EF4-FFF2-40B4-BE49-F238E27FC236}">
                <a16:creationId xmlns:a16="http://schemas.microsoft.com/office/drawing/2014/main" id="{06D54D34-7664-4580-B803-E3F26AC9082C}"/>
              </a:ext>
            </a:extLst>
          </p:cNvPr>
          <p:cNvSpPr txBox="1"/>
          <p:nvPr/>
        </p:nvSpPr>
        <p:spPr>
          <a:xfrm>
            <a:off x="4553621" y="1166375"/>
            <a:ext cx="2461250" cy="369332"/>
          </a:xfrm>
          <a:prstGeom prst="rect">
            <a:avLst/>
          </a:prstGeom>
          <a:noFill/>
          <a:ln>
            <a:noFill/>
          </a:ln>
        </p:spPr>
        <p:txBody>
          <a:bodyPr wrap="none" rtlCol="0">
            <a:spAutoFit/>
          </a:bodyPr>
          <a:lstStyle/>
          <a:p>
            <a:pPr algn="ct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Draft</a:t>
            </a:r>
            <a:r>
              <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&amp;</a:t>
            </a:r>
            <a:r>
              <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Target</a:t>
            </a:r>
            <a:r>
              <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Queues</a:t>
            </a:r>
            <a:endParaRPr kumimoji="1" lang="zh-CN" altLang="en-US" b="1">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00" name="矩形 99">
            <a:extLst>
              <a:ext uri="{FF2B5EF4-FFF2-40B4-BE49-F238E27FC236}">
                <a16:creationId xmlns:a16="http://schemas.microsoft.com/office/drawing/2014/main" id="{B9B0159C-E7A7-4DF3-8B72-3B1F09432CAF}"/>
              </a:ext>
            </a:extLst>
          </p:cNvPr>
          <p:cNvSpPr/>
          <p:nvPr/>
        </p:nvSpPr>
        <p:spPr>
          <a:xfrm>
            <a:off x="7969618" y="1196638"/>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102" name="肘形连接符 132">
            <a:extLst>
              <a:ext uri="{FF2B5EF4-FFF2-40B4-BE49-F238E27FC236}">
                <a16:creationId xmlns:a16="http://schemas.microsoft.com/office/drawing/2014/main" id="{A9F1510D-F1DD-4E1C-94E7-D55CD57060DE}"/>
              </a:ext>
            </a:extLst>
          </p:cNvPr>
          <p:cNvCxnSpPr>
            <a:cxnSpLocks/>
            <a:stCxn id="42" idx="0"/>
            <a:endCxn id="100" idx="3"/>
          </p:cNvCxnSpPr>
          <p:nvPr/>
        </p:nvCxnSpPr>
        <p:spPr>
          <a:xfrm rot="16200000" flipV="1">
            <a:off x="8269038" y="1187951"/>
            <a:ext cx="366756" cy="667289"/>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06" name="文本框 105">
            <a:extLst>
              <a:ext uri="{FF2B5EF4-FFF2-40B4-BE49-F238E27FC236}">
                <a16:creationId xmlns:a16="http://schemas.microsoft.com/office/drawing/2014/main" id="{325AFC30-742C-462D-A181-C06B56A1E076}"/>
              </a:ext>
            </a:extLst>
          </p:cNvPr>
          <p:cNvSpPr txBox="1"/>
          <p:nvPr/>
        </p:nvSpPr>
        <p:spPr>
          <a:xfrm>
            <a:off x="8300334" y="920867"/>
            <a:ext cx="602729" cy="276999"/>
          </a:xfrm>
          <a:prstGeom prst="rect">
            <a:avLst/>
          </a:prstGeom>
          <a:solidFill>
            <a:schemeClr val="bg1"/>
          </a:solidFill>
        </p:spPr>
        <p:txBody>
          <a:bodyPr wrap="none" lIns="0" tIns="0" rIns="0" bIns="0" rtlCol="0">
            <a:spAutoFit/>
          </a:bodyPr>
          <a:lstStyle/>
          <a:p>
            <a:r>
              <a:rPr kumimoji="1" lang="en-US" altLang="zh-CN" b="1" dirty="0">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rPr>
              <a:t>Cloud</a:t>
            </a:r>
            <a:endParaRPr kumimoji="1" lang="zh-CN" altLang="en-US" b="1" dirty="0">
              <a:solidFill>
                <a:schemeClr val="bg2">
                  <a:lumMod val="75000"/>
                </a:schemeClr>
              </a:solidFill>
              <a:latin typeface="Times New Roman" panose="02020603050405020304" pitchFamily="18" charset="0"/>
              <a:ea typeface="PingFang SC" panose="020B0400000000000000" pitchFamily="34" charset="-122"/>
              <a:cs typeface="Times New Roman" panose="02020603050405020304" pitchFamily="18" charset="0"/>
            </a:endParaRPr>
          </a:p>
        </p:txBody>
      </p:sp>
      <p:cxnSp>
        <p:nvCxnSpPr>
          <p:cNvPr id="27" name="肘形连接符 41">
            <a:extLst>
              <a:ext uri="{FF2B5EF4-FFF2-40B4-BE49-F238E27FC236}">
                <a16:creationId xmlns:a16="http://schemas.microsoft.com/office/drawing/2014/main" id="{4DF2858D-8B02-4B49-862B-B2F678F2437A}"/>
              </a:ext>
            </a:extLst>
          </p:cNvPr>
          <p:cNvCxnSpPr>
            <a:cxnSpLocks/>
            <a:stCxn id="42" idx="2"/>
            <a:endCxn id="33" idx="3"/>
          </p:cNvCxnSpPr>
          <p:nvPr/>
        </p:nvCxnSpPr>
        <p:spPr>
          <a:xfrm rot="5400000">
            <a:off x="6702128" y="3338579"/>
            <a:ext cx="3434379" cy="733486"/>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5E4C9BB3-241A-4748-BDEA-814A1E79C2E5}"/>
              </a:ext>
            </a:extLst>
          </p:cNvPr>
          <p:cNvSpPr/>
          <p:nvPr/>
        </p:nvSpPr>
        <p:spPr>
          <a:xfrm>
            <a:off x="7903421" y="5280932"/>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77" name="文本框 76">
            <a:extLst>
              <a:ext uri="{FF2B5EF4-FFF2-40B4-BE49-F238E27FC236}">
                <a16:creationId xmlns:a16="http://schemas.microsoft.com/office/drawing/2014/main" id="{764850E1-E464-43E7-829C-0B3D6C788BA9}"/>
              </a:ext>
            </a:extLst>
          </p:cNvPr>
          <p:cNvSpPr txBox="1"/>
          <p:nvPr/>
        </p:nvSpPr>
        <p:spPr>
          <a:xfrm>
            <a:off x="8579444" y="2089785"/>
            <a:ext cx="415498" cy="369332"/>
          </a:xfrm>
          <a:prstGeom prst="rect">
            <a:avLst/>
          </a:prstGeom>
          <a:noFill/>
        </p:spPr>
        <p:txBody>
          <a:bodyPr wrap="none" rtlCol="0">
            <a:spAutoFit/>
          </a:bodyPr>
          <a:lstStyle/>
          <a:p>
            <a:r>
              <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rPr>
              <a:t>❹</a:t>
            </a:r>
          </a:p>
        </p:txBody>
      </p:sp>
      <p:grpSp>
        <p:nvGrpSpPr>
          <p:cNvPr id="108" name="组合 107">
            <a:extLst>
              <a:ext uri="{FF2B5EF4-FFF2-40B4-BE49-F238E27FC236}">
                <a16:creationId xmlns:a16="http://schemas.microsoft.com/office/drawing/2014/main" id="{88331A9A-D6F0-4F50-8250-19F98479586D}"/>
              </a:ext>
            </a:extLst>
          </p:cNvPr>
          <p:cNvGrpSpPr/>
          <p:nvPr/>
        </p:nvGrpSpPr>
        <p:grpSpPr>
          <a:xfrm>
            <a:off x="1560321" y="6046113"/>
            <a:ext cx="1349428" cy="338554"/>
            <a:chOff x="3171189" y="5669960"/>
            <a:chExt cx="1349428" cy="338554"/>
          </a:xfrm>
        </p:grpSpPr>
        <p:sp>
          <p:nvSpPr>
            <p:cNvPr id="115" name="矩形 114">
              <a:extLst>
                <a:ext uri="{FF2B5EF4-FFF2-40B4-BE49-F238E27FC236}">
                  <a16:creationId xmlns:a16="http://schemas.microsoft.com/office/drawing/2014/main" id="{9D3560C6-ECE1-4D3C-B388-7F65EA497102}"/>
                </a:ext>
              </a:extLst>
            </p:cNvPr>
            <p:cNvSpPr/>
            <p:nvPr/>
          </p:nvSpPr>
          <p:spPr>
            <a:xfrm>
              <a:off x="3171189" y="5697658"/>
              <a:ext cx="149153" cy="283159"/>
            </a:xfrm>
            <a:prstGeom prst="rect">
              <a:avLst/>
            </a:prstGeom>
            <a:solidFill>
              <a:srgbClr val="D9E1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16" name="文本框 115">
              <a:extLst>
                <a:ext uri="{FF2B5EF4-FFF2-40B4-BE49-F238E27FC236}">
                  <a16:creationId xmlns:a16="http://schemas.microsoft.com/office/drawing/2014/main" id="{704CE3D0-9C81-4537-A6C6-E6B3DF72017F}"/>
                </a:ext>
              </a:extLst>
            </p:cNvPr>
            <p:cNvSpPr txBox="1"/>
            <p:nvPr/>
          </p:nvSpPr>
          <p:spPr>
            <a:xfrm>
              <a:off x="3308810" y="5669960"/>
              <a:ext cx="1211807"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Target</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token</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grpSp>
        <p:nvGrpSpPr>
          <p:cNvPr id="109" name="组合 108">
            <a:extLst>
              <a:ext uri="{FF2B5EF4-FFF2-40B4-BE49-F238E27FC236}">
                <a16:creationId xmlns:a16="http://schemas.microsoft.com/office/drawing/2014/main" id="{36AEACB2-CB4E-46CA-B819-827067783BCA}"/>
              </a:ext>
            </a:extLst>
          </p:cNvPr>
          <p:cNvGrpSpPr/>
          <p:nvPr/>
        </p:nvGrpSpPr>
        <p:grpSpPr>
          <a:xfrm>
            <a:off x="3155173" y="6046113"/>
            <a:ext cx="1801859" cy="338554"/>
            <a:chOff x="4754403" y="5669960"/>
            <a:chExt cx="1801859" cy="338554"/>
          </a:xfrm>
        </p:grpSpPr>
        <p:sp>
          <p:nvSpPr>
            <p:cNvPr id="113" name="矩形 112">
              <a:extLst>
                <a:ext uri="{FF2B5EF4-FFF2-40B4-BE49-F238E27FC236}">
                  <a16:creationId xmlns:a16="http://schemas.microsoft.com/office/drawing/2014/main" id="{A3896724-0669-4E97-A21B-4ADB20E1E1D4}"/>
                </a:ext>
              </a:extLst>
            </p:cNvPr>
            <p:cNvSpPr/>
            <p:nvPr/>
          </p:nvSpPr>
          <p:spPr>
            <a:xfrm>
              <a:off x="4754403" y="5697658"/>
              <a:ext cx="149153" cy="283159"/>
            </a:xfrm>
            <a:prstGeom prst="rect">
              <a:avLst/>
            </a:prstGeom>
            <a:solidFill>
              <a:srgbClr val="61AF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114" name="文本框 113">
              <a:extLst>
                <a:ext uri="{FF2B5EF4-FFF2-40B4-BE49-F238E27FC236}">
                  <a16:creationId xmlns:a16="http://schemas.microsoft.com/office/drawing/2014/main" id="{1C68AE7A-D49D-4A8F-A527-2A07E5EE7384}"/>
                </a:ext>
              </a:extLst>
            </p:cNvPr>
            <p:cNvSpPr txBox="1"/>
            <p:nvPr/>
          </p:nvSpPr>
          <p:spPr>
            <a:xfrm>
              <a:off x="4892024" y="5669960"/>
              <a:ext cx="1664238" cy="338554"/>
            </a:xfrm>
            <a:prstGeom prst="rect">
              <a:avLst/>
            </a:prstGeom>
            <a:noFill/>
          </p:spPr>
          <p:txBody>
            <a:bodyPr wrap="none" rtlCol="0">
              <a:spAutoFit/>
            </a:bodyPr>
            <a:lstStyle/>
            <a:p>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Acceptance</a:t>
              </a:r>
              <a:r>
                <a:rPr kumimoji="1" lang="zh-CN" altLang="en-US" sz="160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600">
                  <a:latin typeface="Times New Roman" panose="02020603050405020304" pitchFamily="18" charset="0"/>
                  <a:ea typeface="PingFang SC" panose="020B0400000000000000" pitchFamily="34" charset="-122"/>
                  <a:cs typeface="Times New Roman" panose="02020603050405020304" pitchFamily="18" charset="0"/>
                </a:rPr>
                <a:t>status</a:t>
              </a:r>
              <a:endParaRPr kumimoji="1" lang="zh-CN" altLang="en-US" sz="1600">
                <a:latin typeface="Times New Roman" panose="02020603050405020304" pitchFamily="18" charset="0"/>
                <a:ea typeface="PingFang SC" panose="020B0400000000000000" pitchFamily="34" charset="-122"/>
                <a:cs typeface="Times New Roman" panose="02020603050405020304" pitchFamily="18" charset="0"/>
              </a:endParaRPr>
            </a:p>
          </p:txBody>
        </p:sp>
      </p:grpSp>
      <p:cxnSp>
        <p:nvCxnSpPr>
          <p:cNvPr id="9" name="直线连接符 3">
            <a:extLst>
              <a:ext uri="{FF2B5EF4-FFF2-40B4-BE49-F238E27FC236}">
                <a16:creationId xmlns:a16="http://schemas.microsoft.com/office/drawing/2014/main" id="{6D90539B-BF6B-4471-81B3-71BDF3156CD4}"/>
              </a:ext>
            </a:extLst>
          </p:cNvPr>
          <p:cNvCxnSpPr>
            <a:cxnSpLocks/>
          </p:cNvCxnSpPr>
          <p:nvPr/>
        </p:nvCxnSpPr>
        <p:spPr>
          <a:xfrm>
            <a:off x="633876" y="1854805"/>
            <a:ext cx="8361066" cy="0"/>
          </a:xfrm>
          <a:prstGeom prst="line">
            <a:avLst/>
          </a:prstGeom>
          <a:ln w="571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4" name="文本框 103">
            <a:extLst>
              <a:ext uri="{FF2B5EF4-FFF2-40B4-BE49-F238E27FC236}">
                <a16:creationId xmlns:a16="http://schemas.microsoft.com/office/drawing/2014/main" id="{9279D7D0-B338-41C6-A7B6-A5361FD33516}"/>
              </a:ext>
            </a:extLst>
          </p:cNvPr>
          <p:cNvSpPr txBox="1"/>
          <p:nvPr/>
        </p:nvSpPr>
        <p:spPr>
          <a:xfrm>
            <a:off x="4889202" y="1691573"/>
            <a:ext cx="1545103" cy="307777"/>
          </a:xfrm>
          <a:prstGeom prst="rect">
            <a:avLst/>
          </a:prstGeom>
          <a:noFill/>
        </p:spPr>
        <p:txBody>
          <a:bodyPr wrap="none" rtlCol="0">
            <a:spAutoFit/>
          </a:bodyPr>
          <a:lstStyle/>
          <a:p>
            <a:r>
              <a:rPr kumimoji="1" lang="en-US" altLang="zh-CN" sz="1400" b="1" dirty="0">
                <a:latin typeface="Times New Roman" panose="02020603050405020304" pitchFamily="18" charset="0"/>
                <a:ea typeface="PingFang SC" panose="020B0400000000000000" pitchFamily="34" charset="-122"/>
                <a:cs typeface="Times New Roman" panose="02020603050405020304" pitchFamily="18" charset="0"/>
              </a:rPr>
              <a:t>Transmission</a:t>
            </a:r>
            <a:r>
              <a:rPr kumimoji="1" lang="zh-CN" altLang="en-US" sz="1400" b="1" dirty="0">
                <a:latin typeface="Times New Roman" panose="02020603050405020304" pitchFamily="18" charset="0"/>
                <a:ea typeface="PingFang SC" panose="020B0400000000000000" pitchFamily="34" charset="-122"/>
                <a:cs typeface="Times New Roman" panose="02020603050405020304" pitchFamily="18" charset="0"/>
              </a:rPr>
              <a:t> </a:t>
            </a:r>
            <a:r>
              <a:rPr kumimoji="1" lang="en-US" altLang="zh-CN" sz="1400" b="1" dirty="0">
                <a:latin typeface="Times New Roman" panose="02020603050405020304" pitchFamily="18" charset="0"/>
                <a:ea typeface="PingFang SC" panose="020B0400000000000000" pitchFamily="34" charset="-122"/>
                <a:cs typeface="Times New Roman" panose="02020603050405020304" pitchFamily="18" charset="0"/>
              </a:rPr>
              <a:t>Bus</a:t>
            </a:r>
            <a:endParaRPr kumimoji="1" lang="zh-CN" altLang="en-US" sz="1400" b="1" dirty="0">
              <a:latin typeface="Times New Roman" panose="02020603050405020304" pitchFamily="18" charset="0"/>
              <a:ea typeface="PingFang SC" panose="020B0400000000000000" pitchFamily="34" charset="-122"/>
              <a:cs typeface="Times New Roman" panose="02020603050405020304" pitchFamily="18" charset="0"/>
            </a:endParaRPr>
          </a:p>
        </p:txBody>
      </p:sp>
      <p:sp>
        <p:nvSpPr>
          <p:cNvPr id="42" name="矩形 41">
            <a:extLst>
              <a:ext uri="{FF2B5EF4-FFF2-40B4-BE49-F238E27FC236}">
                <a16:creationId xmlns:a16="http://schemas.microsoft.com/office/drawing/2014/main" id="{180DD742-3CEE-4DE6-9050-96442505D02E}"/>
              </a:ext>
            </a:extLst>
          </p:cNvPr>
          <p:cNvSpPr/>
          <p:nvPr/>
        </p:nvSpPr>
        <p:spPr>
          <a:xfrm>
            <a:off x="8711483" y="1704974"/>
            <a:ext cx="149153" cy="283159"/>
          </a:xfrm>
          <a:prstGeom prst="rect">
            <a:avLst/>
          </a:prstGeom>
          <a:solidFill>
            <a:srgbClr val="D9E1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57" name="矩形 156">
            <a:extLst>
              <a:ext uri="{FF2B5EF4-FFF2-40B4-BE49-F238E27FC236}">
                <a16:creationId xmlns:a16="http://schemas.microsoft.com/office/drawing/2014/main" id="{26C236F7-BDA2-40A2-B33E-D1432C212B90}"/>
              </a:ext>
            </a:extLst>
          </p:cNvPr>
          <p:cNvSpPr/>
          <p:nvPr/>
        </p:nvSpPr>
        <p:spPr>
          <a:xfrm>
            <a:off x="704253" y="1704974"/>
            <a:ext cx="149153" cy="283159"/>
          </a:xfrm>
          <a:prstGeom prst="rect">
            <a:avLst/>
          </a:prstGeom>
          <a:solidFill>
            <a:srgbClr val="61AF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58" name="矩形 157">
            <a:extLst>
              <a:ext uri="{FF2B5EF4-FFF2-40B4-BE49-F238E27FC236}">
                <a16:creationId xmlns:a16="http://schemas.microsoft.com/office/drawing/2014/main" id="{AD468ECD-2A25-464B-82D7-6A0C1ED39589}"/>
              </a:ext>
            </a:extLst>
          </p:cNvPr>
          <p:cNvSpPr/>
          <p:nvPr/>
        </p:nvSpPr>
        <p:spPr>
          <a:xfrm>
            <a:off x="852001" y="1704974"/>
            <a:ext cx="149153" cy="283159"/>
          </a:xfrm>
          <a:prstGeom prst="rect">
            <a:avLst/>
          </a:prstGeom>
          <a:solidFill>
            <a:srgbClr val="D9E1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4AA1852D-C1E0-48DA-8FCA-CB9C7172609C}"/>
              </a:ext>
            </a:extLst>
          </p:cNvPr>
          <p:cNvSpPr/>
          <p:nvPr/>
        </p:nvSpPr>
        <p:spPr>
          <a:xfrm>
            <a:off x="3260718" y="2089785"/>
            <a:ext cx="5005617" cy="279342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3" name="组合 82">
            <a:extLst>
              <a:ext uri="{FF2B5EF4-FFF2-40B4-BE49-F238E27FC236}">
                <a16:creationId xmlns:a16="http://schemas.microsoft.com/office/drawing/2014/main" id="{109ECF4D-5392-4957-9227-B52CF2A66B48}"/>
              </a:ext>
            </a:extLst>
          </p:cNvPr>
          <p:cNvGrpSpPr/>
          <p:nvPr/>
        </p:nvGrpSpPr>
        <p:grpSpPr>
          <a:xfrm>
            <a:off x="4725366" y="3120636"/>
            <a:ext cx="282462" cy="282462"/>
            <a:chOff x="6716466" y="3672086"/>
            <a:chExt cx="282462" cy="282462"/>
          </a:xfrm>
        </p:grpSpPr>
        <p:sp>
          <p:nvSpPr>
            <p:cNvPr id="123" name="椭圆 122">
              <a:extLst>
                <a:ext uri="{FF2B5EF4-FFF2-40B4-BE49-F238E27FC236}">
                  <a16:creationId xmlns:a16="http://schemas.microsoft.com/office/drawing/2014/main" id="{61CDB8A4-C6C8-4538-8AA4-4547F62FD726}"/>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124" name="图片 123">
              <a:extLst>
                <a:ext uri="{FF2B5EF4-FFF2-40B4-BE49-F238E27FC236}">
                  <a16:creationId xmlns:a16="http://schemas.microsoft.com/office/drawing/2014/main" id="{C144F7AD-6340-4D63-B28C-378D8D0C646A}"/>
                </a:ext>
              </a:extLst>
            </p:cNvPr>
            <p:cNvPicPr>
              <a:picLocks noChangeAspect="1"/>
            </p:cNvPicPr>
            <p:nvPr/>
          </p:nvPicPr>
          <p:blipFill>
            <a:blip r:embed="rId8"/>
            <a:srcRect/>
            <a:stretch/>
          </p:blipFill>
          <p:spPr>
            <a:xfrm>
              <a:off x="6759232" y="3720819"/>
              <a:ext cx="196929" cy="196929"/>
            </a:xfrm>
            <a:prstGeom prst="rect">
              <a:avLst/>
            </a:prstGeom>
          </p:spPr>
        </p:pic>
      </p:grpSp>
      <p:cxnSp>
        <p:nvCxnSpPr>
          <p:cNvPr id="86" name="肘形连接符 116">
            <a:extLst>
              <a:ext uri="{FF2B5EF4-FFF2-40B4-BE49-F238E27FC236}">
                <a16:creationId xmlns:a16="http://schemas.microsoft.com/office/drawing/2014/main" id="{20BA457D-C704-4189-92F4-082A9CBD85CD}"/>
              </a:ext>
            </a:extLst>
          </p:cNvPr>
          <p:cNvCxnSpPr>
            <a:cxnSpLocks/>
            <a:stCxn id="43" idx="3"/>
            <a:endCxn id="123" idx="4"/>
          </p:cNvCxnSpPr>
          <p:nvPr/>
        </p:nvCxnSpPr>
        <p:spPr>
          <a:xfrm flipV="1">
            <a:off x="3799070" y="3403098"/>
            <a:ext cx="1067527" cy="140503"/>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87" name="肘形连接符 117">
            <a:extLst>
              <a:ext uri="{FF2B5EF4-FFF2-40B4-BE49-F238E27FC236}">
                <a16:creationId xmlns:a16="http://schemas.microsoft.com/office/drawing/2014/main" id="{3E63F0FF-A8F9-48A3-BF78-026CFAFF089F}"/>
              </a:ext>
            </a:extLst>
          </p:cNvPr>
          <p:cNvCxnSpPr>
            <a:cxnSpLocks/>
            <a:stCxn id="43" idx="3"/>
            <a:endCxn id="121" idx="4"/>
          </p:cNvCxnSpPr>
          <p:nvPr/>
        </p:nvCxnSpPr>
        <p:spPr>
          <a:xfrm flipV="1">
            <a:off x="3799070" y="3399920"/>
            <a:ext cx="2556411" cy="143681"/>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88" name="肘形连接符 118">
            <a:extLst>
              <a:ext uri="{FF2B5EF4-FFF2-40B4-BE49-F238E27FC236}">
                <a16:creationId xmlns:a16="http://schemas.microsoft.com/office/drawing/2014/main" id="{4268DAE0-EDC6-4002-B8EE-62EDE8B99CDD}"/>
              </a:ext>
            </a:extLst>
          </p:cNvPr>
          <p:cNvCxnSpPr>
            <a:cxnSpLocks/>
            <a:stCxn id="43" idx="3"/>
            <a:endCxn id="120" idx="2"/>
          </p:cNvCxnSpPr>
          <p:nvPr/>
        </p:nvCxnSpPr>
        <p:spPr>
          <a:xfrm flipV="1">
            <a:off x="3799070" y="3359697"/>
            <a:ext cx="4064720" cy="183904"/>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81" name="肘形连接符 103">
            <a:extLst>
              <a:ext uri="{FF2B5EF4-FFF2-40B4-BE49-F238E27FC236}">
                <a16:creationId xmlns:a16="http://schemas.microsoft.com/office/drawing/2014/main" id="{39315738-588C-4F71-AFF4-D6FEB8429DE4}"/>
              </a:ext>
            </a:extLst>
          </p:cNvPr>
          <p:cNvCxnSpPr>
            <a:cxnSpLocks/>
            <a:stCxn id="44" idx="3"/>
            <a:endCxn id="125" idx="4"/>
          </p:cNvCxnSpPr>
          <p:nvPr/>
        </p:nvCxnSpPr>
        <p:spPr>
          <a:xfrm flipV="1">
            <a:off x="3802404" y="4605021"/>
            <a:ext cx="1067463" cy="122468"/>
          </a:xfrm>
          <a:prstGeom prst="bentConnector2">
            <a:avLst/>
          </a:prstGeom>
          <a:ln w="19050">
            <a:solidFill>
              <a:schemeClr val="accent1">
                <a:lumMod val="75000"/>
              </a:schemeClr>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82" name="组合 81">
            <a:extLst>
              <a:ext uri="{FF2B5EF4-FFF2-40B4-BE49-F238E27FC236}">
                <a16:creationId xmlns:a16="http://schemas.microsoft.com/office/drawing/2014/main" id="{9D121533-596E-473C-B713-F1C0E6016D6D}"/>
              </a:ext>
            </a:extLst>
          </p:cNvPr>
          <p:cNvGrpSpPr/>
          <p:nvPr/>
        </p:nvGrpSpPr>
        <p:grpSpPr>
          <a:xfrm>
            <a:off x="4728636" y="4322559"/>
            <a:ext cx="282462" cy="282462"/>
            <a:chOff x="6716466" y="3672086"/>
            <a:chExt cx="282462" cy="282462"/>
          </a:xfrm>
        </p:grpSpPr>
        <p:sp>
          <p:nvSpPr>
            <p:cNvPr id="125" name="椭圆 124">
              <a:extLst>
                <a:ext uri="{FF2B5EF4-FFF2-40B4-BE49-F238E27FC236}">
                  <a16:creationId xmlns:a16="http://schemas.microsoft.com/office/drawing/2014/main" id="{B4A2B1AB-3B85-48F4-A0C8-8908525E703C}"/>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126" name="图片 125">
              <a:extLst>
                <a:ext uri="{FF2B5EF4-FFF2-40B4-BE49-F238E27FC236}">
                  <a16:creationId xmlns:a16="http://schemas.microsoft.com/office/drawing/2014/main" id="{59C5D0B1-E3FD-4419-BDC5-0686B56A833D}"/>
                </a:ext>
              </a:extLst>
            </p:cNvPr>
            <p:cNvPicPr>
              <a:picLocks noChangeAspect="1"/>
            </p:cNvPicPr>
            <p:nvPr/>
          </p:nvPicPr>
          <p:blipFill>
            <a:blip r:embed="rId8"/>
            <a:srcRect/>
            <a:stretch/>
          </p:blipFill>
          <p:spPr>
            <a:xfrm>
              <a:off x="6759232" y="3720819"/>
              <a:ext cx="196929" cy="196929"/>
            </a:xfrm>
            <a:prstGeom prst="rect">
              <a:avLst/>
            </a:prstGeom>
          </p:spPr>
        </p:pic>
      </p:grpSp>
      <p:cxnSp>
        <p:nvCxnSpPr>
          <p:cNvPr id="79" name="肘形连接符 101">
            <a:extLst>
              <a:ext uri="{FF2B5EF4-FFF2-40B4-BE49-F238E27FC236}">
                <a16:creationId xmlns:a16="http://schemas.microsoft.com/office/drawing/2014/main" id="{B9E877DB-6EE2-48CC-9EC2-F54EE6CA3D90}"/>
              </a:ext>
            </a:extLst>
          </p:cNvPr>
          <p:cNvCxnSpPr>
            <a:cxnSpLocks/>
            <a:stCxn id="78" idx="2"/>
            <a:endCxn id="43" idx="1"/>
          </p:cNvCxnSpPr>
          <p:nvPr/>
        </p:nvCxnSpPr>
        <p:spPr>
          <a:xfrm rot="16200000" flipH="1">
            <a:off x="2568465" y="2596422"/>
            <a:ext cx="1555468" cy="338889"/>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80" name="肘形连接符 102">
            <a:extLst>
              <a:ext uri="{FF2B5EF4-FFF2-40B4-BE49-F238E27FC236}">
                <a16:creationId xmlns:a16="http://schemas.microsoft.com/office/drawing/2014/main" id="{92ED46CD-B5A0-4E94-B4EF-4490B390907B}"/>
              </a:ext>
            </a:extLst>
          </p:cNvPr>
          <p:cNvCxnSpPr>
            <a:cxnSpLocks/>
            <a:stCxn id="78" idx="2"/>
            <a:endCxn id="44" idx="1"/>
          </p:cNvCxnSpPr>
          <p:nvPr/>
        </p:nvCxnSpPr>
        <p:spPr>
          <a:xfrm rot="16200000" flipH="1">
            <a:off x="1978188" y="3186699"/>
            <a:ext cx="2739356" cy="342223"/>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89" name="文本框 88">
            <a:extLst>
              <a:ext uri="{FF2B5EF4-FFF2-40B4-BE49-F238E27FC236}">
                <a16:creationId xmlns:a16="http://schemas.microsoft.com/office/drawing/2014/main" id="{4F06B117-DDE8-4AAD-8E18-DAA9C9FADB7C}"/>
              </a:ext>
            </a:extLst>
          </p:cNvPr>
          <p:cNvSpPr txBox="1"/>
          <p:nvPr/>
        </p:nvSpPr>
        <p:spPr>
          <a:xfrm>
            <a:off x="3096630" y="2089785"/>
            <a:ext cx="415498" cy="369332"/>
          </a:xfrm>
          <a:prstGeom prst="rect">
            <a:avLst/>
          </a:prstGeom>
          <a:noFill/>
        </p:spPr>
        <p:txBody>
          <a:bodyPr wrap="none" rtlCol="0">
            <a:spAutoFit/>
          </a:bodyPr>
          <a:lstStyle/>
          <a:p>
            <a:r>
              <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rPr>
              <a:t>❹</a:t>
            </a:r>
          </a:p>
        </p:txBody>
      </p:sp>
      <p:sp>
        <p:nvSpPr>
          <p:cNvPr id="78" name="矩形 77">
            <a:extLst>
              <a:ext uri="{FF2B5EF4-FFF2-40B4-BE49-F238E27FC236}">
                <a16:creationId xmlns:a16="http://schemas.microsoft.com/office/drawing/2014/main" id="{8C28050B-CDF1-4722-9065-B90403CE1CF0}"/>
              </a:ext>
            </a:extLst>
          </p:cNvPr>
          <p:cNvSpPr/>
          <p:nvPr/>
        </p:nvSpPr>
        <p:spPr>
          <a:xfrm>
            <a:off x="3102178" y="1704974"/>
            <a:ext cx="149153" cy="283159"/>
          </a:xfrm>
          <a:prstGeom prst="rect">
            <a:avLst/>
          </a:prstGeom>
          <a:solidFill>
            <a:srgbClr val="61AF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cxnSp>
        <p:nvCxnSpPr>
          <p:cNvPr id="98" name="肘形连接符 128">
            <a:extLst>
              <a:ext uri="{FF2B5EF4-FFF2-40B4-BE49-F238E27FC236}">
                <a16:creationId xmlns:a16="http://schemas.microsoft.com/office/drawing/2014/main" id="{10964680-1AE7-4E10-BE3A-334AB85BA95A}"/>
              </a:ext>
            </a:extLst>
          </p:cNvPr>
          <p:cNvCxnSpPr>
            <a:cxnSpLocks/>
            <a:stCxn id="78" idx="0"/>
            <a:endCxn id="103" idx="1"/>
          </p:cNvCxnSpPr>
          <p:nvPr/>
        </p:nvCxnSpPr>
        <p:spPr>
          <a:xfrm rot="5400000" flipH="1" flipV="1">
            <a:off x="3102525" y="1397636"/>
            <a:ext cx="381568" cy="233108"/>
          </a:xfrm>
          <a:prstGeom prst="bentConnector2">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03" name="矩形 102">
            <a:extLst>
              <a:ext uri="{FF2B5EF4-FFF2-40B4-BE49-F238E27FC236}">
                <a16:creationId xmlns:a16="http://schemas.microsoft.com/office/drawing/2014/main" id="{D3830E43-C694-4779-83E5-D37436328440}"/>
              </a:ext>
            </a:extLst>
          </p:cNvPr>
          <p:cNvSpPr/>
          <p:nvPr/>
        </p:nvSpPr>
        <p:spPr>
          <a:xfrm>
            <a:off x="3409863" y="1181826"/>
            <a:ext cx="149153" cy="28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43" name="图片 42">
            <a:extLst>
              <a:ext uri="{FF2B5EF4-FFF2-40B4-BE49-F238E27FC236}">
                <a16:creationId xmlns:a16="http://schemas.microsoft.com/office/drawing/2014/main" id="{CF09A35D-9B40-4DE7-A25B-421CAF45D0B6}"/>
              </a:ext>
            </a:extLst>
          </p:cNvPr>
          <p:cNvPicPr>
            <a:picLocks noChangeAspect="1"/>
          </p:cNvPicPr>
          <p:nvPr/>
        </p:nvPicPr>
        <p:blipFill>
          <a:blip r:embed="rId4"/>
          <a:srcRect/>
          <a:stretch/>
        </p:blipFill>
        <p:spPr>
          <a:xfrm>
            <a:off x="3515644" y="3401888"/>
            <a:ext cx="283426" cy="283426"/>
          </a:xfrm>
          <a:prstGeom prst="rect">
            <a:avLst/>
          </a:prstGeom>
        </p:spPr>
      </p:pic>
      <p:pic>
        <p:nvPicPr>
          <p:cNvPr id="44" name="图片 43">
            <a:extLst>
              <a:ext uri="{FF2B5EF4-FFF2-40B4-BE49-F238E27FC236}">
                <a16:creationId xmlns:a16="http://schemas.microsoft.com/office/drawing/2014/main" id="{97433BCD-49A6-42B0-A449-34BC88922586}"/>
              </a:ext>
            </a:extLst>
          </p:cNvPr>
          <p:cNvPicPr>
            <a:picLocks noChangeAspect="1"/>
          </p:cNvPicPr>
          <p:nvPr/>
        </p:nvPicPr>
        <p:blipFill>
          <a:blip r:embed="rId3"/>
          <a:srcRect/>
          <a:stretch/>
        </p:blipFill>
        <p:spPr>
          <a:xfrm>
            <a:off x="3518978" y="4585776"/>
            <a:ext cx="283426" cy="283426"/>
          </a:xfrm>
          <a:prstGeom prst="rect">
            <a:avLst/>
          </a:prstGeom>
        </p:spPr>
      </p:pic>
      <p:grpSp>
        <p:nvGrpSpPr>
          <p:cNvPr id="84" name="组合 83">
            <a:extLst>
              <a:ext uri="{FF2B5EF4-FFF2-40B4-BE49-F238E27FC236}">
                <a16:creationId xmlns:a16="http://schemas.microsoft.com/office/drawing/2014/main" id="{018BCAEF-C370-4B36-BD95-562AE5894EEB}"/>
              </a:ext>
            </a:extLst>
          </p:cNvPr>
          <p:cNvGrpSpPr/>
          <p:nvPr/>
        </p:nvGrpSpPr>
        <p:grpSpPr>
          <a:xfrm>
            <a:off x="6214250" y="3117458"/>
            <a:ext cx="282462" cy="282462"/>
            <a:chOff x="6716466" y="3672086"/>
            <a:chExt cx="282462" cy="282462"/>
          </a:xfrm>
        </p:grpSpPr>
        <p:sp>
          <p:nvSpPr>
            <p:cNvPr id="121" name="椭圆 120">
              <a:extLst>
                <a:ext uri="{FF2B5EF4-FFF2-40B4-BE49-F238E27FC236}">
                  <a16:creationId xmlns:a16="http://schemas.microsoft.com/office/drawing/2014/main" id="{8C954711-07E7-4417-A32B-776A646F7BCA}"/>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122" name="图片 121">
              <a:extLst>
                <a:ext uri="{FF2B5EF4-FFF2-40B4-BE49-F238E27FC236}">
                  <a16:creationId xmlns:a16="http://schemas.microsoft.com/office/drawing/2014/main" id="{5CED6BEF-CC03-4A2C-8C3E-4C0841D3F49A}"/>
                </a:ext>
              </a:extLst>
            </p:cNvPr>
            <p:cNvPicPr>
              <a:picLocks noChangeAspect="1"/>
            </p:cNvPicPr>
            <p:nvPr/>
          </p:nvPicPr>
          <p:blipFill>
            <a:blip r:embed="rId8"/>
            <a:srcRect/>
            <a:stretch/>
          </p:blipFill>
          <p:spPr>
            <a:xfrm>
              <a:off x="6759232" y="3720819"/>
              <a:ext cx="196929" cy="196929"/>
            </a:xfrm>
            <a:prstGeom prst="rect">
              <a:avLst/>
            </a:prstGeom>
          </p:spPr>
        </p:pic>
      </p:grpSp>
      <p:grpSp>
        <p:nvGrpSpPr>
          <p:cNvPr id="85" name="组合 84">
            <a:extLst>
              <a:ext uri="{FF2B5EF4-FFF2-40B4-BE49-F238E27FC236}">
                <a16:creationId xmlns:a16="http://schemas.microsoft.com/office/drawing/2014/main" id="{8311769E-5BCE-4416-AEEB-800C05812AEB}"/>
              </a:ext>
            </a:extLst>
          </p:cNvPr>
          <p:cNvGrpSpPr/>
          <p:nvPr/>
        </p:nvGrpSpPr>
        <p:grpSpPr>
          <a:xfrm>
            <a:off x="7722559" y="3114035"/>
            <a:ext cx="282462" cy="282462"/>
            <a:chOff x="6716466" y="3672086"/>
            <a:chExt cx="282462" cy="282462"/>
          </a:xfrm>
        </p:grpSpPr>
        <p:sp>
          <p:nvSpPr>
            <p:cNvPr id="119" name="椭圆 118">
              <a:extLst>
                <a:ext uri="{FF2B5EF4-FFF2-40B4-BE49-F238E27FC236}">
                  <a16:creationId xmlns:a16="http://schemas.microsoft.com/office/drawing/2014/main" id="{2FDC6CA7-8815-4068-9B2E-51AEFD0127BF}"/>
                </a:ext>
              </a:extLst>
            </p:cNvPr>
            <p:cNvSpPr/>
            <p:nvPr/>
          </p:nvSpPr>
          <p:spPr>
            <a:xfrm>
              <a:off x="6716466" y="3672086"/>
              <a:ext cx="282462" cy="282462"/>
            </a:xfrm>
            <a:prstGeom prst="ellipse">
              <a:avLst/>
            </a:prstGeom>
            <a:solidFill>
              <a:srgbClr val="F9F6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pic>
          <p:nvPicPr>
            <p:cNvPr id="120" name="图片 119">
              <a:extLst>
                <a:ext uri="{FF2B5EF4-FFF2-40B4-BE49-F238E27FC236}">
                  <a16:creationId xmlns:a16="http://schemas.microsoft.com/office/drawing/2014/main" id="{B77B50D3-82D6-4CD3-8FDB-91957D9F9D45}"/>
                </a:ext>
              </a:extLst>
            </p:cNvPr>
            <p:cNvPicPr>
              <a:picLocks noChangeAspect="1"/>
            </p:cNvPicPr>
            <p:nvPr/>
          </p:nvPicPr>
          <p:blipFill>
            <a:blip r:embed="rId8"/>
            <a:srcRect/>
            <a:stretch/>
          </p:blipFill>
          <p:spPr>
            <a:xfrm>
              <a:off x="6759232" y="3720819"/>
              <a:ext cx="196929" cy="196929"/>
            </a:xfrm>
            <a:prstGeom prst="rect">
              <a:avLst/>
            </a:prstGeom>
          </p:spPr>
        </p:pic>
      </p:grpSp>
      <p:sp>
        <p:nvSpPr>
          <p:cNvPr id="213" name="文本框 212">
            <a:extLst>
              <a:ext uri="{FF2B5EF4-FFF2-40B4-BE49-F238E27FC236}">
                <a16:creationId xmlns:a16="http://schemas.microsoft.com/office/drawing/2014/main" id="{639C82E8-29A8-4DDA-9D42-96C8775CF43F}"/>
              </a:ext>
            </a:extLst>
          </p:cNvPr>
          <p:cNvSpPr txBox="1"/>
          <p:nvPr/>
        </p:nvSpPr>
        <p:spPr>
          <a:xfrm>
            <a:off x="9125297" y="2086194"/>
            <a:ext cx="2688803" cy="2800767"/>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The aggregation results of the draft token are broadcast to Draft Queues on both sides. </a:t>
            </a:r>
          </a:p>
          <a:p>
            <a:endParaRPr lang="en-US" altLang="zh-CN" sz="1600" dirty="0">
              <a:latin typeface="Times New Roman" panose="02020603050405020304" pitchFamily="18" charset="0"/>
              <a:cs typeface="Times New Roman" panose="02020603050405020304" pitchFamily="18" charset="0"/>
            </a:endParaRPr>
          </a:p>
          <a:p>
            <a:r>
              <a:rPr lang="en-US" altLang="zh-CN" sz="1600" dirty="0">
                <a:latin typeface="Times New Roman" panose="02020603050405020304" pitchFamily="18" charset="0"/>
                <a:cs typeface="Times New Roman" panose="02020603050405020304" pitchFamily="18" charset="0"/>
              </a:rPr>
              <a:t>For each queue, the first token is dequeued if accepted, or the entire queue is cleared if rejected. The final target token output by Aggregator is enqueued into Target Queue on both sides</a:t>
            </a:r>
            <a:endParaRPr lang="zh-CN" altLang="en-US" sz="1600" dirty="0">
              <a:latin typeface="Times New Roman" panose="02020603050405020304" pitchFamily="18" charset="0"/>
              <a:cs typeface="Times New Roman" panose="02020603050405020304" pitchFamily="18" charset="0"/>
            </a:endParaRPr>
          </a:p>
        </p:txBody>
      </p:sp>
      <p:sp>
        <p:nvSpPr>
          <p:cNvPr id="214" name="文本框 213">
            <a:extLst>
              <a:ext uri="{FF2B5EF4-FFF2-40B4-BE49-F238E27FC236}">
                <a16:creationId xmlns:a16="http://schemas.microsoft.com/office/drawing/2014/main" id="{893126D5-6E56-453B-8523-70D14ED95E59}"/>
              </a:ext>
            </a:extLst>
          </p:cNvPr>
          <p:cNvSpPr txBox="1"/>
          <p:nvPr/>
        </p:nvSpPr>
        <p:spPr>
          <a:xfrm>
            <a:off x="9107429" y="1741015"/>
            <a:ext cx="2224083" cy="369332"/>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Step</a:t>
            </a:r>
            <a:endParaRPr lang="zh-CN" altLang="en-US" b="1" dirty="0">
              <a:latin typeface="Times New Roman" panose="02020603050405020304" pitchFamily="18" charset="0"/>
              <a:cs typeface="Times New Roman" panose="02020603050405020304" pitchFamily="18" charset="0"/>
            </a:endParaRPr>
          </a:p>
        </p:txBody>
      </p:sp>
      <p:sp>
        <p:nvSpPr>
          <p:cNvPr id="216" name="文本框 215">
            <a:extLst>
              <a:ext uri="{FF2B5EF4-FFF2-40B4-BE49-F238E27FC236}">
                <a16:creationId xmlns:a16="http://schemas.microsoft.com/office/drawing/2014/main" id="{CA6B6FED-9701-4C8F-98A6-E45FFE3B983A}"/>
              </a:ext>
            </a:extLst>
          </p:cNvPr>
          <p:cNvSpPr txBox="1"/>
          <p:nvPr/>
        </p:nvSpPr>
        <p:spPr>
          <a:xfrm>
            <a:off x="9582198" y="1758118"/>
            <a:ext cx="415498" cy="369332"/>
          </a:xfrm>
          <a:prstGeom prst="rect">
            <a:avLst/>
          </a:prstGeom>
          <a:noFill/>
        </p:spPr>
        <p:txBody>
          <a:bodyPr wrap="none" rtlCol="0">
            <a:spAutoFit/>
          </a:bodyPr>
          <a:lstStyle/>
          <a:p>
            <a:r>
              <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rPr>
              <a:t>❹</a:t>
            </a:r>
          </a:p>
        </p:txBody>
      </p:sp>
      <p:cxnSp>
        <p:nvCxnSpPr>
          <p:cNvPr id="69" name="肘形连接符 91">
            <a:extLst>
              <a:ext uri="{FF2B5EF4-FFF2-40B4-BE49-F238E27FC236}">
                <a16:creationId xmlns:a16="http://schemas.microsoft.com/office/drawing/2014/main" id="{8378B1CA-DDEA-43DF-A727-21E9BE53CD9A}"/>
              </a:ext>
            </a:extLst>
          </p:cNvPr>
          <p:cNvCxnSpPr>
            <a:cxnSpLocks/>
            <a:stCxn id="45" idx="1"/>
          </p:cNvCxnSpPr>
          <p:nvPr/>
        </p:nvCxnSpPr>
        <p:spPr>
          <a:xfrm rot="10800000">
            <a:off x="852853" y="1988133"/>
            <a:ext cx="376648" cy="2330410"/>
          </a:xfrm>
          <a:prstGeom prst="bentConnector2">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59" name="圆角矩形 81">
            <a:extLst>
              <a:ext uri="{FF2B5EF4-FFF2-40B4-BE49-F238E27FC236}">
                <a16:creationId xmlns:a16="http://schemas.microsoft.com/office/drawing/2014/main" id="{DF163041-8982-48F0-8D45-16D194C37A9E}"/>
              </a:ext>
            </a:extLst>
          </p:cNvPr>
          <p:cNvSpPr/>
          <p:nvPr/>
        </p:nvSpPr>
        <p:spPr>
          <a:xfrm>
            <a:off x="947568" y="5193510"/>
            <a:ext cx="2060194" cy="558432"/>
          </a:xfrm>
          <a:prstGeom prst="roundRect">
            <a:avLst>
              <a:gd name="adj" fmla="val 17403"/>
            </a:avLst>
          </a:prstGeom>
          <a:solidFill>
            <a:srgbClr val="D9E1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60" name="文本框 59">
            <a:extLst>
              <a:ext uri="{FF2B5EF4-FFF2-40B4-BE49-F238E27FC236}">
                <a16:creationId xmlns:a16="http://schemas.microsoft.com/office/drawing/2014/main" id="{6A2D492F-D9DD-4970-9EB4-54E4B9A83257}"/>
              </a:ext>
            </a:extLst>
          </p:cNvPr>
          <p:cNvSpPr txBox="1"/>
          <p:nvPr/>
        </p:nvSpPr>
        <p:spPr>
          <a:xfrm>
            <a:off x="1337105" y="5299324"/>
            <a:ext cx="1172116" cy="369332"/>
          </a:xfrm>
          <a:prstGeom prst="rect">
            <a:avLst/>
          </a:prstGeom>
          <a:noFill/>
        </p:spPr>
        <p:txBody>
          <a:bodyPr wrap="none" rtlCol="0">
            <a:spAutoFit/>
          </a:bodyPr>
          <a:lstStyle/>
          <a:p>
            <a:r>
              <a:rPr kumimoji="1" lang="en-US" altLang="zh-CN" b="1" dirty="0">
                <a:latin typeface="Times New Roman" panose="02020603050405020304" pitchFamily="18" charset="0"/>
                <a:ea typeface="PingFang SC" panose="020B0400000000000000" pitchFamily="34" charset="-122"/>
                <a:cs typeface="Times New Roman" panose="02020603050405020304" pitchFamily="18" charset="0"/>
              </a:rPr>
              <a:t>Scheduler</a:t>
            </a:r>
            <a:endParaRPr kumimoji="1" lang="zh-CN" altLang="en-US" b="1" dirty="0">
              <a:latin typeface="Times New Roman" panose="02020603050405020304" pitchFamily="18" charset="0"/>
              <a:ea typeface="PingFang SC" panose="020B0400000000000000" pitchFamily="34" charset="-122"/>
              <a:cs typeface="Times New Roman" panose="02020603050405020304" pitchFamily="18" charset="0"/>
            </a:endParaRPr>
          </a:p>
        </p:txBody>
      </p:sp>
    </p:spTree>
    <p:extLst>
      <p:ext uri="{BB962C8B-B14F-4D97-AF65-F5344CB8AC3E}">
        <p14:creationId xmlns:p14="http://schemas.microsoft.com/office/powerpoint/2010/main" val="416487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4">
            <a:extLst>
              <a:ext uri="{FF2B5EF4-FFF2-40B4-BE49-F238E27FC236}">
                <a16:creationId xmlns:a16="http://schemas.microsoft.com/office/drawing/2014/main" id="{73B973D7-2F3F-E343-93AF-939BC673899E}"/>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BD5144DD-AF25-5D43-879F-4C6161132009}"/>
              </a:ext>
            </a:extLst>
          </p:cNvPr>
          <p:cNvSpPr txBox="1"/>
          <p:nvPr/>
        </p:nvSpPr>
        <p:spPr>
          <a:xfrm>
            <a:off x="4746914" y="2975143"/>
            <a:ext cx="2698175" cy="646331"/>
          </a:xfrm>
          <a:prstGeom prst="rect">
            <a:avLst/>
          </a:prstGeom>
          <a:solidFill>
            <a:schemeClr val="bg1"/>
          </a:solidFill>
        </p:spPr>
        <p:txBody>
          <a:bodyPr wrap="none" rtlCol="0">
            <a:spAutoFit/>
          </a:bodyPr>
          <a:lstStyle/>
          <a:p>
            <a:pPr algn="ctr"/>
            <a:r>
              <a:rPr kumimoji="1" lang="en-US" altLang="zh-CN" sz="3600" b="1">
                <a:latin typeface="Times New Roman" panose="02020603050405020304" pitchFamily="18" charset="0"/>
                <a:cs typeface="Times New Roman" panose="02020603050405020304" pitchFamily="18" charset="0"/>
              </a:rPr>
              <a:t>Experiments</a:t>
            </a:r>
            <a:endParaRPr kumimoji="1" lang="zh-CN" altLang="en-US" sz="3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739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82FFB33-4153-499B-850E-B167FB350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166" y="2321908"/>
            <a:ext cx="11015957" cy="4478101"/>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4142481" cy="461665"/>
          </a:xfrm>
          <a:prstGeom prst="rect">
            <a:avLst/>
          </a:prstGeom>
          <a:noFill/>
        </p:spPr>
        <p:txBody>
          <a:bodyPr wrap="none" rtlCol="0">
            <a:spAutoFit/>
          </a:bodyPr>
          <a:lstStyle/>
          <a:p>
            <a:r>
              <a:rPr kumimoji="1" lang="en-US" altLang="zh-CN" sz="2400" b="1">
                <a:latin typeface="Times New Roman" panose="02020603050405020304" pitchFamily="18" charset="0"/>
                <a:cs typeface="Times New Roman" panose="02020603050405020304" pitchFamily="18" charset="0"/>
              </a:rPr>
              <a:t>Experiments:</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Implementation</a:t>
            </a:r>
            <a:endParaRPr kumimoji="1" lang="zh-CN" altLang="en-US" sz="2400" b="1">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44FA3C53-F011-470D-A2F2-175803C90048}"/>
              </a:ext>
            </a:extLst>
          </p:cNvPr>
          <p:cNvSpPr txBox="1"/>
          <p:nvPr/>
        </p:nvSpPr>
        <p:spPr>
          <a:xfrm>
            <a:off x="542167" y="1039635"/>
            <a:ext cx="7230233" cy="2585323"/>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We implemented DRAGON for distributed RAG workflow comprising ~3,000 lines of Python code: </a:t>
            </a:r>
            <a:r>
              <a:rPr lang="zh-CN" altLang="en-US" dirty="0">
                <a:latin typeface="Times New Roman" panose="02020603050405020304" pitchFamily="18" charset="0"/>
                <a:cs typeface="Times New Roman" panose="02020603050405020304" pitchFamily="18" charset="0"/>
                <a:hlinkClick r:id="rId3"/>
              </a:rPr>
              <a:t>https://github.com/ThomasAtlantis/DRAGON</a:t>
            </a:r>
            <a:r>
              <a:rPr lang="zh-CN" altLang="en-US" dirty="0">
                <a:latin typeface="Times New Roman" panose="02020603050405020304" pitchFamily="18" charset="0"/>
                <a:cs typeface="Times New Roman" panose="02020603050405020304" pitchFamily="18" charset="0"/>
              </a:rPr>
              <a:t> </a:t>
            </a:r>
          </a:p>
          <a:p>
            <a:endParaRPr lang="en-US" altLang="zh-CN" dirty="0">
              <a:latin typeface="Times New Roman" panose="02020603050405020304" pitchFamily="18" charset="0"/>
              <a:cs typeface="Times New Roman" panose="02020603050405020304" pitchFamily="18" charset="0"/>
            </a:endParaRPr>
          </a:p>
          <a:p>
            <a:r>
              <a:rPr lang="en-US" altLang="zh-CN" b="1" dirty="0">
                <a:solidFill>
                  <a:schemeClr val="accent5">
                    <a:lumMod val="75000"/>
                  </a:schemeClr>
                </a:solidFill>
                <a:latin typeface="Times New Roman" panose="02020603050405020304" pitchFamily="18" charset="0"/>
                <a:cs typeface="Times New Roman" panose="02020603050405020304" pitchFamily="18" charset="0"/>
              </a:rPr>
              <a:t>Two symmetric processes</a:t>
            </a:r>
            <a:r>
              <a:rPr lang="en-US" altLang="zh-CN" dirty="0">
                <a:latin typeface="Times New Roman" panose="02020603050405020304" pitchFamily="18" charset="0"/>
                <a:cs typeface="Times New Roman" panose="02020603050405020304" pitchFamily="18" charset="0"/>
              </a:rPr>
              <a:t>, the device-side and cloud-side ones, each utilizing </a:t>
            </a:r>
            <a:r>
              <a:rPr lang="en-US" altLang="zh-CN" b="1" dirty="0">
                <a:solidFill>
                  <a:schemeClr val="accent5">
                    <a:lumMod val="75000"/>
                  </a:schemeClr>
                </a:solidFill>
                <a:latin typeface="Times New Roman" panose="02020603050405020304" pitchFamily="18" charset="0"/>
                <a:cs typeface="Times New Roman" panose="02020603050405020304" pitchFamily="18" charset="0"/>
              </a:rPr>
              <a:t>8 threads for core functionalities,</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 </a:t>
            </a:r>
            <a:r>
              <a:rPr lang="en-US" altLang="zh-CN" b="1" dirty="0">
                <a:solidFill>
                  <a:schemeClr val="accent5">
                    <a:lumMod val="75000"/>
                  </a:schemeClr>
                </a:solidFill>
                <a:latin typeface="Times New Roman" panose="02020603050405020304" pitchFamily="18" charset="0"/>
                <a:cs typeface="Times New Roman" panose="02020603050405020304" pitchFamily="18" charset="0"/>
              </a:rPr>
              <a:t>a memory-resident service process </a:t>
            </a:r>
            <a:r>
              <a:rPr lang="en-US" altLang="zh-CN" dirty="0">
                <a:latin typeface="Times New Roman" panose="02020603050405020304" pitchFamily="18" charset="0"/>
                <a:cs typeface="Times New Roman" panose="02020603050405020304" pitchFamily="18" charset="0"/>
              </a:rPr>
              <a:t>for document retrieval. </a:t>
            </a:r>
          </a:p>
          <a:p>
            <a:endParaRPr lang="en-US" altLang="zh-CN" dirty="0">
              <a:latin typeface="Times New Roman" panose="02020603050405020304" pitchFamily="18" charset="0"/>
              <a:cs typeface="Times New Roman" panose="02020603050405020304" pitchFamily="18" charset="0"/>
            </a:endParaRPr>
          </a:p>
          <a:p>
            <a:r>
              <a:rPr lang="en-US" altLang="zh-CN" b="1" dirty="0">
                <a:solidFill>
                  <a:schemeClr val="accent5">
                    <a:lumMod val="75000"/>
                  </a:schemeClr>
                </a:solidFill>
                <a:latin typeface="Times New Roman" panose="02020603050405020304" pitchFamily="18" charset="0"/>
                <a:cs typeface="Times New Roman" panose="02020603050405020304" pitchFamily="18" charset="0"/>
              </a:rPr>
              <a:t>multi-producer, multi-consumer queues </a:t>
            </a:r>
            <a:r>
              <a:rPr lang="en-US" altLang="zh-CN" dirty="0">
                <a:latin typeface="Times New Roman" panose="02020603050405020304" pitchFamily="18" charset="0"/>
                <a:cs typeface="Times New Roman" panose="02020603050405020304" pitchFamily="18" charset="0"/>
              </a:rPr>
              <a:t>for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synchronization between threads, and </a:t>
            </a:r>
            <a:r>
              <a:rPr lang="en-US" altLang="zh-CN" b="1" dirty="0">
                <a:solidFill>
                  <a:schemeClr val="accent5">
                    <a:lumMod val="75000"/>
                  </a:schemeClr>
                </a:solidFill>
                <a:latin typeface="Times New Roman" panose="02020603050405020304" pitchFamily="18" charset="0"/>
                <a:cs typeface="Times New Roman" panose="02020603050405020304" pitchFamily="18" charset="0"/>
              </a:rPr>
              <a:t>socket-based communication </a:t>
            </a:r>
            <a:r>
              <a:rPr lang="en-US" altLang="zh-CN" dirty="0">
                <a:latin typeface="Times New Roman" panose="02020603050405020304" pitchFamily="18" charset="0"/>
                <a:cs typeface="Times New Roman" panose="02020603050405020304" pitchFamily="18" charset="0"/>
              </a:rPr>
              <a:t>between processes.</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6753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4142481" cy="461665"/>
          </a:xfrm>
          <a:prstGeom prst="rect">
            <a:avLst/>
          </a:prstGeom>
          <a:noFill/>
        </p:spPr>
        <p:txBody>
          <a:bodyPr wrap="none" rtlCol="0">
            <a:spAutoFit/>
          </a:bodyPr>
          <a:lstStyle/>
          <a:p>
            <a:r>
              <a:rPr kumimoji="1" lang="en-US" altLang="zh-CN" sz="2400" b="1">
                <a:latin typeface="Times New Roman" panose="02020603050405020304" pitchFamily="18" charset="0"/>
                <a:cs typeface="Times New Roman" panose="02020603050405020304" pitchFamily="18" charset="0"/>
              </a:rPr>
              <a:t>Experiments:</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Implementation</a:t>
            </a:r>
            <a:endParaRPr kumimoji="1" lang="zh-CN" altLang="en-US" sz="2400" b="1">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9" name="文本框 8">
                <a:extLst>
                  <a:ext uri="{FF2B5EF4-FFF2-40B4-BE49-F238E27FC236}">
                    <a16:creationId xmlns:a16="http://schemas.microsoft.com/office/drawing/2014/main" id="{A8A51641-E498-4239-B11C-980DA25B2930}"/>
                  </a:ext>
                </a:extLst>
              </p:cNvPr>
              <p:cNvSpPr txBox="1"/>
              <p:nvPr/>
            </p:nvSpPr>
            <p:spPr>
              <a:xfrm>
                <a:off x="542167" y="1645377"/>
                <a:ext cx="5891884" cy="2632516"/>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Pickle.dumps()/</a:t>
                </a:r>
                <a:r>
                  <a:rPr lang="en-US" altLang="zh-CN" dirty="0" err="1">
                    <a:latin typeface="Times New Roman" panose="02020603050405020304" pitchFamily="18" charset="0"/>
                    <a:cs typeface="Times New Roman" panose="02020603050405020304" pitchFamily="18" charset="0"/>
                  </a:rPr>
                  <a:t>numpy.tobytes</a:t>
                </a:r>
                <a:r>
                  <a:rPr lang="en-US" altLang="zh-CN" dirty="0">
                    <a:latin typeface="Times New Roman" panose="02020603050405020304" pitchFamily="18" charset="0"/>
                    <a:cs typeface="Times New Roman" panose="02020603050405020304" pitchFamily="18" charset="0"/>
                  </a:rPr>
                  <a:t>() → LZ4 compressor → </a:t>
                </a:r>
                <a:r>
                  <a:rPr lang="en-US" altLang="zh-CN" dirty="0" err="1">
                    <a:latin typeface="Times New Roman" panose="02020603050405020304" pitchFamily="18" charset="0"/>
                    <a:cs typeface="Times New Roman" panose="02020603050405020304" pitchFamily="18" charset="0"/>
                  </a:rPr>
                  <a:t>struct.pack</a:t>
                </a:r>
                <a:r>
                  <a:rPr lang="en-US" altLang="zh-CN" dirty="0">
                    <a:latin typeface="Times New Roman" panose="02020603050405020304" pitchFamily="18" charset="0"/>
                    <a:cs typeface="Times New Roman" panose="02020603050405020304" pitchFamily="18" charset="0"/>
                  </a:rPr>
                  <a:t>() → </a:t>
                </a:r>
                <a:r>
                  <a:rPr lang="en-US" altLang="zh-CN" dirty="0" err="1">
                    <a:latin typeface="Times New Roman" panose="02020603050405020304" pitchFamily="18" charset="0"/>
                    <a:cs typeface="Times New Roman" panose="02020603050405020304" pitchFamily="18" charset="0"/>
                  </a:rPr>
                  <a:t>socket.send</a:t>
                </a:r>
                <a:r>
                  <a:rPr lang="en-US" altLang="zh-CN" dirty="0">
                    <a:latin typeface="Times New Roman" panose="02020603050405020304" pitchFamily="18" charset="0"/>
                    <a:cs typeface="Times New Roman" panose="02020603050405020304" pitchFamily="18" charset="0"/>
                  </a:rPr>
                  <a:t>()</a:t>
                </a:r>
              </a:p>
              <a:p>
                <a:pPr marL="285750" indent="-285750">
                  <a:spcAft>
                    <a:spcPts val="1200"/>
                  </a:spcAft>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For transmitting the output distributions </a:t>
                </a:r>
                <a14:m>
                  <m:oMath xmlns:m="http://schemas.openxmlformats.org/officeDocument/2006/math">
                    <m:sSubSup>
                      <m:sSubSupPr>
                        <m:ctrlPr>
                          <a:rPr lang="zh-CN" altLang="en-US" i="1" dirty="0" smtClean="0">
                            <a:latin typeface="Cambria Math" panose="02040503050406030204" pitchFamily="18" charset="0"/>
                            <a:cs typeface="Times New Roman" panose="02020603050405020304" pitchFamily="18" charset="0"/>
                          </a:rPr>
                        </m:ctrlPr>
                      </m:sSubSupPr>
                      <m:e>
                        <m:r>
                          <a:rPr lang="zh-CN" altLang="en-US" b="1" i="1" dirty="0" smtClean="0">
                            <a:latin typeface="Cambria Math" panose="02040503050406030204" pitchFamily="18" charset="0"/>
                            <a:cs typeface="Times New Roman" panose="02020603050405020304" pitchFamily="18" charset="0"/>
                          </a:rPr>
                          <m:t>𝒑</m:t>
                        </m:r>
                      </m:e>
                      <m:sub>
                        <m:r>
                          <a:rPr lang="zh-CN" altLang="en-US" i="1" dirty="0" smtClean="0">
                            <a:latin typeface="Cambria Math" panose="02040503050406030204" pitchFamily="18" charset="0"/>
                            <a:cs typeface="Times New Roman" panose="02020603050405020304" pitchFamily="18" charset="0"/>
                          </a:rPr>
                          <m:t>𝑡</m:t>
                        </m:r>
                      </m:sub>
                      <m:sup>
                        <m:r>
                          <m:rPr>
                            <m:sty m:val="p"/>
                          </m:rPr>
                          <a:rPr lang="en-US" altLang="zh-CN" b="0" i="0" dirty="0" smtClean="0">
                            <a:latin typeface="Cambria Math" panose="02040503050406030204" pitchFamily="18" charset="0"/>
                            <a:cs typeface="Times New Roman" panose="02020603050405020304" pitchFamily="18" charset="0"/>
                          </a:rPr>
                          <m:t>device</m:t>
                        </m:r>
                      </m:sup>
                    </m:sSubSup>
                    <m:r>
                      <a:rPr lang="en-US" altLang="zh-CN" b="0" i="1" dirty="0" smtClean="0">
                        <a:latin typeface="Cambria Math" panose="02040503050406030204" pitchFamily="18" charset="0"/>
                        <a:cs typeface="Times New Roman" panose="02020603050405020304" pitchFamily="18" charset="0"/>
                      </a:rPr>
                      <m:t> </m:t>
                    </m:r>
                  </m:oMath>
                </a14:m>
                <a:r>
                  <a:rPr lang="zh-CN" altLang="en-US" dirty="0">
                    <a:latin typeface="Times New Roman" panose="02020603050405020304" pitchFamily="18" charset="0"/>
                    <a:cs typeface="Times New Roman" panose="02020603050405020304" pitchFamily="18" charset="0"/>
                  </a:rPr>
                  <a:t>and </a:t>
                </a:r>
                <a14:m>
                  <m:oMath xmlns:m="http://schemas.openxmlformats.org/officeDocument/2006/math">
                    <m:sSubSup>
                      <m:sSubSupPr>
                        <m:ctrlPr>
                          <a:rPr lang="zh-CN" altLang="en-US" i="1" dirty="0">
                            <a:latin typeface="Cambria Math" panose="02040503050406030204" pitchFamily="18" charset="0"/>
                            <a:cs typeface="Times New Roman" panose="02020603050405020304" pitchFamily="18" charset="0"/>
                          </a:rPr>
                        </m:ctrlPr>
                      </m:sSubSupPr>
                      <m:e>
                        <m:r>
                          <a:rPr lang="zh-CN" altLang="en-US" b="1" i="1" dirty="0">
                            <a:latin typeface="Cambria Math" panose="02040503050406030204" pitchFamily="18" charset="0"/>
                            <a:cs typeface="Times New Roman" panose="02020603050405020304" pitchFamily="18" charset="0"/>
                          </a:rPr>
                          <m:t>𝒑</m:t>
                        </m:r>
                      </m:e>
                      <m:sub>
                        <m:r>
                          <a:rPr lang="zh-CN" altLang="en-US" i="1" dirty="0">
                            <a:latin typeface="Cambria Math" panose="02040503050406030204" pitchFamily="18" charset="0"/>
                            <a:cs typeface="Times New Roman" panose="02020603050405020304" pitchFamily="18" charset="0"/>
                          </a:rPr>
                          <m:t>𝑡</m:t>
                        </m:r>
                      </m:sub>
                      <m:sup>
                        <m:r>
                          <m:rPr>
                            <m:sty m:val="p"/>
                          </m:rPr>
                          <a:rPr lang="en-US" altLang="zh-CN" b="0" i="0" dirty="0" smtClean="0">
                            <a:latin typeface="Cambria Math" panose="02040503050406030204" pitchFamily="18" charset="0"/>
                            <a:cs typeface="Times New Roman" panose="02020603050405020304" pitchFamily="18" charset="0"/>
                          </a:rPr>
                          <m:t>cloud</m:t>
                        </m:r>
                      </m:sup>
                    </m:sSubSup>
                  </m:oMath>
                </a14:m>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we employ </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an aggressive top</a:t>
                </a:r>
                <a:r>
                  <a:rPr lang="en-US" altLang="zh-CN" b="1" dirty="0">
                    <a:solidFill>
                      <a:schemeClr val="accent5">
                        <a:lumMod val="75000"/>
                      </a:schemeClr>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b="1" i="1" dirty="0" smtClean="0">
                        <a:solidFill>
                          <a:schemeClr val="accent5">
                            <a:lumMod val="75000"/>
                          </a:schemeClr>
                        </a:solidFill>
                        <a:latin typeface="Cambria Math" panose="02040503050406030204" pitchFamily="18" charset="0"/>
                        <a:cs typeface="Times New Roman" panose="02020603050405020304" pitchFamily="18" charset="0"/>
                      </a:rPr>
                      <m:t>𝒑</m:t>
                    </m:r>
                  </m:oMath>
                </a14:m>
                <a:r>
                  <a:rPr lang="en-US" altLang="zh-CN" baseline="30000" dirty="0">
                    <a:solidFill>
                      <a:schemeClr val="accent5">
                        <a:lumMod val="75000"/>
                      </a:schemeClr>
                    </a:solidFill>
                    <a:latin typeface="Times New Roman" panose="02020603050405020304" pitchFamily="18" charset="0"/>
                    <a:cs typeface="Times New Roman" panose="02020603050405020304" pitchFamily="18" charset="0"/>
                  </a:rPr>
                  <a:t>[1]</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 selection strategy</a:t>
                </a:r>
                <a:endParaRPr lang="en-US" altLang="zh-CN" dirty="0">
                  <a:latin typeface="Times New Roman" panose="02020603050405020304" pitchFamily="18" charset="0"/>
                  <a:cs typeface="Times New Roman" panose="02020603050405020304" pitchFamily="18" charset="0"/>
                </a:endParaRPr>
              </a:p>
              <a:p>
                <a:pPr marL="285750" indent="-285750">
                  <a:spcAft>
                    <a:spcPts val="12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a:t>
                </a:r>
                <a:r>
                  <a:rPr lang="zh-CN" altLang="en-US" dirty="0">
                    <a:latin typeface="Times New Roman" panose="02020603050405020304" pitchFamily="18" charset="0"/>
                    <a:cs typeface="Times New Roman" panose="02020603050405020304" pitchFamily="18" charset="0"/>
                  </a:rPr>
                  <a:t>ransmission data size is significantly </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reduced by approximately 2,363</a:t>
                </a:r>
                <a14:m>
                  <m:oMath xmlns:m="http://schemas.openxmlformats.org/officeDocument/2006/math">
                    <m:r>
                      <a:rPr lang="en-US" altLang="zh-CN" b="1" i="1" smtClean="0">
                        <a:solidFill>
                          <a:schemeClr val="accent5">
                            <a:lumMod val="75000"/>
                          </a:schemeClr>
                        </a:solidFill>
                        <a:latin typeface="Cambria Math" panose="02040503050406030204" pitchFamily="18" charset="0"/>
                        <a:cs typeface="Times New Roman" panose="02020603050405020304" pitchFamily="18" charset="0"/>
                      </a:rPr>
                      <m:t>×</m:t>
                    </m:r>
                  </m:oMath>
                </a14:m>
                <a:r>
                  <a:rPr lang="zh-CN" altLang="en-US" b="1" dirty="0">
                    <a:solidFill>
                      <a:schemeClr val="accent5">
                        <a:lumMod val="75000"/>
                      </a:schemeClr>
                    </a:solidFill>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when given the vocabulary size of 50,272</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compared to the unoptimized JSON-based implementation.</a:t>
                </a:r>
                <a:endParaRPr lang="en-US" altLang="zh-CN" dirty="0">
                  <a:latin typeface="Times New Roman" panose="02020603050405020304" pitchFamily="18" charset="0"/>
                  <a:cs typeface="Times New Roman" panose="02020603050405020304" pitchFamily="18" charset="0"/>
                </a:endParaRPr>
              </a:p>
            </p:txBody>
          </p:sp>
        </mc:Choice>
        <mc:Fallback>
          <p:sp>
            <p:nvSpPr>
              <p:cNvPr id="9" name="文本框 8">
                <a:extLst>
                  <a:ext uri="{FF2B5EF4-FFF2-40B4-BE49-F238E27FC236}">
                    <a16:creationId xmlns:a16="http://schemas.microsoft.com/office/drawing/2014/main" id="{A8A51641-E498-4239-B11C-980DA25B2930}"/>
                  </a:ext>
                </a:extLst>
              </p:cNvPr>
              <p:cNvSpPr txBox="1">
                <a:spLocks noRot="1" noChangeAspect="1" noMove="1" noResize="1" noEditPoints="1" noAdjustHandles="1" noChangeArrowheads="1" noChangeShapeType="1" noTextEdit="1"/>
              </p:cNvSpPr>
              <p:nvPr/>
            </p:nvSpPr>
            <p:spPr>
              <a:xfrm>
                <a:off x="542167" y="1645377"/>
                <a:ext cx="5891884" cy="2632516"/>
              </a:xfrm>
              <a:prstGeom prst="rect">
                <a:avLst/>
              </a:prstGeom>
              <a:blipFill>
                <a:blip r:embed="rId2"/>
                <a:stretch>
                  <a:fillRect l="-645" t="-962" r="-2796" b="-2885"/>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83D44F13-87FE-45F0-9B66-2E294795DDC6}"/>
              </a:ext>
            </a:extLst>
          </p:cNvPr>
          <p:cNvSpPr txBox="1"/>
          <p:nvPr/>
        </p:nvSpPr>
        <p:spPr>
          <a:xfrm>
            <a:off x="6435092" y="1586993"/>
            <a:ext cx="5190259" cy="2031325"/>
          </a:xfrm>
          <a:prstGeom prst="rect">
            <a:avLst/>
          </a:prstGeom>
          <a:noFill/>
        </p:spPr>
        <p:txBody>
          <a:bodyPr wrap="square">
            <a:spAutoFit/>
          </a:bodyPr>
          <a:lstStyle/>
          <a:p>
            <a:r>
              <a:rPr lang="zh-CN" altLang="en-US" dirty="0">
                <a:latin typeface="Times New Roman" panose="02020603050405020304" pitchFamily="18" charset="0"/>
                <a:cs typeface="Times New Roman" panose="02020603050405020304" pitchFamily="18" charset="0"/>
              </a:rPr>
              <a:t>We implemented </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a hook function </a:t>
            </a:r>
            <a:r>
              <a:rPr lang="zh-CN" altLang="en-US" dirty="0">
                <a:latin typeface="Times New Roman" panose="02020603050405020304" pitchFamily="18" charset="0"/>
                <a:cs typeface="Times New Roman" panose="02020603050405020304" pitchFamily="18" charset="0"/>
              </a:rPr>
              <a:t>to enable layer-wise interruption of draft decoding. </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When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interrupted,</a:t>
            </a:r>
            <a:r>
              <a:rPr lang="zh-CN" altLang="en-US" dirty="0">
                <a:latin typeface="Times New Roman" panose="02020603050405020304" pitchFamily="18" charset="0"/>
                <a:cs typeface="Times New Roman" panose="02020603050405020304" pitchFamily="18" charset="0"/>
              </a:rPr>
              <a:t> it </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rolls back the KV</a:t>
            </a:r>
            <a:r>
              <a:rPr lang="en-US" altLang="zh-CN" b="1" dirty="0">
                <a:solidFill>
                  <a:schemeClr val="accent5">
                    <a:lumMod val="75000"/>
                  </a:schemeClr>
                </a:solidFill>
                <a:latin typeface="Times New Roman" panose="02020603050405020304" pitchFamily="18" charset="0"/>
                <a:cs typeface="Times New Roman" panose="02020603050405020304" pitchFamily="18" charset="0"/>
              </a:rPr>
              <a:t>-</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cache and attention masks </a:t>
            </a:r>
            <a:r>
              <a:rPr lang="zh-CN" altLang="en-US" dirty="0">
                <a:latin typeface="Times New Roman" panose="02020603050405020304" pitchFamily="18" charset="0"/>
                <a:cs typeface="Times New Roman" panose="02020603050405020304" pitchFamily="18" charset="0"/>
              </a:rPr>
              <a:t>based on the number of generated target tokens so far and feeds the latest target token as input to trigger re-computation.</a:t>
            </a:r>
          </a:p>
        </p:txBody>
      </p:sp>
      <p:sp>
        <p:nvSpPr>
          <p:cNvPr id="14" name="文本框 13">
            <a:extLst>
              <a:ext uri="{FF2B5EF4-FFF2-40B4-BE49-F238E27FC236}">
                <a16:creationId xmlns:a16="http://schemas.microsoft.com/office/drawing/2014/main" id="{353AE1CA-F069-45B1-95EE-AEEB4AF75ED4}"/>
              </a:ext>
            </a:extLst>
          </p:cNvPr>
          <p:cNvSpPr txBox="1"/>
          <p:nvPr/>
        </p:nvSpPr>
        <p:spPr>
          <a:xfrm>
            <a:off x="542167" y="1006929"/>
            <a:ext cx="2345514" cy="369332"/>
          </a:xfrm>
          <a:prstGeom prst="rect">
            <a:avLst/>
          </a:prstGeom>
          <a:noFill/>
        </p:spPr>
        <p:txBody>
          <a:bodyPr wrap="none" rtlCol="0">
            <a:spAutoFit/>
          </a:bodyPr>
          <a:lstStyle/>
          <a:p>
            <a:r>
              <a:rPr lang="zh-CN" altLang="en-US" b="1" dirty="0">
                <a:latin typeface="Times New Roman" panose="02020603050405020304" pitchFamily="18" charset="0"/>
                <a:cs typeface="Times New Roman" panose="02020603050405020304" pitchFamily="18" charset="0"/>
              </a:rPr>
              <a:t>Efficient transmission</a:t>
            </a:r>
            <a:endParaRPr lang="en-US" altLang="zh-CN" b="1"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1FD8F1B0-6E38-4586-917F-4351F6E78029}"/>
              </a:ext>
            </a:extLst>
          </p:cNvPr>
          <p:cNvSpPr txBox="1"/>
          <p:nvPr/>
        </p:nvSpPr>
        <p:spPr>
          <a:xfrm>
            <a:off x="6435092" y="1006929"/>
            <a:ext cx="2527069" cy="369332"/>
          </a:xfrm>
          <a:prstGeom prst="rect">
            <a:avLst/>
          </a:prstGeom>
          <a:noFill/>
        </p:spPr>
        <p:txBody>
          <a:bodyPr wrap="square">
            <a:spAutoFit/>
          </a:bodyPr>
          <a:lstStyle/>
          <a:p>
            <a:r>
              <a:rPr lang="zh-CN" altLang="en-US" b="1" dirty="0">
                <a:latin typeface="Times New Roman" panose="02020603050405020304" pitchFamily="18" charset="0"/>
                <a:cs typeface="Times New Roman" panose="02020603050405020304" pitchFamily="18" charset="0"/>
              </a:rPr>
              <a:t>Preemptible generation</a:t>
            </a:r>
            <a:endParaRPr lang="en-US" altLang="zh-CN" b="1" dirty="0">
              <a:latin typeface="Times New Roman" panose="02020603050405020304" pitchFamily="18" charset="0"/>
              <a:cs typeface="Times New Roman" panose="02020603050405020304" pitchFamily="18" charset="0"/>
            </a:endParaRPr>
          </a:p>
        </p:txBody>
      </p:sp>
      <p:cxnSp>
        <p:nvCxnSpPr>
          <p:cNvPr id="20" name="直线连接符 386">
            <a:extLst>
              <a:ext uri="{FF2B5EF4-FFF2-40B4-BE49-F238E27FC236}">
                <a16:creationId xmlns:a16="http://schemas.microsoft.com/office/drawing/2014/main" id="{83B12ED5-0EB2-4D5E-9B40-37ADBE2AC276}"/>
              </a:ext>
            </a:extLst>
          </p:cNvPr>
          <p:cNvCxnSpPr>
            <a:cxnSpLocks/>
          </p:cNvCxnSpPr>
          <p:nvPr/>
        </p:nvCxnSpPr>
        <p:spPr>
          <a:xfrm>
            <a:off x="633876" y="5757646"/>
            <a:ext cx="58001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6F7E43C9-C5F9-44D6-B028-A8DA1BE161F5}"/>
              </a:ext>
            </a:extLst>
          </p:cNvPr>
          <p:cNvSpPr txBox="1"/>
          <p:nvPr/>
        </p:nvSpPr>
        <p:spPr>
          <a:xfrm>
            <a:off x="542167" y="5813544"/>
            <a:ext cx="4333248" cy="461665"/>
          </a:xfrm>
          <a:prstGeom prst="rect">
            <a:avLst/>
          </a:prstGeom>
          <a:noFill/>
        </p:spPr>
        <p:txBody>
          <a:bodyPr wrap="square" rtlCol="0">
            <a:spAutoFit/>
          </a:bodyPr>
          <a:lstStyle/>
          <a:p>
            <a:pPr algn="just"/>
            <a:r>
              <a:rPr kumimoji="1" lang="en-US" altLang="zh-CN" sz="1200" dirty="0">
                <a:solidFill>
                  <a:schemeClr val="bg2">
                    <a:lumMod val="50000"/>
                  </a:schemeClr>
                </a:solidFill>
                <a:latin typeface="Times New Roman" panose="02020603050405020304" pitchFamily="18" charset="0"/>
                <a:cs typeface="Times New Roman" panose="02020603050405020304" pitchFamily="18" charset="0"/>
              </a:rPr>
              <a:t>[1] Ari Holtzman, Jan Buys, Li Du, Maxwell Forbes, </a:t>
            </a:r>
            <a:r>
              <a:rPr kumimoji="1" lang="en-US" altLang="zh-CN" sz="1200" dirty="0" err="1">
                <a:solidFill>
                  <a:schemeClr val="bg2">
                    <a:lumMod val="50000"/>
                  </a:schemeClr>
                </a:solidFill>
                <a:latin typeface="Times New Roman" panose="02020603050405020304" pitchFamily="18" charset="0"/>
                <a:cs typeface="Times New Roman" panose="02020603050405020304" pitchFamily="18" charset="0"/>
              </a:rPr>
              <a:t>Yejin</a:t>
            </a:r>
            <a:r>
              <a:rPr kumimoji="1" lang="en-US" altLang="zh-CN" sz="1200" dirty="0">
                <a:solidFill>
                  <a:schemeClr val="bg2">
                    <a:lumMod val="50000"/>
                  </a:schemeClr>
                </a:solidFill>
                <a:latin typeface="Times New Roman" panose="02020603050405020304" pitchFamily="18" charset="0"/>
                <a:cs typeface="Times New Roman" panose="02020603050405020304" pitchFamily="18" charset="0"/>
              </a:rPr>
              <a:t> Choi:</a:t>
            </a:r>
            <a:br>
              <a:rPr kumimoji="1" lang="en-US" altLang="zh-CN" sz="1200" dirty="0">
                <a:solidFill>
                  <a:schemeClr val="bg2">
                    <a:lumMod val="50000"/>
                  </a:schemeClr>
                </a:solidFill>
                <a:latin typeface="Times New Roman" panose="02020603050405020304" pitchFamily="18" charset="0"/>
                <a:cs typeface="Times New Roman" panose="02020603050405020304" pitchFamily="18" charset="0"/>
              </a:rPr>
            </a:br>
            <a:r>
              <a:rPr kumimoji="1" lang="en-US" altLang="zh-CN" sz="1200" dirty="0">
                <a:solidFill>
                  <a:schemeClr val="bg2">
                    <a:lumMod val="50000"/>
                  </a:schemeClr>
                </a:solidFill>
                <a:latin typeface="Times New Roman" panose="02020603050405020304" pitchFamily="18" charset="0"/>
                <a:cs typeface="Times New Roman" panose="02020603050405020304" pitchFamily="18" charset="0"/>
              </a:rPr>
              <a:t>The Curious Case of Neural Text Degeneration. ICLR 2020</a:t>
            </a:r>
          </a:p>
        </p:txBody>
      </p:sp>
    </p:spTree>
    <p:extLst>
      <p:ext uri="{BB962C8B-B14F-4D97-AF65-F5344CB8AC3E}">
        <p14:creationId xmlns:p14="http://schemas.microsoft.com/office/powerpoint/2010/main" val="2476726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3475631" cy="461665"/>
          </a:xfrm>
          <a:prstGeom prst="rect">
            <a:avLst/>
          </a:prstGeom>
          <a:noFill/>
        </p:spPr>
        <p:txBody>
          <a:bodyPr wrap="none" rtlCol="0">
            <a:spAutoFit/>
          </a:bodyPr>
          <a:lstStyle/>
          <a:p>
            <a:r>
              <a:rPr kumimoji="1" lang="en-US" altLang="zh-CN" sz="2400" b="1">
                <a:latin typeface="Times New Roman" panose="02020603050405020304" pitchFamily="18" charset="0"/>
                <a:cs typeface="Times New Roman" panose="02020603050405020304" pitchFamily="18" charset="0"/>
              </a:rPr>
              <a:t>Experiments:</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Evaluation</a:t>
            </a:r>
            <a:endParaRPr kumimoji="1" lang="zh-CN" altLang="en-US" sz="2400" b="1">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8886D21D-B0AA-4C94-B48E-67DFE4BBDD85}"/>
              </a:ext>
            </a:extLst>
          </p:cNvPr>
          <p:cNvSpPr txBox="1"/>
          <p:nvPr/>
        </p:nvSpPr>
        <p:spPr>
          <a:xfrm>
            <a:off x="542167" y="1006929"/>
            <a:ext cx="2121093"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Experiment Setups</a:t>
            </a:r>
          </a:p>
        </p:txBody>
      </p:sp>
      <p:sp>
        <p:nvSpPr>
          <p:cNvPr id="7" name="文本框 6">
            <a:extLst>
              <a:ext uri="{FF2B5EF4-FFF2-40B4-BE49-F238E27FC236}">
                <a16:creationId xmlns:a16="http://schemas.microsoft.com/office/drawing/2014/main" id="{9DE26FE6-D627-42BB-9FFC-BDBCABC0D0E8}"/>
              </a:ext>
            </a:extLst>
          </p:cNvPr>
          <p:cNvSpPr txBox="1"/>
          <p:nvPr/>
        </p:nvSpPr>
        <p:spPr>
          <a:xfrm>
            <a:off x="542167" y="4578733"/>
            <a:ext cx="5073079" cy="338554"/>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W</a:t>
            </a:r>
            <a:r>
              <a:rPr lang="zh-CN" altLang="en-US" sz="1600" dirty="0">
                <a:latin typeface="Times New Roman" panose="02020603050405020304" pitchFamily="18" charset="0"/>
                <a:cs typeface="Times New Roman" panose="02020603050405020304" pitchFamily="18" charset="0"/>
              </a:rPr>
              <a:t>e </a:t>
            </a:r>
            <a:r>
              <a:rPr lang="en-US" altLang="zh-CN" sz="1600" dirty="0">
                <a:latin typeface="Times New Roman" panose="02020603050405020304" pitchFamily="18" charset="0"/>
                <a:cs typeface="Times New Roman" panose="02020603050405020304" pitchFamily="18" charset="0"/>
              </a:rPr>
              <a:t>use </a:t>
            </a:r>
            <a:r>
              <a:rPr lang="zh-CN" altLang="en-US" sz="1600" dirty="0">
                <a:latin typeface="Times New Roman" panose="02020603050405020304" pitchFamily="18" charset="0"/>
                <a:cs typeface="Times New Roman" panose="02020603050405020304" pitchFamily="18" charset="0"/>
              </a:rPr>
              <a:t>the traffic control tool, </a:t>
            </a:r>
            <a:r>
              <a:rPr lang="zh-CN" altLang="en-US" sz="1600" i="1" dirty="0">
                <a:latin typeface="Times New Roman" panose="02020603050405020304" pitchFamily="18" charset="0"/>
                <a:cs typeface="Times New Roman" panose="02020603050405020304" pitchFamily="18" charset="0"/>
              </a:rPr>
              <a:t>tc</a:t>
            </a:r>
            <a:r>
              <a:rPr lang="en-US" altLang="zh-CN" sz="1600" i="1" dirty="0">
                <a:latin typeface="Times New Roman" panose="02020603050405020304" pitchFamily="18" charset="0"/>
                <a:cs typeface="Times New Roman" panose="02020603050405020304" pitchFamily="18" charset="0"/>
              </a:rPr>
              <a:t>,</a:t>
            </a:r>
            <a:r>
              <a:rPr lang="zh-CN" altLang="en-US" sz="1600" i="1"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t</a:t>
            </a:r>
            <a:r>
              <a:rPr lang="zh-CN" altLang="en-US" sz="1600" dirty="0">
                <a:latin typeface="Times New Roman" panose="02020603050405020304" pitchFamily="18" charset="0"/>
                <a:cs typeface="Times New Roman" panose="02020603050405020304" pitchFamily="18" charset="0"/>
              </a:rPr>
              <a:t>o simulate network jitter</a:t>
            </a:r>
          </a:p>
        </p:txBody>
      </p:sp>
      <p:sp>
        <p:nvSpPr>
          <p:cNvPr id="8" name="文本框 7">
            <a:extLst>
              <a:ext uri="{FF2B5EF4-FFF2-40B4-BE49-F238E27FC236}">
                <a16:creationId xmlns:a16="http://schemas.microsoft.com/office/drawing/2014/main" id="{66F31B6C-3110-4560-BDA2-6619023BE9FE}"/>
              </a:ext>
            </a:extLst>
          </p:cNvPr>
          <p:cNvSpPr txBox="1"/>
          <p:nvPr/>
        </p:nvSpPr>
        <p:spPr>
          <a:xfrm>
            <a:off x="542167" y="1490480"/>
            <a:ext cx="967393" cy="369332"/>
          </a:xfrm>
          <a:prstGeom prst="rect">
            <a:avLst/>
          </a:prstGeom>
          <a:noFill/>
        </p:spPr>
        <p:txBody>
          <a:bodyPr wrap="square">
            <a:spAutoFit/>
          </a:bodyPr>
          <a:lstStyle/>
          <a:p>
            <a:r>
              <a:rPr lang="zh-CN" altLang="en-US" b="1" dirty="0">
                <a:latin typeface="Times New Roman" panose="02020603050405020304" pitchFamily="18" charset="0"/>
                <a:cs typeface="Times New Roman" panose="02020603050405020304" pitchFamily="18" charset="0"/>
              </a:rPr>
              <a:t>Testbed</a:t>
            </a:r>
          </a:p>
        </p:txBody>
      </p:sp>
      <mc:AlternateContent xmlns:mc="http://schemas.openxmlformats.org/markup-compatibility/2006" xmlns:a14="http://schemas.microsoft.com/office/drawing/2010/main">
        <mc:Choice Requires="a14">
          <p:graphicFrame>
            <p:nvGraphicFramePr>
              <p:cNvPr id="14" name="表格 14">
                <a:extLst>
                  <a:ext uri="{FF2B5EF4-FFF2-40B4-BE49-F238E27FC236}">
                    <a16:creationId xmlns:a16="http://schemas.microsoft.com/office/drawing/2014/main" id="{A4D81724-E274-48FF-92EA-620C6CC9E524}"/>
                  </a:ext>
                </a:extLst>
              </p:cNvPr>
              <p:cNvGraphicFramePr>
                <a:graphicFrameLocks noGrp="1"/>
              </p:cNvGraphicFramePr>
              <p:nvPr/>
            </p:nvGraphicFramePr>
            <p:xfrm>
              <a:off x="633876" y="2876838"/>
              <a:ext cx="4832181" cy="1691640"/>
            </p:xfrm>
            <a:graphic>
              <a:graphicData uri="http://schemas.openxmlformats.org/drawingml/2006/table">
                <a:tbl>
                  <a:tblPr firstRow="1" bandRow="1">
                    <a:tableStyleId>{5C22544A-7EE6-4342-B048-85BDC9FD1C3A}</a:tableStyleId>
                  </a:tblPr>
                  <a:tblGrid>
                    <a:gridCol w="1033264">
                      <a:extLst>
                        <a:ext uri="{9D8B030D-6E8A-4147-A177-3AD203B41FA5}">
                          <a16:colId xmlns:a16="http://schemas.microsoft.com/office/drawing/2014/main" val="3423228102"/>
                        </a:ext>
                      </a:extLst>
                    </a:gridCol>
                    <a:gridCol w="1533698">
                      <a:extLst>
                        <a:ext uri="{9D8B030D-6E8A-4147-A177-3AD203B41FA5}">
                          <a16:colId xmlns:a16="http://schemas.microsoft.com/office/drawing/2014/main" val="307660677"/>
                        </a:ext>
                      </a:extLst>
                    </a:gridCol>
                    <a:gridCol w="2265219">
                      <a:extLst>
                        <a:ext uri="{9D8B030D-6E8A-4147-A177-3AD203B41FA5}">
                          <a16:colId xmlns:a16="http://schemas.microsoft.com/office/drawing/2014/main" val="12976635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Node</a:t>
                          </a:r>
                        </a:p>
                      </a:txBody>
                      <a:tcPr>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dirty="0">
                              <a:latin typeface="Times New Roman" panose="02020603050405020304" pitchFamily="18" charset="0"/>
                              <a:cs typeface="Times New Roman" panose="02020603050405020304" pitchFamily="18" charset="0"/>
                            </a:rPr>
                            <a:t>MacBook Pro </a:t>
                          </a:r>
                          <a:endParaRPr lang="en-US" altLang="zh-CN" sz="1600" dirty="0">
                            <a:latin typeface="Times New Roman" panose="02020603050405020304" pitchFamily="18" charset="0"/>
                            <a:cs typeface="Times New Roman" panose="02020603050405020304" pitchFamily="18" charset="0"/>
                          </a:endParaRPr>
                        </a:p>
                      </a:txBody>
                      <a:tcPr>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dirty="0">
                              <a:latin typeface="Times New Roman" panose="02020603050405020304" pitchFamily="18" charset="0"/>
                              <a:cs typeface="Times New Roman" panose="02020603050405020304" pitchFamily="18" charset="0"/>
                            </a:rPr>
                            <a:t>high-performance computer</a:t>
                          </a:r>
                          <a:endParaRPr lang="en-US" altLang="zh-CN" sz="1600" dirty="0">
                            <a:latin typeface="Times New Roman" panose="02020603050405020304" pitchFamily="18" charset="0"/>
                            <a:cs typeface="Times New Roman" panose="02020603050405020304" pitchFamily="18" charset="0"/>
                          </a:endParaRPr>
                        </a:p>
                      </a:txBody>
                      <a:tcPr>
                        <a:solidFill>
                          <a:schemeClr val="accent5">
                            <a:lumMod val="75000"/>
                          </a:schemeClr>
                        </a:solidFill>
                      </a:tcPr>
                    </a:tc>
                    <a:extLst>
                      <a:ext uri="{0D108BD9-81ED-4DB2-BD59-A6C34878D82A}">
                        <a16:rowId xmlns:a16="http://schemas.microsoft.com/office/drawing/2014/main" val="7092879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CPU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Intel Core i7</a:t>
                          </a:r>
                        </a:p>
                      </a:txBody>
                      <a:tcPr/>
                    </a:tc>
                    <a:tc>
                      <a:txBody>
                        <a:bodyPr/>
                        <a:lstStyle/>
                        <a:p>
                          <a:r>
                            <a:rPr lang="zh-CN" altLang="en-US" sz="1600" dirty="0">
                              <a:latin typeface="Times New Roman" panose="02020603050405020304" pitchFamily="18" charset="0"/>
                              <a:cs typeface="Times New Roman" panose="02020603050405020304" pitchFamily="18" charset="0"/>
                            </a:rPr>
                            <a:t>Intel Xeon Silver 4210R</a:t>
                          </a:r>
                        </a:p>
                      </a:txBody>
                      <a:tcPr/>
                    </a:tc>
                    <a:extLst>
                      <a:ext uri="{0D108BD9-81ED-4DB2-BD59-A6C34878D82A}">
                        <a16:rowId xmlns:a16="http://schemas.microsoft.com/office/drawing/2014/main" val="3448086728"/>
                      </a:ext>
                    </a:extLst>
                  </a:tr>
                  <a:tr h="370840">
                    <a:tc>
                      <a:txBody>
                        <a:bodyPr/>
                        <a:lstStyle/>
                        <a:p>
                          <a:r>
                            <a:rPr lang="en-US" altLang="zh-CN" sz="1600" dirty="0">
                              <a:latin typeface="Times New Roman" panose="02020603050405020304" pitchFamily="18" charset="0"/>
                              <a:cs typeface="Times New Roman" panose="02020603050405020304" pitchFamily="18" charset="0"/>
                            </a:rPr>
                            <a:t>Memory</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a:latin typeface="Times New Roman" panose="02020603050405020304" pitchFamily="18" charset="0"/>
                              <a:cs typeface="Times New Roman" panose="02020603050405020304" pitchFamily="18" charset="0"/>
                            </a:rPr>
                            <a:t>16 </a:t>
                          </a:r>
                          <a:r>
                            <a:rPr lang="zh-CN" altLang="en-US" sz="1600" dirty="0">
                              <a:latin typeface="Times New Roman" panose="02020603050405020304" pitchFamily="18" charset="0"/>
                              <a:cs typeface="Times New Roman" panose="02020603050405020304" pitchFamily="18" charset="0"/>
                            </a:rPr>
                            <a:t>GB </a:t>
                          </a:r>
                        </a:p>
                      </a:txBody>
                      <a:tcPr/>
                    </a:tc>
                    <a:tc>
                      <a:txBody>
                        <a:bodyPr/>
                        <a:lstStyle/>
                        <a:p>
                          <a:r>
                            <a:rPr lang="zh-CN" altLang="en-US" sz="1600" dirty="0">
                              <a:latin typeface="Times New Roman" panose="02020603050405020304" pitchFamily="18" charset="0"/>
                              <a:cs typeface="Times New Roman" panose="02020603050405020304" pitchFamily="18" charset="0"/>
                            </a:rPr>
                            <a:t>64 GB </a:t>
                          </a:r>
                        </a:p>
                      </a:txBody>
                      <a:tcPr/>
                    </a:tc>
                    <a:extLst>
                      <a:ext uri="{0D108BD9-81ED-4DB2-BD59-A6C34878D82A}">
                        <a16:rowId xmlns:a16="http://schemas.microsoft.com/office/drawing/2014/main" val="19413511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GPU</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No</a:t>
                          </a:r>
                          <a:r>
                            <a:rPr lang="zh-CN" altLang="en-US" sz="1600" dirty="0">
                              <a:latin typeface="Times New Roman" panose="02020603050405020304" pitchFamily="18" charset="0"/>
                              <a:cs typeface="Times New Roman" panose="02020603050405020304" pitchFamily="18" charset="0"/>
                            </a:rPr>
                            <a:t> dedicated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1</a:t>
                          </a:r>
                          <a14:m>
                            <m:oMath xmlns:m="http://schemas.openxmlformats.org/officeDocument/2006/math">
                              <m:r>
                                <a:rPr lang="en-US" altLang="zh-CN" sz="1600" b="0" i="1" dirty="0" smtClean="0">
                                  <a:latin typeface="Cambria Math" panose="02040503050406030204" pitchFamily="18" charset="0"/>
                                  <a:cs typeface="Times New Roman" panose="02020603050405020304" pitchFamily="18" charset="0"/>
                                </a:rPr>
                                <m:t>×</m:t>
                              </m:r>
                            </m:oMath>
                          </a14:m>
                          <a:r>
                            <a:rPr lang="zh-CN" altLang="en-US" sz="1600" dirty="0">
                              <a:latin typeface="Times New Roman" panose="02020603050405020304" pitchFamily="18" charset="0"/>
                              <a:cs typeface="Times New Roman" panose="02020603050405020304" pitchFamily="18" charset="0"/>
                            </a:rPr>
                            <a:t>GeForce RTX 3090</a:t>
                          </a:r>
                        </a:p>
                      </a:txBody>
                      <a:tcPr/>
                    </a:tc>
                    <a:extLst>
                      <a:ext uri="{0D108BD9-81ED-4DB2-BD59-A6C34878D82A}">
                        <a16:rowId xmlns:a16="http://schemas.microsoft.com/office/drawing/2014/main" val="1918205870"/>
                      </a:ext>
                    </a:extLst>
                  </a:tr>
                </a:tbl>
              </a:graphicData>
            </a:graphic>
          </p:graphicFrame>
        </mc:Choice>
        <mc:Fallback xmlns="">
          <p:graphicFrame>
            <p:nvGraphicFramePr>
              <p:cNvPr id="14" name="表格 14">
                <a:extLst>
                  <a:ext uri="{FF2B5EF4-FFF2-40B4-BE49-F238E27FC236}">
                    <a16:creationId xmlns:a16="http://schemas.microsoft.com/office/drawing/2014/main" id="{A4D81724-E274-48FF-92EA-620C6CC9E524}"/>
                  </a:ext>
                </a:extLst>
              </p:cNvPr>
              <p:cNvGraphicFramePr>
                <a:graphicFrameLocks noGrp="1"/>
              </p:cNvGraphicFramePr>
              <p:nvPr/>
            </p:nvGraphicFramePr>
            <p:xfrm>
              <a:off x="633876" y="2876838"/>
              <a:ext cx="4832181" cy="1691640"/>
            </p:xfrm>
            <a:graphic>
              <a:graphicData uri="http://schemas.openxmlformats.org/drawingml/2006/table">
                <a:tbl>
                  <a:tblPr firstRow="1" bandRow="1">
                    <a:tableStyleId>{5C22544A-7EE6-4342-B048-85BDC9FD1C3A}</a:tableStyleId>
                  </a:tblPr>
                  <a:tblGrid>
                    <a:gridCol w="1033264">
                      <a:extLst>
                        <a:ext uri="{9D8B030D-6E8A-4147-A177-3AD203B41FA5}">
                          <a16:colId xmlns:a16="http://schemas.microsoft.com/office/drawing/2014/main" val="3423228102"/>
                        </a:ext>
                      </a:extLst>
                    </a:gridCol>
                    <a:gridCol w="1533698">
                      <a:extLst>
                        <a:ext uri="{9D8B030D-6E8A-4147-A177-3AD203B41FA5}">
                          <a16:colId xmlns:a16="http://schemas.microsoft.com/office/drawing/2014/main" val="307660677"/>
                        </a:ext>
                      </a:extLst>
                    </a:gridCol>
                    <a:gridCol w="2265219">
                      <a:extLst>
                        <a:ext uri="{9D8B030D-6E8A-4147-A177-3AD203B41FA5}">
                          <a16:colId xmlns:a16="http://schemas.microsoft.com/office/drawing/2014/main" val="129766355"/>
                        </a:ext>
                      </a:extLst>
                    </a:gridCol>
                  </a:tblGrid>
                  <a:tr h="579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Node</a:t>
                          </a:r>
                        </a:p>
                      </a:txBody>
                      <a:tcPr>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dirty="0">
                              <a:latin typeface="Times New Roman" panose="02020603050405020304" pitchFamily="18" charset="0"/>
                              <a:cs typeface="Times New Roman" panose="02020603050405020304" pitchFamily="18" charset="0"/>
                            </a:rPr>
                            <a:t>MacBook Pro </a:t>
                          </a:r>
                          <a:endParaRPr lang="en-US" altLang="zh-CN" sz="1600" dirty="0">
                            <a:latin typeface="Times New Roman" panose="02020603050405020304" pitchFamily="18" charset="0"/>
                            <a:cs typeface="Times New Roman" panose="02020603050405020304" pitchFamily="18" charset="0"/>
                          </a:endParaRPr>
                        </a:p>
                      </a:txBody>
                      <a:tcPr>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dirty="0">
                              <a:latin typeface="Times New Roman" panose="02020603050405020304" pitchFamily="18" charset="0"/>
                              <a:cs typeface="Times New Roman" panose="02020603050405020304" pitchFamily="18" charset="0"/>
                            </a:rPr>
                            <a:t>high-performance computer</a:t>
                          </a:r>
                          <a:endParaRPr lang="en-US" altLang="zh-CN" sz="1600" dirty="0">
                            <a:latin typeface="Times New Roman" panose="02020603050405020304" pitchFamily="18" charset="0"/>
                            <a:cs typeface="Times New Roman" panose="02020603050405020304" pitchFamily="18" charset="0"/>
                          </a:endParaRPr>
                        </a:p>
                      </a:txBody>
                      <a:tcPr>
                        <a:solidFill>
                          <a:schemeClr val="accent5">
                            <a:lumMod val="75000"/>
                          </a:schemeClr>
                        </a:solidFill>
                      </a:tcPr>
                    </a:tc>
                    <a:extLst>
                      <a:ext uri="{0D108BD9-81ED-4DB2-BD59-A6C34878D82A}">
                        <a16:rowId xmlns:a16="http://schemas.microsoft.com/office/drawing/2014/main" val="7092879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CPU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Intel Core i7</a:t>
                          </a:r>
                        </a:p>
                      </a:txBody>
                      <a:tcPr/>
                    </a:tc>
                    <a:tc>
                      <a:txBody>
                        <a:bodyPr/>
                        <a:lstStyle/>
                        <a:p>
                          <a:r>
                            <a:rPr lang="zh-CN" altLang="en-US" sz="1600" dirty="0">
                              <a:latin typeface="Times New Roman" panose="02020603050405020304" pitchFamily="18" charset="0"/>
                              <a:cs typeface="Times New Roman" panose="02020603050405020304" pitchFamily="18" charset="0"/>
                            </a:rPr>
                            <a:t>Intel Xeon Silver 4210R</a:t>
                          </a:r>
                        </a:p>
                      </a:txBody>
                      <a:tcPr/>
                    </a:tc>
                    <a:extLst>
                      <a:ext uri="{0D108BD9-81ED-4DB2-BD59-A6C34878D82A}">
                        <a16:rowId xmlns:a16="http://schemas.microsoft.com/office/drawing/2014/main" val="3448086728"/>
                      </a:ext>
                    </a:extLst>
                  </a:tr>
                  <a:tr h="370840">
                    <a:tc>
                      <a:txBody>
                        <a:bodyPr/>
                        <a:lstStyle/>
                        <a:p>
                          <a:r>
                            <a:rPr lang="en-US" altLang="zh-CN" sz="1600" dirty="0">
                              <a:latin typeface="Times New Roman" panose="02020603050405020304" pitchFamily="18" charset="0"/>
                              <a:cs typeface="Times New Roman" panose="02020603050405020304" pitchFamily="18" charset="0"/>
                            </a:rPr>
                            <a:t>Memory</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a:latin typeface="Times New Roman" panose="02020603050405020304" pitchFamily="18" charset="0"/>
                              <a:cs typeface="Times New Roman" panose="02020603050405020304" pitchFamily="18" charset="0"/>
                            </a:rPr>
                            <a:t>16 </a:t>
                          </a:r>
                          <a:r>
                            <a:rPr lang="zh-CN" altLang="en-US" sz="1600" dirty="0">
                              <a:latin typeface="Times New Roman" panose="02020603050405020304" pitchFamily="18" charset="0"/>
                              <a:cs typeface="Times New Roman" panose="02020603050405020304" pitchFamily="18" charset="0"/>
                            </a:rPr>
                            <a:t>GB </a:t>
                          </a:r>
                        </a:p>
                      </a:txBody>
                      <a:tcPr/>
                    </a:tc>
                    <a:tc>
                      <a:txBody>
                        <a:bodyPr/>
                        <a:lstStyle/>
                        <a:p>
                          <a:r>
                            <a:rPr lang="zh-CN" altLang="en-US" sz="1600" dirty="0">
                              <a:latin typeface="Times New Roman" panose="02020603050405020304" pitchFamily="18" charset="0"/>
                              <a:cs typeface="Times New Roman" panose="02020603050405020304" pitchFamily="18" charset="0"/>
                            </a:rPr>
                            <a:t>64 GB </a:t>
                          </a:r>
                        </a:p>
                      </a:txBody>
                      <a:tcPr/>
                    </a:tc>
                    <a:extLst>
                      <a:ext uri="{0D108BD9-81ED-4DB2-BD59-A6C34878D82A}">
                        <a16:rowId xmlns:a16="http://schemas.microsoft.com/office/drawing/2014/main" val="19413511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GPU</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No</a:t>
                          </a:r>
                          <a:r>
                            <a:rPr lang="zh-CN" altLang="en-US" sz="1600" dirty="0">
                              <a:latin typeface="Times New Roman" panose="02020603050405020304" pitchFamily="18" charset="0"/>
                              <a:cs typeface="Times New Roman" panose="02020603050405020304" pitchFamily="18" charset="0"/>
                            </a:rPr>
                            <a:t> dedicated</a:t>
                          </a:r>
                        </a:p>
                      </a:txBody>
                      <a:tcPr/>
                    </a:tc>
                    <a:tc>
                      <a:txBody>
                        <a:bodyPr/>
                        <a:lstStyle/>
                        <a:p>
                          <a:endParaRPr lang="zh-CN"/>
                        </a:p>
                      </a:txBody>
                      <a:tcPr>
                        <a:blipFill>
                          <a:blip r:embed="rId2"/>
                          <a:stretch>
                            <a:fillRect l="-113710" t="-360656" r="-1075" b="-11475"/>
                          </a:stretch>
                        </a:blipFill>
                      </a:tcPr>
                    </a:tc>
                    <a:extLst>
                      <a:ext uri="{0D108BD9-81ED-4DB2-BD59-A6C34878D82A}">
                        <a16:rowId xmlns:a16="http://schemas.microsoft.com/office/drawing/2014/main" val="1918205870"/>
                      </a:ext>
                    </a:extLst>
                  </a:tr>
                </a:tbl>
              </a:graphicData>
            </a:graphic>
          </p:graphicFrame>
        </mc:Fallback>
      </mc:AlternateContent>
      <p:grpSp>
        <p:nvGrpSpPr>
          <p:cNvPr id="34" name="组合 33">
            <a:extLst>
              <a:ext uri="{FF2B5EF4-FFF2-40B4-BE49-F238E27FC236}">
                <a16:creationId xmlns:a16="http://schemas.microsoft.com/office/drawing/2014/main" id="{45AF8352-C14E-4D87-931A-A92E679A76E3}"/>
              </a:ext>
            </a:extLst>
          </p:cNvPr>
          <p:cNvGrpSpPr/>
          <p:nvPr/>
        </p:nvGrpSpPr>
        <p:grpSpPr>
          <a:xfrm>
            <a:off x="1693338" y="1490480"/>
            <a:ext cx="3461302" cy="1386358"/>
            <a:chOff x="1693338" y="1877851"/>
            <a:chExt cx="3461302" cy="1386358"/>
          </a:xfrm>
        </p:grpSpPr>
        <p:pic>
          <p:nvPicPr>
            <p:cNvPr id="9" name="图片 8">
              <a:extLst>
                <a:ext uri="{FF2B5EF4-FFF2-40B4-BE49-F238E27FC236}">
                  <a16:creationId xmlns:a16="http://schemas.microsoft.com/office/drawing/2014/main" id="{6742C993-B0CC-48CA-B299-2D4EC4EE9FB2}"/>
                </a:ext>
              </a:extLst>
            </p:cNvPr>
            <p:cNvPicPr>
              <a:picLocks noChangeAspect="1"/>
            </p:cNvPicPr>
            <p:nvPr/>
          </p:nvPicPr>
          <p:blipFill>
            <a:blip r:embed="rId3"/>
            <a:stretch>
              <a:fillRect/>
            </a:stretch>
          </p:blipFill>
          <p:spPr>
            <a:xfrm>
              <a:off x="4087133" y="2729521"/>
              <a:ext cx="533787" cy="533789"/>
            </a:xfrm>
            <a:prstGeom prst="rect">
              <a:avLst/>
            </a:prstGeom>
          </p:spPr>
        </p:pic>
        <p:pic>
          <p:nvPicPr>
            <p:cNvPr id="10" name="Picture 4">
              <a:extLst>
                <a:ext uri="{FF2B5EF4-FFF2-40B4-BE49-F238E27FC236}">
                  <a16:creationId xmlns:a16="http://schemas.microsoft.com/office/drawing/2014/main" id="{D61A8BBB-0F61-4810-B6E9-B8E454E2E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057" y="2730420"/>
              <a:ext cx="533789" cy="533789"/>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a:extLst>
                <a:ext uri="{FF2B5EF4-FFF2-40B4-BE49-F238E27FC236}">
                  <a16:creationId xmlns:a16="http://schemas.microsoft.com/office/drawing/2014/main" id="{BF6911A6-B3AA-4BB2-A676-582D88A3B6C8}"/>
                </a:ext>
              </a:extLst>
            </p:cNvPr>
            <p:cNvSpPr txBox="1"/>
            <p:nvPr/>
          </p:nvSpPr>
          <p:spPr>
            <a:xfrm>
              <a:off x="1693338" y="1877851"/>
              <a:ext cx="3461302" cy="584775"/>
            </a:xfrm>
            <a:prstGeom prst="rect">
              <a:avLst/>
            </a:prstGeom>
            <a:noFill/>
          </p:spPr>
          <p:txBody>
            <a:bodyPr wrap="square">
              <a:spAutoFit/>
            </a:bodyPr>
            <a:lstStyle/>
            <a:p>
              <a:pPr algn="ctr"/>
              <a:r>
                <a:rPr lang="zh-CN" altLang="en-US" sz="1600" dirty="0">
                  <a:latin typeface="Times New Roman" panose="02020603050405020304" pitchFamily="18" charset="0"/>
                  <a:cs typeface="Times New Roman" panose="02020603050405020304" pitchFamily="18" charset="0"/>
                </a:rPr>
                <a:t>2.4 GHz Wi-Fi local-area network</a:t>
              </a:r>
              <a:endParaRPr lang="en-US" altLang="zh-CN" sz="1600" dirty="0">
                <a:latin typeface="Times New Roman" panose="02020603050405020304" pitchFamily="18" charset="0"/>
                <a:cs typeface="Times New Roman" panose="02020603050405020304" pitchFamily="18" charset="0"/>
              </a:endParaRPr>
            </a:p>
            <a:p>
              <a:pPr algn="ctr"/>
              <a:r>
                <a:rPr lang="en-US" altLang="zh-CN" sz="1600" dirty="0">
                  <a:latin typeface="Times New Roman" panose="02020603050405020304" pitchFamily="18" charset="0"/>
                  <a:cs typeface="Times New Roman" panose="02020603050405020304" pitchFamily="18" charset="0"/>
                </a:rPr>
                <a:t>Latency=</a:t>
              </a:r>
              <a:r>
                <a:rPr lang="zh-CN" altLang="en-US" sz="1600" dirty="0">
                  <a:latin typeface="Times New Roman" panose="02020603050405020304" pitchFamily="18" charset="0"/>
                  <a:cs typeface="Times New Roman" panose="02020603050405020304" pitchFamily="18" charset="0"/>
                </a:rPr>
                <a:t>2ms</a:t>
              </a:r>
              <a:r>
                <a:rPr lang="en-US" altLang="zh-CN" sz="1600" dirty="0">
                  <a:latin typeface="Times New Roman" panose="02020603050405020304" pitchFamily="18" charset="0"/>
                  <a:cs typeface="Times New Roman" panose="02020603050405020304" pitchFamily="18" charset="0"/>
                </a:rPr>
                <a:t>, Jitter=6ms</a:t>
              </a:r>
              <a:endParaRPr lang="zh-CN" altLang="en-US" sz="1600" dirty="0">
                <a:latin typeface="Times New Roman" panose="02020603050405020304" pitchFamily="18" charset="0"/>
                <a:cs typeface="Times New Roman" panose="02020603050405020304" pitchFamily="18" charset="0"/>
              </a:endParaRPr>
            </a:p>
          </p:txBody>
        </p:sp>
        <p:cxnSp>
          <p:nvCxnSpPr>
            <p:cNvPr id="19" name="连接符: 曲线 18">
              <a:extLst>
                <a:ext uri="{FF2B5EF4-FFF2-40B4-BE49-F238E27FC236}">
                  <a16:creationId xmlns:a16="http://schemas.microsoft.com/office/drawing/2014/main" id="{E0D03ABE-0044-48A0-B753-8C9AF5F62666}"/>
                </a:ext>
              </a:extLst>
            </p:cNvPr>
            <p:cNvCxnSpPr>
              <a:stCxn id="10" idx="0"/>
              <a:endCxn id="9" idx="0"/>
            </p:cNvCxnSpPr>
            <p:nvPr/>
          </p:nvCxnSpPr>
          <p:spPr>
            <a:xfrm rot="5400000" flipH="1" flipV="1">
              <a:off x="3423540" y="1799934"/>
              <a:ext cx="899" cy="1860075"/>
            </a:xfrm>
            <a:prstGeom prst="curvedConnector3">
              <a:avLst>
                <a:gd name="adj1" fmla="val 25528254"/>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descr="ios 17 glyph style wi fi icon">
              <a:extLst>
                <a:ext uri="{FF2B5EF4-FFF2-40B4-BE49-F238E27FC236}">
                  <a16:creationId xmlns:a16="http://schemas.microsoft.com/office/drawing/2014/main" id="{E031113B-B39E-4F9B-8F1D-56972C94C1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3382" y="2526339"/>
              <a:ext cx="249382" cy="249382"/>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文本框 21">
            <a:extLst>
              <a:ext uri="{FF2B5EF4-FFF2-40B4-BE49-F238E27FC236}">
                <a16:creationId xmlns:a16="http://schemas.microsoft.com/office/drawing/2014/main" id="{80AD63BA-2808-4B5D-A096-CE7D6BC3D496}"/>
              </a:ext>
            </a:extLst>
          </p:cNvPr>
          <p:cNvSpPr txBox="1"/>
          <p:nvPr/>
        </p:nvSpPr>
        <p:spPr>
          <a:xfrm>
            <a:off x="5834100" y="1905291"/>
            <a:ext cx="6095306" cy="2108269"/>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Performance: </a:t>
            </a:r>
            <a:r>
              <a:rPr lang="en-US" altLang="zh-CN" dirty="0">
                <a:latin typeface="Times New Roman" panose="02020603050405020304" pitchFamily="18" charset="0"/>
                <a:cs typeface="Times New Roman" panose="02020603050405020304" pitchFamily="18" charset="0"/>
              </a:rPr>
              <a:t>we test language modeling on </a:t>
            </a:r>
            <a:r>
              <a:rPr lang="zh-CN" altLang="en-US" dirty="0">
                <a:latin typeface="Times New Roman" panose="02020603050405020304" pitchFamily="18" charset="0"/>
                <a:cs typeface="Times New Roman" panose="02020603050405020304" pitchFamily="18" charset="0"/>
              </a:rPr>
              <a:t>WikiText</a:t>
            </a:r>
            <a:r>
              <a:rPr lang="en-US" altLang="zh-CN" baseline="30000" dirty="0">
                <a:latin typeface="Times New Roman" panose="02020603050405020304" pitchFamily="18" charset="0"/>
                <a:cs typeface="Times New Roman" panose="02020603050405020304" pitchFamily="18" charset="0"/>
              </a:rPr>
              <a:t>[1]</a:t>
            </a:r>
            <a:r>
              <a:rPr lang="en-US" altLang="zh-CN" dirty="0">
                <a:latin typeface="Times New Roman" panose="02020603050405020304" pitchFamily="18" charset="0"/>
                <a:cs typeface="Times New Roman" panose="02020603050405020304" pitchFamily="18" charset="0"/>
              </a:rPr>
              <a:t> (&gt;</a:t>
            </a:r>
            <a:r>
              <a:rPr lang="zh-CN" altLang="en-US" dirty="0">
                <a:latin typeface="Times New Roman" panose="02020603050405020304" pitchFamily="18" charset="0"/>
                <a:cs typeface="Times New Roman" panose="02020603050405020304" pitchFamily="18" charset="0"/>
              </a:rPr>
              <a:t>100</a:t>
            </a:r>
            <a:r>
              <a:rPr lang="en-US" altLang="zh-CN" dirty="0">
                <a:latin typeface="Times New Roman" panose="02020603050405020304" pitchFamily="18" charset="0"/>
                <a:cs typeface="Times New Roman" panose="02020603050405020304" pitchFamily="18" charset="0"/>
              </a:rPr>
              <a:t>M </a:t>
            </a:r>
            <a:r>
              <a:rPr lang="zh-CN" altLang="en-US" dirty="0">
                <a:latin typeface="Times New Roman" panose="02020603050405020304" pitchFamily="18" charset="0"/>
                <a:cs typeface="Times New Roman" panose="02020603050405020304" pitchFamily="18" charset="0"/>
              </a:rPr>
              <a:t>tokens</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two different-scale versions, </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WikiText2 </a:t>
            </a:r>
            <a:r>
              <a:rPr lang="en-US" altLang="zh-CN" b="1" dirty="0">
                <a:solidFill>
                  <a:schemeClr val="accent5">
                    <a:lumMod val="75000"/>
                  </a:schemeClr>
                </a:solidFill>
                <a:latin typeface="Times New Roman" panose="02020603050405020304" pitchFamily="18" charset="0"/>
                <a:cs typeface="Times New Roman" panose="02020603050405020304" pitchFamily="18" charset="0"/>
              </a:rPr>
              <a:t>/</a:t>
            </a:r>
            <a:r>
              <a:rPr lang="zh-CN" altLang="en-US" dirty="0">
                <a:solidFill>
                  <a:schemeClr val="accent5">
                    <a:lumMod val="75000"/>
                  </a:schemeClr>
                </a:solidFill>
                <a:latin typeface="Times New Roman" panose="02020603050405020304" pitchFamily="18" charset="0"/>
                <a:cs typeface="Times New Roman" panose="02020603050405020304" pitchFamily="18" charset="0"/>
              </a:rPr>
              <a:t> </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WikiText103</a:t>
            </a:r>
            <a:r>
              <a:rPr lang="en-US" altLang="zh-CN" dirty="0">
                <a:latin typeface="Times New Roman" panose="02020603050405020304" pitchFamily="18" charset="0"/>
                <a:cs typeface="Times New Roman" panose="02020603050405020304" pitchFamily="18" charset="0"/>
              </a:rPr>
              <a:t>)</a:t>
            </a:r>
            <a:r>
              <a:rPr lang="en-US" altLang="zh-CN" b="1" dirty="0">
                <a:solidFill>
                  <a:schemeClr val="accent5">
                    <a:lumMod val="75000"/>
                  </a:schemeClr>
                </a:solidFill>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using</a:t>
            </a:r>
            <a:r>
              <a:rPr lang="zh-CN" altLang="en-US" dirty="0">
                <a:latin typeface="Times New Roman" panose="02020603050405020304" pitchFamily="18" charset="0"/>
                <a:cs typeface="Times New Roman" panose="02020603050405020304" pitchFamily="18" charset="0"/>
              </a:rPr>
              <a:t> </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perplexity </a:t>
            </a:r>
            <a:r>
              <a:rPr lang="en-US" altLang="zh-CN" dirty="0">
                <a:latin typeface="Times New Roman" panose="02020603050405020304" pitchFamily="18" charset="0"/>
                <a:cs typeface="Times New Roman" panose="02020603050405020304" pitchFamily="18" charset="0"/>
              </a:rPr>
              <a:t>(i.e. exp cross-entropy)</a:t>
            </a:r>
            <a:r>
              <a:rPr lang="zh-CN" altLang="en-US" dirty="0">
                <a:latin typeface="Times New Roman" panose="02020603050405020304" pitchFamily="18" charset="0"/>
                <a:cs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E</a:t>
            </a:r>
            <a:r>
              <a:rPr lang="zh-CN" altLang="en-US" b="1" dirty="0">
                <a:latin typeface="Times New Roman" panose="02020603050405020304" pitchFamily="18" charset="0"/>
                <a:cs typeface="Times New Roman" panose="02020603050405020304" pitchFamily="18" charset="0"/>
              </a:rPr>
              <a:t>fficiency</a:t>
            </a:r>
            <a:r>
              <a:rPr lang="en-US" altLang="zh-CN" b="1" dirty="0">
                <a:latin typeface="Times New Roman" panose="02020603050405020304" pitchFamily="18" charset="0"/>
                <a:cs typeface="Times New Roman" panose="02020603050405020304" pitchFamily="18" charset="0"/>
              </a:rPr>
              <a:t>:</a:t>
            </a:r>
            <a:r>
              <a:rPr lang="zh-CN" altLang="en-US" b="1"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we measure the </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time to first token</a:t>
            </a:r>
            <a:r>
              <a:rPr lang="zh-CN" altLang="en-US" dirty="0">
                <a:solidFill>
                  <a:schemeClr val="accent5">
                    <a:lumMod val="75000"/>
                  </a:schemeClr>
                </a:solidFill>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(TTFT) and </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per-token latency</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a:t>
            </a:r>
            <a:r>
              <a:rPr lang="zh-CN" altLang="en-US" dirty="0">
                <a:latin typeface="Times New Roman" panose="02020603050405020304" pitchFamily="18" charset="0"/>
                <a:cs typeface="Times New Roman" panose="02020603050405020304" pitchFamily="18" charset="0"/>
              </a:rPr>
              <a:t>e used the retrieval corpus and index pre-built by Facebook from a </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Wikipedia dump </a:t>
            </a:r>
            <a:r>
              <a:rPr lang="zh-CN" altLang="en-US" dirty="0">
                <a:latin typeface="Times New Roman" panose="02020603050405020304" pitchFamily="18" charset="0"/>
                <a:cs typeface="Times New Roman" panose="02020603050405020304" pitchFamily="18" charset="0"/>
              </a:rPr>
              <a:t>dated December 20, 2018, which contains 21 million documents. </a:t>
            </a:r>
          </a:p>
        </p:txBody>
      </p:sp>
      <p:sp>
        <p:nvSpPr>
          <p:cNvPr id="23" name="文本框 22">
            <a:extLst>
              <a:ext uri="{FF2B5EF4-FFF2-40B4-BE49-F238E27FC236}">
                <a16:creationId xmlns:a16="http://schemas.microsoft.com/office/drawing/2014/main" id="{B0E8F351-A058-4EE5-87E1-E8A90CCBF1B0}"/>
              </a:ext>
            </a:extLst>
          </p:cNvPr>
          <p:cNvSpPr txBox="1"/>
          <p:nvPr/>
        </p:nvSpPr>
        <p:spPr>
          <a:xfrm>
            <a:off x="5834100" y="1490480"/>
            <a:ext cx="2466158" cy="369332"/>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Datasets and metrics </a:t>
            </a:r>
            <a:endParaRPr lang="zh-CN" altLang="en-US" b="1" dirty="0">
              <a:latin typeface="Times New Roman" panose="02020603050405020304" pitchFamily="18" charset="0"/>
              <a:cs typeface="Times New Roman" panose="02020603050405020304" pitchFamily="18" charset="0"/>
            </a:endParaRPr>
          </a:p>
        </p:txBody>
      </p:sp>
      <p:sp>
        <p:nvSpPr>
          <p:cNvPr id="27" name="文本框 26">
            <a:extLst>
              <a:ext uri="{FF2B5EF4-FFF2-40B4-BE49-F238E27FC236}">
                <a16:creationId xmlns:a16="http://schemas.microsoft.com/office/drawing/2014/main" id="{C28B3D1E-D870-4B09-8082-D665D1DBCBAD}"/>
              </a:ext>
            </a:extLst>
          </p:cNvPr>
          <p:cNvSpPr txBox="1"/>
          <p:nvPr/>
        </p:nvSpPr>
        <p:spPr>
          <a:xfrm>
            <a:off x="542167" y="5001982"/>
            <a:ext cx="2356418" cy="369332"/>
          </a:xfrm>
          <a:prstGeom prst="rect">
            <a:avLst/>
          </a:prstGeom>
          <a:noFill/>
        </p:spPr>
        <p:txBody>
          <a:bodyPr wrap="square">
            <a:spAutoFit/>
          </a:bodyPr>
          <a:lstStyle/>
          <a:p>
            <a:r>
              <a:rPr lang="zh-CN" altLang="en-US" b="1" dirty="0">
                <a:latin typeface="Times New Roman" panose="02020603050405020304" pitchFamily="18" charset="0"/>
                <a:cs typeface="Times New Roman" panose="02020603050405020304" pitchFamily="18" charset="0"/>
              </a:rPr>
              <a:t>Models</a:t>
            </a:r>
          </a:p>
        </p:txBody>
      </p:sp>
      <p:sp>
        <p:nvSpPr>
          <p:cNvPr id="29" name="文本框 28">
            <a:extLst>
              <a:ext uri="{FF2B5EF4-FFF2-40B4-BE49-F238E27FC236}">
                <a16:creationId xmlns:a16="http://schemas.microsoft.com/office/drawing/2014/main" id="{9092E59B-49F2-4CB6-8917-767216C5059A}"/>
              </a:ext>
            </a:extLst>
          </p:cNvPr>
          <p:cNvSpPr txBox="1"/>
          <p:nvPr/>
        </p:nvSpPr>
        <p:spPr>
          <a:xfrm>
            <a:off x="542166" y="5367520"/>
            <a:ext cx="5073079" cy="1354217"/>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SLMs: </a:t>
            </a:r>
            <a:r>
              <a:rPr lang="zh-CN" altLang="en-US" dirty="0">
                <a:latin typeface="Times New Roman" panose="02020603050405020304" pitchFamily="18" charset="0"/>
                <a:cs typeface="Times New Roman" panose="02020603050405020304" pitchFamily="18" charset="0"/>
              </a:rPr>
              <a:t>OPT-1.3B</a:t>
            </a:r>
            <a:r>
              <a:rPr lang="en-US" altLang="zh-CN" baseline="30000"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 and Qwen2.5-1.5</a:t>
            </a:r>
            <a:r>
              <a:rPr lang="en-US" altLang="zh-CN" baseline="30000" dirty="0">
                <a:latin typeface="Times New Roman" panose="02020603050405020304" pitchFamily="18" charset="0"/>
                <a:cs typeface="Times New Roman" panose="02020603050405020304" pitchFamily="18" charset="0"/>
              </a:rPr>
              <a:t>[3]</a:t>
            </a:r>
          </a:p>
          <a:p>
            <a:pPr marL="285750" indent="-285750">
              <a:spcAft>
                <a:spcPts val="600"/>
              </a:spcAft>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Retriever:</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Contriever</a:t>
            </a:r>
            <a:r>
              <a:rPr lang="en-US" altLang="zh-CN" baseline="30000" dirty="0">
                <a:latin typeface="Times New Roman" panose="02020603050405020304" pitchFamily="18" charset="0"/>
                <a:cs typeface="Times New Roman" panose="02020603050405020304" pitchFamily="18" charset="0"/>
              </a:rPr>
              <a:t>[4]</a:t>
            </a:r>
            <a:r>
              <a:rPr lang="en-US" altLang="zh-CN" dirty="0">
                <a:latin typeface="Times New Roman" panose="02020603050405020304" pitchFamily="18" charset="0"/>
                <a:cs typeface="Times New Roman" panose="02020603050405020304" pitchFamily="18" charset="0"/>
              </a:rPr>
              <a:t> (for Language Modeling) and DPR</a:t>
            </a:r>
            <a:r>
              <a:rPr lang="en-US" altLang="zh-CN" baseline="30000" dirty="0">
                <a:latin typeface="Times New Roman" panose="02020603050405020304" pitchFamily="18" charset="0"/>
                <a:cs typeface="Times New Roman" panose="02020603050405020304" pitchFamily="18" charset="0"/>
              </a:rPr>
              <a:t>[5]</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(for latency measurement)</a:t>
            </a:r>
          </a:p>
          <a:p>
            <a:pPr marL="285750" indent="-285750">
              <a:spcAft>
                <a:spcPts val="600"/>
              </a:spcAft>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R</a:t>
            </a:r>
            <a:r>
              <a:rPr lang="zh-CN" altLang="en-US" b="1" dirty="0">
                <a:latin typeface="Times New Roman" panose="02020603050405020304" pitchFamily="18" charset="0"/>
                <a:cs typeface="Times New Roman" panose="02020603050405020304" pitchFamily="18" charset="0"/>
              </a:rPr>
              <a:t>e-rank</a:t>
            </a:r>
            <a:r>
              <a:rPr lang="en-US" altLang="zh-CN" b="1" dirty="0">
                <a:latin typeface="Times New Roman" panose="02020603050405020304" pitchFamily="18" charset="0"/>
                <a:cs typeface="Times New Roman" panose="02020603050405020304" pitchFamily="18" charset="0"/>
              </a:rPr>
              <a:t>er:</a:t>
            </a:r>
            <a:r>
              <a:rPr lang="zh-CN" altLang="en-US" dirty="0">
                <a:latin typeface="Times New Roman" panose="02020603050405020304" pitchFamily="18" charset="0"/>
                <a:cs typeface="Times New Roman" panose="02020603050405020304" pitchFamily="18" charset="0"/>
              </a:rPr>
              <a:t> ms-marco-MiniLM-L6-v2</a:t>
            </a:r>
            <a:r>
              <a:rPr lang="en-US" altLang="zh-CN" baseline="30000" dirty="0">
                <a:latin typeface="Times New Roman" panose="02020603050405020304" pitchFamily="18" charset="0"/>
                <a:cs typeface="Times New Roman" panose="02020603050405020304" pitchFamily="18" charset="0"/>
              </a:rPr>
              <a:t>[6]</a:t>
            </a:r>
            <a:endParaRPr lang="zh-CN" altLang="en-US" baseline="30000" dirty="0">
              <a:latin typeface="Times New Roman" panose="02020603050405020304" pitchFamily="18" charset="0"/>
              <a:cs typeface="Times New Roman" panose="02020603050405020304" pitchFamily="18" charset="0"/>
            </a:endParaRPr>
          </a:p>
        </p:txBody>
      </p:sp>
      <p:cxnSp>
        <p:nvCxnSpPr>
          <p:cNvPr id="32" name="直线连接符 386">
            <a:extLst>
              <a:ext uri="{FF2B5EF4-FFF2-40B4-BE49-F238E27FC236}">
                <a16:creationId xmlns:a16="http://schemas.microsoft.com/office/drawing/2014/main" id="{A2F40028-0C82-45F8-B867-1D3AB6AFE1ED}"/>
              </a:ext>
            </a:extLst>
          </p:cNvPr>
          <p:cNvCxnSpPr>
            <a:cxnSpLocks/>
          </p:cNvCxnSpPr>
          <p:nvPr/>
        </p:nvCxnSpPr>
        <p:spPr>
          <a:xfrm>
            <a:off x="5834100" y="4441829"/>
            <a:ext cx="57775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901ECBC9-0FC8-49EC-9FA1-BACBA44B36AD}"/>
              </a:ext>
            </a:extLst>
          </p:cNvPr>
          <p:cNvSpPr txBox="1"/>
          <p:nvPr/>
        </p:nvSpPr>
        <p:spPr>
          <a:xfrm>
            <a:off x="5727905" y="4444690"/>
            <a:ext cx="5883767" cy="2123658"/>
          </a:xfrm>
          <a:prstGeom prst="rect">
            <a:avLst/>
          </a:prstGeom>
          <a:noFill/>
        </p:spPr>
        <p:txBody>
          <a:bodyPr wrap="square" rtlCol="0">
            <a:spAutoFit/>
          </a:bodyPr>
          <a:lstStyle/>
          <a:p>
            <a:pPr algn="just"/>
            <a:r>
              <a:rPr lang="en-US" altLang="zh-CN" sz="1200" dirty="0">
                <a:solidFill>
                  <a:schemeClr val="bg2">
                    <a:lumMod val="50000"/>
                  </a:schemeClr>
                </a:solidFill>
                <a:latin typeface="Times New Roman" panose="02020603050405020304" pitchFamily="18" charset="0"/>
                <a:cs typeface="Times New Roman" panose="02020603050405020304" pitchFamily="18" charset="0"/>
              </a:rPr>
              <a:t>[1] Stephen </a:t>
            </a:r>
            <a:r>
              <a:rPr lang="en-US" altLang="zh-CN" sz="1200" dirty="0" err="1">
                <a:solidFill>
                  <a:schemeClr val="bg2">
                    <a:lumMod val="50000"/>
                  </a:schemeClr>
                </a:solidFill>
                <a:latin typeface="Times New Roman" panose="02020603050405020304" pitchFamily="18" charset="0"/>
                <a:cs typeface="Times New Roman" panose="02020603050405020304" pitchFamily="18" charset="0"/>
              </a:rPr>
              <a:t>Merity</a:t>
            </a:r>
            <a:r>
              <a:rPr lang="en-US" altLang="zh-CN" sz="1200" dirty="0">
                <a:solidFill>
                  <a:schemeClr val="bg2">
                    <a:lumMod val="50000"/>
                  </a:schemeClr>
                </a:solidFill>
                <a:latin typeface="Times New Roman" panose="02020603050405020304" pitchFamily="18" charset="0"/>
                <a:cs typeface="Times New Roman" panose="02020603050405020304" pitchFamily="18" charset="0"/>
              </a:rPr>
              <a:t>, </a:t>
            </a:r>
            <a:r>
              <a:rPr lang="en-US" altLang="zh-CN" sz="1200" dirty="0" err="1">
                <a:solidFill>
                  <a:schemeClr val="bg2">
                    <a:lumMod val="50000"/>
                  </a:schemeClr>
                </a:solidFill>
                <a:latin typeface="Times New Roman" panose="02020603050405020304" pitchFamily="18" charset="0"/>
                <a:cs typeface="Times New Roman" panose="02020603050405020304" pitchFamily="18" charset="0"/>
              </a:rPr>
              <a:t>Caiming</a:t>
            </a:r>
            <a:r>
              <a:rPr lang="en-US" altLang="zh-CN" sz="1200" dirty="0">
                <a:solidFill>
                  <a:schemeClr val="bg2">
                    <a:lumMod val="50000"/>
                  </a:schemeClr>
                </a:solidFill>
                <a:latin typeface="Times New Roman" panose="02020603050405020304" pitchFamily="18" charset="0"/>
                <a:cs typeface="Times New Roman" panose="02020603050405020304" pitchFamily="18" charset="0"/>
              </a:rPr>
              <a:t> </a:t>
            </a:r>
            <a:r>
              <a:rPr lang="en-US" altLang="zh-CN" sz="1200" dirty="0" err="1">
                <a:solidFill>
                  <a:schemeClr val="bg2">
                    <a:lumMod val="50000"/>
                  </a:schemeClr>
                </a:solidFill>
                <a:latin typeface="Times New Roman" panose="02020603050405020304" pitchFamily="18" charset="0"/>
                <a:cs typeface="Times New Roman" panose="02020603050405020304" pitchFamily="18" charset="0"/>
              </a:rPr>
              <a:t>Xiong</a:t>
            </a:r>
            <a:r>
              <a:rPr lang="en-US" altLang="zh-CN" sz="1200" dirty="0">
                <a:solidFill>
                  <a:schemeClr val="bg2">
                    <a:lumMod val="50000"/>
                  </a:schemeClr>
                </a:solidFill>
                <a:latin typeface="Times New Roman" panose="02020603050405020304" pitchFamily="18" charset="0"/>
                <a:cs typeface="Times New Roman" panose="02020603050405020304" pitchFamily="18" charset="0"/>
              </a:rPr>
              <a:t>, James Bradbury, and Richard </a:t>
            </a:r>
            <a:r>
              <a:rPr lang="en-US" altLang="zh-CN" sz="1200" dirty="0" err="1">
                <a:solidFill>
                  <a:schemeClr val="bg2">
                    <a:lumMod val="50000"/>
                  </a:schemeClr>
                </a:solidFill>
                <a:latin typeface="Times New Roman" panose="02020603050405020304" pitchFamily="18" charset="0"/>
                <a:cs typeface="Times New Roman" panose="02020603050405020304" pitchFamily="18" charset="0"/>
              </a:rPr>
              <a:t>Socher</a:t>
            </a:r>
            <a:r>
              <a:rPr lang="en-US" altLang="zh-CN" sz="1200" dirty="0">
                <a:solidFill>
                  <a:schemeClr val="bg2">
                    <a:lumMod val="50000"/>
                  </a:schemeClr>
                </a:solidFill>
                <a:latin typeface="Times New Roman" panose="02020603050405020304" pitchFamily="18" charset="0"/>
                <a:cs typeface="Times New Roman" panose="02020603050405020304" pitchFamily="18" charset="0"/>
              </a:rPr>
              <a:t>. 2017. Pointer Sentinel Mixture Models. In ICLR.</a:t>
            </a:r>
          </a:p>
          <a:p>
            <a:pPr algn="just"/>
            <a:r>
              <a:rPr kumimoji="1" lang="en-US" altLang="zh-CN" sz="1200" dirty="0">
                <a:solidFill>
                  <a:schemeClr val="bg2">
                    <a:lumMod val="50000"/>
                  </a:schemeClr>
                </a:solidFill>
                <a:latin typeface="Times New Roman" panose="02020603050405020304" pitchFamily="18" charset="0"/>
                <a:cs typeface="Times New Roman" panose="02020603050405020304" pitchFamily="18" charset="0"/>
              </a:rPr>
              <a:t>[2] </a:t>
            </a:r>
            <a:r>
              <a:rPr lang="en-US" altLang="zh-CN" sz="1200" dirty="0">
                <a:solidFill>
                  <a:schemeClr val="bg2">
                    <a:lumMod val="50000"/>
                  </a:schemeClr>
                </a:solidFill>
                <a:latin typeface="Times New Roman" panose="02020603050405020304" pitchFamily="18" charset="0"/>
                <a:cs typeface="Times New Roman" panose="02020603050405020304" pitchFamily="18" charset="0"/>
              </a:rPr>
              <a:t>Susan Zhang, Stephen Roller, Naman Goyal, Mikel </a:t>
            </a:r>
            <a:r>
              <a:rPr lang="en-US" altLang="zh-CN" sz="1200" dirty="0" err="1">
                <a:solidFill>
                  <a:schemeClr val="bg2">
                    <a:lumMod val="50000"/>
                  </a:schemeClr>
                </a:solidFill>
                <a:latin typeface="Times New Roman" panose="02020603050405020304" pitchFamily="18" charset="0"/>
                <a:cs typeface="Times New Roman" panose="02020603050405020304" pitchFamily="18" charset="0"/>
              </a:rPr>
              <a:t>Artetxe</a:t>
            </a:r>
            <a:r>
              <a:rPr lang="en-US" altLang="zh-CN" sz="1200" dirty="0">
                <a:solidFill>
                  <a:schemeClr val="bg2">
                    <a:lumMod val="50000"/>
                  </a:schemeClr>
                </a:solidFill>
                <a:latin typeface="Times New Roman" panose="02020603050405020304" pitchFamily="18" charset="0"/>
                <a:cs typeface="Times New Roman" panose="02020603050405020304" pitchFamily="18" charset="0"/>
              </a:rPr>
              <a:t>, Moya Chen, et al. 2022. OPT: Open Pre-trained Transformer Language Models. arXiv:2205.01068 [cs.CL]</a:t>
            </a:r>
          </a:p>
          <a:p>
            <a:pPr algn="just"/>
            <a:r>
              <a:rPr kumimoji="1" lang="en-US" altLang="zh-CN" sz="1200" dirty="0">
                <a:solidFill>
                  <a:schemeClr val="bg2">
                    <a:lumMod val="50000"/>
                  </a:schemeClr>
                </a:solidFill>
                <a:latin typeface="Times New Roman" panose="02020603050405020304" pitchFamily="18" charset="0"/>
                <a:cs typeface="Times New Roman" panose="02020603050405020304" pitchFamily="18" charset="0"/>
              </a:rPr>
              <a:t>[3] </a:t>
            </a:r>
            <a:r>
              <a:rPr lang="en-US" altLang="zh-CN" sz="1200" dirty="0" err="1">
                <a:solidFill>
                  <a:schemeClr val="bg2">
                    <a:lumMod val="50000"/>
                  </a:schemeClr>
                </a:solidFill>
                <a:latin typeface="Times New Roman" panose="02020603050405020304" pitchFamily="18" charset="0"/>
                <a:cs typeface="Times New Roman" panose="02020603050405020304" pitchFamily="18" charset="0"/>
              </a:rPr>
              <a:t>Qwen</a:t>
            </a:r>
            <a:r>
              <a:rPr lang="en-US" altLang="zh-CN" sz="1200" dirty="0">
                <a:solidFill>
                  <a:schemeClr val="bg2">
                    <a:lumMod val="50000"/>
                  </a:schemeClr>
                </a:solidFill>
                <a:latin typeface="Times New Roman" panose="02020603050405020304" pitchFamily="18" charset="0"/>
                <a:cs typeface="Times New Roman" panose="02020603050405020304" pitchFamily="18" charset="0"/>
              </a:rPr>
              <a:t> Team. 2024. Qwen2.5 Technical Report. arXiv:2412.15115</a:t>
            </a:r>
          </a:p>
          <a:p>
            <a:pPr algn="just"/>
            <a:r>
              <a:rPr kumimoji="1" lang="en-US" altLang="zh-CN" sz="1200" dirty="0">
                <a:solidFill>
                  <a:schemeClr val="bg2">
                    <a:lumMod val="50000"/>
                  </a:schemeClr>
                </a:solidFill>
                <a:latin typeface="Times New Roman" panose="02020603050405020304" pitchFamily="18" charset="0"/>
                <a:cs typeface="Times New Roman" panose="02020603050405020304" pitchFamily="18" charset="0"/>
              </a:rPr>
              <a:t>[4] </a:t>
            </a:r>
            <a:r>
              <a:rPr lang="en-US" altLang="zh-CN" sz="1200" dirty="0">
                <a:solidFill>
                  <a:schemeClr val="bg2">
                    <a:lumMod val="50000"/>
                  </a:schemeClr>
                </a:solidFill>
                <a:latin typeface="Times New Roman" panose="02020603050405020304" pitchFamily="18" charset="0"/>
                <a:cs typeface="Times New Roman" panose="02020603050405020304" pitchFamily="18" charset="0"/>
              </a:rPr>
              <a:t>Gautier </a:t>
            </a:r>
            <a:r>
              <a:rPr lang="en-US" altLang="zh-CN" sz="1200" dirty="0" err="1">
                <a:solidFill>
                  <a:schemeClr val="bg2">
                    <a:lumMod val="50000"/>
                  </a:schemeClr>
                </a:solidFill>
                <a:latin typeface="Times New Roman" panose="02020603050405020304" pitchFamily="18" charset="0"/>
                <a:cs typeface="Times New Roman" panose="02020603050405020304" pitchFamily="18" charset="0"/>
              </a:rPr>
              <a:t>Izacard</a:t>
            </a:r>
            <a:r>
              <a:rPr lang="en-US" altLang="zh-CN" sz="1200" dirty="0">
                <a:solidFill>
                  <a:schemeClr val="bg2">
                    <a:lumMod val="50000"/>
                  </a:schemeClr>
                </a:solidFill>
                <a:latin typeface="Times New Roman" panose="02020603050405020304" pitchFamily="18" charset="0"/>
                <a:cs typeface="Times New Roman" panose="02020603050405020304" pitchFamily="18" charset="0"/>
              </a:rPr>
              <a:t>, Mathilde Caron, Lucas Hosseini, Sebastian Riedel, Piotr Bojanowski, et al. 2021. Unsupervised Dense Information Retrieval with Contrastive Learning. </a:t>
            </a:r>
          </a:p>
          <a:p>
            <a:pPr algn="just"/>
            <a:r>
              <a:rPr lang="en-US" altLang="zh-CN" sz="1200" dirty="0">
                <a:solidFill>
                  <a:schemeClr val="bg2">
                    <a:lumMod val="50000"/>
                  </a:schemeClr>
                </a:solidFill>
                <a:latin typeface="Times New Roman" panose="02020603050405020304" pitchFamily="18" charset="0"/>
                <a:cs typeface="Times New Roman" panose="02020603050405020304" pitchFamily="18" charset="0"/>
              </a:rPr>
              <a:t>[5] Vladimir </a:t>
            </a:r>
            <a:r>
              <a:rPr lang="en-US" altLang="zh-CN" sz="1200" dirty="0" err="1">
                <a:solidFill>
                  <a:schemeClr val="bg2">
                    <a:lumMod val="50000"/>
                  </a:schemeClr>
                </a:solidFill>
                <a:latin typeface="Times New Roman" panose="02020603050405020304" pitchFamily="18" charset="0"/>
                <a:cs typeface="Times New Roman" panose="02020603050405020304" pitchFamily="18" charset="0"/>
              </a:rPr>
              <a:t>Karpukhin</a:t>
            </a:r>
            <a:r>
              <a:rPr lang="en-US" altLang="zh-CN" sz="1200" dirty="0">
                <a:solidFill>
                  <a:schemeClr val="bg2">
                    <a:lumMod val="50000"/>
                  </a:schemeClr>
                </a:solidFill>
                <a:latin typeface="Times New Roman" panose="02020603050405020304" pitchFamily="18" charset="0"/>
                <a:cs typeface="Times New Roman" panose="02020603050405020304" pitchFamily="18" charset="0"/>
              </a:rPr>
              <a:t>, </a:t>
            </a:r>
            <a:r>
              <a:rPr lang="en-US" altLang="zh-CN" sz="1200" dirty="0" err="1">
                <a:solidFill>
                  <a:schemeClr val="bg2">
                    <a:lumMod val="50000"/>
                  </a:schemeClr>
                </a:solidFill>
                <a:latin typeface="Times New Roman" panose="02020603050405020304" pitchFamily="18" charset="0"/>
                <a:cs typeface="Times New Roman" panose="02020603050405020304" pitchFamily="18" charset="0"/>
              </a:rPr>
              <a:t>Barlas</a:t>
            </a:r>
            <a:r>
              <a:rPr lang="en-US" altLang="zh-CN" sz="1200" dirty="0">
                <a:solidFill>
                  <a:schemeClr val="bg2">
                    <a:lumMod val="50000"/>
                  </a:schemeClr>
                </a:solidFill>
                <a:latin typeface="Times New Roman" panose="02020603050405020304" pitchFamily="18" charset="0"/>
                <a:cs typeface="Times New Roman" panose="02020603050405020304" pitchFamily="18" charset="0"/>
              </a:rPr>
              <a:t> </a:t>
            </a:r>
            <a:r>
              <a:rPr lang="en-US" altLang="zh-CN" sz="1200" dirty="0" err="1">
                <a:solidFill>
                  <a:schemeClr val="bg2">
                    <a:lumMod val="50000"/>
                  </a:schemeClr>
                </a:solidFill>
                <a:latin typeface="Times New Roman" panose="02020603050405020304" pitchFamily="18" charset="0"/>
                <a:cs typeface="Times New Roman" panose="02020603050405020304" pitchFamily="18" charset="0"/>
              </a:rPr>
              <a:t>Oguz</a:t>
            </a:r>
            <a:r>
              <a:rPr lang="en-US" altLang="zh-CN" sz="1200" dirty="0">
                <a:solidFill>
                  <a:schemeClr val="bg2">
                    <a:lumMod val="50000"/>
                  </a:schemeClr>
                </a:solidFill>
                <a:latin typeface="Times New Roman" panose="02020603050405020304" pitchFamily="18" charset="0"/>
                <a:cs typeface="Times New Roman" panose="02020603050405020304" pitchFamily="18" charset="0"/>
              </a:rPr>
              <a:t>, </a:t>
            </a:r>
            <a:r>
              <a:rPr lang="en-US" altLang="zh-CN" sz="1200" dirty="0" err="1">
                <a:solidFill>
                  <a:schemeClr val="bg2">
                    <a:lumMod val="50000"/>
                  </a:schemeClr>
                </a:solidFill>
                <a:latin typeface="Times New Roman" panose="02020603050405020304" pitchFamily="18" charset="0"/>
                <a:cs typeface="Times New Roman" panose="02020603050405020304" pitchFamily="18" charset="0"/>
              </a:rPr>
              <a:t>Sewon</a:t>
            </a:r>
            <a:r>
              <a:rPr lang="en-US" altLang="zh-CN" sz="1200" dirty="0">
                <a:solidFill>
                  <a:schemeClr val="bg2">
                    <a:lumMod val="50000"/>
                  </a:schemeClr>
                </a:solidFill>
                <a:latin typeface="Times New Roman" panose="02020603050405020304" pitchFamily="18" charset="0"/>
                <a:cs typeface="Times New Roman" panose="02020603050405020304" pitchFamily="18" charset="0"/>
              </a:rPr>
              <a:t> Min, Patrick Lewis, Ledell Wu, et al. 2020. Dense Passage Retrieval for </a:t>
            </a:r>
            <a:r>
              <a:rPr lang="en-US" altLang="zh-CN" sz="1200" dirty="0" err="1">
                <a:solidFill>
                  <a:schemeClr val="bg2">
                    <a:lumMod val="50000"/>
                  </a:schemeClr>
                </a:solidFill>
                <a:latin typeface="Times New Roman" panose="02020603050405020304" pitchFamily="18" charset="0"/>
                <a:cs typeface="Times New Roman" panose="02020603050405020304" pitchFamily="18" charset="0"/>
              </a:rPr>
              <a:t>OpenDomain</a:t>
            </a:r>
            <a:r>
              <a:rPr lang="en-US" altLang="zh-CN" sz="1200" dirty="0">
                <a:solidFill>
                  <a:schemeClr val="bg2">
                    <a:lumMod val="50000"/>
                  </a:schemeClr>
                </a:solidFill>
                <a:latin typeface="Times New Roman" panose="02020603050405020304" pitchFamily="18" charset="0"/>
                <a:cs typeface="Times New Roman" panose="02020603050405020304" pitchFamily="18" charset="0"/>
              </a:rPr>
              <a:t> Question Answering. In EMNLP. 6769–6781.</a:t>
            </a:r>
          </a:p>
          <a:p>
            <a:pPr algn="just"/>
            <a:r>
              <a:rPr kumimoji="1" lang="en-US" altLang="zh-CN" sz="1200" dirty="0">
                <a:solidFill>
                  <a:schemeClr val="bg2">
                    <a:lumMod val="50000"/>
                  </a:schemeClr>
                </a:solidFill>
                <a:latin typeface="Times New Roman" panose="02020603050405020304" pitchFamily="18" charset="0"/>
                <a:cs typeface="Times New Roman" panose="02020603050405020304" pitchFamily="18" charset="0"/>
              </a:rPr>
              <a:t>[6] Nils Reimers and Iryna </a:t>
            </a:r>
            <a:r>
              <a:rPr kumimoji="1" lang="en-US" altLang="zh-CN" sz="1200" dirty="0" err="1">
                <a:solidFill>
                  <a:schemeClr val="bg2">
                    <a:lumMod val="50000"/>
                  </a:schemeClr>
                </a:solidFill>
                <a:latin typeface="Times New Roman" panose="02020603050405020304" pitchFamily="18" charset="0"/>
                <a:cs typeface="Times New Roman" panose="02020603050405020304" pitchFamily="18" charset="0"/>
              </a:rPr>
              <a:t>Gurevych</a:t>
            </a:r>
            <a:r>
              <a:rPr kumimoji="1" lang="en-US" altLang="zh-CN" sz="1200" dirty="0">
                <a:solidFill>
                  <a:schemeClr val="bg2">
                    <a:lumMod val="50000"/>
                  </a:schemeClr>
                </a:solidFill>
                <a:latin typeface="Times New Roman" panose="02020603050405020304" pitchFamily="18" charset="0"/>
                <a:cs typeface="Times New Roman" panose="02020603050405020304" pitchFamily="18" charset="0"/>
              </a:rPr>
              <a:t>. 2019. Sentence-BERT: Sentence Embeddings</a:t>
            </a:r>
          </a:p>
          <a:p>
            <a:pPr algn="just"/>
            <a:r>
              <a:rPr kumimoji="1" lang="en-US" altLang="zh-CN" sz="1200" dirty="0">
                <a:solidFill>
                  <a:schemeClr val="bg2">
                    <a:lumMod val="50000"/>
                  </a:schemeClr>
                </a:solidFill>
                <a:latin typeface="Times New Roman" panose="02020603050405020304" pitchFamily="18" charset="0"/>
                <a:cs typeface="Times New Roman" panose="02020603050405020304" pitchFamily="18" charset="0"/>
              </a:rPr>
              <a:t>using Siamese BERT-Networks. In EMNLP. 3980–3990.</a:t>
            </a:r>
            <a:endParaRPr kumimoji="1" lang="zh-CN" altLang="en-US" sz="1200" dirty="0">
              <a:solidFill>
                <a:schemeClr val="bg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4579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3475631" cy="461665"/>
          </a:xfrm>
          <a:prstGeom prst="rect">
            <a:avLst/>
          </a:prstGeom>
          <a:noFill/>
        </p:spPr>
        <p:txBody>
          <a:bodyPr wrap="none" rtlCol="0">
            <a:spAutoFit/>
          </a:bodyPr>
          <a:lstStyle/>
          <a:p>
            <a:r>
              <a:rPr kumimoji="1" lang="en-US" altLang="zh-CN" sz="2400" b="1">
                <a:latin typeface="Times New Roman" panose="02020603050405020304" pitchFamily="18" charset="0"/>
                <a:cs typeface="Times New Roman" panose="02020603050405020304" pitchFamily="18" charset="0"/>
              </a:rPr>
              <a:t>Experiments:</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Evaluation</a:t>
            </a:r>
            <a:endParaRPr kumimoji="1" lang="zh-CN" altLang="en-US" sz="2400" b="1">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8886D21D-B0AA-4C94-B48E-67DFE4BBDD85}"/>
              </a:ext>
            </a:extLst>
          </p:cNvPr>
          <p:cNvSpPr txBox="1"/>
          <p:nvPr/>
        </p:nvSpPr>
        <p:spPr>
          <a:xfrm>
            <a:off x="542167" y="1006929"/>
            <a:ext cx="2121093"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Experiment Setups</a:t>
            </a:r>
          </a:p>
        </p:txBody>
      </p:sp>
      <p:sp>
        <p:nvSpPr>
          <p:cNvPr id="8" name="文本框 7">
            <a:extLst>
              <a:ext uri="{FF2B5EF4-FFF2-40B4-BE49-F238E27FC236}">
                <a16:creationId xmlns:a16="http://schemas.microsoft.com/office/drawing/2014/main" id="{66F31B6C-3110-4560-BDA2-6619023BE9FE}"/>
              </a:ext>
            </a:extLst>
          </p:cNvPr>
          <p:cNvSpPr txBox="1"/>
          <p:nvPr/>
        </p:nvSpPr>
        <p:spPr>
          <a:xfrm>
            <a:off x="542167" y="1490480"/>
            <a:ext cx="1294946" cy="369332"/>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Baselines</a:t>
            </a:r>
            <a:endParaRPr lang="zh-CN" altLang="en-US" b="1" dirty="0">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8E5D091F-09D3-423E-BCD6-7CAFD77E8CDA}"/>
              </a:ext>
            </a:extLst>
          </p:cNvPr>
          <p:cNvSpPr txBox="1"/>
          <p:nvPr/>
        </p:nvSpPr>
        <p:spPr>
          <a:xfrm>
            <a:off x="542166" y="1839620"/>
            <a:ext cx="5869785" cy="3477875"/>
          </a:xfrm>
          <a:prstGeom prst="rect">
            <a:avLst/>
          </a:prstGeom>
          <a:noFill/>
        </p:spPr>
        <p:txBody>
          <a:bodyPr wrap="square">
            <a:spAutoFit/>
          </a:bodyPr>
          <a:lstStyle/>
          <a:p>
            <a:pPr>
              <a:spcAft>
                <a:spcPts val="1200"/>
              </a:spcAft>
            </a:pPr>
            <a:r>
              <a:rPr lang="zh-CN" altLang="en-US" dirty="0">
                <a:latin typeface="Times New Roman" panose="02020603050405020304" pitchFamily="18" charset="0"/>
                <a:cs typeface="Times New Roman" panose="02020603050405020304" pitchFamily="18" charset="0"/>
              </a:rPr>
              <a:t>We compare DRAGON with four baseline methods:</a:t>
            </a:r>
            <a:endParaRPr lang="en-US" altLang="zh-CN" dirty="0">
              <a:latin typeface="Times New Roman" panose="02020603050405020304" pitchFamily="18" charset="0"/>
              <a:cs typeface="Times New Roman" panose="02020603050405020304" pitchFamily="18" charset="0"/>
            </a:endParaRPr>
          </a:p>
          <a:p>
            <a:pPr marL="285750" indent="-285750">
              <a:spcAft>
                <a:spcPts val="1200"/>
              </a:spcAft>
              <a:buFont typeface="Arial" panose="020B0604020202020204" pitchFamily="34" charset="0"/>
              <a:buChar char="•"/>
            </a:pPr>
            <a:r>
              <a:rPr lang="zh-CN" altLang="en-US" b="1" dirty="0">
                <a:latin typeface="Times New Roman" panose="02020603050405020304" pitchFamily="18" charset="0"/>
                <a:cs typeface="Times New Roman" panose="02020603050405020304" pitchFamily="18" charset="0"/>
              </a:rPr>
              <a:t>CRCG</a:t>
            </a:r>
            <a:r>
              <a:rPr lang="zh-CN" altLang="en-US" dirty="0">
                <a:latin typeface="Times New Roman" panose="02020603050405020304" pitchFamily="18" charset="0"/>
                <a:cs typeface="Times New Roman" panose="02020603050405020304" pitchFamily="18" charset="0"/>
              </a:rPr>
              <a:t>, </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centralized generation </a:t>
            </a:r>
            <a:r>
              <a:rPr lang="zh-CN" altLang="en-US" dirty="0">
                <a:latin typeface="Times New Roman" panose="02020603050405020304" pitchFamily="18" charset="0"/>
                <a:cs typeface="Times New Roman" panose="02020603050405020304" pitchFamily="18" charset="0"/>
              </a:rPr>
              <a:t>augmented with </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centralized retrieval </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most existing RAG methods</a:t>
            </a:r>
            <a:r>
              <a:rPr lang="en-US" altLang="zh-CN" dirty="0">
                <a:latin typeface="Times New Roman" panose="02020603050405020304" pitchFamily="18" charset="0"/>
                <a:cs typeface="Times New Roman" panose="02020603050405020304" pitchFamily="18" charset="0"/>
              </a:rPr>
              <a:t>)</a:t>
            </a:r>
          </a:p>
          <a:p>
            <a:pPr marL="285750" indent="-285750">
              <a:spcAft>
                <a:spcPts val="1200"/>
              </a:spcAft>
              <a:buFont typeface="Arial" panose="020B0604020202020204" pitchFamily="34" charset="0"/>
              <a:buChar char="•"/>
            </a:pPr>
            <a:r>
              <a:rPr lang="zh-CN" altLang="en-US" b="1" dirty="0">
                <a:latin typeface="Times New Roman" panose="02020603050405020304" pitchFamily="18" charset="0"/>
                <a:cs typeface="Times New Roman" panose="02020603050405020304" pitchFamily="18" charset="0"/>
              </a:rPr>
              <a:t>DRCG</a:t>
            </a:r>
            <a:r>
              <a:rPr lang="zh-CN" altLang="en-US" dirty="0">
                <a:latin typeface="Times New Roman" panose="02020603050405020304" pitchFamily="18" charset="0"/>
                <a:cs typeface="Times New Roman" panose="02020603050405020304" pitchFamily="18" charset="0"/>
              </a:rPr>
              <a:t>, on-device </a:t>
            </a:r>
            <a:r>
              <a:rPr lang="en-US" altLang="zh-CN" b="1" dirty="0">
                <a:solidFill>
                  <a:schemeClr val="accent5">
                    <a:lumMod val="75000"/>
                  </a:schemeClr>
                </a:solidFill>
                <a:latin typeface="Times New Roman" panose="02020603050405020304" pitchFamily="18" charset="0"/>
                <a:cs typeface="Times New Roman" panose="02020603050405020304" pitchFamily="18" charset="0"/>
              </a:rPr>
              <a:t>centralized</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 generation </a:t>
            </a:r>
            <a:r>
              <a:rPr lang="zh-CN" altLang="en-US" dirty="0">
                <a:latin typeface="Times New Roman" panose="02020603050405020304" pitchFamily="18" charset="0"/>
                <a:cs typeface="Times New Roman" panose="02020603050405020304" pitchFamily="18" charset="0"/>
              </a:rPr>
              <a:t>augmented with </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distributed </a:t>
            </a:r>
            <a:r>
              <a:rPr lang="en-US" altLang="zh-CN" b="1" dirty="0">
                <a:solidFill>
                  <a:schemeClr val="accent5">
                    <a:lumMod val="75000"/>
                  </a:schemeClr>
                </a:solidFill>
                <a:latin typeface="Times New Roman" panose="02020603050405020304" pitchFamily="18" charset="0"/>
                <a:cs typeface="Times New Roman" panose="02020603050405020304" pitchFamily="18" charset="0"/>
              </a:rPr>
              <a:t>retrieval</a:t>
            </a:r>
            <a:endParaRPr lang="en-US" altLang="zh-CN" dirty="0">
              <a:latin typeface="Times New Roman" panose="02020603050405020304" pitchFamily="18" charset="0"/>
              <a:cs typeface="Times New Roman" panose="02020603050405020304" pitchFamily="18" charset="0"/>
            </a:endParaRPr>
          </a:p>
          <a:p>
            <a:pPr marL="285750" indent="-285750">
              <a:spcAft>
                <a:spcPts val="1200"/>
              </a:spcAft>
              <a:buFont typeface="Arial" panose="020B0604020202020204" pitchFamily="34" charset="0"/>
              <a:buChar char="•"/>
            </a:pPr>
            <a:r>
              <a:rPr lang="zh-CN" altLang="en-US" b="1" dirty="0">
                <a:latin typeface="Times New Roman" panose="02020603050405020304" pitchFamily="18" charset="0"/>
                <a:cs typeface="Times New Roman" panose="02020603050405020304" pitchFamily="18" charset="0"/>
              </a:rPr>
              <a:t>DRDG/TW</a:t>
            </a:r>
            <a:r>
              <a:rPr lang="zh-CN" altLang="en-US" dirty="0">
                <a:latin typeface="Times New Roman" panose="02020603050405020304" pitchFamily="18" charset="0"/>
                <a:cs typeface="Times New Roman" panose="02020603050405020304" pitchFamily="18" charset="0"/>
              </a:rPr>
              <a:t>, distributed RAG </a:t>
            </a:r>
            <a:r>
              <a:rPr lang="en-US" altLang="zh-CN" dirty="0">
                <a:latin typeface="Times New Roman" panose="02020603050405020304" pitchFamily="18" charset="0"/>
                <a:cs typeface="Times New Roman" panose="02020603050405020304" pitchFamily="18" charset="0"/>
              </a:rPr>
              <a:t>using</a:t>
            </a:r>
            <a:r>
              <a:rPr lang="zh-CN" altLang="en-US" dirty="0">
                <a:latin typeface="Times New Roman" panose="02020603050405020304" pitchFamily="18" charset="0"/>
                <a:cs typeface="Times New Roman" panose="02020603050405020304" pitchFamily="18" charset="0"/>
              </a:rPr>
              <a:t> token-wise synchronization </a:t>
            </a:r>
            <a:r>
              <a:rPr lang="en-US" altLang="zh-CN" dirty="0">
                <a:latin typeface="Times New Roman" panose="02020603050405020304" pitchFamily="18" charset="0"/>
                <a:cs typeface="Times New Roman" panose="02020603050405020304" pitchFamily="18" charset="0"/>
              </a:rPr>
              <a:t>(</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VDRAG</a:t>
            </a:r>
            <a:r>
              <a:rPr lang="en-US" altLang="zh-CN" dirty="0">
                <a:latin typeface="Times New Roman" panose="02020603050405020304" pitchFamily="18" charset="0"/>
                <a:cs typeface="Times New Roman" panose="02020603050405020304" pitchFamily="18" charset="0"/>
              </a:rPr>
              <a:t>)</a:t>
            </a:r>
          </a:p>
          <a:p>
            <a:pPr marL="285750" indent="-285750">
              <a:spcAft>
                <a:spcPts val="1200"/>
              </a:spcAft>
              <a:buFont typeface="Arial" panose="020B0604020202020204" pitchFamily="34" charset="0"/>
              <a:buChar char="•"/>
            </a:pPr>
            <a:r>
              <a:rPr lang="zh-CN" altLang="en-US" b="1" dirty="0">
                <a:latin typeface="Times New Roman" panose="02020603050405020304" pitchFamily="18" charset="0"/>
                <a:cs typeface="Times New Roman" panose="02020603050405020304" pitchFamily="18" charset="0"/>
              </a:rPr>
              <a:t>DRDG/SW</a:t>
            </a:r>
            <a:r>
              <a:rPr lang="zh-CN" altLang="en-US" dirty="0">
                <a:latin typeface="Times New Roman" panose="02020603050405020304" pitchFamily="18" charset="0"/>
                <a:cs typeface="Times New Roman" panose="02020603050405020304" pitchFamily="18" charset="0"/>
              </a:rPr>
              <a:t>, distributed RAG using </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sequence-wise synchronization</a:t>
            </a:r>
            <a:r>
              <a:rPr lang="zh-CN" altLang="en-US" dirty="0">
                <a:latin typeface="Times New Roman" panose="02020603050405020304" pitchFamily="18" charset="0"/>
                <a:cs typeface="Times New Roman" panose="02020603050405020304" pitchFamily="18" charset="0"/>
              </a:rPr>
              <a:t>, i.e., one-time aggregation of the independently generated output sequences </a:t>
            </a:r>
            <a:r>
              <a:rPr lang="en-US" altLang="zh-CN" baseline="30000" dirty="0">
                <a:latin typeface="Times New Roman" panose="02020603050405020304" pitchFamily="18" charset="0"/>
                <a:cs typeface="Times New Roman" panose="02020603050405020304" pitchFamily="18" charset="0"/>
              </a:rPr>
              <a:t>[1][2]</a:t>
            </a:r>
          </a:p>
        </p:txBody>
      </p:sp>
      <p:sp>
        <p:nvSpPr>
          <p:cNvPr id="24" name="文本框 23">
            <a:extLst>
              <a:ext uri="{FF2B5EF4-FFF2-40B4-BE49-F238E27FC236}">
                <a16:creationId xmlns:a16="http://schemas.microsoft.com/office/drawing/2014/main" id="{D1859B18-D9A4-47CF-8E82-028D4EFD11D0}"/>
              </a:ext>
            </a:extLst>
          </p:cNvPr>
          <p:cNvSpPr txBox="1"/>
          <p:nvPr/>
        </p:nvSpPr>
        <p:spPr>
          <a:xfrm>
            <a:off x="6411951" y="1844015"/>
            <a:ext cx="5127711" cy="2062103"/>
          </a:xfrm>
          <a:prstGeom prst="rect">
            <a:avLst/>
          </a:prstGeom>
          <a:noFill/>
        </p:spPr>
        <p:txBody>
          <a:bodyPr wrap="square">
            <a:spAutoFit/>
          </a:bodyPr>
          <a:lstStyle/>
          <a:p>
            <a:pPr>
              <a:spcAft>
                <a:spcPts val="1200"/>
              </a:spcAft>
            </a:pPr>
            <a:r>
              <a:rPr lang="en-US" altLang="zh-CN" dirty="0">
                <a:latin typeface="Times New Roman" panose="02020603050405020304" pitchFamily="18" charset="0"/>
                <a:cs typeface="Times New Roman" panose="02020603050405020304" pitchFamily="18" charset="0"/>
              </a:rPr>
              <a:t>To</a:t>
            </a:r>
            <a:r>
              <a:rPr lang="zh-CN" altLang="en-US" dirty="0">
                <a:latin typeface="Times New Roman" panose="02020603050405020304" pitchFamily="18" charset="0"/>
                <a:cs typeface="Times New Roman" panose="02020603050405020304" pitchFamily="18" charset="0"/>
              </a:rPr>
              <a:t> study the overhead of DRCG, we evaluate two variants: </a:t>
            </a:r>
            <a:endParaRPr lang="en-US" altLang="zh-CN" dirty="0">
              <a:latin typeface="Times New Roman" panose="02020603050405020304" pitchFamily="18" charset="0"/>
              <a:cs typeface="Times New Roman" panose="02020603050405020304" pitchFamily="18" charset="0"/>
            </a:endParaRPr>
          </a:p>
          <a:p>
            <a:pPr marL="285750" indent="-285750">
              <a:spcAft>
                <a:spcPts val="1200"/>
              </a:spcAft>
              <a:buFont typeface="Arial" panose="020B0604020202020204" pitchFamily="34" charset="0"/>
              <a:buChar char="•"/>
            </a:pPr>
            <a:r>
              <a:rPr lang="zh-CN" altLang="en-US" b="1" dirty="0">
                <a:latin typeface="Times New Roman" panose="02020603050405020304" pitchFamily="18" charset="0"/>
                <a:cs typeface="Times New Roman" panose="02020603050405020304" pitchFamily="18" charset="0"/>
              </a:rPr>
              <a:t>DRCG/Text</a:t>
            </a:r>
            <a:r>
              <a:rPr lang="zh-CN" altLang="en-US" dirty="0">
                <a:latin typeface="Times New Roman" panose="02020603050405020304" pitchFamily="18" charset="0"/>
                <a:cs typeface="Times New Roman" panose="02020603050405020304" pitchFamily="18" charset="0"/>
              </a:rPr>
              <a:t> retrieves raw text and prefill KV cache from scratch</a:t>
            </a:r>
            <a:endParaRPr lang="en-US" altLang="zh-CN" dirty="0">
              <a:latin typeface="Times New Roman" panose="02020603050405020304" pitchFamily="18" charset="0"/>
              <a:cs typeface="Times New Roman" panose="02020603050405020304" pitchFamily="18" charset="0"/>
            </a:endParaRPr>
          </a:p>
          <a:p>
            <a:pPr marL="285750" indent="-285750">
              <a:spcAft>
                <a:spcPts val="1200"/>
              </a:spcAft>
              <a:buFont typeface="Arial" panose="020B0604020202020204" pitchFamily="34" charset="0"/>
              <a:buChar char="•"/>
            </a:pPr>
            <a:r>
              <a:rPr lang="zh-CN" altLang="en-US" b="1" dirty="0">
                <a:latin typeface="Times New Roman" panose="02020603050405020304" pitchFamily="18" charset="0"/>
                <a:cs typeface="Times New Roman" panose="02020603050405020304" pitchFamily="18" charset="0"/>
              </a:rPr>
              <a:t>DRCG/KV</a:t>
            </a:r>
            <a:r>
              <a:rPr lang="zh-CN" altLang="en-US" dirty="0">
                <a:latin typeface="Times New Roman" panose="02020603050405020304" pitchFamily="18" charset="0"/>
                <a:cs typeface="Times New Roman" panose="02020603050405020304" pitchFamily="18" charset="0"/>
              </a:rPr>
              <a:t> retrieves and reuses the KV cache of documents directly</a:t>
            </a:r>
          </a:p>
        </p:txBody>
      </p:sp>
      <p:cxnSp>
        <p:nvCxnSpPr>
          <p:cNvPr id="9" name="直线连接符 386">
            <a:extLst>
              <a:ext uri="{FF2B5EF4-FFF2-40B4-BE49-F238E27FC236}">
                <a16:creationId xmlns:a16="http://schemas.microsoft.com/office/drawing/2014/main" id="{CF410D0D-B3D6-314B-B9ED-09ADA11BC883}"/>
              </a:ext>
            </a:extLst>
          </p:cNvPr>
          <p:cNvCxnSpPr>
            <a:cxnSpLocks/>
          </p:cNvCxnSpPr>
          <p:nvPr/>
        </p:nvCxnSpPr>
        <p:spPr>
          <a:xfrm>
            <a:off x="633876" y="5757646"/>
            <a:ext cx="9404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45B7FABD-1CE0-DE49-BD96-BC71AF141E9F}"/>
              </a:ext>
            </a:extLst>
          </p:cNvPr>
          <p:cNvSpPr txBox="1"/>
          <p:nvPr/>
        </p:nvSpPr>
        <p:spPr>
          <a:xfrm>
            <a:off x="542166" y="5813544"/>
            <a:ext cx="9627993" cy="830997"/>
          </a:xfrm>
          <a:prstGeom prst="rect">
            <a:avLst/>
          </a:prstGeom>
          <a:noFill/>
        </p:spPr>
        <p:txBody>
          <a:bodyPr wrap="square" rtlCol="0">
            <a:spAutoFit/>
          </a:bodyPr>
          <a:lstStyle/>
          <a:p>
            <a:pPr algn="just"/>
            <a:r>
              <a:rPr kumimoji="1" lang="en-US" altLang="zh-CN" sz="1200" dirty="0">
                <a:solidFill>
                  <a:schemeClr val="bg2">
                    <a:lumMod val="50000"/>
                  </a:schemeClr>
                </a:solidFill>
                <a:latin typeface="Times New Roman" panose="02020603050405020304" pitchFamily="18" charset="0"/>
                <a:cs typeface="Times New Roman" panose="02020603050405020304" pitchFamily="18" charset="0"/>
              </a:rPr>
              <a:t>[1] Weijia Shi, Sewon Min, Michihiro Yasunaga, Minjoon Seo, Rich James, Mike Lewis, Luke Zettlemoyer, and Wen-tau Yih. 2024. REPLUG: Retrieval-Augmented Black-Box Language Models. In NAACL. 8371–8384.</a:t>
            </a:r>
          </a:p>
          <a:p>
            <a:pPr algn="just"/>
            <a:r>
              <a:rPr kumimoji="1" lang="en-US" altLang="zh-CN" sz="1200" dirty="0">
                <a:solidFill>
                  <a:schemeClr val="bg2">
                    <a:lumMod val="50000"/>
                  </a:schemeClr>
                </a:solidFill>
                <a:latin typeface="Times New Roman" panose="02020603050405020304" pitchFamily="18" charset="0"/>
                <a:cs typeface="Times New Roman" panose="02020603050405020304" pitchFamily="18" charset="0"/>
              </a:rPr>
              <a:t>[2]</a:t>
            </a:r>
            <a:r>
              <a:rPr kumimoji="1" lang="zh-CN" altLang="en-US" sz="1200" dirty="0">
                <a:solidFill>
                  <a:schemeClr val="bg2">
                    <a:lumMod val="50000"/>
                  </a:schemeClr>
                </a:solidFill>
                <a:latin typeface="Times New Roman" panose="02020603050405020304" pitchFamily="18" charset="0"/>
                <a:cs typeface="Times New Roman" panose="02020603050405020304" pitchFamily="18" charset="0"/>
              </a:rPr>
              <a:t> </a:t>
            </a:r>
            <a:r>
              <a:rPr kumimoji="1" lang="en-US" altLang="zh-CN" sz="1200" dirty="0">
                <a:solidFill>
                  <a:schemeClr val="bg2">
                    <a:lumMod val="50000"/>
                  </a:schemeClr>
                </a:solidFill>
                <a:latin typeface="Times New Roman" panose="02020603050405020304" pitchFamily="18" charset="0"/>
                <a:cs typeface="Times New Roman" panose="02020603050405020304" pitchFamily="18" charset="0"/>
              </a:rPr>
              <a:t>Patrick Lewis, Ethan Perez, Aleksandra Piktus, Fabio Petroni, Vladimir Karpukhin, Naman Goyal, Heinrich Küttler, Mike Lewis, Wen-tau Yih, Tim Rocktäschel, et al. 2020. Retrieval-Augmented Generation for Knowledge-Intensive NLP Tasks. In NIPS. 9459–9474.</a:t>
            </a:r>
          </a:p>
        </p:txBody>
      </p:sp>
    </p:spTree>
    <p:extLst>
      <p:ext uri="{BB962C8B-B14F-4D97-AF65-F5344CB8AC3E}">
        <p14:creationId xmlns:p14="http://schemas.microsoft.com/office/powerpoint/2010/main" val="1413122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3475631" cy="461665"/>
          </a:xfrm>
          <a:prstGeom prst="rect">
            <a:avLst/>
          </a:prstGeom>
          <a:noFill/>
        </p:spPr>
        <p:txBody>
          <a:bodyPr wrap="none" rtlCol="0">
            <a:spAutoFit/>
          </a:bodyPr>
          <a:lstStyle/>
          <a:p>
            <a:r>
              <a:rPr kumimoji="1" lang="en-US" altLang="zh-CN" sz="2400" b="1">
                <a:latin typeface="Times New Roman" panose="02020603050405020304" pitchFamily="18" charset="0"/>
                <a:cs typeface="Times New Roman" panose="02020603050405020304" pitchFamily="18" charset="0"/>
              </a:rPr>
              <a:t>Experiments:</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Evaluation</a:t>
            </a:r>
            <a:endParaRPr kumimoji="1" lang="zh-CN" altLang="en-US" sz="2400" b="1">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8886D21D-B0AA-4C94-B48E-67DFE4BBDD85}"/>
              </a:ext>
            </a:extLst>
          </p:cNvPr>
          <p:cNvSpPr txBox="1"/>
          <p:nvPr/>
        </p:nvSpPr>
        <p:spPr>
          <a:xfrm>
            <a:off x="542167" y="1006929"/>
            <a:ext cx="2268570"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Overall Performance</a:t>
            </a:r>
          </a:p>
        </p:txBody>
      </p:sp>
      <p:pic>
        <p:nvPicPr>
          <p:cNvPr id="4100" name="Picture 4">
            <a:extLst>
              <a:ext uri="{FF2B5EF4-FFF2-40B4-BE49-F238E27FC236}">
                <a16:creationId xmlns:a16="http://schemas.microsoft.com/office/drawing/2014/main" id="{682B05A9-2B4F-439F-B395-2CF8033A3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167" y="1519898"/>
            <a:ext cx="5092324" cy="200916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线箭头连接符 8">
            <a:extLst>
              <a:ext uri="{FF2B5EF4-FFF2-40B4-BE49-F238E27FC236}">
                <a16:creationId xmlns:a16="http://schemas.microsoft.com/office/drawing/2014/main" id="{E7E5EDE8-F8D7-824D-8DF2-57833B9EB481}"/>
              </a:ext>
            </a:extLst>
          </p:cNvPr>
          <p:cNvCxnSpPr/>
          <p:nvPr/>
        </p:nvCxnSpPr>
        <p:spPr>
          <a:xfrm>
            <a:off x="1178560" y="1899920"/>
            <a:ext cx="0" cy="1163320"/>
          </a:xfrm>
          <a:prstGeom prst="straightConnector1">
            <a:avLst/>
          </a:prstGeom>
          <a:ln w="25400">
            <a:solidFill>
              <a:srgbClr val="D2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直线箭头连接符 12">
            <a:extLst>
              <a:ext uri="{FF2B5EF4-FFF2-40B4-BE49-F238E27FC236}">
                <a16:creationId xmlns:a16="http://schemas.microsoft.com/office/drawing/2014/main" id="{5133F6FE-01F5-DE4F-9147-3CB7832F7D36}"/>
              </a:ext>
            </a:extLst>
          </p:cNvPr>
          <p:cNvCxnSpPr>
            <a:cxnSpLocks/>
          </p:cNvCxnSpPr>
          <p:nvPr/>
        </p:nvCxnSpPr>
        <p:spPr>
          <a:xfrm>
            <a:off x="1301845" y="1899920"/>
            <a:ext cx="0" cy="62455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52B61644-91D2-9E47-B471-5EBD89DCF059}"/>
              </a:ext>
            </a:extLst>
          </p:cNvPr>
          <p:cNvSpPr txBox="1"/>
          <p:nvPr/>
        </p:nvSpPr>
        <p:spPr>
          <a:xfrm>
            <a:off x="633876" y="4235041"/>
            <a:ext cx="5385213" cy="2062103"/>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 altLang="zh-CN">
                <a:latin typeface="Times New Roman" panose="02020603050405020304" pitchFamily="18" charset="0"/>
                <a:cs typeface="Times New Roman" panose="02020603050405020304" pitchFamily="18" charset="0"/>
              </a:rPr>
              <a:t>DRAGON matches or outperforms all baseline methods across all settings. </a:t>
            </a:r>
          </a:p>
          <a:p>
            <a:pPr marL="285750" indent="-285750">
              <a:spcBef>
                <a:spcPts val="1200"/>
              </a:spcBef>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T</a:t>
            </a:r>
            <a:r>
              <a:rPr lang="en" altLang="zh-CN">
                <a:latin typeface="Times New Roman" panose="02020603050405020304" pitchFamily="18" charset="0"/>
                <a:cs typeface="Times New Roman" panose="02020603050405020304" pitchFamily="18" charset="0"/>
              </a:rPr>
              <a:t>he performance </a:t>
            </a:r>
            <a:r>
              <a:rPr lang="en-US" altLang="zh-CN">
                <a:latin typeface="Times New Roman" panose="02020603050405020304" pitchFamily="18" charset="0"/>
                <a:cs typeface="Times New Roman" panose="02020603050405020304" pitchFamily="18" charset="0"/>
              </a:rPr>
              <a:t>gain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increases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a</a:t>
            </a:r>
            <a:r>
              <a:rPr lang="en" altLang="zh-CN">
                <a:latin typeface="Times New Roman" panose="02020603050405020304" pitchFamily="18" charset="0"/>
                <a:cs typeface="Times New Roman" panose="02020603050405020304" pitchFamily="18" charset="0"/>
              </a:rPr>
              <a:t>s more documents are integrated</a:t>
            </a:r>
            <a:r>
              <a:rPr lang="en-US" altLang="zh-CN">
                <a:latin typeface="Times New Roman" panose="02020603050405020304" pitchFamily="18" charset="0"/>
                <a:cs typeface="Times New Roman" panose="02020603050405020304" pitchFamily="18" charset="0"/>
              </a:rPr>
              <a:t>.</a:t>
            </a:r>
            <a:endParaRPr lang="en" altLang="zh-CN">
              <a:latin typeface="Times New Roman" panose="02020603050405020304" pitchFamily="18" charset="0"/>
              <a:cs typeface="Times New Roman" panose="02020603050405020304" pitchFamily="18" charset="0"/>
            </a:endParaRPr>
          </a:p>
          <a:p>
            <a:pPr marL="285750" indent="-285750">
              <a:spcBef>
                <a:spcPts val="1200"/>
              </a:spcBef>
              <a:buFont typeface="Arial" panose="020B0604020202020204" pitchFamily="34" charset="0"/>
              <a:buChar char="•"/>
            </a:pPr>
            <a:r>
              <a:rPr lang="en" altLang="zh-CN">
                <a:latin typeface="Times New Roman" panose="02020603050405020304" pitchFamily="18" charset="0"/>
                <a:cs typeface="Times New Roman" panose="02020603050405020304" pitchFamily="18" charset="0"/>
              </a:rPr>
              <a:t>DRAGON </a:t>
            </a:r>
            <a:r>
              <a:rPr lang="en-US" altLang="zh-CN">
                <a:latin typeface="Times New Roman" panose="02020603050405020304" pitchFamily="18" charset="0"/>
                <a:cs typeface="Times New Roman" panose="02020603050405020304" pitchFamily="18" charset="0"/>
              </a:rPr>
              <a:t>shows</a:t>
            </a:r>
            <a:r>
              <a:rPr lang="en" altLang="zh-CN">
                <a:latin typeface="Times New Roman" panose="02020603050405020304" pitchFamily="18" charset="0"/>
                <a:cs typeface="Times New Roman" panose="02020603050405020304" pitchFamily="18" charset="0"/>
              </a:rPr>
              <a:t> strong robustness under different network conditions compared to distributed baseline</a:t>
            </a:r>
            <a:r>
              <a:rPr lang="en-US" altLang="zh-CN">
                <a:latin typeface="Times New Roman" panose="02020603050405020304" pitchFamily="18" charset="0"/>
                <a:cs typeface="Times New Roman" panose="02020603050405020304" pitchFamily="18" charset="0"/>
              </a:rPr>
              <a:t>s</a:t>
            </a:r>
            <a:endParaRPr lang="zh-CN" altLang="en-US">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973CDAAF-1085-6548-A01E-4410E2DCBB92}"/>
                  </a:ext>
                </a:extLst>
              </p:cNvPr>
              <p:cNvSpPr txBox="1"/>
              <p:nvPr/>
            </p:nvSpPr>
            <p:spPr>
              <a:xfrm>
                <a:off x="3389099" y="1286256"/>
                <a:ext cx="587020" cy="338554"/>
              </a:xfrm>
              <a:prstGeom prst="rect">
                <a:avLst/>
              </a:prstGeom>
              <a:noFill/>
              <a:ln>
                <a:noFill/>
              </a:ln>
            </p:spPr>
            <p:txBody>
              <a:bodyPr wrap="none" rtlCol="0">
                <a:spAutoFit/>
              </a:bodyPr>
              <a:lstStyle/>
              <a:p>
                <a:r>
                  <a:rPr kumimoji="1" lang="en-US" altLang="zh-CN" sz="1600" b="1">
                    <a:solidFill>
                      <a:srgbClr val="D20000"/>
                    </a:solidFill>
                    <a:latin typeface="Times New Roman" panose="02020603050405020304" pitchFamily="18" charset="0"/>
                    <a:cs typeface="Times New Roman" panose="02020603050405020304" pitchFamily="18" charset="0"/>
                  </a:rPr>
                  <a:t>1.4</a:t>
                </a:r>
                <a14:m>
                  <m:oMath xmlns:m="http://schemas.openxmlformats.org/officeDocument/2006/math">
                    <m:r>
                      <a:rPr kumimoji="1" lang="en-US" altLang="zh-CN" sz="1600" b="1" i="1">
                        <a:solidFill>
                          <a:srgbClr val="D20000"/>
                        </a:solidFill>
                        <a:latin typeface="Cambria Math" panose="02040503050406030204" pitchFamily="18" charset="0"/>
                        <a:cs typeface="Times New Roman" panose="02020603050405020304" pitchFamily="18" charset="0"/>
                      </a:rPr>
                      <m:t>×</m:t>
                    </m:r>
                  </m:oMath>
                </a14:m>
                <a:endParaRPr kumimoji="1" lang="zh-CN" altLang="en-US" sz="1600" b="1">
                  <a:solidFill>
                    <a:srgbClr val="D20000"/>
                  </a:solidFill>
                  <a:latin typeface="Times New Roman" panose="02020603050405020304" pitchFamily="18" charset="0"/>
                  <a:cs typeface="Times New Roman" panose="02020603050405020304" pitchFamily="18" charset="0"/>
                </a:endParaRPr>
              </a:p>
            </p:txBody>
          </p:sp>
        </mc:Choice>
        <mc:Fallback xmlns="">
          <p:sp>
            <p:nvSpPr>
              <p:cNvPr id="12" name="文本框 11">
                <a:extLst>
                  <a:ext uri="{FF2B5EF4-FFF2-40B4-BE49-F238E27FC236}">
                    <a16:creationId xmlns:a16="http://schemas.microsoft.com/office/drawing/2014/main" id="{973CDAAF-1085-6548-A01E-4410E2DCBB92}"/>
                  </a:ext>
                </a:extLst>
              </p:cNvPr>
              <p:cNvSpPr txBox="1">
                <a:spLocks noRot="1" noChangeAspect="1" noMove="1" noResize="1" noEditPoints="1" noAdjustHandles="1" noChangeArrowheads="1" noChangeShapeType="1" noTextEdit="1"/>
              </p:cNvSpPr>
              <p:nvPr/>
            </p:nvSpPr>
            <p:spPr>
              <a:xfrm>
                <a:off x="3389099" y="1286256"/>
                <a:ext cx="587020" cy="338554"/>
              </a:xfrm>
              <a:prstGeom prst="rect">
                <a:avLst/>
              </a:prstGeom>
              <a:blipFill>
                <a:blip r:embed="rId3"/>
                <a:stretch>
                  <a:fillRect l="-4255" t="-7143" b="-17857"/>
                </a:stretch>
              </a:blipFill>
              <a:ln>
                <a:noFill/>
              </a:ln>
            </p:spPr>
            <p:txBody>
              <a:bodyPr/>
              <a:lstStyle/>
              <a:p>
                <a:r>
                  <a:rPr lang="zh-CN" altLang="en-US">
                    <a:noFill/>
                  </a:rPr>
                  <a:t> </a:t>
                </a:r>
              </a:p>
            </p:txBody>
          </p:sp>
        </mc:Fallback>
      </mc:AlternateContent>
      <p:cxnSp>
        <p:nvCxnSpPr>
          <p:cNvPr id="18" name="直线箭头连接符 17">
            <a:extLst>
              <a:ext uri="{FF2B5EF4-FFF2-40B4-BE49-F238E27FC236}">
                <a16:creationId xmlns:a16="http://schemas.microsoft.com/office/drawing/2014/main" id="{BAFE197C-FDEA-A84E-9955-114F2E28420B}"/>
              </a:ext>
            </a:extLst>
          </p:cNvPr>
          <p:cNvCxnSpPr/>
          <p:nvPr/>
        </p:nvCxnSpPr>
        <p:spPr>
          <a:xfrm>
            <a:off x="3682609" y="1899920"/>
            <a:ext cx="0" cy="1163320"/>
          </a:xfrm>
          <a:prstGeom prst="straightConnector1">
            <a:avLst/>
          </a:prstGeom>
          <a:ln w="25400">
            <a:solidFill>
              <a:srgbClr val="D2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 name="直线箭头连接符 18">
            <a:extLst>
              <a:ext uri="{FF2B5EF4-FFF2-40B4-BE49-F238E27FC236}">
                <a16:creationId xmlns:a16="http://schemas.microsoft.com/office/drawing/2014/main" id="{94016352-9210-D04C-9C4E-930C32AF015A}"/>
              </a:ext>
            </a:extLst>
          </p:cNvPr>
          <p:cNvCxnSpPr>
            <a:cxnSpLocks/>
          </p:cNvCxnSpPr>
          <p:nvPr/>
        </p:nvCxnSpPr>
        <p:spPr>
          <a:xfrm>
            <a:off x="3811365" y="1899920"/>
            <a:ext cx="0" cy="86510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18F5B099-EDD7-D541-A1E4-98A984E45C6C}"/>
                  </a:ext>
                </a:extLst>
              </p:cNvPr>
              <p:cNvSpPr txBox="1"/>
              <p:nvPr/>
            </p:nvSpPr>
            <p:spPr>
              <a:xfrm>
                <a:off x="885050" y="1286256"/>
                <a:ext cx="587020" cy="338554"/>
              </a:xfrm>
              <a:prstGeom prst="rect">
                <a:avLst/>
              </a:prstGeom>
              <a:noFill/>
              <a:ln>
                <a:noFill/>
              </a:ln>
            </p:spPr>
            <p:txBody>
              <a:bodyPr wrap="none" rtlCol="0">
                <a:spAutoFit/>
              </a:bodyPr>
              <a:lstStyle/>
              <a:p>
                <a:r>
                  <a:rPr kumimoji="1" lang="en-US" altLang="zh-CN" sz="1600" b="1">
                    <a:solidFill>
                      <a:srgbClr val="D20000"/>
                    </a:solidFill>
                    <a:latin typeface="Times New Roman" panose="02020603050405020304" pitchFamily="18" charset="0"/>
                    <a:cs typeface="Times New Roman" panose="02020603050405020304" pitchFamily="18" charset="0"/>
                  </a:rPr>
                  <a:t>1.9</a:t>
                </a:r>
                <a14:m>
                  <m:oMath xmlns:m="http://schemas.openxmlformats.org/officeDocument/2006/math">
                    <m:r>
                      <a:rPr kumimoji="1" lang="en-US" altLang="zh-CN" sz="1600" b="1" i="1">
                        <a:solidFill>
                          <a:srgbClr val="D20000"/>
                        </a:solidFill>
                        <a:latin typeface="Cambria Math" panose="02040503050406030204" pitchFamily="18" charset="0"/>
                        <a:cs typeface="Times New Roman" panose="02020603050405020304" pitchFamily="18" charset="0"/>
                      </a:rPr>
                      <m:t>×</m:t>
                    </m:r>
                  </m:oMath>
                </a14:m>
                <a:endParaRPr kumimoji="1" lang="zh-CN" altLang="en-US" sz="1600" b="1">
                  <a:solidFill>
                    <a:srgbClr val="D20000"/>
                  </a:solidFill>
                  <a:latin typeface="Times New Roman" panose="02020603050405020304" pitchFamily="18" charset="0"/>
                  <a:cs typeface="Times New Roman" panose="02020603050405020304" pitchFamily="18" charset="0"/>
                </a:endParaRPr>
              </a:p>
            </p:txBody>
          </p:sp>
        </mc:Choice>
        <mc:Fallback xmlns="">
          <p:sp>
            <p:nvSpPr>
              <p:cNvPr id="21" name="文本框 20">
                <a:extLst>
                  <a:ext uri="{FF2B5EF4-FFF2-40B4-BE49-F238E27FC236}">
                    <a16:creationId xmlns:a16="http://schemas.microsoft.com/office/drawing/2014/main" id="{18F5B099-EDD7-D541-A1E4-98A984E45C6C}"/>
                  </a:ext>
                </a:extLst>
              </p:cNvPr>
              <p:cNvSpPr txBox="1">
                <a:spLocks noRot="1" noChangeAspect="1" noMove="1" noResize="1" noEditPoints="1" noAdjustHandles="1" noChangeArrowheads="1" noChangeShapeType="1" noTextEdit="1"/>
              </p:cNvSpPr>
              <p:nvPr/>
            </p:nvSpPr>
            <p:spPr>
              <a:xfrm>
                <a:off x="885050" y="1286256"/>
                <a:ext cx="587020" cy="338554"/>
              </a:xfrm>
              <a:prstGeom prst="rect">
                <a:avLst/>
              </a:prstGeom>
              <a:blipFill>
                <a:blip r:embed="rId4"/>
                <a:stretch>
                  <a:fillRect l="-4255" t="-7143" b="-17857"/>
                </a:stretch>
              </a:blipFill>
              <a:ln>
                <a:noFill/>
              </a:ln>
            </p:spPr>
            <p:txBody>
              <a:bodyPr/>
              <a:lstStyle/>
              <a:p>
                <a:r>
                  <a:rPr lang="zh-CN" altLang="en-US">
                    <a:noFill/>
                  </a:rPr>
                  <a:t> </a:t>
                </a:r>
              </a:p>
            </p:txBody>
          </p:sp>
        </mc:Fallback>
      </mc:AlternateContent>
      <p:sp>
        <p:nvSpPr>
          <p:cNvPr id="23" name="文本框 22">
            <a:extLst>
              <a:ext uri="{FF2B5EF4-FFF2-40B4-BE49-F238E27FC236}">
                <a16:creationId xmlns:a16="http://schemas.microsoft.com/office/drawing/2014/main" id="{A8BDC27E-6751-344B-83CB-1EA3A405639A}"/>
              </a:ext>
            </a:extLst>
          </p:cNvPr>
          <p:cNvSpPr txBox="1"/>
          <p:nvPr/>
        </p:nvSpPr>
        <p:spPr>
          <a:xfrm>
            <a:off x="185825" y="3484526"/>
            <a:ext cx="6096000" cy="584775"/>
          </a:xfrm>
          <a:prstGeom prst="rect">
            <a:avLst/>
          </a:prstGeom>
          <a:noFill/>
        </p:spPr>
        <p:txBody>
          <a:bodyPr wrap="square">
            <a:spAutoFit/>
          </a:bodyPr>
          <a:lstStyle/>
          <a:p>
            <a:pPr algn="ctr"/>
            <a:r>
              <a:rPr lang="en-US" altLang="zh-CN" sz="1600">
                <a:latin typeface="Times New Roman" panose="02020603050405020304" pitchFamily="18" charset="0"/>
                <a:cs typeface="Times New Roman" panose="02020603050405020304" pitchFamily="18" charset="0"/>
              </a:rPr>
              <a:t>(a)</a:t>
            </a:r>
            <a:r>
              <a:rPr lang="zh-CN" altLang="en-US" sz="1600">
                <a:latin typeface="Times New Roman" panose="02020603050405020304" pitchFamily="18" charset="0"/>
                <a:cs typeface="Times New Roman" panose="02020603050405020304" pitchFamily="18" charset="0"/>
              </a:rPr>
              <a:t> </a:t>
            </a:r>
            <a:r>
              <a:rPr lang="en" altLang="zh-CN" sz="1600">
                <a:latin typeface="Times New Roman" panose="02020603050405020304" pitchFamily="18" charset="0"/>
                <a:cs typeface="Times New Roman" panose="02020603050405020304" pitchFamily="18" charset="0"/>
              </a:rPr>
              <a:t>Qwen2.5-1.5B/WikiText2</a:t>
            </a:r>
            <a:r>
              <a:rPr lang="zh-CN" altLang="en-US" sz="1600">
                <a:latin typeface="Times New Roman" panose="02020603050405020304" pitchFamily="18" charset="0"/>
                <a:cs typeface="Times New Roman" panose="02020603050405020304" pitchFamily="18" charset="0"/>
              </a:rPr>
              <a:t>  </a:t>
            </a:r>
            <a:r>
              <a:rPr lang="en" altLang="zh-CN" sz="1600">
                <a:latin typeface="Times New Roman" panose="02020603050405020304" pitchFamily="18" charset="0"/>
                <a:cs typeface="Times New Roman" panose="02020603050405020304" pitchFamily="18" charset="0"/>
              </a:rPr>
              <a:t> (b) OPT-1.3B/WikiText103</a:t>
            </a:r>
          </a:p>
          <a:p>
            <a:pPr algn="ctr"/>
            <a:r>
              <a:rPr lang="en" altLang="zh-CN" sz="1600">
                <a:latin typeface="Times New Roman" panose="02020603050405020304" pitchFamily="18" charset="0"/>
                <a:cs typeface="Times New Roman" panose="02020603050405020304" pitchFamily="18" charset="0"/>
              </a:rPr>
              <a:t>Performance on WikiText.</a:t>
            </a:r>
            <a:endParaRPr lang="zh-CN" altLang="en-US" sz="1600">
              <a:latin typeface="Times New Roman" panose="02020603050405020304" pitchFamily="18" charset="0"/>
              <a:cs typeface="Times New Roman" panose="02020603050405020304" pitchFamily="18" charset="0"/>
            </a:endParaRPr>
          </a:p>
        </p:txBody>
      </p:sp>
      <p:grpSp>
        <p:nvGrpSpPr>
          <p:cNvPr id="27" name="组合 26">
            <a:extLst>
              <a:ext uri="{FF2B5EF4-FFF2-40B4-BE49-F238E27FC236}">
                <a16:creationId xmlns:a16="http://schemas.microsoft.com/office/drawing/2014/main" id="{515CDF0A-B7C2-EE44-A818-0BEF4FA3E039}"/>
              </a:ext>
            </a:extLst>
          </p:cNvPr>
          <p:cNvGrpSpPr/>
          <p:nvPr/>
        </p:nvGrpSpPr>
        <p:grpSpPr>
          <a:xfrm>
            <a:off x="6103621" y="1006929"/>
            <a:ext cx="6096000" cy="5685679"/>
            <a:chOff x="5707381" y="1006929"/>
            <a:chExt cx="6096000" cy="5685679"/>
          </a:xfrm>
        </p:grpSpPr>
        <p:sp>
          <p:nvSpPr>
            <p:cNvPr id="26" name="文本框 25">
              <a:extLst>
                <a:ext uri="{FF2B5EF4-FFF2-40B4-BE49-F238E27FC236}">
                  <a16:creationId xmlns:a16="http://schemas.microsoft.com/office/drawing/2014/main" id="{DE7EF58C-50D3-204C-B591-777A8D3C5CF1}"/>
                </a:ext>
              </a:extLst>
            </p:cNvPr>
            <p:cNvSpPr txBox="1"/>
            <p:nvPr/>
          </p:nvSpPr>
          <p:spPr>
            <a:xfrm>
              <a:off x="5707381" y="3481481"/>
              <a:ext cx="6096000" cy="584775"/>
            </a:xfrm>
            <a:prstGeom prst="rect">
              <a:avLst/>
            </a:prstGeom>
            <a:noFill/>
          </p:spPr>
          <p:txBody>
            <a:bodyPr wrap="square">
              <a:spAutoFit/>
            </a:bodyPr>
            <a:lstStyle>
              <a:defPPr>
                <a:defRPr lang="zh-CN"/>
              </a:defPPr>
              <a:lvl1pPr algn="ctr">
                <a:defRPr sz="1600">
                  <a:latin typeface="Times New Roman" panose="02020603050405020304" pitchFamily="18" charset="0"/>
                  <a:cs typeface="Times New Roman" panose="02020603050405020304" pitchFamily="18" charset="0"/>
                </a:defRPr>
              </a:lvl1pPr>
            </a:lstStyle>
            <a:p>
              <a:r>
                <a:rPr lang="en" altLang="zh-CN"/>
                <a:t>(a) Qwen2.5-1.5B</a:t>
              </a:r>
              <a:r>
                <a:rPr lang="zh-CN" altLang="en-US"/>
                <a:t>   </a:t>
              </a:r>
              <a:r>
                <a:rPr lang="en" altLang="zh-CN"/>
                <a:t> (b) OPT-1.3B</a:t>
              </a:r>
            </a:p>
            <a:p>
              <a:r>
                <a:rPr lang="en" altLang="zh-CN"/>
                <a:t>Per-token latency in various network conditions.</a:t>
              </a:r>
              <a:endParaRPr lang="zh-CN" altLang="en-US"/>
            </a:p>
          </p:txBody>
        </p:sp>
        <p:pic>
          <p:nvPicPr>
            <p:cNvPr id="4098" name="Picture 2">
              <a:extLst>
                <a:ext uri="{FF2B5EF4-FFF2-40B4-BE49-F238E27FC236}">
                  <a16:creationId xmlns:a16="http://schemas.microsoft.com/office/drawing/2014/main" id="{7014F672-C233-45A8-BF88-480B251E37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089" y="1541910"/>
              <a:ext cx="5210254" cy="203316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F95F8AAA-CBEF-4B4D-B159-DF7257E0F1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207154"/>
              <a:ext cx="5128608" cy="1964322"/>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a:extLst>
                <a:ext uri="{FF2B5EF4-FFF2-40B4-BE49-F238E27FC236}">
                  <a16:creationId xmlns:a16="http://schemas.microsoft.com/office/drawing/2014/main" id="{B5B39335-E735-E342-BFAB-F47D89B4121B}"/>
                </a:ext>
              </a:extLst>
            </p:cNvPr>
            <p:cNvSpPr txBox="1"/>
            <p:nvPr/>
          </p:nvSpPr>
          <p:spPr>
            <a:xfrm>
              <a:off x="5968289" y="1006929"/>
              <a:ext cx="1973617"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Overall</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Efficiency</a:t>
              </a:r>
            </a:p>
          </p:txBody>
        </p:sp>
        <p:sp>
          <p:nvSpPr>
            <p:cNvPr id="28" name="文本框 27">
              <a:extLst>
                <a:ext uri="{FF2B5EF4-FFF2-40B4-BE49-F238E27FC236}">
                  <a16:creationId xmlns:a16="http://schemas.microsoft.com/office/drawing/2014/main" id="{C9B5D0FF-DB31-8B4E-B60F-72661D9ABCEF}"/>
                </a:ext>
              </a:extLst>
            </p:cNvPr>
            <p:cNvSpPr txBox="1"/>
            <p:nvPr/>
          </p:nvSpPr>
          <p:spPr>
            <a:xfrm>
              <a:off x="5707381" y="6107833"/>
              <a:ext cx="6096000" cy="584775"/>
            </a:xfrm>
            <a:prstGeom prst="rect">
              <a:avLst/>
            </a:prstGeom>
            <a:noFill/>
          </p:spPr>
          <p:txBody>
            <a:bodyPr wrap="square">
              <a:spAutoFit/>
            </a:bodyPr>
            <a:lstStyle>
              <a:defPPr>
                <a:defRPr lang="zh-CN"/>
              </a:defPPr>
              <a:lvl1pPr algn="ctr">
                <a:defRPr sz="1600">
                  <a:latin typeface="Times New Roman" panose="02020603050405020304" pitchFamily="18" charset="0"/>
                  <a:cs typeface="Times New Roman" panose="02020603050405020304" pitchFamily="18" charset="0"/>
                </a:defRPr>
              </a:lvl1pPr>
            </a:lstStyle>
            <a:p>
              <a:r>
                <a:rPr lang="en" altLang="zh-CN"/>
                <a:t>(a) Qwen2.5-1.5B</a:t>
              </a:r>
              <a:r>
                <a:rPr lang="zh-CN" altLang="en-US"/>
                <a:t>   </a:t>
              </a:r>
              <a:r>
                <a:rPr lang="en" altLang="zh-CN"/>
                <a:t> (b) OPT-1.3B</a:t>
              </a:r>
            </a:p>
            <a:p>
              <a:r>
                <a:rPr lang="en" altLang="zh-CN"/>
                <a:t>Time-to-First-Token in various network conditions.</a:t>
              </a:r>
              <a:endParaRPr lang="zh-CN" altLang="en-US"/>
            </a:p>
          </p:txBody>
        </p:sp>
      </p:grpSp>
      <p:sp>
        <p:nvSpPr>
          <p:cNvPr id="29" name="矩形 28">
            <a:extLst>
              <a:ext uri="{FF2B5EF4-FFF2-40B4-BE49-F238E27FC236}">
                <a16:creationId xmlns:a16="http://schemas.microsoft.com/office/drawing/2014/main" id="{33848752-CEE2-8142-B8C2-AA8D13DD1EA4}"/>
              </a:ext>
            </a:extLst>
          </p:cNvPr>
          <p:cNvSpPr/>
          <p:nvPr/>
        </p:nvSpPr>
        <p:spPr>
          <a:xfrm>
            <a:off x="10667599" y="1554615"/>
            <a:ext cx="890526" cy="264026"/>
          </a:xfrm>
          <a:prstGeom prst="rect">
            <a:avLst/>
          </a:prstGeom>
          <a:ln w="25400">
            <a:solidFill>
              <a:srgbClr val="D20000"/>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4" name="矩形 33">
            <a:extLst>
              <a:ext uri="{FF2B5EF4-FFF2-40B4-BE49-F238E27FC236}">
                <a16:creationId xmlns:a16="http://schemas.microsoft.com/office/drawing/2014/main" id="{31BF646D-4DDC-764D-953D-E58B12E75B02}"/>
              </a:ext>
            </a:extLst>
          </p:cNvPr>
          <p:cNvSpPr/>
          <p:nvPr/>
        </p:nvSpPr>
        <p:spPr>
          <a:xfrm>
            <a:off x="8462879" y="4223948"/>
            <a:ext cx="890526" cy="264026"/>
          </a:xfrm>
          <a:prstGeom prst="rect">
            <a:avLst/>
          </a:prstGeom>
          <a:ln w="25400">
            <a:solidFill>
              <a:srgbClr val="D20000"/>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extLst>
      <p:ext uri="{BB962C8B-B14F-4D97-AF65-F5344CB8AC3E}">
        <p14:creationId xmlns:p14="http://schemas.microsoft.com/office/powerpoint/2010/main" val="3204425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4">
            <a:extLst>
              <a:ext uri="{FF2B5EF4-FFF2-40B4-BE49-F238E27FC236}">
                <a16:creationId xmlns:a16="http://schemas.microsoft.com/office/drawing/2014/main" id="{73B973D7-2F3F-E343-93AF-939BC673899E}"/>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BD5144DD-AF25-5D43-879F-4C6161132009}"/>
              </a:ext>
            </a:extLst>
          </p:cNvPr>
          <p:cNvSpPr txBox="1"/>
          <p:nvPr/>
        </p:nvSpPr>
        <p:spPr>
          <a:xfrm>
            <a:off x="3391733" y="2975143"/>
            <a:ext cx="5408533" cy="646331"/>
          </a:xfrm>
          <a:prstGeom prst="rect">
            <a:avLst/>
          </a:prstGeom>
          <a:solidFill>
            <a:schemeClr val="bg1"/>
          </a:solidFill>
        </p:spPr>
        <p:txBody>
          <a:bodyPr wrap="none" rtlCol="0">
            <a:spAutoFit/>
          </a:bodyPr>
          <a:lstStyle/>
          <a:p>
            <a:pPr algn="ctr"/>
            <a:r>
              <a:rPr kumimoji="1" lang="en-US" altLang="zh-CN" sz="3600" b="1">
                <a:latin typeface="Times New Roman" panose="02020603050405020304" pitchFamily="18" charset="0"/>
                <a:cs typeface="Times New Roman" panose="02020603050405020304" pitchFamily="18" charset="0"/>
              </a:rPr>
              <a:t>Background</a:t>
            </a:r>
            <a:r>
              <a:rPr kumimoji="1" lang="zh-CN" altLang="en-US" sz="3600" b="1">
                <a:latin typeface="Times New Roman" panose="02020603050405020304" pitchFamily="18" charset="0"/>
                <a:cs typeface="Times New Roman" panose="02020603050405020304" pitchFamily="18" charset="0"/>
              </a:rPr>
              <a:t> </a:t>
            </a:r>
            <a:r>
              <a:rPr kumimoji="1" lang="en-US" altLang="zh-CN" sz="3600" b="1">
                <a:latin typeface="Times New Roman" panose="02020603050405020304" pitchFamily="18" charset="0"/>
                <a:cs typeface="Times New Roman" panose="02020603050405020304" pitchFamily="18" charset="0"/>
              </a:rPr>
              <a:t>&amp;</a:t>
            </a:r>
            <a:r>
              <a:rPr kumimoji="1" lang="zh-CN" altLang="en-US" sz="3600" b="1">
                <a:latin typeface="Times New Roman" panose="02020603050405020304" pitchFamily="18" charset="0"/>
                <a:cs typeface="Times New Roman" panose="02020603050405020304" pitchFamily="18" charset="0"/>
              </a:rPr>
              <a:t> </a:t>
            </a:r>
            <a:r>
              <a:rPr kumimoji="1" lang="en-US" altLang="zh-CN" sz="3600" b="1">
                <a:latin typeface="Times New Roman" panose="02020603050405020304" pitchFamily="18" charset="0"/>
                <a:cs typeface="Times New Roman" panose="02020603050405020304" pitchFamily="18" charset="0"/>
              </a:rPr>
              <a:t>Motivation</a:t>
            </a:r>
            <a:endParaRPr kumimoji="1" lang="zh-CN" altLang="en-US" sz="3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894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1161272C-BF2E-304F-8AA7-0CAC13E43D9E}"/>
              </a:ext>
            </a:extLst>
          </p:cNvPr>
          <p:cNvSpPr/>
          <p:nvPr/>
        </p:nvSpPr>
        <p:spPr>
          <a:xfrm>
            <a:off x="7363932" y="2089743"/>
            <a:ext cx="1871508" cy="36654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a:extLst>
              <a:ext uri="{FF2B5EF4-FFF2-40B4-BE49-F238E27FC236}">
                <a16:creationId xmlns:a16="http://schemas.microsoft.com/office/drawing/2014/main" id="{C92E448B-BA9A-2E4A-A51B-FCA1D8AFF1EE}"/>
              </a:ext>
            </a:extLst>
          </p:cNvPr>
          <p:cNvSpPr/>
          <p:nvPr/>
        </p:nvSpPr>
        <p:spPr>
          <a:xfrm>
            <a:off x="4460240" y="2081559"/>
            <a:ext cx="2682240" cy="36654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3475631" cy="461665"/>
          </a:xfrm>
          <a:prstGeom prst="rect">
            <a:avLst/>
          </a:prstGeom>
          <a:noFill/>
        </p:spPr>
        <p:txBody>
          <a:bodyPr wrap="none" rtlCol="0">
            <a:spAutoFit/>
          </a:bodyPr>
          <a:lstStyle/>
          <a:p>
            <a:r>
              <a:rPr kumimoji="1" lang="en-US" altLang="zh-CN" sz="2400" b="1">
                <a:latin typeface="Times New Roman" panose="02020603050405020304" pitchFamily="18" charset="0"/>
                <a:cs typeface="Times New Roman" panose="02020603050405020304" pitchFamily="18" charset="0"/>
              </a:rPr>
              <a:t>Experiments:</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Evaluation</a:t>
            </a:r>
            <a:endParaRPr kumimoji="1" lang="zh-CN" altLang="en-US" sz="2400" b="1">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8886D21D-B0AA-4C94-B48E-67DFE4BBDD85}"/>
              </a:ext>
            </a:extLst>
          </p:cNvPr>
          <p:cNvSpPr txBox="1"/>
          <p:nvPr/>
        </p:nvSpPr>
        <p:spPr>
          <a:xfrm>
            <a:off x="542167" y="1006929"/>
            <a:ext cx="2922595"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Effectiveness of Scheduling</a:t>
            </a:r>
          </a:p>
        </p:txBody>
      </p:sp>
      <p:pic>
        <p:nvPicPr>
          <p:cNvPr id="6146" name="Picture 2">
            <a:extLst>
              <a:ext uri="{FF2B5EF4-FFF2-40B4-BE49-F238E27FC236}">
                <a16:creationId xmlns:a16="http://schemas.microsoft.com/office/drawing/2014/main" id="{CD66A9CC-2692-4FA8-8D54-7E5687792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7369" y="2543015"/>
            <a:ext cx="5815271" cy="37058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B292E0E-E4E5-46BF-9101-DEBC3D8A5D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559"/>
          <a:stretch/>
        </p:blipFill>
        <p:spPr bwMode="auto">
          <a:xfrm>
            <a:off x="650526" y="1959965"/>
            <a:ext cx="2528961" cy="19444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31A6959A-D6C6-40F3-87C6-35D351D024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00"/>
          <a:stretch/>
        </p:blipFill>
        <p:spPr bwMode="auto">
          <a:xfrm>
            <a:off x="681621" y="4213013"/>
            <a:ext cx="2466771" cy="1944414"/>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D9D9A032-693E-6641-BB07-98460318A4C3}"/>
              </a:ext>
            </a:extLst>
          </p:cNvPr>
          <p:cNvSpPr txBox="1"/>
          <p:nvPr/>
        </p:nvSpPr>
        <p:spPr>
          <a:xfrm>
            <a:off x="904998" y="3817230"/>
            <a:ext cx="2020017" cy="338554"/>
          </a:xfrm>
          <a:prstGeom prst="rect">
            <a:avLst/>
          </a:prstGeom>
          <a:noFill/>
        </p:spPr>
        <p:txBody>
          <a:bodyPr wrap="square">
            <a:spAutoFit/>
          </a:bodyPr>
          <a:lstStyle/>
          <a:p>
            <a:pPr algn="ctr"/>
            <a:r>
              <a:rPr lang="en" altLang="zh-CN" sz="1600">
                <a:latin typeface="Times New Roman" panose="02020603050405020304" pitchFamily="18" charset="0"/>
                <a:cs typeface="Times New Roman" panose="02020603050405020304" pitchFamily="18" charset="0"/>
              </a:rPr>
              <a:t>(a) Qwen2.5-1.5B</a:t>
            </a:r>
            <a:endParaRPr lang="zh-CN" altLang="en-US" sz="160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2451B903-3F8E-0A40-95CE-807BFE449D08}"/>
              </a:ext>
            </a:extLst>
          </p:cNvPr>
          <p:cNvSpPr txBox="1"/>
          <p:nvPr/>
        </p:nvSpPr>
        <p:spPr>
          <a:xfrm>
            <a:off x="1224126" y="6064426"/>
            <a:ext cx="1381760" cy="338554"/>
          </a:xfrm>
          <a:prstGeom prst="rect">
            <a:avLst/>
          </a:prstGeom>
          <a:noFill/>
        </p:spPr>
        <p:txBody>
          <a:bodyPr wrap="square">
            <a:spAutoFit/>
          </a:bodyPr>
          <a:lstStyle>
            <a:defPPr>
              <a:defRPr lang="zh-CN"/>
            </a:defPPr>
            <a:lvl1pPr algn="ctr">
              <a:defRPr sz="1600">
                <a:latin typeface="Times New Roman" panose="02020603050405020304" pitchFamily="18" charset="0"/>
                <a:cs typeface="Times New Roman" panose="02020603050405020304" pitchFamily="18" charset="0"/>
              </a:defRPr>
            </a:lvl1pPr>
          </a:lstStyle>
          <a:p>
            <a:r>
              <a:rPr lang="en" altLang="zh-CN"/>
              <a:t>(b) OPT-1.3B</a:t>
            </a:r>
          </a:p>
        </p:txBody>
      </p:sp>
      <p:sp>
        <p:nvSpPr>
          <p:cNvPr id="14" name="矩形 13">
            <a:extLst>
              <a:ext uri="{FF2B5EF4-FFF2-40B4-BE49-F238E27FC236}">
                <a16:creationId xmlns:a16="http://schemas.microsoft.com/office/drawing/2014/main" id="{66C90C77-592E-5641-8864-4A68C099A74D}"/>
              </a:ext>
            </a:extLst>
          </p:cNvPr>
          <p:cNvSpPr/>
          <p:nvPr/>
        </p:nvSpPr>
        <p:spPr>
          <a:xfrm>
            <a:off x="1962824" y="4213013"/>
            <a:ext cx="890526" cy="264026"/>
          </a:xfrm>
          <a:prstGeom prst="rect">
            <a:avLst/>
          </a:prstGeom>
          <a:ln w="25400">
            <a:solidFill>
              <a:srgbClr val="D20000"/>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E7956AF4-B397-384C-82D5-4AFFDCAF266E}"/>
                  </a:ext>
                </a:extLst>
              </p:cNvPr>
              <p:cNvSpPr txBox="1"/>
              <p:nvPr/>
            </p:nvSpPr>
            <p:spPr>
              <a:xfrm>
                <a:off x="3877369" y="1553696"/>
                <a:ext cx="5470921" cy="894412"/>
              </a:xfrm>
              <a:prstGeom prst="rect">
                <a:avLst/>
              </a:prstGeom>
              <a:noFill/>
            </p:spPr>
            <p:txBody>
              <a:bodyPr wrap="none" rtlCol="0">
                <a:spAutoFit/>
              </a:bodyPr>
              <a:lstStyle/>
              <a:p>
                <a:pPr>
                  <a:lnSpc>
                    <a:spcPct val="150000"/>
                  </a:lnSpc>
                </a:pPr>
                <a14:m>
                  <m:oMath xmlns:m="http://schemas.openxmlformats.org/officeDocument/2006/math">
                    <m:sSubSup>
                      <m:sSubSupPr>
                        <m:ctrlPr>
                          <a:rPr kumimoji="1" lang="en-US" altLang="zh-CN" sz="1600" b="0" i="1">
                            <a:latin typeface="Cambria Math" panose="02040503050406030204" pitchFamily="18" charset="0"/>
                          </a:rPr>
                        </m:ctrlPr>
                      </m:sSubSupPr>
                      <m:e>
                        <m:r>
                          <a:rPr kumimoji="1" lang="en-US" altLang="zh-CN" sz="1600" i="1">
                            <a:latin typeface="Cambria Math" panose="02040503050406030204" pitchFamily="18" charset="0"/>
                          </a:rPr>
                          <m:t>𝐶</m:t>
                        </m:r>
                      </m:e>
                      <m:sub>
                        <m:r>
                          <m:rPr>
                            <m:sty m:val="p"/>
                          </m:rPr>
                          <a:rPr kumimoji="1" lang="en-US" altLang="zh-CN" sz="1600" b="0" i="0">
                            <a:latin typeface="Cambria Math" panose="02040503050406030204" pitchFamily="18" charset="0"/>
                          </a:rPr>
                          <m:t>dec</m:t>
                        </m:r>
                      </m:sub>
                      <m:sup>
                        <m:r>
                          <m:rPr>
                            <m:sty m:val="p"/>
                          </m:rPr>
                          <a:rPr kumimoji="1" lang="en-US" altLang="zh-CN" sz="1600" b="0" i="0">
                            <a:latin typeface="Cambria Math" panose="02040503050406030204" pitchFamily="18" charset="0"/>
                          </a:rPr>
                          <m:t>cloud</m:t>
                        </m:r>
                      </m:sup>
                    </m:sSubSup>
                    <m:r>
                      <a:rPr kumimoji="1" lang="en-US" altLang="zh-CN" sz="1600" b="0" i="1">
                        <a:latin typeface="Cambria Math" panose="02040503050406030204" pitchFamily="18" charset="0"/>
                      </a:rPr>
                      <m:t>&lt;</m:t>
                    </m:r>
                    <m:sSubSup>
                      <m:sSubSupPr>
                        <m:ctrlPr>
                          <a:rPr kumimoji="1" lang="en-US" altLang="zh-CN" sz="1600" b="0" i="1">
                            <a:latin typeface="Cambria Math" panose="02040503050406030204" pitchFamily="18" charset="0"/>
                          </a:rPr>
                        </m:ctrlPr>
                      </m:sSubSupPr>
                      <m:e>
                        <m:r>
                          <a:rPr kumimoji="1" lang="en-US" altLang="zh-CN" sz="1600" b="0" i="1">
                            <a:latin typeface="Cambria Math" panose="02040503050406030204" pitchFamily="18" charset="0"/>
                          </a:rPr>
                          <m:t>𝐶</m:t>
                        </m:r>
                      </m:e>
                      <m:sub>
                        <m:r>
                          <m:rPr>
                            <m:sty m:val="p"/>
                          </m:rPr>
                          <a:rPr kumimoji="1" lang="en-US" altLang="zh-CN" sz="1600" b="0" i="0">
                            <a:latin typeface="Cambria Math" panose="02040503050406030204" pitchFamily="18" charset="0"/>
                          </a:rPr>
                          <m:t>dec</m:t>
                        </m:r>
                      </m:sub>
                      <m:sup>
                        <m:r>
                          <m:rPr>
                            <m:sty m:val="p"/>
                          </m:rPr>
                          <a:rPr kumimoji="1" lang="en-US" altLang="zh-CN" sz="1600" b="0" i="0">
                            <a:latin typeface="Cambria Math" panose="02040503050406030204" pitchFamily="18" charset="0"/>
                          </a:rPr>
                          <m:t>device</m:t>
                        </m:r>
                      </m:sup>
                    </m:sSubSup>
                    <m:r>
                      <a:rPr kumimoji="1" lang="en-US" altLang="zh-CN" sz="1600" b="0" i="1">
                        <a:latin typeface="Cambria Math" panose="02040503050406030204" pitchFamily="18" charset="0"/>
                      </a:rPr>
                      <m:t>&lt;</m:t>
                    </m:r>
                    <m:sSubSup>
                      <m:sSubSupPr>
                        <m:ctrlPr>
                          <a:rPr kumimoji="1" lang="en-US" altLang="zh-CN" sz="1600" i="1">
                            <a:latin typeface="Cambria Math" panose="02040503050406030204" pitchFamily="18" charset="0"/>
                          </a:rPr>
                        </m:ctrlPr>
                      </m:sSubSupPr>
                      <m:e>
                        <m:r>
                          <a:rPr kumimoji="1" lang="en-US" altLang="zh-CN" sz="1600" i="1">
                            <a:latin typeface="Cambria Math" panose="02040503050406030204" pitchFamily="18" charset="0"/>
                          </a:rPr>
                          <m:t>𝐶</m:t>
                        </m:r>
                      </m:e>
                      <m:sub>
                        <m:r>
                          <m:rPr>
                            <m:sty m:val="p"/>
                          </m:rPr>
                          <a:rPr kumimoji="1" lang="en-US" altLang="zh-CN" sz="1600">
                            <a:latin typeface="Cambria Math" panose="02040503050406030204" pitchFamily="18" charset="0"/>
                          </a:rPr>
                          <m:t>dec</m:t>
                        </m:r>
                      </m:sub>
                      <m:sup>
                        <m:r>
                          <m:rPr>
                            <m:sty m:val="p"/>
                          </m:rPr>
                          <a:rPr kumimoji="1" lang="en-US" altLang="zh-CN" sz="1600">
                            <a:latin typeface="Cambria Math" panose="02040503050406030204" pitchFamily="18" charset="0"/>
                          </a:rPr>
                          <m:t>cloud</m:t>
                        </m:r>
                      </m:sup>
                    </m:sSubSup>
                    <m:r>
                      <a:rPr kumimoji="1" lang="en-US" altLang="zh-CN" sz="1600" b="0" i="1">
                        <a:latin typeface="Cambria Math" panose="02040503050406030204" pitchFamily="18" charset="0"/>
                      </a:rPr>
                      <m:t>+</m:t>
                    </m:r>
                    <m:r>
                      <m:rPr>
                        <m:sty m:val="p"/>
                      </m:rPr>
                      <a:rPr kumimoji="1" lang="en-US" altLang="zh-CN" sz="1600" b="0" i="0">
                        <a:latin typeface="Cambria Math" panose="02040503050406030204" pitchFamily="18" charset="0"/>
                      </a:rPr>
                      <m:t>rtt</m:t>
                    </m:r>
                  </m:oMath>
                </a14:m>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consistently</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holds,</a:t>
                </a:r>
              </a:p>
              <a:p>
                <a:pPr>
                  <a:lnSpc>
                    <a:spcPct val="150000"/>
                  </a:lnSpc>
                </a:pPr>
                <a14:m>
                  <m:oMath xmlns:m="http://schemas.openxmlformats.org/officeDocument/2006/math">
                    <m:r>
                      <m:rPr>
                        <m:sty m:val="p"/>
                      </m:rPr>
                      <a:rPr kumimoji="1" lang="en-US" altLang="zh-CN" sz="1600" b="0" i="0">
                        <a:latin typeface="Cambria Math" panose="02040503050406030204" pitchFamily="18" charset="0"/>
                        <a:cs typeface="Times New Roman" panose="02020603050405020304" pitchFamily="18" charset="0"/>
                      </a:rPr>
                      <m:t>Δ</m:t>
                    </m:r>
                    <m:r>
                      <a:rPr kumimoji="1" lang="en-US" altLang="zh-CN" sz="1600" b="0" i="1">
                        <a:latin typeface="Cambria Math" panose="02040503050406030204" pitchFamily="18" charset="0"/>
                        <a:cs typeface="Times New Roman" panose="02020603050405020304" pitchFamily="18" charset="0"/>
                      </a:rPr>
                      <m:t>𝑍</m:t>
                    </m:r>
                    <m:r>
                      <a:rPr kumimoji="1" lang="en-US" altLang="zh-CN" sz="1600" b="0" i="1">
                        <a:latin typeface="Cambria Math" panose="02040503050406030204" pitchFamily="18" charset="0"/>
                        <a:cs typeface="Times New Roman" panose="02020603050405020304" pitchFamily="18" charset="0"/>
                      </a:rPr>
                      <m:t>=</m:t>
                    </m:r>
                    <m:d>
                      <m:dPr>
                        <m:ctrlPr>
                          <a:rPr kumimoji="1" lang="en-US" altLang="zh-CN" sz="1600" b="0" i="1">
                            <a:latin typeface="Cambria Math" panose="02040503050406030204" pitchFamily="18" charset="0"/>
                            <a:cs typeface="Times New Roman" panose="02020603050405020304" pitchFamily="18" charset="0"/>
                          </a:rPr>
                        </m:ctrlPr>
                      </m:dPr>
                      <m:e>
                        <m:r>
                          <a:rPr kumimoji="1" lang="en-US" altLang="zh-CN" sz="1600" b="0" i="1">
                            <a:latin typeface="Cambria Math" panose="02040503050406030204" pitchFamily="18" charset="0"/>
                            <a:cs typeface="Times New Roman" panose="02020603050405020304" pitchFamily="18" charset="0"/>
                          </a:rPr>
                          <m:t>1−</m:t>
                        </m:r>
                        <m:sSubSup>
                          <m:sSubSupPr>
                            <m:ctrlPr>
                              <a:rPr kumimoji="1" lang="en-US" altLang="zh-CN" sz="1600" b="0" i="1">
                                <a:latin typeface="Cambria Math" panose="02040503050406030204" pitchFamily="18" charset="0"/>
                                <a:cs typeface="Times New Roman" panose="02020603050405020304" pitchFamily="18" charset="0"/>
                              </a:rPr>
                            </m:ctrlPr>
                          </m:sSubSupPr>
                          <m:e>
                            <m:r>
                              <a:rPr kumimoji="1" lang="en-US" altLang="zh-CN" sz="1600" b="0" i="1">
                                <a:latin typeface="Cambria Math" panose="02040503050406030204" pitchFamily="18" charset="0"/>
                                <a:cs typeface="Times New Roman" panose="02020603050405020304" pitchFamily="18" charset="0"/>
                              </a:rPr>
                              <m:t>𝛼</m:t>
                            </m:r>
                          </m:e>
                          <m:sub>
                            <m:r>
                              <a:rPr kumimoji="1" lang="en-US" altLang="zh-CN" sz="1600" b="0" i="1">
                                <a:latin typeface="Cambria Math" panose="02040503050406030204" pitchFamily="18" charset="0"/>
                                <a:cs typeface="Times New Roman" panose="02020603050405020304" pitchFamily="18" charset="0"/>
                              </a:rPr>
                              <m:t>𝑡</m:t>
                            </m:r>
                          </m:sub>
                          <m:sup>
                            <m:r>
                              <m:rPr>
                                <m:sty m:val="p"/>
                              </m:rPr>
                              <a:rPr kumimoji="1" lang="en-US" altLang="zh-CN" sz="1600" b="0" i="0">
                                <a:latin typeface="Cambria Math" panose="02040503050406030204" pitchFamily="18" charset="0"/>
                                <a:cs typeface="Times New Roman" panose="02020603050405020304" pitchFamily="18" charset="0"/>
                              </a:rPr>
                              <m:t>cloud</m:t>
                            </m:r>
                          </m:sup>
                        </m:sSubSup>
                      </m:e>
                    </m:d>
                    <m:d>
                      <m:dPr>
                        <m:ctrlPr>
                          <a:rPr kumimoji="1" lang="en-US" altLang="zh-CN" sz="1600" b="0" i="1">
                            <a:latin typeface="Cambria Math" panose="02040503050406030204" pitchFamily="18" charset="0"/>
                            <a:cs typeface="Times New Roman" panose="02020603050405020304" pitchFamily="18" charset="0"/>
                          </a:rPr>
                        </m:ctrlPr>
                      </m:dPr>
                      <m:e>
                        <m:sSubSup>
                          <m:sSubSupPr>
                            <m:ctrlPr>
                              <a:rPr kumimoji="1" lang="en-US" altLang="zh-CN" sz="1600" b="0" i="1">
                                <a:latin typeface="Cambria Math" panose="02040503050406030204" pitchFamily="18" charset="0"/>
                                <a:cs typeface="Times New Roman" panose="02020603050405020304" pitchFamily="18" charset="0"/>
                              </a:rPr>
                            </m:ctrlPr>
                          </m:sSubSupPr>
                          <m:e>
                            <m:r>
                              <a:rPr kumimoji="1" lang="en-US" altLang="zh-CN" sz="1600" b="0" i="1">
                                <a:latin typeface="Cambria Math" panose="02040503050406030204" pitchFamily="18" charset="0"/>
                                <a:cs typeface="Times New Roman" panose="02020603050405020304" pitchFamily="18" charset="0"/>
                              </a:rPr>
                              <m:t>𝐶</m:t>
                            </m:r>
                          </m:e>
                          <m:sub>
                            <m:r>
                              <m:rPr>
                                <m:sty m:val="p"/>
                              </m:rPr>
                              <a:rPr kumimoji="1" lang="en-US" altLang="zh-CN" sz="1600" b="0" i="0">
                                <a:latin typeface="Cambria Math" panose="02040503050406030204" pitchFamily="18" charset="0"/>
                                <a:cs typeface="Times New Roman" panose="02020603050405020304" pitchFamily="18" charset="0"/>
                              </a:rPr>
                              <m:t>dec</m:t>
                            </m:r>
                          </m:sub>
                          <m:sup>
                            <m:r>
                              <m:rPr>
                                <m:sty m:val="p"/>
                              </m:rPr>
                              <a:rPr kumimoji="1" lang="en-US" altLang="zh-CN" sz="1600" b="0" i="0">
                                <a:latin typeface="Cambria Math" panose="02040503050406030204" pitchFamily="18" charset="0"/>
                                <a:cs typeface="Times New Roman" panose="02020603050405020304" pitchFamily="18" charset="0"/>
                              </a:rPr>
                              <m:t>cloud</m:t>
                            </m:r>
                          </m:sup>
                        </m:sSubSup>
                        <m:r>
                          <a:rPr kumimoji="1" lang="en-US" altLang="zh-CN" sz="1600" b="0" i="1">
                            <a:latin typeface="Cambria Math" panose="02040503050406030204" pitchFamily="18" charset="0"/>
                            <a:cs typeface="Times New Roman" panose="02020603050405020304" pitchFamily="18" charset="0"/>
                          </a:rPr>
                          <m:t>−</m:t>
                        </m:r>
                        <m:sSubSup>
                          <m:sSubSupPr>
                            <m:ctrlPr>
                              <a:rPr kumimoji="1" lang="en-US" altLang="zh-CN" sz="1600" i="1">
                                <a:latin typeface="Cambria Math" panose="02040503050406030204" pitchFamily="18" charset="0"/>
                                <a:cs typeface="Times New Roman" panose="02020603050405020304" pitchFamily="18" charset="0"/>
                              </a:rPr>
                            </m:ctrlPr>
                          </m:sSubSupPr>
                          <m:e>
                            <m:r>
                              <a:rPr kumimoji="1" lang="en-US" altLang="zh-CN" sz="1600" i="1">
                                <a:latin typeface="Cambria Math" panose="02040503050406030204" pitchFamily="18" charset="0"/>
                                <a:cs typeface="Times New Roman" panose="02020603050405020304" pitchFamily="18" charset="0"/>
                              </a:rPr>
                              <m:t>𝐶</m:t>
                            </m:r>
                          </m:e>
                          <m:sub>
                            <m:r>
                              <m:rPr>
                                <m:sty m:val="p"/>
                              </m:rPr>
                              <a:rPr kumimoji="1" lang="en-US" altLang="zh-CN" sz="1600">
                                <a:latin typeface="Cambria Math" panose="02040503050406030204" pitchFamily="18" charset="0"/>
                                <a:cs typeface="Times New Roman" panose="02020603050405020304" pitchFamily="18" charset="0"/>
                              </a:rPr>
                              <m:t>dec</m:t>
                            </m:r>
                          </m:sub>
                          <m:sup>
                            <m:r>
                              <m:rPr>
                                <m:sty m:val="p"/>
                              </m:rPr>
                              <a:rPr kumimoji="1" lang="en-US" altLang="zh-CN" sz="1600" b="0" i="0">
                                <a:latin typeface="Cambria Math" panose="02040503050406030204" pitchFamily="18" charset="0"/>
                                <a:cs typeface="Times New Roman" panose="02020603050405020304" pitchFamily="18" charset="0"/>
                              </a:rPr>
                              <m:t>device</m:t>
                            </m:r>
                          </m:sup>
                        </m:sSubSup>
                      </m:e>
                    </m:d>
                    <m:r>
                      <a:rPr kumimoji="1" lang="en-US" altLang="zh-CN" sz="1600" b="0" i="1">
                        <a:latin typeface="Cambria Math" panose="02040503050406030204" pitchFamily="18" charset="0"/>
                        <a:cs typeface="Times New Roman" panose="02020603050405020304" pitchFamily="18" charset="0"/>
                      </a:rPr>
                      <m:t>+</m:t>
                    </m:r>
                    <m:d>
                      <m:dPr>
                        <m:ctrlPr>
                          <a:rPr kumimoji="1" lang="en-US" altLang="zh-CN" sz="1600" b="0" i="1">
                            <a:latin typeface="Cambria Math" panose="02040503050406030204" pitchFamily="18" charset="0"/>
                            <a:cs typeface="Times New Roman" panose="02020603050405020304" pitchFamily="18" charset="0"/>
                          </a:rPr>
                        </m:ctrlPr>
                      </m:dPr>
                      <m:e>
                        <m:sSubSup>
                          <m:sSubSupPr>
                            <m:ctrlPr>
                              <a:rPr kumimoji="1" lang="en-US" altLang="zh-CN" sz="1600" b="0" i="1">
                                <a:latin typeface="Cambria Math" panose="02040503050406030204" pitchFamily="18" charset="0"/>
                                <a:cs typeface="Times New Roman" panose="02020603050405020304" pitchFamily="18" charset="0"/>
                              </a:rPr>
                            </m:ctrlPr>
                          </m:sSubSupPr>
                          <m:e>
                            <m:r>
                              <a:rPr kumimoji="1" lang="en-US" altLang="zh-CN" sz="1600" b="0" i="1">
                                <a:latin typeface="Cambria Math" panose="02040503050406030204" pitchFamily="18" charset="0"/>
                                <a:cs typeface="Times New Roman" panose="02020603050405020304" pitchFamily="18" charset="0"/>
                              </a:rPr>
                              <m:t>𝛼</m:t>
                            </m:r>
                          </m:e>
                          <m:sub>
                            <m:r>
                              <a:rPr kumimoji="1" lang="en-US" altLang="zh-CN" sz="1600" b="0" i="1">
                                <a:latin typeface="Cambria Math" panose="02040503050406030204" pitchFamily="18" charset="0"/>
                                <a:cs typeface="Times New Roman" panose="02020603050405020304" pitchFamily="18" charset="0"/>
                              </a:rPr>
                              <m:t>𝑡</m:t>
                            </m:r>
                          </m:sub>
                          <m:sup>
                            <m:r>
                              <m:rPr>
                                <m:sty m:val="p"/>
                              </m:rPr>
                              <a:rPr kumimoji="1" lang="en-US" altLang="zh-CN" sz="1600" b="0" i="0">
                                <a:latin typeface="Cambria Math" panose="02040503050406030204" pitchFamily="18" charset="0"/>
                                <a:cs typeface="Times New Roman" panose="02020603050405020304" pitchFamily="18" charset="0"/>
                              </a:rPr>
                              <m:t>device</m:t>
                            </m:r>
                          </m:sup>
                        </m:sSubSup>
                        <m:r>
                          <a:rPr kumimoji="1" lang="en-US" altLang="zh-CN" sz="1600" b="0" i="1">
                            <a:latin typeface="Cambria Math" panose="02040503050406030204" pitchFamily="18" charset="0"/>
                            <a:cs typeface="Times New Roman" panose="02020603050405020304" pitchFamily="18" charset="0"/>
                          </a:rPr>
                          <m:t>−</m:t>
                        </m:r>
                        <m:sSubSup>
                          <m:sSubSupPr>
                            <m:ctrlPr>
                              <a:rPr kumimoji="1" lang="en-US" altLang="zh-CN" sz="1600" b="0" i="1">
                                <a:latin typeface="Cambria Math" panose="02040503050406030204" pitchFamily="18" charset="0"/>
                                <a:cs typeface="Times New Roman" panose="02020603050405020304" pitchFamily="18" charset="0"/>
                              </a:rPr>
                            </m:ctrlPr>
                          </m:sSubSupPr>
                          <m:e>
                            <m:r>
                              <a:rPr kumimoji="1" lang="en-US" altLang="zh-CN" sz="1600" b="0" i="1">
                                <a:latin typeface="Cambria Math" panose="02040503050406030204" pitchFamily="18" charset="0"/>
                                <a:cs typeface="Times New Roman" panose="02020603050405020304" pitchFamily="18" charset="0"/>
                              </a:rPr>
                              <m:t>𝛼</m:t>
                            </m:r>
                          </m:e>
                          <m:sub>
                            <m:r>
                              <a:rPr kumimoji="1" lang="en-US" altLang="zh-CN" sz="1600" b="0" i="1">
                                <a:latin typeface="Cambria Math" panose="02040503050406030204" pitchFamily="18" charset="0"/>
                                <a:cs typeface="Times New Roman" panose="02020603050405020304" pitchFamily="18" charset="0"/>
                              </a:rPr>
                              <m:t>𝑡</m:t>
                            </m:r>
                          </m:sub>
                          <m:sup>
                            <m:r>
                              <m:rPr>
                                <m:sty m:val="p"/>
                              </m:rPr>
                              <a:rPr kumimoji="1" lang="en-US" altLang="zh-CN" sz="1600" b="0" i="0">
                                <a:latin typeface="Cambria Math" panose="02040503050406030204" pitchFamily="18" charset="0"/>
                                <a:cs typeface="Times New Roman" panose="02020603050405020304" pitchFamily="18" charset="0"/>
                              </a:rPr>
                              <m:t>cloud</m:t>
                            </m:r>
                          </m:sup>
                        </m:sSubSup>
                      </m:e>
                    </m:d>
                    <m:r>
                      <m:rPr>
                        <m:sty m:val="p"/>
                      </m:rPr>
                      <a:rPr kumimoji="1" lang="en-US" altLang="zh-CN" sz="1600" b="0" i="0">
                        <a:latin typeface="Cambria Math" panose="02040503050406030204" pitchFamily="18" charset="0"/>
                        <a:cs typeface="Times New Roman" panose="02020603050405020304" pitchFamily="18" charset="0"/>
                      </a:rPr>
                      <m:t>rtt</m:t>
                    </m:r>
                  </m:oMath>
                </a14:m>
                <a:r>
                  <a:rPr kumimoji="1" lang="zh-CN" altLang="en-US" sz="1600">
                    <a:latin typeface="Times New Roman" panose="02020603050405020304" pitchFamily="18" charset="0"/>
                    <a:cs typeface="Times New Roman" panose="02020603050405020304" pitchFamily="18" charset="0"/>
                  </a:rPr>
                  <a:t> </a:t>
                </a:r>
              </a:p>
            </p:txBody>
          </p:sp>
        </mc:Choice>
        <mc:Fallback>
          <p:sp>
            <p:nvSpPr>
              <p:cNvPr id="12" name="文本框 11">
                <a:extLst>
                  <a:ext uri="{FF2B5EF4-FFF2-40B4-BE49-F238E27FC236}">
                    <a16:creationId xmlns:a16="http://schemas.microsoft.com/office/drawing/2014/main" id="{E7956AF4-B397-384C-82D5-4AFFDCAF266E}"/>
                  </a:ext>
                </a:extLst>
              </p:cNvPr>
              <p:cNvSpPr txBox="1">
                <a:spLocks noRot="1" noChangeAspect="1" noMove="1" noResize="1" noEditPoints="1" noAdjustHandles="1" noChangeArrowheads="1" noChangeShapeType="1" noTextEdit="1"/>
              </p:cNvSpPr>
              <p:nvPr/>
            </p:nvSpPr>
            <p:spPr>
              <a:xfrm>
                <a:off x="3877369" y="1553696"/>
                <a:ext cx="5470921" cy="894412"/>
              </a:xfrm>
              <a:prstGeom prst="rect">
                <a:avLst/>
              </a:prstGeom>
              <a:blipFill>
                <a:blip r:embed="rId4"/>
                <a:stretch>
                  <a:fillRect/>
                </a:stretch>
              </a:blipFill>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79BBAD1E-E2F6-8945-9973-11B7A2E9DC1E}"/>
              </a:ext>
            </a:extLst>
          </p:cNvPr>
          <p:cNvSpPr txBox="1"/>
          <p:nvPr/>
        </p:nvSpPr>
        <p:spPr>
          <a:xfrm>
            <a:off x="9731364" y="2932172"/>
            <a:ext cx="1616148"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T=0,</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by</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default</a:t>
            </a:r>
            <a:endParaRPr kumimoji="1" lang="zh-CN" altLang="en-US">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6A669FDC-952C-724C-9193-6C07EBD2681D}"/>
              </a:ext>
            </a:extLst>
          </p:cNvPr>
          <p:cNvSpPr txBox="1"/>
          <p:nvPr/>
        </p:nvSpPr>
        <p:spPr>
          <a:xfrm>
            <a:off x="9731364" y="3232455"/>
            <a:ext cx="1664238" cy="584775"/>
          </a:xfrm>
          <a:prstGeom prst="rect">
            <a:avLst/>
          </a:prstGeom>
          <a:noFill/>
        </p:spPr>
        <p:txBody>
          <a:bodyPr wrap="none" rtlCol="0">
            <a:spAutoFit/>
          </a:bodyPr>
          <a:lstStyle/>
          <a:p>
            <a:r>
              <a:rPr kumimoji="1" lang="en-US" altLang="zh-CN" sz="1600">
                <a:latin typeface="Times New Roman" panose="02020603050405020304" pitchFamily="18" charset="0"/>
                <a:cs typeface="Times New Roman" panose="02020603050405020304" pitchFamily="18" charset="0"/>
              </a:rPr>
              <a:t>Aggregate</a:t>
            </a:r>
          </a:p>
          <a:p>
            <a:r>
              <a:rPr kumimoji="1" lang="en-US" altLang="zh-CN" sz="1600">
                <a:latin typeface="Times New Roman" panose="02020603050405020304" pitchFamily="18" charset="0"/>
                <a:cs typeface="Times New Roman" panose="02020603050405020304" pitchFamily="18" charset="0"/>
              </a:rPr>
              <a:t>on</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the</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device</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side</a:t>
            </a:r>
            <a:endParaRPr kumimoji="1" lang="zh-CN" altLang="en-US" sz="160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0" name="文本框 19">
                <a:extLst>
                  <a:ext uri="{FF2B5EF4-FFF2-40B4-BE49-F238E27FC236}">
                    <a16:creationId xmlns:a16="http://schemas.microsoft.com/office/drawing/2014/main" id="{78E18735-FF3D-3B4F-95A4-F71244D1FC83}"/>
                  </a:ext>
                </a:extLst>
              </p:cNvPr>
              <p:cNvSpPr txBox="1"/>
              <p:nvPr/>
            </p:nvSpPr>
            <p:spPr>
              <a:xfrm>
                <a:off x="9731364" y="4091214"/>
                <a:ext cx="2063385"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T</a:t>
                </a:r>
                <a14:m>
                  <m:oMath xmlns:m="http://schemas.openxmlformats.org/officeDocument/2006/math">
                    <m:r>
                      <a:rPr kumimoji="1" lang="en-US" altLang="zh-CN" b="0" i="1">
                        <a:latin typeface="Cambria Math" panose="02040503050406030204" pitchFamily="18" charset="0"/>
                        <a:cs typeface="Times New Roman" panose="02020603050405020304" pitchFamily="18" charset="0"/>
                      </a:rPr>
                      <m:t>≥</m:t>
                    </m:r>
                  </m:oMath>
                </a14:m>
                <a:r>
                  <a:rPr kumimoji="1" lang="en-US" altLang="zh-CN">
                    <a:latin typeface="Times New Roman" panose="02020603050405020304" pitchFamily="18" charset="0"/>
                    <a:cs typeface="Times New Roman" panose="02020603050405020304" pitchFamily="18" charset="0"/>
                  </a:rPr>
                  <a:t>0.5,</a:t>
                </a:r>
                <a:r>
                  <a:rPr kumimoji="1" lang="zh-CN" altLang="en-US">
                    <a:latin typeface="Times New Roman" panose="02020603050405020304" pitchFamily="18" charset="0"/>
                    <a:cs typeface="Times New Roman" panose="02020603050405020304" pitchFamily="18" charset="0"/>
                  </a:rPr>
                  <a:t> </a:t>
                </a: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B</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dominates</a:t>
                </a:r>
                <a:endParaRPr kumimoji="1" lang="zh-CN" altLang="en-US">
                  <a:latin typeface="Times New Roman" panose="02020603050405020304" pitchFamily="18" charset="0"/>
                  <a:cs typeface="Times New Roman" panose="02020603050405020304" pitchFamily="18" charset="0"/>
                </a:endParaRPr>
              </a:p>
            </p:txBody>
          </p:sp>
        </mc:Choice>
        <mc:Fallback>
          <p:sp>
            <p:nvSpPr>
              <p:cNvPr id="20" name="文本框 19">
                <a:extLst>
                  <a:ext uri="{FF2B5EF4-FFF2-40B4-BE49-F238E27FC236}">
                    <a16:creationId xmlns:a16="http://schemas.microsoft.com/office/drawing/2014/main" id="{78E18735-FF3D-3B4F-95A4-F71244D1FC83}"/>
                  </a:ext>
                </a:extLst>
              </p:cNvPr>
              <p:cNvSpPr txBox="1">
                <a:spLocks noRot="1" noChangeAspect="1" noMove="1" noResize="1" noEditPoints="1" noAdjustHandles="1" noChangeArrowheads="1" noChangeShapeType="1" noTextEdit="1"/>
              </p:cNvSpPr>
              <p:nvPr/>
            </p:nvSpPr>
            <p:spPr>
              <a:xfrm>
                <a:off x="9731364" y="4091214"/>
                <a:ext cx="2063385" cy="369332"/>
              </a:xfrm>
              <a:prstGeom prst="rect">
                <a:avLst/>
              </a:prstGeom>
              <a:blipFill>
                <a:blip r:embed="rId5"/>
                <a:stretch>
                  <a:fillRect l="-2454" t="-6667" r="-1840" b="-23333"/>
                </a:stretch>
              </a:blipFill>
            </p:spPr>
            <p:txBody>
              <a:bodyPr/>
              <a:lstStyle/>
              <a:p>
                <a:r>
                  <a:rPr lang="zh-CN" altLang="en-US">
                    <a:noFill/>
                  </a:rPr>
                  <a:t> </a:t>
                </a:r>
              </a:p>
            </p:txBody>
          </p:sp>
        </mc:Fallback>
      </mc:AlternateContent>
      <p:sp>
        <p:nvSpPr>
          <p:cNvPr id="21" name="文本框 20">
            <a:extLst>
              <a:ext uri="{FF2B5EF4-FFF2-40B4-BE49-F238E27FC236}">
                <a16:creationId xmlns:a16="http://schemas.microsoft.com/office/drawing/2014/main" id="{FA246234-7D27-B644-BE3A-78DD4336A13D}"/>
              </a:ext>
            </a:extLst>
          </p:cNvPr>
          <p:cNvSpPr txBox="1"/>
          <p:nvPr/>
        </p:nvSpPr>
        <p:spPr>
          <a:xfrm>
            <a:off x="9731364" y="4391497"/>
            <a:ext cx="1818126" cy="584775"/>
          </a:xfrm>
          <a:prstGeom prst="rect">
            <a:avLst/>
          </a:prstGeom>
          <a:noFill/>
        </p:spPr>
        <p:txBody>
          <a:bodyPr wrap="none" rtlCol="0">
            <a:spAutoFit/>
          </a:bodyPr>
          <a:lstStyle/>
          <a:p>
            <a:r>
              <a:rPr kumimoji="1" lang="en-US" altLang="zh-CN" sz="1600">
                <a:latin typeface="Times New Roman" panose="02020603050405020304" pitchFamily="18" charset="0"/>
                <a:cs typeface="Times New Roman" panose="02020603050405020304" pitchFamily="18" charset="0"/>
              </a:rPr>
              <a:t>Switch</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to</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aggregate</a:t>
            </a:r>
          </a:p>
          <a:p>
            <a:r>
              <a:rPr kumimoji="1" lang="en-US" altLang="zh-CN" sz="1600">
                <a:latin typeface="Times New Roman" panose="02020603050405020304" pitchFamily="18" charset="0"/>
                <a:cs typeface="Times New Roman" panose="02020603050405020304" pitchFamily="18" charset="0"/>
              </a:rPr>
              <a:t>on</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the</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cloud</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side</a:t>
            </a:r>
            <a:endParaRPr kumimoji="1" lang="zh-CN" altLang="en-US" sz="160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5FB5A53F-1030-3348-8D76-1A1650F78D6F}"/>
              </a:ext>
            </a:extLst>
          </p:cNvPr>
          <p:cNvSpPr txBox="1"/>
          <p:nvPr/>
        </p:nvSpPr>
        <p:spPr>
          <a:xfrm>
            <a:off x="5635289" y="2336630"/>
            <a:ext cx="351378" cy="369332"/>
          </a:xfrm>
          <a:prstGeom prst="rect">
            <a:avLst/>
          </a:prstGeom>
          <a:noFill/>
        </p:spPr>
        <p:txBody>
          <a:bodyPr wrap="none" rtlCol="0">
            <a:spAutoFit/>
          </a:bodyPr>
          <a:lstStyle/>
          <a:p>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A</a:t>
            </a:r>
            <a:endParaRPr kumimoji="1" lang="zh-CN" altLang="en-US"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8EA7DEAC-01F8-6341-AC16-DEB4EB7FE401}"/>
              </a:ext>
            </a:extLst>
          </p:cNvPr>
          <p:cNvSpPr txBox="1"/>
          <p:nvPr/>
        </p:nvSpPr>
        <p:spPr>
          <a:xfrm>
            <a:off x="8062585" y="2336630"/>
            <a:ext cx="351378" cy="369332"/>
          </a:xfrm>
          <a:prstGeom prst="rect">
            <a:avLst/>
          </a:prstGeom>
          <a:noFill/>
        </p:spPr>
        <p:txBody>
          <a:bodyPr wrap="none" rtlCol="0">
            <a:spAutoFit/>
          </a:bodyPr>
          <a:lstStyle/>
          <a:p>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B</a:t>
            </a:r>
            <a:endParaRPr kumimoji="1" lang="zh-CN" altLang="en-US" b="1">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7620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3475631" cy="461665"/>
          </a:xfrm>
          <a:prstGeom prst="rect">
            <a:avLst/>
          </a:prstGeom>
          <a:noFill/>
        </p:spPr>
        <p:txBody>
          <a:bodyPr wrap="none" rtlCol="0">
            <a:spAutoFit/>
          </a:bodyPr>
          <a:lstStyle/>
          <a:p>
            <a:r>
              <a:rPr kumimoji="1" lang="en-US" altLang="zh-CN" sz="2400" b="1">
                <a:latin typeface="Times New Roman" panose="02020603050405020304" pitchFamily="18" charset="0"/>
                <a:cs typeface="Times New Roman" panose="02020603050405020304" pitchFamily="18" charset="0"/>
              </a:rPr>
              <a:t>Experiments:</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Evaluation</a:t>
            </a:r>
            <a:endParaRPr kumimoji="1" lang="zh-CN" altLang="en-US" sz="2400" b="1">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8886D21D-B0AA-4C94-B48E-67DFE4BBDD85}"/>
              </a:ext>
            </a:extLst>
          </p:cNvPr>
          <p:cNvSpPr txBox="1"/>
          <p:nvPr/>
        </p:nvSpPr>
        <p:spPr>
          <a:xfrm>
            <a:off x="542167" y="1006929"/>
            <a:ext cx="2037802"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Overhead Analysis</a:t>
            </a:r>
          </a:p>
        </p:txBody>
      </p:sp>
      <mc:AlternateContent xmlns:mc="http://schemas.openxmlformats.org/markup-compatibility/2006">
        <mc:Choice xmlns:a14="http://schemas.microsoft.com/office/drawing/2010/main" Requires="a14">
          <p:sp>
            <p:nvSpPr>
              <p:cNvPr id="7" name="文本框 6">
                <a:extLst>
                  <a:ext uri="{FF2B5EF4-FFF2-40B4-BE49-F238E27FC236}">
                    <a16:creationId xmlns:a16="http://schemas.microsoft.com/office/drawing/2014/main" id="{2566FC2A-632E-40E7-821A-D4B94843B8A8}"/>
                  </a:ext>
                </a:extLst>
              </p:cNvPr>
              <p:cNvSpPr txBox="1"/>
              <p:nvPr/>
            </p:nvSpPr>
            <p:spPr>
              <a:xfrm>
                <a:off x="5843846" y="1608895"/>
                <a:ext cx="6022571" cy="3142399"/>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An </a:t>
                </a:r>
                <a:r>
                  <a:rPr lang="zh-CN" altLang="en-US" dirty="0">
                    <a:latin typeface="Times New Roman" panose="02020603050405020304" pitchFamily="18" charset="0"/>
                    <a:cs typeface="Times New Roman" panose="02020603050405020304" pitchFamily="18" charset="0"/>
                  </a:rPr>
                  <a:t>additional sampling operation at each decoding step</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b="1" dirty="0">
                    <a:latin typeface="Times New Roman" panose="02020603050405020304" pitchFamily="18" charset="0"/>
                    <a:cs typeface="Times New Roman" panose="02020603050405020304" pitchFamily="18" charset="0"/>
                  </a:rPr>
                  <a:t>S</a:t>
                </a:r>
                <a:r>
                  <a:rPr lang="zh-CN" altLang="en-US" b="1" dirty="0">
                    <a:latin typeface="Times New Roman" panose="02020603050405020304" pitchFamily="18" charset="0"/>
                    <a:cs typeface="Times New Roman" panose="02020603050405020304" pitchFamily="18" charset="0"/>
                  </a:rPr>
                  <a:t>calar-</a:t>
                </a:r>
                <a:r>
                  <a:rPr lang="en-US" altLang="zh-CN" b="1" dirty="0">
                    <a:latin typeface="Times New Roman" panose="02020603050405020304" pitchFamily="18" charset="0"/>
                    <a:cs typeface="Times New Roman" panose="02020603050405020304" pitchFamily="18" charset="0"/>
                  </a:rPr>
                  <a:t>L</a:t>
                </a:r>
                <a:r>
                  <a:rPr lang="zh-CN" altLang="en-US" b="1" dirty="0">
                    <a:latin typeface="Times New Roman" panose="02020603050405020304" pitchFamily="18" charset="0"/>
                    <a:cs typeface="Times New Roman" panose="02020603050405020304" pitchFamily="18" charset="0"/>
                  </a:rPr>
                  <a:t>evel</a:t>
                </a:r>
                <a:endParaRPr lang="en-US" altLang="zh-CN" b="1"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2 </a:t>
                </a:r>
                <a:r>
                  <a:rPr lang="zh-CN" altLang="en-US" dirty="0">
                    <a:latin typeface="Times New Roman" panose="02020603050405020304" pitchFamily="18" charset="0"/>
                    <a:cs typeface="Times New Roman" panose="02020603050405020304" pitchFamily="18" charset="0"/>
                  </a:rPr>
                  <a:t>random generations</a:t>
                </a:r>
                <a:r>
                  <a:rPr lang="en-US" altLang="zh-CN" dirty="0">
                    <a:latin typeface="Times New Roman" panose="02020603050405020304" pitchFamily="18" charset="0"/>
                    <a:cs typeface="Times New Roman" panose="02020603050405020304" pitchFamily="18" charset="0"/>
                  </a:rPr>
                  <a:t>, 1 </a:t>
                </a:r>
                <a:r>
                  <a:rPr lang="zh-CN" altLang="en-US" dirty="0">
                    <a:latin typeface="Times New Roman" panose="02020603050405020304" pitchFamily="18" charset="0"/>
                    <a:cs typeface="Times New Roman" panose="02020603050405020304" pitchFamily="18" charset="0"/>
                  </a:rPr>
                  <a:t>subtractions</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2 </a:t>
                </a:r>
                <a:r>
                  <a:rPr lang="zh-CN" altLang="en-US" dirty="0">
                    <a:latin typeface="Times New Roman" panose="02020603050405020304" pitchFamily="18" charset="0"/>
                    <a:cs typeface="Times New Roman" panose="02020603050405020304" pitchFamily="18" charset="0"/>
                  </a:rPr>
                  <a:t>multiplications, </a:t>
                </a:r>
                <a:r>
                  <a:rPr lang="en-US" altLang="zh-CN" dirty="0">
                    <a:latin typeface="Times New Roman" panose="02020603050405020304" pitchFamily="18" charset="0"/>
                    <a:cs typeface="Times New Roman" panose="02020603050405020304" pitchFamily="18" charset="0"/>
                  </a:rPr>
                  <a:t>2 </a:t>
                </a:r>
                <a:r>
                  <a:rPr lang="zh-CN" altLang="en-US" dirty="0">
                    <a:latin typeface="Times New Roman" panose="02020603050405020304" pitchFamily="18" charset="0"/>
                    <a:cs typeface="Times New Roman" panose="02020603050405020304" pitchFamily="18" charset="0"/>
                  </a:rPr>
                  <a:t>comparisons</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b="1" dirty="0">
                    <a:latin typeface="Times New Roman" panose="02020603050405020304" pitchFamily="18" charset="0"/>
                    <a:cs typeface="Times New Roman" panose="02020603050405020304" pitchFamily="18" charset="0"/>
                  </a:rPr>
                  <a:t>V</a:t>
                </a:r>
                <a:r>
                  <a:rPr lang="zh-CN" altLang="en-US" b="1" dirty="0">
                    <a:latin typeface="Times New Roman" panose="02020603050405020304" pitchFamily="18" charset="0"/>
                    <a:cs typeface="Times New Roman" panose="02020603050405020304" pitchFamily="18" charset="0"/>
                  </a:rPr>
                  <a:t>ector-</a:t>
                </a:r>
                <a:r>
                  <a:rPr lang="en-US" altLang="zh-CN" b="1" dirty="0">
                    <a:latin typeface="Times New Roman" panose="02020603050405020304" pitchFamily="18" charset="0"/>
                    <a:cs typeface="Times New Roman" panose="02020603050405020304" pitchFamily="18" charset="0"/>
                  </a:rPr>
                  <a:t>L</a:t>
                </a:r>
                <a:r>
                  <a:rPr lang="zh-CN" altLang="en-US" b="1" dirty="0">
                    <a:latin typeface="Times New Roman" panose="02020603050405020304" pitchFamily="18" charset="0"/>
                    <a:cs typeface="Times New Roman" panose="02020603050405020304" pitchFamily="18" charset="0"/>
                  </a:rPr>
                  <a:t>evel</a:t>
                </a:r>
                <a:endParaRPr lang="en-US" altLang="zh-CN" b="1"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 subtraction, </a:t>
                </a:r>
                <a:r>
                  <a:rPr lang="en-US" altLang="zh-CN" dirty="0">
                    <a:latin typeface="Times New Roman" panose="02020603050405020304" pitchFamily="18" charset="0"/>
                    <a:cs typeface="Times New Roman" panose="02020603050405020304" pitchFamily="18" charset="0"/>
                  </a:rPr>
                  <a:t>1 </a:t>
                </a:r>
                <a:r>
                  <a:rPr lang="zh-CN" altLang="en-US" dirty="0">
                    <a:latin typeface="Times New Roman" panose="02020603050405020304" pitchFamily="18" charset="0"/>
                    <a:cs typeface="Times New Roman" panose="02020603050405020304" pitchFamily="18" charset="0"/>
                  </a:rPr>
                  <a:t>comparison, </a:t>
                </a:r>
                <a:r>
                  <a:rPr lang="en-US" altLang="zh-CN"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 normalization</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For</a:t>
                </a:r>
                <a:r>
                  <a:rPr lang="zh-CN" altLang="en-US" dirty="0">
                    <a:latin typeface="Times New Roman" panose="02020603050405020304" pitchFamily="18" charset="0"/>
                    <a:cs typeface="Times New Roman" panose="02020603050405020304" pitchFamily="18" charset="0"/>
                  </a:rPr>
                  <a:t> Qwen2.5-1.5B</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the </a:t>
                </a:r>
                <a:r>
                  <a:rPr lang="en-US" altLang="zh-CN" dirty="0">
                    <a:latin typeface="Times New Roman" panose="02020603050405020304" pitchFamily="18" charset="0"/>
                    <a:cs typeface="Times New Roman" panose="02020603050405020304" pitchFamily="18" charset="0"/>
                  </a:rPr>
                  <a:t>overhead is</a:t>
                </a:r>
                <a:r>
                  <a:rPr lang="en-US" altLang="zh-CN" dirty="0">
                    <a:solidFill>
                      <a:schemeClr val="accent5">
                        <a:lumMod val="75000"/>
                      </a:schemeClr>
                    </a:solidFill>
                    <a:cs typeface="Times New Roman" panose="02020603050405020304" pitchFamily="18" charset="0"/>
                  </a:rPr>
                  <a:t> &lt;</a:t>
                </a:r>
                <a14:m>
                  <m:oMath xmlns:m="http://schemas.openxmlformats.org/officeDocument/2006/math">
                    <m:r>
                      <a:rPr lang="zh-CN" altLang="en-US" i="1" dirty="0" smtClean="0">
                        <a:solidFill>
                          <a:schemeClr val="accent5">
                            <a:lumMod val="75000"/>
                          </a:schemeClr>
                        </a:solidFill>
                        <a:latin typeface="Cambria Math" panose="02040503050406030204" pitchFamily="18" charset="0"/>
                        <a:cs typeface="Times New Roman" panose="02020603050405020304" pitchFamily="18" charset="0"/>
                      </a:rPr>
                      <m:t>3</m:t>
                    </m:r>
                    <m:r>
                      <a:rPr lang="en-US" altLang="zh-CN" i="1" dirty="0" smtClean="0">
                        <a:solidFill>
                          <a:schemeClr val="accent5">
                            <a:lumMod val="75000"/>
                          </a:schemeClr>
                        </a:solidFill>
                        <a:latin typeface="Cambria Math" panose="02040503050406030204" pitchFamily="18" charset="0"/>
                        <a:cs typeface="Times New Roman" panose="02020603050405020304" pitchFamily="18" charset="0"/>
                      </a:rPr>
                      <m:t>×</m:t>
                    </m:r>
                    <m:sSup>
                      <m:sSupPr>
                        <m:ctrlPr>
                          <a:rPr lang="en-US" altLang="zh-CN" b="0" i="1" dirty="0" smtClean="0">
                            <a:solidFill>
                              <a:schemeClr val="accent5">
                                <a:lumMod val="75000"/>
                              </a:schemeClr>
                            </a:solidFill>
                            <a:latin typeface="Cambria Math" panose="02040503050406030204" pitchFamily="18" charset="0"/>
                            <a:cs typeface="Times New Roman" panose="02020603050405020304" pitchFamily="18" charset="0"/>
                          </a:rPr>
                        </m:ctrlPr>
                      </m:sSupPr>
                      <m:e>
                        <m:r>
                          <a:rPr lang="en-US" altLang="zh-CN" i="1" dirty="0" smtClean="0">
                            <a:solidFill>
                              <a:schemeClr val="accent5">
                                <a:lumMod val="75000"/>
                              </a:schemeClr>
                            </a:solidFill>
                            <a:latin typeface="Cambria Math" panose="02040503050406030204" pitchFamily="18" charset="0"/>
                            <a:cs typeface="Times New Roman" panose="02020603050405020304" pitchFamily="18" charset="0"/>
                          </a:rPr>
                          <m:t>10</m:t>
                        </m:r>
                      </m:e>
                      <m:sup>
                        <m:r>
                          <a:rPr lang="en-US" altLang="zh-CN" b="0" i="1" dirty="0" smtClean="0">
                            <a:solidFill>
                              <a:schemeClr val="accent5">
                                <a:lumMod val="75000"/>
                              </a:schemeClr>
                            </a:solidFill>
                            <a:latin typeface="Cambria Math" panose="02040503050406030204" pitchFamily="18" charset="0"/>
                            <a:cs typeface="Times New Roman" panose="02020603050405020304" pitchFamily="18" charset="0"/>
                          </a:rPr>
                          <m:t>5</m:t>
                        </m:r>
                      </m:sup>
                    </m:sSup>
                  </m:oMath>
                </a14:m>
                <a:r>
                  <a:rPr lang="zh-CN" altLang="en-US" dirty="0">
                    <a:solidFill>
                      <a:schemeClr val="accent5">
                        <a:lumMod val="75000"/>
                      </a:schemeClr>
                    </a:solidFill>
                    <a:latin typeface="Times New Roman" panose="02020603050405020304" pitchFamily="18" charset="0"/>
                    <a:cs typeface="Times New Roman" panose="02020603050405020304" pitchFamily="18" charset="0"/>
                  </a:rPr>
                  <a:t> MACs</a:t>
                </a:r>
                <a:r>
                  <a:rPr lang="en-US" altLang="zh-CN" dirty="0">
                    <a:latin typeface="Times New Roman" panose="02020603050405020304" pitchFamily="18" charset="0"/>
                    <a:cs typeface="Times New Roman" panose="02020603050405020304" pitchFamily="18" charset="0"/>
                  </a:rPr>
                  <a:t>, accounting for 0.03% of the cost of decoding a single token.</a:t>
                </a:r>
              </a:p>
            </p:txBody>
          </p:sp>
        </mc:Choice>
        <mc:Fallback>
          <p:sp>
            <p:nvSpPr>
              <p:cNvPr id="7" name="文本框 6">
                <a:extLst>
                  <a:ext uri="{FF2B5EF4-FFF2-40B4-BE49-F238E27FC236}">
                    <a16:creationId xmlns:a16="http://schemas.microsoft.com/office/drawing/2014/main" id="{2566FC2A-632E-40E7-821A-D4B94843B8A8}"/>
                  </a:ext>
                </a:extLst>
              </p:cNvPr>
              <p:cNvSpPr txBox="1">
                <a:spLocks noRot="1" noChangeAspect="1" noMove="1" noResize="1" noEditPoints="1" noAdjustHandles="1" noChangeArrowheads="1" noChangeShapeType="1" noTextEdit="1"/>
              </p:cNvSpPr>
              <p:nvPr/>
            </p:nvSpPr>
            <p:spPr>
              <a:xfrm>
                <a:off x="5843846" y="1608895"/>
                <a:ext cx="6022571" cy="3142399"/>
              </a:xfrm>
              <a:prstGeom prst="rect">
                <a:avLst/>
              </a:prstGeom>
              <a:blipFill>
                <a:blip r:embed="rId2"/>
                <a:stretch>
                  <a:fillRect l="-842" t="-806" b="-2419"/>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0A3994AF-F65A-4935-BCFD-9D3A68569155}"/>
              </a:ext>
            </a:extLst>
          </p:cNvPr>
          <p:cNvPicPr>
            <a:picLocks noChangeAspect="1"/>
          </p:cNvPicPr>
          <p:nvPr/>
        </p:nvPicPr>
        <p:blipFill>
          <a:blip r:embed="rId3"/>
          <a:stretch>
            <a:fillRect/>
          </a:stretch>
        </p:blipFill>
        <p:spPr>
          <a:xfrm>
            <a:off x="633876" y="1678777"/>
            <a:ext cx="5132786" cy="3757745"/>
          </a:xfrm>
          <a:prstGeom prst="rect">
            <a:avLst/>
          </a:prstGeom>
        </p:spPr>
      </p:pic>
      <p:sp>
        <p:nvSpPr>
          <p:cNvPr id="9" name="矩形 8">
            <a:extLst>
              <a:ext uri="{FF2B5EF4-FFF2-40B4-BE49-F238E27FC236}">
                <a16:creationId xmlns:a16="http://schemas.microsoft.com/office/drawing/2014/main" id="{809B69F5-9F7A-4351-9853-89B09A2DBB22}"/>
              </a:ext>
            </a:extLst>
          </p:cNvPr>
          <p:cNvSpPr/>
          <p:nvPr/>
        </p:nvSpPr>
        <p:spPr>
          <a:xfrm>
            <a:off x="822960" y="2855422"/>
            <a:ext cx="4268585" cy="1167938"/>
          </a:xfrm>
          <a:prstGeom prst="rect">
            <a:avLst/>
          </a:prstGeom>
          <a:noFill/>
          <a:ln>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81D6B6DC-4D37-4E80-87C6-BE08F0AE9ABF}"/>
              </a:ext>
            </a:extLst>
          </p:cNvPr>
          <p:cNvSpPr txBox="1"/>
          <p:nvPr/>
        </p:nvSpPr>
        <p:spPr>
          <a:xfrm>
            <a:off x="5843847" y="1038212"/>
            <a:ext cx="3077130" cy="369332"/>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Computational Overhead</a:t>
            </a:r>
          </a:p>
        </p:txBody>
      </p:sp>
      <p:sp>
        <p:nvSpPr>
          <p:cNvPr id="12" name="文本框 11">
            <a:extLst>
              <a:ext uri="{FF2B5EF4-FFF2-40B4-BE49-F238E27FC236}">
                <a16:creationId xmlns:a16="http://schemas.microsoft.com/office/drawing/2014/main" id="{9C4102B5-AB7C-4EDE-B93B-EDB0B5C886FF}"/>
              </a:ext>
            </a:extLst>
          </p:cNvPr>
          <p:cNvSpPr txBox="1"/>
          <p:nvPr/>
        </p:nvSpPr>
        <p:spPr>
          <a:xfrm>
            <a:off x="5843847" y="4893125"/>
            <a:ext cx="3077130" cy="369332"/>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Communication Overhead</a:t>
            </a:r>
          </a:p>
        </p:txBody>
      </p:sp>
      <p:sp>
        <p:nvSpPr>
          <p:cNvPr id="14" name="文本框 13">
            <a:extLst>
              <a:ext uri="{FF2B5EF4-FFF2-40B4-BE49-F238E27FC236}">
                <a16:creationId xmlns:a16="http://schemas.microsoft.com/office/drawing/2014/main" id="{A30BDD61-90BC-458E-8699-7992A93111C8}"/>
              </a:ext>
            </a:extLst>
          </p:cNvPr>
          <p:cNvSpPr txBox="1"/>
          <p:nvPr/>
        </p:nvSpPr>
        <p:spPr>
          <a:xfrm>
            <a:off x="5843846" y="5404289"/>
            <a:ext cx="5920691" cy="923330"/>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T</a:t>
            </a:r>
            <a:r>
              <a:rPr lang="zh-CN" altLang="en-US" dirty="0">
                <a:latin typeface="Times New Roman" panose="02020603050405020304" pitchFamily="18" charset="0"/>
                <a:cs typeface="Times New Roman" panose="02020603050405020304" pitchFamily="18" charset="0"/>
              </a:rPr>
              <a:t>ransmitting the output distributions incurs </a:t>
            </a:r>
            <a:r>
              <a:rPr lang="zh-CN" altLang="en-US" b="1" dirty="0">
                <a:solidFill>
                  <a:schemeClr val="accent5">
                    <a:lumMod val="75000"/>
                  </a:schemeClr>
                </a:solidFill>
                <a:latin typeface="Times New Roman" panose="02020603050405020304" pitchFamily="18" charset="0"/>
                <a:cs typeface="Times New Roman" panose="02020603050405020304" pitchFamily="18" charset="0"/>
              </a:rPr>
              <a:t>less than 0.5 KB of extra data per token</a:t>
            </a:r>
            <a:r>
              <a:rPr lang="zh-CN" altLang="en-US" dirty="0">
                <a:latin typeface="Times New Roman" panose="02020603050405020304" pitchFamily="18" charset="0"/>
                <a:cs typeface="Times New Roman" panose="02020603050405020304" pitchFamily="18" charset="0"/>
              </a:rPr>
              <a:t>. Under a 100 Mbps local-area Wi-Fi network, this translates to &lt;40 us </a:t>
            </a:r>
            <a:r>
              <a:rPr lang="en-US" altLang="zh-CN" dirty="0">
                <a:latin typeface="Times New Roman" panose="02020603050405020304" pitchFamily="18" charset="0"/>
                <a:cs typeface="Times New Roman" panose="02020603050405020304" pitchFamily="18" charset="0"/>
              </a:rPr>
              <a:t>of latency</a:t>
            </a:r>
            <a:r>
              <a:rPr lang="zh-CN" alt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86806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4">
            <a:extLst>
              <a:ext uri="{FF2B5EF4-FFF2-40B4-BE49-F238E27FC236}">
                <a16:creationId xmlns:a16="http://schemas.microsoft.com/office/drawing/2014/main" id="{73B973D7-2F3F-E343-93AF-939BC673899E}"/>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BD5144DD-AF25-5D43-879F-4C6161132009}"/>
              </a:ext>
            </a:extLst>
          </p:cNvPr>
          <p:cNvSpPr txBox="1"/>
          <p:nvPr/>
        </p:nvSpPr>
        <p:spPr>
          <a:xfrm>
            <a:off x="4900802" y="2975143"/>
            <a:ext cx="2390399" cy="646331"/>
          </a:xfrm>
          <a:prstGeom prst="rect">
            <a:avLst/>
          </a:prstGeom>
          <a:solidFill>
            <a:schemeClr val="bg1"/>
          </a:solidFill>
        </p:spPr>
        <p:txBody>
          <a:bodyPr wrap="none" rtlCol="0">
            <a:spAutoFit/>
          </a:bodyPr>
          <a:lstStyle/>
          <a:p>
            <a:pPr algn="ctr"/>
            <a:r>
              <a:rPr kumimoji="1" lang="en-US" altLang="zh-CN" sz="3600" b="1">
                <a:latin typeface="Times New Roman" panose="02020603050405020304" pitchFamily="18" charset="0"/>
                <a:cs typeface="Times New Roman" panose="02020603050405020304" pitchFamily="18" charset="0"/>
              </a:rPr>
              <a:t>Conclusion</a:t>
            </a:r>
            <a:endParaRPr kumimoji="1" lang="zh-CN" altLang="en-US" sz="3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1265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1656223"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Conclusion</a:t>
            </a:r>
            <a:endParaRPr kumimoji="1" lang="zh-CN" altLang="en-US" sz="2400" b="1" dirty="0">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93D29FAE-F086-4D21-A338-6DA4306B0582}"/>
              </a:ext>
            </a:extLst>
          </p:cNvPr>
          <p:cNvSpPr txBox="1"/>
          <p:nvPr/>
        </p:nvSpPr>
        <p:spPr>
          <a:xfrm>
            <a:off x="542166" y="1463008"/>
            <a:ext cx="10617670" cy="2215991"/>
          </a:xfrm>
          <a:prstGeom prst="rect">
            <a:avLst/>
          </a:prstGeom>
          <a:noFill/>
        </p:spPr>
        <p:txBody>
          <a:bodyPr wrap="square">
            <a:spAutoFit/>
          </a:bodyPr>
          <a:lstStyle/>
          <a:p>
            <a:pPr marL="285750" indent="-285750">
              <a:spcAft>
                <a:spcPts val="1200"/>
              </a:spcAft>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DRAGON </a:t>
            </a:r>
            <a:r>
              <a:rPr lang="en-US" altLang="zh-CN" dirty="0">
                <a:latin typeface="Times New Roman" panose="02020603050405020304" pitchFamily="18" charset="0"/>
                <a:cs typeface="Times New Roman" panose="02020603050405020304" pitchFamily="18" charset="0"/>
              </a:rPr>
              <a:t>is</a:t>
            </a:r>
            <a:r>
              <a:rPr lang="zh-CN" altLang="en-US" dirty="0">
                <a:latin typeface="Times New Roman" panose="02020603050405020304" pitchFamily="18" charset="0"/>
                <a:cs typeface="Times New Roman" panose="02020603050405020304" pitchFamily="18" charset="0"/>
              </a:rPr>
              <a:t> a distributed RAG framework that enhances on-device SLMs using both personal and general knowledge without raw document transmission. </a:t>
            </a:r>
            <a:endParaRPr lang="en-US" altLang="zh-CN" dirty="0">
              <a:latin typeface="Times New Roman" panose="02020603050405020304" pitchFamily="18" charset="0"/>
              <a:cs typeface="Times New Roman" panose="02020603050405020304" pitchFamily="18" charset="0"/>
            </a:endParaRPr>
          </a:p>
          <a:p>
            <a:pPr marL="285750" indent="-285750">
              <a:spcAft>
                <a:spcPts val="1200"/>
              </a:spcAft>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DRAGON partitions the RAG workflow across device and cloud, using </a:t>
            </a:r>
            <a:r>
              <a:rPr lang="zh-CN" altLang="en-US" b="1" dirty="0">
                <a:latin typeface="Times New Roman" panose="02020603050405020304" pitchFamily="18" charset="0"/>
                <a:cs typeface="Times New Roman" panose="02020603050405020304" pitchFamily="18" charset="0"/>
              </a:rPr>
              <a:t>Speculative Aggregation </a:t>
            </a:r>
            <a:r>
              <a:rPr lang="zh-CN" altLang="en-US" dirty="0">
                <a:latin typeface="Times New Roman" panose="02020603050405020304" pitchFamily="18" charset="0"/>
                <a:cs typeface="Times New Roman" panose="02020603050405020304" pitchFamily="18" charset="0"/>
              </a:rPr>
              <a:t>to minimize output synchronization overhead. </a:t>
            </a:r>
            <a:endParaRPr lang="en-US" altLang="zh-CN" dirty="0">
              <a:latin typeface="Times New Roman" panose="02020603050405020304" pitchFamily="18" charset="0"/>
              <a:cs typeface="Times New Roman" panose="02020603050405020304" pitchFamily="18" charset="0"/>
            </a:endParaRPr>
          </a:p>
          <a:p>
            <a:pPr marL="285750" indent="-285750">
              <a:spcAft>
                <a:spcPts val="1200"/>
              </a:spcAft>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Experimental results show that DRAGON notably improves generation quality while maintaining low latency.</a:t>
            </a:r>
            <a:endParaRPr lang="en-US" altLang="zh-CN" dirty="0">
              <a:latin typeface="Times New Roman" panose="02020603050405020304" pitchFamily="18" charset="0"/>
              <a:cs typeface="Times New Roman" panose="02020603050405020304" pitchFamily="18" charset="0"/>
            </a:endParaRPr>
          </a:p>
          <a:p>
            <a:pPr marL="285750" indent="-285750">
              <a:spcAft>
                <a:spcPts val="12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Designed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for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peer-to-peer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computing</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nodes,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also</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applicable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for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multi-node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systems</a:t>
            </a:r>
          </a:p>
        </p:txBody>
      </p:sp>
    </p:spTree>
    <p:extLst>
      <p:ext uri="{BB962C8B-B14F-4D97-AF65-F5344CB8AC3E}">
        <p14:creationId xmlns:p14="http://schemas.microsoft.com/office/powerpoint/2010/main" val="1882126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4BCCEC0-1DA1-4721-A0DC-26FC085232C9}"/>
              </a:ext>
            </a:extLst>
          </p:cNvPr>
          <p:cNvPicPr>
            <a:picLocks noChangeAspect="1" noChangeArrowheads="1"/>
          </p:cNvPicPr>
          <p:nvPr/>
        </p:nvPicPr>
        <p:blipFill rotWithShape="1">
          <a:blip r:embed="rId2">
            <a:alphaModFix amt="19000"/>
            <a:duotone>
              <a:schemeClr val="accent5">
                <a:shade val="45000"/>
                <a:satMod val="135000"/>
              </a:schemeClr>
              <a:prstClr val="white"/>
            </a:duotone>
            <a:extLst>
              <a:ext uri="{28A0092B-C50C-407E-A947-70E740481C1C}">
                <a14:useLocalDpi xmlns:a14="http://schemas.microsoft.com/office/drawing/2010/main" val="0"/>
              </a:ext>
            </a:extLst>
          </a:blip>
          <a:srcRect t="2292" r="10066"/>
          <a:stretch/>
        </p:blipFill>
        <p:spPr bwMode="auto">
          <a:xfrm>
            <a:off x="6481192" y="-1"/>
            <a:ext cx="5710808" cy="5584013"/>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E9FA9112-A091-4DDC-9617-252AEDAFD70C}"/>
              </a:ext>
            </a:extLst>
          </p:cNvPr>
          <p:cNvSpPr txBox="1"/>
          <p:nvPr/>
        </p:nvSpPr>
        <p:spPr>
          <a:xfrm>
            <a:off x="521935" y="3155295"/>
            <a:ext cx="7336817" cy="646331"/>
          </a:xfrm>
          <a:prstGeom prst="rect">
            <a:avLst/>
          </a:prstGeom>
          <a:noFill/>
        </p:spPr>
        <p:txBody>
          <a:bodyPr wrap="none" rtlCol="0">
            <a:spAutoFit/>
          </a:bodyPr>
          <a:lstStyle/>
          <a:p>
            <a:r>
              <a:rPr lang="en-US" altLang="zh-CN" sz="3600" b="1" dirty="0">
                <a:latin typeface="Times New Roman" panose="02020603050405020304" pitchFamily="18" charset="0"/>
                <a:cs typeface="Times New Roman" panose="02020603050405020304" pitchFamily="18" charset="0"/>
              </a:rPr>
              <a:t>Thanks for ​​your attention</a:t>
            </a:r>
            <a:r>
              <a:rPr lang="zh-CN" altLang="en-US" sz="3600" b="1" dirty="0">
                <a:latin typeface="Times New Roman" panose="02020603050405020304" pitchFamily="18" charset="0"/>
                <a:cs typeface="Times New Roman" panose="02020603050405020304" pitchFamily="18" charset="0"/>
              </a:rPr>
              <a:t>！</a:t>
            </a:r>
            <a:r>
              <a:rPr lang="en-US" altLang="zh-CN" sz="3600" b="1" dirty="0">
                <a:solidFill>
                  <a:schemeClr val="accent5">
                    <a:lumMod val="75000"/>
                  </a:schemeClr>
                </a:solidFill>
                <a:latin typeface="Times New Roman" panose="02020603050405020304" pitchFamily="18" charset="0"/>
                <a:cs typeface="Times New Roman" panose="02020603050405020304" pitchFamily="18" charset="0"/>
              </a:rPr>
              <a:t>(Q&amp;A)</a:t>
            </a:r>
            <a:endParaRPr lang="zh-CN" altLang="en-US" sz="36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2" name="标题 1">
            <a:extLst>
              <a:ext uri="{FF2B5EF4-FFF2-40B4-BE49-F238E27FC236}">
                <a16:creationId xmlns:a16="http://schemas.microsoft.com/office/drawing/2014/main" id="{E2E1D237-3BB1-4749-B9C7-1A1577F311DF}"/>
              </a:ext>
            </a:extLst>
          </p:cNvPr>
          <p:cNvSpPr txBox="1">
            <a:spLocks/>
          </p:cNvSpPr>
          <p:nvPr/>
        </p:nvSpPr>
        <p:spPr>
          <a:xfrm>
            <a:off x="521936" y="359477"/>
            <a:ext cx="11148127"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 altLang="zh-CN" sz="2800" b="1" dirty="0">
                <a:solidFill>
                  <a:schemeClr val="bg2">
                    <a:lumMod val="50000"/>
                  </a:schemeClr>
                </a:solidFill>
                <a:latin typeface="Times New Roman" panose="02020603050405020304" pitchFamily="18" charset="0"/>
                <a:cs typeface="Times New Roman" panose="02020603050405020304" pitchFamily="18" charset="0"/>
              </a:rPr>
              <a:t>DRAGON: </a:t>
            </a:r>
            <a:br>
              <a:rPr lang="en" altLang="zh-CN" sz="2800" b="1" dirty="0">
                <a:solidFill>
                  <a:schemeClr val="bg2">
                    <a:lumMod val="50000"/>
                  </a:schemeClr>
                </a:solidFill>
                <a:latin typeface="Times New Roman" panose="02020603050405020304" pitchFamily="18" charset="0"/>
                <a:cs typeface="Times New Roman" panose="02020603050405020304" pitchFamily="18" charset="0"/>
              </a:rPr>
            </a:br>
            <a:r>
              <a:rPr lang="en" altLang="zh-CN" sz="2800" b="1" dirty="0">
                <a:solidFill>
                  <a:schemeClr val="bg2">
                    <a:lumMod val="50000"/>
                  </a:schemeClr>
                </a:solidFill>
                <a:latin typeface="Times New Roman" panose="02020603050405020304" pitchFamily="18" charset="0"/>
                <a:cs typeface="Times New Roman" panose="02020603050405020304" pitchFamily="18" charset="0"/>
              </a:rPr>
              <a:t>Enhancing On-Device Model Performance with</a:t>
            </a:r>
            <a:br>
              <a:rPr lang="en" altLang="zh-CN" sz="2800" b="1" dirty="0">
                <a:solidFill>
                  <a:schemeClr val="bg2">
                    <a:lumMod val="50000"/>
                  </a:schemeClr>
                </a:solidFill>
                <a:latin typeface="Times New Roman" panose="02020603050405020304" pitchFamily="18" charset="0"/>
                <a:cs typeface="Times New Roman" panose="02020603050405020304" pitchFamily="18" charset="0"/>
              </a:rPr>
            </a:br>
            <a:r>
              <a:rPr lang="en" altLang="zh-CN" sz="2800" b="1" dirty="0">
                <a:solidFill>
                  <a:schemeClr val="bg2">
                    <a:lumMod val="50000"/>
                  </a:schemeClr>
                </a:solidFill>
                <a:latin typeface="Times New Roman" panose="02020603050405020304" pitchFamily="18" charset="0"/>
                <a:cs typeface="Times New Roman" panose="02020603050405020304" pitchFamily="18" charset="0"/>
              </a:rPr>
              <a:t>Distributed Retrieval-Augmented Generation</a:t>
            </a:r>
            <a:endParaRPr kumimoji="1" lang="zh-CN" altLang="en-US" sz="2800"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4B38E813-6C31-48A8-AEC4-1FCED2D7451E}"/>
              </a:ext>
            </a:extLst>
          </p:cNvPr>
          <p:cNvSpPr txBox="1"/>
          <p:nvPr/>
        </p:nvSpPr>
        <p:spPr>
          <a:xfrm>
            <a:off x="7809807" y="5743337"/>
            <a:ext cx="3722285" cy="369332"/>
          </a:xfrm>
          <a:prstGeom prst="rect">
            <a:avLst/>
          </a:prstGeom>
          <a:noFill/>
        </p:spPr>
        <p:txBody>
          <a:bodyPr wrap="square" rtlCol="0">
            <a:spAutoFit/>
          </a:bodyPr>
          <a:lstStyle/>
          <a:p>
            <a:pPr algn="r"/>
            <a:r>
              <a:rPr kumimoji="1" lang="en-US" altLang="zh-CN" dirty="0">
                <a:solidFill>
                  <a:schemeClr val="bg2">
                    <a:lumMod val="50000"/>
                  </a:schemeClr>
                </a:solidFill>
                <a:latin typeface="Times New Roman" panose="02020603050405020304" pitchFamily="18" charset="0"/>
                <a:cs typeface="Times New Roman" panose="02020603050405020304" pitchFamily="18" charset="0"/>
              </a:rPr>
              <a:t>ACM</a:t>
            </a:r>
            <a:r>
              <a:rPr kumimoji="1" lang="zh-CN" altLang="en-US" dirty="0">
                <a:solidFill>
                  <a:schemeClr val="bg2">
                    <a:lumMod val="50000"/>
                  </a:schemeClr>
                </a:solidFill>
                <a:latin typeface="Times New Roman" panose="02020603050405020304" pitchFamily="18" charset="0"/>
                <a:cs typeface="Times New Roman" panose="02020603050405020304" pitchFamily="18" charset="0"/>
              </a:rPr>
              <a:t> </a:t>
            </a:r>
            <a:r>
              <a:rPr kumimoji="1" lang="en-US" altLang="zh-CN" dirty="0" err="1">
                <a:solidFill>
                  <a:schemeClr val="bg2">
                    <a:lumMod val="50000"/>
                  </a:schemeClr>
                </a:solidFill>
                <a:latin typeface="Times New Roman" panose="02020603050405020304" pitchFamily="18" charset="0"/>
                <a:cs typeface="Times New Roman" panose="02020603050405020304" pitchFamily="18" charset="0"/>
              </a:rPr>
              <a:t>MobiHoc</a:t>
            </a:r>
            <a:r>
              <a:rPr kumimoji="1" lang="zh-CN" altLang="en-US" dirty="0">
                <a:solidFill>
                  <a:schemeClr val="bg2">
                    <a:lumMod val="50000"/>
                  </a:schemeClr>
                </a:solidFill>
                <a:latin typeface="Times New Roman" panose="02020603050405020304" pitchFamily="18" charset="0"/>
                <a:cs typeface="Times New Roman" panose="02020603050405020304" pitchFamily="18" charset="0"/>
              </a:rPr>
              <a:t> </a:t>
            </a:r>
            <a:r>
              <a:rPr kumimoji="1" lang="en-US" altLang="zh-CN" dirty="0">
                <a:solidFill>
                  <a:schemeClr val="bg2">
                    <a:lumMod val="50000"/>
                  </a:schemeClr>
                </a:solidFill>
                <a:latin typeface="Times New Roman" panose="02020603050405020304" pitchFamily="18" charset="0"/>
                <a:cs typeface="Times New Roman" panose="02020603050405020304" pitchFamily="18" charset="0"/>
              </a:rPr>
              <a:t>2025,</a:t>
            </a:r>
            <a:r>
              <a:rPr kumimoji="1" lang="zh-CN" altLang="en-US" dirty="0">
                <a:solidFill>
                  <a:schemeClr val="bg2">
                    <a:lumMod val="50000"/>
                  </a:schemeClr>
                </a:solidFill>
                <a:latin typeface="Times New Roman" panose="02020603050405020304" pitchFamily="18" charset="0"/>
                <a:cs typeface="Times New Roman" panose="02020603050405020304" pitchFamily="18" charset="0"/>
              </a:rPr>
              <a:t> </a:t>
            </a:r>
            <a:r>
              <a:rPr kumimoji="1" lang="en-US" altLang="zh-CN" dirty="0">
                <a:solidFill>
                  <a:schemeClr val="bg2">
                    <a:lumMod val="50000"/>
                  </a:schemeClr>
                </a:solidFill>
                <a:latin typeface="Times New Roman" panose="02020603050405020304" pitchFamily="18" charset="0"/>
                <a:cs typeface="Times New Roman" panose="02020603050405020304" pitchFamily="18" charset="0"/>
              </a:rPr>
              <a:t>Houston,</a:t>
            </a:r>
            <a:r>
              <a:rPr kumimoji="1" lang="zh-CN" altLang="en-US" dirty="0">
                <a:solidFill>
                  <a:schemeClr val="bg2">
                    <a:lumMod val="50000"/>
                  </a:schemeClr>
                </a:solidFill>
                <a:latin typeface="Times New Roman" panose="02020603050405020304" pitchFamily="18" charset="0"/>
                <a:cs typeface="Times New Roman" panose="02020603050405020304" pitchFamily="18" charset="0"/>
              </a:rPr>
              <a:t> </a:t>
            </a:r>
            <a:r>
              <a:rPr kumimoji="1" lang="en-US" altLang="zh-CN" dirty="0">
                <a:solidFill>
                  <a:schemeClr val="bg2">
                    <a:lumMod val="50000"/>
                  </a:schemeClr>
                </a:solidFill>
                <a:latin typeface="Times New Roman" panose="02020603050405020304" pitchFamily="18" charset="0"/>
                <a:cs typeface="Times New Roman" panose="02020603050405020304" pitchFamily="18" charset="0"/>
              </a:rPr>
              <a:t>USA</a:t>
            </a:r>
            <a:endParaRPr kumimoji="1" lang="zh-CN" altLang="en-US"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21895F14-0B6B-4C2A-8AFD-C8D5A62AF1E6}"/>
              </a:ext>
            </a:extLst>
          </p:cNvPr>
          <p:cNvSpPr txBox="1"/>
          <p:nvPr/>
        </p:nvSpPr>
        <p:spPr>
          <a:xfrm>
            <a:off x="521935" y="5843119"/>
            <a:ext cx="1590890" cy="369332"/>
          </a:xfrm>
          <a:prstGeom prst="rect">
            <a:avLst/>
          </a:prstGeom>
          <a:noFill/>
        </p:spPr>
        <p:txBody>
          <a:bodyPr wrap="square" rtlCol="0">
            <a:spAutoFit/>
          </a:bodyPr>
          <a:lstStyle/>
          <a:p>
            <a:r>
              <a:rPr kumimoji="1" lang="en-US" altLang="zh-CN">
                <a:solidFill>
                  <a:schemeClr val="bg2">
                    <a:lumMod val="50000"/>
                  </a:schemeClr>
                </a:solidFill>
                <a:latin typeface="Times New Roman" panose="02020603050405020304" pitchFamily="18" charset="0"/>
                <a:cs typeface="Times New Roman" panose="02020603050405020304" pitchFamily="18" charset="0"/>
              </a:rPr>
              <a:t>Oct.</a:t>
            </a:r>
            <a:r>
              <a:rPr kumimoji="1" lang="zh-CN" altLang="en-US">
                <a:solidFill>
                  <a:schemeClr val="bg2">
                    <a:lumMod val="50000"/>
                  </a:schemeClr>
                </a:solidFill>
                <a:latin typeface="Times New Roman" panose="02020603050405020304" pitchFamily="18" charset="0"/>
                <a:cs typeface="Times New Roman" panose="02020603050405020304" pitchFamily="18" charset="0"/>
              </a:rPr>
              <a:t> </a:t>
            </a:r>
            <a:r>
              <a:rPr kumimoji="1" lang="en-US" altLang="zh-CN">
                <a:solidFill>
                  <a:schemeClr val="bg2">
                    <a:lumMod val="50000"/>
                  </a:schemeClr>
                </a:solidFill>
                <a:latin typeface="Times New Roman" panose="02020603050405020304" pitchFamily="18" charset="0"/>
                <a:cs typeface="Times New Roman" panose="02020603050405020304" pitchFamily="18" charset="0"/>
              </a:rPr>
              <a:t>27</a:t>
            </a:r>
            <a:r>
              <a:rPr kumimoji="1" lang="en-US" altLang="zh-CN" baseline="30000">
                <a:solidFill>
                  <a:schemeClr val="bg2">
                    <a:lumMod val="50000"/>
                  </a:schemeClr>
                </a:solidFill>
                <a:latin typeface="Times New Roman" panose="02020603050405020304" pitchFamily="18" charset="0"/>
                <a:cs typeface="Times New Roman" panose="02020603050405020304" pitchFamily="18" charset="0"/>
              </a:rPr>
              <a:t>th</a:t>
            </a:r>
            <a:r>
              <a:rPr kumimoji="1" lang="en-US" altLang="zh-CN">
                <a:solidFill>
                  <a:schemeClr val="bg2">
                    <a:lumMod val="50000"/>
                  </a:schemeClr>
                </a:solidFill>
                <a:latin typeface="Times New Roman" panose="02020603050405020304" pitchFamily="18" charset="0"/>
                <a:cs typeface="Times New Roman" panose="02020603050405020304" pitchFamily="18" charset="0"/>
              </a:rPr>
              <a:t>,</a:t>
            </a:r>
            <a:r>
              <a:rPr kumimoji="1" lang="zh-CN" altLang="en-US">
                <a:solidFill>
                  <a:schemeClr val="bg2">
                    <a:lumMod val="50000"/>
                  </a:schemeClr>
                </a:solidFill>
                <a:latin typeface="Times New Roman" panose="02020603050405020304" pitchFamily="18" charset="0"/>
                <a:cs typeface="Times New Roman" panose="02020603050405020304" pitchFamily="18" charset="0"/>
              </a:rPr>
              <a:t> </a:t>
            </a:r>
            <a:r>
              <a:rPr kumimoji="1" lang="en-US" altLang="zh-CN">
                <a:solidFill>
                  <a:schemeClr val="bg2">
                    <a:lumMod val="50000"/>
                  </a:schemeClr>
                </a:solidFill>
                <a:latin typeface="Times New Roman" panose="02020603050405020304" pitchFamily="18" charset="0"/>
                <a:cs typeface="Times New Roman" panose="02020603050405020304" pitchFamily="18" charset="0"/>
              </a:rPr>
              <a:t>2025</a:t>
            </a:r>
            <a:endParaRPr kumimoji="1" lang="zh-CN" altLang="en-US">
              <a:solidFill>
                <a:schemeClr val="bg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9950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 name="文本框 96">
            <a:extLst>
              <a:ext uri="{FF2B5EF4-FFF2-40B4-BE49-F238E27FC236}">
                <a16:creationId xmlns:a16="http://schemas.microsoft.com/office/drawing/2014/main" id="{608FB500-F2D2-484D-B62A-CA9F427037CD}"/>
              </a:ext>
            </a:extLst>
          </p:cNvPr>
          <p:cNvSpPr txBox="1"/>
          <p:nvPr/>
        </p:nvSpPr>
        <p:spPr>
          <a:xfrm>
            <a:off x="516835" y="373711"/>
            <a:ext cx="10104626" cy="523220"/>
          </a:xfrm>
          <a:prstGeom prst="rect">
            <a:avLst/>
          </a:prstGeom>
          <a:noFill/>
        </p:spPr>
        <p:txBody>
          <a:bodyPr wrap="none" rtlCol="0">
            <a:spAutoFit/>
          </a:bodyPr>
          <a:lstStyle/>
          <a:p>
            <a:r>
              <a:rPr kumimoji="1" lang="en-US" altLang="zh-CN" sz="2800" b="1" dirty="0">
                <a:latin typeface="Times New Roman" panose="02020603050405020304" pitchFamily="18" charset="0"/>
                <a:cs typeface="Times New Roman" panose="02020603050405020304" pitchFamily="18" charset="0"/>
              </a:rPr>
              <a:t>Q&amp;A:</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Why</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KV-Cache</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is</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employed</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in</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Transformer-based</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LLMs?</a:t>
            </a:r>
            <a:endParaRPr kumimoji="1" lang="zh-CN" altLang="en-US" sz="2800" b="1"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376D46DA-0BF1-4A54-A971-89299EE420BB}"/>
              </a:ext>
            </a:extLst>
          </p:cNvPr>
          <p:cNvSpPr txBox="1"/>
          <p:nvPr/>
        </p:nvSpPr>
        <p:spPr>
          <a:xfrm>
            <a:off x="11837651" y="6427826"/>
            <a:ext cx="287258" cy="338554"/>
          </a:xfrm>
          <a:prstGeom prst="rect">
            <a:avLst/>
          </a:prstGeom>
          <a:noFill/>
        </p:spPr>
        <p:txBody>
          <a:bodyPr wrap="none" rtlCol="0">
            <a:spAutoFit/>
          </a:bodyPr>
          <a:lstStyle/>
          <a:p>
            <a:pPr algn="l"/>
            <a:r>
              <a:rPr lang="en-US" altLang="zh-CN" sz="1600" dirty="0">
                <a:latin typeface="Times New Roman" panose="02020603050405020304" pitchFamily="18" charset="0"/>
                <a:cs typeface="Times New Roman" panose="02020603050405020304" pitchFamily="18" charset="0"/>
              </a:rPr>
              <a:t>3</a:t>
            </a:r>
            <a:endParaRPr lang="zh-CN" altLang="en-US" sz="1600" dirty="0">
              <a:latin typeface="Times New Roman" panose="02020603050405020304" pitchFamily="18" charset="0"/>
              <a:cs typeface="Times New Roman" panose="02020603050405020304" pitchFamily="18" charset="0"/>
            </a:endParaRPr>
          </a:p>
        </p:txBody>
      </p:sp>
      <p:grpSp>
        <p:nvGrpSpPr>
          <p:cNvPr id="16" name="组合 15">
            <a:extLst>
              <a:ext uri="{FF2B5EF4-FFF2-40B4-BE49-F238E27FC236}">
                <a16:creationId xmlns:a16="http://schemas.microsoft.com/office/drawing/2014/main" id="{8A822EBE-0CEA-494C-B925-401D54B2D53E}"/>
              </a:ext>
            </a:extLst>
          </p:cNvPr>
          <p:cNvGrpSpPr/>
          <p:nvPr/>
        </p:nvGrpSpPr>
        <p:grpSpPr>
          <a:xfrm>
            <a:off x="2036922" y="1214793"/>
            <a:ext cx="5925238" cy="5088749"/>
            <a:chOff x="2982197" y="225828"/>
            <a:chExt cx="5925238" cy="5088749"/>
          </a:xfrm>
        </p:grpSpPr>
        <p:cxnSp>
          <p:nvCxnSpPr>
            <p:cNvPr id="30" name="直线箭头连接符 182">
              <a:extLst>
                <a:ext uri="{FF2B5EF4-FFF2-40B4-BE49-F238E27FC236}">
                  <a16:creationId xmlns:a16="http://schemas.microsoft.com/office/drawing/2014/main" id="{EBC651AB-CE8D-49BE-A140-858D8764AA2D}"/>
                </a:ext>
              </a:extLst>
            </p:cNvPr>
            <p:cNvCxnSpPr>
              <a:cxnSpLocks/>
              <a:endCxn id="74" idx="0"/>
            </p:cNvCxnSpPr>
            <p:nvPr/>
          </p:nvCxnSpPr>
          <p:spPr>
            <a:xfrm>
              <a:off x="5276035" y="1921289"/>
              <a:ext cx="2907" cy="167516"/>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2" name="直线箭头连接符 189">
              <a:extLst>
                <a:ext uri="{FF2B5EF4-FFF2-40B4-BE49-F238E27FC236}">
                  <a16:creationId xmlns:a16="http://schemas.microsoft.com/office/drawing/2014/main" id="{4A4324A1-3E4C-4A46-A6E8-D16E268AA610}"/>
                </a:ext>
              </a:extLst>
            </p:cNvPr>
            <p:cNvCxnSpPr>
              <a:cxnSpLocks/>
            </p:cNvCxnSpPr>
            <p:nvPr/>
          </p:nvCxnSpPr>
          <p:spPr>
            <a:xfrm flipH="1">
              <a:off x="4352190" y="4420928"/>
              <a:ext cx="247" cy="329464"/>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3" name="直线箭头连接符 189">
              <a:extLst>
                <a:ext uri="{FF2B5EF4-FFF2-40B4-BE49-F238E27FC236}">
                  <a16:creationId xmlns:a16="http://schemas.microsoft.com/office/drawing/2014/main" id="{CE6E7F6F-A56F-4BC1-979A-71B53ECDAE25}"/>
                </a:ext>
              </a:extLst>
            </p:cNvPr>
            <p:cNvCxnSpPr>
              <a:cxnSpLocks/>
            </p:cNvCxnSpPr>
            <p:nvPr/>
          </p:nvCxnSpPr>
          <p:spPr>
            <a:xfrm flipH="1">
              <a:off x="4223638" y="4420928"/>
              <a:ext cx="247" cy="329464"/>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4" name="直线箭头连接符 189">
              <a:extLst>
                <a:ext uri="{FF2B5EF4-FFF2-40B4-BE49-F238E27FC236}">
                  <a16:creationId xmlns:a16="http://schemas.microsoft.com/office/drawing/2014/main" id="{16D004C7-0B93-4130-AC97-6AB97CE8E7B6}"/>
                </a:ext>
              </a:extLst>
            </p:cNvPr>
            <p:cNvCxnSpPr>
              <a:cxnSpLocks/>
            </p:cNvCxnSpPr>
            <p:nvPr/>
          </p:nvCxnSpPr>
          <p:spPr>
            <a:xfrm flipH="1">
              <a:off x="4475761" y="4420928"/>
              <a:ext cx="247" cy="329464"/>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35" name="圆角矩形 69">
              <a:extLst>
                <a:ext uri="{FF2B5EF4-FFF2-40B4-BE49-F238E27FC236}">
                  <a16:creationId xmlns:a16="http://schemas.microsoft.com/office/drawing/2014/main" id="{B33C83A3-7887-4EE4-814C-80236C3BA447}"/>
                </a:ext>
              </a:extLst>
            </p:cNvPr>
            <p:cNvSpPr/>
            <p:nvPr/>
          </p:nvSpPr>
          <p:spPr>
            <a:xfrm>
              <a:off x="3162416" y="3036755"/>
              <a:ext cx="2559054" cy="1226372"/>
            </a:xfrm>
            <a:prstGeom prst="roundRect">
              <a:avLst>
                <a:gd name="adj" fmla="val 5374"/>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9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36" name="圆角矩形 69">
              <a:extLst>
                <a:ext uri="{FF2B5EF4-FFF2-40B4-BE49-F238E27FC236}">
                  <a16:creationId xmlns:a16="http://schemas.microsoft.com/office/drawing/2014/main" id="{E79A2182-1560-4298-9D58-449B95504494}"/>
                </a:ext>
              </a:extLst>
            </p:cNvPr>
            <p:cNvSpPr/>
            <p:nvPr/>
          </p:nvSpPr>
          <p:spPr>
            <a:xfrm>
              <a:off x="3072306" y="3130827"/>
              <a:ext cx="2559054" cy="1226371"/>
            </a:xfrm>
            <a:prstGeom prst="roundRect">
              <a:avLst>
                <a:gd name="adj" fmla="val 5374"/>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9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37" name="圆角矩形 69">
              <a:extLst>
                <a:ext uri="{FF2B5EF4-FFF2-40B4-BE49-F238E27FC236}">
                  <a16:creationId xmlns:a16="http://schemas.microsoft.com/office/drawing/2014/main" id="{20B3BCF9-5232-4C23-B372-6660906C92DD}"/>
                </a:ext>
              </a:extLst>
            </p:cNvPr>
            <p:cNvSpPr/>
            <p:nvPr/>
          </p:nvSpPr>
          <p:spPr>
            <a:xfrm>
              <a:off x="2982197" y="3224899"/>
              <a:ext cx="2559054" cy="1226371"/>
            </a:xfrm>
            <a:prstGeom prst="roundRect">
              <a:avLst>
                <a:gd name="adj" fmla="val 5374"/>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9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38" name="矩形: 圆角 37">
              <a:extLst>
                <a:ext uri="{FF2B5EF4-FFF2-40B4-BE49-F238E27FC236}">
                  <a16:creationId xmlns:a16="http://schemas.microsoft.com/office/drawing/2014/main" id="{E3094BF2-A022-4808-BE68-A7B8B7B7ADEA}"/>
                </a:ext>
              </a:extLst>
            </p:cNvPr>
            <p:cNvSpPr/>
            <p:nvPr/>
          </p:nvSpPr>
          <p:spPr>
            <a:xfrm>
              <a:off x="3049898" y="3417771"/>
              <a:ext cx="1802466" cy="957942"/>
            </a:xfrm>
            <a:prstGeom prst="roundRect">
              <a:avLst>
                <a:gd name="adj" fmla="val 681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1" name="圆角矩形 69">
                  <a:extLst>
                    <a:ext uri="{FF2B5EF4-FFF2-40B4-BE49-F238E27FC236}">
                      <a16:creationId xmlns:a16="http://schemas.microsoft.com/office/drawing/2014/main" id="{4B7A3838-8BEC-4EEE-B37B-EFB3E3383D0E}"/>
                    </a:ext>
                  </a:extLst>
                </p:cNvPr>
                <p:cNvSpPr/>
                <p:nvPr/>
              </p:nvSpPr>
              <p:spPr>
                <a:xfrm>
                  <a:off x="3048383" y="1541928"/>
                  <a:ext cx="2554559" cy="386599"/>
                </a:xfrm>
                <a:prstGeom prst="roundRect">
                  <a:avLst/>
                </a:prstGeom>
                <a:solidFill>
                  <a:srgbClr val="E1DC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𝑥</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𝑥</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𝑤</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ad>
                          <m:radPr>
                            <m:degHide m:val="on"/>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ctrlPr>
                          </m:radPr>
                          <m:deg/>
                          <m:e>
                            <m:r>
                              <m:rPr>
                                <m:sty m:val="p"/>
                              </m:rPr>
                              <a:rPr kumimoji="1" lang="en-US" altLang="zh-CN" sz="900" b="0" i="0" u="none" strike="noStrike" kern="1200" cap="none" spc="0" normalizeH="0" baseline="0" noProof="0" dirty="0" smtClean="0">
                                <a:ln>
                                  <a:noFill/>
                                </a:ln>
                                <a:solidFill>
                                  <a:prstClr val="black"/>
                                </a:solidFill>
                                <a:effectLst/>
                                <a:uLnTx/>
                                <a:uFillTx/>
                                <a:latin typeface="Cambria Math" panose="02040503050406030204" pitchFamily="18" charset="0"/>
                                <a:cs typeface="+mn-cs"/>
                              </a:rPr>
                              <m:t>su</m:t>
                            </m:r>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ctrlPr>
                              </m:sSubPr>
                              <m:e>
                                <m:r>
                                  <m:rPr>
                                    <m:sty m:val="p"/>
                                  </m:rPr>
                                  <a:rPr kumimoji="1" lang="en-US" altLang="zh-CN" sz="900" b="0" i="0" u="none" strike="noStrike" kern="1200" cap="none" spc="0" normalizeH="0" baseline="0" noProof="0" dirty="0" smtClean="0">
                                    <a:ln>
                                      <a:noFill/>
                                    </a:ln>
                                    <a:solidFill>
                                      <a:prstClr val="black"/>
                                    </a:solidFill>
                                    <a:effectLst/>
                                    <a:uLnTx/>
                                    <a:uFillTx/>
                                    <a:latin typeface="Cambria Math" panose="02040503050406030204" pitchFamily="18" charset="0"/>
                                    <a:cs typeface="+mn-cs"/>
                                  </a:rPr>
                                  <m:t>m</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𝑖</m:t>
                                </m:r>
                              </m:sub>
                            </m:s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m:t>
                            </m:r>
                            <m:sSubSup>
                              <m:sSubSupPr>
                                <m:ctrlPr>
                                  <a:rPr kumimoji="1" lang="en-US" altLang="zh-CN" sz="90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bSupPr>
                              <m:e>
                                <m:r>
                                  <a:rPr kumimoji="1" lang="en-US" altLang="zh-CN" sz="900" b="0" i="1" u="none" strike="noStrike" kern="1200" cap="none" spc="0" normalizeH="0" baseline="0" noProof="0" dirty="0">
                                    <a:ln>
                                      <a:noFill/>
                                    </a:ln>
                                    <a:solidFill>
                                      <a:prstClr val="black"/>
                                    </a:solidFill>
                                    <a:effectLst/>
                                    <a:uLnTx/>
                                    <a:uFillTx/>
                                    <a:latin typeface="Cambria Math" panose="02040503050406030204" pitchFamily="18" charset="0"/>
                                    <a:cs typeface="+mn-cs"/>
                                  </a:rPr>
                                  <m:t>𝑥</m:t>
                                </m:r>
                              </m:e>
                              <m:sub>
                                <m:r>
                                  <a:rPr kumimoji="1" lang="en-US" altLang="zh-CN" sz="900" b="0" i="1" u="none" strike="noStrike" kern="1200" cap="none" spc="0" normalizeH="0" baseline="0" noProof="0" dirty="0">
                                    <a:ln>
                                      <a:noFill/>
                                    </a:ln>
                                    <a:solidFill>
                                      <a:prstClr val="black"/>
                                    </a:solidFill>
                                    <a:effectLst/>
                                    <a:uLnTx/>
                                    <a:uFillTx/>
                                    <a:latin typeface="Cambria Math" panose="02040503050406030204" pitchFamily="18" charset="0"/>
                                    <a:cs typeface="+mn-cs"/>
                                  </a:rPr>
                                  <m:t>𝑖</m:t>
                                </m:r>
                              </m:sub>
                              <m:sup>
                                <m:r>
                                  <a:rPr kumimoji="1" lang="en-US" altLang="zh-CN" sz="900" b="0" i="1" u="none" strike="noStrike" kern="1200" cap="none" spc="0" normalizeH="0" baseline="0" noProof="0" dirty="0">
                                    <a:ln>
                                      <a:noFill/>
                                    </a:ln>
                                    <a:solidFill>
                                      <a:prstClr val="black"/>
                                    </a:solidFill>
                                    <a:effectLst/>
                                    <a:uLnTx/>
                                    <a:uFillTx/>
                                    <a:latin typeface="Cambria Math" panose="02040503050406030204" pitchFamily="18" charset="0"/>
                                    <a:cs typeface="+mn-cs"/>
                                  </a:rPr>
                                  <m:t>2</m:t>
                                </m:r>
                              </m:sup>
                            </m:sSubSup>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𝑑</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m:rPr>
                                <m:sty m:val="p"/>
                              </m:rPr>
                              <a:rPr kumimoji="1" lang="en-US" altLang="zh-CN" sz="900" b="0" i="1" u="none" strike="noStrike" kern="1200" cap="none" spc="0" normalizeH="0" baseline="0" noProof="0" dirty="0">
                                <a:ln>
                                  <a:noFill/>
                                </a:ln>
                                <a:solidFill>
                                  <a:prstClr val="black"/>
                                </a:solidFill>
                                <a:effectLst/>
                                <a:uLnTx/>
                                <a:uFillTx/>
                                <a:latin typeface="Cambria Math" panose="02040503050406030204" pitchFamily="18" charset="0"/>
                                <a:cs typeface="+mn-cs"/>
                              </a:rPr>
                              <m:t>eps</m:t>
                            </m:r>
                          </m:e>
                        </m:rad>
                      </m:oMath>
                    </m:oMathPara>
                  </a14:m>
                  <a:endParaRPr kumimoji="1" lang="zh-CN" altLang="en-US" sz="9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mc:Choice>
          <mc:Fallback xmlns="">
            <p:sp>
              <p:nvSpPr>
                <p:cNvPr id="41" name="圆角矩形 69">
                  <a:extLst>
                    <a:ext uri="{FF2B5EF4-FFF2-40B4-BE49-F238E27FC236}">
                      <a16:creationId xmlns:a16="http://schemas.microsoft.com/office/drawing/2014/main" id="{4B7A3838-8BEC-4EEE-B37B-EFB3E3383D0E}"/>
                    </a:ext>
                  </a:extLst>
                </p:cNvPr>
                <p:cNvSpPr>
                  <a:spLocks noRot="1" noChangeAspect="1" noMove="1" noResize="1" noEditPoints="1" noAdjustHandles="1" noChangeArrowheads="1" noChangeShapeType="1" noTextEdit="1"/>
                </p:cNvSpPr>
                <p:nvPr/>
              </p:nvSpPr>
              <p:spPr>
                <a:xfrm>
                  <a:off x="3048383" y="1541928"/>
                  <a:ext cx="2554559" cy="386599"/>
                </a:xfrm>
                <a:prstGeom prst="roundRect">
                  <a:avLst/>
                </a:prstGeom>
                <a:blipFill>
                  <a:blip r:embed="rId2"/>
                  <a:stretch>
                    <a:fillRect/>
                  </a:stretch>
                </a:blipFill>
                <a:ln>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圆角矩形 269">
                  <a:extLst>
                    <a:ext uri="{FF2B5EF4-FFF2-40B4-BE49-F238E27FC236}">
                      <a16:creationId xmlns:a16="http://schemas.microsoft.com/office/drawing/2014/main" id="{1B651C43-0CA7-440E-92A2-A54FFAFBC09E}"/>
                    </a:ext>
                  </a:extLst>
                </p:cNvPr>
                <p:cNvSpPr/>
                <p:nvPr/>
              </p:nvSpPr>
              <p:spPr>
                <a:xfrm>
                  <a:off x="3072306" y="4753418"/>
                  <a:ext cx="2559054" cy="188671"/>
                </a:xfrm>
                <a:prstGeom prst="roundRect">
                  <a:avLst>
                    <a:gd name="adj" fmla="val 224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en-US" altLang="zh-CN" sz="900" b="0"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𝑊</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𝑜</m:t>
                          </m:r>
                        </m:sub>
                      </m:sSub>
                    </m:oMath>
                  </a14:m>
                  <a:endPar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42" name="圆角矩形 269">
                  <a:extLst>
                    <a:ext uri="{FF2B5EF4-FFF2-40B4-BE49-F238E27FC236}">
                      <a16:creationId xmlns:a16="http://schemas.microsoft.com/office/drawing/2014/main" id="{1B651C43-0CA7-440E-92A2-A54FFAFBC09E}"/>
                    </a:ext>
                  </a:extLst>
                </p:cNvPr>
                <p:cNvSpPr>
                  <a:spLocks noRot="1" noChangeAspect="1" noMove="1" noResize="1" noEditPoints="1" noAdjustHandles="1" noChangeArrowheads="1" noChangeShapeType="1" noTextEdit="1"/>
                </p:cNvSpPr>
                <p:nvPr/>
              </p:nvSpPr>
              <p:spPr>
                <a:xfrm>
                  <a:off x="3072306" y="4753418"/>
                  <a:ext cx="2559054" cy="188671"/>
                </a:xfrm>
                <a:prstGeom prst="roundRect">
                  <a:avLst>
                    <a:gd name="adj" fmla="val 22437"/>
                  </a:avLst>
                </a:prstGeom>
                <a:blipFill>
                  <a:blip r:embed="rId3"/>
                  <a:stretch>
                    <a:fillRect t="-6061" b="-18182"/>
                  </a:stretch>
                </a:blipFill>
                <a:ln>
                  <a:solidFill>
                    <a:schemeClr val="tx1"/>
                  </a:solidFill>
                </a:ln>
              </p:spPr>
              <p:txBody>
                <a:bodyPr/>
                <a:lstStyle/>
                <a:p>
                  <a:r>
                    <a:rPr lang="zh-CN" altLang="en-US">
                      <a:noFill/>
                    </a:rPr>
                    <a:t> </a:t>
                  </a:r>
                </a:p>
              </p:txBody>
            </p:sp>
          </mc:Fallback>
        </mc:AlternateContent>
        <p:cxnSp>
          <p:nvCxnSpPr>
            <p:cNvPr id="43" name="直线箭头连接符 298">
              <a:extLst>
                <a:ext uri="{FF2B5EF4-FFF2-40B4-BE49-F238E27FC236}">
                  <a16:creationId xmlns:a16="http://schemas.microsoft.com/office/drawing/2014/main" id="{5FB325A0-B149-446B-A118-7E510EA263AB}"/>
                </a:ext>
              </a:extLst>
            </p:cNvPr>
            <p:cNvCxnSpPr>
              <a:cxnSpLocks/>
              <a:stCxn id="213" idx="2"/>
              <a:endCxn id="41" idx="0"/>
            </p:cNvCxnSpPr>
            <p:nvPr/>
          </p:nvCxnSpPr>
          <p:spPr>
            <a:xfrm>
              <a:off x="4325662" y="1363431"/>
              <a:ext cx="1" cy="178497"/>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44" name="圆角矩形 301">
              <a:extLst>
                <a:ext uri="{FF2B5EF4-FFF2-40B4-BE49-F238E27FC236}">
                  <a16:creationId xmlns:a16="http://schemas.microsoft.com/office/drawing/2014/main" id="{929A38EA-2D6C-408F-ACDE-000E794D1AF0}"/>
                </a:ext>
              </a:extLst>
            </p:cNvPr>
            <p:cNvSpPr/>
            <p:nvPr/>
          </p:nvSpPr>
          <p:spPr>
            <a:xfrm>
              <a:off x="3072306" y="5125906"/>
              <a:ext cx="2559054" cy="188671"/>
            </a:xfrm>
            <a:prstGeom prst="roundRect">
              <a:avLst>
                <a:gd name="adj" fmla="val 2436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Add</a:t>
              </a:r>
            </a:p>
          </p:txBody>
        </p:sp>
        <p:cxnSp>
          <p:nvCxnSpPr>
            <p:cNvPr id="45" name="肘形连接符 307">
              <a:extLst>
                <a:ext uri="{FF2B5EF4-FFF2-40B4-BE49-F238E27FC236}">
                  <a16:creationId xmlns:a16="http://schemas.microsoft.com/office/drawing/2014/main" id="{30283C76-6457-4156-B0AB-0D8084D9E8B8}"/>
                </a:ext>
              </a:extLst>
            </p:cNvPr>
            <p:cNvCxnSpPr>
              <a:cxnSpLocks/>
              <a:stCxn id="213" idx="3"/>
              <a:endCxn id="44" idx="3"/>
            </p:cNvCxnSpPr>
            <p:nvPr/>
          </p:nvCxnSpPr>
          <p:spPr>
            <a:xfrm>
              <a:off x="5602941" y="884460"/>
              <a:ext cx="28419" cy="4335782"/>
            </a:xfrm>
            <a:prstGeom prst="bentConnector3">
              <a:avLst>
                <a:gd name="adj1" fmla="val 90439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6" name="组合 45">
              <a:extLst>
                <a:ext uri="{FF2B5EF4-FFF2-40B4-BE49-F238E27FC236}">
                  <a16:creationId xmlns:a16="http://schemas.microsoft.com/office/drawing/2014/main" id="{3B2F10C0-4204-48D1-B4B2-8A04EED6288D}"/>
                </a:ext>
              </a:extLst>
            </p:cNvPr>
            <p:cNvGrpSpPr/>
            <p:nvPr/>
          </p:nvGrpSpPr>
          <p:grpSpPr>
            <a:xfrm>
              <a:off x="3048383" y="405489"/>
              <a:ext cx="2554558" cy="957942"/>
              <a:chOff x="3048383" y="405489"/>
              <a:chExt cx="2554558" cy="957942"/>
            </a:xfrm>
          </p:grpSpPr>
          <p:sp>
            <p:nvSpPr>
              <p:cNvPr id="208" name="双括号 207">
                <a:extLst>
                  <a:ext uri="{FF2B5EF4-FFF2-40B4-BE49-F238E27FC236}">
                    <a16:creationId xmlns:a16="http://schemas.microsoft.com/office/drawing/2014/main" id="{1348ACCD-5AF6-4019-8E4F-76407C656701}"/>
                  </a:ext>
                </a:extLst>
              </p:cNvPr>
              <p:cNvSpPr/>
              <p:nvPr/>
            </p:nvSpPr>
            <p:spPr>
              <a:xfrm>
                <a:off x="3130898" y="473002"/>
                <a:ext cx="1098553" cy="831124"/>
              </a:xfrm>
              <a:prstGeom prst="bracketPair">
                <a:avLst>
                  <a:gd name="adj" fmla="val 719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9" name="矩形 208">
                <a:extLst>
                  <a:ext uri="{FF2B5EF4-FFF2-40B4-BE49-F238E27FC236}">
                    <a16:creationId xmlns:a16="http://schemas.microsoft.com/office/drawing/2014/main" id="{2D2AA1D9-ABCE-4528-B400-7B7AE223CB83}"/>
                  </a:ext>
                </a:extLst>
              </p:cNvPr>
              <p:cNvSpPr/>
              <p:nvPr/>
            </p:nvSpPr>
            <p:spPr>
              <a:xfrm>
                <a:off x="3191730" y="473002"/>
                <a:ext cx="989100" cy="831124"/>
              </a:xfrm>
              <a:prstGeom prst="rect">
                <a:avLst/>
              </a:prstGeom>
              <a:solidFill>
                <a:srgbClr val="E8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0" name="组合 209">
                <a:extLst>
                  <a:ext uri="{FF2B5EF4-FFF2-40B4-BE49-F238E27FC236}">
                    <a16:creationId xmlns:a16="http://schemas.microsoft.com/office/drawing/2014/main" id="{4CAB07FB-8C25-43B5-9148-5B31A91B1500}"/>
                  </a:ext>
                </a:extLst>
              </p:cNvPr>
              <p:cNvGrpSpPr/>
              <p:nvPr/>
            </p:nvGrpSpPr>
            <p:grpSpPr>
              <a:xfrm>
                <a:off x="3210912" y="503618"/>
                <a:ext cx="46810" cy="772068"/>
                <a:chOff x="3778329" y="611682"/>
                <a:chExt cx="46810" cy="772068"/>
              </a:xfrm>
            </p:grpSpPr>
            <p:sp>
              <p:nvSpPr>
                <p:cNvPr id="222" name="左中括号 221">
                  <a:extLst>
                    <a:ext uri="{FF2B5EF4-FFF2-40B4-BE49-F238E27FC236}">
                      <a16:creationId xmlns:a16="http://schemas.microsoft.com/office/drawing/2014/main" id="{F0617FE7-42EB-49C3-BC78-DA1497386BB6}"/>
                    </a:ext>
                  </a:extLst>
                </p:cNvPr>
                <p:cNvSpPr/>
                <p:nvPr/>
              </p:nvSpPr>
              <p:spPr>
                <a:xfrm>
                  <a:off x="3778329" y="611682"/>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3" name="左中括号 222">
                  <a:extLst>
                    <a:ext uri="{FF2B5EF4-FFF2-40B4-BE49-F238E27FC236}">
                      <a16:creationId xmlns:a16="http://schemas.microsoft.com/office/drawing/2014/main" id="{527AE35F-0040-4542-B32F-3B225B1CCCF1}"/>
                    </a:ext>
                  </a:extLst>
                </p:cNvPr>
                <p:cNvSpPr/>
                <p:nvPr/>
              </p:nvSpPr>
              <p:spPr>
                <a:xfrm>
                  <a:off x="3778329" y="711014"/>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4" name="左中括号 223">
                  <a:extLst>
                    <a:ext uri="{FF2B5EF4-FFF2-40B4-BE49-F238E27FC236}">
                      <a16:creationId xmlns:a16="http://schemas.microsoft.com/office/drawing/2014/main" id="{8F23E5F3-0547-4034-B74A-06E4E4685D03}"/>
                    </a:ext>
                  </a:extLst>
                </p:cNvPr>
                <p:cNvSpPr/>
                <p:nvPr/>
              </p:nvSpPr>
              <p:spPr>
                <a:xfrm>
                  <a:off x="3778329" y="810346"/>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5" name="左中括号 224">
                  <a:extLst>
                    <a:ext uri="{FF2B5EF4-FFF2-40B4-BE49-F238E27FC236}">
                      <a16:creationId xmlns:a16="http://schemas.microsoft.com/office/drawing/2014/main" id="{79CC16CB-A151-4328-8944-958B90BA1BEC}"/>
                    </a:ext>
                  </a:extLst>
                </p:cNvPr>
                <p:cNvSpPr/>
                <p:nvPr/>
              </p:nvSpPr>
              <p:spPr>
                <a:xfrm>
                  <a:off x="3778329" y="909678"/>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6" name="左中括号 225">
                  <a:extLst>
                    <a:ext uri="{FF2B5EF4-FFF2-40B4-BE49-F238E27FC236}">
                      <a16:creationId xmlns:a16="http://schemas.microsoft.com/office/drawing/2014/main" id="{928FCE3C-A193-4006-B31E-DC41A71AD223}"/>
                    </a:ext>
                  </a:extLst>
                </p:cNvPr>
                <p:cNvSpPr/>
                <p:nvPr/>
              </p:nvSpPr>
              <p:spPr>
                <a:xfrm>
                  <a:off x="3778329" y="1009010"/>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7" name="左中括号 226">
                  <a:extLst>
                    <a:ext uri="{FF2B5EF4-FFF2-40B4-BE49-F238E27FC236}">
                      <a16:creationId xmlns:a16="http://schemas.microsoft.com/office/drawing/2014/main" id="{8BBB5B74-B56D-4EF2-8FB8-B306BE7C0C55}"/>
                    </a:ext>
                  </a:extLst>
                </p:cNvPr>
                <p:cNvSpPr/>
                <p:nvPr/>
              </p:nvSpPr>
              <p:spPr>
                <a:xfrm>
                  <a:off x="3778329" y="1108342"/>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8" name="左中括号 227">
                  <a:extLst>
                    <a:ext uri="{FF2B5EF4-FFF2-40B4-BE49-F238E27FC236}">
                      <a16:creationId xmlns:a16="http://schemas.microsoft.com/office/drawing/2014/main" id="{8CCE0738-00BC-4EA7-88CC-EABC863753F7}"/>
                    </a:ext>
                  </a:extLst>
                </p:cNvPr>
                <p:cNvSpPr/>
                <p:nvPr/>
              </p:nvSpPr>
              <p:spPr>
                <a:xfrm>
                  <a:off x="3778329" y="1207674"/>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9" name="左中括号 228">
                  <a:extLst>
                    <a:ext uri="{FF2B5EF4-FFF2-40B4-BE49-F238E27FC236}">
                      <a16:creationId xmlns:a16="http://schemas.microsoft.com/office/drawing/2014/main" id="{DDC7208B-6B1E-4F28-A824-1C2FDD134F79}"/>
                    </a:ext>
                  </a:extLst>
                </p:cNvPr>
                <p:cNvSpPr/>
                <p:nvPr/>
              </p:nvSpPr>
              <p:spPr>
                <a:xfrm>
                  <a:off x="3778329" y="13070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11" name="组合 210">
                <a:extLst>
                  <a:ext uri="{FF2B5EF4-FFF2-40B4-BE49-F238E27FC236}">
                    <a16:creationId xmlns:a16="http://schemas.microsoft.com/office/drawing/2014/main" id="{F939EE43-546E-440B-88BE-A75AAC7A8B3D}"/>
                  </a:ext>
                </a:extLst>
              </p:cNvPr>
              <p:cNvGrpSpPr/>
              <p:nvPr/>
            </p:nvGrpSpPr>
            <p:grpSpPr>
              <a:xfrm>
                <a:off x="4118509" y="503618"/>
                <a:ext cx="46810" cy="772068"/>
                <a:chOff x="4118509" y="611682"/>
                <a:chExt cx="46810" cy="772068"/>
              </a:xfrm>
            </p:grpSpPr>
            <p:sp>
              <p:nvSpPr>
                <p:cNvPr id="214" name="左中括号 213">
                  <a:extLst>
                    <a:ext uri="{FF2B5EF4-FFF2-40B4-BE49-F238E27FC236}">
                      <a16:creationId xmlns:a16="http://schemas.microsoft.com/office/drawing/2014/main" id="{15D1E3F3-066A-445E-9522-27E7420CDEB3}"/>
                    </a:ext>
                  </a:extLst>
                </p:cNvPr>
                <p:cNvSpPr/>
                <p:nvPr/>
              </p:nvSpPr>
              <p:spPr>
                <a:xfrm flipH="1">
                  <a:off x="4118509" y="611682"/>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5" name="左中括号 214">
                  <a:extLst>
                    <a:ext uri="{FF2B5EF4-FFF2-40B4-BE49-F238E27FC236}">
                      <a16:creationId xmlns:a16="http://schemas.microsoft.com/office/drawing/2014/main" id="{5FD606E7-8DD8-42E6-940E-8B0A4A6FA6D0}"/>
                    </a:ext>
                  </a:extLst>
                </p:cNvPr>
                <p:cNvSpPr/>
                <p:nvPr/>
              </p:nvSpPr>
              <p:spPr>
                <a:xfrm flipH="1">
                  <a:off x="4118509" y="711014"/>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6" name="左中括号 215">
                  <a:extLst>
                    <a:ext uri="{FF2B5EF4-FFF2-40B4-BE49-F238E27FC236}">
                      <a16:creationId xmlns:a16="http://schemas.microsoft.com/office/drawing/2014/main" id="{8E7E214E-5F0C-4684-A985-9DD117CA2CC6}"/>
                    </a:ext>
                  </a:extLst>
                </p:cNvPr>
                <p:cNvSpPr/>
                <p:nvPr/>
              </p:nvSpPr>
              <p:spPr>
                <a:xfrm flipH="1">
                  <a:off x="4118509" y="810346"/>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7" name="左中括号 216">
                  <a:extLst>
                    <a:ext uri="{FF2B5EF4-FFF2-40B4-BE49-F238E27FC236}">
                      <a16:creationId xmlns:a16="http://schemas.microsoft.com/office/drawing/2014/main" id="{82F45EB1-7527-4DF9-986A-99C03F19678F}"/>
                    </a:ext>
                  </a:extLst>
                </p:cNvPr>
                <p:cNvSpPr/>
                <p:nvPr/>
              </p:nvSpPr>
              <p:spPr>
                <a:xfrm flipH="1">
                  <a:off x="4118509" y="909678"/>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8" name="左中括号 217">
                  <a:extLst>
                    <a:ext uri="{FF2B5EF4-FFF2-40B4-BE49-F238E27FC236}">
                      <a16:creationId xmlns:a16="http://schemas.microsoft.com/office/drawing/2014/main" id="{0CB3CA6D-BC49-4D96-A453-962C2648F62E}"/>
                    </a:ext>
                  </a:extLst>
                </p:cNvPr>
                <p:cNvSpPr/>
                <p:nvPr/>
              </p:nvSpPr>
              <p:spPr>
                <a:xfrm flipH="1">
                  <a:off x="4118509" y="1009010"/>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9" name="左中括号 218">
                  <a:extLst>
                    <a:ext uri="{FF2B5EF4-FFF2-40B4-BE49-F238E27FC236}">
                      <a16:creationId xmlns:a16="http://schemas.microsoft.com/office/drawing/2014/main" id="{29CB0298-B9C7-4B31-9CDF-5A73F3F4DB69}"/>
                    </a:ext>
                  </a:extLst>
                </p:cNvPr>
                <p:cNvSpPr/>
                <p:nvPr/>
              </p:nvSpPr>
              <p:spPr>
                <a:xfrm flipH="1">
                  <a:off x="4118509" y="1108342"/>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0" name="左中括号 219">
                  <a:extLst>
                    <a:ext uri="{FF2B5EF4-FFF2-40B4-BE49-F238E27FC236}">
                      <a16:creationId xmlns:a16="http://schemas.microsoft.com/office/drawing/2014/main" id="{CB527037-26E7-4216-8482-AA99B699468B}"/>
                    </a:ext>
                  </a:extLst>
                </p:cNvPr>
                <p:cNvSpPr/>
                <p:nvPr/>
              </p:nvSpPr>
              <p:spPr>
                <a:xfrm flipH="1">
                  <a:off x="4118509" y="1207674"/>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1" name="左中括号 220">
                  <a:extLst>
                    <a:ext uri="{FF2B5EF4-FFF2-40B4-BE49-F238E27FC236}">
                      <a16:creationId xmlns:a16="http://schemas.microsoft.com/office/drawing/2014/main" id="{0F292CAD-B73D-44A1-9BF7-6A7BF139C850}"/>
                    </a:ext>
                  </a:extLst>
                </p:cNvPr>
                <p:cNvSpPr/>
                <p:nvPr/>
              </p:nvSpPr>
              <p:spPr>
                <a:xfrm flipH="1">
                  <a:off x="4118509" y="13070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12" name="文本框 211">
                <a:extLst>
                  <a:ext uri="{FF2B5EF4-FFF2-40B4-BE49-F238E27FC236}">
                    <a16:creationId xmlns:a16="http://schemas.microsoft.com/office/drawing/2014/main" id="{1327FF98-AA09-48C8-9638-06257A1A3278}"/>
                  </a:ext>
                </a:extLst>
              </p:cNvPr>
              <p:cNvSpPr txBox="1"/>
              <p:nvPr/>
            </p:nvSpPr>
            <p:spPr>
              <a:xfrm>
                <a:off x="4196341" y="453573"/>
                <a:ext cx="742511" cy="861774"/>
              </a:xfrm>
              <a:prstGeom prst="rect">
                <a:avLst/>
              </a:prstGeom>
              <a:noFill/>
            </p:spPr>
            <p:txBody>
              <a:bodyPr wrap="none" rtlCol="0">
                <a:spAutoFit/>
              </a:bodyPr>
              <a:lstStyle/>
              <a:p>
                <a:pPr algn="l">
                  <a:lnSpc>
                    <a:spcPts val="1000"/>
                  </a:lnSpc>
                </a:pPr>
                <a:r>
                  <a:rPr lang="en-US" altLang="zh-CN" sz="1050" dirty="0">
                    <a:latin typeface="Times New Roman" panose="02020603050405020304" pitchFamily="18" charset="0"/>
                    <a:cs typeface="Times New Roman" panose="02020603050405020304" pitchFamily="18" charset="0"/>
                  </a:rPr>
                  <a:t>Simplicity</a:t>
                </a:r>
              </a:p>
              <a:p>
                <a:pPr algn="l">
                  <a:lnSpc>
                    <a:spcPts val="1000"/>
                  </a:lnSpc>
                </a:pPr>
                <a:r>
                  <a:rPr lang="en-US" altLang="zh-CN" sz="1050" dirty="0">
                    <a:latin typeface="Times New Roman" panose="02020603050405020304" pitchFamily="18" charset="0"/>
                    <a:cs typeface="Times New Roman" panose="02020603050405020304" pitchFamily="18" charset="0"/>
                  </a:rPr>
                  <a:t>is</a:t>
                </a:r>
              </a:p>
              <a:p>
                <a:pPr algn="l">
                  <a:lnSpc>
                    <a:spcPts val="1000"/>
                  </a:lnSpc>
                </a:pPr>
                <a:r>
                  <a:rPr lang="en-US" altLang="zh-CN" sz="1050" dirty="0">
                    <a:latin typeface="Times New Roman" panose="02020603050405020304" pitchFamily="18" charset="0"/>
                    <a:cs typeface="Times New Roman" panose="02020603050405020304" pitchFamily="18" charset="0"/>
                  </a:rPr>
                  <a:t>not</a:t>
                </a:r>
              </a:p>
              <a:p>
                <a:pPr algn="l">
                  <a:lnSpc>
                    <a:spcPts val="1000"/>
                  </a:lnSpc>
                </a:pPr>
                <a:r>
                  <a:rPr lang="en-US" altLang="zh-CN" sz="1050" dirty="0">
                    <a:latin typeface="Times New Roman" panose="02020603050405020304" pitchFamily="18" charset="0"/>
                    <a:cs typeface="Times New Roman" panose="02020603050405020304" pitchFamily="18" charset="0"/>
                  </a:rPr>
                  <a:t>a</a:t>
                </a:r>
              </a:p>
              <a:p>
                <a:pPr algn="l">
                  <a:lnSpc>
                    <a:spcPts val="1000"/>
                  </a:lnSpc>
                </a:pPr>
                <a:r>
                  <a:rPr lang="en-US" altLang="zh-CN" sz="1050" dirty="0">
                    <a:latin typeface="Times New Roman" panose="02020603050405020304" pitchFamily="18" charset="0"/>
                    <a:cs typeface="Times New Roman" panose="02020603050405020304" pitchFamily="18" charset="0"/>
                  </a:rPr>
                  <a:t>simple</a:t>
                </a:r>
              </a:p>
              <a:p>
                <a:pPr algn="l">
                  <a:lnSpc>
                    <a:spcPts val="1000"/>
                  </a:lnSpc>
                </a:pPr>
                <a:r>
                  <a:rPr lang="en-US" altLang="zh-CN" sz="1050" dirty="0">
                    <a:latin typeface="Times New Roman" panose="02020603050405020304" pitchFamily="18" charset="0"/>
                    <a:cs typeface="Times New Roman" panose="02020603050405020304" pitchFamily="18" charset="0"/>
                  </a:rPr>
                  <a:t>thing.</a:t>
                </a:r>
                <a:endParaRPr lang="zh-CN" altLang="en-US" sz="1050" dirty="0">
                  <a:latin typeface="Times New Roman" panose="02020603050405020304" pitchFamily="18" charset="0"/>
                  <a:cs typeface="Times New Roman" panose="02020603050405020304" pitchFamily="18" charset="0"/>
                </a:endParaRPr>
              </a:p>
            </p:txBody>
          </p:sp>
          <p:sp>
            <p:nvSpPr>
              <p:cNvPr id="213" name="矩形: 圆角 212">
                <a:extLst>
                  <a:ext uri="{FF2B5EF4-FFF2-40B4-BE49-F238E27FC236}">
                    <a16:creationId xmlns:a16="http://schemas.microsoft.com/office/drawing/2014/main" id="{A327D4E9-DF1D-4F37-8E8F-65433074DB88}"/>
                  </a:ext>
                </a:extLst>
              </p:cNvPr>
              <p:cNvSpPr/>
              <p:nvPr/>
            </p:nvSpPr>
            <p:spPr>
              <a:xfrm>
                <a:off x="3048383" y="405489"/>
                <a:ext cx="2554558" cy="957942"/>
              </a:xfrm>
              <a:prstGeom prst="roundRect">
                <a:avLst>
                  <a:gd name="adj" fmla="val 575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8" name="直线箭头连接符 189">
              <a:extLst>
                <a:ext uri="{FF2B5EF4-FFF2-40B4-BE49-F238E27FC236}">
                  <a16:creationId xmlns:a16="http://schemas.microsoft.com/office/drawing/2014/main" id="{FEE9CB77-38A8-4048-95A0-E5C77106A181}"/>
                </a:ext>
              </a:extLst>
            </p:cNvPr>
            <p:cNvCxnSpPr>
              <a:cxnSpLocks/>
              <a:stCxn id="54" idx="2"/>
              <a:endCxn id="153" idx="0"/>
            </p:cNvCxnSpPr>
            <p:nvPr/>
          </p:nvCxnSpPr>
          <p:spPr>
            <a:xfrm>
              <a:off x="3376412" y="2746934"/>
              <a:ext cx="8517" cy="72163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9" name="直线箭头连接符 189">
              <a:extLst>
                <a:ext uri="{FF2B5EF4-FFF2-40B4-BE49-F238E27FC236}">
                  <a16:creationId xmlns:a16="http://schemas.microsoft.com/office/drawing/2014/main" id="{E6865E3B-F159-4FB7-B556-7A27D3CAC450}"/>
                </a:ext>
              </a:extLst>
            </p:cNvPr>
            <p:cNvCxnSpPr>
              <a:cxnSpLocks/>
            </p:cNvCxnSpPr>
            <p:nvPr/>
          </p:nvCxnSpPr>
          <p:spPr>
            <a:xfrm>
              <a:off x="4068162" y="2746934"/>
              <a:ext cx="0" cy="839848"/>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584739BA-76AC-48EF-BE8E-A64C5ED7EFA8}"/>
                </a:ext>
              </a:extLst>
            </p:cNvPr>
            <p:cNvSpPr txBox="1"/>
            <p:nvPr/>
          </p:nvSpPr>
          <p:spPr>
            <a:xfrm>
              <a:off x="4419121" y="3605018"/>
              <a:ext cx="498855" cy="369332"/>
            </a:xfrm>
            <a:prstGeom prst="rect">
              <a:avLst/>
            </a:prstGeom>
            <a:noFill/>
          </p:spPr>
          <p:txBody>
            <a:bodyPr wrap="none" rtlCol="0">
              <a:spAutoFit/>
            </a:bodyPr>
            <a:lstStyle/>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Causal</a:t>
              </a:r>
            </a:p>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Mask</a:t>
              </a:r>
              <a:endParaRPr kumimoji="1" lang="zh-CN" altLang="en-US" sz="9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51" name="文本框 50">
              <a:extLst>
                <a:ext uri="{FF2B5EF4-FFF2-40B4-BE49-F238E27FC236}">
                  <a16:creationId xmlns:a16="http://schemas.microsoft.com/office/drawing/2014/main" id="{0B082D31-4F87-43D0-92CD-2BDDA451C1CD}"/>
                </a:ext>
              </a:extLst>
            </p:cNvPr>
            <p:cNvSpPr txBox="1"/>
            <p:nvPr/>
          </p:nvSpPr>
          <p:spPr>
            <a:xfrm>
              <a:off x="4345969" y="3662791"/>
              <a:ext cx="264816" cy="261610"/>
            </a:xfrm>
            <a:prstGeom prst="rect">
              <a:avLst/>
            </a:prstGeom>
            <a:noFill/>
          </p:spPr>
          <p:txBody>
            <a:bodyPr wrap="none" rtlCol="0">
              <a:spAutoFit/>
            </a:bodyPr>
            <a:lstStyle/>
            <a:p>
              <a:pPr algn="l"/>
              <a:r>
                <a:rPr lang="en-US" altLang="zh-CN" sz="1100" b="1" dirty="0">
                  <a:solidFill>
                    <a:schemeClr val="tx1">
                      <a:lumMod val="50000"/>
                      <a:lumOff val="50000"/>
                    </a:schemeClr>
                  </a:solidFill>
                  <a:latin typeface="Times New Roman" panose="02020603050405020304" pitchFamily="18" charset="0"/>
                  <a:cs typeface="Times New Roman" panose="02020603050405020304" pitchFamily="18" charset="0"/>
                </a:rPr>
                <a:t>+</a:t>
              </a:r>
              <a:endParaRPr lang="zh-CN" altLang="en-US" sz="1100" b="1" dirty="0">
                <a:solidFill>
                  <a:schemeClr val="tx1">
                    <a:lumMod val="50000"/>
                    <a:lumOff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2" name="圆角矩形 88">
                  <a:extLst>
                    <a:ext uri="{FF2B5EF4-FFF2-40B4-BE49-F238E27FC236}">
                      <a16:creationId xmlns:a16="http://schemas.microsoft.com/office/drawing/2014/main" id="{A31471F9-6F1C-4D96-B12A-C7E0ED4DF4DD}"/>
                    </a:ext>
                  </a:extLst>
                </p:cNvPr>
                <p:cNvSpPr/>
                <p:nvPr/>
              </p:nvSpPr>
              <p:spPr>
                <a:xfrm>
                  <a:off x="3048382" y="2088805"/>
                  <a:ext cx="648000" cy="18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en-US" altLang="zh-CN" sz="900" b="0"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𝑊</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𝑄</m:t>
                          </m:r>
                        </m:sub>
                      </m:sSub>
                    </m:oMath>
                  </a14:m>
                  <a:endPar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52" name="圆角矩形 88">
                  <a:extLst>
                    <a:ext uri="{FF2B5EF4-FFF2-40B4-BE49-F238E27FC236}">
                      <a16:creationId xmlns:a16="http://schemas.microsoft.com/office/drawing/2014/main" id="{A31471F9-6F1C-4D96-B12A-C7E0ED4DF4DD}"/>
                    </a:ext>
                  </a:extLst>
                </p:cNvPr>
                <p:cNvSpPr>
                  <a:spLocks noRot="1" noChangeAspect="1" noMove="1" noResize="1" noEditPoints="1" noAdjustHandles="1" noChangeArrowheads="1" noChangeShapeType="1" noTextEdit="1"/>
                </p:cNvSpPr>
                <p:nvPr/>
              </p:nvSpPr>
              <p:spPr>
                <a:xfrm>
                  <a:off x="3048382" y="2088805"/>
                  <a:ext cx="648000" cy="180000"/>
                </a:xfrm>
                <a:prstGeom prst="roundRect">
                  <a:avLst/>
                </a:prstGeom>
                <a:blipFill>
                  <a:blip r:embed="rId4"/>
                  <a:stretch>
                    <a:fillRect l="-3704" t="-12903" b="-22581"/>
                  </a:stretch>
                </a:blipFill>
                <a:ln>
                  <a:solidFill>
                    <a:schemeClr val="tx1"/>
                  </a:solidFill>
                </a:ln>
              </p:spPr>
              <p:txBody>
                <a:bodyPr/>
                <a:lstStyle/>
                <a:p>
                  <a:r>
                    <a:rPr lang="zh-CN" altLang="en-US">
                      <a:noFill/>
                    </a:rPr>
                    <a:t> </a:t>
                  </a:r>
                </a:p>
              </p:txBody>
            </p:sp>
          </mc:Fallback>
        </mc:AlternateContent>
        <p:cxnSp>
          <p:nvCxnSpPr>
            <p:cNvPr id="53" name="直线箭头连接符 182">
              <a:extLst>
                <a:ext uri="{FF2B5EF4-FFF2-40B4-BE49-F238E27FC236}">
                  <a16:creationId xmlns:a16="http://schemas.microsoft.com/office/drawing/2014/main" id="{69B5C272-28E8-49F1-AF98-536D2CD099BA}"/>
                </a:ext>
              </a:extLst>
            </p:cNvPr>
            <p:cNvCxnSpPr>
              <a:cxnSpLocks/>
              <a:stCxn id="52" idx="2"/>
              <a:endCxn id="54" idx="0"/>
            </p:cNvCxnSpPr>
            <p:nvPr/>
          </p:nvCxnSpPr>
          <p:spPr>
            <a:xfrm>
              <a:off x="3372382" y="2268805"/>
              <a:ext cx="4030" cy="298129"/>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圆角矩形 356">
                  <a:extLst>
                    <a:ext uri="{FF2B5EF4-FFF2-40B4-BE49-F238E27FC236}">
                      <a16:creationId xmlns:a16="http://schemas.microsoft.com/office/drawing/2014/main" id="{99C31649-7328-4240-B513-8ED9742A5B43}"/>
                    </a:ext>
                  </a:extLst>
                </p:cNvPr>
                <p:cNvSpPr/>
                <p:nvPr/>
              </p:nvSpPr>
              <p:spPr>
                <a:xfrm>
                  <a:off x="3052412" y="2566934"/>
                  <a:ext cx="648000" cy="18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𝑅</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𝑡</m:t>
                          </m:r>
                        </m:sub>
                      </m:sSub>
                    </m:oMath>
                  </a14:m>
                  <a:endPar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54" name="圆角矩形 356">
                  <a:extLst>
                    <a:ext uri="{FF2B5EF4-FFF2-40B4-BE49-F238E27FC236}">
                      <a16:creationId xmlns:a16="http://schemas.microsoft.com/office/drawing/2014/main" id="{99C31649-7328-4240-B513-8ED9742A5B43}"/>
                    </a:ext>
                  </a:extLst>
                </p:cNvPr>
                <p:cNvSpPr>
                  <a:spLocks noRot="1" noChangeAspect="1" noMove="1" noResize="1" noEditPoints="1" noAdjustHandles="1" noChangeArrowheads="1" noChangeShapeType="1" noTextEdit="1"/>
                </p:cNvSpPr>
                <p:nvPr/>
              </p:nvSpPr>
              <p:spPr>
                <a:xfrm>
                  <a:off x="3052412" y="2566934"/>
                  <a:ext cx="648000" cy="180000"/>
                </a:xfrm>
                <a:prstGeom prst="roundRect">
                  <a:avLst/>
                </a:prstGeom>
                <a:blipFill>
                  <a:blip r:embed="rId5"/>
                  <a:stretch>
                    <a:fillRect t="-6250" b="-21875"/>
                  </a:stretch>
                </a:blipFill>
                <a:ln>
                  <a:solidFill>
                    <a:schemeClr val="tx1"/>
                  </a:solidFill>
                </a:ln>
              </p:spPr>
              <p:txBody>
                <a:bodyPr/>
                <a:lstStyle/>
                <a:p>
                  <a:r>
                    <a:rPr lang="zh-CN" altLang="en-US">
                      <a:noFill/>
                    </a:rPr>
                    <a:t> </a:t>
                  </a:r>
                </a:p>
              </p:txBody>
            </p:sp>
          </mc:Fallback>
        </mc:AlternateContent>
        <p:cxnSp>
          <p:nvCxnSpPr>
            <p:cNvPr id="55" name="直线箭头连接符 182">
              <a:extLst>
                <a:ext uri="{FF2B5EF4-FFF2-40B4-BE49-F238E27FC236}">
                  <a16:creationId xmlns:a16="http://schemas.microsoft.com/office/drawing/2014/main" id="{59E34AB6-533E-4E39-A045-DB8134B95C2C}"/>
                </a:ext>
              </a:extLst>
            </p:cNvPr>
            <p:cNvCxnSpPr>
              <a:cxnSpLocks/>
              <a:endCxn id="52" idx="0"/>
            </p:cNvCxnSpPr>
            <p:nvPr/>
          </p:nvCxnSpPr>
          <p:spPr>
            <a:xfrm>
              <a:off x="3369753" y="1938629"/>
              <a:ext cx="2629" cy="150176"/>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6" name="直线箭头连接符 163">
              <a:extLst>
                <a:ext uri="{FF2B5EF4-FFF2-40B4-BE49-F238E27FC236}">
                  <a16:creationId xmlns:a16="http://schemas.microsoft.com/office/drawing/2014/main" id="{D6545CDB-0143-4FD3-B99E-CCE614AA7E53}"/>
                </a:ext>
              </a:extLst>
            </p:cNvPr>
            <p:cNvCxnSpPr>
              <a:cxnSpLocks/>
              <a:stCxn id="57" idx="2"/>
              <a:endCxn id="70" idx="0"/>
            </p:cNvCxnSpPr>
            <p:nvPr/>
          </p:nvCxnSpPr>
          <p:spPr>
            <a:xfrm>
              <a:off x="4209782" y="2268805"/>
              <a:ext cx="2359" cy="298129"/>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圆角矩形 88">
                  <a:extLst>
                    <a:ext uri="{FF2B5EF4-FFF2-40B4-BE49-F238E27FC236}">
                      <a16:creationId xmlns:a16="http://schemas.microsoft.com/office/drawing/2014/main" id="{DFEBCC5C-053F-4DA3-9E94-8D653E8B164B}"/>
                    </a:ext>
                  </a:extLst>
                </p:cNvPr>
                <p:cNvSpPr/>
                <p:nvPr/>
              </p:nvSpPr>
              <p:spPr>
                <a:xfrm>
                  <a:off x="3885782" y="2088805"/>
                  <a:ext cx="648000" cy="18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en-US" altLang="zh-CN" sz="900" b="0"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𝑊</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𝐾</m:t>
                          </m:r>
                        </m:sub>
                      </m:sSub>
                    </m:oMath>
                  </a14:m>
                  <a:endPar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57" name="圆角矩形 88">
                  <a:extLst>
                    <a:ext uri="{FF2B5EF4-FFF2-40B4-BE49-F238E27FC236}">
                      <a16:creationId xmlns:a16="http://schemas.microsoft.com/office/drawing/2014/main" id="{DFEBCC5C-053F-4DA3-9E94-8D653E8B164B}"/>
                    </a:ext>
                  </a:extLst>
                </p:cNvPr>
                <p:cNvSpPr>
                  <a:spLocks noRot="1" noChangeAspect="1" noMove="1" noResize="1" noEditPoints="1" noAdjustHandles="1" noChangeArrowheads="1" noChangeShapeType="1" noTextEdit="1"/>
                </p:cNvSpPr>
                <p:nvPr/>
              </p:nvSpPr>
              <p:spPr>
                <a:xfrm>
                  <a:off x="3885782" y="2088805"/>
                  <a:ext cx="648000" cy="180000"/>
                </a:xfrm>
                <a:prstGeom prst="roundRect">
                  <a:avLst/>
                </a:prstGeom>
                <a:blipFill>
                  <a:blip r:embed="rId6"/>
                  <a:stretch>
                    <a:fillRect l="-2752" t="-9677" b="-22581"/>
                  </a:stretch>
                </a:blipFill>
                <a:ln>
                  <a:solidFill>
                    <a:schemeClr val="tx1"/>
                  </a:solidFill>
                </a:ln>
              </p:spPr>
              <p:txBody>
                <a:bodyPr/>
                <a:lstStyle/>
                <a:p>
                  <a:r>
                    <a:rPr lang="zh-CN" altLang="en-US">
                      <a:noFill/>
                    </a:rPr>
                    <a:t> </a:t>
                  </a:r>
                </a:p>
              </p:txBody>
            </p:sp>
          </mc:Fallback>
        </mc:AlternateContent>
        <p:cxnSp>
          <p:nvCxnSpPr>
            <p:cNvPr id="58" name="直线箭头连接符 182">
              <a:extLst>
                <a:ext uri="{FF2B5EF4-FFF2-40B4-BE49-F238E27FC236}">
                  <a16:creationId xmlns:a16="http://schemas.microsoft.com/office/drawing/2014/main" id="{50530A9C-6005-4ADC-BBB8-1475FAD0E5A9}"/>
                </a:ext>
              </a:extLst>
            </p:cNvPr>
            <p:cNvCxnSpPr>
              <a:cxnSpLocks/>
              <a:endCxn id="57" idx="0"/>
            </p:cNvCxnSpPr>
            <p:nvPr/>
          </p:nvCxnSpPr>
          <p:spPr>
            <a:xfrm>
              <a:off x="4205331" y="1921289"/>
              <a:ext cx="4451" cy="167516"/>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59" name="组合 58">
              <a:extLst>
                <a:ext uri="{FF2B5EF4-FFF2-40B4-BE49-F238E27FC236}">
                  <a16:creationId xmlns:a16="http://schemas.microsoft.com/office/drawing/2014/main" id="{D4633016-44AF-4298-97E6-BD5F95B9BDF3}"/>
                </a:ext>
              </a:extLst>
            </p:cNvPr>
            <p:cNvGrpSpPr/>
            <p:nvPr/>
          </p:nvGrpSpPr>
          <p:grpSpPr>
            <a:xfrm>
              <a:off x="4785653" y="3737137"/>
              <a:ext cx="691911" cy="583732"/>
              <a:chOff x="4839972" y="3684238"/>
              <a:chExt cx="691911" cy="583732"/>
            </a:xfrm>
          </p:grpSpPr>
          <p:grpSp>
            <p:nvGrpSpPr>
              <p:cNvPr id="178" name="组合 177">
                <a:extLst>
                  <a:ext uri="{FF2B5EF4-FFF2-40B4-BE49-F238E27FC236}">
                    <a16:creationId xmlns:a16="http://schemas.microsoft.com/office/drawing/2014/main" id="{F975907D-F6CF-4483-A518-56AB0DCA7005}"/>
                  </a:ext>
                </a:extLst>
              </p:cNvPr>
              <p:cNvGrpSpPr/>
              <p:nvPr/>
            </p:nvGrpSpPr>
            <p:grpSpPr>
              <a:xfrm>
                <a:off x="5168789" y="3684238"/>
                <a:ext cx="363094" cy="583732"/>
                <a:chOff x="5875111" y="3841930"/>
                <a:chExt cx="516979" cy="831124"/>
              </a:xfrm>
            </p:grpSpPr>
            <p:sp>
              <p:nvSpPr>
                <p:cNvPr id="181" name="双括号 180">
                  <a:extLst>
                    <a:ext uri="{FF2B5EF4-FFF2-40B4-BE49-F238E27FC236}">
                      <a16:creationId xmlns:a16="http://schemas.microsoft.com/office/drawing/2014/main" id="{4E641118-A651-4ED4-ACFA-F98B94654894}"/>
                    </a:ext>
                  </a:extLst>
                </p:cNvPr>
                <p:cNvSpPr/>
                <p:nvPr/>
              </p:nvSpPr>
              <p:spPr>
                <a:xfrm>
                  <a:off x="5875111" y="3841930"/>
                  <a:ext cx="516979" cy="831124"/>
                </a:xfrm>
                <a:prstGeom prst="bracketPair">
                  <a:avLst>
                    <a:gd name="adj" fmla="val 719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82" name="组合 181">
                  <a:extLst>
                    <a:ext uri="{FF2B5EF4-FFF2-40B4-BE49-F238E27FC236}">
                      <a16:creationId xmlns:a16="http://schemas.microsoft.com/office/drawing/2014/main" id="{BBB49B89-DC1D-4ED1-80BF-716B96381A01}"/>
                    </a:ext>
                  </a:extLst>
                </p:cNvPr>
                <p:cNvGrpSpPr/>
                <p:nvPr/>
              </p:nvGrpSpPr>
              <p:grpSpPr>
                <a:xfrm>
                  <a:off x="5925457" y="3841930"/>
                  <a:ext cx="418012" cy="831124"/>
                  <a:chOff x="4332514" y="2205991"/>
                  <a:chExt cx="418012" cy="831124"/>
                </a:xfrm>
              </p:grpSpPr>
              <p:sp>
                <p:nvSpPr>
                  <p:cNvPr id="183" name="矩形 182">
                    <a:extLst>
                      <a:ext uri="{FF2B5EF4-FFF2-40B4-BE49-F238E27FC236}">
                        <a16:creationId xmlns:a16="http://schemas.microsoft.com/office/drawing/2014/main" id="{300437E2-B1D4-4F9D-96EA-C74FF4F06C08}"/>
                      </a:ext>
                    </a:extLst>
                  </p:cNvPr>
                  <p:cNvSpPr/>
                  <p:nvPr/>
                </p:nvSpPr>
                <p:spPr>
                  <a:xfrm>
                    <a:off x="4332514" y="2205991"/>
                    <a:ext cx="418012" cy="831124"/>
                  </a:xfrm>
                  <a:prstGeom prst="rect">
                    <a:avLst/>
                  </a:prstGeom>
                  <a:solidFill>
                    <a:srgbClr val="E8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4" name="组合 183">
                    <a:extLst>
                      <a:ext uri="{FF2B5EF4-FFF2-40B4-BE49-F238E27FC236}">
                        <a16:creationId xmlns:a16="http://schemas.microsoft.com/office/drawing/2014/main" id="{1877C34E-E79C-40C3-9F30-C94EE9486C35}"/>
                      </a:ext>
                    </a:extLst>
                  </p:cNvPr>
                  <p:cNvGrpSpPr/>
                  <p:nvPr/>
                </p:nvGrpSpPr>
                <p:grpSpPr>
                  <a:xfrm>
                    <a:off x="4348025" y="2236607"/>
                    <a:ext cx="386990" cy="76743"/>
                    <a:chOff x="4349658" y="2236607"/>
                    <a:chExt cx="386990" cy="76743"/>
                  </a:xfrm>
                </p:grpSpPr>
                <p:sp>
                  <p:nvSpPr>
                    <p:cNvPr id="206" name="左中括号 205">
                      <a:extLst>
                        <a:ext uri="{FF2B5EF4-FFF2-40B4-BE49-F238E27FC236}">
                          <a16:creationId xmlns:a16="http://schemas.microsoft.com/office/drawing/2014/main" id="{974A500F-799E-4100-BE05-CFAF3713DDD4}"/>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7" name="左中括号 206">
                      <a:extLst>
                        <a:ext uri="{FF2B5EF4-FFF2-40B4-BE49-F238E27FC236}">
                          <a16:creationId xmlns:a16="http://schemas.microsoft.com/office/drawing/2014/main" id="{BF72FD74-3A4A-4AAD-A1D6-6FDAABD83F0C}"/>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85" name="组合 184">
                    <a:extLst>
                      <a:ext uri="{FF2B5EF4-FFF2-40B4-BE49-F238E27FC236}">
                        <a16:creationId xmlns:a16="http://schemas.microsoft.com/office/drawing/2014/main" id="{8C5C803F-9807-40AD-82AB-3500A975D4E0}"/>
                      </a:ext>
                    </a:extLst>
                  </p:cNvPr>
                  <p:cNvGrpSpPr/>
                  <p:nvPr/>
                </p:nvGrpSpPr>
                <p:grpSpPr>
                  <a:xfrm>
                    <a:off x="4348025" y="2335939"/>
                    <a:ext cx="386990" cy="76743"/>
                    <a:chOff x="4349658" y="2236607"/>
                    <a:chExt cx="386990" cy="76743"/>
                  </a:xfrm>
                </p:grpSpPr>
                <p:sp>
                  <p:nvSpPr>
                    <p:cNvPr id="204" name="左中括号 203">
                      <a:extLst>
                        <a:ext uri="{FF2B5EF4-FFF2-40B4-BE49-F238E27FC236}">
                          <a16:creationId xmlns:a16="http://schemas.microsoft.com/office/drawing/2014/main" id="{C5781BCD-F6FF-4B47-8C92-E6B8DE891548}"/>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5" name="左中括号 204">
                      <a:extLst>
                        <a:ext uri="{FF2B5EF4-FFF2-40B4-BE49-F238E27FC236}">
                          <a16:creationId xmlns:a16="http://schemas.microsoft.com/office/drawing/2014/main" id="{C80192AA-720F-45FB-A153-7DBDB4E906C8}"/>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86" name="组合 185">
                    <a:extLst>
                      <a:ext uri="{FF2B5EF4-FFF2-40B4-BE49-F238E27FC236}">
                        <a16:creationId xmlns:a16="http://schemas.microsoft.com/office/drawing/2014/main" id="{C05587FC-F447-4368-AF1B-D0937509A622}"/>
                      </a:ext>
                    </a:extLst>
                  </p:cNvPr>
                  <p:cNvGrpSpPr/>
                  <p:nvPr/>
                </p:nvGrpSpPr>
                <p:grpSpPr>
                  <a:xfrm>
                    <a:off x="4348025" y="2435271"/>
                    <a:ext cx="386990" cy="76743"/>
                    <a:chOff x="4349658" y="2236607"/>
                    <a:chExt cx="386990" cy="76743"/>
                  </a:xfrm>
                </p:grpSpPr>
                <p:sp>
                  <p:nvSpPr>
                    <p:cNvPr id="202" name="左中括号 201">
                      <a:extLst>
                        <a:ext uri="{FF2B5EF4-FFF2-40B4-BE49-F238E27FC236}">
                          <a16:creationId xmlns:a16="http://schemas.microsoft.com/office/drawing/2014/main" id="{43C050D9-E3BE-497F-B3B5-773C92906448}"/>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3" name="左中括号 202">
                      <a:extLst>
                        <a:ext uri="{FF2B5EF4-FFF2-40B4-BE49-F238E27FC236}">
                          <a16:creationId xmlns:a16="http://schemas.microsoft.com/office/drawing/2014/main" id="{A209CAE8-6906-42D2-BF5C-0947155D6C2A}"/>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87" name="组合 186">
                    <a:extLst>
                      <a:ext uri="{FF2B5EF4-FFF2-40B4-BE49-F238E27FC236}">
                        <a16:creationId xmlns:a16="http://schemas.microsoft.com/office/drawing/2014/main" id="{FC78CF31-6047-4E06-B99D-AAC0101BAFF6}"/>
                      </a:ext>
                    </a:extLst>
                  </p:cNvPr>
                  <p:cNvGrpSpPr/>
                  <p:nvPr/>
                </p:nvGrpSpPr>
                <p:grpSpPr>
                  <a:xfrm>
                    <a:off x="4348025" y="2534603"/>
                    <a:ext cx="386990" cy="76743"/>
                    <a:chOff x="4349658" y="2236607"/>
                    <a:chExt cx="386990" cy="76743"/>
                  </a:xfrm>
                </p:grpSpPr>
                <p:sp>
                  <p:nvSpPr>
                    <p:cNvPr id="200" name="左中括号 199">
                      <a:extLst>
                        <a:ext uri="{FF2B5EF4-FFF2-40B4-BE49-F238E27FC236}">
                          <a16:creationId xmlns:a16="http://schemas.microsoft.com/office/drawing/2014/main" id="{5E7613A5-8916-4072-B753-C9A47D669055}"/>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1" name="左中括号 200">
                      <a:extLst>
                        <a:ext uri="{FF2B5EF4-FFF2-40B4-BE49-F238E27FC236}">
                          <a16:creationId xmlns:a16="http://schemas.microsoft.com/office/drawing/2014/main" id="{BBDD3C5B-04C4-49AA-87A3-593D3DE3CFBE}"/>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88" name="组合 187">
                    <a:extLst>
                      <a:ext uri="{FF2B5EF4-FFF2-40B4-BE49-F238E27FC236}">
                        <a16:creationId xmlns:a16="http://schemas.microsoft.com/office/drawing/2014/main" id="{15E0D10D-D97A-4D66-9762-AAAB31C661B8}"/>
                      </a:ext>
                    </a:extLst>
                  </p:cNvPr>
                  <p:cNvGrpSpPr/>
                  <p:nvPr/>
                </p:nvGrpSpPr>
                <p:grpSpPr>
                  <a:xfrm>
                    <a:off x="4348025" y="2633935"/>
                    <a:ext cx="386990" cy="76743"/>
                    <a:chOff x="4349658" y="2236607"/>
                    <a:chExt cx="386990" cy="76743"/>
                  </a:xfrm>
                </p:grpSpPr>
                <p:sp>
                  <p:nvSpPr>
                    <p:cNvPr id="198" name="左中括号 197">
                      <a:extLst>
                        <a:ext uri="{FF2B5EF4-FFF2-40B4-BE49-F238E27FC236}">
                          <a16:creationId xmlns:a16="http://schemas.microsoft.com/office/drawing/2014/main" id="{2780E54F-38C8-4842-9165-7A6D6091C287}"/>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9" name="左中括号 198">
                      <a:extLst>
                        <a:ext uri="{FF2B5EF4-FFF2-40B4-BE49-F238E27FC236}">
                          <a16:creationId xmlns:a16="http://schemas.microsoft.com/office/drawing/2014/main" id="{5F630427-BD2E-4ECB-B205-EE2F8EED01ED}"/>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89" name="组合 188">
                    <a:extLst>
                      <a:ext uri="{FF2B5EF4-FFF2-40B4-BE49-F238E27FC236}">
                        <a16:creationId xmlns:a16="http://schemas.microsoft.com/office/drawing/2014/main" id="{243C372C-A90E-4518-BB73-4728F2E3E322}"/>
                      </a:ext>
                    </a:extLst>
                  </p:cNvPr>
                  <p:cNvGrpSpPr/>
                  <p:nvPr/>
                </p:nvGrpSpPr>
                <p:grpSpPr>
                  <a:xfrm>
                    <a:off x="4348025" y="2733267"/>
                    <a:ext cx="386990" cy="76743"/>
                    <a:chOff x="4349658" y="2236607"/>
                    <a:chExt cx="386990" cy="76743"/>
                  </a:xfrm>
                </p:grpSpPr>
                <p:sp>
                  <p:nvSpPr>
                    <p:cNvPr id="196" name="左中括号 195">
                      <a:extLst>
                        <a:ext uri="{FF2B5EF4-FFF2-40B4-BE49-F238E27FC236}">
                          <a16:creationId xmlns:a16="http://schemas.microsoft.com/office/drawing/2014/main" id="{00775AD1-B1AD-4DC4-8F4B-9CA5478D1AF0}"/>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7" name="左中括号 196">
                      <a:extLst>
                        <a:ext uri="{FF2B5EF4-FFF2-40B4-BE49-F238E27FC236}">
                          <a16:creationId xmlns:a16="http://schemas.microsoft.com/office/drawing/2014/main" id="{CAEC863B-2A15-43B7-98C4-8BBB7500CE5F}"/>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90" name="组合 189">
                    <a:extLst>
                      <a:ext uri="{FF2B5EF4-FFF2-40B4-BE49-F238E27FC236}">
                        <a16:creationId xmlns:a16="http://schemas.microsoft.com/office/drawing/2014/main" id="{805A869A-48C5-48A1-A158-380278BFFA85}"/>
                      </a:ext>
                    </a:extLst>
                  </p:cNvPr>
                  <p:cNvGrpSpPr/>
                  <p:nvPr/>
                </p:nvGrpSpPr>
                <p:grpSpPr>
                  <a:xfrm>
                    <a:off x="4348025" y="2832599"/>
                    <a:ext cx="386990" cy="76743"/>
                    <a:chOff x="4349658" y="2236607"/>
                    <a:chExt cx="386990" cy="76743"/>
                  </a:xfrm>
                </p:grpSpPr>
                <p:sp>
                  <p:nvSpPr>
                    <p:cNvPr id="194" name="左中括号 193">
                      <a:extLst>
                        <a:ext uri="{FF2B5EF4-FFF2-40B4-BE49-F238E27FC236}">
                          <a16:creationId xmlns:a16="http://schemas.microsoft.com/office/drawing/2014/main" id="{E15A550A-FFA6-4F1F-AD42-59DE7A5034B1}"/>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5" name="左中括号 194">
                      <a:extLst>
                        <a:ext uri="{FF2B5EF4-FFF2-40B4-BE49-F238E27FC236}">
                          <a16:creationId xmlns:a16="http://schemas.microsoft.com/office/drawing/2014/main" id="{259EC1C7-F932-4576-A62B-285A06EF3A07}"/>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91" name="组合 190">
                    <a:extLst>
                      <a:ext uri="{FF2B5EF4-FFF2-40B4-BE49-F238E27FC236}">
                        <a16:creationId xmlns:a16="http://schemas.microsoft.com/office/drawing/2014/main" id="{D3FC6BFF-C253-44C5-8D3D-CE935613524D}"/>
                      </a:ext>
                    </a:extLst>
                  </p:cNvPr>
                  <p:cNvGrpSpPr/>
                  <p:nvPr/>
                </p:nvGrpSpPr>
                <p:grpSpPr>
                  <a:xfrm>
                    <a:off x="4348025" y="2931932"/>
                    <a:ext cx="386990" cy="76743"/>
                    <a:chOff x="4349658" y="2236607"/>
                    <a:chExt cx="386990" cy="76743"/>
                  </a:xfrm>
                </p:grpSpPr>
                <p:sp>
                  <p:nvSpPr>
                    <p:cNvPr id="192" name="左中括号 191">
                      <a:extLst>
                        <a:ext uri="{FF2B5EF4-FFF2-40B4-BE49-F238E27FC236}">
                          <a16:creationId xmlns:a16="http://schemas.microsoft.com/office/drawing/2014/main" id="{6C79CDC8-424A-41CF-9FA6-6E1D9A841FDB}"/>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3" name="左中括号 192">
                      <a:extLst>
                        <a:ext uri="{FF2B5EF4-FFF2-40B4-BE49-F238E27FC236}">
                          <a16:creationId xmlns:a16="http://schemas.microsoft.com/office/drawing/2014/main" id="{EFFDCF21-7668-4B0E-A79B-87C3222A9A2E}"/>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mc:AlternateContent xmlns:mc="http://schemas.openxmlformats.org/markup-compatibility/2006" xmlns:a14="http://schemas.microsoft.com/office/drawing/2010/main">
            <mc:Choice Requires="a14">
              <p:sp>
                <p:nvSpPr>
                  <p:cNvPr id="179" name="文本框 178">
                    <a:extLst>
                      <a:ext uri="{FF2B5EF4-FFF2-40B4-BE49-F238E27FC236}">
                        <a16:creationId xmlns:a16="http://schemas.microsoft.com/office/drawing/2014/main" id="{E9F91716-D9BD-4FC3-AF68-26C83D291347}"/>
                      </a:ext>
                    </a:extLst>
                  </p:cNvPr>
                  <p:cNvSpPr txBox="1"/>
                  <p:nvPr/>
                </p:nvSpPr>
                <p:spPr>
                  <a:xfrm>
                    <a:off x="4839972" y="3878088"/>
                    <a:ext cx="357790" cy="307777"/>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cs typeface="Times New Roman" panose="02020603050405020304" pitchFamily="18" charset="0"/>
                            </a:rPr>
                            <m:t>×</m:t>
                          </m:r>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179" name="文本框 178">
                    <a:extLst>
                      <a:ext uri="{FF2B5EF4-FFF2-40B4-BE49-F238E27FC236}">
                        <a16:creationId xmlns:a16="http://schemas.microsoft.com/office/drawing/2014/main" id="{E9F91716-D9BD-4FC3-AF68-26C83D291347}"/>
                      </a:ext>
                    </a:extLst>
                  </p:cNvPr>
                  <p:cNvSpPr txBox="1">
                    <a:spLocks noRot="1" noChangeAspect="1" noMove="1" noResize="1" noEditPoints="1" noAdjustHandles="1" noChangeArrowheads="1" noChangeShapeType="1" noTextEdit="1"/>
                  </p:cNvSpPr>
                  <p:nvPr/>
                </p:nvSpPr>
                <p:spPr>
                  <a:xfrm>
                    <a:off x="4839972" y="3878088"/>
                    <a:ext cx="357790" cy="307777"/>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0" name="文本框 179">
                    <a:extLst>
                      <a:ext uri="{FF2B5EF4-FFF2-40B4-BE49-F238E27FC236}">
                        <a16:creationId xmlns:a16="http://schemas.microsoft.com/office/drawing/2014/main" id="{F58B7E85-0509-4EDE-9B7B-18C4722757FF}"/>
                      </a:ext>
                    </a:extLst>
                  </p:cNvPr>
                  <p:cNvSpPr txBox="1"/>
                  <p:nvPr/>
                </p:nvSpPr>
                <p:spPr>
                  <a:xfrm>
                    <a:off x="5187730" y="3893476"/>
                    <a:ext cx="32739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1200" i="1" smtClean="0">
                              <a:latin typeface="Cambria Math" panose="02040503050406030204" pitchFamily="18" charset="0"/>
                            </a:rPr>
                            <m:t>𝑉</m:t>
                          </m:r>
                        </m:oMath>
                      </m:oMathPara>
                    </a14:m>
                    <a:endParaRPr kumimoji="1" lang="zh-CN" altLang="en-US" sz="1200" dirty="0"/>
                  </a:p>
                </p:txBody>
              </p:sp>
            </mc:Choice>
            <mc:Fallback xmlns="">
              <p:sp>
                <p:nvSpPr>
                  <p:cNvPr id="180" name="文本框 179">
                    <a:extLst>
                      <a:ext uri="{FF2B5EF4-FFF2-40B4-BE49-F238E27FC236}">
                        <a16:creationId xmlns:a16="http://schemas.microsoft.com/office/drawing/2014/main" id="{F58B7E85-0509-4EDE-9B7B-18C4722757FF}"/>
                      </a:ext>
                    </a:extLst>
                  </p:cNvPr>
                  <p:cNvSpPr txBox="1">
                    <a:spLocks noRot="1" noChangeAspect="1" noMove="1" noResize="1" noEditPoints="1" noAdjustHandles="1" noChangeArrowheads="1" noChangeShapeType="1" noTextEdit="1"/>
                  </p:cNvSpPr>
                  <p:nvPr/>
                </p:nvSpPr>
                <p:spPr>
                  <a:xfrm>
                    <a:off x="5187730" y="3893476"/>
                    <a:ext cx="327397" cy="276999"/>
                  </a:xfrm>
                  <a:prstGeom prst="rect">
                    <a:avLst/>
                  </a:prstGeom>
                  <a:blipFill>
                    <a:blip r:embed="rId8"/>
                    <a:stretch>
                      <a:fillRect/>
                    </a:stretch>
                  </a:blipFill>
                </p:spPr>
                <p:txBody>
                  <a:bodyPr/>
                  <a:lstStyle/>
                  <a:p>
                    <a:r>
                      <a:rPr lang="zh-CN" altLang="en-US">
                        <a:noFill/>
                      </a:rPr>
                      <a:t> </a:t>
                    </a:r>
                  </a:p>
                </p:txBody>
              </p:sp>
            </mc:Fallback>
          </mc:AlternateContent>
        </p:grpSp>
        <p:grpSp>
          <p:nvGrpSpPr>
            <p:cNvPr id="60" name="组合 59">
              <a:extLst>
                <a:ext uri="{FF2B5EF4-FFF2-40B4-BE49-F238E27FC236}">
                  <a16:creationId xmlns:a16="http://schemas.microsoft.com/office/drawing/2014/main" id="{43D36A04-16A6-4789-93D4-A3B2F9EFFC8F}"/>
                </a:ext>
              </a:extLst>
            </p:cNvPr>
            <p:cNvGrpSpPr/>
            <p:nvPr/>
          </p:nvGrpSpPr>
          <p:grpSpPr>
            <a:xfrm>
              <a:off x="3202776" y="3468564"/>
              <a:ext cx="363094" cy="583732"/>
              <a:chOff x="5875111" y="3841930"/>
              <a:chExt cx="516979" cy="831124"/>
            </a:xfrm>
          </p:grpSpPr>
          <p:sp>
            <p:nvSpPr>
              <p:cNvPr id="151" name="双括号 150">
                <a:extLst>
                  <a:ext uri="{FF2B5EF4-FFF2-40B4-BE49-F238E27FC236}">
                    <a16:creationId xmlns:a16="http://schemas.microsoft.com/office/drawing/2014/main" id="{55260589-1D78-4351-8994-B46961353390}"/>
                  </a:ext>
                </a:extLst>
              </p:cNvPr>
              <p:cNvSpPr/>
              <p:nvPr/>
            </p:nvSpPr>
            <p:spPr>
              <a:xfrm>
                <a:off x="5875111" y="3841930"/>
                <a:ext cx="516979" cy="831124"/>
              </a:xfrm>
              <a:prstGeom prst="bracketPair">
                <a:avLst>
                  <a:gd name="adj" fmla="val 719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52" name="组合 151">
                <a:extLst>
                  <a:ext uri="{FF2B5EF4-FFF2-40B4-BE49-F238E27FC236}">
                    <a16:creationId xmlns:a16="http://schemas.microsoft.com/office/drawing/2014/main" id="{2548F03D-6AB9-4192-A6B8-78239A64DD68}"/>
                  </a:ext>
                </a:extLst>
              </p:cNvPr>
              <p:cNvGrpSpPr/>
              <p:nvPr/>
            </p:nvGrpSpPr>
            <p:grpSpPr>
              <a:xfrm>
                <a:off x="5925457" y="3841930"/>
                <a:ext cx="418012" cy="831124"/>
                <a:chOff x="4332514" y="2205991"/>
                <a:chExt cx="418012" cy="831124"/>
              </a:xfrm>
            </p:grpSpPr>
            <p:sp>
              <p:nvSpPr>
                <p:cNvPr id="153" name="矩形 152">
                  <a:extLst>
                    <a:ext uri="{FF2B5EF4-FFF2-40B4-BE49-F238E27FC236}">
                      <a16:creationId xmlns:a16="http://schemas.microsoft.com/office/drawing/2014/main" id="{31487CF0-9B4A-4E76-A849-B6F7A40D7E9F}"/>
                    </a:ext>
                  </a:extLst>
                </p:cNvPr>
                <p:cNvSpPr/>
                <p:nvPr/>
              </p:nvSpPr>
              <p:spPr>
                <a:xfrm>
                  <a:off x="4332514" y="2205991"/>
                  <a:ext cx="418012" cy="831124"/>
                </a:xfrm>
                <a:prstGeom prst="rect">
                  <a:avLst/>
                </a:prstGeom>
                <a:solidFill>
                  <a:srgbClr val="E8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4" name="组合 153">
                  <a:extLst>
                    <a:ext uri="{FF2B5EF4-FFF2-40B4-BE49-F238E27FC236}">
                      <a16:creationId xmlns:a16="http://schemas.microsoft.com/office/drawing/2014/main" id="{34D3C553-7192-45C1-A81E-68018A4F5D7C}"/>
                    </a:ext>
                  </a:extLst>
                </p:cNvPr>
                <p:cNvGrpSpPr/>
                <p:nvPr/>
              </p:nvGrpSpPr>
              <p:grpSpPr>
                <a:xfrm>
                  <a:off x="4348025" y="2236607"/>
                  <a:ext cx="386990" cy="76743"/>
                  <a:chOff x="4349658" y="2236607"/>
                  <a:chExt cx="386990" cy="76743"/>
                </a:xfrm>
              </p:grpSpPr>
              <p:sp>
                <p:nvSpPr>
                  <p:cNvPr id="176" name="左中括号 175">
                    <a:extLst>
                      <a:ext uri="{FF2B5EF4-FFF2-40B4-BE49-F238E27FC236}">
                        <a16:creationId xmlns:a16="http://schemas.microsoft.com/office/drawing/2014/main" id="{28A7300F-036C-4E48-BF42-10A51E7A1A80}"/>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7" name="左中括号 176">
                    <a:extLst>
                      <a:ext uri="{FF2B5EF4-FFF2-40B4-BE49-F238E27FC236}">
                        <a16:creationId xmlns:a16="http://schemas.microsoft.com/office/drawing/2014/main" id="{2349E5CA-3F2B-4A74-ADBB-23BC05234AEB}"/>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55" name="组合 154">
                  <a:extLst>
                    <a:ext uri="{FF2B5EF4-FFF2-40B4-BE49-F238E27FC236}">
                      <a16:creationId xmlns:a16="http://schemas.microsoft.com/office/drawing/2014/main" id="{17FF7F39-410D-41A8-834A-B899A92610A7}"/>
                    </a:ext>
                  </a:extLst>
                </p:cNvPr>
                <p:cNvGrpSpPr/>
                <p:nvPr/>
              </p:nvGrpSpPr>
              <p:grpSpPr>
                <a:xfrm>
                  <a:off x="4348025" y="2335939"/>
                  <a:ext cx="386990" cy="76743"/>
                  <a:chOff x="4349658" y="2236607"/>
                  <a:chExt cx="386990" cy="76743"/>
                </a:xfrm>
              </p:grpSpPr>
              <p:sp>
                <p:nvSpPr>
                  <p:cNvPr id="174" name="左中括号 173">
                    <a:extLst>
                      <a:ext uri="{FF2B5EF4-FFF2-40B4-BE49-F238E27FC236}">
                        <a16:creationId xmlns:a16="http://schemas.microsoft.com/office/drawing/2014/main" id="{3C90A5F0-A24B-41FC-B783-C676008D0FAF}"/>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5" name="左中括号 174">
                    <a:extLst>
                      <a:ext uri="{FF2B5EF4-FFF2-40B4-BE49-F238E27FC236}">
                        <a16:creationId xmlns:a16="http://schemas.microsoft.com/office/drawing/2014/main" id="{F44889DE-579C-4EAB-9BAF-E93782FF5C2C}"/>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56" name="组合 155">
                  <a:extLst>
                    <a:ext uri="{FF2B5EF4-FFF2-40B4-BE49-F238E27FC236}">
                      <a16:creationId xmlns:a16="http://schemas.microsoft.com/office/drawing/2014/main" id="{F8DF047E-E3DF-4E01-AF32-99E69BDA663A}"/>
                    </a:ext>
                  </a:extLst>
                </p:cNvPr>
                <p:cNvGrpSpPr/>
                <p:nvPr/>
              </p:nvGrpSpPr>
              <p:grpSpPr>
                <a:xfrm>
                  <a:off x="4348025" y="2435271"/>
                  <a:ext cx="386990" cy="76743"/>
                  <a:chOff x="4349658" y="2236607"/>
                  <a:chExt cx="386990" cy="76743"/>
                </a:xfrm>
              </p:grpSpPr>
              <p:sp>
                <p:nvSpPr>
                  <p:cNvPr id="172" name="左中括号 171">
                    <a:extLst>
                      <a:ext uri="{FF2B5EF4-FFF2-40B4-BE49-F238E27FC236}">
                        <a16:creationId xmlns:a16="http://schemas.microsoft.com/office/drawing/2014/main" id="{6976731B-D8A3-4801-9B64-4757E02192F9}"/>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3" name="左中括号 172">
                    <a:extLst>
                      <a:ext uri="{FF2B5EF4-FFF2-40B4-BE49-F238E27FC236}">
                        <a16:creationId xmlns:a16="http://schemas.microsoft.com/office/drawing/2014/main" id="{200D013A-4334-4359-AB61-7CD162CADD73}"/>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57" name="组合 156">
                  <a:extLst>
                    <a:ext uri="{FF2B5EF4-FFF2-40B4-BE49-F238E27FC236}">
                      <a16:creationId xmlns:a16="http://schemas.microsoft.com/office/drawing/2014/main" id="{2354D149-0B50-45BB-BCE0-EF37E07A482C}"/>
                    </a:ext>
                  </a:extLst>
                </p:cNvPr>
                <p:cNvGrpSpPr/>
                <p:nvPr/>
              </p:nvGrpSpPr>
              <p:grpSpPr>
                <a:xfrm>
                  <a:off x="4348025" y="2534603"/>
                  <a:ext cx="386990" cy="76743"/>
                  <a:chOff x="4349658" y="2236607"/>
                  <a:chExt cx="386990" cy="76743"/>
                </a:xfrm>
              </p:grpSpPr>
              <p:sp>
                <p:nvSpPr>
                  <p:cNvPr id="170" name="左中括号 169">
                    <a:extLst>
                      <a:ext uri="{FF2B5EF4-FFF2-40B4-BE49-F238E27FC236}">
                        <a16:creationId xmlns:a16="http://schemas.microsoft.com/office/drawing/2014/main" id="{0AE613DB-C35D-4D71-B48B-945D80DF9AAE}"/>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1" name="左中括号 170">
                    <a:extLst>
                      <a:ext uri="{FF2B5EF4-FFF2-40B4-BE49-F238E27FC236}">
                        <a16:creationId xmlns:a16="http://schemas.microsoft.com/office/drawing/2014/main" id="{200174E4-B3DB-41C4-B227-117AF46B1234}"/>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58" name="组合 157">
                  <a:extLst>
                    <a:ext uri="{FF2B5EF4-FFF2-40B4-BE49-F238E27FC236}">
                      <a16:creationId xmlns:a16="http://schemas.microsoft.com/office/drawing/2014/main" id="{02258F93-4BAC-4BDC-AE29-CDA786345246}"/>
                    </a:ext>
                  </a:extLst>
                </p:cNvPr>
                <p:cNvGrpSpPr/>
                <p:nvPr/>
              </p:nvGrpSpPr>
              <p:grpSpPr>
                <a:xfrm>
                  <a:off x="4348025" y="2633935"/>
                  <a:ext cx="386990" cy="76743"/>
                  <a:chOff x="4349658" y="2236607"/>
                  <a:chExt cx="386990" cy="76743"/>
                </a:xfrm>
              </p:grpSpPr>
              <p:sp>
                <p:nvSpPr>
                  <p:cNvPr id="168" name="左中括号 167">
                    <a:extLst>
                      <a:ext uri="{FF2B5EF4-FFF2-40B4-BE49-F238E27FC236}">
                        <a16:creationId xmlns:a16="http://schemas.microsoft.com/office/drawing/2014/main" id="{15D8861B-CF4B-4CBD-B80A-C23746DD831C}"/>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9" name="左中括号 168">
                    <a:extLst>
                      <a:ext uri="{FF2B5EF4-FFF2-40B4-BE49-F238E27FC236}">
                        <a16:creationId xmlns:a16="http://schemas.microsoft.com/office/drawing/2014/main" id="{60CC5935-0E51-49A0-954E-3E1CD1ECE1A7}"/>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59" name="组合 158">
                  <a:extLst>
                    <a:ext uri="{FF2B5EF4-FFF2-40B4-BE49-F238E27FC236}">
                      <a16:creationId xmlns:a16="http://schemas.microsoft.com/office/drawing/2014/main" id="{1671DB9D-F32F-4B6C-9874-8B221EF94CBA}"/>
                    </a:ext>
                  </a:extLst>
                </p:cNvPr>
                <p:cNvGrpSpPr/>
                <p:nvPr/>
              </p:nvGrpSpPr>
              <p:grpSpPr>
                <a:xfrm>
                  <a:off x="4348025" y="2733267"/>
                  <a:ext cx="386990" cy="76743"/>
                  <a:chOff x="4349658" y="2236607"/>
                  <a:chExt cx="386990" cy="76743"/>
                </a:xfrm>
              </p:grpSpPr>
              <p:sp>
                <p:nvSpPr>
                  <p:cNvPr id="166" name="左中括号 165">
                    <a:extLst>
                      <a:ext uri="{FF2B5EF4-FFF2-40B4-BE49-F238E27FC236}">
                        <a16:creationId xmlns:a16="http://schemas.microsoft.com/office/drawing/2014/main" id="{E2A8FB1A-76AD-40F6-BE7A-A39386FAE995}"/>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7" name="左中括号 166">
                    <a:extLst>
                      <a:ext uri="{FF2B5EF4-FFF2-40B4-BE49-F238E27FC236}">
                        <a16:creationId xmlns:a16="http://schemas.microsoft.com/office/drawing/2014/main" id="{A73460A8-9349-42C8-B1AA-4C50A334C6FE}"/>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60" name="组合 159">
                  <a:extLst>
                    <a:ext uri="{FF2B5EF4-FFF2-40B4-BE49-F238E27FC236}">
                      <a16:creationId xmlns:a16="http://schemas.microsoft.com/office/drawing/2014/main" id="{C5BC4965-F755-443A-AE05-2462AD311BC0}"/>
                    </a:ext>
                  </a:extLst>
                </p:cNvPr>
                <p:cNvGrpSpPr/>
                <p:nvPr/>
              </p:nvGrpSpPr>
              <p:grpSpPr>
                <a:xfrm>
                  <a:off x="4348025" y="2832599"/>
                  <a:ext cx="386990" cy="76743"/>
                  <a:chOff x="4349658" y="2236607"/>
                  <a:chExt cx="386990" cy="76743"/>
                </a:xfrm>
              </p:grpSpPr>
              <p:sp>
                <p:nvSpPr>
                  <p:cNvPr id="164" name="左中括号 163">
                    <a:extLst>
                      <a:ext uri="{FF2B5EF4-FFF2-40B4-BE49-F238E27FC236}">
                        <a16:creationId xmlns:a16="http://schemas.microsoft.com/office/drawing/2014/main" id="{999EFB88-B17F-47AD-91A9-FC298A50F54B}"/>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5" name="左中括号 164">
                    <a:extLst>
                      <a:ext uri="{FF2B5EF4-FFF2-40B4-BE49-F238E27FC236}">
                        <a16:creationId xmlns:a16="http://schemas.microsoft.com/office/drawing/2014/main" id="{D7EC1199-262E-4B17-BE08-3C4941A1F917}"/>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61" name="组合 160">
                  <a:extLst>
                    <a:ext uri="{FF2B5EF4-FFF2-40B4-BE49-F238E27FC236}">
                      <a16:creationId xmlns:a16="http://schemas.microsoft.com/office/drawing/2014/main" id="{C50234FB-6FD4-472A-BB70-80CD9C0F3AFE}"/>
                    </a:ext>
                  </a:extLst>
                </p:cNvPr>
                <p:cNvGrpSpPr/>
                <p:nvPr/>
              </p:nvGrpSpPr>
              <p:grpSpPr>
                <a:xfrm>
                  <a:off x="4348025" y="2931932"/>
                  <a:ext cx="386990" cy="76743"/>
                  <a:chOff x="4349658" y="2236607"/>
                  <a:chExt cx="386990" cy="76743"/>
                </a:xfrm>
              </p:grpSpPr>
              <p:sp>
                <p:nvSpPr>
                  <p:cNvPr id="162" name="左中括号 161">
                    <a:extLst>
                      <a:ext uri="{FF2B5EF4-FFF2-40B4-BE49-F238E27FC236}">
                        <a16:creationId xmlns:a16="http://schemas.microsoft.com/office/drawing/2014/main" id="{5BC0B776-90B4-4CBD-BCE1-807E453053F2}"/>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3" name="左中括号 162">
                    <a:extLst>
                      <a:ext uri="{FF2B5EF4-FFF2-40B4-BE49-F238E27FC236}">
                        <a16:creationId xmlns:a16="http://schemas.microsoft.com/office/drawing/2014/main" id="{E39F8EB2-5480-4910-A827-D8FD8F69B3AF}"/>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grpSp>
          <p:nvGrpSpPr>
            <p:cNvPr id="61" name="组合 60">
              <a:extLst>
                <a:ext uri="{FF2B5EF4-FFF2-40B4-BE49-F238E27FC236}">
                  <a16:creationId xmlns:a16="http://schemas.microsoft.com/office/drawing/2014/main" id="{DA5587F9-6699-4983-A96C-6B1EE5F869CB}"/>
                </a:ext>
              </a:extLst>
            </p:cNvPr>
            <p:cNvGrpSpPr/>
            <p:nvPr/>
          </p:nvGrpSpPr>
          <p:grpSpPr>
            <a:xfrm rot="5400000">
              <a:off x="3926710" y="3488900"/>
              <a:ext cx="363094" cy="583732"/>
              <a:chOff x="5875111" y="3841930"/>
              <a:chExt cx="516979" cy="831124"/>
            </a:xfrm>
          </p:grpSpPr>
          <p:sp>
            <p:nvSpPr>
              <p:cNvPr id="124" name="双括号 123">
                <a:extLst>
                  <a:ext uri="{FF2B5EF4-FFF2-40B4-BE49-F238E27FC236}">
                    <a16:creationId xmlns:a16="http://schemas.microsoft.com/office/drawing/2014/main" id="{655E46BA-7FE2-410A-985E-D74184CD1F40}"/>
                  </a:ext>
                </a:extLst>
              </p:cNvPr>
              <p:cNvSpPr/>
              <p:nvPr/>
            </p:nvSpPr>
            <p:spPr>
              <a:xfrm>
                <a:off x="5875111" y="3841930"/>
                <a:ext cx="516979" cy="831124"/>
              </a:xfrm>
              <a:prstGeom prst="bracketPair">
                <a:avLst>
                  <a:gd name="adj" fmla="val 719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25" name="组合 124">
                <a:extLst>
                  <a:ext uri="{FF2B5EF4-FFF2-40B4-BE49-F238E27FC236}">
                    <a16:creationId xmlns:a16="http://schemas.microsoft.com/office/drawing/2014/main" id="{557F8419-10F4-44D1-A37F-5CFD4752EC6E}"/>
                  </a:ext>
                </a:extLst>
              </p:cNvPr>
              <p:cNvGrpSpPr/>
              <p:nvPr/>
            </p:nvGrpSpPr>
            <p:grpSpPr>
              <a:xfrm>
                <a:off x="5925457" y="3841930"/>
                <a:ext cx="418013" cy="831124"/>
                <a:chOff x="4332514" y="2205991"/>
                <a:chExt cx="418012" cy="831124"/>
              </a:xfrm>
            </p:grpSpPr>
            <p:sp>
              <p:nvSpPr>
                <p:cNvPr id="126" name="矩形 125">
                  <a:extLst>
                    <a:ext uri="{FF2B5EF4-FFF2-40B4-BE49-F238E27FC236}">
                      <a16:creationId xmlns:a16="http://schemas.microsoft.com/office/drawing/2014/main" id="{C47B1E86-D4B1-432D-8F2D-91609264FD67}"/>
                    </a:ext>
                  </a:extLst>
                </p:cNvPr>
                <p:cNvSpPr/>
                <p:nvPr/>
              </p:nvSpPr>
              <p:spPr>
                <a:xfrm>
                  <a:off x="4332514" y="2205991"/>
                  <a:ext cx="418012" cy="831124"/>
                </a:xfrm>
                <a:prstGeom prst="rect">
                  <a:avLst/>
                </a:prstGeom>
                <a:solidFill>
                  <a:srgbClr val="E8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7" name="组合 126">
                  <a:extLst>
                    <a:ext uri="{FF2B5EF4-FFF2-40B4-BE49-F238E27FC236}">
                      <a16:creationId xmlns:a16="http://schemas.microsoft.com/office/drawing/2014/main" id="{51DCA8DB-08C3-4BB4-8D8C-45186ED15662}"/>
                    </a:ext>
                  </a:extLst>
                </p:cNvPr>
                <p:cNvGrpSpPr/>
                <p:nvPr/>
              </p:nvGrpSpPr>
              <p:grpSpPr>
                <a:xfrm>
                  <a:off x="4348025" y="2236607"/>
                  <a:ext cx="386990" cy="76743"/>
                  <a:chOff x="4349658" y="2236607"/>
                  <a:chExt cx="386990" cy="76743"/>
                </a:xfrm>
              </p:grpSpPr>
              <p:sp>
                <p:nvSpPr>
                  <p:cNvPr id="149" name="左中括号 148">
                    <a:extLst>
                      <a:ext uri="{FF2B5EF4-FFF2-40B4-BE49-F238E27FC236}">
                        <a16:creationId xmlns:a16="http://schemas.microsoft.com/office/drawing/2014/main" id="{DC160857-8F77-44FD-BB9D-F58A1CFDB4B0}"/>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0" name="左中括号 149">
                    <a:extLst>
                      <a:ext uri="{FF2B5EF4-FFF2-40B4-BE49-F238E27FC236}">
                        <a16:creationId xmlns:a16="http://schemas.microsoft.com/office/drawing/2014/main" id="{658B9A7E-74EE-4C20-AFE5-944FB8179AAE}"/>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28" name="组合 127">
                  <a:extLst>
                    <a:ext uri="{FF2B5EF4-FFF2-40B4-BE49-F238E27FC236}">
                      <a16:creationId xmlns:a16="http://schemas.microsoft.com/office/drawing/2014/main" id="{F24E63B4-4587-449E-B000-A467E55AA013}"/>
                    </a:ext>
                  </a:extLst>
                </p:cNvPr>
                <p:cNvGrpSpPr/>
                <p:nvPr/>
              </p:nvGrpSpPr>
              <p:grpSpPr>
                <a:xfrm>
                  <a:off x="4348025" y="2335939"/>
                  <a:ext cx="386990" cy="76743"/>
                  <a:chOff x="4349658" y="2236607"/>
                  <a:chExt cx="386990" cy="76743"/>
                </a:xfrm>
              </p:grpSpPr>
              <p:sp>
                <p:nvSpPr>
                  <p:cNvPr id="147" name="左中括号 146">
                    <a:extLst>
                      <a:ext uri="{FF2B5EF4-FFF2-40B4-BE49-F238E27FC236}">
                        <a16:creationId xmlns:a16="http://schemas.microsoft.com/office/drawing/2014/main" id="{59808524-5382-401F-B88A-B7F88C21AD76}"/>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8" name="左中括号 147">
                    <a:extLst>
                      <a:ext uri="{FF2B5EF4-FFF2-40B4-BE49-F238E27FC236}">
                        <a16:creationId xmlns:a16="http://schemas.microsoft.com/office/drawing/2014/main" id="{758CD864-EF96-4220-BF7D-3D4B5A2A3788}"/>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29" name="组合 128">
                  <a:extLst>
                    <a:ext uri="{FF2B5EF4-FFF2-40B4-BE49-F238E27FC236}">
                      <a16:creationId xmlns:a16="http://schemas.microsoft.com/office/drawing/2014/main" id="{99C03541-A37A-43F0-A0AF-C621D04FD613}"/>
                    </a:ext>
                  </a:extLst>
                </p:cNvPr>
                <p:cNvGrpSpPr/>
                <p:nvPr/>
              </p:nvGrpSpPr>
              <p:grpSpPr>
                <a:xfrm>
                  <a:off x="4348025" y="2435271"/>
                  <a:ext cx="386990" cy="76743"/>
                  <a:chOff x="4349658" y="2236607"/>
                  <a:chExt cx="386990" cy="76743"/>
                </a:xfrm>
              </p:grpSpPr>
              <p:sp>
                <p:nvSpPr>
                  <p:cNvPr id="145" name="左中括号 144">
                    <a:extLst>
                      <a:ext uri="{FF2B5EF4-FFF2-40B4-BE49-F238E27FC236}">
                        <a16:creationId xmlns:a16="http://schemas.microsoft.com/office/drawing/2014/main" id="{4FB84A1E-5780-4CFE-B069-0B41287CDBB7}"/>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6" name="左中括号 145">
                    <a:extLst>
                      <a:ext uri="{FF2B5EF4-FFF2-40B4-BE49-F238E27FC236}">
                        <a16:creationId xmlns:a16="http://schemas.microsoft.com/office/drawing/2014/main" id="{04904A34-3333-4179-8177-D020EB6E73F8}"/>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30" name="组合 129">
                  <a:extLst>
                    <a:ext uri="{FF2B5EF4-FFF2-40B4-BE49-F238E27FC236}">
                      <a16:creationId xmlns:a16="http://schemas.microsoft.com/office/drawing/2014/main" id="{400FF947-F348-48EB-BBC5-E5B0E5B0E62E}"/>
                    </a:ext>
                  </a:extLst>
                </p:cNvPr>
                <p:cNvGrpSpPr/>
                <p:nvPr/>
              </p:nvGrpSpPr>
              <p:grpSpPr>
                <a:xfrm>
                  <a:off x="4348025" y="2534603"/>
                  <a:ext cx="386990" cy="76743"/>
                  <a:chOff x="4349658" y="2236607"/>
                  <a:chExt cx="386990" cy="76743"/>
                </a:xfrm>
              </p:grpSpPr>
              <p:sp>
                <p:nvSpPr>
                  <p:cNvPr id="143" name="左中括号 142">
                    <a:extLst>
                      <a:ext uri="{FF2B5EF4-FFF2-40B4-BE49-F238E27FC236}">
                        <a16:creationId xmlns:a16="http://schemas.microsoft.com/office/drawing/2014/main" id="{E1F9B850-EFA6-416F-A16F-FB1171408009}"/>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4" name="左中括号 143">
                    <a:extLst>
                      <a:ext uri="{FF2B5EF4-FFF2-40B4-BE49-F238E27FC236}">
                        <a16:creationId xmlns:a16="http://schemas.microsoft.com/office/drawing/2014/main" id="{A69873A4-9481-4174-A0FF-7CBE3F5AC0D8}"/>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31" name="组合 130">
                  <a:extLst>
                    <a:ext uri="{FF2B5EF4-FFF2-40B4-BE49-F238E27FC236}">
                      <a16:creationId xmlns:a16="http://schemas.microsoft.com/office/drawing/2014/main" id="{26FEA52A-4F78-4A1E-A20C-3A16083773C6}"/>
                    </a:ext>
                  </a:extLst>
                </p:cNvPr>
                <p:cNvGrpSpPr/>
                <p:nvPr/>
              </p:nvGrpSpPr>
              <p:grpSpPr>
                <a:xfrm>
                  <a:off x="4348025" y="2633935"/>
                  <a:ext cx="386990" cy="76743"/>
                  <a:chOff x="4349658" y="2236607"/>
                  <a:chExt cx="386990" cy="76743"/>
                </a:xfrm>
              </p:grpSpPr>
              <p:sp>
                <p:nvSpPr>
                  <p:cNvPr id="141" name="左中括号 140">
                    <a:extLst>
                      <a:ext uri="{FF2B5EF4-FFF2-40B4-BE49-F238E27FC236}">
                        <a16:creationId xmlns:a16="http://schemas.microsoft.com/office/drawing/2014/main" id="{14A8D7DE-8B10-420B-AB7B-08A5848C7163}"/>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2" name="左中括号 141">
                    <a:extLst>
                      <a:ext uri="{FF2B5EF4-FFF2-40B4-BE49-F238E27FC236}">
                        <a16:creationId xmlns:a16="http://schemas.microsoft.com/office/drawing/2014/main" id="{13AE7B86-2CA5-4E8F-BA37-1209F9E369AC}"/>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32" name="组合 131">
                  <a:extLst>
                    <a:ext uri="{FF2B5EF4-FFF2-40B4-BE49-F238E27FC236}">
                      <a16:creationId xmlns:a16="http://schemas.microsoft.com/office/drawing/2014/main" id="{085E4E5E-DB77-49B2-9639-9891E6086D94}"/>
                    </a:ext>
                  </a:extLst>
                </p:cNvPr>
                <p:cNvGrpSpPr/>
                <p:nvPr/>
              </p:nvGrpSpPr>
              <p:grpSpPr>
                <a:xfrm>
                  <a:off x="4348025" y="2733267"/>
                  <a:ext cx="386990" cy="76743"/>
                  <a:chOff x="4349658" y="2236607"/>
                  <a:chExt cx="386990" cy="76743"/>
                </a:xfrm>
              </p:grpSpPr>
              <p:sp>
                <p:nvSpPr>
                  <p:cNvPr id="139" name="左中括号 138">
                    <a:extLst>
                      <a:ext uri="{FF2B5EF4-FFF2-40B4-BE49-F238E27FC236}">
                        <a16:creationId xmlns:a16="http://schemas.microsoft.com/office/drawing/2014/main" id="{D54BE461-BE39-4263-BF25-D16447413C82}"/>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0" name="左中括号 139">
                    <a:extLst>
                      <a:ext uri="{FF2B5EF4-FFF2-40B4-BE49-F238E27FC236}">
                        <a16:creationId xmlns:a16="http://schemas.microsoft.com/office/drawing/2014/main" id="{9C09BF4E-D4D4-4609-A7AA-9512680BB3C1}"/>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33" name="组合 132">
                  <a:extLst>
                    <a:ext uri="{FF2B5EF4-FFF2-40B4-BE49-F238E27FC236}">
                      <a16:creationId xmlns:a16="http://schemas.microsoft.com/office/drawing/2014/main" id="{5E0B0D7D-F3B6-48A4-9DF4-F7F7D11297DA}"/>
                    </a:ext>
                  </a:extLst>
                </p:cNvPr>
                <p:cNvGrpSpPr/>
                <p:nvPr/>
              </p:nvGrpSpPr>
              <p:grpSpPr>
                <a:xfrm>
                  <a:off x="4348025" y="2832599"/>
                  <a:ext cx="386990" cy="76743"/>
                  <a:chOff x="4349658" y="2236607"/>
                  <a:chExt cx="386990" cy="76743"/>
                </a:xfrm>
              </p:grpSpPr>
              <p:sp>
                <p:nvSpPr>
                  <p:cNvPr id="137" name="左中括号 136">
                    <a:extLst>
                      <a:ext uri="{FF2B5EF4-FFF2-40B4-BE49-F238E27FC236}">
                        <a16:creationId xmlns:a16="http://schemas.microsoft.com/office/drawing/2014/main" id="{223492C1-0949-440B-8E55-9D7334B3F13F}"/>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8" name="左中括号 137">
                    <a:extLst>
                      <a:ext uri="{FF2B5EF4-FFF2-40B4-BE49-F238E27FC236}">
                        <a16:creationId xmlns:a16="http://schemas.microsoft.com/office/drawing/2014/main" id="{5B9FB4C3-7909-425F-9242-A0A19851BD72}"/>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34" name="组合 133">
                  <a:extLst>
                    <a:ext uri="{FF2B5EF4-FFF2-40B4-BE49-F238E27FC236}">
                      <a16:creationId xmlns:a16="http://schemas.microsoft.com/office/drawing/2014/main" id="{6549A30B-C15E-40A0-8E5E-E1AFDFA19B3E}"/>
                    </a:ext>
                  </a:extLst>
                </p:cNvPr>
                <p:cNvGrpSpPr/>
                <p:nvPr/>
              </p:nvGrpSpPr>
              <p:grpSpPr>
                <a:xfrm>
                  <a:off x="4348025" y="2931932"/>
                  <a:ext cx="386990" cy="76743"/>
                  <a:chOff x="4349658" y="2236607"/>
                  <a:chExt cx="386990" cy="76743"/>
                </a:xfrm>
              </p:grpSpPr>
              <p:sp>
                <p:nvSpPr>
                  <p:cNvPr id="135" name="左中括号 134">
                    <a:extLst>
                      <a:ext uri="{FF2B5EF4-FFF2-40B4-BE49-F238E27FC236}">
                        <a16:creationId xmlns:a16="http://schemas.microsoft.com/office/drawing/2014/main" id="{578B65C9-5BAB-48FB-AC06-05783FE2246D}"/>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6" name="左中括号 135">
                    <a:extLst>
                      <a:ext uri="{FF2B5EF4-FFF2-40B4-BE49-F238E27FC236}">
                        <a16:creationId xmlns:a16="http://schemas.microsoft.com/office/drawing/2014/main" id="{080BBC3A-D053-4FC0-A60E-A72DF2B1EF98}"/>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7FAF4740-D1D3-46F7-A49D-6C678521E3DB}"/>
                    </a:ext>
                  </a:extLst>
                </p:cNvPr>
                <p:cNvSpPr txBox="1"/>
                <p:nvPr/>
              </p:nvSpPr>
              <p:spPr>
                <a:xfrm>
                  <a:off x="3510195" y="3627829"/>
                  <a:ext cx="357790" cy="307777"/>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cs typeface="Times New Roman" panose="02020603050405020304" pitchFamily="18" charset="0"/>
                          </a:rPr>
                          <m:t>×</m:t>
                        </m:r>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62" name="文本框 61">
                  <a:extLst>
                    <a:ext uri="{FF2B5EF4-FFF2-40B4-BE49-F238E27FC236}">
                      <a16:creationId xmlns:a16="http://schemas.microsoft.com/office/drawing/2014/main" id="{7FAF4740-D1D3-46F7-A49D-6C678521E3DB}"/>
                    </a:ext>
                  </a:extLst>
                </p:cNvPr>
                <p:cNvSpPr txBox="1">
                  <a:spLocks noRot="1" noChangeAspect="1" noMove="1" noResize="1" noEditPoints="1" noAdjustHandles="1" noChangeArrowheads="1" noChangeShapeType="1" noTextEdit="1"/>
                </p:cNvSpPr>
                <p:nvPr/>
              </p:nvSpPr>
              <p:spPr>
                <a:xfrm>
                  <a:off x="3510195" y="3627829"/>
                  <a:ext cx="357790" cy="307777"/>
                </a:xfrm>
                <a:prstGeom prst="rect">
                  <a:avLst/>
                </a:prstGeom>
                <a:blipFill>
                  <a:blip r:embed="rId9"/>
                  <a:stretch>
                    <a:fillRect/>
                  </a:stretch>
                </a:blipFill>
              </p:spPr>
              <p:txBody>
                <a:bodyPr/>
                <a:lstStyle/>
                <a:p>
                  <a:r>
                    <a:rPr lang="zh-CN" altLang="en-US">
                      <a:noFill/>
                    </a:rPr>
                    <a:t> </a:t>
                  </a:r>
                </a:p>
              </p:txBody>
            </p:sp>
          </mc:Fallback>
        </mc:AlternateContent>
        <p:cxnSp>
          <p:nvCxnSpPr>
            <p:cNvPr id="63" name="直接连接符 62">
              <a:extLst>
                <a:ext uri="{FF2B5EF4-FFF2-40B4-BE49-F238E27FC236}">
                  <a16:creationId xmlns:a16="http://schemas.microsoft.com/office/drawing/2014/main" id="{F6905B44-96BF-469C-83C9-FFFB1874E71A}"/>
                </a:ext>
              </a:extLst>
            </p:cNvPr>
            <p:cNvCxnSpPr>
              <a:cxnSpLocks/>
            </p:cNvCxnSpPr>
            <p:nvPr/>
          </p:nvCxnSpPr>
          <p:spPr>
            <a:xfrm>
              <a:off x="3080954" y="4092842"/>
              <a:ext cx="17121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8E1F0F4F-87D5-42C1-99AC-E13E0BCEBC8E}"/>
                    </a:ext>
                  </a:extLst>
                </p:cNvPr>
                <p:cNvSpPr txBox="1"/>
                <p:nvPr/>
              </p:nvSpPr>
              <p:spPr>
                <a:xfrm>
                  <a:off x="3726198" y="4080493"/>
                  <a:ext cx="449867" cy="278666"/>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ad>
                          <m:radPr>
                            <m:degHide m:val="on"/>
                            <m:ctrlPr>
                              <a:rPr lang="zh-CN" altLang="en-US" sz="1000" i="1" smtClean="0">
                                <a:latin typeface="Cambria Math" panose="02040503050406030204" pitchFamily="18" charset="0"/>
                                <a:cs typeface="Times New Roman" panose="02020603050405020304" pitchFamily="18" charset="0"/>
                              </a:rPr>
                            </m:ctrlPr>
                          </m:radPr>
                          <m:deg/>
                          <m:e>
                            <m:sSub>
                              <m:sSubPr>
                                <m:ctrlPr>
                                  <a:rPr lang="en-US" altLang="zh-CN" sz="1000" b="0" i="1" smtClean="0">
                                    <a:latin typeface="Cambria Math" panose="02040503050406030204" pitchFamily="18" charset="0"/>
                                    <a:cs typeface="Times New Roman" panose="02020603050405020304" pitchFamily="18" charset="0"/>
                                  </a:rPr>
                                </m:ctrlPr>
                              </m:sSubPr>
                              <m:e>
                                <m:r>
                                  <a:rPr lang="en-US" altLang="zh-CN" sz="1000" b="0" i="1" smtClean="0">
                                    <a:latin typeface="Cambria Math" panose="02040503050406030204" pitchFamily="18" charset="0"/>
                                    <a:cs typeface="Times New Roman" panose="02020603050405020304" pitchFamily="18" charset="0"/>
                                  </a:rPr>
                                  <m:t>𝑑</m:t>
                                </m:r>
                              </m:e>
                              <m:sub>
                                <m:r>
                                  <a:rPr lang="en-US" altLang="zh-CN" sz="1000" b="0" i="1" smtClean="0">
                                    <a:latin typeface="Cambria Math" panose="02040503050406030204" pitchFamily="18" charset="0"/>
                                    <a:cs typeface="Times New Roman" panose="02020603050405020304" pitchFamily="18" charset="0"/>
                                  </a:rPr>
                                  <m:t>𝑘</m:t>
                                </m:r>
                              </m:sub>
                            </m:sSub>
                          </m:e>
                        </m:rad>
                      </m:oMath>
                    </m:oMathPara>
                  </a14:m>
                  <a:endParaRPr lang="zh-CN" altLang="en-US" sz="1000" dirty="0">
                    <a:latin typeface="Times New Roman" panose="02020603050405020304" pitchFamily="18" charset="0"/>
                    <a:cs typeface="Times New Roman" panose="02020603050405020304" pitchFamily="18" charset="0"/>
                  </a:endParaRPr>
                </a:p>
              </p:txBody>
            </p:sp>
          </mc:Choice>
          <mc:Fallback xmlns="">
            <p:sp>
              <p:nvSpPr>
                <p:cNvPr id="64" name="文本框 63">
                  <a:extLst>
                    <a:ext uri="{FF2B5EF4-FFF2-40B4-BE49-F238E27FC236}">
                      <a16:creationId xmlns:a16="http://schemas.microsoft.com/office/drawing/2014/main" id="{8E1F0F4F-87D5-42C1-99AC-E13E0BCEBC8E}"/>
                    </a:ext>
                  </a:extLst>
                </p:cNvPr>
                <p:cNvSpPr txBox="1">
                  <a:spLocks noRot="1" noChangeAspect="1" noMove="1" noResize="1" noEditPoints="1" noAdjustHandles="1" noChangeArrowheads="1" noChangeShapeType="1" noTextEdit="1"/>
                </p:cNvSpPr>
                <p:nvPr/>
              </p:nvSpPr>
              <p:spPr>
                <a:xfrm>
                  <a:off x="3726198" y="4080493"/>
                  <a:ext cx="449867" cy="278666"/>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CAA1F984-22BC-417D-9E52-5DE40564D4B8}"/>
                    </a:ext>
                  </a:extLst>
                </p:cNvPr>
                <p:cNvSpPr txBox="1"/>
                <p:nvPr/>
              </p:nvSpPr>
              <p:spPr>
                <a:xfrm>
                  <a:off x="3208898" y="3623834"/>
                  <a:ext cx="335028"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1200" i="1" smtClean="0">
                            <a:latin typeface="Cambria Math" panose="02040503050406030204" pitchFamily="18" charset="0"/>
                          </a:rPr>
                          <m:t>𝑄</m:t>
                        </m:r>
                      </m:oMath>
                    </m:oMathPara>
                  </a14:m>
                  <a:endParaRPr kumimoji="1" lang="zh-CN" altLang="en-US" sz="1200" dirty="0"/>
                </a:p>
              </p:txBody>
            </p:sp>
          </mc:Choice>
          <mc:Fallback xmlns="">
            <p:sp>
              <p:nvSpPr>
                <p:cNvPr id="65" name="文本框 64">
                  <a:extLst>
                    <a:ext uri="{FF2B5EF4-FFF2-40B4-BE49-F238E27FC236}">
                      <a16:creationId xmlns:a16="http://schemas.microsoft.com/office/drawing/2014/main" id="{CAA1F984-22BC-417D-9E52-5DE40564D4B8}"/>
                    </a:ext>
                  </a:extLst>
                </p:cNvPr>
                <p:cNvSpPr txBox="1">
                  <a:spLocks noRot="1" noChangeAspect="1" noMove="1" noResize="1" noEditPoints="1" noAdjustHandles="1" noChangeArrowheads="1" noChangeShapeType="1" noTextEdit="1"/>
                </p:cNvSpPr>
                <p:nvPr/>
              </p:nvSpPr>
              <p:spPr>
                <a:xfrm>
                  <a:off x="3208898" y="3623834"/>
                  <a:ext cx="335028" cy="276999"/>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FC2FB901-E3A2-445C-BB83-213FCCCD0AD1}"/>
                    </a:ext>
                  </a:extLst>
                </p:cNvPr>
                <p:cNvSpPr txBox="1"/>
                <p:nvPr/>
              </p:nvSpPr>
              <p:spPr>
                <a:xfrm>
                  <a:off x="3929596" y="3651185"/>
                  <a:ext cx="42678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1200" i="1" smtClean="0">
                                <a:latin typeface="Cambria Math" panose="02040503050406030204" pitchFamily="18" charset="0"/>
                              </a:rPr>
                            </m:ctrlPr>
                          </m:sSupPr>
                          <m:e>
                            <m:r>
                              <a:rPr kumimoji="1" lang="en-US" altLang="zh-CN" sz="1200" b="0" i="1" smtClean="0">
                                <a:latin typeface="Cambria Math" panose="02040503050406030204" pitchFamily="18" charset="0"/>
                              </a:rPr>
                              <m:t>𝐾</m:t>
                            </m:r>
                          </m:e>
                          <m:sup>
                            <m:r>
                              <a:rPr kumimoji="1" lang="en-US" altLang="zh-CN" sz="1200" b="0" i="1" smtClean="0">
                                <a:latin typeface="Cambria Math" panose="02040503050406030204" pitchFamily="18" charset="0"/>
                              </a:rPr>
                              <m:t>⊤</m:t>
                            </m:r>
                          </m:sup>
                        </m:sSup>
                      </m:oMath>
                    </m:oMathPara>
                  </a14:m>
                  <a:endParaRPr kumimoji="1" lang="zh-CN" altLang="en-US" sz="1200" dirty="0"/>
                </a:p>
              </p:txBody>
            </p:sp>
          </mc:Choice>
          <mc:Fallback xmlns="">
            <p:sp>
              <p:nvSpPr>
                <p:cNvPr id="66" name="文本框 65">
                  <a:extLst>
                    <a:ext uri="{FF2B5EF4-FFF2-40B4-BE49-F238E27FC236}">
                      <a16:creationId xmlns:a16="http://schemas.microsoft.com/office/drawing/2014/main" id="{FC2FB901-E3A2-445C-BB83-213FCCCD0AD1}"/>
                    </a:ext>
                  </a:extLst>
                </p:cNvPr>
                <p:cNvSpPr txBox="1">
                  <a:spLocks noRot="1" noChangeAspect="1" noMove="1" noResize="1" noEditPoints="1" noAdjustHandles="1" noChangeArrowheads="1" noChangeShapeType="1" noTextEdit="1"/>
                </p:cNvSpPr>
                <p:nvPr/>
              </p:nvSpPr>
              <p:spPr>
                <a:xfrm>
                  <a:off x="3929596" y="3651185"/>
                  <a:ext cx="426784" cy="276999"/>
                </a:xfrm>
                <a:prstGeom prst="rect">
                  <a:avLst/>
                </a:prstGeom>
                <a:blipFill>
                  <a:blip r:embed="rId12"/>
                  <a:stretch>
                    <a:fillRect/>
                  </a:stretch>
                </a:blipFill>
              </p:spPr>
              <p:txBody>
                <a:bodyPr/>
                <a:lstStyle/>
                <a:p>
                  <a:r>
                    <a:rPr lang="zh-CN" altLang="en-US">
                      <a:noFill/>
                    </a:rPr>
                    <a:t> </a:t>
                  </a:r>
                </a:p>
              </p:txBody>
            </p:sp>
          </mc:Fallback>
        </mc:AlternateContent>
        <p:sp>
          <p:nvSpPr>
            <p:cNvPr id="67" name="文本框 66">
              <a:extLst>
                <a:ext uri="{FF2B5EF4-FFF2-40B4-BE49-F238E27FC236}">
                  <a16:creationId xmlns:a16="http://schemas.microsoft.com/office/drawing/2014/main" id="{75C94F3B-121C-4BC1-8038-D2E8BAA64FA8}"/>
                </a:ext>
              </a:extLst>
            </p:cNvPr>
            <p:cNvSpPr txBox="1"/>
            <p:nvPr/>
          </p:nvSpPr>
          <p:spPr>
            <a:xfrm>
              <a:off x="4298309" y="4143360"/>
              <a:ext cx="619080" cy="246221"/>
            </a:xfrm>
            <a:prstGeom prst="rect">
              <a:avLst/>
            </a:prstGeom>
            <a:noFill/>
          </p:spPr>
          <p:txBody>
            <a:bodyPr wrap="none" rtlCol="0">
              <a:spAutoFit/>
            </a:bodyPr>
            <a:lstStyle/>
            <a:p>
              <a:pPr algn="l"/>
              <a:r>
                <a:rPr lang="en-US" altLang="zh-CN" sz="1000" dirty="0">
                  <a:latin typeface="Times New Roman" panose="02020603050405020304" pitchFamily="18" charset="0"/>
                  <a:cs typeface="Times New Roman" panose="02020603050405020304" pitchFamily="18" charset="0"/>
                </a:rPr>
                <a:t>Softmax</a:t>
              </a:r>
              <a:endParaRPr lang="zh-CN" altLang="en-US" sz="1000" dirty="0">
                <a:latin typeface="Times New Roman" panose="02020603050405020304" pitchFamily="18" charset="0"/>
                <a:cs typeface="Times New Roman" panose="02020603050405020304" pitchFamily="18" charset="0"/>
              </a:endParaRPr>
            </a:p>
          </p:txBody>
        </p:sp>
        <p:cxnSp>
          <p:nvCxnSpPr>
            <p:cNvPr id="68" name="直线箭头连接符 189">
              <a:extLst>
                <a:ext uri="{FF2B5EF4-FFF2-40B4-BE49-F238E27FC236}">
                  <a16:creationId xmlns:a16="http://schemas.microsoft.com/office/drawing/2014/main" id="{C03DD81E-1B1E-457E-B75B-BF6EB1ED86A2}"/>
                </a:ext>
              </a:extLst>
            </p:cNvPr>
            <p:cNvCxnSpPr>
              <a:cxnSpLocks/>
            </p:cNvCxnSpPr>
            <p:nvPr/>
          </p:nvCxnSpPr>
          <p:spPr>
            <a:xfrm flipH="1">
              <a:off x="4211757" y="2746934"/>
              <a:ext cx="0" cy="48702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9" name="直线箭头连接符 189">
              <a:extLst>
                <a:ext uri="{FF2B5EF4-FFF2-40B4-BE49-F238E27FC236}">
                  <a16:creationId xmlns:a16="http://schemas.microsoft.com/office/drawing/2014/main" id="{198A8A72-6BC7-40C4-A469-CF475F4C3BBE}"/>
                </a:ext>
              </a:extLst>
            </p:cNvPr>
            <p:cNvCxnSpPr>
              <a:cxnSpLocks/>
            </p:cNvCxnSpPr>
            <p:nvPr/>
          </p:nvCxnSpPr>
          <p:spPr>
            <a:xfrm flipH="1">
              <a:off x="4347221" y="2656934"/>
              <a:ext cx="0" cy="480273"/>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圆角矩形 356">
                  <a:extLst>
                    <a:ext uri="{FF2B5EF4-FFF2-40B4-BE49-F238E27FC236}">
                      <a16:creationId xmlns:a16="http://schemas.microsoft.com/office/drawing/2014/main" id="{800EC61A-D7A0-43ED-906D-6B3CC4F67328}"/>
                    </a:ext>
                  </a:extLst>
                </p:cNvPr>
                <p:cNvSpPr/>
                <p:nvPr/>
              </p:nvSpPr>
              <p:spPr>
                <a:xfrm>
                  <a:off x="3888141" y="2566934"/>
                  <a:ext cx="648000" cy="18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𝑅</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𝑡</m:t>
                          </m:r>
                        </m:sub>
                      </m:sSub>
                    </m:oMath>
                  </a14:m>
                  <a:endPar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70" name="圆角矩形 356">
                  <a:extLst>
                    <a:ext uri="{FF2B5EF4-FFF2-40B4-BE49-F238E27FC236}">
                      <a16:creationId xmlns:a16="http://schemas.microsoft.com/office/drawing/2014/main" id="{800EC61A-D7A0-43ED-906D-6B3CC4F67328}"/>
                    </a:ext>
                  </a:extLst>
                </p:cNvPr>
                <p:cNvSpPr>
                  <a:spLocks noRot="1" noChangeAspect="1" noMove="1" noResize="1" noEditPoints="1" noAdjustHandles="1" noChangeArrowheads="1" noChangeShapeType="1" noTextEdit="1"/>
                </p:cNvSpPr>
                <p:nvPr/>
              </p:nvSpPr>
              <p:spPr>
                <a:xfrm>
                  <a:off x="3888141" y="2566934"/>
                  <a:ext cx="648000" cy="180000"/>
                </a:xfrm>
                <a:prstGeom prst="roundRect">
                  <a:avLst/>
                </a:prstGeom>
                <a:blipFill>
                  <a:blip r:embed="rId5"/>
                  <a:stretch>
                    <a:fillRect t="-6250" b="-21875"/>
                  </a:stretch>
                </a:blipFill>
                <a:ln>
                  <a:solidFill>
                    <a:schemeClr val="tx1"/>
                  </a:solidFill>
                </a:ln>
              </p:spPr>
              <p:txBody>
                <a:bodyPr/>
                <a:lstStyle/>
                <a:p>
                  <a:r>
                    <a:rPr lang="zh-CN" altLang="en-US">
                      <a:noFill/>
                    </a:rPr>
                    <a:t> </a:t>
                  </a:r>
                </a:p>
              </p:txBody>
            </p:sp>
          </mc:Fallback>
        </mc:AlternateContent>
        <p:cxnSp>
          <p:nvCxnSpPr>
            <p:cNvPr id="71" name="直线箭头连接符 189">
              <a:extLst>
                <a:ext uri="{FF2B5EF4-FFF2-40B4-BE49-F238E27FC236}">
                  <a16:creationId xmlns:a16="http://schemas.microsoft.com/office/drawing/2014/main" id="{58D0FEF3-EBA8-43D9-82B5-D761310F3D54}"/>
                </a:ext>
              </a:extLst>
            </p:cNvPr>
            <p:cNvCxnSpPr>
              <a:cxnSpLocks/>
            </p:cNvCxnSpPr>
            <p:nvPr/>
          </p:nvCxnSpPr>
          <p:spPr>
            <a:xfrm>
              <a:off x="5213875" y="2271831"/>
              <a:ext cx="0" cy="1465306"/>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2" name="直线箭头连接符 189">
              <a:extLst>
                <a:ext uri="{FF2B5EF4-FFF2-40B4-BE49-F238E27FC236}">
                  <a16:creationId xmlns:a16="http://schemas.microsoft.com/office/drawing/2014/main" id="{5F90D9D2-3B90-4496-81FC-B750B85DB8E7}"/>
                </a:ext>
              </a:extLst>
            </p:cNvPr>
            <p:cNvCxnSpPr>
              <a:cxnSpLocks/>
            </p:cNvCxnSpPr>
            <p:nvPr/>
          </p:nvCxnSpPr>
          <p:spPr>
            <a:xfrm>
              <a:off x="5345719" y="2262044"/>
              <a:ext cx="0" cy="962855"/>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3" name="直线箭头连接符 189">
              <a:extLst>
                <a:ext uri="{FF2B5EF4-FFF2-40B4-BE49-F238E27FC236}">
                  <a16:creationId xmlns:a16="http://schemas.microsoft.com/office/drawing/2014/main" id="{4FCDE767-DDB7-40C0-91C7-29A2E81B7596}"/>
                </a:ext>
              </a:extLst>
            </p:cNvPr>
            <p:cNvCxnSpPr>
              <a:cxnSpLocks/>
            </p:cNvCxnSpPr>
            <p:nvPr/>
          </p:nvCxnSpPr>
          <p:spPr>
            <a:xfrm>
              <a:off x="5477564" y="2268805"/>
              <a:ext cx="0" cy="868402"/>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圆角矩形 88">
                  <a:extLst>
                    <a:ext uri="{FF2B5EF4-FFF2-40B4-BE49-F238E27FC236}">
                      <a16:creationId xmlns:a16="http://schemas.microsoft.com/office/drawing/2014/main" id="{B10F8FD0-B42E-41A0-A0EE-7DBFBEC6FD6E}"/>
                    </a:ext>
                  </a:extLst>
                </p:cNvPr>
                <p:cNvSpPr/>
                <p:nvPr/>
              </p:nvSpPr>
              <p:spPr>
                <a:xfrm>
                  <a:off x="4954942" y="2088805"/>
                  <a:ext cx="648000" cy="18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en-US" altLang="zh-CN" sz="900" b="0"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𝑊</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𝑉</m:t>
                          </m:r>
                        </m:sub>
                      </m:sSub>
                    </m:oMath>
                  </a14:m>
                  <a:endPar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74" name="圆角矩形 88">
                  <a:extLst>
                    <a:ext uri="{FF2B5EF4-FFF2-40B4-BE49-F238E27FC236}">
                      <a16:creationId xmlns:a16="http://schemas.microsoft.com/office/drawing/2014/main" id="{B10F8FD0-B42E-41A0-A0EE-7DBFBEC6FD6E}"/>
                    </a:ext>
                  </a:extLst>
                </p:cNvPr>
                <p:cNvSpPr>
                  <a:spLocks noRot="1" noChangeAspect="1" noMove="1" noResize="1" noEditPoints="1" noAdjustHandles="1" noChangeArrowheads="1" noChangeShapeType="1" noTextEdit="1"/>
                </p:cNvSpPr>
                <p:nvPr/>
              </p:nvSpPr>
              <p:spPr>
                <a:xfrm>
                  <a:off x="4954942" y="2088805"/>
                  <a:ext cx="648000" cy="180000"/>
                </a:xfrm>
                <a:prstGeom prst="roundRect">
                  <a:avLst/>
                </a:prstGeom>
                <a:blipFill>
                  <a:blip r:embed="rId13"/>
                  <a:stretch>
                    <a:fillRect l="-2778" t="-9677" b="-22581"/>
                  </a:stretch>
                </a:blipFill>
                <a:ln>
                  <a:solidFill>
                    <a:schemeClr val="tx1"/>
                  </a:solidFill>
                </a:ln>
              </p:spPr>
              <p:txBody>
                <a:bodyPr/>
                <a:lstStyle/>
                <a:p>
                  <a:r>
                    <a:rPr lang="zh-CN" altLang="en-US">
                      <a:noFill/>
                    </a:rPr>
                    <a:t> </a:t>
                  </a:r>
                </a:p>
              </p:txBody>
            </p:sp>
          </mc:Fallback>
        </mc:AlternateContent>
        <p:sp>
          <p:nvSpPr>
            <p:cNvPr id="75" name="文本框 74">
              <a:extLst>
                <a:ext uri="{FF2B5EF4-FFF2-40B4-BE49-F238E27FC236}">
                  <a16:creationId xmlns:a16="http://schemas.microsoft.com/office/drawing/2014/main" id="{F3B383E2-972C-458C-A9B0-78AC15DFA1A7}"/>
                </a:ext>
              </a:extLst>
            </p:cNvPr>
            <p:cNvSpPr txBox="1"/>
            <p:nvPr/>
          </p:nvSpPr>
          <p:spPr>
            <a:xfrm>
              <a:off x="3857599" y="2810608"/>
              <a:ext cx="684405" cy="138499"/>
            </a:xfrm>
            <a:prstGeom prst="rect">
              <a:avLst/>
            </a:prstGeom>
            <a:solidFill>
              <a:schemeClr val="bg1"/>
            </a:solidFill>
          </p:spPr>
          <p:txBody>
            <a:bodyPr wrap="square" tIns="0" bIns="0">
              <a:spAutoFit/>
            </a:bodyPr>
            <a:lstStyle/>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n Copies</a:t>
              </a:r>
            </a:p>
          </p:txBody>
        </p:sp>
        <p:sp>
          <p:nvSpPr>
            <p:cNvPr id="76" name="文本框 75">
              <a:extLst>
                <a:ext uri="{FF2B5EF4-FFF2-40B4-BE49-F238E27FC236}">
                  <a16:creationId xmlns:a16="http://schemas.microsoft.com/office/drawing/2014/main" id="{787684CE-A242-4F02-9260-9AC4F46D768A}"/>
                </a:ext>
              </a:extLst>
            </p:cNvPr>
            <p:cNvSpPr txBox="1"/>
            <p:nvPr/>
          </p:nvSpPr>
          <p:spPr>
            <a:xfrm>
              <a:off x="5010316" y="2810608"/>
              <a:ext cx="684405" cy="138499"/>
            </a:xfrm>
            <a:prstGeom prst="rect">
              <a:avLst/>
            </a:prstGeom>
            <a:solidFill>
              <a:schemeClr val="bg1"/>
            </a:solidFill>
          </p:spPr>
          <p:txBody>
            <a:bodyPr wrap="square" tIns="0" bIns="0">
              <a:spAutoFit/>
            </a:bodyPr>
            <a:lstStyle/>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n Copies</a:t>
              </a:r>
            </a:p>
          </p:txBody>
        </p:sp>
        <p:sp>
          <p:nvSpPr>
            <p:cNvPr id="77" name="文本框 76">
              <a:extLst>
                <a:ext uri="{FF2B5EF4-FFF2-40B4-BE49-F238E27FC236}">
                  <a16:creationId xmlns:a16="http://schemas.microsoft.com/office/drawing/2014/main" id="{710E6400-5CBD-4DAD-B681-C10485D532C6}"/>
                </a:ext>
              </a:extLst>
            </p:cNvPr>
            <p:cNvSpPr txBox="1"/>
            <p:nvPr/>
          </p:nvSpPr>
          <p:spPr>
            <a:xfrm>
              <a:off x="3863315" y="2310306"/>
              <a:ext cx="684405" cy="138499"/>
            </a:xfrm>
            <a:prstGeom prst="rect">
              <a:avLst/>
            </a:prstGeom>
            <a:solidFill>
              <a:schemeClr val="bg1"/>
            </a:solidFill>
          </p:spPr>
          <p:txBody>
            <a:bodyPr wrap="square" tIns="0" bIns="0">
              <a:spAutoFit/>
            </a:bodyPr>
            <a:lstStyle/>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Reshape</a:t>
              </a:r>
            </a:p>
          </p:txBody>
        </p:sp>
        <p:sp>
          <p:nvSpPr>
            <p:cNvPr id="78" name="文本框 77">
              <a:extLst>
                <a:ext uri="{FF2B5EF4-FFF2-40B4-BE49-F238E27FC236}">
                  <a16:creationId xmlns:a16="http://schemas.microsoft.com/office/drawing/2014/main" id="{ABB20EFC-747F-42BE-9E00-186556A07635}"/>
                </a:ext>
              </a:extLst>
            </p:cNvPr>
            <p:cNvSpPr txBox="1"/>
            <p:nvPr/>
          </p:nvSpPr>
          <p:spPr>
            <a:xfrm>
              <a:off x="3561064" y="4502785"/>
              <a:ext cx="1569207" cy="138499"/>
            </a:xfrm>
            <a:prstGeom prst="rect">
              <a:avLst/>
            </a:prstGeom>
            <a:solidFill>
              <a:schemeClr val="bg1"/>
            </a:solidFill>
          </p:spPr>
          <p:txBody>
            <a:bodyPr wrap="square" tIns="0" bIns="0">
              <a:spAutoFit/>
            </a:bodyPr>
            <a:lstStyle/>
            <a:p>
              <a:pPr algn="ctr"/>
              <a:r>
                <a:rPr kumimoji="1" lang="en-US" altLang="zh-CN" sz="900" dirty="0">
                  <a:solidFill>
                    <a:schemeClr val="accent3"/>
                  </a:solidFill>
                  <a:latin typeface="Times New Roman" panose="02020603050405020304" pitchFamily="18" charset="0"/>
                  <a:cs typeface="Times New Roman" panose="02020603050405020304" pitchFamily="18" charset="0"/>
                </a:rPr>
                <a:t>Concatenate &amp; Reshape</a:t>
              </a:r>
            </a:p>
          </p:txBody>
        </p:sp>
        <p:cxnSp>
          <p:nvCxnSpPr>
            <p:cNvPr id="79" name="直线箭头连接符 189">
              <a:extLst>
                <a:ext uri="{FF2B5EF4-FFF2-40B4-BE49-F238E27FC236}">
                  <a16:creationId xmlns:a16="http://schemas.microsoft.com/office/drawing/2014/main" id="{4241368F-F858-4D5C-9981-E4EE4464B259}"/>
                </a:ext>
              </a:extLst>
            </p:cNvPr>
            <p:cNvCxnSpPr>
              <a:cxnSpLocks/>
              <a:stCxn id="42" idx="2"/>
              <a:endCxn id="44" idx="0"/>
            </p:cNvCxnSpPr>
            <p:nvPr/>
          </p:nvCxnSpPr>
          <p:spPr>
            <a:xfrm>
              <a:off x="4351833" y="4942089"/>
              <a:ext cx="0" cy="183817"/>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80" name="文本框 79">
              <a:extLst>
                <a:ext uri="{FF2B5EF4-FFF2-40B4-BE49-F238E27FC236}">
                  <a16:creationId xmlns:a16="http://schemas.microsoft.com/office/drawing/2014/main" id="{AA561F68-E78A-4173-88AF-C0AC9C2CE49C}"/>
                </a:ext>
              </a:extLst>
            </p:cNvPr>
            <p:cNvSpPr txBox="1"/>
            <p:nvPr/>
          </p:nvSpPr>
          <p:spPr>
            <a:xfrm>
              <a:off x="4993214" y="2310306"/>
              <a:ext cx="684405" cy="138499"/>
            </a:xfrm>
            <a:prstGeom prst="rect">
              <a:avLst/>
            </a:prstGeom>
            <a:solidFill>
              <a:schemeClr val="bg1"/>
            </a:solidFill>
          </p:spPr>
          <p:txBody>
            <a:bodyPr wrap="square" tIns="0" bIns="0">
              <a:spAutoFit/>
            </a:bodyPr>
            <a:lstStyle/>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Reshape</a:t>
              </a:r>
            </a:p>
          </p:txBody>
        </p:sp>
        <p:grpSp>
          <p:nvGrpSpPr>
            <p:cNvPr id="81" name="组合 80">
              <a:extLst>
                <a:ext uri="{FF2B5EF4-FFF2-40B4-BE49-F238E27FC236}">
                  <a16:creationId xmlns:a16="http://schemas.microsoft.com/office/drawing/2014/main" id="{38153601-7E96-4958-AEAC-32DA4AF99AC2}"/>
                </a:ext>
              </a:extLst>
            </p:cNvPr>
            <p:cNvGrpSpPr/>
            <p:nvPr/>
          </p:nvGrpSpPr>
          <p:grpSpPr>
            <a:xfrm>
              <a:off x="6340809" y="1553765"/>
              <a:ext cx="2566626" cy="1372033"/>
              <a:chOff x="3066140" y="5472050"/>
              <a:chExt cx="2566626" cy="1372033"/>
            </a:xfrm>
          </p:grpSpPr>
          <p:sp>
            <p:nvSpPr>
              <p:cNvPr id="111" name="文本框 110">
                <a:extLst>
                  <a:ext uri="{FF2B5EF4-FFF2-40B4-BE49-F238E27FC236}">
                    <a16:creationId xmlns:a16="http://schemas.microsoft.com/office/drawing/2014/main" id="{0BD19AF5-E831-4422-876B-F70C51444CA9}"/>
                  </a:ext>
                </a:extLst>
              </p:cNvPr>
              <p:cNvSpPr txBox="1"/>
              <p:nvPr/>
            </p:nvSpPr>
            <p:spPr>
              <a:xfrm>
                <a:off x="3529863" y="5923787"/>
                <a:ext cx="684405" cy="138499"/>
              </a:xfrm>
              <a:prstGeom prst="rect">
                <a:avLst/>
              </a:prstGeom>
              <a:solidFill>
                <a:schemeClr val="bg1"/>
              </a:solidFill>
            </p:spPr>
            <p:txBody>
              <a:bodyPr wrap="square" tIns="0" bIns="0">
                <a:spAutoFit/>
              </a:bodyPr>
              <a:lstStyle/>
              <a:p>
                <a:pPr algn="ctr"/>
                <a:r>
                  <a:rPr kumimoji="1" lang="en-US" altLang="zh-CN" sz="900" dirty="0" err="1">
                    <a:solidFill>
                      <a:schemeClr val="tx1">
                        <a:lumMod val="50000"/>
                        <a:lumOff val="50000"/>
                      </a:schemeClr>
                    </a:solidFill>
                    <a:latin typeface="Times New Roman" panose="02020603050405020304" pitchFamily="18" charset="0"/>
                    <a:cs typeface="Times New Roman" panose="02020603050405020304" pitchFamily="18" charset="0"/>
                  </a:rPr>
                  <a:t>SiLU</a:t>
                </a:r>
                <a:endPar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2" name="圆角矩形 69">
                    <a:extLst>
                      <a:ext uri="{FF2B5EF4-FFF2-40B4-BE49-F238E27FC236}">
                        <a16:creationId xmlns:a16="http://schemas.microsoft.com/office/drawing/2014/main" id="{DCB27CD0-4CE0-4A4F-BB4E-B0D5808F439F}"/>
                      </a:ext>
                    </a:extLst>
                  </p:cNvPr>
                  <p:cNvSpPr/>
                  <p:nvPr/>
                </p:nvSpPr>
                <p:spPr>
                  <a:xfrm>
                    <a:off x="3076801" y="5472050"/>
                    <a:ext cx="2554559" cy="386599"/>
                  </a:xfrm>
                  <a:prstGeom prst="roundRect">
                    <a:avLst/>
                  </a:prstGeom>
                  <a:solidFill>
                    <a:srgbClr val="E1DC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𝑥</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𝑥</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𝑤</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ad>
                            <m:radPr>
                              <m:degHide m:val="on"/>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ctrlPr>
                            </m:radPr>
                            <m:deg/>
                            <m:e>
                              <m:r>
                                <m:rPr>
                                  <m:sty m:val="p"/>
                                </m:rPr>
                                <a:rPr kumimoji="1" lang="en-US" altLang="zh-CN" sz="900" b="0" i="0" u="none" strike="noStrike" kern="1200" cap="none" spc="0" normalizeH="0" baseline="0" noProof="0" dirty="0" smtClean="0">
                                  <a:ln>
                                    <a:noFill/>
                                  </a:ln>
                                  <a:solidFill>
                                    <a:prstClr val="black"/>
                                  </a:solidFill>
                                  <a:effectLst/>
                                  <a:uLnTx/>
                                  <a:uFillTx/>
                                  <a:latin typeface="Cambria Math" panose="02040503050406030204" pitchFamily="18" charset="0"/>
                                  <a:cs typeface="+mn-cs"/>
                                </a:rPr>
                                <m:t>su</m:t>
                              </m:r>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ctrlPr>
                                </m:sSubPr>
                                <m:e>
                                  <m:r>
                                    <m:rPr>
                                      <m:sty m:val="p"/>
                                    </m:rPr>
                                    <a:rPr kumimoji="1" lang="en-US" altLang="zh-CN" sz="900" b="0" i="0" u="none" strike="noStrike" kern="1200" cap="none" spc="0" normalizeH="0" baseline="0" noProof="0" dirty="0" smtClean="0">
                                      <a:ln>
                                        <a:noFill/>
                                      </a:ln>
                                      <a:solidFill>
                                        <a:prstClr val="black"/>
                                      </a:solidFill>
                                      <a:effectLst/>
                                      <a:uLnTx/>
                                      <a:uFillTx/>
                                      <a:latin typeface="Cambria Math" panose="02040503050406030204" pitchFamily="18" charset="0"/>
                                      <a:cs typeface="+mn-cs"/>
                                    </a:rPr>
                                    <m:t>m</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𝑖</m:t>
                                  </m:r>
                                </m:sub>
                              </m:s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m:t>
                              </m:r>
                              <m:sSubSup>
                                <m:sSubSupPr>
                                  <m:ctrlPr>
                                    <a:rPr kumimoji="1" lang="en-US" altLang="zh-CN" sz="90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bSupPr>
                                <m:e>
                                  <m:r>
                                    <a:rPr kumimoji="1" lang="en-US" altLang="zh-CN" sz="900" b="0" i="1" u="none" strike="noStrike" kern="1200" cap="none" spc="0" normalizeH="0" baseline="0" noProof="0" dirty="0">
                                      <a:ln>
                                        <a:noFill/>
                                      </a:ln>
                                      <a:solidFill>
                                        <a:prstClr val="black"/>
                                      </a:solidFill>
                                      <a:effectLst/>
                                      <a:uLnTx/>
                                      <a:uFillTx/>
                                      <a:latin typeface="Cambria Math" panose="02040503050406030204" pitchFamily="18" charset="0"/>
                                      <a:cs typeface="+mn-cs"/>
                                    </a:rPr>
                                    <m:t>𝑥</m:t>
                                  </m:r>
                                </m:e>
                                <m:sub>
                                  <m:r>
                                    <a:rPr kumimoji="1" lang="en-US" altLang="zh-CN" sz="900" b="0" i="1" u="none" strike="noStrike" kern="1200" cap="none" spc="0" normalizeH="0" baseline="0" noProof="0" dirty="0">
                                      <a:ln>
                                        <a:noFill/>
                                      </a:ln>
                                      <a:solidFill>
                                        <a:prstClr val="black"/>
                                      </a:solidFill>
                                      <a:effectLst/>
                                      <a:uLnTx/>
                                      <a:uFillTx/>
                                      <a:latin typeface="Cambria Math" panose="02040503050406030204" pitchFamily="18" charset="0"/>
                                      <a:cs typeface="+mn-cs"/>
                                    </a:rPr>
                                    <m:t>𝑖</m:t>
                                  </m:r>
                                </m:sub>
                                <m:sup>
                                  <m:r>
                                    <a:rPr kumimoji="1" lang="en-US" altLang="zh-CN" sz="900" b="0" i="1" u="none" strike="noStrike" kern="1200" cap="none" spc="0" normalizeH="0" baseline="0" noProof="0" dirty="0">
                                      <a:ln>
                                        <a:noFill/>
                                      </a:ln>
                                      <a:solidFill>
                                        <a:prstClr val="black"/>
                                      </a:solidFill>
                                      <a:effectLst/>
                                      <a:uLnTx/>
                                      <a:uFillTx/>
                                      <a:latin typeface="Cambria Math" panose="02040503050406030204" pitchFamily="18" charset="0"/>
                                      <a:cs typeface="+mn-cs"/>
                                    </a:rPr>
                                    <m:t>2</m:t>
                                  </m:r>
                                </m:sup>
                              </m:sSubSup>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𝑑</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m:rPr>
                                  <m:sty m:val="p"/>
                                </m:rPr>
                                <a:rPr kumimoji="1" lang="en-US" altLang="zh-CN" sz="900" b="0" i="1" u="none" strike="noStrike" kern="1200" cap="none" spc="0" normalizeH="0" baseline="0" noProof="0" dirty="0">
                                  <a:ln>
                                    <a:noFill/>
                                  </a:ln>
                                  <a:solidFill>
                                    <a:prstClr val="black"/>
                                  </a:solidFill>
                                  <a:effectLst/>
                                  <a:uLnTx/>
                                  <a:uFillTx/>
                                  <a:latin typeface="Cambria Math" panose="02040503050406030204" pitchFamily="18" charset="0"/>
                                  <a:cs typeface="+mn-cs"/>
                                </a:rPr>
                                <m:t>eps</m:t>
                              </m:r>
                            </m:e>
                          </m:rad>
                        </m:oMath>
                      </m:oMathPara>
                    </a14:m>
                    <a:endParaRPr kumimoji="1" lang="zh-CN" altLang="en-US" sz="9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mc:Choice>
            <mc:Fallback xmlns="">
              <p:sp>
                <p:nvSpPr>
                  <p:cNvPr id="112" name="圆角矩形 69">
                    <a:extLst>
                      <a:ext uri="{FF2B5EF4-FFF2-40B4-BE49-F238E27FC236}">
                        <a16:creationId xmlns:a16="http://schemas.microsoft.com/office/drawing/2014/main" id="{DCB27CD0-4CE0-4A4F-BB4E-B0D5808F439F}"/>
                      </a:ext>
                    </a:extLst>
                  </p:cNvPr>
                  <p:cNvSpPr>
                    <a:spLocks noRot="1" noChangeAspect="1" noMove="1" noResize="1" noEditPoints="1" noAdjustHandles="1" noChangeArrowheads="1" noChangeShapeType="1" noTextEdit="1"/>
                  </p:cNvSpPr>
                  <p:nvPr/>
                </p:nvSpPr>
                <p:spPr>
                  <a:xfrm>
                    <a:off x="3076801" y="5472050"/>
                    <a:ext cx="2554559" cy="386599"/>
                  </a:xfrm>
                  <a:prstGeom prst="roundRect">
                    <a:avLst/>
                  </a:prstGeom>
                  <a:blipFill>
                    <a:blip r:embed="rId14"/>
                    <a:stretch>
                      <a:fillRect/>
                    </a:stretch>
                  </a:blipFill>
                  <a:ln>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3" name="圆角矩形 88">
                    <a:extLst>
                      <a:ext uri="{FF2B5EF4-FFF2-40B4-BE49-F238E27FC236}">
                        <a16:creationId xmlns:a16="http://schemas.microsoft.com/office/drawing/2014/main" id="{EC8D7A60-0C19-4353-A042-D41636B307E7}"/>
                      </a:ext>
                    </a:extLst>
                  </p:cNvPr>
                  <p:cNvSpPr/>
                  <p:nvPr/>
                </p:nvSpPr>
                <p:spPr>
                  <a:xfrm>
                    <a:off x="3072306" y="6017286"/>
                    <a:ext cx="648000" cy="18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en-US" altLang="zh-CN" sz="900" b="0"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𝑊</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1</m:t>
                            </m:r>
                          </m:sub>
                        </m:sSub>
                      </m:oMath>
                    </a14:m>
                    <a:endPar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113" name="圆角矩形 88">
                    <a:extLst>
                      <a:ext uri="{FF2B5EF4-FFF2-40B4-BE49-F238E27FC236}">
                        <a16:creationId xmlns:a16="http://schemas.microsoft.com/office/drawing/2014/main" id="{EC8D7A60-0C19-4353-A042-D41636B307E7}"/>
                      </a:ext>
                    </a:extLst>
                  </p:cNvPr>
                  <p:cNvSpPr>
                    <a:spLocks noRot="1" noChangeAspect="1" noMove="1" noResize="1" noEditPoints="1" noAdjustHandles="1" noChangeArrowheads="1" noChangeShapeType="1" noTextEdit="1"/>
                  </p:cNvSpPr>
                  <p:nvPr/>
                </p:nvSpPr>
                <p:spPr>
                  <a:xfrm>
                    <a:off x="3072306" y="6017286"/>
                    <a:ext cx="648000" cy="180000"/>
                  </a:xfrm>
                  <a:prstGeom prst="roundRect">
                    <a:avLst/>
                  </a:prstGeom>
                  <a:blipFill>
                    <a:blip r:embed="rId15"/>
                    <a:stretch>
                      <a:fillRect l="-926" t="-9677" b="-22581"/>
                    </a:stretch>
                  </a:blipFill>
                  <a:ln>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4" name="圆角矩形 88">
                    <a:extLst>
                      <a:ext uri="{FF2B5EF4-FFF2-40B4-BE49-F238E27FC236}">
                        <a16:creationId xmlns:a16="http://schemas.microsoft.com/office/drawing/2014/main" id="{F49ADB2E-0832-4ECB-AD6A-96C39C2C6C7A}"/>
                      </a:ext>
                    </a:extLst>
                  </p:cNvPr>
                  <p:cNvSpPr/>
                  <p:nvPr/>
                </p:nvSpPr>
                <p:spPr>
                  <a:xfrm>
                    <a:off x="4984766" y="6017286"/>
                    <a:ext cx="648000" cy="18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en-US" altLang="zh-CN" sz="900" b="0"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𝑊</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3</m:t>
                            </m:r>
                          </m:sub>
                        </m:sSub>
                      </m:oMath>
                    </a14:m>
                    <a:endPar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114" name="圆角矩形 88">
                    <a:extLst>
                      <a:ext uri="{FF2B5EF4-FFF2-40B4-BE49-F238E27FC236}">
                        <a16:creationId xmlns:a16="http://schemas.microsoft.com/office/drawing/2014/main" id="{F49ADB2E-0832-4ECB-AD6A-96C39C2C6C7A}"/>
                      </a:ext>
                    </a:extLst>
                  </p:cNvPr>
                  <p:cNvSpPr>
                    <a:spLocks noRot="1" noChangeAspect="1" noMove="1" noResize="1" noEditPoints="1" noAdjustHandles="1" noChangeArrowheads="1" noChangeShapeType="1" noTextEdit="1"/>
                  </p:cNvSpPr>
                  <p:nvPr/>
                </p:nvSpPr>
                <p:spPr>
                  <a:xfrm>
                    <a:off x="4984766" y="6017286"/>
                    <a:ext cx="648000" cy="180000"/>
                  </a:xfrm>
                  <a:prstGeom prst="roundRect">
                    <a:avLst/>
                  </a:prstGeom>
                  <a:blipFill>
                    <a:blip r:embed="rId16"/>
                    <a:stretch>
                      <a:fillRect l="-2778" t="-9677" b="-22581"/>
                    </a:stretch>
                  </a:blipFill>
                  <a:ln>
                    <a:solidFill>
                      <a:schemeClr val="tx1"/>
                    </a:solidFill>
                  </a:ln>
                </p:spPr>
                <p:txBody>
                  <a:bodyPr/>
                  <a:lstStyle/>
                  <a:p>
                    <a:r>
                      <a:rPr lang="zh-CN" altLang="en-US">
                        <a:noFill/>
                      </a:rPr>
                      <a:t> </a:t>
                    </a:r>
                  </a:p>
                </p:txBody>
              </p:sp>
            </mc:Fallback>
          </mc:AlternateContent>
          <p:sp>
            <p:nvSpPr>
              <p:cNvPr id="115" name="圆角矩形 301">
                <a:extLst>
                  <a:ext uri="{FF2B5EF4-FFF2-40B4-BE49-F238E27FC236}">
                    <a16:creationId xmlns:a16="http://schemas.microsoft.com/office/drawing/2014/main" id="{F7556FD4-1E64-4479-8DB1-9F7AC0C0D176}"/>
                  </a:ext>
                </a:extLst>
              </p:cNvPr>
              <p:cNvSpPr/>
              <p:nvPr/>
            </p:nvSpPr>
            <p:spPr>
              <a:xfrm>
                <a:off x="3066140" y="6655412"/>
                <a:ext cx="2559054" cy="188671"/>
              </a:xfrm>
              <a:prstGeom prst="roundRect">
                <a:avLst>
                  <a:gd name="adj" fmla="val 2436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Add</a:t>
                </a:r>
              </a:p>
            </p:txBody>
          </p:sp>
          <p:cxnSp>
            <p:nvCxnSpPr>
              <p:cNvPr id="116" name="直线箭头连接符 328">
                <a:extLst>
                  <a:ext uri="{FF2B5EF4-FFF2-40B4-BE49-F238E27FC236}">
                    <a16:creationId xmlns:a16="http://schemas.microsoft.com/office/drawing/2014/main" id="{6E2A2C3F-3F00-4777-B64C-936DE67DAC1C}"/>
                  </a:ext>
                </a:extLst>
              </p:cNvPr>
              <p:cNvCxnSpPr>
                <a:cxnSpLocks/>
              </p:cNvCxnSpPr>
              <p:nvPr/>
            </p:nvCxnSpPr>
            <p:spPr>
              <a:xfrm>
                <a:off x="3376412" y="5858649"/>
                <a:ext cx="0" cy="157473"/>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17" name="直线箭头连接符 328">
                <a:extLst>
                  <a:ext uri="{FF2B5EF4-FFF2-40B4-BE49-F238E27FC236}">
                    <a16:creationId xmlns:a16="http://schemas.microsoft.com/office/drawing/2014/main" id="{2214532C-86CC-4773-8D62-612E507A1AEE}"/>
                  </a:ext>
                </a:extLst>
              </p:cNvPr>
              <p:cNvCxnSpPr>
                <a:cxnSpLocks/>
              </p:cNvCxnSpPr>
              <p:nvPr/>
            </p:nvCxnSpPr>
            <p:spPr>
              <a:xfrm>
                <a:off x="5297616" y="5859813"/>
                <a:ext cx="0" cy="157473"/>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18" name="直线箭头连接符 328">
                <a:extLst>
                  <a:ext uri="{FF2B5EF4-FFF2-40B4-BE49-F238E27FC236}">
                    <a16:creationId xmlns:a16="http://schemas.microsoft.com/office/drawing/2014/main" id="{C1DEBCED-6469-4559-9618-3A1D1F1D8D02}"/>
                  </a:ext>
                </a:extLst>
              </p:cNvPr>
              <p:cNvCxnSpPr>
                <a:cxnSpLocks/>
                <a:stCxn id="113" idx="3"/>
                <a:endCxn id="119" idx="1"/>
              </p:cNvCxnSpPr>
              <p:nvPr/>
            </p:nvCxnSpPr>
            <p:spPr>
              <a:xfrm>
                <a:off x="3720306" y="6107286"/>
                <a:ext cx="303520"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19" name="圆角矩形 88">
                <a:extLst>
                  <a:ext uri="{FF2B5EF4-FFF2-40B4-BE49-F238E27FC236}">
                    <a16:creationId xmlns:a16="http://schemas.microsoft.com/office/drawing/2014/main" id="{44F350B8-ECB6-4ED1-AB40-982E530F3760}"/>
                  </a:ext>
                </a:extLst>
              </p:cNvPr>
              <p:cNvSpPr/>
              <p:nvPr/>
            </p:nvSpPr>
            <p:spPr>
              <a:xfrm>
                <a:off x="4023826" y="6017286"/>
                <a:ext cx="648000" cy="18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Mul</a:t>
                </a:r>
                <a:endPar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120" name="直线箭头连接符 328">
                <a:extLst>
                  <a:ext uri="{FF2B5EF4-FFF2-40B4-BE49-F238E27FC236}">
                    <a16:creationId xmlns:a16="http://schemas.microsoft.com/office/drawing/2014/main" id="{13CBF276-013E-4001-8D7F-0AAFBFED653C}"/>
                  </a:ext>
                </a:extLst>
              </p:cNvPr>
              <p:cNvCxnSpPr>
                <a:cxnSpLocks/>
                <a:stCxn id="114" idx="1"/>
                <a:endCxn id="119" idx="3"/>
              </p:cNvCxnSpPr>
              <p:nvPr/>
            </p:nvCxnSpPr>
            <p:spPr>
              <a:xfrm flipH="1">
                <a:off x="4671826" y="6107286"/>
                <a:ext cx="312940"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圆角矩形 88">
                    <a:extLst>
                      <a:ext uri="{FF2B5EF4-FFF2-40B4-BE49-F238E27FC236}">
                        <a16:creationId xmlns:a16="http://schemas.microsoft.com/office/drawing/2014/main" id="{56EB682C-7B61-4E04-9379-BD98E5AC87AD}"/>
                      </a:ext>
                    </a:extLst>
                  </p:cNvPr>
                  <p:cNvSpPr/>
                  <p:nvPr/>
                </p:nvSpPr>
                <p:spPr>
                  <a:xfrm>
                    <a:off x="3066236" y="6325137"/>
                    <a:ext cx="2559053" cy="185885"/>
                  </a:xfrm>
                  <a:prstGeom prst="roundRect">
                    <a:avLst>
                      <a:gd name="adj" fmla="val 233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en-US" altLang="zh-CN" sz="900" b="0"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𝑊</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2</m:t>
                            </m:r>
                          </m:sub>
                        </m:sSub>
                      </m:oMath>
                    </a14:m>
                    <a:endPar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121" name="圆角矩形 88">
                    <a:extLst>
                      <a:ext uri="{FF2B5EF4-FFF2-40B4-BE49-F238E27FC236}">
                        <a16:creationId xmlns:a16="http://schemas.microsoft.com/office/drawing/2014/main" id="{56EB682C-7B61-4E04-9379-BD98E5AC87AD}"/>
                      </a:ext>
                    </a:extLst>
                  </p:cNvPr>
                  <p:cNvSpPr>
                    <a:spLocks noRot="1" noChangeAspect="1" noMove="1" noResize="1" noEditPoints="1" noAdjustHandles="1" noChangeArrowheads="1" noChangeShapeType="1" noTextEdit="1"/>
                  </p:cNvSpPr>
                  <p:nvPr/>
                </p:nvSpPr>
                <p:spPr>
                  <a:xfrm>
                    <a:off x="3066236" y="6325137"/>
                    <a:ext cx="2559053" cy="185885"/>
                  </a:xfrm>
                  <a:prstGeom prst="roundRect">
                    <a:avLst>
                      <a:gd name="adj" fmla="val 23375"/>
                    </a:avLst>
                  </a:prstGeom>
                  <a:blipFill>
                    <a:blip r:embed="rId17"/>
                    <a:stretch>
                      <a:fillRect t="-6061" b="-18182"/>
                    </a:stretch>
                  </a:blipFill>
                  <a:ln>
                    <a:solidFill>
                      <a:schemeClr val="tx1"/>
                    </a:solidFill>
                  </a:ln>
                </p:spPr>
                <p:txBody>
                  <a:bodyPr/>
                  <a:lstStyle/>
                  <a:p>
                    <a:r>
                      <a:rPr lang="zh-CN" altLang="en-US">
                        <a:noFill/>
                      </a:rPr>
                      <a:t> </a:t>
                    </a:r>
                  </a:p>
                </p:txBody>
              </p:sp>
            </mc:Fallback>
          </mc:AlternateContent>
          <p:cxnSp>
            <p:nvCxnSpPr>
              <p:cNvPr id="122" name="直线箭头连接符 328">
                <a:extLst>
                  <a:ext uri="{FF2B5EF4-FFF2-40B4-BE49-F238E27FC236}">
                    <a16:creationId xmlns:a16="http://schemas.microsoft.com/office/drawing/2014/main" id="{3B99EA74-E747-433C-924E-1E2BF49F5995}"/>
                  </a:ext>
                </a:extLst>
              </p:cNvPr>
              <p:cNvCxnSpPr>
                <a:cxnSpLocks/>
                <a:stCxn id="119" idx="2"/>
                <a:endCxn id="121" idx="0"/>
              </p:cNvCxnSpPr>
              <p:nvPr/>
            </p:nvCxnSpPr>
            <p:spPr>
              <a:xfrm flipH="1">
                <a:off x="4345763" y="6197286"/>
                <a:ext cx="0" cy="12785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23" name="直线箭头连接符 328">
                <a:extLst>
                  <a:ext uri="{FF2B5EF4-FFF2-40B4-BE49-F238E27FC236}">
                    <a16:creationId xmlns:a16="http://schemas.microsoft.com/office/drawing/2014/main" id="{877B112B-B1EA-4249-9C4F-B7D3E6392C48}"/>
                  </a:ext>
                </a:extLst>
              </p:cNvPr>
              <p:cNvCxnSpPr>
                <a:cxnSpLocks/>
                <a:stCxn id="121" idx="2"/>
                <a:endCxn id="115" idx="0"/>
              </p:cNvCxnSpPr>
              <p:nvPr/>
            </p:nvCxnSpPr>
            <p:spPr>
              <a:xfrm flipH="1">
                <a:off x="4345667" y="6511022"/>
                <a:ext cx="96" cy="14439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82" name="组合 81">
              <a:extLst>
                <a:ext uri="{FF2B5EF4-FFF2-40B4-BE49-F238E27FC236}">
                  <a16:creationId xmlns:a16="http://schemas.microsoft.com/office/drawing/2014/main" id="{96F5C87E-963B-4B75-A02D-23D4BD0D3B50}"/>
                </a:ext>
              </a:extLst>
            </p:cNvPr>
            <p:cNvGrpSpPr/>
            <p:nvPr/>
          </p:nvGrpSpPr>
          <p:grpSpPr>
            <a:xfrm>
              <a:off x="6351470" y="389657"/>
              <a:ext cx="2554558" cy="957942"/>
              <a:chOff x="3048383" y="405489"/>
              <a:chExt cx="2554558" cy="957942"/>
            </a:xfrm>
          </p:grpSpPr>
          <p:sp>
            <p:nvSpPr>
              <p:cNvPr id="88" name="双括号 87">
                <a:extLst>
                  <a:ext uri="{FF2B5EF4-FFF2-40B4-BE49-F238E27FC236}">
                    <a16:creationId xmlns:a16="http://schemas.microsoft.com/office/drawing/2014/main" id="{8D9FECA4-0317-46B2-A50F-E09C13399110}"/>
                  </a:ext>
                </a:extLst>
              </p:cNvPr>
              <p:cNvSpPr/>
              <p:nvPr/>
            </p:nvSpPr>
            <p:spPr>
              <a:xfrm>
                <a:off x="3130898" y="473002"/>
                <a:ext cx="1098553" cy="831124"/>
              </a:xfrm>
              <a:prstGeom prst="bracketPair">
                <a:avLst>
                  <a:gd name="adj" fmla="val 719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9" name="矩形 88">
                <a:extLst>
                  <a:ext uri="{FF2B5EF4-FFF2-40B4-BE49-F238E27FC236}">
                    <a16:creationId xmlns:a16="http://schemas.microsoft.com/office/drawing/2014/main" id="{DEFD9CAE-04A3-422F-919D-D5376248DC9E}"/>
                  </a:ext>
                </a:extLst>
              </p:cNvPr>
              <p:cNvSpPr/>
              <p:nvPr/>
            </p:nvSpPr>
            <p:spPr>
              <a:xfrm>
                <a:off x="3191730" y="473002"/>
                <a:ext cx="989100" cy="831124"/>
              </a:xfrm>
              <a:prstGeom prst="rect">
                <a:avLst/>
              </a:prstGeom>
              <a:solidFill>
                <a:srgbClr val="E8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0" name="组合 89">
                <a:extLst>
                  <a:ext uri="{FF2B5EF4-FFF2-40B4-BE49-F238E27FC236}">
                    <a16:creationId xmlns:a16="http://schemas.microsoft.com/office/drawing/2014/main" id="{8AB332B9-235D-4A3A-95C1-8D6BBD454AB6}"/>
                  </a:ext>
                </a:extLst>
              </p:cNvPr>
              <p:cNvGrpSpPr/>
              <p:nvPr/>
            </p:nvGrpSpPr>
            <p:grpSpPr>
              <a:xfrm>
                <a:off x="3210912" y="503618"/>
                <a:ext cx="46810" cy="772068"/>
                <a:chOff x="3778329" y="611682"/>
                <a:chExt cx="46810" cy="772068"/>
              </a:xfrm>
            </p:grpSpPr>
            <p:sp>
              <p:nvSpPr>
                <p:cNvPr id="103" name="左中括号 102">
                  <a:extLst>
                    <a:ext uri="{FF2B5EF4-FFF2-40B4-BE49-F238E27FC236}">
                      <a16:creationId xmlns:a16="http://schemas.microsoft.com/office/drawing/2014/main" id="{6DA8171C-8CAB-451B-9A76-B12019E74230}"/>
                    </a:ext>
                  </a:extLst>
                </p:cNvPr>
                <p:cNvSpPr/>
                <p:nvPr/>
              </p:nvSpPr>
              <p:spPr>
                <a:xfrm>
                  <a:off x="3778329" y="611682"/>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 name="左中括号 103">
                  <a:extLst>
                    <a:ext uri="{FF2B5EF4-FFF2-40B4-BE49-F238E27FC236}">
                      <a16:creationId xmlns:a16="http://schemas.microsoft.com/office/drawing/2014/main" id="{0707C9F8-9DF4-4422-B287-B018F165BD58}"/>
                    </a:ext>
                  </a:extLst>
                </p:cNvPr>
                <p:cNvSpPr/>
                <p:nvPr/>
              </p:nvSpPr>
              <p:spPr>
                <a:xfrm>
                  <a:off x="3778329" y="711014"/>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5" name="左中括号 104">
                  <a:extLst>
                    <a:ext uri="{FF2B5EF4-FFF2-40B4-BE49-F238E27FC236}">
                      <a16:creationId xmlns:a16="http://schemas.microsoft.com/office/drawing/2014/main" id="{ECA02955-C686-4924-8673-96205B7C8069}"/>
                    </a:ext>
                  </a:extLst>
                </p:cNvPr>
                <p:cNvSpPr/>
                <p:nvPr/>
              </p:nvSpPr>
              <p:spPr>
                <a:xfrm>
                  <a:off x="3778329" y="810346"/>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6" name="左中括号 105">
                  <a:extLst>
                    <a:ext uri="{FF2B5EF4-FFF2-40B4-BE49-F238E27FC236}">
                      <a16:creationId xmlns:a16="http://schemas.microsoft.com/office/drawing/2014/main" id="{B5DF1CBB-A1AB-4205-922E-5830CE5AD341}"/>
                    </a:ext>
                  </a:extLst>
                </p:cNvPr>
                <p:cNvSpPr/>
                <p:nvPr/>
              </p:nvSpPr>
              <p:spPr>
                <a:xfrm>
                  <a:off x="3778329" y="909678"/>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7" name="左中括号 106">
                  <a:extLst>
                    <a:ext uri="{FF2B5EF4-FFF2-40B4-BE49-F238E27FC236}">
                      <a16:creationId xmlns:a16="http://schemas.microsoft.com/office/drawing/2014/main" id="{780D9D8A-4B11-46D0-993B-E5A97F3DE621}"/>
                    </a:ext>
                  </a:extLst>
                </p:cNvPr>
                <p:cNvSpPr/>
                <p:nvPr/>
              </p:nvSpPr>
              <p:spPr>
                <a:xfrm>
                  <a:off x="3778329" y="1009010"/>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8" name="左中括号 107">
                  <a:extLst>
                    <a:ext uri="{FF2B5EF4-FFF2-40B4-BE49-F238E27FC236}">
                      <a16:creationId xmlns:a16="http://schemas.microsoft.com/office/drawing/2014/main" id="{93AF2A9B-DA8F-46D4-B6BA-A19634CC9409}"/>
                    </a:ext>
                  </a:extLst>
                </p:cNvPr>
                <p:cNvSpPr/>
                <p:nvPr/>
              </p:nvSpPr>
              <p:spPr>
                <a:xfrm>
                  <a:off x="3778329" y="1108342"/>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9" name="左中括号 108">
                  <a:extLst>
                    <a:ext uri="{FF2B5EF4-FFF2-40B4-BE49-F238E27FC236}">
                      <a16:creationId xmlns:a16="http://schemas.microsoft.com/office/drawing/2014/main" id="{D286FF77-4102-474E-A6D6-07A2DAA53863}"/>
                    </a:ext>
                  </a:extLst>
                </p:cNvPr>
                <p:cNvSpPr/>
                <p:nvPr/>
              </p:nvSpPr>
              <p:spPr>
                <a:xfrm>
                  <a:off x="3778329" y="1207674"/>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0" name="左中括号 109">
                  <a:extLst>
                    <a:ext uri="{FF2B5EF4-FFF2-40B4-BE49-F238E27FC236}">
                      <a16:creationId xmlns:a16="http://schemas.microsoft.com/office/drawing/2014/main" id="{6B66076B-7664-45C7-963D-8FF7E3E0CF4F}"/>
                    </a:ext>
                  </a:extLst>
                </p:cNvPr>
                <p:cNvSpPr/>
                <p:nvPr/>
              </p:nvSpPr>
              <p:spPr>
                <a:xfrm>
                  <a:off x="3778329" y="13070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91" name="组合 90">
                <a:extLst>
                  <a:ext uri="{FF2B5EF4-FFF2-40B4-BE49-F238E27FC236}">
                    <a16:creationId xmlns:a16="http://schemas.microsoft.com/office/drawing/2014/main" id="{EF6F7A54-3186-474D-B873-36A4E757640B}"/>
                  </a:ext>
                </a:extLst>
              </p:cNvPr>
              <p:cNvGrpSpPr/>
              <p:nvPr/>
            </p:nvGrpSpPr>
            <p:grpSpPr>
              <a:xfrm>
                <a:off x="4118509" y="503618"/>
                <a:ext cx="46810" cy="772068"/>
                <a:chOff x="4118509" y="611682"/>
                <a:chExt cx="46810" cy="772068"/>
              </a:xfrm>
            </p:grpSpPr>
            <p:sp>
              <p:nvSpPr>
                <p:cNvPr id="94" name="左中括号 93">
                  <a:extLst>
                    <a:ext uri="{FF2B5EF4-FFF2-40B4-BE49-F238E27FC236}">
                      <a16:creationId xmlns:a16="http://schemas.microsoft.com/office/drawing/2014/main" id="{5935D08D-5FCF-4177-A6FE-15AF6D0AA9A0}"/>
                    </a:ext>
                  </a:extLst>
                </p:cNvPr>
                <p:cNvSpPr/>
                <p:nvPr/>
              </p:nvSpPr>
              <p:spPr>
                <a:xfrm flipH="1">
                  <a:off x="4118509" y="611682"/>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5" name="左中括号 94">
                  <a:extLst>
                    <a:ext uri="{FF2B5EF4-FFF2-40B4-BE49-F238E27FC236}">
                      <a16:creationId xmlns:a16="http://schemas.microsoft.com/office/drawing/2014/main" id="{4DBFF063-840B-4D84-A772-7B3D2AC7A7C0}"/>
                    </a:ext>
                  </a:extLst>
                </p:cNvPr>
                <p:cNvSpPr/>
                <p:nvPr/>
              </p:nvSpPr>
              <p:spPr>
                <a:xfrm flipH="1">
                  <a:off x="4118509" y="711014"/>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6" name="左中括号 95">
                  <a:extLst>
                    <a:ext uri="{FF2B5EF4-FFF2-40B4-BE49-F238E27FC236}">
                      <a16:creationId xmlns:a16="http://schemas.microsoft.com/office/drawing/2014/main" id="{887BBFCE-C09B-400D-982F-ED2249CE9659}"/>
                    </a:ext>
                  </a:extLst>
                </p:cNvPr>
                <p:cNvSpPr/>
                <p:nvPr/>
              </p:nvSpPr>
              <p:spPr>
                <a:xfrm flipH="1">
                  <a:off x="4118509" y="810346"/>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8" name="左中括号 97">
                  <a:extLst>
                    <a:ext uri="{FF2B5EF4-FFF2-40B4-BE49-F238E27FC236}">
                      <a16:creationId xmlns:a16="http://schemas.microsoft.com/office/drawing/2014/main" id="{CCE20D2F-46E7-49D6-8ADC-1BD2F719309D}"/>
                    </a:ext>
                  </a:extLst>
                </p:cNvPr>
                <p:cNvSpPr/>
                <p:nvPr/>
              </p:nvSpPr>
              <p:spPr>
                <a:xfrm flipH="1">
                  <a:off x="4118509" y="909678"/>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9" name="左中括号 98">
                  <a:extLst>
                    <a:ext uri="{FF2B5EF4-FFF2-40B4-BE49-F238E27FC236}">
                      <a16:creationId xmlns:a16="http://schemas.microsoft.com/office/drawing/2014/main" id="{EBFFDFC5-CACA-4CA9-AB65-48FD4E600DAD}"/>
                    </a:ext>
                  </a:extLst>
                </p:cNvPr>
                <p:cNvSpPr/>
                <p:nvPr/>
              </p:nvSpPr>
              <p:spPr>
                <a:xfrm flipH="1">
                  <a:off x="4118509" y="1009010"/>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0" name="左中括号 99">
                  <a:extLst>
                    <a:ext uri="{FF2B5EF4-FFF2-40B4-BE49-F238E27FC236}">
                      <a16:creationId xmlns:a16="http://schemas.microsoft.com/office/drawing/2014/main" id="{D057D219-C131-471D-BB43-4AEDE779A83E}"/>
                    </a:ext>
                  </a:extLst>
                </p:cNvPr>
                <p:cNvSpPr/>
                <p:nvPr/>
              </p:nvSpPr>
              <p:spPr>
                <a:xfrm flipH="1">
                  <a:off x="4118509" y="1108342"/>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1" name="左中括号 100">
                  <a:extLst>
                    <a:ext uri="{FF2B5EF4-FFF2-40B4-BE49-F238E27FC236}">
                      <a16:creationId xmlns:a16="http://schemas.microsoft.com/office/drawing/2014/main" id="{72A8A876-770C-47C0-8180-DF9B935E70E6}"/>
                    </a:ext>
                  </a:extLst>
                </p:cNvPr>
                <p:cNvSpPr/>
                <p:nvPr/>
              </p:nvSpPr>
              <p:spPr>
                <a:xfrm flipH="1">
                  <a:off x="4118509" y="1207674"/>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2" name="左中括号 101">
                  <a:extLst>
                    <a:ext uri="{FF2B5EF4-FFF2-40B4-BE49-F238E27FC236}">
                      <a16:creationId xmlns:a16="http://schemas.microsoft.com/office/drawing/2014/main" id="{24FAAEEE-203E-4616-8A2F-BC7F6E0E85DF}"/>
                    </a:ext>
                  </a:extLst>
                </p:cNvPr>
                <p:cNvSpPr/>
                <p:nvPr/>
              </p:nvSpPr>
              <p:spPr>
                <a:xfrm flipH="1">
                  <a:off x="4118509" y="13070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92" name="文本框 91">
                <a:extLst>
                  <a:ext uri="{FF2B5EF4-FFF2-40B4-BE49-F238E27FC236}">
                    <a16:creationId xmlns:a16="http://schemas.microsoft.com/office/drawing/2014/main" id="{FC394C6C-8E4E-453B-981A-60BACFF1FE1F}"/>
                  </a:ext>
                </a:extLst>
              </p:cNvPr>
              <p:cNvSpPr txBox="1"/>
              <p:nvPr/>
            </p:nvSpPr>
            <p:spPr>
              <a:xfrm>
                <a:off x="4196341" y="453573"/>
                <a:ext cx="742511" cy="861774"/>
              </a:xfrm>
              <a:prstGeom prst="rect">
                <a:avLst/>
              </a:prstGeom>
              <a:noFill/>
            </p:spPr>
            <p:txBody>
              <a:bodyPr wrap="none" rtlCol="0">
                <a:spAutoFit/>
              </a:bodyPr>
              <a:lstStyle/>
              <a:p>
                <a:pPr algn="l">
                  <a:lnSpc>
                    <a:spcPts val="1000"/>
                  </a:lnSpc>
                </a:pPr>
                <a:r>
                  <a:rPr lang="en-US" altLang="zh-CN" sz="1050" dirty="0">
                    <a:latin typeface="Times New Roman" panose="02020603050405020304" pitchFamily="18" charset="0"/>
                    <a:cs typeface="Times New Roman" panose="02020603050405020304" pitchFamily="18" charset="0"/>
                  </a:rPr>
                  <a:t>Simplicity</a:t>
                </a:r>
              </a:p>
              <a:p>
                <a:pPr algn="l">
                  <a:lnSpc>
                    <a:spcPts val="1000"/>
                  </a:lnSpc>
                </a:pPr>
                <a:r>
                  <a:rPr lang="en-US" altLang="zh-CN" sz="1050" dirty="0">
                    <a:latin typeface="Times New Roman" panose="02020603050405020304" pitchFamily="18" charset="0"/>
                    <a:cs typeface="Times New Roman" panose="02020603050405020304" pitchFamily="18" charset="0"/>
                  </a:rPr>
                  <a:t>is</a:t>
                </a:r>
              </a:p>
              <a:p>
                <a:pPr algn="l">
                  <a:lnSpc>
                    <a:spcPts val="1000"/>
                  </a:lnSpc>
                </a:pPr>
                <a:r>
                  <a:rPr lang="en-US" altLang="zh-CN" sz="1050" dirty="0">
                    <a:latin typeface="Times New Roman" panose="02020603050405020304" pitchFamily="18" charset="0"/>
                    <a:cs typeface="Times New Roman" panose="02020603050405020304" pitchFamily="18" charset="0"/>
                  </a:rPr>
                  <a:t>not</a:t>
                </a:r>
              </a:p>
              <a:p>
                <a:pPr algn="l">
                  <a:lnSpc>
                    <a:spcPts val="1000"/>
                  </a:lnSpc>
                </a:pPr>
                <a:r>
                  <a:rPr lang="en-US" altLang="zh-CN" sz="1050" dirty="0">
                    <a:latin typeface="Times New Roman" panose="02020603050405020304" pitchFamily="18" charset="0"/>
                    <a:cs typeface="Times New Roman" panose="02020603050405020304" pitchFamily="18" charset="0"/>
                  </a:rPr>
                  <a:t>a</a:t>
                </a:r>
              </a:p>
              <a:p>
                <a:pPr algn="l">
                  <a:lnSpc>
                    <a:spcPts val="1000"/>
                  </a:lnSpc>
                </a:pPr>
                <a:r>
                  <a:rPr lang="en-US" altLang="zh-CN" sz="1050" dirty="0">
                    <a:latin typeface="Times New Roman" panose="02020603050405020304" pitchFamily="18" charset="0"/>
                    <a:cs typeface="Times New Roman" panose="02020603050405020304" pitchFamily="18" charset="0"/>
                  </a:rPr>
                  <a:t>simple</a:t>
                </a:r>
              </a:p>
              <a:p>
                <a:pPr algn="l">
                  <a:lnSpc>
                    <a:spcPts val="1000"/>
                  </a:lnSpc>
                </a:pPr>
                <a:r>
                  <a:rPr lang="en-US" altLang="zh-CN" sz="1050" dirty="0">
                    <a:latin typeface="Times New Roman" panose="02020603050405020304" pitchFamily="18" charset="0"/>
                    <a:cs typeface="Times New Roman" panose="02020603050405020304" pitchFamily="18" charset="0"/>
                  </a:rPr>
                  <a:t>thing.</a:t>
                </a:r>
                <a:endParaRPr lang="zh-CN" altLang="en-US" sz="1050" dirty="0">
                  <a:latin typeface="Times New Roman" panose="02020603050405020304" pitchFamily="18" charset="0"/>
                  <a:cs typeface="Times New Roman" panose="02020603050405020304" pitchFamily="18" charset="0"/>
                </a:endParaRPr>
              </a:p>
            </p:txBody>
          </p:sp>
          <p:sp>
            <p:nvSpPr>
              <p:cNvPr id="93" name="矩形: 圆角 92">
                <a:extLst>
                  <a:ext uri="{FF2B5EF4-FFF2-40B4-BE49-F238E27FC236}">
                    <a16:creationId xmlns:a16="http://schemas.microsoft.com/office/drawing/2014/main" id="{5EF0719C-6CC3-4241-B7BE-80E24C4175A8}"/>
                  </a:ext>
                </a:extLst>
              </p:cNvPr>
              <p:cNvSpPr/>
              <p:nvPr/>
            </p:nvSpPr>
            <p:spPr>
              <a:xfrm>
                <a:off x="3048383" y="405489"/>
                <a:ext cx="2554558" cy="957942"/>
              </a:xfrm>
              <a:prstGeom prst="roundRect">
                <a:avLst>
                  <a:gd name="adj" fmla="val 575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3" name="肘形连接符 307">
              <a:extLst>
                <a:ext uri="{FF2B5EF4-FFF2-40B4-BE49-F238E27FC236}">
                  <a16:creationId xmlns:a16="http://schemas.microsoft.com/office/drawing/2014/main" id="{B49A1DF2-7A47-4C85-8283-B9FFD2107F0C}"/>
                </a:ext>
              </a:extLst>
            </p:cNvPr>
            <p:cNvCxnSpPr>
              <a:cxnSpLocks/>
              <a:stCxn id="44" idx="2"/>
              <a:endCxn id="93" idx="1"/>
            </p:cNvCxnSpPr>
            <p:nvPr/>
          </p:nvCxnSpPr>
          <p:spPr>
            <a:xfrm rot="5400000" flipH="1" flipV="1">
              <a:off x="3128676" y="2091784"/>
              <a:ext cx="4445949" cy="1999637"/>
            </a:xfrm>
            <a:prstGeom prst="bentConnector4">
              <a:avLst>
                <a:gd name="adj1" fmla="val -5142"/>
                <a:gd name="adj2" fmla="val 81994"/>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84" name="肘形连接符 307">
              <a:extLst>
                <a:ext uri="{FF2B5EF4-FFF2-40B4-BE49-F238E27FC236}">
                  <a16:creationId xmlns:a16="http://schemas.microsoft.com/office/drawing/2014/main" id="{4E0086C7-7762-49CC-908B-938BA28646CA}"/>
                </a:ext>
              </a:extLst>
            </p:cNvPr>
            <p:cNvCxnSpPr>
              <a:cxnSpLocks/>
              <a:stCxn id="93" idx="3"/>
              <a:endCxn id="115" idx="3"/>
            </p:cNvCxnSpPr>
            <p:nvPr/>
          </p:nvCxnSpPr>
          <p:spPr>
            <a:xfrm flipH="1">
              <a:off x="8899863" y="868628"/>
              <a:ext cx="6165" cy="1962835"/>
            </a:xfrm>
            <a:prstGeom prst="bentConnector3">
              <a:avLst>
                <a:gd name="adj1" fmla="val -3708029"/>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85" name="直线箭头连接符 298">
              <a:extLst>
                <a:ext uri="{FF2B5EF4-FFF2-40B4-BE49-F238E27FC236}">
                  <a16:creationId xmlns:a16="http://schemas.microsoft.com/office/drawing/2014/main" id="{E2E9A6E3-5E56-4F72-AE65-1360CAAF57D9}"/>
                </a:ext>
              </a:extLst>
            </p:cNvPr>
            <p:cNvCxnSpPr>
              <a:cxnSpLocks/>
              <a:stCxn id="93" idx="2"/>
              <a:endCxn id="112" idx="0"/>
            </p:cNvCxnSpPr>
            <p:nvPr/>
          </p:nvCxnSpPr>
          <p:spPr>
            <a:xfrm>
              <a:off x="7628749" y="1347599"/>
              <a:ext cx="1" cy="206166"/>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86" name="直线箭头连接符 182">
              <a:extLst>
                <a:ext uri="{FF2B5EF4-FFF2-40B4-BE49-F238E27FC236}">
                  <a16:creationId xmlns:a16="http://schemas.microsoft.com/office/drawing/2014/main" id="{70809906-DDB0-46BF-881C-EF0BA39681B5}"/>
                </a:ext>
              </a:extLst>
            </p:cNvPr>
            <p:cNvCxnSpPr>
              <a:cxnSpLocks/>
            </p:cNvCxnSpPr>
            <p:nvPr/>
          </p:nvCxnSpPr>
          <p:spPr>
            <a:xfrm>
              <a:off x="7618882" y="2924086"/>
              <a:ext cx="2907" cy="167516"/>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87" name="直线箭头连接符 182">
              <a:extLst>
                <a:ext uri="{FF2B5EF4-FFF2-40B4-BE49-F238E27FC236}">
                  <a16:creationId xmlns:a16="http://schemas.microsoft.com/office/drawing/2014/main" id="{745A4029-E8D4-4F93-B85B-6BE93E53CD77}"/>
                </a:ext>
              </a:extLst>
            </p:cNvPr>
            <p:cNvCxnSpPr>
              <a:cxnSpLocks/>
            </p:cNvCxnSpPr>
            <p:nvPr/>
          </p:nvCxnSpPr>
          <p:spPr>
            <a:xfrm>
              <a:off x="4324720" y="225828"/>
              <a:ext cx="2907" cy="167516"/>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B5EFB3EA-79EE-48DD-82C3-4E46AB80124B}"/>
                </a:ext>
              </a:extLst>
            </p:cNvPr>
            <p:cNvSpPr txBox="1"/>
            <p:nvPr/>
          </p:nvSpPr>
          <p:spPr>
            <a:xfrm>
              <a:off x="3875731" y="3256311"/>
              <a:ext cx="684405" cy="138499"/>
            </a:xfrm>
            <a:prstGeom prst="rect">
              <a:avLst/>
            </a:prstGeom>
            <a:solidFill>
              <a:srgbClr val="DEEBF7"/>
            </a:solidFill>
          </p:spPr>
          <p:txBody>
            <a:bodyPr wrap="square" tIns="0" bIns="0">
              <a:spAutoFit/>
            </a:bodyPr>
            <a:lstStyle/>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Transpose</a:t>
              </a:r>
            </a:p>
          </p:txBody>
        </p:sp>
      </p:grpSp>
      <mc:AlternateContent xmlns:mc="http://schemas.openxmlformats.org/markup-compatibility/2006" xmlns:a14="http://schemas.microsoft.com/office/drawing/2010/main">
        <mc:Choice Requires="a14">
          <p:sp>
            <p:nvSpPr>
              <p:cNvPr id="17" name="矩形: 圆角 16">
                <a:extLst>
                  <a:ext uri="{FF2B5EF4-FFF2-40B4-BE49-F238E27FC236}">
                    <a16:creationId xmlns:a16="http://schemas.microsoft.com/office/drawing/2014/main" id="{1CF4751A-A346-48E7-95D9-F3C9582A2952}"/>
                  </a:ext>
                </a:extLst>
              </p:cNvPr>
              <p:cNvSpPr/>
              <p:nvPr/>
            </p:nvSpPr>
            <p:spPr>
              <a:xfrm>
                <a:off x="635183" y="4776188"/>
                <a:ext cx="1138018" cy="463634"/>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𝑂</m:t>
                      </m:r>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m:t>
                      </m:r>
                      <m:sSup>
                        <m:sSupPr>
                          <m:ctrlP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pPr>
                        <m:e>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𝑛</m:t>
                          </m:r>
                        </m:e>
                        <m:sup>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2</m:t>
                          </m:r>
                        </m:sup>
                      </m:sSup>
                      <m:sSub>
                        <m:sSubPr>
                          <m:ctrlP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𝑑</m:t>
                          </m:r>
                        </m:e>
                        <m:sub>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𝑘</m:t>
                          </m:r>
                        </m:sub>
                      </m:sSub>
                      <m:f>
                        <m:fPr>
                          <m:ctrlP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𝑑</m:t>
                          </m:r>
                        </m:num>
                        <m:den>
                          <m:sSub>
                            <m:sSubPr>
                              <m:ctrlP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𝑑</m:t>
                              </m:r>
                            </m:e>
                            <m:sub>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𝑘</m:t>
                              </m:r>
                            </m:sub>
                          </m:sSub>
                        </m:den>
                      </m:f>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m:t>
                      </m:r>
                    </m:oMath>
                  </m:oMathPara>
                </a14:m>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17" name="矩形: 圆角 16">
                <a:extLst>
                  <a:ext uri="{FF2B5EF4-FFF2-40B4-BE49-F238E27FC236}">
                    <a16:creationId xmlns:a16="http://schemas.microsoft.com/office/drawing/2014/main" id="{1CF4751A-A346-48E7-95D9-F3C9582A2952}"/>
                  </a:ext>
                </a:extLst>
              </p:cNvPr>
              <p:cNvSpPr>
                <a:spLocks noRot="1" noChangeAspect="1" noMove="1" noResize="1" noEditPoints="1" noAdjustHandles="1" noChangeArrowheads="1" noChangeShapeType="1" noTextEdit="1"/>
              </p:cNvSpPr>
              <p:nvPr/>
            </p:nvSpPr>
            <p:spPr>
              <a:xfrm>
                <a:off x="635183" y="4776188"/>
                <a:ext cx="1138018" cy="463634"/>
              </a:xfrm>
              <a:prstGeom prst="roundRect">
                <a:avLst/>
              </a:prstGeom>
              <a:blipFill>
                <a:blip r:embed="rId18"/>
                <a:stretch>
                  <a:fillRect b="-5063"/>
                </a:stretch>
              </a:blipFill>
              <a:ln>
                <a:solidFill>
                  <a:srgbClr val="C0000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矩形: 圆角 19">
                <a:extLst>
                  <a:ext uri="{FF2B5EF4-FFF2-40B4-BE49-F238E27FC236}">
                    <a16:creationId xmlns:a16="http://schemas.microsoft.com/office/drawing/2014/main" id="{6078D7A7-F9AD-4CB1-B60C-76E9EA65A815}"/>
                  </a:ext>
                </a:extLst>
              </p:cNvPr>
              <p:cNvSpPr/>
              <p:nvPr/>
            </p:nvSpPr>
            <p:spPr>
              <a:xfrm>
                <a:off x="635183" y="3282354"/>
                <a:ext cx="1138018" cy="259134"/>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14:m>
                  <m:oMathPara xmlns:m="http://schemas.openxmlformats.org/officeDocument/2006/math">
                    <m:oMathParaPr>
                      <m:jc m:val="centerGroup"/>
                    </m:oMathParaPr>
                    <m:oMath xmlns:m="http://schemas.openxmlformats.org/officeDocument/2006/math">
                      <m:r>
                        <a:rPr lang="en-US" altLang="zh-CN" sz="1400" i="1" dirty="0">
                          <a:solidFill>
                            <a:schemeClr val="tx1"/>
                          </a:solidFill>
                          <a:latin typeface="Cambria Math" panose="02040503050406030204" pitchFamily="18" charset="0"/>
                          <a:cs typeface="Times New Roman" panose="02020603050405020304" pitchFamily="18" charset="0"/>
                        </a:rPr>
                        <m:t>𝑂</m:t>
                      </m:r>
                      <m:r>
                        <a:rPr lang="en-US" altLang="zh-CN" sz="1400" i="1" dirty="0">
                          <a:solidFill>
                            <a:schemeClr val="tx1"/>
                          </a:solidFill>
                          <a:latin typeface="Cambria Math" panose="02040503050406030204" pitchFamily="18" charset="0"/>
                          <a:cs typeface="Times New Roman" panose="02020603050405020304" pitchFamily="18" charset="0"/>
                        </a:rPr>
                        <m:t>(</m:t>
                      </m:r>
                      <m:r>
                        <a:rPr lang="en-US" altLang="zh-CN" sz="1400" i="1" dirty="0">
                          <a:solidFill>
                            <a:schemeClr val="tx1"/>
                          </a:solidFill>
                          <a:latin typeface="Cambria Math" panose="02040503050406030204" pitchFamily="18" charset="0"/>
                          <a:cs typeface="Times New Roman" panose="02020603050405020304" pitchFamily="18" charset="0"/>
                        </a:rPr>
                        <m:t>𝑛</m:t>
                      </m:r>
                      <m:sSup>
                        <m:sSupPr>
                          <m:ctrlPr>
                            <a:rPr lang="en-US" altLang="zh-CN" sz="1400" i="1" dirty="0">
                              <a:solidFill>
                                <a:schemeClr val="tx1"/>
                              </a:solidFill>
                              <a:latin typeface="Cambria Math" panose="02040503050406030204" pitchFamily="18" charset="0"/>
                              <a:cs typeface="Times New Roman" panose="02020603050405020304" pitchFamily="18" charset="0"/>
                            </a:rPr>
                          </m:ctrlPr>
                        </m:sSupPr>
                        <m:e>
                          <m:r>
                            <a:rPr lang="en-US" altLang="zh-CN" sz="1400" i="1" dirty="0">
                              <a:solidFill>
                                <a:schemeClr val="tx1"/>
                              </a:solidFill>
                              <a:latin typeface="Cambria Math" panose="02040503050406030204" pitchFamily="18" charset="0"/>
                              <a:cs typeface="Times New Roman" panose="02020603050405020304" pitchFamily="18" charset="0"/>
                            </a:rPr>
                            <m:t>𝑑</m:t>
                          </m:r>
                        </m:e>
                        <m:sup>
                          <m:r>
                            <a:rPr lang="en-US" altLang="zh-CN" sz="1400" i="1" dirty="0">
                              <a:solidFill>
                                <a:schemeClr val="tx1"/>
                              </a:solidFill>
                              <a:latin typeface="Cambria Math" panose="02040503050406030204" pitchFamily="18" charset="0"/>
                              <a:cs typeface="Times New Roman" panose="02020603050405020304" pitchFamily="18" charset="0"/>
                            </a:rPr>
                            <m:t>2</m:t>
                          </m:r>
                        </m:sup>
                      </m:sSup>
                      <m:r>
                        <a:rPr lang="en-US" altLang="zh-CN" sz="1400" i="1" dirty="0">
                          <a:solidFill>
                            <a:schemeClr val="tx1"/>
                          </a:solidFill>
                          <a:latin typeface="Cambria Math" panose="02040503050406030204" pitchFamily="18" charset="0"/>
                          <a:cs typeface="Times New Roman" panose="02020603050405020304" pitchFamily="18" charset="0"/>
                        </a:rPr>
                        <m:t>)</m:t>
                      </m:r>
                    </m:oMath>
                  </m:oMathPara>
                </a14:m>
                <a:endParaRPr lang="zh-CN" altLang="en-US" sz="1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0" name="矩形: 圆角 19">
                <a:extLst>
                  <a:ext uri="{FF2B5EF4-FFF2-40B4-BE49-F238E27FC236}">
                    <a16:creationId xmlns:a16="http://schemas.microsoft.com/office/drawing/2014/main" id="{6078D7A7-F9AD-4CB1-B60C-76E9EA65A815}"/>
                  </a:ext>
                </a:extLst>
              </p:cNvPr>
              <p:cNvSpPr>
                <a:spLocks noRot="1" noChangeAspect="1" noMove="1" noResize="1" noEditPoints="1" noAdjustHandles="1" noChangeArrowheads="1" noChangeShapeType="1" noTextEdit="1"/>
              </p:cNvSpPr>
              <p:nvPr/>
            </p:nvSpPr>
            <p:spPr>
              <a:xfrm>
                <a:off x="635183" y="3282354"/>
                <a:ext cx="1138018" cy="259134"/>
              </a:xfrm>
              <a:prstGeom prst="roundRect">
                <a:avLst/>
              </a:prstGeom>
              <a:blipFill>
                <a:blip r:embed="rId19"/>
                <a:stretch>
                  <a:fillRect b="-17778"/>
                </a:stretch>
              </a:blipFill>
              <a:ln>
                <a:solidFill>
                  <a:schemeClr val="accent4"/>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矩形: 圆角 20">
                <a:extLst>
                  <a:ext uri="{FF2B5EF4-FFF2-40B4-BE49-F238E27FC236}">
                    <a16:creationId xmlns:a16="http://schemas.microsoft.com/office/drawing/2014/main" id="{1D97287F-46E0-4531-AB51-8D04D1536364}"/>
                  </a:ext>
                </a:extLst>
              </p:cNvPr>
              <p:cNvSpPr/>
              <p:nvPr/>
            </p:nvSpPr>
            <p:spPr>
              <a:xfrm>
                <a:off x="637587" y="5707151"/>
                <a:ext cx="1138018" cy="259134"/>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14:m>
                  <m:oMathPara xmlns:m="http://schemas.openxmlformats.org/officeDocument/2006/math">
                    <m:oMathParaPr>
                      <m:jc m:val="centerGroup"/>
                    </m:oMathParaPr>
                    <m:oMath xmlns:m="http://schemas.openxmlformats.org/officeDocument/2006/math">
                      <m:r>
                        <a:rPr lang="en-US" altLang="zh-CN" sz="1400" i="1" dirty="0">
                          <a:solidFill>
                            <a:schemeClr val="tx1"/>
                          </a:solidFill>
                          <a:latin typeface="Cambria Math" panose="02040503050406030204" pitchFamily="18" charset="0"/>
                          <a:cs typeface="Times New Roman" panose="02020603050405020304" pitchFamily="18" charset="0"/>
                        </a:rPr>
                        <m:t>𝑂</m:t>
                      </m:r>
                      <m:r>
                        <a:rPr lang="en-US" altLang="zh-CN" sz="1400" i="1" dirty="0">
                          <a:solidFill>
                            <a:schemeClr val="tx1"/>
                          </a:solidFill>
                          <a:latin typeface="Cambria Math" panose="02040503050406030204" pitchFamily="18" charset="0"/>
                          <a:cs typeface="Times New Roman" panose="02020603050405020304" pitchFamily="18" charset="0"/>
                        </a:rPr>
                        <m:t>(</m:t>
                      </m:r>
                      <m:r>
                        <a:rPr lang="en-US" altLang="zh-CN" sz="1400" i="1" dirty="0">
                          <a:solidFill>
                            <a:schemeClr val="tx1"/>
                          </a:solidFill>
                          <a:latin typeface="Cambria Math" panose="02040503050406030204" pitchFamily="18" charset="0"/>
                          <a:cs typeface="Times New Roman" panose="02020603050405020304" pitchFamily="18" charset="0"/>
                        </a:rPr>
                        <m:t>𝑛</m:t>
                      </m:r>
                      <m:sSup>
                        <m:sSupPr>
                          <m:ctrlPr>
                            <a:rPr lang="en-US" altLang="zh-CN" sz="1400" i="1" dirty="0">
                              <a:solidFill>
                                <a:schemeClr val="tx1"/>
                              </a:solidFill>
                              <a:latin typeface="Cambria Math" panose="02040503050406030204" pitchFamily="18" charset="0"/>
                              <a:cs typeface="Times New Roman" panose="02020603050405020304" pitchFamily="18" charset="0"/>
                            </a:rPr>
                          </m:ctrlPr>
                        </m:sSupPr>
                        <m:e>
                          <m:r>
                            <a:rPr lang="en-US" altLang="zh-CN" sz="1400" i="1" dirty="0">
                              <a:solidFill>
                                <a:schemeClr val="tx1"/>
                              </a:solidFill>
                              <a:latin typeface="Cambria Math" panose="02040503050406030204" pitchFamily="18" charset="0"/>
                              <a:cs typeface="Times New Roman" panose="02020603050405020304" pitchFamily="18" charset="0"/>
                            </a:rPr>
                            <m:t>𝑑</m:t>
                          </m:r>
                        </m:e>
                        <m:sup>
                          <m:r>
                            <a:rPr lang="en-US" altLang="zh-CN" sz="1400" i="1" dirty="0">
                              <a:solidFill>
                                <a:schemeClr val="tx1"/>
                              </a:solidFill>
                              <a:latin typeface="Cambria Math" panose="02040503050406030204" pitchFamily="18" charset="0"/>
                              <a:cs typeface="Times New Roman" panose="02020603050405020304" pitchFamily="18" charset="0"/>
                            </a:rPr>
                            <m:t>2</m:t>
                          </m:r>
                        </m:sup>
                      </m:sSup>
                      <m:r>
                        <a:rPr lang="en-US" altLang="zh-CN" sz="1400" i="1" dirty="0">
                          <a:solidFill>
                            <a:schemeClr val="tx1"/>
                          </a:solidFill>
                          <a:latin typeface="Cambria Math" panose="02040503050406030204" pitchFamily="18" charset="0"/>
                          <a:cs typeface="Times New Roman" panose="02020603050405020304" pitchFamily="18" charset="0"/>
                        </a:rPr>
                        <m:t>)</m:t>
                      </m:r>
                    </m:oMath>
                  </m:oMathPara>
                </a14:m>
                <a:endParaRPr lang="zh-CN" altLang="en-US" sz="1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1" name="矩形: 圆角 20">
                <a:extLst>
                  <a:ext uri="{FF2B5EF4-FFF2-40B4-BE49-F238E27FC236}">
                    <a16:creationId xmlns:a16="http://schemas.microsoft.com/office/drawing/2014/main" id="{1D97287F-46E0-4531-AB51-8D04D1536364}"/>
                  </a:ext>
                </a:extLst>
              </p:cNvPr>
              <p:cNvSpPr>
                <a:spLocks noRot="1" noChangeAspect="1" noMove="1" noResize="1" noEditPoints="1" noAdjustHandles="1" noChangeArrowheads="1" noChangeShapeType="1" noTextEdit="1"/>
              </p:cNvSpPr>
              <p:nvPr/>
            </p:nvSpPr>
            <p:spPr>
              <a:xfrm>
                <a:off x="637587" y="5707151"/>
                <a:ext cx="1138018" cy="259134"/>
              </a:xfrm>
              <a:prstGeom prst="roundRect">
                <a:avLst/>
              </a:prstGeom>
              <a:blipFill>
                <a:blip r:embed="rId20"/>
                <a:stretch>
                  <a:fillRect b="-15556"/>
                </a:stretch>
              </a:blipFill>
              <a:ln>
                <a:solidFill>
                  <a:schemeClr val="accent4"/>
                </a:solidFill>
              </a:ln>
            </p:spPr>
            <p:txBody>
              <a:bodyPr/>
              <a:lstStyle/>
              <a:p>
                <a:r>
                  <a:rPr lang="zh-CN" altLang="en-US">
                    <a:noFill/>
                  </a:rPr>
                  <a:t> </a:t>
                </a:r>
              </a:p>
            </p:txBody>
          </p:sp>
        </mc:Fallback>
      </mc:AlternateContent>
      <p:sp>
        <p:nvSpPr>
          <p:cNvPr id="23" name="左大括号 22">
            <a:extLst>
              <a:ext uri="{FF2B5EF4-FFF2-40B4-BE49-F238E27FC236}">
                <a16:creationId xmlns:a16="http://schemas.microsoft.com/office/drawing/2014/main" id="{2C25A461-5A2F-42CD-8446-7457C930AC59}"/>
              </a:ext>
            </a:extLst>
          </p:cNvPr>
          <p:cNvSpPr/>
          <p:nvPr/>
        </p:nvSpPr>
        <p:spPr>
          <a:xfrm>
            <a:off x="1872741" y="2530893"/>
            <a:ext cx="102197" cy="1407179"/>
          </a:xfrm>
          <a:prstGeom prst="leftBrace">
            <a:avLst>
              <a:gd name="adj1" fmla="val 126276"/>
              <a:gd name="adj2" fmla="val 6240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左大括号 23">
            <a:extLst>
              <a:ext uri="{FF2B5EF4-FFF2-40B4-BE49-F238E27FC236}">
                <a16:creationId xmlns:a16="http://schemas.microsoft.com/office/drawing/2014/main" id="{786205ED-C3CF-41F9-BBFD-8757E14A7D41}"/>
              </a:ext>
            </a:extLst>
          </p:cNvPr>
          <p:cNvSpPr/>
          <p:nvPr/>
        </p:nvSpPr>
        <p:spPr>
          <a:xfrm>
            <a:off x="1871744" y="4041316"/>
            <a:ext cx="102197" cy="1407179"/>
          </a:xfrm>
          <a:prstGeom prst="leftBrace">
            <a:avLst>
              <a:gd name="adj1" fmla="val 126276"/>
              <a:gd name="adj2" fmla="val 6240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5" name="左大括号 24">
            <a:extLst>
              <a:ext uri="{FF2B5EF4-FFF2-40B4-BE49-F238E27FC236}">
                <a16:creationId xmlns:a16="http://schemas.microsoft.com/office/drawing/2014/main" id="{7655EACC-53B8-4CC5-824E-499922BAFBA8}"/>
              </a:ext>
            </a:extLst>
          </p:cNvPr>
          <p:cNvSpPr/>
          <p:nvPr/>
        </p:nvSpPr>
        <p:spPr>
          <a:xfrm>
            <a:off x="1876773" y="5707152"/>
            <a:ext cx="96922" cy="259134"/>
          </a:xfrm>
          <a:prstGeom prst="leftBrace">
            <a:avLst>
              <a:gd name="adj1" fmla="val 126276"/>
              <a:gd name="adj2" fmla="val 54529"/>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8" name="矩形: 圆角 27">
                <a:extLst>
                  <a:ext uri="{FF2B5EF4-FFF2-40B4-BE49-F238E27FC236}">
                    <a16:creationId xmlns:a16="http://schemas.microsoft.com/office/drawing/2014/main" id="{6E7EC8D3-EF09-4051-BC8F-4C026B8797D9}"/>
                  </a:ext>
                </a:extLst>
              </p:cNvPr>
              <p:cNvSpPr/>
              <p:nvPr/>
            </p:nvSpPr>
            <p:spPr>
              <a:xfrm>
                <a:off x="8523046" y="3055857"/>
                <a:ext cx="1138018" cy="259134"/>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14:m>
                  <m:oMathPara xmlns:m="http://schemas.openxmlformats.org/officeDocument/2006/math">
                    <m:oMathParaPr>
                      <m:jc m:val="centerGroup"/>
                    </m:oMathParaPr>
                    <m:oMath xmlns:m="http://schemas.openxmlformats.org/officeDocument/2006/math">
                      <m:r>
                        <a:rPr lang="en-US" altLang="zh-CN" sz="1400" i="1" dirty="0" smtClean="0">
                          <a:solidFill>
                            <a:schemeClr val="tx1"/>
                          </a:solidFill>
                          <a:latin typeface="Cambria Math" panose="02040503050406030204" pitchFamily="18" charset="0"/>
                          <a:cs typeface="Times New Roman" panose="02020603050405020304" pitchFamily="18" charset="0"/>
                        </a:rPr>
                        <m:t>𝑂</m:t>
                      </m:r>
                      <m:r>
                        <a:rPr lang="en-US" altLang="zh-CN" sz="1400" i="1" dirty="0" smtClean="0">
                          <a:solidFill>
                            <a:schemeClr val="tx1"/>
                          </a:solidFill>
                          <a:latin typeface="Cambria Math" panose="02040503050406030204" pitchFamily="18" charset="0"/>
                          <a:cs typeface="Times New Roman" panose="02020603050405020304" pitchFamily="18" charset="0"/>
                        </a:rPr>
                        <m:t>(</m:t>
                      </m:r>
                      <m:r>
                        <a:rPr lang="en-US" altLang="zh-CN" sz="1400" i="1" dirty="0" smtClean="0">
                          <a:solidFill>
                            <a:schemeClr val="tx1"/>
                          </a:solidFill>
                          <a:latin typeface="Cambria Math" panose="02040503050406030204" pitchFamily="18" charset="0"/>
                          <a:cs typeface="Times New Roman" panose="02020603050405020304" pitchFamily="18" charset="0"/>
                        </a:rPr>
                        <m:t>𝑛𝑑</m:t>
                      </m:r>
                      <m:sSub>
                        <m:sSubPr>
                          <m:ctrlPr>
                            <a:rPr lang="en-US" altLang="zh-CN" sz="1400" b="0" i="1" dirty="0" smtClean="0">
                              <a:solidFill>
                                <a:schemeClr val="tx1"/>
                              </a:solidFill>
                              <a:latin typeface="Cambria Math" panose="02040503050406030204" pitchFamily="18" charset="0"/>
                              <a:cs typeface="Times New Roman" panose="02020603050405020304" pitchFamily="18" charset="0"/>
                            </a:rPr>
                          </m:ctrlPr>
                        </m:sSubPr>
                        <m:e>
                          <m:r>
                            <a:rPr lang="en-US" altLang="zh-CN" sz="1400" b="0" i="1" dirty="0" smtClean="0">
                              <a:solidFill>
                                <a:schemeClr val="tx1"/>
                              </a:solidFill>
                              <a:latin typeface="Cambria Math" panose="02040503050406030204" pitchFamily="18" charset="0"/>
                              <a:cs typeface="Times New Roman" panose="02020603050405020304" pitchFamily="18" charset="0"/>
                            </a:rPr>
                            <m:t>𝑑</m:t>
                          </m:r>
                        </m:e>
                        <m:sub>
                          <m:r>
                            <a:rPr lang="en-US" altLang="zh-CN" sz="1400" b="0" i="1" dirty="0" smtClean="0">
                              <a:solidFill>
                                <a:schemeClr val="tx1"/>
                              </a:solidFill>
                              <a:latin typeface="Cambria Math" panose="02040503050406030204" pitchFamily="18" charset="0"/>
                              <a:cs typeface="Times New Roman" panose="02020603050405020304" pitchFamily="18" charset="0"/>
                            </a:rPr>
                            <m:t>𝑓</m:t>
                          </m:r>
                        </m:sub>
                      </m:sSub>
                      <m:r>
                        <a:rPr lang="en-US" altLang="zh-CN" sz="1400" i="1" dirty="0">
                          <a:solidFill>
                            <a:schemeClr val="tx1"/>
                          </a:solidFill>
                          <a:latin typeface="Cambria Math" panose="02040503050406030204" pitchFamily="18" charset="0"/>
                          <a:cs typeface="Times New Roman" panose="02020603050405020304" pitchFamily="18" charset="0"/>
                        </a:rPr>
                        <m:t>)</m:t>
                      </m:r>
                    </m:oMath>
                  </m:oMathPara>
                </a14:m>
                <a:endParaRPr lang="zh-CN" altLang="en-US" sz="1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8" name="矩形: 圆角 27">
                <a:extLst>
                  <a:ext uri="{FF2B5EF4-FFF2-40B4-BE49-F238E27FC236}">
                    <a16:creationId xmlns:a16="http://schemas.microsoft.com/office/drawing/2014/main" id="{6E7EC8D3-EF09-4051-BC8F-4C026B8797D9}"/>
                  </a:ext>
                </a:extLst>
              </p:cNvPr>
              <p:cNvSpPr>
                <a:spLocks noRot="1" noChangeAspect="1" noMove="1" noResize="1" noEditPoints="1" noAdjustHandles="1" noChangeArrowheads="1" noChangeShapeType="1" noTextEdit="1"/>
              </p:cNvSpPr>
              <p:nvPr/>
            </p:nvSpPr>
            <p:spPr>
              <a:xfrm>
                <a:off x="8523046" y="3055857"/>
                <a:ext cx="1138018" cy="259134"/>
              </a:xfrm>
              <a:prstGeom prst="roundRect">
                <a:avLst/>
              </a:prstGeom>
              <a:blipFill>
                <a:blip r:embed="rId21"/>
                <a:stretch>
                  <a:fillRect b="-13333"/>
                </a:stretch>
              </a:blipFill>
              <a:ln>
                <a:solidFill>
                  <a:schemeClr val="accent4"/>
                </a:solidFill>
              </a:ln>
            </p:spPr>
            <p:txBody>
              <a:bodyPr/>
              <a:lstStyle/>
              <a:p>
                <a:r>
                  <a:rPr lang="zh-CN" altLang="en-US">
                    <a:noFill/>
                  </a:rPr>
                  <a:t> </a:t>
                </a:r>
              </a:p>
            </p:txBody>
          </p:sp>
        </mc:Fallback>
      </mc:AlternateContent>
      <p:sp>
        <p:nvSpPr>
          <p:cNvPr id="29" name="左大括号 28">
            <a:extLst>
              <a:ext uri="{FF2B5EF4-FFF2-40B4-BE49-F238E27FC236}">
                <a16:creationId xmlns:a16="http://schemas.microsoft.com/office/drawing/2014/main" id="{43DA457C-78B9-47E4-AA66-731DBB504752}"/>
              </a:ext>
            </a:extLst>
          </p:cNvPr>
          <p:cNvSpPr/>
          <p:nvPr/>
        </p:nvSpPr>
        <p:spPr>
          <a:xfrm flipH="1">
            <a:off x="8277376" y="2540747"/>
            <a:ext cx="117808" cy="1040956"/>
          </a:xfrm>
          <a:prstGeom prst="leftBrace">
            <a:avLst>
              <a:gd name="adj1" fmla="val 126276"/>
              <a:gd name="adj2" fmla="val 6240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7CFCABAB-3202-4BC7-9396-AA4DD4BAF391}"/>
              </a:ext>
            </a:extLst>
          </p:cNvPr>
          <p:cNvGrpSpPr/>
          <p:nvPr/>
        </p:nvGrpSpPr>
        <p:grpSpPr>
          <a:xfrm>
            <a:off x="4967100" y="4800303"/>
            <a:ext cx="4682223" cy="1754020"/>
            <a:chOff x="4967100" y="4615244"/>
            <a:chExt cx="4682223" cy="1754020"/>
          </a:xfrm>
        </p:grpSpPr>
        <p:sp>
          <p:nvSpPr>
            <p:cNvPr id="18" name="文本框 17">
              <a:extLst>
                <a:ext uri="{FF2B5EF4-FFF2-40B4-BE49-F238E27FC236}">
                  <a16:creationId xmlns:a16="http://schemas.microsoft.com/office/drawing/2014/main" id="{D9DFCDAD-33F6-4198-BCC1-A1C1714A19F2}"/>
                </a:ext>
              </a:extLst>
            </p:cNvPr>
            <p:cNvSpPr txBox="1"/>
            <p:nvPr/>
          </p:nvSpPr>
          <p:spPr>
            <a:xfrm>
              <a:off x="7090849" y="5125937"/>
              <a:ext cx="184731" cy="338554"/>
            </a:xfrm>
            <a:prstGeom prst="rect">
              <a:avLst/>
            </a:prstGeom>
            <a:noFill/>
          </p:spPr>
          <p:txBody>
            <a:bodyPr wrap="none" rtlCol="0">
              <a:spAutoFit/>
            </a:bodyPr>
            <a:lstStyle/>
            <a:p>
              <a:pPr algn="l"/>
              <a:endParaRPr lang="zh-CN" altLang="en-US" sz="1600" dirty="0">
                <a:latin typeface="Times New Roman" panose="02020603050405020304" pitchFamily="18" charset="0"/>
                <a:cs typeface="Times New Roman" panose="02020603050405020304" pitchFamily="18" charset="0"/>
              </a:endParaRPr>
            </a:p>
          </p:txBody>
        </p:sp>
        <p:sp>
          <p:nvSpPr>
            <p:cNvPr id="231" name="文本框 230">
              <a:extLst>
                <a:ext uri="{FF2B5EF4-FFF2-40B4-BE49-F238E27FC236}">
                  <a16:creationId xmlns:a16="http://schemas.microsoft.com/office/drawing/2014/main" id="{EF35D904-7728-43CF-B4CB-AE03C72513C6}"/>
                </a:ext>
              </a:extLst>
            </p:cNvPr>
            <p:cNvSpPr txBox="1"/>
            <p:nvPr/>
          </p:nvSpPr>
          <p:spPr>
            <a:xfrm>
              <a:off x="7079108" y="5363456"/>
              <a:ext cx="184731" cy="338554"/>
            </a:xfrm>
            <a:prstGeom prst="rect">
              <a:avLst/>
            </a:prstGeom>
            <a:noFill/>
          </p:spPr>
          <p:txBody>
            <a:bodyPr wrap="none" rtlCol="0">
              <a:spAutoFit/>
            </a:bodyPr>
            <a:lstStyle/>
            <a:p>
              <a:pPr algn="l"/>
              <a:endParaRPr lang="zh-CN" altLang="en-US" sz="1600" dirty="0">
                <a:latin typeface="Times New Roman" panose="02020603050405020304" pitchFamily="18" charset="0"/>
                <a:cs typeface="Times New Roman" panose="02020603050405020304" pitchFamily="18" charset="0"/>
              </a:endParaRPr>
            </a:p>
          </p:txBody>
        </p:sp>
        <p:sp>
          <p:nvSpPr>
            <p:cNvPr id="232" name="圆角矩形 69">
              <a:extLst>
                <a:ext uri="{FF2B5EF4-FFF2-40B4-BE49-F238E27FC236}">
                  <a16:creationId xmlns:a16="http://schemas.microsoft.com/office/drawing/2014/main" id="{D2FB9CF9-A9C6-4FF4-82B0-7E312B66E267}"/>
                </a:ext>
              </a:extLst>
            </p:cNvPr>
            <p:cNvSpPr/>
            <p:nvPr/>
          </p:nvSpPr>
          <p:spPr>
            <a:xfrm>
              <a:off x="5383793" y="4949046"/>
              <a:ext cx="2559053" cy="736448"/>
            </a:xfrm>
            <a:prstGeom prst="roundRect">
              <a:avLst>
                <a:gd name="adj" fmla="val 10235"/>
              </a:avLst>
            </a:prstGeom>
            <a:solidFill>
              <a:srgbClr val="E1DC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9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33" name="圆角矩形 88">
                  <a:extLst>
                    <a:ext uri="{FF2B5EF4-FFF2-40B4-BE49-F238E27FC236}">
                      <a16:creationId xmlns:a16="http://schemas.microsoft.com/office/drawing/2014/main" id="{4DDA3270-602B-477B-AABA-E2272F441BD8}"/>
                    </a:ext>
                  </a:extLst>
                </p:cNvPr>
                <p:cNvSpPr/>
                <p:nvPr/>
              </p:nvSpPr>
              <p:spPr>
                <a:xfrm>
                  <a:off x="5760985" y="5092325"/>
                  <a:ext cx="648000" cy="18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en-US" altLang="zh-CN" sz="900" b="0"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𝑈</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h</m:t>
                          </m:r>
                        </m:sub>
                      </m:sSub>
                    </m:oMath>
                  </a14:m>
                  <a:endPar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233" name="圆角矩形 88">
                  <a:extLst>
                    <a:ext uri="{FF2B5EF4-FFF2-40B4-BE49-F238E27FC236}">
                      <a16:creationId xmlns:a16="http://schemas.microsoft.com/office/drawing/2014/main" id="{4DDA3270-602B-477B-AABA-E2272F441BD8}"/>
                    </a:ext>
                  </a:extLst>
                </p:cNvPr>
                <p:cNvSpPr>
                  <a:spLocks noRot="1" noChangeAspect="1" noMove="1" noResize="1" noEditPoints="1" noAdjustHandles="1" noChangeArrowheads="1" noChangeShapeType="1" noTextEdit="1"/>
                </p:cNvSpPr>
                <p:nvPr/>
              </p:nvSpPr>
              <p:spPr>
                <a:xfrm>
                  <a:off x="5760985" y="5092325"/>
                  <a:ext cx="648000" cy="180000"/>
                </a:xfrm>
                <a:prstGeom prst="roundRect">
                  <a:avLst/>
                </a:prstGeom>
                <a:blipFill>
                  <a:blip r:embed="rId22"/>
                  <a:stretch>
                    <a:fillRect l="-1852" t="-9677" b="-22581"/>
                  </a:stretch>
                </a:blipFill>
                <a:ln>
                  <a:solidFill>
                    <a:schemeClr val="tx1"/>
                  </a:solidFill>
                </a:ln>
              </p:spPr>
              <p:txBody>
                <a:bodyPr/>
                <a:lstStyle/>
                <a:p>
                  <a:r>
                    <a:rPr lang="zh-CN" altLang="en-US">
                      <a:noFill/>
                    </a:rPr>
                    <a:t> </a:t>
                  </a:r>
                </a:p>
              </p:txBody>
            </p:sp>
          </mc:Fallback>
        </mc:AlternateContent>
        <p:cxnSp>
          <p:nvCxnSpPr>
            <p:cNvPr id="234" name="直线箭头连接符 182">
              <a:extLst>
                <a:ext uri="{FF2B5EF4-FFF2-40B4-BE49-F238E27FC236}">
                  <a16:creationId xmlns:a16="http://schemas.microsoft.com/office/drawing/2014/main" id="{FBCC22F3-A030-4A39-AC7D-19556BDD7ADB}"/>
                </a:ext>
              </a:extLst>
            </p:cNvPr>
            <p:cNvCxnSpPr>
              <a:cxnSpLocks/>
            </p:cNvCxnSpPr>
            <p:nvPr/>
          </p:nvCxnSpPr>
          <p:spPr>
            <a:xfrm>
              <a:off x="6082122" y="4850318"/>
              <a:ext cx="0" cy="243043"/>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35" name="直线箭头连接符 182">
              <a:extLst>
                <a:ext uri="{FF2B5EF4-FFF2-40B4-BE49-F238E27FC236}">
                  <a16:creationId xmlns:a16="http://schemas.microsoft.com/office/drawing/2014/main" id="{77EEDF87-9517-4D5C-8CA2-8FB0495AB20D}"/>
                </a:ext>
              </a:extLst>
            </p:cNvPr>
            <p:cNvCxnSpPr>
              <a:cxnSpLocks/>
            </p:cNvCxnSpPr>
            <p:nvPr/>
          </p:nvCxnSpPr>
          <p:spPr>
            <a:xfrm>
              <a:off x="5262558" y="5455308"/>
              <a:ext cx="492519"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6" name="圆角矩形 88">
                  <a:extLst>
                    <a:ext uri="{FF2B5EF4-FFF2-40B4-BE49-F238E27FC236}">
                      <a16:creationId xmlns:a16="http://schemas.microsoft.com/office/drawing/2014/main" id="{9A042268-27FB-4B4B-8FA5-495AE7C1D6A4}"/>
                    </a:ext>
                  </a:extLst>
                </p:cNvPr>
                <p:cNvSpPr/>
                <p:nvPr/>
              </p:nvSpPr>
              <p:spPr>
                <a:xfrm>
                  <a:off x="5760145" y="5373239"/>
                  <a:ext cx="648000" cy="18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en-US" altLang="zh-CN" sz="900" b="0"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𝑉</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h</m:t>
                          </m:r>
                        </m:sub>
                      </m:sSub>
                    </m:oMath>
                  </a14:m>
                  <a:endPar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236" name="圆角矩形 88">
                  <a:extLst>
                    <a:ext uri="{FF2B5EF4-FFF2-40B4-BE49-F238E27FC236}">
                      <a16:creationId xmlns:a16="http://schemas.microsoft.com/office/drawing/2014/main" id="{9A042268-27FB-4B4B-8FA5-495AE7C1D6A4}"/>
                    </a:ext>
                  </a:extLst>
                </p:cNvPr>
                <p:cNvSpPr>
                  <a:spLocks noRot="1" noChangeAspect="1" noMove="1" noResize="1" noEditPoints="1" noAdjustHandles="1" noChangeArrowheads="1" noChangeShapeType="1" noTextEdit="1"/>
                </p:cNvSpPr>
                <p:nvPr/>
              </p:nvSpPr>
              <p:spPr>
                <a:xfrm>
                  <a:off x="5760145" y="5373239"/>
                  <a:ext cx="648000" cy="180000"/>
                </a:xfrm>
                <a:prstGeom prst="roundRect">
                  <a:avLst/>
                </a:prstGeom>
                <a:blipFill>
                  <a:blip r:embed="rId23"/>
                  <a:stretch>
                    <a:fillRect t="-9677" b="-22581"/>
                  </a:stretch>
                </a:blipFill>
                <a:ln>
                  <a:solidFill>
                    <a:schemeClr val="tx1"/>
                  </a:solidFill>
                </a:ln>
              </p:spPr>
              <p:txBody>
                <a:bodyPr/>
                <a:lstStyle/>
                <a:p>
                  <a:r>
                    <a:rPr lang="zh-CN" altLang="en-US">
                      <a:noFill/>
                    </a:rPr>
                    <a:t> </a:t>
                  </a:r>
                </a:p>
              </p:txBody>
            </p:sp>
          </mc:Fallback>
        </mc:AlternateContent>
        <p:sp>
          <p:nvSpPr>
            <p:cNvPr id="237" name="圆角矩形 88">
              <a:extLst>
                <a:ext uri="{FF2B5EF4-FFF2-40B4-BE49-F238E27FC236}">
                  <a16:creationId xmlns:a16="http://schemas.microsoft.com/office/drawing/2014/main" id="{B9BFF6D5-AD77-4457-9A77-E5BCFF429921}"/>
                </a:ext>
              </a:extLst>
            </p:cNvPr>
            <p:cNvSpPr/>
            <p:nvPr/>
          </p:nvSpPr>
          <p:spPr>
            <a:xfrm>
              <a:off x="6853567" y="5376331"/>
              <a:ext cx="648000" cy="18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Tanh</a:t>
              </a:r>
              <a:endPar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238" name="连接符: 肘形 237">
              <a:extLst>
                <a:ext uri="{FF2B5EF4-FFF2-40B4-BE49-F238E27FC236}">
                  <a16:creationId xmlns:a16="http://schemas.microsoft.com/office/drawing/2014/main" id="{B9D13CEC-0675-41C5-B0FD-E8FD0B311702}"/>
                </a:ext>
              </a:extLst>
            </p:cNvPr>
            <p:cNvCxnSpPr>
              <a:cxnSpLocks/>
              <a:stCxn id="233" idx="3"/>
              <a:endCxn id="237" idx="1"/>
            </p:cNvCxnSpPr>
            <p:nvPr/>
          </p:nvCxnSpPr>
          <p:spPr>
            <a:xfrm>
              <a:off x="6408985" y="5182325"/>
              <a:ext cx="444582" cy="284006"/>
            </a:xfrm>
            <a:prstGeom prst="bentConnector3">
              <a:avLst>
                <a:gd name="adj1" fmla="val 50000"/>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39" name="直线箭头连接符 182">
              <a:extLst>
                <a:ext uri="{FF2B5EF4-FFF2-40B4-BE49-F238E27FC236}">
                  <a16:creationId xmlns:a16="http://schemas.microsoft.com/office/drawing/2014/main" id="{0D552FDD-8AF0-469C-8635-3428695088E0}"/>
                </a:ext>
              </a:extLst>
            </p:cNvPr>
            <p:cNvCxnSpPr>
              <a:cxnSpLocks/>
              <a:stCxn id="237" idx="3"/>
            </p:cNvCxnSpPr>
            <p:nvPr/>
          </p:nvCxnSpPr>
          <p:spPr>
            <a:xfrm>
              <a:off x="7501567" y="5466331"/>
              <a:ext cx="605120"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40" name="直线箭头连接符 182">
              <a:extLst>
                <a:ext uri="{FF2B5EF4-FFF2-40B4-BE49-F238E27FC236}">
                  <a16:creationId xmlns:a16="http://schemas.microsoft.com/office/drawing/2014/main" id="{3A732050-BDE8-4FBE-96CE-3FBF2AEEF141}"/>
                </a:ext>
              </a:extLst>
            </p:cNvPr>
            <p:cNvCxnSpPr>
              <a:cxnSpLocks/>
              <a:stCxn id="237" idx="2"/>
              <a:endCxn id="241" idx="0"/>
            </p:cNvCxnSpPr>
            <p:nvPr/>
          </p:nvCxnSpPr>
          <p:spPr>
            <a:xfrm>
              <a:off x="7177567" y="5556331"/>
              <a:ext cx="0" cy="351616"/>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1" name="圆角矩形 88">
                  <a:extLst>
                    <a:ext uri="{FF2B5EF4-FFF2-40B4-BE49-F238E27FC236}">
                      <a16:creationId xmlns:a16="http://schemas.microsoft.com/office/drawing/2014/main" id="{24A4DFB5-B9B7-4E69-BA48-4085BB056CA7}"/>
                    </a:ext>
                  </a:extLst>
                </p:cNvPr>
                <p:cNvSpPr/>
                <p:nvPr/>
              </p:nvSpPr>
              <p:spPr>
                <a:xfrm>
                  <a:off x="6853567" y="5907947"/>
                  <a:ext cx="648000" cy="18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en-US" altLang="zh-CN" sz="900" b="0"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m:rPr>
                              <m:sty m:val="p"/>
                            </m:rPr>
                            <a:rPr kumimoji="1" lang="en-US" altLang="zh-CN" sz="900" i="1" dirty="0">
                              <a:solidFill>
                                <a:prstClr val="black"/>
                              </a:solidFill>
                              <a:latin typeface="Cambria Math" panose="02040503050406030204" pitchFamily="18" charset="0"/>
                              <a:cs typeface="Times New Roman" panose="02020603050405020304" pitchFamily="18" charset="0"/>
                            </a:rPr>
                            <m:t>W</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𝑦</m:t>
                          </m:r>
                        </m:sub>
                      </m:sSub>
                    </m:oMath>
                  </a14:m>
                  <a:endPar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241" name="圆角矩形 88">
                  <a:extLst>
                    <a:ext uri="{FF2B5EF4-FFF2-40B4-BE49-F238E27FC236}">
                      <a16:creationId xmlns:a16="http://schemas.microsoft.com/office/drawing/2014/main" id="{24A4DFB5-B9B7-4E69-BA48-4085BB056CA7}"/>
                    </a:ext>
                  </a:extLst>
                </p:cNvPr>
                <p:cNvSpPr>
                  <a:spLocks noRot="1" noChangeAspect="1" noMove="1" noResize="1" noEditPoints="1" noAdjustHandles="1" noChangeArrowheads="1" noChangeShapeType="1" noTextEdit="1"/>
                </p:cNvSpPr>
                <p:nvPr/>
              </p:nvSpPr>
              <p:spPr>
                <a:xfrm>
                  <a:off x="6853567" y="5907947"/>
                  <a:ext cx="648000" cy="180000"/>
                </a:xfrm>
                <a:prstGeom prst="roundRect">
                  <a:avLst/>
                </a:prstGeom>
                <a:blipFill>
                  <a:blip r:embed="rId24"/>
                  <a:stretch>
                    <a:fillRect l="-1835" t="-12903" b="-19355"/>
                  </a:stretch>
                </a:blipFill>
                <a:ln>
                  <a:solidFill>
                    <a:schemeClr val="tx1"/>
                  </a:solidFill>
                </a:ln>
              </p:spPr>
              <p:txBody>
                <a:bodyPr/>
                <a:lstStyle/>
                <a:p>
                  <a:r>
                    <a:rPr lang="zh-CN" altLang="en-US">
                      <a:noFill/>
                    </a:rPr>
                    <a:t> </a:t>
                  </a:r>
                </a:p>
              </p:txBody>
            </p:sp>
          </mc:Fallback>
        </mc:AlternateContent>
        <p:cxnSp>
          <p:nvCxnSpPr>
            <p:cNvPr id="242" name="直线箭头连接符 182">
              <a:extLst>
                <a:ext uri="{FF2B5EF4-FFF2-40B4-BE49-F238E27FC236}">
                  <a16:creationId xmlns:a16="http://schemas.microsoft.com/office/drawing/2014/main" id="{B65C2EC2-69CE-489B-82DA-A15BA06BEF95}"/>
                </a:ext>
              </a:extLst>
            </p:cNvPr>
            <p:cNvCxnSpPr>
              <a:cxnSpLocks/>
              <a:stCxn id="241" idx="2"/>
            </p:cNvCxnSpPr>
            <p:nvPr/>
          </p:nvCxnSpPr>
          <p:spPr>
            <a:xfrm>
              <a:off x="7177567" y="6087947"/>
              <a:ext cx="0" cy="241436"/>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43" name="直线箭头连接符 182">
              <a:extLst>
                <a:ext uri="{FF2B5EF4-FFF2-40B4-BE49-F238E27FC236}">
                  <a16:creationId xmlns:a16="http://schemas.microsoft.com/office/drawing/2014/main" id="{D2776685-EA8C-49F6-A980-6C7F261A0B93}"/>
                </a:ext>
              </a:extLst>
            </p:cNvPr>
            <p:cNvCxnSpPr>
              <a:cxnSpLocks/>
              <a:stCxn id="236" idx="3"/>
              <a:endCxn id="237" idx="1"/>
            </p:cNvCxnSpPr>
            <p:nvPr/>
          </p:nvCxnSpPr>
          <p:spPr>
            <a:xfrm>
              <a:off x="6408145" y="5463239"/>
              <a:ext cx="445422" cy="3092"/>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4" name="文本框 243">
                  <a:extLst>
                    <a:ext uri="{FF2B5EF4-FFF2-40B4-BE49-F238E27FC236}">
                      <a16:creationId xmlns:a16="http://schemas.microsoft.com/office/drawing/2014/main" id="{3AB0BD78-50EC-462B-B99B-A779D5CAD5AF}"/>
                    </a:ext>
                  </a:extLst>
                </p:cNvPr>
                <p:cNvSpPr txBox="1"/>
                <p:nvPr/>
              </p:nvSpPr>
              <p:spPr>
                <a:xfrm>
                  <a:off x="5892836" y="4615244"/>
                  <a:ext cx="37811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200" b="0" i="1" smtClean="0">
                                <a:latin typeface="Cambria Math" panose="02040503050406030204" pitchFamily="18" charset="0"/>
                              </a:rPr>
                            </m:ctrlPr>
                          </m:sSubPr>
                          <m:e>
                            <m:r>
                              <a:rPr kumimoji="1" lang="en-US" altLang="zh-CN" sz="1200" b="0" i="1" smtClean="0">
                                <a:latin typeface="Cambria Math" panose="02040503050406030204" pitchFamily="18" charset="0"/>
                              </a:rPr>
                              <m:t>𝑥</m:t>
                            </m:r>
                          </m:e>
                          <m:sub>
                            <m:r>
                              <a:rPr kumimoji="1" lang="en-US" altLang="zh-CN" sz="1200" b="0" i="1" smtClean="0">
                                <a:latin typeface="Cambria Math" panose="02040503050406030204" pitchFamily="18" charset="0"/>
                              </a:rPr>
                              <m:t>𝑡</m:t>
                            </m:r>
                          </m:sub>
                        </m:sSub>
                      </m:oMath>
                    </m:oMathPara>
                  </a14:m>
                  <a:endParaRPr kumimoji="1" lang="zh-CN" altLang="en-US" sz="1200" dirty="0"/>
                </a:p>
              </p:txBody>
            </p:sp>
          </mc:Choice>
          <mc:Fallback xmlns="">
            <p:sp>
              <p:nvSpPr>
                <p:cNvPr id="244" name="文本框 243">
                  <a:extLst>
                    <a:ext uri="{FF2B5EF4-FFF2-40B4-BE49-F238E27FC236}">
                      <a16:creationId xmlns:a16="http://schemas.microsoft.com/office/drawing/2014/main" id="{3AB0BD78-50EC-462B-B99B-A779D5CAD5AF}"/>
                    </a:ext>
                  </a:extLst>
                </p:cNvPr>
                <p:cNvSpPr txBox="1">
                  <a:spLocks noRot="1" noChangeAspect="1" noMove="1" noResize="1" noEditPoints="1" noAdjustHandles="1" noChangeArrowheads="1" noChangeShapeType="1" noTextEdit="1"/>
                </p:cNvSpPr>
                <p:nvPr/>
              </p:nvSpPr>
              <p:spPr>
                <a:xfrm>
                  <a:off x="5892836" y="4615244"/>
                  <a:ext cx="378116" cy="276999"/>
                </a:xfrm>
                <a:prstGeom prst="rect">
                  <a:avLst/>
                </a:prstGeom>
                <a:blipFill>
                  <a:blip r:embed="rId2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5" name="文本框 244">
                  <a:extLst>
                    <a:ext uri="{FF2B5EF4-FFF2-40B4-BE49-F238E27FC236}">
                      <a16:creationId xmlns:a16="http://schemas.microsoft.com/office/drawing/2014/main" id="{9F83165E-2821-4435-B017-ACA8A6F5BD16}"/>
                    </a:ext>
                  </a:extLst>
                </p:cNvPr>
                <p:cNvSpPr txBox="1"/>
                <p:nvPr/>
              </p:nvSpPr>
              <p:spPr>
                <a:xfrm>
                  <a:off x="4967100" y="5366330"/>
                  <a:ext cx="517899"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200" b="0" i="1" smtClean="0">
                                <a:latin typeface="Cambria Math" panose="02040503050406030204" pitchFamily="18" charset="0"/>
                              </a:rPr>
                            </m:ctrlPr>
                          </m:sSubPr>
                          <m:e>
                            <m:r>
                              <a:rPr kumimoji="1" lang="en-US" altLang="zh-CN" sz="1200" b="0" i="1" smtClean="0">
                                <a:latin typeface="Cambria Math" panose="02040503050406030204" pitchFamily="18" charset="0"/>
                              </a:rPr>
                              <m:t>h</m:t>
                            </m:r>
                          </m:e>
                          <m:sub>
                            <m:r>
                              <a:rPr kumimoji="1" lang="en-US" altLang="zh-CN" sz="1200" b="0" i="1" smtClean="0">
                                <a:latin typeface="Cambria Math" panose="02040503050406030204" pitchFamily="18" charset="0"/>
                              </a:rPr>
                              <m:t>𝑡</m:t>
                            </m:r>
                            <m:r>
                              <a:rPr kumimoji="1" lang="en-US" altLang="zh-CN" sz="1200" b="0" i="1" smtClean="0">
                                <a:latin typeface="Cambria Math" panose="02040503050406030204" pitchFamily="18" charset="0"/>
                              </a:rPr>
                              <m:t>−1</m:t>
                            </m:r>
                          </m:sub>
                        </m:sSub>
                      </m:oMath>
                    </m:oMathPara>
                  </a14:m>
                  <a:endParaRPr kumimoji="1" lang="zh-CN" altLang="en-US" sz="1200" dirty="0"/>
                </a:p>
              </p:txBody>
            </p:sp>
          </mc:Choice>
          <mc:Fallback xmlns="">
            <p:sp>
              <p:nvSpPr>
                <p:cNvPr id="245" name="文本框 244">
                  <a:extLst>
                    <a:ext uri="{FF2B5EF4-FFF2-40B4-BE49-F238E27FC236}">
                      <a16:creationId xmlns:a16="http://schemas.microsoft.com/office/drawing/2014/main" id="{9F83165E-2821-4435-B017-ACA8A6F5BD16}"/>
                    </a:ext>
                  </a:extLst>
                </p:cNvPr>
                <p:cNvSpPr txBox="1">
                  <a:spLocks noRot="1" noChangeAspect="1" noMove="1" noResize="1" noEditPoints="1" noAdjustHandles="1" noChangeArrowheads="1" noChangeShapeType="1" noTextEdit="1"/>
                </p:cNvSpPr>
                <p:nvPr/>
              </p:nvSpPr>
              <p:spPr>
                <a:xfrm>
                  <a:off x="4967100" y="5366330"/>
                  <a:ext cx="517899" cy="276999"/>
                </a:xfrm>
                <a:prstGeom prst="rect">
                  <a:avLst/>
                </a:prstGeom>
                <a:blipFill>
                  <a:blip r:embed="rId2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6" name="文本框 245">
                  <a:extLst>
                    <a:ext uri="{FF2B5EF4-FFF2-40B4-BE49-F238E27FC236}">
                      <a16:creationId xmlns:a16="http://schemas.microsoft.com/office/drawing/2014/main" id="{4C709255-2ABF-4E66-BF7C-E7CFC02CA28B}"/>
                    </a:ext>
                  </a:extLst>
                </p:cNvPr>
                <p:cNvSpPr txBox="1"/>
                <p:nvPr/>
              </p:nvSpPr>
              <p:spPr>
                <a:xfrm>
                  <a:off x="7950419" y="5369844"/>
                  <a:ext cx="51789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200" b="0" i="1" smtClean="0">
                                <a:latin typeface="Cambria Math" panose="02040503050406030204" pitchFamily="18" charset="0"/>
                              </a:rPr>
                            </m:ctrlPr>
                          </m:sSubPr>
                          <m:e>
                            <m:r>
                              <a:rPr kumimoji="1" lang="en-US" altLang="zh-CN" sz="1200" b="0" i="1" smtClean="0">
                                <a:latin typeface="Cambria Math" panose="02040503050406030204" pitchFamily="18" charset="0"/>
                              </a:rPr>
                              <m:t>h</m:t>
                            </m:r>
                          </m:e>
                          <m:sub>
                            <m:r>
                              <a:rPr kumimoji="1" lang="en-US" altLang="zh-CN" sz="1200" b="0" i="1" smtClean="0">
                                <a:latin typeface="Cambria Math" panose="02040503050406030204" pitchFamily="18" charset="0"/>
                              </a:rPr>
                              <m:t>𝑡</m:t>
                            </m:r>
                          </m:sub>
                        </m:sSub>
                      </m:oMath>
                    </m:oMathPara>
                  </a14:m>
                  <a:endParaRPr kumimoji="1" lang="zh-CN" altLang="en-US" sz="1200" dirty="0"/>
                </a:p>
              </p:txBody>
            </p:sp>
          </mc:Choice>
          <mc:Fallback xmlns="">
            <p:sp>
              <p:nvSpPr>
                <p:cNvPr id="246" name="文本框 245">
                  <a:extLst>
                    <a:ext uri="{FF2B5EF4-FFF2-40B4-BE49-F238E27FC236}">
                      <a16:creationId xmlns:a16="http://schemas.microsoft.com/office/drawing/2014/main" id="{4C709255-2ABF-4E66-BF7C-E7CFC02CA28B}"/>
                    </a:ext>
                  </a:extLst>
                </p:cNvPr>
                <p:cNvSpPr txBox="1">
                  <a:spLocks noRot="1" noChangeAspect="1" noMove="1" noResize="1" noEditPoints="1" noAdjustHandles="1" noChangeArrowheads="1" noChangeShapeType="1" noTextEdit="1"/>
                </p:cNvSpPr>
                <p:nvPr/>
              </p:nvSpPr>
              <p:spPr>
                <a:xfrm>
                  <a:off x="7950419" y="5369844"/>
                  <a:ext cx="517899" cy="276999"/>
                </a:xfrm>
                <a:prstGeom prst="rect">
                  <a:avLst/>
                </a:prstGeom>
                <a:blipFill>
                  <a:blip r:embed="rId2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7" name="文本框 246">
                  <a:extLst>
                    <a:ext uri="{FF2B5EF4-FFF2-40B4-BE49-F238E27FC236}">
                      <a16:creationId xmlns:a16="http://schemas.microsoft.com/office/drawing/2014/main" id="{AEDA0CC9-CC53-4083-8ED6-444B21FA9484}"/>
                    </a:ext>
                  </a:extLst>
                </p:cNvPr>
                <p:cNvSpPr txBox="1"/>
                <p:nvPr/>
              </p:nvSpPr>
              <p:spPr>
                <a:xfrm>
                  <a:off x="7050486" y="6092265"/>
                  <a:ext cx="51789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200" b="0" i="1" smtClean="0">
                                <a:latin typeface="Cambria Math" panose="02040503050406030204" pitchFamily="18" charset="0"/>
                              </a:rPr>
                            </m:ctrlPr>
                          </m:sSubPr>
                          <m:e>
                            <m:r>
                              <m:rPr>
                                <m:sty m:val="p"/>
                              </m:rPr>
                              <a:rPr kumimoji="1" lang="en-US" altLang="zh-CN" sz="1200" i="1">
                                <a:latin typeface="Cambria Math" panose="02040503050406030204" pitchFamily="18" charset="0"/>
                              </a:rPr>
                              <m:t>y</m:t>
                            </m:r>
                          </m:e>
                          <m:sub>
                            <m:r>
                              <a:rPr kumimoji="1" lang="en-US" altLang="zh-CN" sz="1200" b="0" i="1" smtClean="0">
                                <a:latin typeface="Cambria Math" panose="02040503050406030204" pitchFamily="18" charset="0"/>
                              </a:rPr>
                              <m:t>𝑡</m:t>
                            </m:r>
                          </m:sub>
                        </m:sSub>
                      </m:oMath>
                    </m:oMathPara>
                  </a14:m>
                  <a:endParaRPr kumimoji="1" lang="zh-CN" altLang="en-US" sz="1200" dirty="0"/>
                </a:p>
              </p:txBody>
            </p:sp>
          </mc:Choice>
          <mc:Fallback xmlns="">
            <p:sp>
              <p:nvSpPr>
                <p:cNvPr id="247" name="文本框 246">
                  <a:extLst>
                    <a:ext uri="{FF2B5EF4-FFF2-40B4-BE49-F238E27FC236}">
                      <a16:creationId xmlns:a16="http://schemas.microsoft.com/office/drawing/2014/main" id="{AEDA0CC9-CC53-4083-8ED6-444B21FA9484}"/>
                    </a:ext>
                  </a:extLst>
                </p:cNvPr>
                <p:cNvSpPr txBox="1">
                  <a:spLocks noRot="1" noChangeAspect="1" noMove="1" noResize="1" noEditPoints="1" noAdjustHandles="1" noChangeArrowheads="1" noChangeShapeType="1" noTextEdit="1"/>
                </p:cNvSpPr>
                <p:nvPr/>
              </p:nvSpPr>
              <p:spPr>
                <a:xfrm>
                  <a:off x="7050486" y="6092265"/>
                  <a:ext cx="517899" cy="276999"/>
                </a:xfrm>
                <a:prstGeom prst="rect">
                  <a:avLst/>
                </a:prstGeom>
                <a:blipFill>
                  <a:blip r:embed="rId2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8" name="矩形: 圆角 247">
                  <a:extLst>
                    <a:ext uri="{FF2B5EF4-FFF2-40B4-BE49-F238E27FC236}">
                      <a16:creationId xmlns:a16="http://schemas.microsoft.com/office/drawing/2014/main" id="{7D3EC13D-7B63-4756-A62A-0B3CDF312DB1}"/>
                    </a:ext>
                  </a:extLst>
                </p:cNvPr>
                <p:cNvSpPr/>
                <p:nvPr/>
              </p:nvSpPr>
              <p:spPr>
                <a:xfrm>
                  <a:off x="8511305" y="5264183"/>
                  <a:ext cx="1138018" cy="259134"/>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14:m>
                    <m:oMathPara xmlns:m="http://schemas.openxmlformats.org/officeDocument/2006/math">
                      <m:oMathParaPr>
                        <m:jc m:val="centerGroup"/>
                      </m:oMathParaPr>
                      <m:oMath xmlns:m="http://schemas.openxmlformats.org/officeDocument/2006/math">
                        <m:r>
                          <a:rPr lang="en-US" altLang="zh-CN" sz="1400" i="1" dirty="0" smtClean="0">
                            <a:solidFill>
                              <a:schemeClr val="tx1"/>
                            </a:solidFill>
                            <a:latin typeface="Cambria Math" panose="02040503050406030204" pitchFamily="18" charset="0"/>
                            <a:cs typeface="Times New Roman" panose="02020603050405020304" pitchFamily="18" charset="0"/>
                          </a:rPr>
                          <m:t>𝑂</m:t>
                        </m:r>
                        <m:r>
                          <a:rPr lang="en-US" altLang="zh-CN" sz="1400" i="1" dirty="0" smtClean="0">
                            <a:solidFill>
                              <a:schemeClr val="tx1"/>
                            </a:solidFill>
                            <a:latin typeface="Cambria Math" panose="02040503050406030204" pitchFamily="18" charset="0"/>
                            <a:cs typeface="Times New Roman" panose="02020603050405020304" pitchFamily="18" charset="0"/>
                          </a:rPr>
                          <m:t>(</m:t>
                        </m:r>
                        <m:sSup>
                          <m:sSupPr>
                            <m:ctrlPr>
                              <a:rPr lang="en-US" altLang="zh-CN" sz="1400" b="0" i="1" dirty="0" smtClean="0">
                                <a:solidFill>
                                  <a:schemeClr val="tx1"/>
                                </a:solidFill>
                                <a:latin typeface="Cambria Math" panose="02040503050406030204" pitchFamily="18" charset="0"/>
                                <a:cs typeface="Times New Roman" panose="02020603050405020304" pitchFamily="18" charset="0"/>
                              </a:rPr>
                            </m:ctrlPr>
                          </m:sSupPr>
                          <m:e>
                            <m:r>
                              <a:rPr lang="en-US" altLang="zh-CN" sz="1400" b="0" i="1" dirty="0" smtClean="0">
                                <a:solidFill>
                                  <a:schemeClr val="tx1"/>
                                </a:solidFill>
                                <a:latin typeface="Cambria Math" panose="02040503050406030204" pitchFamily="18" charset="0"/>
                                <a:cs typeface="Times New Roman" panose="02020603050405020304" pitchFamily="18" charset="0"/>
                              </a:rPr>
                              <m:t>𝑑</m:t>
                            </m:r>
                          </m:e>
                          <m:sup>
                            <m:r>
                              <a:rPr lang="en-US" altLang="zh-CN" sz="1400" b="0" i="1" dirty="0" smtClean="0">
                                <a:solidFill>
                                  <a:schemeClr val="tx1"/>
                                </a:solidFill>
                                <a:latin typeface="Cambria Math" panose="02040503050406030204" pitchFamily="18" charset="0"/>
                                <a:cs typeface="Times New Roman" panose="02020603050405020304" pitchFamily="18" charset="0"/>
                              </a:rPr>
                              <m:t>2</m:t>
                            </m:r>
                          </m:sup>
                        </m:sSup>
                        <m:r>
                          <a:rPr lang="en-US" altLang="zh-CN" sz="1400" i="1" dirty="0">
                            <a:solidFill>
                              <a:schemeClr val="tx1"/>
                            </a:solidFill>
                            <a:latin typeface="Cambria Math" panose="02040503050406030204" pitchFamily="18" charset="0"/>
                            <a:cs typeface="Times New Roman" panose="02020603050405020304" pitchFamily="18" charset="0"/>
                          </a:rPr>
                          <m:t>)</m:t>
                        </m:r>
                      </m:oMath>
                    </m:oMathPara>
                  </a14:m>
                  <a:endParaRPr lang="zh-CN" altLang="en-US" sz="1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48" name="矩形: 圆角 247">
                  <a:extLst>
                    <a:ext uri="{FF2B5EF4-FFF2-40B4-BE49-F238E27FC236}">
                      <a16:creationId xmlns:a16="http://schemas.microsoft.com/office/drawing/2014/main" id="{7D3EC13D-7B63-4756-A62A-0B3CDF312DB1}"/>
                    </a:ext>
                  </a:extLst>
                </p:cNvPr>
                <p:cNvSpPr>
                  <a:spLocks noRot="1" noChangeAspect="1" noMove="1" noResize="1" noEditPoints="1" noAdjustHandles="1" noChangeArrowheads="1" noChangeShapeType="1" noTextEdit="1"/>
                </p:cNvSpPr>
                <p:nvPr/>
              </p:nvSpPr>
              <p:spPr>
                <a:xfrm>
                  <a:off x="8511305" y="5264183"/>
                  <a:ext cx="1138018" cy="259134"/>
                </a:xfrm>
                <a:prstGeom prst="roundRect">
                  <a:avLst/>
                </a:prstGeom>
                <a:blipFill>
                  <a:blip r:embed="rId29"/>
                  <a:stretch>
                    <a:fillRect b="-18182"/>
                  </a:stretch>
                </a:blipFill>
                <a:ln>
                  <a:solidFill>
                    <a:schemeClr val="accent4"/>
                  </a:solidFill>
                </a:ln>
              </p:spPr>
              <p:txBody>
                <a:bodyPr/>
                <a:lstStyle/>
                <a:p>
                  <a:r>
                    <a:rPr lang="zh-CN" altLang="en-US">
                      <a:noFill/>
                    </a:rPr>
                    <a:t> </a:t>
                  </a:r>
                </a:p>
              </p:txBody>
            </p:sp>
          </mc:Fallback>
        </mc:AlternateContent>
        <p:sp>
          <p:nvSpPr>
            <p:cNvPr id="250" name="左大括号 249">
              <a:extLst>
                <a:ext uri="{FF2B5EF4-FFF2-40B4-BE49-F238E27FC236}">
                  <a16:creationId xmlns:a16="http://schemas.microsoft.com/office/drawing/2014/main" id="{C314CF64-FF9A-4CF9-9542-1AFE99B5A085}"/>
                </a:ext>
              </a:extLst>
            </p:cNvPr>
            <p:cNvSpPr/>
            <p:nvPr/>
          </p:nvSpPr>
          <p:spPr>
            <a:xfrm flipH="1">
              <a:off x="8265635" y="4939982"/>
              <a:ext cx="117808" cy="750906"/>
            </a:xfrm>
            <a:prstGeom prst="leftBrace">
              <a:avLst>
                <a:gd name="adj1" fmla="val 126276"/>
                <a:gd name="adj2" fmla="val 6240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51" name="矩形: 圆角 250">
                  <a:extLst>
                    <a:ext uri="{FF2B5EF4-FFF2-40B4-BE49-F238E27FC236}">
                      <a16:creationId xmlns:a16="http://schemas.microsoft.com/office/drawing/2014/main" id="{C99F93EC-CF8A-4723-BDB7-8637C7E34712}"/>
                    </a:ext>
                  </a:extLst>
                </p:cNvPr>
                <p:cNvSpPr/>
                <p:nvPr/>
              </p:nvSpPr>
              <p:spPr>
                <a:xfrm>
                  <a:off x="5537571" y="5665509"/>
                  <a:ext cx="1138018" cy="2591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14:m>
                    <m:oMathPara xmlns:m="http://schemas.openxmlformats.org/officeDocument/2006/math">
                      <m:oMathParaPr>
                        <m:jc m:val="centerGroup"/>
                      </m:oMathParaPr>
                      <m:oMath xmlns:m="http://schemas.openxmlformats.org/officeDocument/2006/math">
                        <m:r>
                          <a:rPr lang="en-US" altLang="zh-CN" sz="1100" i="1" dirty="0" smtClean="0">
                            <a:solidFill>
                              <a:schemeClr val="tx1"/>
                            </a:solidFill>
                            <a:latin typeface="Cambria Math" panose="02040503050406030204" pitchFamily="18" charset="0"/>
                            <a:cs typeface="Times New Roman" panose="02020603050405020304" pitchFamily="18" charset="0"/>
                          </a:rPr>
                          <m:t>𝑂</m:t>
                        </m:r>
                        <m:r>
                          <a:rPr lang="en-US" altLang="zh-CN" sz="1100" i="1" dirty="0" smtClean="0">
                            <a:solidFill>
                              <a:schemeClr val="tx1"/>
                            </a:solidFill>
                            <a:latin typeface="Cambria Math" panose="02040503050406030204" pitchFamily="18" charset="0"/>
                            <a:cs typeface="Times New Roman" panose="02020603050405020304" pitchFamily="18" charset="0"/>
                          </a:rPr>
                          <m:t>(</m:t>
                        </m:r>
                        <m:sSup>
                          <m:sSupPr>
                            <m:ctrlPr>
                              <a:rPr lang="en-US" altLang="zh-CN" sz="1100" b="0" i="1" dirty="0" smtClean="0">
                                <a:solidFill>
                                  <a:schemeClr val="tx1"/>
                                </a:solidFill>
                                <a:latin typeface="Cambria Math" panose="02040503050406030204" pitchFamily="18" charset="0"/>
                                <a:cs typeface="Times New Roman" panose="02020603050405020304" pitchFamily="18" charset="0"/>
                              </a:rPr>
                            </m:ctrlPr>
                          </m:sSupPr>
                          <m:e>
                            <m:r>
                              <a:rPr lang="en-US" altLang="zh-CN" sz="1100" b="0" i="1" dirty="0" smtClean="0">
                                <a:solidFill>
                                  <a:schemeClr val="tx1"/>
                                </a:solidFill>
                                <a:latin typeface="Cambria Math" panose="02040503050406030204" pitchFamily="18" charset="0"/>
                                <a:cs typeface="Times New Roman" panose="02020603050405020304" pitchFamily="18" charset="0"/>
                              </a:rPr>
                              <m:t>𝑑</m:t>
                            </m:r>
                          </m:e>
                          <m:sup>
                            <m:r>
                              <a:rPr lang="en-US" altLang="zh-CN" sz="1100" b="0" i="1" dirty="0" smtClean="0">
                                <a:solidFill>
                                  <a:schemeClr val="tx1"/>
                                </a:solidFill>
                                <a:latin typeface="Cambria Math" panose="02040503050406030204" pitchFamily="18" charset="0"/>
                                <a:cs typeface="Times New Roman" panose="02020603050405020304" pitchFamily="18" charset="0"/>
                              </a:rPr>
                              <m:t>2</m:t>
                            </m:r>
                          </m:sup>
                        </m:sSup>
                        <m:r>
                          <a:rPr lang="en-US" altLang="zh-CN" sz="1100" i="1" dirty="0">
                            <a:solidFill>
                              <a:schemeClr val="tx1"/>
                            </a:solidFill>
                            <a:latin typeface="Cambria Math" panose="02040503050406030204" pitchFamily="18" charset="0"/>
                            <a:cs typeface="Times New Roman" panose="02020603050405020304" pitchFamily="18" charset="0"/>
                          </a:rPr>
                          <m:t>)</m:t>
                        </m:r>
                      </m:oMath>
                    </m:oMathPara>
                  </a14:m>
                  <a:endParaRPr lang="zh-CN" altLang="en-US" sz="11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51" name="矩形: 圆角 250">
                  <a:extLst>
                    <a:ext uri="{FF2B5EF4-FFF2-40B4-BE49-F238E27FC236}">
                      <a16:creationId xmlns:a16="http://schemas.microsoft.com/office/drawing/2014/main" id="{C99F93EC-CF8A-4723-BDB7-8637C7E34712}"/>
                    </a:ext>
                  </a:extLst>
                </p:cNvPr>
                <p:cNvSpPr>
                  <a:spLocks noRot="1" noChangeAspect="1" noMove="1" noResize="1" noEditPoints="1" noAdjustHandles="1" noChangeArrowheads="1" noChangeShapeType="1" noTextEdit="1"/>
                </p:cNvSpPr>
                <p:nvPr/>
              </p:nvSpPr>
              <p:spPr>
                <a:xfrm>
                  <a:off x="5537571" y="5665509"/>
                  <a:ext cx="1138018" cy="259134"/>
                </a:xfrm>
                <a:prstGeom prst="roundRect">
                  <a:avLst/>
                </a:prstGeom>
                <a:blipFill>
                  <a:blip r:embed="rId30"/>
                  <a:stretch>
                    <a:fillRect b="-7143"/>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2" name="文本框 251">
                  <a:extLst>
                    <a:ext uri="{FF2B5EF4-FFF2-40B4-BE49-F238E27FC236}">
                      <a16:creationId xmlns:a16="http://schemas.microsoft.com/office/drawing/2014/main" id="{C13E5771-196F-4D2A-9E34-0E2662AE9F59}"/>
                    </a:ext>
                  </a:extLst>
                </p:cNvPr>
                <p:cNvSpPr txBox="1"/>
                <p:nvPr/>
              </p:nvSpPr>
              <p:spPr>
                <a:xfrm>
                  <a:off x="7050486" y="5639004"/>
                  <a:ext cx="51789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200" b="0" i="1" smtClean="0">
                                <a:latin typeface="Cambria Math" panose="02040503050406030204" pitchFamily="18" charset="0"/>
                              </a:rPr>
                            </m:ctrlPr>
                          </m:sSubPr>
                          <m:e>
                            <m:r>
                              <a:rPr kumimoji="1" lang="en-US" altLang="zh-CN" sz="1200" b="0" i="1" smtClean="0">
                                <a:latin typeface="Cambria Math" panose="02040503050406030204" pitchFamily="18" charset="0"/>
                              </a:rPr>
                              <m:t>𝑂</m:t>
                            </m:r>
                          </m:e>
                          <m:sub>
                            <m:r>
                              <a:rPr kumimoji="1" lang="en-US" altLang="zh-CN" sz="1200" b="0" i="1" smtClean="0">
                                <a:latin typeface="Cambria Math" panose="02040503050406030204" pitchFamily="18" charset="0"/>
                              </a:rPr>
                              <m:t>𝑡</m:t>
                            </m:r>
                          </m:sub>
                        </m:sSub>
                      </m:oMath>
                    </m:oMathPara>
                  </a14:m>
                  <a:endParaRPr kumimoji="1" lang="zh-CN" altLang="en-US" sz="1200" dirty="0"/>
                </a:p>
              </p:txBody>
            </p:sp>
          </mc:Choice>
          <mc:Fallback xmlns="">
            <p:sp>
              <p:nvSpPr>
                <p:cNvPr id="252" name="文本框 251">
                  <a:extLst>
                    <a:ext uri="{FF2B5EF4-FFF2-40B4-BE49-F238E27FC236}">
                      <a16:creationId xmlns:a16="http://schemas.microsoft.com/office/drawing/2014/main" id="{C13E5771-196F-4D2A-9E34-0E2662AE9F59}"/>
                    </a:ext>
                  </a:extLst>
                </p:cNvPr>
                <p:cNvSpPr txBox="1">
                  <a:spLocks noRot="1" noChangeAspect="1" noMove="1" noResize="1" noEditPoints="1" noAdjustHandles="1" noChangeArrowheads="1" noChangeShapeType="1" noTextEdit="1"/>
                </p:cNvSpPr>
                <p:nvPr/>
              </p:nvSpPr>
              <p:spPr>
                <a:xfrm>
                  <a:off x="7050486" y="5639004"/>
                  <a:ext cx="517899" cy="276999"/>
                </a:xfrm>
                <a:prstGeom prst="rect">
                  <a:avLst/>
                </a:prstGeom>
                <a:blipFill>
                  <a:blip r:embed="rId3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3" name="矩形: 圆角 252">
                  <a:extLst>
                    <a:ext uri="{FF2B5EF4-FFF2-40B4-BE49-F238E27FC236}">
                      <a16:creationId xmlns:a16="http://schemas.microsoft.com/office/drawing/2014/main" id="{067C82C0-582B-4A3D-8756-770C9A7974F6}"/>
                    </a:ext>
                  </a:extLst>
                </p:cNvPr>
                <p:cNvSpPr/>
                <p:nvPr/>
              </p:nvSpPr>
              <p:spPr>
                <a:xfrm>
                  <a:off x="5953870" y="4674762"/>
                  <a:ext cx="1138018" cy="2591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14:m>
                    <m:oMathPara xmlns:m="http://schemas.openxmlformats.org/officeDocument/2006/math">
                      <m:oMathParaPr>
                        <m:jc m:val="centerGroup"/>
                      </m:oMathParaPr>
                      <m:oMath xmlns:m="http://schemas.openxmlformats.org/officeDocument/2006/math">
                        <m:r>
                          <a:rPr lang="en-US" altLang="zh-CN" sz="1100" i="1" dirty="0" smtClean="0">
                            <a:solidFill>
                              <a:schemeClr val="tx1"/>
                            </a:solidFill>
                            <a:latin typeface="Cambria Math" panose="02040503050406030204" pitchFamily="18" charset="0"/>
                            <a:cs typeface="Times New Roman" panose="02020603050405020304" pitchFamily="18" charset="0"/>
                          </a:rPr>
                          <m:t>𝑂</m:t>
                        </m:r>
                        <m:r>
                          <a:rPr lang="en-US" altLang="zh-CN" sz="1100" i="1" dirty="0" smtClean="0">
                            <a:solidFill>
                              <a:schemeClr val="tx1"/>
                            </a:solidFill>
                            <a:latin typeface="Cambria Math" panose="02040503050406030204" pitchFamily="18" charset="0"/>
                            <a:cs typeface="Times New Roman" panose="02020603050405020304" pitchFamily="18" charset="0"/>
                          </a:rPr>
                          <m:t>(</m:t>
                        </m:r>
                        <m:r>
                          <a:rPr lang="en-US" altLang="zh-CN" sz="1100" b="0" i="1" dirty="0" smtClean="0">
                            <a:solidFill>
                              <a:schemeClr val="tx1"/>
                            </a:solidFill>
                            <a:latin typeface="Cambria Math" panose="02040503050406030204" pitchFamily="18" charset="0"/>
                            <a:cs typeface="Times New Roman" panose="02020603050405020304" pitchFamily="18" charset="0"/>
                          </a:rPr>
                          <m:t>𝑚𝑑</m:t>
                        </m:r>
                        <m:r>
                          <a:rPr lang="en-US" altLang="zh-CN" sz="1100" i="1" dirty="0">
                            <a:solidFill>
                              <a:schemeClr val="tx1"/>
                            </a:solidFill>
                            <a:latin typeface="Cambria Math" panose="02040503050406030204" pitchFamily="18" charset="0"/>
                            <a:cs typeface="Times New Roman" panose="02020603050405020304" pitchFamily="18" charset="0"/>
                          </a:rPr>
                          <m:t>)</m:t>
                        </m:r>
                      </m:oMath>
                    </m:oMathPara>
                  </a14:m>
                  <a:endParaRPr lang="zh-CN" altLang="en-US" sz="11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53" name="矩形: 圆角 252">
                  <a:extLst>
                    <a:ext uri="{FF2B5EF4-FFF2-40B4-BE49-F238E27FC236}">
                      <a16:creationId xmlns:a16="http://schemas.microsoft.com/office/drawing/2014/main" id="{067C82C0-582B-4A3D-8756-770C9A7974F6}"/>
                    </a:ext>
                  </a:extLst>
                </p:cNvPr>
                <p:cNvSpPr>
                  <a:spLocks noRot="1" noChangeAspect="1" noMove="1" noResize="1" noEditPoints="1" noAdjustHandles="1" noChangeArrowheads="1" noChangeShapeType="1" noTextEdit="1"/>
                </p:cNvSpPr>
                <p:nvPr/>
              </p:nvSpPr>
              <p:spPr>
                <a:xfrm>
                  <a:off x="5953870" y="4674762"/>
                  <a:ext cx="1138018" cy="259134"/>
                </a:xfrm>
                <a:prstGeom prst="roundRect">
                  <a:avLst/>
                </a:prstGeom>
                <a:blipFill>
                  <a:blip r:embed="rId32"/>
                  <a:stretch>
                    <a:fillRect b="-6977"/>
                  </a:stretch>
                </a:blipFill>
                <a:ln>
                  <a:noFill/>
                </a:ln>
              </p:spPr>
              <p:txBody>
                <a:bodyPr/>
                <a:lstStyle/>
                <a:p>
                  <a:r>
                    <a:rPr lang="zh-CN" altLang="en-US">
                      <a:noFill/>
                    </a:rPr>
                    <a:t> </a:t>
                  </a:r>
                </a:p>
              </p:txBody>
            </p:sp>
          </mc:Fallback>
        </mc:AlternateContent>
      </p:grpSp>
      <p:sp>
        <p:nvSpPr>
          <p:cNvPr id="8" name="文本框 7">
            <a:extLst>
              <a:ext uri="{FF2B5EF4-FFF2-40B4-BE49-F238E27FC236}">
                <a16:creationId xmlns:a16="http://schemas.microsoft.com/office/drawing/2014/main" id="{49BD2D29-0EE5-41A1-A769-D630553C6BD4}"/>
              </a:ext>
            </a:extLst>
          </p:cNvPr>
          <p:cNvSpPr txBox="1"/>
          <p:nvPr/>
        </p:nvSpPr>
        <p:spPr>
          <a:xfrm>
            <a:off x="538849" y="1299474"/>
            <a:ext cx="1330685" cy="646331"/>
          </a:xfrm>
          <a:prstGeom prst="rect">
            <a:avLst/>
          </a:prstGeom>
          <a:noFill/>
        </p:spPr>
        <p:txBody>
          <a:bodyPr wrap="none" rtlCol="0">
            <a:spAutoFit/>
          </a:bodyPr>
          <a:lstStyle/>
          <a:p>
            <a:pPr algn="l"/>
            <a:r>
              <a:rPr lang="en-US" altLang="zh-CN" dirty="0">
                <a:latin typeface="Times New Roman" panose="02020603050405020304" pitchFamily="18" charset="0"/>
                <a:cs typeface="Times New Roman" panose="02020603050405020304" pitchFamily="18" charset="0"/>
              </a:rPr>
              <a:t>One step in</a:t>
            </a:r>
          </a:p>
          <a:p>
            <a:pPr algn="l"/>
            <a:r>
              <a:rPr lang="en-US" altLang="zh-CN" dirty="0">
                <a:latin typeface="Times New Roman" panose="02020603050405020304" pitchFamily="18" charset="0"/>
                <a:cs typeface="Times New Roman" panose="02020603050405020304" pitchFamily="18" charset="0"/>
              </a:rPr>
              <a:t>Transformer</a:t>
            </a:r>
            <a:endParaRPr lang="zh-CN" altLang="en-US" dirty="0">
              <a:latin typeface="Times New Roman" panose="02020603050405020304" pitchFamily="18" charset="0"/>
              <a:cs typeface="Times New Roman" panose="02020603050405020304" pitchFamily="18" charset="0"/>
            </a:endParaRPr>
          </a:p>
        </p:txBody>
      </p:sp>
      <p:sp>
        <p:nvSpPr>
          <p:cNvPr id="254" name="文本框 253">
            <a:extLst>
              <a:ext uri="{FF2B5EF4-FFF2-40B4-BE49-F238E27FC236}">
                <a16:creationId xmlns:a16="http://schemas.microsoft.com/office/drawing/2014/main" id="{D33319A9-3E15-4102-B6ED-A874C0A88219}"/>
              </a:ext>
            </a:extLst>
          </p:cNvPr>
          <p:cNvSpPr txBox="1"/>
          <p:nvPr/>
        </p:nvSpPr>
        <p:spPr>
          <a:xfrm>
            <a:off x="5276495" y="4446000"/>
            <a:ext cx="2614818" cy="369332"/>
          </a:xfrm>
          <a:prstGeom prst="rect">
            <a:avLst/>
          </a:prstGeom>
          <a:noFill/>
        </p:spPr>
        <p:txBody>
          <a:bodyPr wrap="none" rtlCol="0">
            <a:spAutoFit/>
          </a:bodyPr>
          <a:lstStyle/>
          <a:p>
            <a:pPr algn="l"/>
            <a:r>
              <a:rPr lang="en-US" altLang="zh-CN" dirty="0">
                <a:latin typeface="Times New Roman" panose="02020603050405020304" pitchFamily="18" charset="0"/>
                <a:cs typeface="Times New Roman" panose="02020603050405020304" pitchFamily="18" charset="0"/>
              </a:rPr>
              <a:t>One-step in Recurrent NN</a:t>
            </a:r>
            <a:endParaRPr lang="zh-CN" altLang="en-US"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39608BD5-BB4B-46A7-A178-B9687A4F760D}"/>
              </a:ext>
            </a:extLst>
          </p:cNvPr>
          <p:cNvSpPr txBox="1"/>
          <p:nvPr/>
        </p:nvSpPr>
        <p:spPr>
          <a:xfrm>
            <a:off x="9739939" y="1267946"/>
            <a:ext cx="2193472" cy="2031325"/>
          </a:xfrm>
          <a:prstGeom prst="rect">
            <a:avLst/>
          </a:prstGeom>
          <a:noFill/>
        </p:spPr>
        <p:txBody>
          <a:bodyPr wrap="square" rtlCol="0">
            <a:spAutoFit/>
          </a:bodyPr>
          <a:lstStyle/>
          <a:p>
            <a:pPr algn="l"/>
            <a:r>
              <a:rPr lang="en-US" altLang="zh-CN" dirty="0">
                <a:latin typeface="Times New Roman" panose="02020603050405020304" pitchFamily="18" charset="0"/>
                <a:cs typeface="Times New Roman" panose="02020603050405020304" pitchFamily="18" charset="0"/>
              </a:rPr>
              <a:t>The relationship of self-attention is a </a:t>
            </a:r>
            <a:r>
              <a:rPr lang="en-US" altLang="zh-CN" b="1" dirty="0">
                <a:latin typeface="Times New Roman" panose="02020603050405020304" pitchFamily="18" charset="0"/>
                <a:cs typeface="Times New Roman" panose="02020603050405020304" pitchFamily="18" charset="0"/>
              </a:rPr>
              <a:t>complete graph</a:t>
            </a:r>
            <a:r>
              <a:rPr lang="en-US" altLang="zh-CN" dirty="0">
                <a:latin typeface="Times New Roman" panose="02020603050405020304" pitchFamily="18" charset="0"/>
                <a:cs typeface="Times New Roman" panose="02020603050405020304" pitchFamily="18" charset="0"/>
              </a:rPr>
              <a:t>, which results in a </a:t>
            </a:r>
            <a:r>
              <a:rPr lang="en-US" altLang="zh-CN" b="1" dirty="0">
                <a:latin typeface="Times New Roman" panose="02020603050405020304" pitchFamily="18" charset="0"/>
                <a:cs typeface="Times New Roman" panose="02020603050405020304" pitchFamily="18" charset="0"/>
              </a:rPr>
              <a:t>quadratic</a:t>
            </a:r>
            <a:r>
              <a:rPr lang="en-US" altLang="zh-CN" dirty="0">
                <a:latin typeface="Times New Roman" panose="02020603050405020304" pitchFamily="18" charset="0"/>
                <a:cs typeface="Times New Roman" panose="02020603050405020304" pitchFamily="18" charset="0"/>
              </a:rPr>
              <a:t> increase in time complexity as context length grows </a:t>
            </a:r>
            <a:endParaRPr lang="zh-CN" altLang="en-US" dirty="0">
              <a:latin typeface="Times New Roman" panose="02020603050405020304" pitchFamily="18" charset="0"/>
              <a:cs typeface="Times New Roman" panose="02020603050405020304" pitchFamily="18" charset="0"/>
            </a:endParaRPr>
          </a:p>
        </p:txBody>
      </p:sp>
      <p:sp>
        <p:nvSpPr>
          <p:cNvPr id="255" name="文本框 254">
            <a:extLst>
              <a:ext uri="{FF2B5EF4-FFF2-40B4-BE49-F238E27FC236}">
                <a16:creationId xmlns:a16="http://schemas.microsoft.com/office/drawing/2014/main" id="{BC4FB447-F9A5-4146-9E8F-B7A55C4A2873}"/>
              </a:ext>
            </a:extLst>
          </p:cNvPr>
          <p:cNvSpPr txBox="1"/>
          <p:nvPr/>
        </p:nvSpPr>
        <p:spPr>
          <a:xfrm>
            <a:off x="9739939" y="4045794"/>
            <a:ext cx="2193472" cy="1754326"/>
          </a:xfrm>
          <a:prstGeom prst="rect">
            <a:avLst/>
          </a:prstGeom>
          <a:noFill/>
        </p:spPr>
        <p:txBody>
          <a:bodyPr wrap="square" rtlCol="0">
            <a:spAutoFit/>
          </a:bodyPr>
          <a:lstStyle/>
          <a:p>
            <a:pPr algn="l"/>
            <a:r>
              <a:rPr lang="en-US" altLang="zh-CN" dirty="0">
                <a:latin typeface="Times New Roman" panose="02020603050405020304" pitchFamily="18" charset="0"/>
                <a:cs typeface="Times New Roman" panose="02020603050405020304" pitchFamily="18" charset="0"/>
              </a:rPr>
              <a:t>Time complexity further exacerbated due to the enormous </a:t>
            </a:r>
            <a:r>
              <a:rPr lang="en-US" altLang="zh-CN" b="1" dirty="0">
                <a:latin typeface="Times New Roman" panose="02020603050405020304" pitchFamily="18" charset="0"/>
                <a:cs typeface="Times New Roman" panose="02020603050405020304" pitchFamily="18" charset="0"/>
              </a:rPr>
              <a:t>hidden dimension</a:t>
            </a:r>
            <a:r>
              <a:rPr lang="en-US" altLang="zh-CN" dirty="0">
                <a:latin typeface="Times New Roman" panose="02020603050405020304" pitchFamily="18" charset="0"/>
                <a:cs typeface="Times New Roman" panose="02020603050405020304" pitchFamily="18" charset="0"/>
              </a:rPr>
              <a:t> and the </a:t>
            </a:r>
            <a:r>
              <a:rPr lang="en-US" altLang="zh-CN" b="1" dirty="0">
                <a:latin typeface="Times New Roman" panose="02020603050405020304" pitchFamily="18" charset="0"/>
                <a:cs typeface="Times New Roman" panose="02020603050405020304" pitchFamily="18" charset="0"/>
              </a:rPr>
              <a:t>number of layers</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656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5"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073" name="直接连接符 2072">
            <a:extLst>
              <a:ext uri="{FF2B5EF4-FFF2-40B4-BE49-F238E27FC236}">
                <a16:creationId xmlns:a16="http://schemas.microsoft.com/office/drawing/2014/main" id="{7FF2AC64-5EE0-44CF-8C45-BD75A4C14070}"/>
              </a:ext>
            </a:extLst>
          </p:cNvPr>
          <p:cNvCxnSpPr>
            <a:cxnSpLocks/>
          </p:cNvCxnSpPr>
          <p:nvPr/>
        </p:nvCxnSpPr>
        <p:spPr>
          <a:xfrm flipH="1">
            <a:off x="254367" y="3551276"/>
            <a:ext cx="66449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文本框 96">
            <a:extLst>
              <a:ext uri="{FF2B5EF4-FFF2-40B4-BE49-F238E27FC236}">
                <a16:creationId xmlns:a16="http://schemas.microsoft.com/office/drawing/2014/main" id="{608FB500-F2D2-484D-B62A-CA9F427037CD}"/>
              </a:ext>
            </a:extLst>
          </p:cNvPr>
          <p:cNvSpPr txBox="1"/>
          <p:nvPr/>
        </p:nvSpPr>
        <p:spPr>
          <a:xfrm>
            <a:off x="516835" y="373711"/>
            <a:ext cx="5279266" cy="523220"/>
          </a:xfrm>
          <a:prstGeom prst="rect">
            <a:avLst/>
          </a:prstGeom>
          <a:noFill/>
        </p:spPr>
        <p:txBody>
          <a:bodyPr wrap="none" rtlCol="0">
            <a:spAutoFit/>
          </a:bodyPr>
          <a:lstStyle/>
          <a:p>
            <a:r>
              <a:rPr kumimoji="1" lang="en-US" altLang="zh-CN" sz="2800" b="1" dirty="0">
                <a:latin typeface="Times New Roman" panose="02020603050405020304" pitchFamily="18" charset="0"/>
                <a:cs typeface="Times New Roman" panose="02020603050405020304" pitchFamily="18" charset="0"/>
              </a:rPr>
              <a:t>KV Cache: Trade Space for Time</a:t>
            </a:r>
          </a:p>
        </p:txBody>
      </p:sp>
      <p:sp>
        <p:nvSpPr>
          <p:cNvPr id="2" name="文本框 1">
            <a:extLst>
              <a:ext uri="{FF2B5EF4-FFF2-40B4-BE49-F238E27FC236}">
                <a16:creationId xmlns:a16="http://schemas.microsoft.com/office/drawing/2014/main" id="{376D46DA-0BF1-4A54-A971-89299EE420BB}"/>
              </a:ext>
            </a:extLst>
          </p:cNvPr>
          <p:cNvSpPr txBox="1"/>
          <p:nvPr/>
        </p:nvSpPr>
        <p:spPr>
          <a:xfrm>
            <a:off x="11837651" y="6427826"/>
            <a:ext cx="287258" cy="338554"/>
          </a:xfrm>
          <a:prstGeom prst="rect">
            <a:avLst/>
          </a:prstGeom>
          <a:noFill/>
        </p:spPr>
        <p:txBody>
          <a:bodyPr wrap="none" rtlCol="0">
            <a:spAutoFit/>
          </a:bodyPr>
          <a:lstStyle/>
          <a:p>
            <a:pPr algn="l"/>
            <a:r>
              <a:rPr lang="en-US" altLang="zh-CN" sz="1600" dirty="0">
                <a:latin typeface="Times New Roman" panose="02020603050405020304" pitchFamily="18" charset="0"/>
                <a:cs typeface="Times New Roman" panose="02020603050405020304" pitchFamily="18" charset="0"/>
              </a:rPr>
              <a:t>4</a:t>
            </a:r>
            <a:endParaRPr lang="zh-CN" altLang="en-US" sz="1600" dirty="0">
              <a:latin typeface="Times New Roman" panose="02020603050405020304" pitchFamily="18" charset="0"/>
              <a:cs typeface="Times New Roman" panose="02020603050405020304" pitchFamily="18" charset="0"/>
            </a:endParaRPr>
          </a:p>
        </p:txBody>
      </p:sp>
      <p:grpSp>
        <p:nvGrpSpPr>
          <p:cNvPr id="2081" name="组合 2080">
            <a:extLst>
              <a:ext uri="{FF2B5EF4-FFF2-40B4-BE49-F238E27FC236}">
                <a16:creationId xmlns:a16="http://schemas.microsoft.com/office/drawing/2014/main" id="{0C3A72DD-7A37-4519-9EAF-666C05455E3C}"/>
              </a:ext>
            </a:extLst>
          </p:cNvPr>
          <p:cNvGrpSpPr/>
          <p:nvPr/>
        </p:nvGrpSpPr>
        <p:grpSpPr>
          <a:xfrm>
            <a:off x="8276613" y="1056282"/>
            <a:ext cx="2739273" cy="5088749"/>
            <a:chOff x="8276613" y="1056282"/>
            <a:chExt cx="2739273" cy="5088749"/>
          </a:xfrm>
        </p:grpSpPr>
        <p:cxnSp>
          <p:nvCxnSpPr>
            <p:cNvPr id="24" name="直线箭头连接符 182">
              <a:extLst>
                <a:ext uri="{FF2B5EF4-FFF2-40B4-BE49-F238E27FC236}">
                  <a16:creationId xmlns:a16="http://schemas.microsoft.com/office/drawing/2014/main" id="{652CC813-35FA-40CD-A61A-6567D0D31E62}"/>
                </a:ext>
              </a:extLst>
            </p:cNvPr>
            <p:cNvCxnSpPr>
              <a:cxnSpLocks/>
              <a:endCxn id="64" idx="0"/>
            </p:cNvCxnSpPr>
            <p:nvPr/>
          </p:nvCxnSpPr>
          <p:spPr>
            <a:xfrm>
              <a:off x="10570451" y="2751743"/>
              <a:ext cx="2907" cy="167516"/>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5" name="直线箭头连接符 189">
              <a:extLst>
                <a:ext uri="{FF2B5EF4-FFF2-40B4-BE49-F238E27FC236}">
                  <a16:creationId xmlns:a16="http://schemas.microsoft.com/office/drawing/2014/main" id="{37721BAC-8C4D-4A45-AA39-D99005857C68}"/>
                </a:ext>
              </a:extLst>
            </p:cNvPr>
            <p:cNvCxnSpPr>
              <a:cxnSpLocks/>
            </p:cNvCxnSpPr>
            <p:nvPr/>
          </p:nvCxnSpPr>
          <p:spPr>
            <a:xfrm flipH="1">
              <a:off x="9646606" y="5251382"/>
              <a:ext cx="247" cy="329464"/>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6" name="直线箭头连接符 189">
              <a:extLst>
                <a:ext uri="{FF2B5EF4-FFF2-40B4-BE49-F238E27FC236}">
                  <a16:creationId xmlns:a16="http://schemas.microsoft.com/office/drawing/2014/main" id="{BC854229-6A44-4604-A257-F1B1791551C2}"/>
                </a:ext>
              </a:extLst>
            </p:cNvPr>
            <p:cNvCxnSpPr>
              <a:cxnSpLocks/>
            </p:cNvCxnSpPr>
            <p:nvPr/>
          </p:nvCxnSpPr>
          <p:spPr>
            <a:xfrm flipH="1">
              <a:off x="9518054" y="5251382"/>
              <a:ext cx="247" cy="329464"/>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7" name="直线箭头连接符 189">
              <a:extLst>
                <a:ext uri="{FF2B5EF4-FFF2-40B4-BE49-F238E27FC236}">
                  <a16:creationId xmlns:a16="http://schemas.microsoft.com/office/drawing/2014/main" id="{E13367E1-3E8C-439A-9A95-37943FBFDC4A}"/>
                </a:ext>
              </a:extLst>
            </p:cNvPr>
            <p:cNvCxnSpPr>
              <a:cxnSpLocks/>
            </p:cNvCxnSpPr>
            <p:nvPr/>
          </p:nvCxnSpPr>
          <p:spPr>
            <a:xfrm flipH="1">
              <a:off x="9770177" y="5251382"/>
              <a:ext cx="247" cy="329464"/>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8" name="圆角矩形 69">
              <a:extLst>
                <a:ext uri="{FF2B5EF4-FFF2-40B4-BE49-F238E27FC236}">
                  <a16:creationId xmlns:a16="http://schemas.microsoft.com/office/drawing/2014/main" id="{3E6CD92D-07DF-4AC6-8F55-9712DC83F041}"/>
                </a:ext>
              </a:extLst>
            </p:cNvPr>
            <p:cNvSpPr/>
            <p:nvPr/>
          </p:nvSpPr>
          <p:spPr>
            <a:xfrm>
              <a:off x="8456832" y="3867209"/>
              <a:ext cx="2559054" cy="1226372"/>
            </a:xfrm>
            <a:prstGeom prst="roundRect">
              <a:avLst>
                <a:gd name="adj" fmla="val 5374"/>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9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29" name="圆角矩形 69">
              <a:extLst>
                <a:ext uri="{FF2B5EF4-FFF2-40B4-BE49-F238E27FC236}">
                  <a16:creationId xmlns:a16="http://schemas.microsoft.com/office/drawing/2014/main" id="{4A269B7A-453D-45CB-AC7A-E51972FDBD4A}"/>
                </a:ext>
              </a:extLst>
            </p:cNvPr>
            <p:cNvSpPr/>
            <p:nvPr/>
          </p:nvSpPr>
          <p:spPr>
            <a:xfrm>
              <a:off x="8366722" y="3961281"/>
              <a:ext cx="2559054" cy="1226371"/>
            </a:xfrm>
            <a:prstGeom prst="roundRect">
              <a:avLst>
                <a:gd name="adj" fmla="val 5374"/>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9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30" name="圆角矩形 69">
              <a:extLst>
                <a:ext uri="{FF2B5EF4-FFF2-40B4-BE49-F238E27FC236}">
                  <a16:creationId xmlns:a16="http://schemas.microsoft.com/office/drawing/2014/main" id="{2B42F594-4DDA-43F1-892F-7F0D8BEEA119}"/>
                </a:ext>
              </a:extLst>
            </p:cNvPr>
            <p:cNvSpPr/>
            <p:nvPr/>
          </p:nvSpPr>
          <p:spPr>
            <a:xfrm>
              <a:off x="8276613" y="4055353"/>
              <a:ext cx="2559054" cy="1226371"/>
            </a:xfrm>
            <a:prstGeom prst="roundRect">
              <a:avLst>
                <a:gd name="adj" fmla="val 5374"/>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9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31" name="矩形: 圆角 30">
              <a:extLst>
                <a:ext uri="{FF2B5EF4-FFF2-40B4-BE49-F238E27FC236}">
                  <a16:creationId xmlns:a16="http://schemas.microsoft.com/office/drawing/2014/main" id="{306DEB94-C817-4837-816E-79463BE27CBA}"/>
                </a:ext>
              </a:extLst>
            </p:cNvPr>
            <p:cNvSpPr/>
            <p:nvPr/>
          </p:nvSpPr>
          <p:spPr>
            <a:xfrm>
              <a:off x="8344314" y="4248225"/>
              <a:ext cx="1802466" cy="957942"/>
            </a:xfrm>
            <a:prstGeom prst="roundRect">
              <a:avLst>
                <a:gd name="adj" fmla="val 681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2" name="圆角矩形 69">
                  <a:extLst>
                    <a:ext uri="{FF2B5EF4-FFF2-40B4-BE49-F238E27FC236}">
                      <a16:creationId xmlns:a16="http://schemas.microsoft.com/office/drawing/2014/main" id="{4A6441D1-DF69-47D1-9587-E2963CDB967C}"/>
                    </a:ext>
                  </a:extLst>
                </p:cNvPr>
                <p:cNvSpPr/>
                <p:nvPr/>
              </p:nvSpPr>
              <p:spPr>
                <a:xfrm>
                  <a:off x="8342799" y="2372382"/>
                  <a:ext cx="2554559" cy="386599"/>
                </a:xfrm>
                <a:prstGeom prst="roundRect">
                  <a:avLst/>
                </a:prstGeom>
                <a:solidFill>
                  <a:srgbClr val="E1DC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𝑥</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𝑥</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𝑤</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ad>
                          <m:radPr>
                            <m:degHide m:val="on"/>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ctrlPr>
                          </m:radPr>
                          <m:deg/>
                          <m:e>
                            <m:r>
                              <m:rPr>
                                <m:sty m:val="p"/>
                              </m:rPr>
                              <a:rPr kumimoji="1" lang="en-US" altLang="zh-CN" sz="900" b="0" i="0" u="none" strike="noStrike" kern="1200" cap="none" spc="0" normalizeH="0" baseline="0" noProof="0" dirty="0" smtClean="0">
                                <a:ln>
                                  <a:noFill/>
                                </a:ln>
                                <a:solidFill>
                                  <a:prstClr val="black"/>
                                </a:solidFill>
                                <a:effectLst/>
                                <a:uLnTx/>
                                <a:uFillTx/>
                                <a:latin typeface="Cambria Math" panose="02040503050406030204" pitchFamily="18" charset="0"/>
                                <a:cs typeface="+mn-cs"/>
                              </a:rPr>
                              <m:t>su</m:t>
                            </m:r>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ctrlPr>
                              </m:sSubPr>
                              <m:e>
                                <m:r>
                                  <m:rPr>
                                    <m:sty m:val="p"/>
                                  </m:rPr>
                                  <a:rPr kumimoji="1" lang="en-US" altLang="zh-CN" sz="900" b="0" i="0" u="none" strike="noStrike" kern="1200" cap="none" spc="0" normalizeH="0" baseline="0" noProof="0" dirty="0" smtClean="0">
                                    <a:ln>
                                      <a:noFill/>
                                    </a:ln>
                                    <a:solidFill>
                                      <a:prstClr val="black"/>
                                    </a:solidFill>
                                    <a:effectLst/>
                                    <a:uLnTx/>
                                    <a:uFillTx/>
                                    <a:latin typeface="Cambria Math" panose="02040503050406030204" pitchFamily="18" charset="0"/>
                                    <a:cs typeface="+mn-cs"/>
                                  </a:rPr>
                                  <m:t>m</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𝑖</m:t>
                                </m:r>
                              </m:sub>
                            </m:s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m:t>
                            </m:r>
                            <m:sSubSup>
                              <m:sSubSupPr>
                                <m:ctrlPr>
                                  <a:rPr kumimoji="1" lang="en-US" altLang="zh-CN" sz="90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bSupPr>
                              <m:e>
                                <m:r>
                                  <a:rPr kumimoji="1" lang="en-US" altLang="zh-CN" sz="900" b="0" i="1" u="none" strike="noStrike" kern="1200" cap="none" spc="0" normalizeH="0" baseline="0" noProof="0" dirty="0">
                                    <a:ln>
                                      <a:noFill/>
                                    </a:ln>
                                    <a:solidFill>
                                      <a:prstClr val="black"/>
                                    </a:solidFill>
                                    <a:effectLst/>
                                    <a:uLnTx/>
                                    <a:uFillTx/>
                                    <a:latin typeface="Cambria Math" panose="02040503050406030204" pitchFamily="18" charset="0"/>
                                    <a:cs typeface="+mn-cs"/>
                                  </a:rPr>
                                  <m:t>𝑥</m:t>
                                </m:r>
                              </m:e>
                              <m:sub>
                                <m:r>
                                  <a:rPr kumimoji="1" lang="en-US" altLang="zh-CN" sz="900" b="0" i="1" u="none" strike="noStrike" kern="1200" cap="none" spc="0" normalizeH="0" baseline="0" noProof="0" dirty="0">
                                    <a:ln>
                                      <a:noFill/>
                                    </a:ln>
                                    <a:solidFill>
                                      <a:prstClr val="black"/>
                                    </a:solidFill>
                                    <a:effectLst/>
                                    <a:uLnTx/>
                                    <a:uFillTx/>
                                    <a:latin typeface="Cambria Math" panose="02040503050406030204" pitchFamily="18" charset="0"/>
                                    <a:cs typeface="+mn-cs"/>
                                  </a:rPr>
                                  <m:t>𝑖</m:t>
                                </m:r>
                              </m:sub>
                              <m:sup>
                                <m:r>
                                  <a:rPr kumimoji="1" lang="en-US" altLang="zh-CN" sz="900" b="0" i="1" u="none" strike="noStrike" kern="1200" cap="none" spc="0" normalizeH="0" baseline="0" noProof="0" dirty="0">
                                    <a:ln>
                                      <a:noFill/>
                                    </a:ln>
                                    <a:solidFill>
                                      <a:prstClr val="black"/>
                                    </a:solidFill>
                                    <a:effectLst/>
                                    <a:uLnTx/>
                                    <a:uFillTx/>
                                    <a:latin typeface="Cambria Math" panose="02040503050406030204" pitchFamily="18" charset="0"/>
                                    <a:cs typeface="+mn-cs"/>
                                  </a:rPr>
                                  <m:t>2</m:t>
                                </m:r>
                              </m:sup>
                            </m:sSubSup>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𝑑</m:t>
                            </m:r>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m:rPr>
                                <m:sty m:val="p"/>
                              </m:rPr>
                              <a:rPr kumimoji="1" lang="en-US" altLang="zh-CN" sz="900" b="0" i="1" u="none" strike="noStrike" kern="1200" cap="none" spc="0" normalizeH="0" baseline="0" noProof="0" dirty="0">
                                <a:ln>
                                  <a:noFill/>
                                </a:ln>
                                <a:solidFill>
                                  <a:prstClr val="black"/>
                                </a:solidFill>
                                <a:effectLst/>
                                <a:uLnTx/>
                                <a:uFillTx/>
                                <a:latin typeface="Cambria Math" panose="02040503050406030204" pitchFamily="18" charset="0"/>
                                <a:cs typeface="+mn-cs"/>
                              </a:rPr>
                              <m:t>eps</m:t>
                            </m:r>
                          </m:e>
                        </m:rad>
                      </m:oMath>
                    </m:oMathPara>
                  </a14:m>
                  <a:endParaRPr kumimoji="1" lang="zh-CN" altLang="en-US" sz="9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mc:Choice>
          <mc:Fallback xmlns="">
            <p:sp>
              <p:nvSpPr>
                <p:cNvPr id="32" name="圆角矩形 69">
                  <a:extLst>
                    <a:ext uri="{FF2B5EF4-FFF2-40B4-BE49-F238E27FC236}">
                      <a16:creationId xmlns:a16="http://schemas.microsoft.com/office/drawing/2014/main" id="{4A6441D1-DF69-47D1-9587-E2963CDB967C}"/>
                    </a:ext>
                  </a:extLst>
                </p:cNvPr>
                <p:cNvSpPr>
                  <a:spLocks noRot="1" noChangeAspect="1" noMove="1" noResize="1" noEditPoints="1" noAdjustHandles="1" noChangeArrowheads="1" noChangeShapeType="1" noTextEdit="1"/>
                </p:cNvSpPr>
                <p:nvPr/>
              </p:nvSpPr>
              <p:spPr>
                <a:xfrm>
                  <a:off x="8342799" y="2372382"/>
                  <a:ext cx="2554559" cy="386599"/>
                </a:xfrm>
                <a:prstGeom prst="roundRect">
                  <a:avLst/>
                </a:prstGeom>
                <a:blipFill>
                  <a:blip r:embed="rId2"/>
                  <a:stretch>
                    <a:fillRect/>
                  </a:stretch>
                </a:blipFill>
                <a:ln>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圆角矩形 269">
                  <a:extLst>
                    <a:ext uri="{FF2B5EF4-FFF2-40B4-BE49-F238E27FC236}">
                      <a16:creationId xmlns:a16="http://schemas.microsoft.com/office/drawing/2014/main" id="{B12E1768-D676-45FA-962B-FE15FE7C1374}"/>
                    </a:ext>
                  </a:extLst>
                </p:cNvPr>
                <p:cNvSpPr/>
                <p:nvPr/>
              </p:nvSpPr>
              <p:spPr>
                <a:xfrm>
                  <a:off x="8366722" y="5583872"/>
                  <a:ext cx="2559054" cy="188671"/>
                </a:xfrm>
                <a:prstGeom prst="roundRect">
                  <a:avLst>
                    <a:gd name="adj" fmla="val 224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en-US" altLang="zh-CN" sz="900" b="0"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𝑊</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𝑜</m:t>
                          </m:r>
                        </m:sub>
                      </m:sSub>
                    </m:oMath>
                  </a14:m>
                  <a:endPar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33" name="圆角矩形 269">
                  <a:extLst>
                    <a:ext uri="{FF2B5EF4-FFF2-40B4-BE49-F238E27FC236}">
                      <a16:creationId xmlns:a16="http://schemas.microsoft.com/office/drawing/2014/main" id="{B12E1768-D676-45FA-962B-FE15FE7C1374}"/>
                    </a:ext>
                  </a:extLst>
                </p:cNvPr>
                <p:cNvSpPr>
                  <a:spLocks noRot="1" noChangeAspect="1" noMove="1" noResize="1" noEditPoints="1" noAdjustHandles="1" noChangeArrowheads="1" noChangeShapeType="1" noTextEdit="1"/>
                </p:cNvSpPr>
                <p:nvPr/>
              </p:nvSpPr>
              <p:spPr>
                <a:xfrm>
                  <a:off x="8366722" y="5583872"/>
                  <a:ext cx="2559054" cy="188671"/>
                </a:xfrm>
                <a:prstGeom prst="roundRect">
                  <a:avLst>
                    <a:gd name="adj" fmla="val 22437"/>
                  </a:avLst>
                </a:prstGeom>
                <a:blipFill>
                  <a:blip r:embed="rId3"/>
                  <a:stretch>
                    <a:fillRect t="-6061" b="-18182"/>
                  </a:stretch>
                </a:blipFill>
                <a:ln>
                  <a:solidFill>
                    <a:schemeClr val="tx1"/>
                  </a:solidFill>
                </a:ln>
              </p:spPr>
              <p:txBody>
                <a:bodyPr/>
                <a:lstStyle/>
                <a:p>
                  <a:r>
                    <a:rPr lang="zh-CN" altLang="en-US">
                      <a:noFill/>
                    </a:rPr>
                    <a:t> </a:t>
                  </a:r>
                </a:p>
              </p:txBody>
            </p:sp>
          </mc:Fallback>
        </mc:AlternateContent>
        <p:cxnSp>
          <p:nvCxnSpPr>
            <p:cNvPr id="34" name="直线箭头连接符 298">
              <a:extLst>
                <a:ext uri="{FF2B5EF4-FFF2-40B4-BE49-F238E27FC236}">
                  <a16:creationId xmlns:a16="http://schemas.microsoft.com/office/drawing/2014/main" id="{6CE24EA6-9CBF-4B48-BFDA-EDFD24ABD31B}"/>
                </a:ext>
              </a:extLst>
            </p:cNvPr>
            <p:cNvCxnSpPr>
              <a:cxnSpLocks/>
              <a:stCxn id="204" idx="2"/>
              <a:endCxn id="32" idx="0"/>
            </p:cNvCxnSpPr>
            <p:nvPr/>
          </p:nvCxnSpPr>
          <p:spPr>
            <a:xfrm>
              <a:off x="9620078" y="2193885"/>
              <a:ext cx="1" cy="178497"/>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35" name="圆角矩形 301">
              <a:extLst>
                <a:ext uri="{FF2B5EF4-FFF2-40B4-BE49-F238E27FC236}">
                  <a16:creationId xmlns:a16="http://schemas.microsoft.com/office/drawing/2014/main" id="{307AED9F-4008-4CA3-B683-199E0E1F834C}"/>
                </a:ext>
              </a:extLst>
            </p:cNvPr>
            <p:cNvSpPr/>
            <p:nvPr/>
          </p:nvSpPr>
          <p:spPr>
            <a:xfrm>
              <a:off x="8366722" y="5956360"/>
              <a:ext cx="2559054" cy="188671"/>
            </a:xfrm>
            <a:prstGeom prst="roundRect">
              <a:avLst>
                <a:gd name="adj" fmla="val 2436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Add</a:t>
              </a:r>
            </a:p>
          </p:txBody>
        </p:sp>
        <p:cxnSp>
          <p:nvCxnSpPr>
            <p:cNvPr id="36" name="肘形连接符 307">
              <a:extLst>
                <a:ext uri="{FF2B5EF4-FFF2-40B4-BE49-F238E27FC236}">
                  <a16:creationId xmlns:a16="http://schemas.microsoft.com/office/drawing/2014/main" id="{6E1C74A5-9EF3-41F6-AF5F-99EC3800418C}"/>
                </a:ext>
              </a:extLst>
            </p:cNvPr>
            <p:cNvCxnSpPr>
              <a:cxnSpLocks/>
              <a:stCxn id="204" idx="3"/>
              <a:endCxn id="35" idx="3"/>
            </p:cNvCxnSpPr>
            <p:nvPr/>
          </p:nvCxnSpPr>
          <p:spPr>
            <a:xfrm>
              <a:off x="10897357" y="1714914"/>
              <a:ext cx="28419" cy="4335782"/>
            </a:xfrm>
            <a:prstGeom prst="bentConnector3">
              <a:avLst>
                <a:gd name="adj1" fmla="val 90439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7" name="组合 36">
              <a:extLst>
                <a:ext uri="{FF2B5EF4-FFF2-40B4-BE49-F238E27FC236}">
                  <a16:creationId xmlns:a16="http://schemas.microsoft.com/office/drawing/2014/main" id="{C379A0FD-83B3-4777-A44C-DB055D9C490D}"/>
                </a:ext>
              </a:extLst>
            </p:cNvPr>
            <p:cNvGrpSpPr/>
            <p:nvPr/>
          </p:nvGrpSpPr>
          <p:grpSpPr>
            <a:xfrm>
              <a:off x="8342799" y="1235943"/>
              <a:ext cx="2554558" cy="957942"/>
              <a:chOff x="3048383" y="405489"/>
              <a:chExt cx="2554558" cy="957942"/>
            </a:xfrm>
          </p:grpSpPr>
          <p:sp>
            <p:nvSpPr>
              <p:cNvPr id="199" name="双括号 198">
                <a:extLst>
                  <a:ext uri="{FF2B5EF4-FFF2-40B4-BE49-F238E27FC236}">
                    <a16:creationId xmlns:a16="http://schemas.microsoft.com/office/drawing/2014/main" id="{430218DE-FF4D-4B00-90F4-0EB3D5DE637B}"/>
                  </a:ext>
                </a:extLst>
              </p:cNvPr>
              <p:cNvSpPr/>
              <p:nvPr/>
            </p:nvSpPr>
            <p:spPr>
              <a:xfrm>
                <a:off x="3130898" y="473002"/>
                <a:ext cx="1098553" cy="831124"/>
              </a:xfrm>
              <a:prstGeom prst="bracketPair">
                <a:avLst>
                  <a:gd name="adj" fmla="val 719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0" name="矩形 199">
                <a:extLst>
                  <a:ext uri="{FF2B5EF4-FFF2-40B4-BE49-F238E27FC236}">
                    <a16:creationId xmlns:a16="http://schemas.microsoft.com/office/drawing/2014/main" id="{BE7EA3FB-0767-4A1A-8084-8CE47F78F7F5}"/>
                  </a:ext>
                </a:extLst>
              </p:cNvPr>
              <p:cNvSpPr/>
              <p:nvPr/>
            </p:nvSpPr>
            <p:spPr>
              <a:xfrm>
                <a:off x="3191730" y="473002"/>
                <a:ext cx="989100" cy="831124"/>
              </a:xfrm>
              <a:prstGeom prst="rect">
                <a:avLst/>
              </a:prstGeom>
              <a:solidFill>
                <a:srgbClr val="E8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1" name="组合 200">
                <a:extLst>
                  <a:ext uri="{FF2B5EF4-FFF2-40B4-BE49-F238E27FC236}">
                    <a16:creationId xmlns:a16="http://schemas.microsoft.com/office/drawing/2014/main" id="{0BC6A3FC-E61E-4937-BFB6-B902C509C628}"/>
                  </a:ext>
                </a:extLst>
              </p:cNvPr>
              <p:cNvGrpSpPr/>
              <p:nvPr/>
            </p:nvGrpSpPr>
            <p:grpSpPr>
              <a:xfrm>
                <a:off x="3210912" y="503618"/>
                <a:ext cx="46810" cy="772068"/>
                <a:chOff x="3778329" y="611682"/>
                <a:chExt cx="46810" cy="772068"/>
              </a:xfrm>
            </p:grpSpPr>
            <p:sp>
              <p:nvSpPr>
                <p:cNvPr id="213" name="左中括号 212">
                  <a:extLst>
                    <a:ext uri="{FF2B5EF4-FFF2-40B4-BE49-F238E27FC236}">
                      <a16:creationId xmlns:a16="http://schemas.microsoft.com/office/drawing/2014/main" id="{CAF53EB2-1515-41C2-96B1-EF2D027C04E1}"/>
                    </a:ext>
                  </a:extLst>
                </p:cNvPr>
                <p:cNvSpPr/>
                <p:nvPr/>
              </p:nvSpPr>
              <p:spPr>
                <a:xfrm>
                  <a:off x="3778329" y="611682"/>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4" name="左中括号 213">
                  <a:extLst>
                    <a:ext uri="{FF2B5EF4-FFF2-40B4-BE49-F238E27FC236}">
                      <a16:creationId xmlns:a16="http://schemas.microsoft.com/office/drawing/2014/main" id="{CEC22885-5F67-4913-9CEB-846A23D322CB}"/>
                    </a:ext>
                  </a:extLst>
                </p:cNvPr>
                <p:cNvSpPr/>
                <p:nvPr/>
              </p:nvSpPr>
              <p:spPr>
                <a:xfrm>
                  <a:off x="3778329" y="711014"/>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5" name="左中括号 214">
                  <a:extLst>
                    <a:ext uri="{FF2B5EF4-FFF2-40B4-BE49-F238E27FC236}">
                      <a16:creationId xmlns:a16="http://schemas.microsoft.com/office/drawing/2014/main" id="{384D9678-2931-4396-BE38-47B8173FB89F}"/>
                    </a:ext>
                  </a:extLst>
                </p:cNvPr>
                <p:cNvSpPr/>
                <p:nvPr/>
              </p:nvSpPr>
              <p:spPr>
                <a:xfrm>
                  <a:off x="3778329" y="810346"/>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6" name="左中括号 215">
                  <a:extLst>
                    <a:ext uri="{FF2B5EF4-FFF2-40B4-BE49-F238E27FC236}">
                      <a16:creationId xmlns:a16="http://schemas.microsoft.com/office/drawing/2014/main" id="{15A6CA14-599D-4F73-8566-9208633A3C8C}"/>
                    </a:ext>
                  </a:extLst>
                </p:cNvPr>
                <p:cNvSpPr/>
                <p:nvPr/>
              </p:nvSpPr>
              <p:spPr>
                <a:xfrm>
                  <a:off x="3778329" y="909678"/>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7" name="左中括号 216">
                  <a:extLst>
                    <a:ext uri="{FF2B5EF4-FFF2-40B4-BE49-F238E27FC236}">
                      <a16:creationId xmlns:a16="http://schemas.microsoft.com/office/drawing/2014/main" id="{F3D37C71-D323-4C6D-A290-EC3B19FCDA74}"/>
                    </a:ext>
                  </a:extLst>
                </p:cNvPr>
                <p:cNvSpPr/>
                <p:nvPr/>
              </p:nvSpPr>
              <p:spPr>
                <a:xfrm>
                  <a:off x="3778329" y="1009010"/>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8" name="左中括号 217">
                  <a:extLst>
                    <a:ext uri="{FF2B5EF4-FFF2-40B4-BE49-F238E27FC236}">
                      <a16:creationId xmlns:a16="http://schemas.microsoft.com/office/drawing/2014/main" id="{B0515951-C7AF-4D90-BF1D-A6C3B9646F66}"/>
                    </a:ext>
                  </a:extLst>
                </p:cNvPr>
                <p:cNvSpPr/>
                <p:nvPr/>
              </p:nvSpPr>
              <p:spPr>
                <a:xfrm>
                  <a:off x="3778329" y="1108342"/>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9" name="左中括号 218">
                  <a:extLst>
                    <a:ext uri="{FF2B5EF4-FFF2-40B4-BE49-F238E27FC236}">
                      <a16:creationId xmlns:a16="http://schemas.microsoft.com/office/drawing/2014/main" id="{D2C14BF8-3C4A-4945-B2F6-6A5FE7AF0570}"/>
                    </a:ext>
                  </a:extLst>
                </p:cNvPr>
                <p:cNvSpPr/>
                <p:nvPr/>
              </p:nvSpPr>
              <p:spPr>
                <a:xfrm>
                  <a:off x="3778329" y="1207674"/>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0" name="左中括号 219">
                  <a:extLst>
                    <a:ext uri="{FF2B5EF4-FFF2-40B4-BE49-F238E27FC236}">
                      <a16:creationId xmlns:a16="http://schemas.microsoft.com/office/drawing/2014/main" id="{457F9266-6DF9-4504-A658-923A05A645FF}"/>
                    </a:ext>
                  </a:extLst>
                </p:cNvPr>
                <p:cNvSpPr/>
                <p:nvPr/>
              </p:nvSpPr>
              <p:spPr>
                <a:xfrm>
                  <a:off x="3778329" y="13070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02" name="组合 201">
                <a:extLst>
                  <a:ext uri="{FF2B5EF4-FFF2-40B4-BE49-F238E27FC236}">
                    <a16:creationId xmlns:a16="http://schemas.microsoft.com/office/drawing/2014/main" id="{360A9E8F-DFF0-4D6B-B1CF-AA9A10AFDF5A}"/>
                  </a:ext>
                </a:extLst>
              </p:cNvPr>
              <p:cNvGrpSpPr/>
              <p:nvPr/>
            </p:nvGrpSpPr>
            <p:grpSpPr>
              <a:xfrm>
                <a:off x="4118509" y="503618"/>
                <a:ext cx="46810" cy="772068"/>
                <a:chOff x="4118509" y="611682"/>
                <a:chExt cx="46810" cy="772068"/>
              </a:xfrm>
            </p:grpSpPr>
            <p:sp>
              <p:nvSpPr>
                <p:cNvPr id="205" name="左中括号 204">
                  <a:extLst>
                    <a:ext uri="{FF2B5EF4-FFF2-40B4-BE49-F238E27FC236}">
                      <a16:creationId xmlns:a16="http://schemas.microsoft.com/office/drawing/2014/main" id="{C2311E1E-F1A6-40C4-BA84-DFB36FEAA678}"/>
                    </a:ext>
                  </a:extLst>
                </p:cNvPr>
                <p:cNvSpPr/>
                <p:nvPr/>
              </p:nvSpPr>
              <p:spPr>
                <a:xfrm flipH="1">
                  <a:off x="4118509" y="611682"/>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6" name="左中括号 205">
                  <a:extLst>
                    <a:ext uri="{FF2B5EF4-FFF2-40B4-BE49-F238E27FC236}">
                      <a16:creationId xmlns:a16="http://schemas.microsoft.com/office/drawing/2014/main" id="{81347D9D-A139-411D-90B6-E1301A20A597}"/>
                    </a:ext>
                  </a:extLst>
                </p:cNvPr>
                <p:cNvSpPr/>
                <p:nvPr/>
              </p:nvSpPr>
              <p:spPr>
                <a:xfrm flipH="1">
                  <a:off x="4118509" y="711014"/>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7" name="左中括号 206">
                  <a:extLst>
                    <a:ext uri="{FF2B5EF4-FFF2-40B4-BE49-F238E27FC236}">
                      <a16:creationId xmlns:a16="http://schemas.microsoft.com/office/drawing/2014/main" id="{5A82063B-DC56-4CD8-8F93-D377FF369528}"/>
                    </a:ext>
                  </a:extLst>
                </p:cNvPr>
                <p:cNvSpPr/>
                <p:nvPr/>
              </p:nvSpPr>
              <p:spPr>
                <a:xfrm flipH="1">
                  <a:off x="4118509" y="810346"/>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8" name="左中括号 207">
                  <a:extLst>
                    <a:ext uri="{FF2B5EF4-FFF2-40B4-BE49-F238E27FC236}">
                      <a16:creationId xmlns:a16="http://schemas.microsoft.com/office/drawing/2014/main" id="{54A92246-C9A5-4A6D-9BE1-01843EC20D86}"/>
                    </a:ext>
                  </a:extLst>
                </p:cNvPr>
                <p:cNvSpPr/>
                <p:nvPr/>
              </p:nvSpPr>
              <p:spPr>
                <a:xfrm flipH="1">
                  <a:off x="4118509" y="909678"/>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9" name="左中括号 208">
                  <a:extLst>
                    <a:ext uri="{FF2B5EF4-FFF2-40B4-BE49-F238E27FC236}">
                      <a16:creationId xmlns:a16="http://schemas.microsoft.com/office/drawing/2014/main" id="{AE59A9BC-0E9A-44F8-95AF-6DD1D9DA57B7}"/>
                    </a:ext>
                  </a:extLst>
                </p:cNvPr>
                <p:cNvSpPr/>
                <p:nvPr/>
              </p:nvSpPr>
              <p:spPr>
                <a:xfrm flipH="1">
                  <a:off x="4118509" y="1009010"/>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0" name="左中括号 209">
                  <a:extLst>
                    <a:ext uri="{FF2B5EF4-FFF2-40B4-BE49-F238E27FC236}">
                      <a16:creationId xmlns:a16="http://schemas.microsoft.com/office/drawing/2014/main" id="{C5BCE439-92E2-4A5B-822C-66E244B60222}"/>
                    </a:ext>
                  </a:extLst>
                </p:cNvPr>
                <p:cNvSpPr/>
                <p:nvPr/>
              </p:nvSpPr>
              <p:spPr>
                <a:xfrm flipH="1">
                  <a:off x="4118509" y="1108342"/>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1" name="左中括号 210">
                  <a:extLst>
                    <a:ext uri="{FF2B5EF4-FFF2-40B4-BE49-F238E27FC236}">
                      <a16:creationId xmlns:a16="http://schemas.microsoft.com/office/drawing/2014/main" id="{113A4002-DE49-4DA5-BF00-C4E166B8C541}"/>
                    </a:ext>
                  </a:extLst>
                </p:cNvPr>
                <p:cNvSpPr/>
                <p:nvPr/>
              </p:nvSpPr>
              <p:spPr>
                <a:xfrm flipH="1">
                  <a:off x="4118509" y="1207674"/>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2" name="左中括号 211">
                  <a:extLst>
                    <a:ext uri="{FF2B5EF4-FFF2-40B4-BE49-F238E27FC236}">
                      <a16:creationId xmlns:a16="http://schemas.microsoft.com/office/drawing/2014/main" id="{7BB57F2B-522A-4508-9659-E21E07B0EDC4}"/>
                    </a:ext>
                  </a:extLst>
                </p:cNvPr>
                <p:cNvSpPr/>
                <p:nvPr/>
              </p:nvSpPr>
              <p:spPr>
                <a:xfrm flipH="1">
                  <a:off x="4118509" y="13070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03" name="文本框 202">
                <a:extLst>
                  <a:ext uri="{FF2B5EF4-FFF2-40B4-BE49-F238E27FC236}">
                    <a16:creationId xmlns:a16="http://schemas.microsoft.com/office/drawing/2014/main" id="{604931D2-C6EB-4C37-B174-C171B4E8298E}"/>
                  </a:ext>
                </a:extLst>
              </p:cNvPr>
              <p:cNvSpPr txBox="1"/>
              <p:nvPr/>
            </p:nvSpPr>
            <p:spPr>
              <a:xfrm>
                <a:off x="4196341" y="453573"/>
                <a:ext cx="742511" cy="861774"/>
              </a:xfrm>
              <a:prstGeom prst="rect">
                <a:avLst/>
              </a:prstGeom>
              <a:noFill/>
            </p:spPr>
            <p:txBody>
              <a:bodyPr wrap="none" rtlCol="0">
                <a:spAutoFit/>
              </a:bodyPr>
              <a:lstStyle/>
              <a:p>
                <a:pPr algn="l">
                  <a:lnSpc>
                    <a:spcPts val="1000"/>
                  </a:lnSpc>
                </a:pPr>
                <a:r>
                  <a:rPr lang="en-US" altLang="zh-CN" sz="1050" dirty="0">
                    <a:latin typeface="Times New Roman" panose="02020603050405020304" pitchFamily="18" charset="0"/>
                    <a:cs typeface="Times New Roman" panose="02020603050405020304" pitchFamily="18" charset="0"/>
                  </a:rPr>
                  <a:t>Simplicity</a:t>
                </a:r>
              </a:p>
              <a:p>
                <a:pPr algn="l">
                  <a:lnSpc>
                    <a:spcPts val="1000"/>
                  </a:lnSpc>
                </a:pPr>
                <a:r>
                  <a:rPr lang="en-US" altLang="zh-CN" sz="1050" dirty="0">
                    <a:latin typeface="Times New Roman" panose="02020603050405020304" pitchFamily="18" charset="0"/>
                    <a:cs typeface="Times New Roman" panose="02020603050405020304" pitchFamily="18" charset="0"/>
                  </a:rPr>
                  <a:t>is</a:t>
                </a:r>
              </a:p>
              <a:p>
                <a:pPr algn="l">
                  <a:lnSpc>
                    <a:spcPts val="1000"/>
                  </a:lnSpc>
                </a:pPr>
                <a:r>
                  <a:rPr lang="en-US" altLang="zh-CN" sz="1050" dirty="0">
                    <a:latin typeface="Times New Roman" panose="02020603050405020304" pitchFamily="18" charset="0"/>
                    <a:cs typeface="Times New Roman" panose="02020603050405020304" pitchFamily="18" charset="0"/>
                  </a:rPr>
                  <a:t>not</a:t>
                </a:r>
              </a:p>
              <a:p>
                <a:pPr algn="l">
                  <a:lnSpc>
                    <a:spcPts val="1000"/>
                  </a:lnSpc>
                </a:pPr>
                <a:r>
                  <a:rPr lang="en-US" altLang="zh-CN" sz="1050" dirty="0">
                    <a:latin typeface="Times New Roman" panose="02020603050405020304" pitchFamily="18" charset="0"/>
                    <a:cs typeface="Times New Roman" panose="02020603050405020304" pitchFamily="18" charset="0"/>
                  </a:rPr>
                  <a:t>a</a:t>
                </a:r>
              </a:p>
              <a:p>
                <a:pPr algn="l">
                  <a:lnSpc>
                    <a:spcPts val="1000"/>
                  </a:lnSpc>
                </a:pPr>
                <a:r>
                  <a:rPr lang="en-US" altLang="zh-CN" sz="1050" dirty="0">
                    <a:latin typeface="Times New Roman" panose="02020603050405020304" pitchFamily="18" charset="0"/>
                    <a:cs typeface="Times New Roman" panose="02020603050405020304" pitchFamily="18" charset="0"/>
                  </a:rPr>
                  <a:t>simple</a:t>
                </a:r>
              </a:p>
              <a:p>
                <a:pPr algn="l">
                  <a:lnSpc>
                    <a:spcPts val="1000"/>
                  </a:lnSpc>
                </a:pPr>
                <a:r>
                  <a:rPr lang="en-US" altLang="zh-CN" sz="1050" dirty="0">
                    <a:latin typeface="Times New Roman" panose="02020603050405020304" pitchFamily="18" charset="0"/>
                    <a:cs typeface="Times New Roman" panose="02020603050405020304" pitchFamily="18" charset="0"/>
                  </a:rPr>
                  <a:t>thing.</a:t>
                </a:r>
                <a:endParaRPr lang="zh-CN" altLang="en-US" sz="1050" dirty="0">
                  <a:latin typeface="Times New Roman" panose="02020603050405020304" pitchFamily="18" charset="0"/>
                  <a:cs typeface="Times New Roman" panose="02020603050405020304" pitchFamily="18" charset="0"/>
                </a:endParaRPr>
              </a:p>
            </p:txBody>
          </p:sp>
          <p:sp>
            <p:nvSpPr>
              <p:cNvPr id="204" name="矩形: 圆角 203">
                <a:extLst>
                  <a:ext uri="{FF2B5EF4-FFF2-40B4-BE49-F238E27FC236}">
                    <a16:creationId xmlns:a16="http://schemas.microsoft.com/office/drawing/2014/main" id="{9C9902E6-2325-4876-B746-33E78CF63BFE}"/>
                  </a:ext>
                </a:extLst>
              </p:cNvPr>
              <p:cNvSpPr/>
              <p:nvPr/>
            </p:nvSpPr>
            <p:spPr>
              <a:xfrm>
                <a:off x="3048383" y="405489"/>
                <a:ext cx="2554558" cy="957942"/>
              </a:xfrm>
              <a:prstGeom prst="roundRect">
                <a:avLst>
                  <a:gd name="adj" fmla="val 575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8" name="直线箭头连接符 189">
              <a:extLst>
                <a:ext uri="{FF2B5EF4-FFF2-40B4-BE49-F238E27FC236}">
                  <a16:creationId xmlns:a16="http://schemas.microsoft.com/office/drawing/2014/main" id="{295E9259-F4DF-431E-833D-81D0B5DB6F21}"/>
                </a:ext>
              </a:extLst>
            </p:cNvPr>
            <p:cNvCxnSpPr>
              <a:cxnSpLocks/>
              <a:stCxn id="44" idx="2"/>
              <a:endCxn id="144" idx="0"/>
            </p:cNvCxnSpPr>
            <p:nvPr/>
          </p:nvCxnSpPr>
          <p:spPr>
            <a:xfrm>
              <a:off x="8670828" y="3577388"/>
              <a:ext cx="8517" cy="72163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9" name="直线箭头连接符 189">
              <a:extLst>
                <a:ext uri="{FF2B5EF4-FFF2-40B4-BE49-F238E27FC236}">
                  <a16:creationId xmlns:a16="http://schemas.microsoft.com/office/drawing/2014/main" id="{C73F92D9-E77B-4B73-BBEA-928A5ED7F00E}"/>
                </a:ext>
              </a:extLst>
            </p:cNvPr>
            <p:cNvCxnSpPr>
              <a:cxnSpLocks/>
            </p:cNvCxnSpPr>
            <p:nvPr/>
          </p:nvCxnSpPr>
          <p:spPr>
            <a:xfrm>
              <a:off x="9362578" y="3577388"/>
              <a:ext cx="0" cy="839848"/>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5315D006-4B97-4D5F-AEE4-65D750EE2B54}"/>
                </a:ext>
              </a:extLst>
            </p:cNvPr>
            <p:cNvSpPr txBox="1"/>
            <p:nvPr/>
          </p:nvSpPr>
          <p:spPr>
            <a:xfrm>
              <a:off x="9713537" y="4435472"/>
              <a:ext cx="498855" cy="369332"/>
            </a:xfrm>
            <a:prstGeom prst="rect">
              <a:avLst/>
            </a:prstGeom>
            <a:noFill/>
          </p:spPr>
          <p:txBody>
            <a:bodyPr wrap="none" rtlCol="0">
              <a:spAutoFit/>
            </a:bodyPr>
            <a:lstStyle/>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Causal</a:t>
              </a:r>
            </a:p>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Mask</a:t>
              </a:r>
              <a:endParaRPr kumimoji="1" lang="zh-CN" altLang="en-US" sz="9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1" name="文本框 40">
              <a:extLst>
                <a:ext uri="{FF2B5EF4-FFF2-40B4-BE49-F238E27FC236}">
                  <a16:creationId xmlns:a16="http://schemas.microsoft.com/office/drawing/2014/main" id="{8066E940-66C0-4B1A-A6F0-ECB162F665E6}"/>
                </a:ext>
              </a:extLst>
            </p:cNvPr>
            <p:cNvSpPr txBox="1"/>
            <p:nvPr/>
          </p:nvSpPr>
          <p:spPr>
            <a:xfrm>
              <a:off x="9640385" y="4493245"/>
              <a:ext cx="264816" cy="261610"/>
            </a:xfrm>
            <a:prstGeom prst="rect">
              <a:avLst/>
            </a:prstGeom>
            <a:noFill/>
          </p:spPr>
          <p:txBody>
            <a:bodyPr wrap="none" rtlCol="0">
              <a:spAutoFit/>
            </a:bodyPr>
            <a:lstStyle/>
            <a:p>
              <a:pPr algn="l"/>
              <a:r>
                <a:rPr lang="en-US" altLang="zh-CN" sz="1100" b="1" dirty="0">
                  <a:solidFill>
                    <a:schemeClr val="tx1">
                      <a:lumMod val="50000"/>
                      <a:lumOff val="50000"/>
                    </a:schemeClr>
                  </a:solidFill>
                  <a:latin typeface="Times New Roman" panose="02020603050405020304" pitchFamily="18" charset="0"/>
                  <a:cs typeface="Times New Roman" panose="02020603050405020304" pitchFamily="18" charset="0"/>
                </a:rPr>
                <a:t>+</a:t>
              </a:r>
              <a:endParaRPr lang="zh-CN" altLang="en-US" sz="1100" b="1" dirty="0">
                <a:solidFill>
                  <a:schemeClr val="tx1">
                    <a:lumMod val="50000"/>
                    <a:lumOff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圆角矩形 88">
                  <a:extLst>
                    <a:ext uri="{FF2B5EF4-FFF2-40B4-BE49-F238E27FC236}">
                      <a16:creationId xmlns:a16="http://schemas.microsoft.com/office/drawing/2014/main" id="{7348BE18-7969-459E-9CBC-7B399D5F0946}"/>
                    </a:ext>
                  </a:extLst>
                </p:cNvPr>
                <p:cNvSpPr/>
                <p:nvPr/>
              </p:nvSpPr>
              <p:spPr>
                <a:xfrm>
                  <a:off x="8342798" y="2919259"/>
                  <a:ext cx="648000" cy="18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en-US" altLang="zh-CN" sz="900" b="0"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𝑊</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𝑄</m:t>
                          </m:r>
                        </m:sub>
                      </m:sSub>
                    </m:oMath>
                  </a14:m>
                  <a:endPar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42" name="圆角矩形 88">
                  <a:extLst>
                    <a:ext uri="{FF2B5EF4-FFF2-40B4-BE49-F238E27FC236}">
                      <a16:creationId xmlns:a16="http://schemas.microsoft.com/office/drawing/2014/main" id="{7348BE18-7969-459E-9CBC-7B399D5F0946}"/>
                    </a:ext>
                  </a:extLst>
                </p:cNvPr>
                <p:cNvSpPr>
                  <a:spLocks noRot="1" noChangeAspect="1" noMove="1" noResize="1" noEditPoints="1" noAdjustHandles="1" noChangeArrowheads="1" noChangeShapeType="1" noTextEdit="1"/>
                </p:cNvSpPr>
                <p:nvPr/>
              </p:nvSpPr>
              <p:spPr>
                <a:xfrm>
                  <a:off x="8342798" y="2919259"/>
                  <a:ext cx="648000" cy="180000"/>
                </a:xfrm>
                <a:prstGeom prst="roundRect">
                  <a:avLst/>
                </a:prstGeom>
                <a:blipFill>
                  <a:blip r:embed="rId4"/>
                  <a:stretch>
                    <a:fillRect l="-3704" t="-12903" b="-22581"/>
                  </a:stretch>
                </a:blipFill>
                <a:ln>
                  <a:solidFill>
                    <a:schemeClr val="tx1"/>
                  </a:solidFill>
                </a:ln>
              </p:spPr>
              <p:txBody>
                <a:bodyPr/>
                <a:lstStyle/>
                <a:p>
                  <a:r>
                    <a:rPr lang="zh-CN" altLang="en-US">
                      <a:noFill/>
                    </a:rPr>
                    <a:t> </a:t>
                  </a:r>
                </a:p>
              </p:txBody>
            </p:sp>
          </mc:Fallback>
        </mc:AlternateContent>
        <p:cxnSp>
          <p:nvCxnSpPr>
            <p:cNvPr id="43" name="直线箭头连接符 182">
              <a:extLst>
                <a:ext uri="{FF2B5EF4-FFF2-40B4-BE49-F238E27FC236}">
                  <a16:creationId xmlns:a16="http://schemas.microsoft.com/office/drawing/2014/main" id="{2969E5BF-A0C4-4855-A1A8-914CEC262EBF}"/>
                </a:ext>
              </a:extLst>
            </p:cNvPr>
            <p:cNvCxnSpPr>
              <a:cxnSpLocks/>
              <a:stCxn id="42" idx="2"/>
              <a:endCxn id="44" idx="0"/>
            </p:cNvCxnSpPr>
            <p:nvPr/>
          </p:nvCxnSpPr>
          <p:spPr>
            <a:xfrm>
              <a:off x="8666798" y="3099259"/>
              <a:ext cx="4030" cy="298129"/>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圆角矩形 356">
                  <a:extLst>
                    <a:ext uri="{FF2B5EF4-FFF2-40B4-BE49-F238E27FC236}">
                      <a16:creationId xmlns:a16="http://schemas.microsoft.com/office/drawing/2014/main" id="{8DE7264F-63E9-4872-97BF-75F7C5EAF1BF}"/>
                    </a:ext>
                  </a:extLst>
                </p:cNvPr>
                <p:cNvSpPr/>
                <p:nvPr/>
              </p:nvSpPr>
              <p:spPr>
                <a:xfrm>
                  <a:off x="8346828" y="3397388"/>
                  <a:ext cx="648000" cy="18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𝑅</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𝑡</m:t>
                          </m:r>
                        </m:sub>
                      </m:sSub>
                    </m:oMath>
                  </a14:m>
                  <a:endPar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44" name="圆角矩形 356">
                  <a:extLst>
                    <a:ext uri="{FF2B5EF4-FFF2-40B4-BE49-F238E27FC236}">
                      <a16:creationId xmlns:a16="http://schemas.microsoft.com/office/drawing/2014/main" id="{8DE7264F-63E9-4872-97BF-75F7C5EAF1BF}"/>
                    </a:ext>
                  </a:extLst>
                </p:cNvPr>
                <p:cNvSpPr>
                  <a:spLocks noRot="1" noChangeAspect="1" noMove="1" noResize="1" noEditPoints="1" noAdjustHandles="1" noChangeArrowheads="1" noChangeShapeType="1" noTextEdit="1"/>
                </p:cNvSpPr>
                <p:nvPr/>
              </p:nvSpPr>
              <p:spPr>
                <a:xfrm>
                  <a:off x="8346828" y="3397388"/>
                  <a:ext cx="648000" cy="180000"/>
                </a:xfrm>
                <a:prstGeom prst="roundRect">
                  <a:avLst/>
                </a:prstGeom>
                <a:blipFill>
                  <a:blip r:embed="rId5"/>
                  <a:stretch>
                    <a:fillRect t="-6250" b="-21875"/>
                  </a:stretch>
                </a:blipFill>
                <a:ln>
                  <a:solidFill>
                    <a:schemeClr val="tx1"/>
                  </a:solidFill>
                </a:ln>
              </p:spPr>
              <p:txBody>
                <a:bodyPr/>
                <a:lstStyle/>
                <a:p>
                  <a:r>
                    <a:rPr lang="zh-CN" altLang="en-US">
                      <a:noFill/>
                    </a:rPr>
                    <a:t> </a:t>
                  </a:r>
                </a:p>
              </p:txBody>
            </p:sp>
          </mc:Fallback>
        </mc:AlternateContent>
        <p:cxnSp>
          <p:nvCxnSpPr>
            <p:cNvPr id="45" name="直线箭头连接符 182">
              <a:extLst>
                <a:ext uri="{FF2B5EF4-FFF2-40B4-BE49-F238E27FC236}">
                  <a16:creationId xmlns:a16="http://schemas.microsoft.com/office/drawing/2014/main" id="{2305963C-ECE0-470C-BAFD-1FE21BD38482}"/>
                </a:ext>
              </a:extLst>
            </p:cNvPr>
            <p:cNvCxnSpPr>
              <a:cxnSpLocks/>
              <a:endCxn id="42" idx="0"/>
            </p:cNvCxnSpPr>
            <p:nvPr/>
          </p:nvCxnSpPr>
          <p:spPr>
            <a:xfrm>
              <a:off x="8664169" y="2769083"/>
              <a:ext cx="2629" cy="150176"/>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6" name="直线箭头连接符 163">
              <a:extLst>
                <a:ext uri="{FF2B5EF4-FFF2-40B4-BE49-F238E27FC236}">
                  <a16:creationId xmlns:a16="http://schemas.microsoft.com/office/drawing/2014/main" id="{9BFB5777-2AD4-4026-8B07-492FC98D68A1}"/>
                </a:ext>
              </a:extLst>
            </p:cNvPr>
            <p:cNvCxnSpPr>
              <a:cxnSpLocks/>
              <a:stCxn id="47" idx="2"/>
              <a:endCxn id="60" idx="0"/>
            </p:cNvCxnSpPr>
            <p:nvPr/>
          </p:nvCxnSpPr>
          <p:spPr>
            <a:xfrm>
              <a:off x="9504198" y="3099259"/>
              <a:ext cx="2359" cy="298129"/>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圆角矩形 88">
                  <a:extLst>
                    <a:ext uri="{FF2B5EF4-FFF2-40B4-BE49-F238E27FC236}">
                      <a16:creationId xmlns:a16="http://schemas.microsoft.com/office/drawing/2014/main" id="{39E9465D-9140-451C-A109-CA91DD3A010E}"/>
                    </a:ext>
                  </a:extLst>
                </p:cNvPr>
                <p:cNvSpPr/>
                <p:nvPr/>
              </p:nvSpPr>
              <p:spPr>
                <a:xfrm>
                  <a:off x="9180198" y="2919259"/>
                  <a:ext cx="648000" cy="18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en-US" altLang="zh-CN" sz="900" b="0"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𝑊</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𝐾</m:t>
                          </m:r>
                        </m:sub>
                      </m:sSub>
                    </m:oMath>
                  </a14:m>
                  <a:endPar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47" name="圆角矩形 88">
                  <a:extLst>
                    <a:ext uri="{FF2B5EF4-FFF2-40B4-BE49-F238E27FC236}">
                      <a16:creationId xmlns:a16="http://schemas.microsoft.com/office/drawing/2014/main" id="{39E9465D-9140-451C-A109-CA91DD3A010E}"/>
                    </a:ext>
                  </a:extLst>
                </p:cNvPr>
                <p:cNvSpPr>
                  <a:spLocks noRot="1" noChangeAspect="1" noMove="1" noResize="1" noEditPoints="1" noAdjustHandles="1" noChangeArrowheads="1" noChangeShapeType="1" noTextEdit="1"/>
                </p:cNvSpPr>
                <p:nvPr/>
              </p:nvSpPr>
              <p:spPr>
                <a:xfrm>
                  <a:off x="9180198" y="2919259"/>
                  <a:ext cx="648000" cy="180000"/>
                </a:xfrm>
                <a:prstGeom prst="roundRect">
                  <a:avLst/>
                </a:prstGeom>
                <a:blipFill>
                  <a:blip r:embed="rId6"/>
                  <a:stretch>
                    <a:fillRect l="-3704" t="-9677" b="-22581"/>
                  </a:stretch>
                </a:blipFill>
                <a:ln>
                  <a:solidFill>
                    <a:schemeClr val="tx1"/>
                  </a:solidFill>
                </a:ln>
              </p:spPr>
              <p:txBody>
                <a:bodyPr/>
                <a:lstStyle/>
                <a:p>
                  <a:r>
                    <a:rPr lang="zh-CN" altLang="en-US">
                      <a:noFill/>
                    </a:rPr>
                    <a:t> </a:t>
                  </a:r>
                </a:p>
              </p:txBody>
            </p:sp>
          </mc:Fallback>
        </mc:AlternateContent>
        <p:cxnSp>
          <p:nvCxnSpPr>
            <p:cNvPr id="48" name="直线箭头连接符 182">
              <a:extLst>
                <a:ext uri="{FF2B5EF4-FFF2-40B4-BE49-F238E27FC236}">
                  <a16:creationId xmlns:a16="http://schemas.microsoft.com/office/drawing/2014/main" id="{E0667B5B-07E0-4F86-8220-AC92248A38A7}"/>
                </a:ext>
              </a:extLst>
            </p:cNvPr>
            <p:cNvCxnSpPr>
              <a:cxnSpLocks/>
              <a:endCxn id="47" idx="0"/>
            </p:cNvCxnSpPr>
            <p:nvPr/>
          </p:nvCxnSpPr>
          <p:spPr>
            <a:xfrm>
              <a:off x="9499747" y="2751743"/>
              <a:ext cx="4451" cy="167516"/>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9" name="组合 48">
              <a:extLst>
                <a:ext uri="{FF2B5EF4-FFF2-40B4-BE49-F238E27FC236}">
                  <a16:creationId xmlns:a16="http://schemas.microsoft.com/office/drawing/2014/main" id="{58A8F323-3551-4D42-BD4D-699E69894A7D}"/>
                </a:ext>
              </a:extLst>
            </p:cNvPr>
            <p:cNvGrpSpPr/>
            <p:nvPr/>
          </p:nvGrpSpPr>
          <p:grpSpPr>
            <a:xfrm>
              <a:off x="10080069" y="4567591"/>
              <a:ext cx="691911" cy="583732"/>
              <a:chOff x="4839972" y="3684238"/>
              <a:chExt cx="691911" cy="583732"/>
            </a:xfrm>
          </p:grpSpPr>
          <p:grpSp>
            <p:nvGrpSpPr>
              <p:cNvPr id="169" name="组合 168">
                <a:extLst>
                  <a:ext uri="{FF2B5EF4-FFF2-40B4-BE49-F238E27FC236}">
                    <a16:creationId xmlns:a16="http://schemas.microsoft.com/office/drawing/2014/main" id="{C5A7F705-F945-4E17-A48F-AFCA6F80CA93}"/>
                  </a:ext>
                </a:extLst>
              </p:cNvPr>
              <p:cNvGrpSpPr/>
              <p:nvPr/>
            </p:nvGrpSpPr>
            <p:grpSpPr>
              <a:xfrm>
                <a:off x="5168789" y="3684238"/>
                <a:ext cx="363094" cy="583732"/>
                <a:chOff x="5875111" y="3841930"/>
                <a:chExt cx="516979" cy="831124"/>
              </a:xfrm>
            </p:grpSpPr>
            <p:sp>
              <p:nvSpPr>
                <p:cNvPr id="172" name="双括号 171">
                  <a:extLst>
                    <a:ext uri="{FF2B5EF4-FFF2-40B4-BE49-F238E27FC236}">
                      <a16:creationId xmlns:a16="http://schemas.microsoft.com/office/drawing/2014/main" id="{EB894887-6C37-470A-8DEA-C6208DEA5C9C}"/>
                    </a:ext>
                  </a:extLst>
                </p:cNvPr>
                <p:cNvSpPr/>
                <p:nvPr/>
              </p:nvSpPr>
              <p:spPr>
                <a:xfrm>
                  <a:off x="5875111" y="3841930"/>
                  <a:ext cx="516979" cy="831124"/>
                </a:xfrm>
                <a:prstGeom prst="bracketPair">
                  <a:avLst>
                    <a:gd name="adj" fmla="val 719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73" name="组合 172">
                  <a:extLst>
                    <a:ext uri="{FF2B5EF4-FFF2-40B4-BE49-F238E27FC236}">
                      <a16:creationId xmlns:a16="http://schemas.microsoft.com/office/drawing/2014/main" id="{C14BB01D-3CE9-410E-9EE9-CF7AACAB648A}"/>
                    </a:ext>
                  </a:extLst>
                </p:cNvPr>
                <p:cNvGrpSpPr/>
                <p:nvPr/>
              </p:nvGrpSpPr>
              <p:grpSpPr>
                <a:xfrm>
                  <a:off x="5925457" y="3841930"/>
                  <a:ext cx="418012" cy="831124"/>
                  <a:chOff x="4332514" y="2205991"/>
                  <a:chExt cx="418012" cy="831124"/>
                </a:xfrm>
              </p:grpSpPr>
              <p:sp>
                <p:nvSpPr>
                  <p:cNvPr id="174" name="矩形 173">
                    <a:extLst>
                      <a:ext uri="{FF2B5EF4-FFF2-40B4-BE49-F238E27FC236}">
                        <a16:creationId xmlns:a16="http://schemas.microsoft.com/office/drawing/2014/main" id="{2B622AB4-D55F-42D1-81A5-37CB8C7C4720}"/>
                      </a:ext>
                    </a:extLst>
                  </p:cNvPr>
                  <p:cNvSpPr/>
                  <p:nvPr/>
                </p:nvSpPr>
                <p:spPr>
                  <a:xfrm>
                    <a:off x="4332514" y="2205991"/>
                    <a:ext cx="418012" cy="831124"/>
                  </a:xfrm>
                  <a:prstGeom prst="rect">
                    <a:avLst/>
                  </a:prstGeom>
                  <a:solidFill>
                    <a:srgbClr val="E8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5" name="组合 174">
                    <a:extLst>
                      <a:ext uri="{FF2B5EF4-FFF2-40B4-BE49-F238E27FC236}">
                        <a16:creationId xmlns:a16="http://schemas.microsoft.com/office/drawing/2014/main" id="{E9801F29-BB3A-4CF8-A1C0-7CE064D2FBB5}"/>
                      </a:ext>
                    </a:extLst>
                  </p:cNvPr>
                  <p:cNvGrpSpPr/>
                  <p:nvPr/>
                </p:nvGrpSpPr>
                <p:grpSpPr>
                  <a:xfrm>
                    <a:off x="4348025" y="2236607"/>
                    <a:ext cx="386990" cy="76743"/>
                    <a:chOff x="4349658" y="2236607"/>
                    <a:chExt cx="386990" cy="76743"/>
                  </a:xfrm>
                </p:grpSpPr>
                <p:sp>
                  <p:nvSpPr>
                    <p:cNvPr id="197" name="左中括号 196">
                      <a:extLst>
                        <a:ext uri="{FF2B5EF4-FFF2-40B4-BE49-F238E27FC236}">
                          <a16:creationId xmlns:a16="http://schemas.microsoft.com/office/drawing/2014/main" id="{2C9AE3F7-31AF-4CAF-98A7-505A1ED152DE}"/>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8" name="左中括号 197">
                      <a:extLst>
                        <a:ext uri="{FF2B5EF4-FFF2-40B4-BE49-F238E27FC236}">
                          <a16:creationId xmlns:a16="http://schemas.microsoft.com/office/drawing/2014/main" id="{A758CE56-3203-4C53-8B2F-259EB653C870}"/>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76" name="组合 175">
                    <a:extLst>
                      <a:ext uri="{FF2B5EF4-FFF2-40B4-BE49-F238E27FC236}">
                        <a16:creationId xmlns:a16="http://schemas.microsoft.com/office/drawing/2014/main" id="{4E345BE4-C1FF-451A-A59D-9A7EB51C50D6}"/>
                      </a:ext>
                    </a:extLst>
                  </p:cNvPr>
                  <p:cNvGrpSpPr/>
                  <p:nvPr/>
                </p:nvGrpSpPr>
                <p:grpSpPr>
                  <a:xfrm>
                    <a:off x="4348025" y="2335939"/>
                    <a:ext cx="386990" cy="76743"/>
                    <a:chOff x="4349658" y="2236607"/>
                    <a:chExt cx="386990" cy="76743"/>
                  </a:xfrm>
                </p:grpSpPr>
                <p:sp>
                  <p:nvSpPr>
                    <p:cNvPr id="195" name="左中括号 194">
                      <a:extLst>
                        <a:ext uri="{FF2B5EF4-FFF2-40B4-BE49-F238E27FC236}">
                          <a16:creationId xmlns:a16="http://schemas.microsoft.com/office/drawing/2014/main" id="{2B374B56-EE45-4A5D-9607-CF17074C3499}"/>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6" name="左中括号 195">
                      <a:extLst>
                        <a:ext uri="{FF2B5EF4-FFF2-40B4-BE49-F238E27FC236}">
                          <a16:creationId xmlns:a16="http://schemas.microsoft.com/office/drawing/2014/main" id="{EB9F2FD6-A0A3-4682-A318-62CF23FA00E7}"/>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77" name="组合 176">
                    <a:extLst>
                      <a:ext uri="{FF2B5EF4-FFF2-40B4-BE49-F238E27FC236}">
                        <a16:creationId xmlns:a16="http://schemas.microsoft.com/office/drawing/2014/main" id="{4BBD95F0-8BC6-4619-A219-0A49A5AE4498}"/>
                      </a:ext>
                    </a:extLst>
                  </p:cNvPr>
                  <p:cNvGrpSpPr/>
                  <p:nvPr/>
                </p:nvGrpSpPr>
                <p:grpSpPr>
                  <a:xfrm>
                    <a:off x="4348025" y="2435271"/>
                    <a:ext cx="386990" cy="76743"/>
                    <a:chOff x="4349658" y="2236607"/>
                    <a:chExt cx="386990" cy="76743"/>
                  </a:xfrm>
                </p:grpSpPr>
                <p:sp>
                  <p:nvSpPr>
                    <p:cNvPr id="193" name="左中括号 192">
                      <a:extLst>
                        <a:ext uri="{FF2B5EF4-FFF2-40B4-BE49-F238E27FC236}">
                          <a16:creationId xmlns:a16="http://schemas.microsoft.com/office/drawing/2014/main" id="{C1C49E55-73AA-4638-8067-593737E3A276}"/>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4" name="左中括号 193">
                      <a:extLst>
                        <a:ext uri="{FF2B5EF4-FFF2-40B4-BE49-F238E27FC236}">
                          <a16:creationId xmlns:a16="http://schemas.microsoft.com/office/drawing/2014/main" id="{085AEB2A-FFD8-486D-AE99-1779F6AB4AEA}"/>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78" name="组合 177">
                    <a:extLst>
                      <a:ext uri="{FF2B5EF4-FFF2-40B4-BE49-F238E27FC236}">
                        <a16:creationId xmlns:a16="http://schemas.microsoft.com/office/drawing/2014/main" id="{963006C1-5A2C-4BA9-9C50-69B8160ABB8F}"/>
                      </a:ext>
                    </a:extLst>
                  </p:cNvPr>
                  <p:cNvGrpSpPr/>
                  <p:nvPr/>
                </p:nvGrpSpPr>
                <p:grpSpPr>
                  <a:xfrm>
                    <a:off x="4348025" y="2534603"/>
                    <a:ext cx="386990" cy="76743"/>
                    <a:chOff x="4349658" y="2236607"/>
                    <a:chExt cx="386990" cy="76743"/>
                  </a:xfrm>
                </p:grpSpPr>
                <p:sp>
                  <p:nvSpPr>
                    <p:cNvPr id="191" name="左中括号 190">
                      <a:extLst>
                        <a:ext uri="{FF2B5EF4-FFF2-40B4-BE49-F238E27FC236}">
                          <a16:creationId xmlns:a16="http://schemas.microsoft.com/office/drawing/2014/main" id="{C41BF944-ED4B-45F6-AA24-77813F1FAB4A}"/>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2" name="左中括号 191">
                      <a:extLst>
                        <a:ext uri="{FF2B5EF4-FFF2-40B4-BE49-F238E27FC236}">
                          <a16:creationId xmlns:a16="http://schemas.microsoft.com/office/drawing/2014/main" id="{BC45ABE4-4157-4A30-A4A5-81B57CC19A17}"/>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79" name="组合 178">
                    <a:extLst>
                      <a:ext uri="{FF2B5EF4-FFF2-40B4-BE49-F238E27FC236}">
                        <a16:creationId xmlns:a16="http://schemas.microsoft.com/office/drawing/2014/main" id="{1EEDFC43-4395-4D1C-9E34-64D7748FEE23}"/>
                      </a:ext>
                    </a:extLst>
                  </p:cNvPr>
                  <p:cNvGrpSpPr/>
                  <p:nvPr/>
                </p:nvGrpSpPr>
                <p:grpSpPr>
                  <a:xfrm>
                    <a:off x="4348025" y="2633935"/>
                    <a:ext cx="386990" cy="76743"/>
                    <a:chOff x="4349658" y="2236607"/>
                    <a:chExt cx="386990" cy="76743"/>
                  </a:xfrm>
                </p:grpSpPr>
                <p:sp>
                  <p:nvSpPr>
                    <p:cNvPr id="189" name="左中括号 188">
                      <a:extLst>
                        <a:ext uri="{FF2B5EF4-FFF2-40B4-BE49-F238E27FC236}">
                          <a16:creationId xmlns:a16="http://schemas.microsoft.com/office/drawing/2014/main" id="{EB0C8452-303A-4C67-8575-5E0A7D0AFAF7}"/>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0" name="左中括号 189">
                      <a:extLst>
                        <a:ext uri="{FF2B5EF4-FFF2-40B4-BE49-F238E27FC236}">
                          <a16:creationId xmlns:a16="http://schemas.microsoft.com/office/drawing/2014/main" id="{9B8C0F65-43C6-4C76-A33A-85F13607FB9A}"/>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80" name="组合 179">
                    <a:extLst>
                      <a:ext uri="{FF2B5EF4-FFF2-40B4-BE49-F238E27FC236}">
                        <a16:creationId xmlns:a16="http://schemas.microsoft.com/office/drawing/2014/main" id="{D6E3B504-BA88-4797-ACB7-F88F84B7401B}"/>
                      </a:ext>
                    </a:extLst>
                  </p:cNvPr>
                  <p:cNvGrpSpPr/>
                  <p:nvPr/>
                </p:nvGrpSpPr>
                <p:grpSpPr>
                  <a:xfrm>
                    <a:off x="4348025" y="2733267"/>
                    <a:ext cx="386990" cy="76743"/>
                    <a:chOff x="4349658" y="2236607"/>
                    <a:chExt cx="386990" cy="76743"/>
                  </a:xfrm>
                </p:grpSpPr>
                <p:sp>
                  <p:nvSpPr>
                    <p:cNvPr id="187" name="左中括号 186">
                      <a:extLst>
                        <a:ext uri="{FF2B5EF4-FFF2-40B4-BE49-F238E27FC236}">
                          <a16:creationId xmlns:a16="http://schemas.microsoft.com/office/drawing/2014/main" id="{C61728A2-555B-4B5C-AAD4-BC1F748E9036}"/>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8" name="左中括号 187">
                      <a:extLst>
                        <a:ext uri="{FF2B5EF4-FFF2-40B4-BE49-F238E27FC236}">
                          <a16:creationId xmlns:a16="http://schemas.microsoft.com/office/drawing/2014/main" id="{11FFE0F0-8792-4C04-8E01-29B78AE9EE42}"/>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81" name="组合 180">
                    <a:extLst>
                      <a:ext uri="{FF2B5EF4-FFF2-40B4-BE49-F238E27FC236}">
                        <a16:creationId xmlns:a16="http://schemas.microsoft.com/office/drawing/2014/main" id="{B596A3BD-763B-480A-AD50-98F55BECF3E6}"/>
                      </a:ext>
                    </a:extLst>
                  </p:cNvPr>
                  <p:cNvGrpSpPr/>
                  <p:nvPr/>
                </p:nvGrpSpPr>
                <p:grpSpPr>
                  <a:xfrm>
                    <a:off x="4348025" y="2832599"/>
                    <a:ext cx="386990" cy="76743"/>
                    <a:chOff x="4349658" y="2236607"/>
                    <a:chExt cx="386990" cy="76743"/>
                  </a:xfrm>
                </p:grpSpPr>
                <p:sp>
                  <p:nvSpPr>
                    <p:cNvPr id="185" name="左中括号 184">
                      <a:extLst>
                        <a:ext uri="{FF2B5EF4-FFF2-40B4-BE49-F238E27FC236}">
                          <a16:creationId xmlns:a16="http://schemas.microsoft.com/office/drawing/2014/main" id="{E740B3C3-6ECE-42E3-A830-5240FCB3EF7C}"/>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6" name="左中括号 185">
                      <a:extLst>
                        <a:ext uri="{FF2B5EF4-FFF2-40B4-BE49-F238E27FC236}">
                          <a16:creationId xmlns:a16="http://schemas.microsoft.com/office/drawing/2014/main" id="{88C17DA4-0FDB-4486-AA22-BDFCCEF81A49}"/>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82" name="组合 181">
                    <a:extLst>
                      <a:ext uri="{FF2B5EF4-FFF2-40B4-BE49-F238E27FC236}">
                        <a16:creationId xmlns:a16="http://schemas.microsoft.com/office/drawing/2014/main" id="{A0214188-9915-4C61-BB71-5E8B7BC610E8}"/>
                      </a:ext>
                    </a:extLst>
                  </p:cNvPr>
                  <p:cNvGrpSpPr/>
                  <p:nvPr/>
                </p:nvGrpSpPr>
                <p:grpSpPr>
                  <a:xfrm>
                    <a:off x="4348025" y="2931932"/>
                    <a:ext cx="386990" cy="76743"/>
                    <a:chOff x="4349658" y="2236607"/>
                    <a:chExt cx="386990" cy="76743"/>
                  </a:xfrm>
                </p:grpSpPr>
                <p:sp>
                  <p:nvSpPr>
                    <p:cNvPr id="183" name="左中括号 182">
                      <a:extLst>
                        <a:ext uri="{FF2B5EF4-FFF2-40B4-BE49-F238E27FC236}">
                          <a16:creationId xmlns:a16="http://schemas.microsoft.com/office/drawing/2014/main" id="{1BF691F3-EB1E-4CDF-905F-F5688AF55357}"/>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4" name="左中括号 183">
                      <a:extLst>
                        <a:ext uri="{FF2B5EF4-FFF2-40B4-BE49-F238E27FC236}">
                          <a16:creationId xmlns:a16="http://schemas.microsoft.com/office/drawing/2014/main" id="{6859AEC7-161D-42F7-9F37-27DBC8D27694}"/>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mc:AlternateContent xmlns:mc="http://schemas.openxmlformats.org/markup-compatibility/2006" xmlns:a14="http://schemas.microsoft.com/office/drawing/2010/main">
            <mc:Choice Requires="a14">
              <p:sp>
                <p:nvSpPr>
                  <p:cNvPr id="170" name="文本框 169">
                    <a:extLst>
                      <a:ext uri="{FF2B5EF4-FFF2-40B4-BE49-F238E27FC236}">
                        <a16:creationId xmlns:a16="http://schemas.microsoft.com/office/drawing/2014/main" id="{68F0BAE7-0E94-4C71-BF10-503EA6C62D77}"/>
                      </a:ext>
                    </a:extLst>
                  </p:cNvPr>
                  <p:cNvSpPr txBox="1"/>
                  <p:nvPr/>
                </p:nvSpPr>
                <p:spPr>
                  <a:xfrm>
                    <a:off x="4839972" y="3878088"/>
                    <a:ext cx="357790" cy="307777"/>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cs typeface="Times New Roman" panose="02020603050405020304" pitchFamily="18" charset="0"/>
                            </a:rPr>
                            <m:t>×</m:t>
                          </m:r>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170" name="文本框 169">
                    <a:extLst>
                      <a:ext uri="{FF2B5EF4-FFF2-40B4-BE49-F238E27FC236}">
                        <a16:creationId xmlns:a16="http://schemas.microsoft.com/office/drawing/2014/main" id="{68F0BAE7-0E94-4C71-BF10-503EA6C62D77}"/>
                      </a:ext>
                    </a:extLst>
                  </p:cNvPr>
                  <p:cNvSpPr txBox="1">
                    <a:spLocks noRot="1" noChangeAspect="1" noMove="1" noResize="1" noEditPoints="1" noAdjustHandles="1" noChangeArrowheads="1" noChangeShapeType="1" noTextEdit="1"/>
                  </p:cNvSpPr>
                  <p:nvPr/>
                </p:nvSpPr>
                <p:spPr>
                  <a:xfrm>
                    <a:off x="4839972" y="3878088"/>
                    <a:ext cx="357790" cy="307777"/>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1" name="文本框 170">
                    <a:extLst>
                      <a:ext uri="{FF2B5EF4-FFF2-40B4-BE49-F238E27FC236}">
                        <a16:creationId xmlns:a16="http://schemas.microsoft.com/office/drawing/2014/main" id="{82BB036A-0A35-4B8B-A6FF-7CE5181C3979}"/>
                      </a:ext>
                    </a:extLst>
                  </p:cNvPr>
                  <p:cNvSpPr txBox="1"/>
                  <p:nvPr/>
                </p:nvSpPr>
                <p:spPr>
                  <a:xfrm>
                    <a:off x="5187730" y="3893476"/>
                    <a:ext cx="32739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1200" i="1" smtClean="0">
                              <a:latin typeface="Cambria Math" panose="02040503050406030204" pitchFamily="18" charset="0"/>
                            </a:rPr>
                            <m:t>𝑉</m:t>
                          </m:r>
                        </m:oMath>
                      </m:oMathPara>
                    </a14:m>
                    <a:endParaRPr kumimoji="1" lang="zh-CN" altLang="en-US" sz="1200" dirty="0"/>
                  </a:p>
                </p:txBody>
              </p:sp>
            </mc:Choice>
            <mc:Fallback xmlns="">
              <p:sp>
                <p:nvSpPr>
                  <p:cNvPr id="171" name="文本框 170">
                    <a:extLst>
                      <a:ext uri="{FF2B5EF4-FFF2-40B4-BE49-F238E27FC236}">
                        <a16:creationId xmlns:a16="http://schemas.microsoft.com/office/drawing/2014/main" id="{82BB036A-0A35-4B8B-A6FF-7CE5181C3979}"/>
                      </a:ext>
                    </a:extLst>
                  </p:cNvPr>
                  <p:cNvSpPr txBox="1">
                    <a:spLocks noRot="1" noChangeAspect="1" noMove="1" noResize="1" noEditPoints="1" noAdjustHandles="1" noChangeArrowheads="1" noChangeShapeType="1" noTextEdit="1"/>
                  </p:cNvSpPr>
                  <p:nvPr/>
                </p:nvSpPr>
                <p:spPr>
                  <a:xfrm>
                    <a:off x="5187730" y="3893476"/>
                    <a:ext cx="327397" cy="276999"/>
                  </a:xfrm>
                  <a:prstGeom prst="rect">
                    <a:avLst/>
                  </a:prstGeom>
                  <a:blipFill>
                    <a:blip r:embed="rId8"/>
                    <a:stretch>
                      <a:fillRect/>
                    </a:stretch>
                  </a:blipFill>
                </p:spPr>
                <p:txBody>
                  <a:bodyPr/>
                  <a:lstStyle/>
                  <a:p>
                    <a:r>
                      <a:rPr lang="zh-CN" altLang="en-US">
                        <a:noFill/>
                      </a:rPr>
                      <a:t> </a:t>
                    </a:r>
                  </a:p>
                </p:txBody>
              </p:sp>
            </mc:Fallback>
          </mc:AlternateContent>
        </p:grpSp>
        <p:grpSp>
          <p:nvGrpSpPr>
            <p:cNvPr id="50" name="组合 49">
              <a:extLst>
                <a:ext uri="{FF2B5EF4-FFF2-40B4-BE49-F238E27FC236}">
                  <a16:creationId xmlns:a16="http://schemas.microsoft.com/office/drawing/2014/main" id="{31E950ED-672B-46C6-A6AC-71F788E7CB1B}"/>
                </a:ext>
              </a:extLst>
            </p:cNvPr>
            <p:cNvGrpSpPr/>
            <p:nvPr/>
          </p:nvGrpSpPr>
          <p:grpSpPr>
            <a:xfrm>
              <a:off x="8497192" y="4299018"/>
              <a:ext cx="363094" cy="583732"/>
              <a:chOff x="5875111" y="3841930"/>
              <a:chExt cx="516979" cy="831124"/>
            </a:xfrm>
          </p:grpSpPr>
          <p:sp>
            <p:nvSpPr>
              <p:cNvPr id="142" name="双括号 141">
                <a:extLst>
                  <a:ext uri="{FF2B5EF4-FFF2-40B4-BE49-F238E27FC236}">
                    <a16:creationId xmlns:a16="http://schemas.microsoft.com/office/drawing/2014/main" id="{18E091F8-7F30-4763-A014-431D6A476266}"/>
                  </a:ext>
                </a:extLst>
              </p:cNvPr>
              <p:cNvSpPr/>
              <p:nvPr/>
            </p:nvSpPr>
            <p:spPr>
              <a:xfrm>
                <a:off x="5875111" y="3841930"/>
                <a:ext cx="516979" cy="831124"/>
              </a:xfrm>
              <a:prstGeom prst="bracketPair">
                <a:avLst>
                  <a:gd name="adj" fmla="val 719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43" name="组合 142">
                <a:extLst>
                  <a:ext uri="{FF2B5EF4-FFF2-40B4-BE49-F238E27FC236}">
                    <a16:creationId xmlns:a16="http://schemas.microsoft.com/office/drawing/2014/main" id="{2738CC8C-77FF-46B5-94AD-EF5F2584A1E4}"/>
                  </a:ext>
                </a:extLst>
              </p:cNvPr>
              <p:cNvGrpSpPr/>
              <p:nvPr/>
            </p:nvGrpSpPr>
            <p:grpSpPr>
              <a:xfrm>
                <a:off x="5925457" y="3841930"/>
                <a:ext cx="418012" cy="831124"/>
                <a:chOff x="4332514" y="2205991"/>
                <a:chExt cx="418012" cy="831124"/>
              </a:xfrm>
            </p:grpSpPr>
            <p:sp>
              <p:nvSpPr>
                <p:cNvPr id="144" name="矩形 143">
                  <a:extLst>
                    <a:ext uri="{FF2B5EF4-FFF2-40B4-BE49-F238E27FC236}">
                      <a16:creationId xmlns:a16="http://schemas.microsoft.com/office/drawing/2014/main" id="{12E674FB-9C3E-4C21-A7C1-0CFC7D1F859B}"/>
                    </a:ext>
                  </a:extLst>
                </p:cNvPr>
                <p:cNvSpPr/>
                <p:nvPr/>
              </p:nvSpPr>
              <p:spPr>
                <a:xfrm>
                  <a:off x="4332514" y="2205991"/>
                  <a:ext cx="418012" cy="831124"/>
                </a:xfrm>
                <a:prstGeom prst="rect">
                  <a:avLst/>
                </a:prstGeom>
                <a:solidFill>
                  <a:srgbClr val="E8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5" name="组合 144">
                  <a:extLst>
                    <a:ext uri="{FF2B5EF4-FFF2-40B4-BE49-F238E27FC236}">
                      <a16:creationId xmlns:a16="http://schemas.microsoft.com/office/drawing/2014/main" id="{28DD8DD8-AF22-4C3C-9A92-80666DCE8BF2}"/>
                    </a:ext>
                  </a:extLst>
                </p:cNvPr>
                <p:cNvGrpSpPr/>
                <p:nvPr/>
              </p:nvGrpSpPr>
              <p:grpSpPr>
                <a:xfrm>
                  <a:off x="4348025" y="2236607"/>
                  <a:ext cx="386990" cy="76743"/>
                  <a:chOff x="4349658" y="2236607"/>
                  <a:chExt cx="386990" cy="76743"/>
                </a:xfrm>
              </p:grpSpPr>
              <p:sp>
                <p:nvSpPr>
                  <p:cNvPr id="167" name="左中括号 166">
                    <a:extLst>
                      <a:ext uri="{FF2B5EF4-FFF2-40B4-BE49-F238E27FC236}">
                        <a16:creationId xmlns:a16="http://schemas.microsoft.com/office/drawing/2014/main" id="{EC937650-3249-4A46-A7BF-A46B626846E3}"/>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8" name="左中括号 167">
                    <a:extLst>
                      <a:ext uri="{FF2B5EF4-FFF2-40B4-BE49-F238E27FC236}">
                        <a16:creationId xmlns:a16="http://schemas.microsoft.com/office/drawing/2014/main" id="{E45FE7C3-46D6-457D-9CEF-371600EEC20E}"/>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46" name="组合 145">
                  <a:extLst>
                    <a:ext uri="{FF2B5EF4-FFF2-40B4-BE49-F238E27FC236}">
                      <a16:creationId xmlns:a16="http://schemas.microsoft.com/office/drawing/2014/main" id="{5C5123A2-1A8F-4B2D-97F4-B16DC766AC47}"/>
                    </a:ext>
                  </a:extLst>
                </p:cNvPr>
                <p:cNvGrpSpPr/>
                <p:nvPr/>
              </p:nvGrpSpPr>
              <p:grpSpPr>
                <a:xfrm>
                  <a:off x="4348025" y="2335939"/>
                  <a:ext cx="386990" cy="76743"/>
                  <a:chOff x="4349658" y="2236607"/>
                  <a:chExt cx="386990" cy="76743"/>
                </a:xfrm>
              </p:grpSpPr>
              <p:sp>
                <p:nvSpPr>
                  <p:cNvPr id="165" name="左中括号 164">
                    <a:extLst>
                      <a:ext uri="{FF2B5EF4-FFF2-40B4-BE49-F238E27FC236}">
                        <a16:creationId xmlns:a16="http://schemas.microsoft.com/office/drawing/2014/main" id="{FD92BC07-674C-4C7A-8062-84AF86943249}"/>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6" name="左中括号 165">
                    <a:extLst>
                      <a:ext uri="{FF2B5EF4-FFF2-40B4-BE49-F238E27FC236}">
                        <a16:creationId xmlns:a16="http://schemas.microsoft.com/office/drawing/2014/main" id="{2924C5AE-FD40-4DF6-9949-B281160D8701}"/>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47" name="组合 146">
                  <a:extLst>
                    <a:ext uri="{FF2B5EF4-FFF2-40B4-BE49-F238E27FC236}">
                      <a16:creationId xmlns:a16="http://schemas.microsoft.com/office/drawing/2014/main" id="{3F77B53D-0C67-40D0-B0B4-AC8016EDA5D4}"/>
                    </a:ext>
                  </a:extLst>
                </p:cNvPr>
                <p:cNvGrpSpPr/>
                <p:nvPr/>
              </p:nvGrpSpPr>
              <p:grpSpPr>
                <a:xfrm>
                  <a:off x="4348025" y="2435271"/>
                  <a:ext cx="386990" cy="76743"/>
                  <a:chOff x="4349658" y="2236607"/>
                  <a:chExt cx="386990" cy="76743"/>
                </a:xfrm>
              </p:grpSpPr>
              <p:sp>
                <p:nvSpPr>
                  <p:cNvPr id="163" name="左中括号 162">
                    <a:extLst>
                      <a:ext uri="{FF2B5EF4-FFF2-40B4-BE49-F238E27FC236}">
                        <a16:creationId xmlns:a16="http://schemas.microsoft.com/office/drawing/2014/main" id="{A0907D1D-DB30-440E-B470-A5FA61D7E995}"/>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4" name="左中括号 163">
                    <a:extLst>
                      <a:ext uri="{FF2B5EF4-FFF2-40B4-BE49-F238E27FC236}">
                        <a16:creationId xmlns:a16="http://schemas.microsoft.com/office/drawing/2014/main" id="{714242D3-B2AB-4E79-BA85-122DD506BED7}"/>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48" name="组合 147">
                  <a:extLst>
                    <a:ext uri="{FF2B5EF4-FFF2-40B4-BE49-F238E27FC236}">
                      <a16:creationId xmlns:a16="http://schemas.microsoft.com/office/drawing/2014/main" id="{D2CB74BB-56B8-4EC2-955C-4E0D6B37204A}"/>
                    </a:ext>
                  </a:extLst>
                </p:cNvPr>
                <p:cNvGrpSpPr/>
                <p:nvPr/>
              </p:nvGrpSpPr>
              <p:grpSpPr>
                <a:xfrm>
                  <a:off x="4348025" y="2534603"/>
                  <a:ext cx="386990" cy="76743"/>
                  <a:chOff x="4349658" y="2236607"/>
                  <a:chExt cx="386990" cy="76743"/>
                </a:xfrm>
              </p:grpSpPr>
              <p:sp>
                <p:nvSpPr>
                  <p:cNvPr id="161" name="左中括号 160">
                    <a:extLst>
                      <a:ext uri="{FF2B5EF4-FFF2-40B4-BE49-F238E27FC236}">
                        <a16:creationId xmlns:a16="http://schemas.microsoft.com/office/drawing/2014/main" id="{715ECBBD-0FCC-42FA-BBDE-56CDC0B5A6C5}"/>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2" name="左中括号 161">
                    <a:extLst>
                      <a:ext uri="{FF2B5EF4-FFF2-40B4-BE49-F238E27FC236}">
                        <a16:creationId xmlns:a16="http://schemas.microsoft.com/office/drawing/2014/main" id="{B4082E4F-6819-4D7C-8EA3-4F2B7D40846F}"/>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49" name="组合 148">
                  <a:extLst>
                    <a:ext uri="{FF2B5EF4-FFF2-40B4-BE49-F238E27FC236}">
                      <a16:creationId xmlns:a16="http://schemas.microsoft.com/office/drawing/2014/main" id="{8CC8DF49-3848-4513-9D16-E1AFC06B90B9}"/>
                    </a:ext>
                  </a:extLst>
                </p:cNvPr>
                <p:cNvGrpSpPr/>
                <p:nvPr/>
              </p:nvGrpSpPr>
              <p:grpSpPr>
                <a:xfrm>
                  <a:off x="4348025" y="2633935"/>
                  <a:ext cx="386990" cy="76743"/>
                  <a:chOff x="4349658" y="2236607"/>
                  <a:chExt cx="386990" cy="76743"/>
                </a:xfrm>
              </p:grpSpPr>
              <p:sp>
                <p:nvSpPr>
                  <p:cNvPr id="159" name="左中括号 158">
                    <a:extLst>
                      <a:ext uri="{FF2B5EF4-FFF2-40B4-BE49-F238E27FC236}">
                        <a16:creationId xmlns:a16="http://schemas.microsoft.com/office/drawing/2014/main" id="{A3A0F6C5-A73B-45A9-AE9C-F0C27C4FDF1F}"/>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0" name="左中括号 159">
                    <a:extLst>
                      <a:ext uri="{FF2B5EF4-FFF2-40B4-BE49-F238E27FC236}">
                        <a16:creationId xmlns:a16="http://schemas.microsoft.com/office/drawing/2014/main" id="{94B1ED21-8A19-46AE-BBF5-3FE94122D96D}"/>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50" name="组合 149">
                  <a:extLst>
                    <a:ext uri="{FF2B5EF4-FFF2-40B4-BE49-F238E27FC236}">
                      <a16:creationId xmlns:a16="http://schemas.microsoft.com/office/drawing/2014/main" id="{0ADB2515-3881-4572-9F12-704FAFC3B784}"/>
                    </a:ext>
                  </a:extLst>
                </p:cNvPr>
                <p:cNvGrpSpPr/>
                <p:nvPr/>
              </p:nvGrpSpPr>
              <p:grpSpPr>
                <a:xfrm>
                  <a:off x="4348025" y="2733267"/>
                  <a:ext cx="386990" cy="76743"/>
                  <a:chOff x="4349658" y="2236607"/>
                  <a:chExt cx="386990" cy="76743"/>
                </a:xfrm>
              </p:grpSpPr>
              <p:sp>
                <p:nvSpPr>
                  <p:cNvPr id="157" name="左中括号 156">
                    <a:extLst>
                      <a:ext uri="{FF2B5EF4-FFF2-40B4-BE49-F238E27FC236}">
                        <a16:creationId xmlns:a16="http://schemas.microsoft.com/office/drawing/2014/main" id="{D948F96C-0D86-4A43-9A50-DB419421BE3C}"/>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8" name="左中括号 157">
                    <a:extLst>
                      <a:ext uri="{FF2B5EF4-FFF2-40B4-BE49-F238E27FC236}">
                        <a16:creationId xmlns:a16="http://schemas.microsoft.com/office/drawing/2014/main" id="{77616DBC-B7E4-4353-BEA0-08ABB1CF3B93}"/>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51" name="组合 150">
                  <a:extLst>
                    <a:ext uri="{FF2B5EF4-FFF2-40B4-BE49-F238E27FC236}">
                      <a16:creationId xmlns:a16="http://schemas.microsoft.com/office/drawing/2014/main" id="{98D10BDF-DEEC-41D5-B598-54614E8F31D4}"/>
                    </a:ext>
                  </a:extLst>
                </p:cNvPr>
                <p:cNvGrpSpPr/>
                <p:nvPr/>
              </p:nvGrpSpPr>
              <p:grpSpPr>
                <a:xfrm>
                  <a:off x="4348025" y="2832599"/>
                  <a:ext cx="386990" cy="76743"/>
                  <a:chOff x="4349658" y="2236607"/>
                  <a:chExt cx="386990" cy="76743"/>
                </a:xfrm>
              </p:grpSpPr>
              <p:sp>
                <p:nvSpPr>
                  <p:cNvPr id="155" name="左中括号 154">
                    <a:extLst>
                      <a:ext uri="{FF2B5EF4-FFF2-40B4-BE49-F238E27FC236}">
                        <a16:creationId xmlns:a16="http://schemas.microsoft.com/office/drawing/2014/main" id="{E9575977-7315-4D81-B5AD-E98D0320C4EE}"/>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6" name="左中括号 155">
                    <a:extLst>
                      <a:ext uri="{FF2B5EF4-FFF2-40B4-BE49-F238E27FC236}">
                        <a16:creationId xmlns:a16="http://schemas.microsoft.com/office/drawing/2014/main" id="{01044762-F6BC-454A-A115-B8ABB233AA88}"/>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52" name="组合 151">
                  <a:extLst>
                    <a:ext uri="{FF2B5EF4-FFF2-40B4-BE49-F238E27FC236}">
                      <a16:creationId xmlns:a16="http://schemas.microsoft.com/office/drawing/2014/main" id="{ED72ED7B-86BE-4BA7-A0D0-669B401DEEA3}"/>
                    </a:ext>
                  </a:extLst>
                </p:cNvPr>
                <p:cNvGrpSpPr/>
                <p:nvPr/>
              </p:nvGrpSpPr>
              <p:grpSpPr>
                <a:xfrm>
                  <a:off x="4348025" y="2931932"/>
                  <a:ext cx="386990" cy="76743"/>
                  <a:chOff x="4349658" y="2236607"/>
                  <a:chExt cx="386990" cy="76743"/>
                </a:xfrm>
              </p:grpSpPr>
              <p:sp>
                <p:nvSpPr>
                  <p:cNvPr id="153" name="左中括号 152">
                    <a:extLst>
                      <a:ext uri="{FF2B5EF4-FFF2-40B4-BE49-F238E27FC236}">
                        <a16:creationId xmlns:a16="http://schemas.microsoft.com/office/drawing/2014/main" id="{2A0B46CC-1AFB-4E03-869E-F4C988BDC838}"/>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4" name="左中括号 153">
                    <a:extLst>
                      <a:ext uri="{FF2B5EF4-FFF2-40B4-BE49-F238E27FC236}">
                        <a16:creationId xmlns:a16="http://schemas.microsoft.com/office/drawing/2014/main" id="{CCE60056-59DE-476C-9AE7-17263BE6AA11}"/>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grpSp>
          <p:nvGrpSpPr>
            <p:cNvPr id="51" name="组合 50">
              <a:extLst>
                <a:ext uri="{FF2B5EF4-FFF2-40B4-BE49-F238E27FC236}">
                  <a16:creationId xmlns:a16="http://schemas.microsoft.com/office/drawing/2014/main" id="{7D17737C-F578-41B2-BEA3-84D759019D78}"/>
                </a:ext>
              </a:extLst>
            </p:cNvPr>
            <p:cNvGrpSpPr/>
            <p:nvPr/>
          </p:nvGrpSpPr>
          <p:grpSpPr>
            <a:xfrm rot="5400000">
              <a:off x="9221126" y="4319354"/>
              <a:ext cx="363094" cy="583732"/>
              <a:chOff x="5875111" y="3841930"/>
              <a:chExt cx="516979" cy="831124"/>
            </a:xfrm>
          </p:grpSpPr>
          <p:sp>
            <p:nvSpPr>
              <p:cNvPr id="115" name="双括号 114">
                <a:extLst>
                  <a:ext uri="{FF2B5EF4-FFF2-40B4-BE49-F238E27FC236}">
                    <a16:creationId xmlns:a16="http://schemas.microsoft.com/office/drawing/2014/main" id="{E46E160C-787C-4CD2-9030-AFCFCB6FC446}"/>
                  </a:ext>
                </a:extLst>
              </p:cNvPr>
              <p:cNvSpPr/>
              <p:nvPr/>
            </p:nvSpPr>
            <p:spPr>
              <a:xfrm>
                <a:off x="5875111" y="3841930"/>
                <a:ext cx="516979" cy="831124"/>
              </a:xfrm>
              <a:prstGeom prst="bracketPair">
                <a:avLst>
                  <a:gd name="adj" fmla="val 719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16" name="组合 115">
                <a:extLst>
                  <a:ext uri="{FF2B5EF4-FFF2-40B4-BE49-F238E27FC236}">
                    <a16:creationId xmlns:a16="http://schemas.microsoft.com/office/drawing/2014/main" id="{CB26737B-ADAB-407C-BFDA-4543F554D19A}"/>
                  </a:ext>
                </a:extLst>
              </p:cNvPr>
              <p:cNvGrpSpPr/>
              <p:nvPr/>
            </p:nvGrpSpPr>
            <p:grpSpPr>
              <a:xfrm>
                <a:off x="5925457" y="3841930"/>
                <a:ext cx="418013" cy="831124"/>
                <a:chOff x="4332514" y="2205991"/>
                <a:chExt cx="418012" cy="831124"/>
              </a:xfrm>
            </p:grpSpPr>
            <p:sp>
              <p:nvSpPr>
                <p:cNvPr id="117" name="矩形 116">
                  <a:extLst>
                    <a:ext uri="{FF2B5EF4-FFF2-40B4-BE49-F238E27FC236}">
                      <a16:creationId xmlns:a16="http://schemas.microsoft.com/office/drawing/2014/main" id="{DCAF3FF0-353D-458F-AD1C-9B4761354A0E}"/>
                    </a:ext>
                  </a:extLst>
                </p:cNvPr>
                <p:cNvSpPr/>
                <p:nvPr/>
              </p:nvSpPr>
              <p:spPr>
                <a:xfrm>
                  <a:off x="4332514" y="2205991"/>
                  <a:ext cx="418012" cy="831124"/>
                </a:xfrm>
                <a:prstGeom prst="rect">
                  <a:avLst/>
                </a:prstGeom>
                <a:solidFill>
                  <a:srgbClr val="E8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8" name="组合 117">
                  <a:extLst>
                    <a:ext uri="{FF2B5EF4-FFF2-40B4-BE49-F238E27FC236}">
                      <a16:creationId xmlns:a16="http://schemas.microsoft.com/office/drawing/2014/main" id="{41BF6B28-D6E0-4B6E-947B-F8C01ED767E5}"/>
                    </a:ext>
                  </a:extLst>
                </p:cNvPr>
                <p:cNvGrpSpPr/>
                <p:nvPr/>
              </p:nvGrpSpPr>
              <p:grpSpPr>
                <a:xfrm>
                  <a:off x="4348025" y="2236607"/>
                  <a:ext cx="386990" cy="76743"/>
                  <a:chOff x="4349658" y="2236607"/>
                  <a:chExt cx="386990" cy="76743"/>
                </a:xfrm>
              </p:grpSpPr>
              <p:sp>
                <p:nvSpPr>
                  <p:cNvPr id="140" name="左中括号 139">
                    <a:extLst>
                      <a:ext uri="{FF2B5EF4-FFF2-40B4-BE49-F238E27FC236}">
                        <a16:creationId xmlns:a16="http://schemas.microsoft.com/office/drawing/2014/main" id="{D269129C-9FC0-45F4-A5FA-3980E7388A78}"/>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1" name="左中括号 140">
                    <a:extLst>
                      <a:ext uri="{FF2B5EF4-FFF2-40B4-BE49-F238E27FC236}">
                        <a16:creationId xmlns:a16="http://schemas.microsoft.com/office/drawing/2014/main" id="{767671D4-F170-4603-9FD8-3F4CA049ACD4}"/>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19" name="组合 118">
                  <a:extLst>
                    <a:ext uri="{FF2B5EF4-FFF2-40B4-BE49-F238E27FC236}">
                      <a16:creationId xmlns:a16="http://schemas.microsoft.com/office/drawing/2014/main" id="{F60F3813-27B5-4B33-B494-7F87F3325677}"/>
                    </a:ext>
                  </a:extLst>
                </p:cNvPr>
                <p:cNvGrpSpPr/>
                <p:nvPr/>
              </p:nvGrpSpPr>
              <p:grpSpPr>
                <a:xfrm>
                  <a:off x="4348025" y="2335939"/>
                  <a:ext cx="386990" cy="76743"/>
                  <a:chOff x="4349658" y="2236607"/>
                  <a:chExt cx="386990" cy="76743"/>
                </a:xfrm>
              </p:grpSpPr>
              <p:sp>
                <p:nvSpPr>
                  <p:cNvPr id="138" name="左中括号 137">
                    <a:extLst>
                      <a:ext uri="{FF2B5EF4-FFF2-40B4-BE49-F238E27FC236}">
                        <a16:creationId xmlns:a16="http://schemas.microsoft.com/office/drawing/2014/main" id="{8C7DE6CD-65D2-47E7-B60E-901BF37D7DBE}"/>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9" name="左中括号 138">
                    <a:extLst>
                      <a:ext uri="{FF2B5EF4-FFF2-40B4-BE49-F238E27FC236}">
                        <a16:creationId xmlns:a16="http://schemas.microsoft.com/office/drawing/2014/main" id="{8B5EB2EC-D587-49B7-B78F-9E93F2F92864}"/>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20" name="组合 119">
                  <a:extLst>
                    <a:ext uri="{FF2B5EF4-FFF2-40B4-BE49-F238E27FC236}">
                      <a16:creationId xmlns:a16="http://schemas.microsoft.com/office/drawing/2014/main" id="{40CAA03F-DCD5-4BB7-84BA-E91F72060B25}"/>
                    </a:ext>
                  </a:extLst>
                </p:cNvPr>
                <p:cNvGrpSpPr/>
                <p:nvPr/>
              </p:nvGrpSpPr>
              <p:grpSpPr>
                <a:xfrm>
                  <a:off x="4348025" y="2435271"/>
                  <a:ext cx="386990" cy="76743"/>
                  <a:chOff x="4349658" y="2236607"/>
                  <a:chExt cx="386990" cy="76743"/>
                </a:xfrm>
              </p:grpSpPr>
              <p:sp>
                <p:nvSpPr>
                  <p:cNvPr id="136" name="左中括号 135">
                    <a:extLst>
                      <a:ext uri="{FF2B5EF4-FFF2-40B4-BE49-F238E27FC236}">
                        <a16:creationId xmlns:a16="http://schemas.microsoft.com/office/drawing/2014/main" id="{CD459894-09F6-4024-9502-43FBA934B0BB}"/>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7" name="左中括号 136">
                    <a:extLst>
                      <a:ext uri="{FF2B5EF4-FFF2-40B4-BE49-F238E27FC236}">
                        <a16:creationId xmlns:a16="http://schemas.microsoft.com/office/drawing/2014/main" id="{DD68092A-6CFE-44F6-B5B3-BEEB01D02275}"/>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21" name="组合 120">
                  <a:extLst>
                    <a:ext uri="{FF2B5EF4-FFF2-40B4-BE49-F238E27FC236}">
                      <a16:creationId xmlns:a16="http://schemas.microsoft.com/office/drawing/2014/main" id="{CB7847B9-C447-48A0-8F7C-95973AC7979C}"/>
                    </a:ext>
                  </a:extLst>
                </p:cNvPr>
                <p:cNvGrpSpPr/>
                <p:nvPr/>
              </p:nvGrpSpPr>
              <p:grpSpPr>
                <a:xfrm>
                  <a:off x="4348025" y="2534603"/>
                  <a:ext cx="386990" cy="76743"/>
                  <a:chOff x="4349658" y="2236607"/>
                  <a:chExt cx="386990" cy="76743"/>
                </a:xfrm>
              </p:grpSpPr>
              <p:sp>
                <p:nvSpPr>
                  <p:cNvPr id="134" name="左中括号 133">
                    <a:extLst>
                      <a:ext uri="{FF2B5EF4-FFF2-40B4-BE49-F238E27FC236}">
                        <a16:creationId xmlns:a16="http://schemas.microsoft.com/office/drawing/2014/main" id="{E3BE9F38-7197-4E50-8BA7-D66190E32056}"/>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5" name="左中括号 134">
                    <a:extLst>
                      <a:ext uri="{FF2B5EF4-FFF2-40B4-BE49-F238E27FC236}">
                        <a16:creationId xmlns:a16="http://schemas.microsoft.com/office/drawing/2014/main" id="{686AD99F-8931-4EC3-A18B-67098EC341DF}"/>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22" name="组合 121">
                  <a:extLst>
                    <a:ext uri="{FF2B5EF4-FFF2-40B4-BE49-F238E27FC236}">
                      <a16:creationId xmlns:a16="http://schemas.microsoft.com/office/drawing/2014/main" id="{E9B24834-788F-4B9C-AC68-B86B25B4FF0E}"/>
                    </a:ext>
                  </a:extLst>
                </p:cNvPr>
                <p:cNvGrpSpPr/>
                <p:nvPr/>
              </p:nvGrpSpPr>
              <p:grpSpPr>
                <a:xfrm>
                  <a:off x="4348025" y="2633935"/>
                  <a:ext cx="386990" cy="76743"/>
                  <a:chOff x="4349658" y="2236607"/>
                  <a:chExt cx="386990" cy="76743"/>
                </a:xfrm>
              </p:grpSpPr>
              <p:sp>
                <p:nvSpPr>
                  <p:cNvPr id="132" name="左中括号 131">
                    <a:extLst>
                      <a:ext uri="{FF2B5EF4-FFF2-40B4-BE49-F238E27FC236}">
                        <a16:creationId xmlns:a16="http://schemas.microsoft.com/office/drawing/2014/main" id="{6AD059C8-83C6-4A21-B15B-8D097C7B7B6D}"/>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3" name="左中括号 132">
                    <a:extLst>
                      <a:ext uri="{FF2B5EF4-FFF2-40B4-BE49-F238E27FC236}">
                        <a16:creationId xmlns:a16="http://schemas.microsoft.com/office/drawing/2014/main" id="{9FC88118-2B9E-4C7A-A3A4-33F5649BD500}"/>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23" name="组合 122">
                  <a:extLst>
                    <a:ext uri="{FF2B5EF4-FFF2-40B4-BE49-F238E27FC236}">
                      <a16:creationId xmlns:a16="http://schemas.microsoft.com/office/drawing/2014/main" id="{AA0B1D00-4BE0-42D0-BA93-CE892A9E0868}"/>
                    </a:ext>
                  </a:extLst>
                </p:cNvPr>
                <p:cNvGrpSpPr/>
                <p:nvPr/>
              </p:nvGrpSpPr>
              <p:grpSpPr>
                <a:xfrm>
                  <a:off x="4348025" y="2733267"/>
                  <a:ext cx="386990" cy="76743"/>
                  <a:chOff x="4349658" y="2236607"/>
                  <a:chExt cx="386990" cy="76743"/>
                </a:xfrm>
              </p:grpSpPr>
              <p:sp>
                <p:nvSpPr>
                  <p:cNvPr id="130" name="左中括号 129">
                    <a:extLst>
                      <a:ext uri="{FF2B5EF4-FFF2-40B4-BE49-F238E27FC236}">
                        <a16:creationId xmlns:a16="http://schemas.microsoft.com/office/drawing/2014/main" id="{706B03B6-28FD-45F0-9697-6838B1F29F50}"/>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1" name="左中括号 130">
                    <a:extLst>
                      <a:ext uri="{FF2B5EF4-FFF2-40B4-BE49-F238E27FC236}">
                        <a16:creationId xmlns:a16="http://schemas.microsoft.com/office/drawing/2014/main" id="{03536164-9C25-4F7D-A23A-2FBFF45888D8}"/>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24" name="组合 123">
                  <a:extLst>
                    <a:ext uri="{FF2B5EF4-FFF2-40B4-BE49-F238E27FC236}">
                      <a16:creationId xmlns:a16="http://schemas.microsoft.com/office/drawing/2014/main" id="{18BE196F-3302-46E6-83AC-562BE0EC4E4F}"/>
                    </a:ext>
                  </a:extLst>
                </p:cNvPr>
                <p:cNvGrpSpPr/>
                <p:nvPr/>
              </p:nvGrpSpPr>
              <p:grpSpPr>
                <a:xfrm>
                  <a:off x="4348025" y="2832599"/>
                  <a:ext cx="386990" cy="76743"/>
                  <a:chOff x="4349658" y="2236607"/>
                  <a:chExt cx="386990" cy="76743"/>
                </a:xfrm>
              </p:grpSpPr>
              <p:sp>
                <p:nvSpPr>
                  <p:cNvPr id="128" name="左中括号 127">
                    <a:extLst>
                      <a:ext uri="{FF2B5EF4-FFF2-40B4-BE49-F238E27FC236}">
                        <a16:creationId xmlns:a16="http://schemas.microsoft.com/office/drawing/2014/main" id="{35914C98-8320-4B01-B468-09013CB27D46}"/>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9" name="左中括号 128">
                    <a:extLst>
                      <a:ext uri="{FF2B5EF4-FFF2-40B4-BE49-F238E27FC236}">
                        <a16:creationId xmlns:a16="http://schemas.microsoft.com/office/drawing/2014/main" id="{760FCF25-09F8-4135-8902-D7AA279DD505}"/>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25" name="组合 124">
                  <a:extLst>
                    <a:ext uri="{FF2B5EF4-FFF2-40B4-BE49-F238E27FC236}">
                      <a16:creationId xmlns:a16="http://schemas.microsoft.com/office/drawing/2014/main" id="{656E2C37-ABFE-43BA-BD76-35BBE35FCFBE}"/>
                    </a:ext>
                  </a:extLst>
                </p:cNvPr>
                <p:cNvGrpSpPr/>
                <p:nvPr/>
              </p:nvGrpSpPr>
              <p:grpSpPr>
                <a:xfrm>
                  <a:off x="4348025" y="2931932"/>
                  <a:ext cx="386990" cy="76743"/>
                  <a:chOff x="4349658" y="2236607"/>
                  <a:chExt cx="386990" cy="76743"/>
                </a:xfrm>
              </p:grpSpPr>
              <p:sp>
                <p:nvSpPr>
                  <p:cNvPr id="126" name="左中括号 125">
                    <a:extLst>
                      <a:ext uri="{FF2B5EF4-FFF2-40B4-BE49-F238E27FC236}">
                        <a16:creationId xmlns:a16="http://schemas.microsoft.com/office/drawing/2014/main" id="{F21F41F1-7F02-42DE-99C5-4B1E9C89A794}"/>
                      </a:ext>
                    </a:extLst>
                  </p:cNvPr>
                  <p:cNvSpPr/>
                  <p:nvPr/>
                </p:nvSpPr>
                <p:spPr>
                  <a:xfrm>
                    <a:off x="434965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7" name="左中括号 126">
                    <a:extLst>
                      <a:ext uri="{FF2B5EF4-FFF2-40B4-BE49-F238E27FC236}">
                        <a16:creationId xmlns:a16="http://schemas.microsoft.com/office/drawing/2014/main" id="{4C0490B4-75E5-4ABD-8D0E-90FB8D8EBD6A}"/>
                      </a:ext>
                    </a:extLst>
                  </p:cNvPr>
                  <p:cNvSpPr/>
                  <p:nvPr/>
                </p:nvSpPr>
                <p:spPr>
                  <a:xfrm flipH="1">
                    <a:off x="4689838" y="2236607"/>
                    <a:ext cx="46810" cy="7674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F13566ED-776A-436B-8C71-10D0518F2BE9}"/>
                    </a:ext>
                  </a:extLst>
                </p:cNvPr>
                <p:cNvSpPr txBox="1"/>
                <p:nvPr/>
              </p:nvSpPr>
              <p:spPr>
                <a:xfrm>
                  <a:off x="8804611" y="4458283"/>
                  <a:ext cx="357790" cy="307777"/>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cs typeface="Times New Roman" panose="02020603050405020304" pitchFamily="18" charset="0"/>
                          </a:rPr>
                          <m:t>×</m:t>
                        </m:r>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52" name="文本框 51">
                  <a:extLst>
                    <a:ext uri="{FF2B5EF4-FFF2-40B4-BE49-F238E27FC236}">
                      <a16:creationId xmlns:a16="http://schemas.microsoft.com/office/drawing/2014/main" id="{F13566ED-776A-436B-8C71-10D0518F2BE9}"/>
                    </a:ext>
                  </a:extLst>
                </p:cNvPr>
                <p:cNvSpPr txBox="1">
                  <a:spLocks noRot="1" noChangeAspect="1" noMove="1" noResize="1" noEditPoints="1" noAdjustHandles="1" noChangeArrowheads="1" noChangeShapeType="1" noTextEdit="1"/>
                </p:cNvSpPr>
                <p:nvPr/>
              </p:nvSpPr>
              <p:spPr>
                <a:xfrm>
                  <a:off x="8804611" y="4458283"/>
                  <a:ext cx="357790" cy="307777"/>
                </a:xfrm>
                <a:prstGeom prst="rect">
                  <a:avLst/>
                </a:prstGeom>
                <a:blipFill>
                  <a:blip r:embed="rId9"/>
                  <a:stretch>
                    <a:fillRect/>
                  </a:stretch>
                </a:blipFill>
              </p:spPr>
              <p:txBody>
                <a:bodyPr/>
                <a:lstStyle/>
                <a:p>
                  <a:r>
                    <a:rPr lang="zh-CN" altLang="en-US">
                      <a:noFill/>
                    </a:rPr>
                    <a:t> </a:t>
                  </a:r>
                </a:p>
              </p:txBody>
            </p:sp>
          </mc:Fallback>
        </mc:AlternateContent>
        <p:cxnSp>
          <p:nvCxnSpPr>
            <p:cNvPr id="53" name="直接连接符 52">
              <a:extLst>
                <a:ext uri="{FF2B5EF4-FFF2-40B4-BE49-F238E27FC236}">
                  <a16:creationId xmlns:a16="http://schemas.microsoft.com/office/drawing/2014/main" id="{2050DB9B-1354-4ADC-8E7A-859704BAD686}"/>
                </a:ext>
              </a:extLst>
            </p:cNvPr>
            <p:cNvCxnSpPr>
              <a:cxnSpLocks/>
            </p:cNvCxnSpPr>
            <p:nvPr/>
          </p:nvCxnSpPr>
          <p:spPr>
            <a:xfrm>
              <a:off x="8375370" y="4923296"/>
              <a:ext cx="17121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847AD31C-2E32-4D9B-86F7-7103F7854BA2}"/>
                    </a:ext>
                  </a:extLst>
                </p:cNvPr>
                <p:cNvSpPr txBox="1"/>
                <p:nvPr/>
              </p:nvSpPr>
              <p:spPr>
                <a:xfrm>
                  <a:off x="9020614" y="4910947"/>
                  <a:ext cx="449867" cy="278666"/>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ad>
                          <m:radPr>
                            <m:degHide m:val="on"/>
                            <m:ctrlPr>
                              <a:rPr lang="zh-CN" altLang="en-US" sz="1000" i="1" smtClean="0">
                                <a:latin typeface="Cambria Math" panose="02040503050406030204" pitchFamily="18" charset="0"/>
                                <a:cs typeface="Times New Roman" panose="02020603050405020304" pitchFamily="18" charset="0"/>
                              </a:rPr>
                            </m:ctrlPr>
                          </m:radPr>
                          <m:deg/>
                          <m:e>
                            <m:sSub>
                              <m:sSubPr>
                                <m:ctrlPr>
                                  <a:rPr lang="en-US" altLang="zh-CN" sz="1000" b="0" i="1" smtClean="0">
                                    <a:latin typeface="Cambria Math" panose="02040503050406030204" pitchFamily="18" charset="0"/>
                                    <a:cs typeface="Times New Roman" panose="02020603050405020304" pitchFamily="18" charset="0"/>
                                  </a:rPr>
                                </m:ctrlPr>
                              </m:sSubPr>
                              <m:e>
                                <m:r>
                                  <a:rPr lang="en-US" altLang="zh-CN" sz="1000" b="0" i="1" smtClean="0">
                                    <a:latin typeface="Cambria Math" panose="02040503050406030204" pitchFamily="18" charset="0"/>
                                    <a:cs typeface="Times New Roman" panose="02020603050405020304" pitchFamily="18" charset="0"/>
                                  </a:rPr>
                                  <m:t>𝑑</m:t>
                                </m:r>
                              </m:e>
                              <m:sub>
                                <m:r>
                                  <a:rPr lang="en-US" altLang="zh-CN" sz="1000" b="0" i="1" smtClean="0">
                                    <a:latin typeface="Cambria Math" panose="02040503050406030204" pitchFamily="18" charset="0"/>
                                    <a:cs typeface="Times New Roman" panose="02020603050405020304" pitchFamily="18" charset="0"/>
                                  </a:rPr>
                                  <m:t>𝑘</m:t>
                                </m:r>
                              </m:sub>
                            </m:sSub>
                          </m:e>
                        </m:rad>
                      </m:oMath>
                    </m:oMathPara>
                  </a14:m>
                  <a:endParaRPr lang="zh-CN" altLang="en-US" sz="1000" dirty="0">
                    <a:latin typeface="Times New Roman" panose="02020603050405020304" pitchFamily="18" charset="0"/>
                    <a:cs typeface="Times New Roman" panose="02020603050405020304" pitchFamily="18" charset="0"/>
                  </a:endParaRPr>
                </a:p>
              </p:txBody>
            </p:sp>
          </mc:Choice>
          <mc:Fallback xmlns="">
            <p:sp>
              <p:nvSpPr>
                <p:cNvPr id="54" name="文本框 53">
                  <a:extLst>
                    <a:ext uri="{FF2B5EF4-FFF2-40B4-BE49-F238E27FC236}">
                      <a16:creationId xmlns:a16="http://schemas.microsoft.com/office/drawing/2014/main" id="{847AD31C-2E32-4D9B-86F7-7103F7854BA2}"/>
                    </a:ext>
                  </a:extLst>
                </p:cNvPr>
                <p:cNvSpPr txBox="1">
                  <a:spLocks noRot="1" noChangeAspect="1" noMove="1" noResize="1" noEditPoints="1" noAdjustHandles="1" noChangeArrowheads="1" noChangeShapeType="1" noTextEdit="1"/>
                </p:cNvSpPr>
                <p:nvPr/>
              </p:nvSpPr>
              <p:spPr>
                <a:xfrm>
                  <a:off x="9020614" y="4910947"/>
                  <a:ext cx="449867" cy="278666"/>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38597006-8748-402E-B44F-C1DAE6599EC7}"/>
                    </a:ext>
                  </a:extLst>
                </p:cNvPr>
                <p:cNvSpPr txBox="1"/>
                <p:nvPr/>
              </p:nvSpPr>
              <p:spPr>
                <a:xfrm>
                  <a:off x="8503314" y="4454288"/>
                  <a:ext cx="335028"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1200" i="1" smtClean="0">
                            <a:latin typeface="Cambria Math" panose="02040503050406030204" pitchFamily="18" charset="0"/>
                          </a:rPr>
                          <m:t>𝑄</m:t>
                        </m:r>
                      </m:oMath>
                    </m:oMathPara>
                  </a14:m>
                  <a:endParaRPr kumimoji="1" lang="zh-CN" altLang="en-US" sz="1200" dirty="0"/>
                </a:p>
              </p:txBody>
            </p:sp>
          </mc:Choice>
          <mc:Fallback xmlns="">
            <p:sp>
              <p:nvSpPr>
                <p:cNvPr id="55" name="文本框 54">
                  <a:extLst>
                    <a:ext uri="{FF2B5EF4-FFF2-40B4-BE49-F238E27FC236}">
                      <a16:creationId xmlns:a16="http://schemas.microsoft.com/office/drawing/2014/main" id="{38597006-8748-402E-B44F-C1DAE6599EC7}"/>
                    </a:ext>
                  </a:extLst>
                </p:cNvPr>
                <p:cNvSpPr txBox="1">
                  <a:spLocks noRot="1" noChangeAspect="1" noMove="1" noResize="1" noEditPoints="1" noAdjustHandles="1" noChangeArrowheads="1" noChangeShapeType="1" noTextEdit="1"/>
                </p:cNvSpPr>
                <p:nvPr/>
              </p:nvSpPr>
              <p:spPr>
                <a:xfrm>
                  <a:off x="8503314" y="4454288"/>
                  <a:ext cx="335028" cy="276999"/>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DD3C331F-364D-44E8-A85E-7E380F2143BD}"/>
                    </a:ext>
                  </a:extLst>
                </p:cNvPr>
                <p:cNvSpPr txBox="1"/>
                <p:nvPr/>
              </p:nvSpPr>
              <p:spPr>
                <a:xfrm>
                  <a:off x="9224012" y="4481639"/>
                  <a:ext cx="42678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1200" i="1" smtClean="0">
                                <a:latin typeface="Cambria Math" panose="02040503050406030204" pitchFamily="18" charset="0"/>
                              </a:rPr>
                            </m:ctrlPr>
                          </m:sSupPr>
                          <m:e>
                            <m:r>
                              <a:rPr kumimoji="1" lang="en-US" altLang="zh-CN" sz="1200" b="0" i="1" smtClean="0">
                                <a:latin typeface="Cambria Math" panose="02040503050406030204" pitchFamily="18" charset="0"/>
                              </a:rPr>
                              <m:t>𝐾</m:t>
                            </m:r>
                          </m:e>
                          <m:sup>
                            <m:r>
                              <a:rPr kumimoji="1" lang="en-US" altLang="zh-CN" sz="1200" b="0" i="1" smtClean="0">
                                <a:latin typeface="Cambria Math" panose="02040503050406030204" pitchFamily="18" charset="0"/>
                              </a:rPr>
                              <m:t>⊤</m:t>
                            </m:r>
                          </m:sup>
                        </m:sSup>
                      </m:oMath>
                    </m:oMathPara>
                  </a14:m>
                  <a:endParaRPr kumimoji="1" lang="zh-CN" altLang="en-US" sz="1200" dirty="0"/>
                </a:p>
              </p:txBody>
            </p:sp>
          </mc:Choice>
          <mc:Fallback xmlns="">
            <p:sp>
              <p:nvSpPr>
                <p:cNvPr id="56" name="文本框 55">
                  <a:extLst>
                    <a:ext uri="{FF2B5EF4-FFF2-40B4-BE49-F238E27FC236}">
                      <a16:creationId xmlns:a16="http://schemas.microsoft.com/office/drawing/2014/main" id="{DD3C331F-364D-44E8-A85E-7E380F2143BD}"/>
                    </a:ext>
                  </a:extLst>
                </p:cNvPr>
                <p:cNvSpPr txBox="1">
                  <a:spLocks noRot="1" noChangeAspect="1" noMove="1" noResize="1" noEditPoints="1" noAdjustHandles="1" noChangeArrowheads="1" noChangeShapeType="1" noTextEdit="1"/>
                </p:cNvSpPr>
                <p:nvPr/>
              </p:nvSpPr>
              <p:spPr>
                <a:xfrm>
                  <a:off x="9224012" y="4481639"/>
                  <a:ext cx="426784" cy="276999"/>
                </a:xfrm>
                <a:prstGeom prst="rect">
                  <a:avLst/>
                </a:prstGeom>
                <a:blipFill>
                  <a:blip r:embed="rId12"/>
                  <a:stretch>
                    <a:fillRect/>
                  </a:stretch>
                </a:blipFill>
              </p:spPr>
              <p:txBody>
                <a:bodyPr/>
                <a:lstStyle/>
                <a:p>
                  <a:r>
                    <a:rPr lang="zh-CN" altLang="en-US">
                      <a:noFill/>
                    </a:rPr>
                    <a:t> </a:t>
                  </a:r>
                </a:p>
              </p:txBody>
            </p:sp>
          </mc:Fallback>
        </mc:AlternateContent>
        <p:sp>
          <p:nvSpPr>
            <p:cNvPr id="57" name="文本框 56">
              <a:extLst>
                <a:ext uri="{FF2B5EF4-FFF2-40B4-BE49-F238E27FC236}">
                  <a16:creationId xmlns:a16="http://schemas.microsoft.com/office/drawing/2014/main" id="{0F91DB7A-58A9-454E-B135-0DCDC20FAFDB}"/>
                </a:ext>
              </a:extLst>
            </p:cNvPr>
            <p:cNvSpPr txBox="1"/>
            <p:nvPr/>
          </p:nvSpPr>
          <p:spPr>
            <a:xfrm>
              <a:off x="9592725" y="4973814"/>
              <a:ext cx="619080" cy="246221"/>
            </a:xfrm>
            <a:prstGeom prst="rect">
              <a:avLst/>
            </a:prstGeom>
            <a:noFill/>
          </p:spPr>
          <p:txBody>
            <a:bodyPr wrap="none" rtlCol="0">
              <a:spAutoFit/>
            </a:bodyPr>
            <a:lstStyle/>
            <a:p>
              <a:pPr algn="l"/>
              <a:r>
                <a:rPr lang="en-US" altLang="zh-CN" sz="1000" dirty="0">
                  <a:latin typeface="Times New Roman" panose="02020603050405020304" pitchFamily="18" charset="0"/>
                  <a:cs typeface="Times New Roman" panose="02020603050405020304" pitchFamily="18" charset="0"/>
                </a:rPr>
                <a:t>Softmax</a:t>
              </a:r>
              <a:endParaRPr lang="zh-CN" altLang="en-US" sz="1000" dirty="0">
                <a:latin typeface="Times New Roman" panose="02020603050405020304" pitchFamily="18" charset="0"/>
                <a:cs typeface="Times New Roman" panose="02020603050405020304" pitchFamily="18" charset="0"/>
              </a:endParaRPr>
            </a:p>
          </p:txBody>
        </p:sp>
        <p:cxnSp>
          <p:nvCxnSpPr>
            <p:cNvPr id="58" name="直线箭头连接符 189">
              <a:extLst>
                <a:ext uri="{FF2B5EF4-FFF2-40B4-BE49-F238E27FC236}">
                  <a16:creationId xmlns:a16="http://schemas.microsoft.com/office/drawing/2014/main" id="{C167D877-00FE-4DFE-8891-E55B2C669D3F}"/>
                </a:ext>
              </a:extLst>
            </p:cNvPr>
            <p:cNvCxnSpPr>
              <a:cxnSpLocks/>
            </p:cNvCxnSpPr>
            <p:nvPr/>
          </p:nvCxnSpPr>
          <p:spPr>
            <a:xfrm flipH="1">
              <a:off x="9506173" y="3577388"/>
              <a:ext cx="0" cy="48702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9" name="直线箭头连接符 189">
              <a:extLst>
                <a:ext uri="{FF2B5EF4-FFF2-40B4-BE49-F238E27FC236}">
                  <a16:creationId xmlns:a16="http://schemas.microsoft.com/office/drawing/2014/main" id="{0DDE4062-FC9C-4B62-8254-E2D2101D8EE3}"/>
                </a:ext>
              </a:extLst>
            </p:cNvPr>
            <p:cNvCxnSpPr>
              <a:cxnSpLocks/>
            </p:cNvCxnSpPr>
            <p:nvPr/>
          </p:nvCxnSpPr>
          <p:spPr>
            <a:xfrm flipH="1">
              <a:off x="9641637" y="3487388"/>
              <a:ext cx="0" cy="480273"/>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圆角矩形 356">
                  <a:extLst>
                    <a:ext uri="{FF2B5EF4-FFF2-40B4-BE49-F238E27FC236}">
                      <a16:creationId xmlns:a16="http://schemas.microsoft.com/office/drawing/2014/main" id="{2E3BC48B-6B53-46C2-AF03-62D2CD45B4FE}"/>
                    </a:ext>
                  </a:extLst>
                </p:cNvPr>
                <p:cNvSpPr/>
                <p:nvPr/>
              </p:nvSpPr>
              <p:spPr>
                <a:xfrm>
                  <a:off x="9182557" y="3397388"/>
                  <a:ext cx="648000" cy="18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𝑅</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𝑡</m:t>
                          </m:r>
                        </m:sub>
                      </m:sSub>
                    </m:oMath>
                  </a14:m>
                  <a:endPar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60" name="圆角矩形 356">
                  <a:extLst>
                    <a:ext uri="{FF2B5EF4-FFF2-40B4-BE49-F238E27FC236}">
                      <a16:creationId xmlns:a16="http://schemas.microsoft.com/office/drawing/2014/main" id="{2E3BC48B-6B53-46C2-AF03-62D2CD45B4FE}"/>
                    </a:ext>
                  </a:extLst>
                </p:cNvPr>
                <p:cNvSpPr>
                  <a:spLocks noRot="1" noChangeAspect="1" noMove="1" noResize="1" noEditPoints="1" noAdjustHandles="1" noChangeArrowheads="1" noChangeShapeType="1" noTextEdit="1"/>
                </p:cNvSpPr>
                <p:nvPr/>
              </p:nvSpPr>
              <p:spPr>
                <a:xfrm>
                  <a:off x="9182557" y="3397388"/>
                  <a:ext cx="648000" cy="180000"/>
                </a:xfrm>
                <a:prstGeom prst="roundRect">
                  <a:avLst/>
                </a:prstGeom>
                <a:blipFill>
                  <a:blip r:embed="rId5"/>
                  <a:stretch>
                    <a:fillRect t="-6250" b="-21875"/>
                  </a:stretch>
                </a:blipFill>
                <a:ln>
                  <a:solidFill>
                    <a:schemeClr val="tx1"/>
                  </a:solidFill>
                </a:ln>
              </p:spPr>
              <p:txBody>
                <a:bodyPr/>
                <a:lstStyle/>
                <a:p>
                  <a:r>
                    <a:rPr lang="zh-CN" altLang="en-US">
                      <a:noFill/>
                    </a:rPr>
                    <a:t> </a:t>
                  </a:r>
                </a:p>
              </p:txBody>
            </p:sp>
          </mc:Fallback>
        </mc:AlternateContent>
        <p:cxnSp>
          <p:nvCxnSpPr>
            <p:cNvPr id="61" name="直线箭头连接符 189">
              <a:extLst>
                <a:ext uri="{FF2B5EF4-FFF2-40B4-BE49-F238E27FC236}">
                  <a16:creationId xmlns:a16="http://schemas.microsoft.com/office/drawing/2014/main" id="{54206AB9-D0BF-4C2D-BB2C-434EC004C9AE}"/>
                </a:ext>
              </a:extLst>
            </p:cNvPr>
            <p:cNvCxnSpPr>
              <a:cxnSpLocks/>
            </p:cNvCxnSpPr>
            <p:nvPr/>
          </p:nvCxnSpPr>
          <p:spPr>
            <a:xfrm>
              <a:off x="10508291" y="3102285"/>
              <a:ext cx="0" cy="1465306"/>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2" name="直线箭头连接符 189">
              <a:extLst>
                <a:ext uri="{FF2B5EF4-FFF2-40B4-BE49-F238E27FC236}">
                  <a16:creationId xmlns:a16="http://schemas.microsoft.com/office/drawing/2014/main" id="{0203CC44-6066-4427-B0EA-EEDC361B5A23}"/>
                </a:ext>
              </a:extLst>
            </p:cNvPr>
            <p:cNvCxnSpPr>
              <a:cxnSpLocks/>
            </p:cNvCxnSpPr>
            <p:nvPr/>
          </p:nvCxnSpPr>
          <p:spPr>
            <a:xfrm>
              <a:off x="10640135" y="3092498"/>
              <a:ext cx="0" cy="962855"/>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3" name="直线箭头连接符 189">
              <a:extLst>
                <a:ext uri="{FF2B5EF4-FFF2-40B4-BE49-F238E27FC236}">
                  <a16:creationId xmlns:a16="http://schemas.microsoft.com/office/drawing/2014/main" id="{E33C93D4-1788-4055-88AC-2D8DDBEF3240}"/>
                </a:ext>
              </a:extLst>
            </p:cNvPr>
            <p:cNvCxnSpPr>
              <a:cxnSpLocks/>
            </p:cNvCxnSpPr>
            <p:nvPr/>
          </p:nvCxnSpPr>
          <p:spPr>
            <a:xfrm>
              <a:off x="10771980" y="3099259"/>
              <a:ext cx="0" cy="868402"/>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圆角矩形 88">
                  <a:extLst>
                    <a:ext uri="{FF2B5EF4-FFF2-40B4-BE49-F238E27FC236}">
                      <a16:creationId xmlns:a16="http://schemas.microsoft.com/office/drawing/2014/main" id="{DC4178D1-CB32-4F37-B4A5-2DA56031BAED}"/>
                    </a:ext>
                  </a:extLst>
                </p:cNvPr>
                <p:cNvSpPr/>
                <p:nvPr/>
              </p:nvSpPr>
              <p:spPr>
                <a:xfrm>
                  <a:off x="10249358" y="2919259"/>
                  <a:ext cx="648000" cy="18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Matmul</a:t>
                  </a:r>
                  <a:r>
                    <a:rPr kumimoji="1" lang="en-US" altLang="zh-CN" sz="900" b="0"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𝑊</m:t>
                          </m:r>
                        </m:e>
                        <m:sub>
                          <m:r>
                            <a:rPr kumimoji="1" lang="en-US" altLang="zh-CN" sz="9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𝑉</m:t>
                          </m:r>
                        </m:sub>
                      </m:sSub>
                    </m:oMath>
                  </a14:m>
                  <a:endParaRPr kumimoji="1" lang="zh-CN"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64" name="圆角矩形 88">
                  <a:extLst>
                    <a:ext uri="{FF2B5EF4-FFF2-40B4-BE49-F238E27FC236}">
                      <a16:creationId xmlns:a16="http://schemas.microsoft.com/office/drawing/2014/main" id="{DC4178D1-CB32-4F37-B4A5-2DA56031BAED}"/>
                    </a:ext>
                  </a:extLst>
                </p:cNvPr>
                <p:cNvSpPr>
                  <a:spLocks noRot="1" noChangeAspect="1" noMove="1" noResize="1" noEditPoints="1" noAdjustHandles="1" noChangeArrowheads="1" noChangeShapeType="1" noTextEdit="1"/>
                </p:cNvSpPr>
                <p:nvPr/>
              </p:nvSpPr>
              <p:spPr>
                <a:xfrm>
                  <a:off x="10249358" y="2919259"/>
                  <a:ext cx="648000" cy="180000"/>
                </a:xfrm>
                <a:prstGeom prst="roundRect">
                  <a:avLst/>
                </a:prstGeom>
                <a:blipFill>
                  <a:blip r:embed="rId13"/>
                  <a:stretch>
                    <a:fillRect l="-1835" t="-9677" b="-22581"/>
                  </a:stretch>
                </a:blipFill>
                <a:ln>
                  <a:solidFill>
                    <a:schemeClr val="tx1"/>
                  </a:solidFill>
                </a:ln>
              </p:spPr>
              <p:txBody>
                <a:bodyPr/>
                <a:lstStyle/>
                <a:p>
                  <a:r>
                    <a:rPr lang="zh-CN" altLang="en-US">
                      <a:noFill/>
                    </a:rPr>
                    <a:t> </a:t>
                  </a:r>
                </a:p>
              </p:txBody>
            </p:sp>
          </mc:Fallback>
        </mc:AlternateContent>
        <p:sp>
          <p:nvSpPr>
            <p:cNvPr id="65" name="文本框 64">
              <a:extLst>
                <a:ext uri="{FF2B5EF4-FFF2-40B4-BE49-F238E27FC236}">
                  <a16:creationId xmlns:a16="http://schemas.microsoft.com/office/drawing/2014/main" id="{BD8BDD46-F76D-4AE6-888D-562CFBEBBB4C}"/>
                </a:ext>
              </a:extLst>
            </p:cNvPr>
            <p:cNvSpPr txBox="1"/>
            <p:nvPr/>
          </p:nvSpPr>
          <p:spPr>
            <a:xfrm>
              <a:off x="9152015" y="3641062"/>
              <a:ext cx="684405" cy="138499"/>
            </a:xfrm>
            <a:prstGeom prst="rect">
              <a:avLst/>
            </a:prstGeom>
            <a:solidFill>
              <a:schemeClr val="bg1"/>
            </a:solidFill>
          </p:spPr>
          <p:txBody>
            <a:bodyPr wrap="square" tIns="0" bIns="0">
              <a:spAutoFit/>
            </a:bodyPr>
            <a:lstStyle/>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n Copies</a:t>
              </a:r>
            </a:p>
          </p:txBody>
        </p:sp>
        <p:sp>
          <p:nvSpPr>
            <p:cNvPr id="66" name="文本框 65">
              <a:extLst>
                <a:ext uri="{FF2B5EF4-FFF2-40B4-BE49-F238E27FC236}">
                  <a16:creationId xmlns:a16="http://schemas.microsoft.com/office/drawing/2014/main" id="{BDD20857-83F6-4381-BF48-04D4816A7349}"/>
                </a:ext>
              </a:extLst>
            </p:cNvPr>
            <p:cNvSpPr txBox="1"/>
            <p:nvPr/>
          </p:nvSpPr>
          <p:spPr>
            <a:xfrm>
              <a:off x="10304732" y="3641062"/>
              <a:ext cx="684405" cy="138499"/>
            </a:xfrm>
            <a:prstGeom prst="rect">
              <a:avLst/>
            </a:prstGeom>
            <a:solidFill>
              <a:schemeClr val="bg1"/>
            </a:solidFill>
          </p:spPr>
          <p:txBody>
            <a:bodyPr wrap="square" tIns="0" bIns="0">
              <a:spAutoFit/>
            </a:bodyPr>
            <a:lstStyle/>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n Copies</a:t>
              </a:r>
            </a:p>
          </p:txBody>
        </p:sp>
        <p:sp>
          <p:nvSpPr>
            <p:cNvPr id="67" name="文本框 66">
              <a:extLst>
                <a:ext uri="{FF2B5EF4-FFF2-40B4-BE49-F238E27FC236}">
                  <a16:creationId xmlns:a16="http://schemas.microsoft.com/office/drawing/2014/main" id="{7B7D15A1-E947-496A-8027-D7806D4CF9DB}"/>
                </a:ext>
              </a:extLst>
            </p:cNvPr>
            <p:cNvSpPr txBox="1"/>
            <p:nvPr/>
          </p:nvSpPr>
          <p:spPr>
            <a:xfrm>
              <a:off x="9157731" y="3140760"/>
              <a:ext cx="684405" cy="138499"/>
            </a:xfrm>
            <a:prstGeom prst="rect">
              <a:avLst/>
            </a:prstGeom>
            <a:solidFill>
              <a:schemeClr val="bg1"/>
            </a:solidFill>
          </p:spPr>
          <p:txBody>
            <a:bodyPr wrap="square" tIns="0" bIns="0">
              <a:spAutoFit/>
            </a:bodyPr>
            <a:lstStyle/>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Reshape</a:t>
              </a:r>
            </a:p>
          </p:txBody>
        </p:sp>
        <p:sp>
          <p:nvSpPr>
            <p:cNvPr id="68" name="文本框 67">
              <a:extLst>
                <a:ext uri="{FF2B5EF4-FFF2-40B4-BE49-F238E27FC236}">
                  <a16:creationId xmlns:a16="http://schemas.microsoft.com/office/drawing/2014/main" id="{B260F998-4D20-4168-80B9-8A1E2525BC84}"/>
                </a:ext>
              </a:extLst>
            </p:cNvPr>
            <p:cNvSpPr txBox="1"/>
            <p:nvPr/>
          </p:nvSpPr>
          <p:spPr>
            <a:xfrm>
              <a:off x="8855480" y="5333239"/>
              <a:ext cx="1569207" cy="138499"/>
            </a:xfrm>
            <a:prstGeom prst="rect">
              <a:avLst/>
            </a:prstGeom>
            <a:solidFill>
              <a:schemeClr val="bg1"/>
            </a:solidFill>
          </p:spPr>
          <p:txBody>
            <a:bodyPr wrap="square" tIns="0" bIns="0">
              <a:spAutoFit/>
            </a:bodyPr>
            <a:lstStyle/>
            <a:p>
              <a:pPr algn="ctr"/>
              <a:r>
                <a:rPr kumimoji="1" lang="en-US" altLang="zh-CN" sz="900" dirty="0">
                  <a:solidFill>
                    <a:schemeClr val="accent3"/>
                  </a:solidFill>
                  <a:latin typeface="Times New Roman" panose="02020603050405020304" pitchFamily="18" charset="0"/>
                  <a:cs typeface="Times New Roman" panose="02020603050405020304" pitchFamily="18" charset="0"/>
                </a:rPr>
                <a:t>Concatenate &amp; Reshape</a:t>
              </a:r>
            </a:p>
          </p:txBody>
        </p:sp>
        <p:cxnSp>
          <p:nvCxnSpPr>
            <p:cNvPr id="69" name="直线箭头连接符 189">
              <a:extLst>
                <a:ext uri="{FF2B5EF4-FFF2-40B4-BE49-F238E27FC236}">
                  <a16:creationId xmlns:a16="http://schemas.microsoft.com/office/drawing/2014/main" id="{A17195F4-5FFE-4D81-B26A-4A71D84070E2}"/>
                </a:ext>
              </a:extLst>
            </p:cNvPr>
            <p:cNvCxnSpPr>
              <a:cxnSpLocks/>
              <a:stCxn id="33" idx="2"/>
              <a:endCxn id="35" idx="0"/>
            </p:cNvCxnSpPr>
            <p:nvPr/>
          </p:nvCxnSpPr>
          <p:spPr>
            <a:xfrm>
              <a:off x="9646249" y="5772543"/>
              <a:ext cx="0" cy="183817"/>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A4D5475C-9012-4E90-AF38-ABC713F3FDD7}"/>
                </a:ext>
              </a:extLst>
            </p:cNvPr>
            <p:cNvSpPr txBox="1"/>
            <p:nvPr/>
          </p:nvSpPr>
          <p:spPr>
            <a:xfrm>
              <a:off x="10287630" y="3140760"/>
              <a:ext cx="684405" cy="138499"/>
            </a:xfrm>
            <a:prstGeom prst="rect">
              <a:avLst/>
            </a:prstGeom>
            <a:solidFill>
              <a:schemeClr val="bg1"/>
            </a:solidFill>
          </p:spPr>
          <p:txBody>
            <a:bodyPr wrap="square" tIns="0" bIns="0">
              <a:spAutoFit/>
            </a:bodyPr>
            <a:lstStyle/>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Reshape</a:t>
              </a:r>
            </a:p>
          </p:txBody>
        </p:sp>
        <p:cxnSp>
          <p:nvCxnSpPr>
            <p:cNvPr id="77" name="直线箭头连接符 182">
              <a:extLst>
                <a:ext uri="{FF2B5EF4-FFF2-40B4-BE49-F238E27FC236}">
                  <a16:creationId xmlns:a16="http://schemas.microsoft.com/office/drawing/2014/main" id="{DD1B58A3-6A77-4A08-9943-BB8241B8BB0F}"/>
                </a:ext>
              </a:extLst>
            </p:cNvPr>
            <p:cNvCxnSpPr>
              <a:cxnSpLocks/>
            </p:cNvCxnSpPr>
            <p:nvPr/>
          </p:nvCxnSpPr>
          <p:spPr>
            <a:xfrm>
              <a:off x="9619136" y="1056282"/>
              <a:ext cx="2907" cy="167516"/>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78" name="文本框 77">
              <a:extLst>
                <a:ext uri="{FF2B5EF4-FFF2-40B4-BE49-F238E27FC236}">
                  <a16:creationId xmlns:a16="http://schemas.microsoft.com/office/drawing/2014/main" id="{AA045F26-9034-40D9-87BA-C454C4192083}"/>
                </a:ext>
              </a:extLst>
            </p:cNvPr>
            <p:cNvSpPr txBox="1"/>
            <p:nvPr/>
          </p:nvSpPr>
          <p:spPr>
            <a:xfrm>
              <a:off x="9170147" y="4086765"/>
              <a:ext cx="684405" cy="138499"/>
            </a:xfrm>
            <a:prstGeom prst="rect">
              <a:avLst/>
            </a:prstGeom>
            <a:solidFill>
              <a:srgbClr val="DEEBF7"/>
            </a:solidFill>
          </p:spPr>
          <p:txBody>
            <a:bodyPr wrap="square" tIns="0" bIns="0">
              <a:spAutoFit/>
            </a:bodyPr>
            <a:lstStyle/>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Transpose</a:t>
              </a:r>
            </a:p>
          </p:txBody>
        </p:sp>
      </p:grpSp>
      <p:grpSp>
        <p:nvGrpSpPr>
          <p:cNvPr id="2058" name="组合 2057">
            <a:extLst>
              <a:ext uri="{FF2B5EF4-FFF2-40B4-BE49-F238E27FC236}">
                <a16:creationId xmlns:a16="http://schemas.microsoft.com/office/drawing/2014/main" id="{21B4EC04-20E3-4C9F-98D8-E0A9DA1C83A0}"/>
              </a:ext>
            </a:extLst>
          </p:cNvPr>
          <p:cNvGrpSpPr/>
          <p:nvPr/>
        </p:nvGrpSpPr>
        <p:grpSpPr>
          <a:xfrm>
            <a:off x="653827" y="1571107"/>
            <a:ext cx="5794448" cy="1494470"/>
            <a:chOff x="653827" y="1571107"/>
            <a:chExt cx="5794448" cy="1494470"/>
          </a:xfrm>
        </p:grpSpPr>
        <p:sp>
          <p:nvSpPr>
            <p:cNvPr id="375" name="矩形: 圆角 374">
              <a:extLst>
                <a:ext uri="{FF2B5EF4-FFF2-40B4-BE49-F238E27FC236}">
                  <a16:creationId xmlns:a16="http://schemas.microsoft.com/office/drawing/2014/main" id="{238C892F-1FA4-446D-A71A-5F6D325D3803}"/>
                </a:ext>
              </a:extLst>
            </p:cNvPr>
            <p:cNvSpPr/>
            <p:nvPr/>
          </p:nvSpPr>
          <p:spPr>
            <a:xfrm>
              <a:off x="653827" y="1576724"/>
              <a:ext cx="2819197" cy="1488853"/>
            </a:xfrm>
            <a:prstGeom prst="roundRect">
              <a:avLst>
                <a:gd name="adj" fmla="val 681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82" name="文本框 281">
                  <a:extLst>
                    <a:ext uri="{FF2B5EF4-FFF2-40B4-BE49-F238E27FC236}">
                      <a16:creationId xmlns:a16="http://schemas.microsoft.com/office/drawing/2014/main" id="{D4838E9D-105C-432C-BDFE-6C311CBFB8A2}"/>
                    </a:ext>
                  </a:extLst>
                </p:cNvPr>
                <p:cNvSpPr txBox="1"/>
                <p:nvPr/>
              </p:nvSpPr>
              <p:spPr>
                <a:xfrm>
                  <a:off x="2980912" y="2699134"/>
                  <a:ext cx="449867" cy="278666"/>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altLang="zh-CN" sz="1000" b="0" i="1" smtClean="0">
                            <a:latin typeface="Cambria Math" panose="02040503050406030204" pitchFamily="18" charset="0"/>
                            <a:cs typeface="Times New Roman" panose="02020603050405020304" pitchFamily="18" charset="0"/>
                          </a:rPr>
                          <m:t>/</m:t>
                        </m:r>
                        <m:rad>
                          <m:radPr>
                            <m:degHide m:val="on"/>
                            <m:ctrlPr>
                              <a:rPr lang="zh-CN" altLang="en-US" sz="1000" i="1" smtClean="0">
                                <a:latin typeface="Cambria Math" panose="02040503050406030204" pitchFamily="18" charset="0"/>
                                <a:cs typeface="Times New Roman" panose="02020603050405020304" pitchFamily="18" charset="0"/>
                              </a:rPr>
                            </m:ctrlPr>
                          </m:radPr>
                          <m:deg/>
                          <m:e>
                            <m:sSub>
                              <m:sSubPr>
                                <m:ctrlPr>
                                  <a:rPr lang="en-US" altLang="zh-CN" sz="1000" b="0" i="1" smtClean="0">
                                    <a:latin typeface="Cambria Math" panose="02040503050406030204" pitchFamily="18" charset="0"/>
                                    <a:cs typeface="Times New Roman" panose="02020603050405020304" pitchFamily="18" charset="0"/>
                                  </a:rPr>
                                </m:ctrlPr>
                              </m:sSubPr>
                              <m:e>
                                <m:r>
                                  <a:rPr lang="en-US" altLang="zh-CN" sz="1000" b="0" i="1" smtClean="0">
                                    <a:latin typeface="Cambria Math" panose="02040503050406030204" pitchFamily="18" charset="0"/>
                                    <a:cs typeface="Times New Roman" panose="02020603050405020304" pitchFamily="18" charset="0"/>
                                  </a:rPr>
                                  <m:t>𝑑</m:t>
                                </m:r>
                              </m:e>
                              <m:sub>
                                <m:r>
                                  <a:rPr lang="en-US" altLang="zh-CN" sz="1000" b="0" i="1" smtClean="0">
                                    <a:latin typeface="Cambria Math" panose="02040503050406030204" pitchFamily="18" charset="0"/>
                                    <a:cs typeface="Times New Roman" panose="02020603050405020304" pitchFamily="18" charset="0"/>
                                  </a:rPr>
                                  <m:t>𝑘</m:t>
                                </m:r>
                              </m:sub>
                            </m:sSub>
                          </m:e>
                        </m:rad>
                      </m:oMath>
                    </m:oMathPara>
                  </a14:m>
                  <a:endParaRPr lang="zh-CN" altLang="en-US" sz="1000" dirty="0">
                    <a:latin typeface="Times New Roman" panose="02020603050405020304" pitchFamily="18" charset="0"/>
                    <a:cs typeface="Times New Roman" panose="02020603050405020304" pitchFamily="18" charset="0"/>
                  </a:endParaRPr>
                </a:p>
              </p:txBody>
            </p:sp>
          </mc:Choice>
          <mc:Fallback xmlns="">
            <p:sp>
              <p:nvSpPr>
                <p:cNvPr id="282" name="文本框 281">
                  <a:extLst>
                    <a:ext uri="{FF2B5EF4-FFF2-40B4-BE49-F238E27FC236}">
                      <a16:creationId xmlns:a16="http://schemas.microsoft.com/office/drawing/2014/main" id="{D4838E9D-105C-432C-BDFE-6C311CBFB8A2}"/>
                    </a:ext>
                  </a:extLst>
                </p:cNvPr>
                <p:cNvSpPr txBox="1">
                  <a:spLocks noRot="1" noChangeAspect="1" noMove="1" noResize="1" noEditPoints="1" noAdjustHandles="1" noChangeArrowheads="1" noChangeShapeType="1" noTextEdit="1"/>
                </p:cNvSpPr>
                <p:nvPr/>
              </p:nvSpPr>
              <p:spPr>
                <a:xfrm>
                  <a:off x="2980912" y="2699134"/>
                  <a:ext cx="449867" cy="278666"/>
                </a:xfrm>
                <a:prstGeom prst="rect">
                  <a:avLst/>
                </a:prstGeom>
                <a:blipFill>
                  <a:blip r:embed="rId19"/>
                  <a:stretch>
                    <a:fillRect/>
                  </a:stretch>
                </a:blipFill>
              </p:spPr>
              <p:txBody>
                <a:bodyPr/>
                <a:lstStyle/>
                <a:p>
                  <a:r>
                    <a:rPr lang="zh-CN" altLang="en-US">
                      <a:noFill/>
                    </a:rPr>
                    <a:t> </a:t>
                  </a:r>
                </a:p>
              </p:txBody>
            </p:sp>
          </mc:Fallback>
        </mc:AlternateContent>
        <p:sp>
          <p:nvSpPr>
            <p:cNvPr id="285" name="文本框 284">
              <a:extLst>
                <a:ext uri="{FF2B5EF4-FFF2-40B4-BE49-F238E27FC236}">
                  <a16:creationId xmlns:a16="http://schemas.microsoft.com/office/drawing/2014/main" id="{CD98C7A0-F091-46F1-AADF-7C2D5986123D}"/>
                </a:ext>
              </a:extLst>
            </p:cNvPr>
            <p:cNvSpPr txBox="1"/>
            <p:nvPr/>
          </p:nvSpPr>
          <p:spPr>
            <a:xfrm>
              <a:off x="657898" y="1571107"/>
              <a:ext cx="619080" cy="246221"/>
            </a:xfrm>
            <a:prstGeom prst="rect">
              <a:avLst/>
            </a:prstGeom>
            <a:noFill/>
          </p:spPr>
          <p:txBody>
            <a:bodyPr wrap="none" rtlCol="0">
              <a:spAutoFit/>
            </a:bodyPr>
            <a:lstStyle/>
            <a:p>
              <a:pPr algn="l"/>
              <a:r>
                <a:rPr lang="en-US" altLang="zh-CN" sz="1000" dirty="0">
                  <a:latin typeface="Times New Roman" panose="02020603050405020304" pitchFamily="18" charset="0"/>
                  <a:cs typeface="Times New Roman" panose="02020603050405020304" pitchFamily="18" charset="0"/>
                </a:rPr>
                <a:t>Softmax</a:t>
              </a:r>
              <a:endParaRPr lang="zh-CN" altLang="en-US" sz="1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89" name="文本框 288">
                  <a:extLst>
                    <a:ext uri="{FF2B5EF4-FFF2-40B4-BE49-F238E27FC236}">
                      <a16:creationId xmlns:a16="http://schemas.microsoft.com/office/drawing/2014/main" id="{84D614F2-CFB4-40E1-A8F4-80D665D2266A}"/>
                    </a:ext>
                  </a:extLst>
                </p:cNvPr>
                <p:cNvSpPr txBox="1"/>
                <p:nvPr/>
              </p:nvSpPr>
              <p:spPr>
                <a:xfrm>
                  <a:off x="3397933" y="2197850"/>
                  <a:ext cx="357790" cy="307777"/>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cs typeface="Times New Roman" panose="02020603050405020304" pitchFamily="18" charset="0"/>
                          </a:rPr>
                          <m:t>×</m:t>
                        </m:r>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289" name="文本框 288">
                  <a:extLst>
                    <a:ext uri="{FF2B5EF4-FFF2-40B4-BE49-F238E27FC236}">
                      <a16:creationId xmlns:a16="http://schemas.microsoft.com/office/drawing/2014/main" id="{84D614F2-CFB4-40E1-A8F4-80D665D2266A}"/>
                    </a:ext>
                  </a:extLst>
                </p:cNvPr>
                <p:cNvSpPr txBox="1">
                  <a:spLocks noRot="1" noChangeAspect="1" noMove="1" noResize="1" noEditPoints="1" noAdjustHandles="1" noChangeArrowheads="1" noChangeShapeType="1" noTextEdit="1"/>
                </p:cNvSpPr>
                <p:nvPr/>
              </p:nvSpPr>
              <p:spPr>
                <a:xfrm>
                  <a:off x="3397933" y="2197850"/>
                  <a:ext cx="357790" cy="307777"/>
                </a:xfrm>
                <a:prstGeom prst="rect">
                  <a:avLst/>
                </a:prstGeom>
                <a:blipFill>
                  <a:blip r:embed="rId15"/>
                  <a:stretch>
                    <a:fillRect/>
                  </a:stretch>
                </a:blipFill>
              </p:spPr>
              <p:txBody>
                <a:bodyPr/>
                <a:lstStyle/>
                <a:p>
                  <a:r>
                    <a:rPr lang="zh-CN" altLang="en-US">
                      <a:noFill/>
                    </a:rPr>
                    <a:t> </a:t>
                  </a:r>
                </a:p>
              </p:txBody>
            </p:sp>
          </mc:Fallback>
        </mc:AlternateContent>
        <p:grpSp>
          <p:nvGrpSpPr>
            <p:cNvPr id="2057" name="组合 2056">
              <a:extLst>
                <a:ext uri="{FF2B5EF4-FFF2-40B4-BE49-F238E27FC236}">
                  <a16:creationId xmlns:a16="http://schemas.microsoft.com/office/drawing/2014/main" id="{45C03198-3F17-40BE-9537-596E1AF46491}"/>
                </a:ext>
              </a:extLst>
            </p:cNvPr>
            <p:cNvGrpSpPr/>
            <p:nvPr/>
          </p:nvGrpSpPr>
          <p:grpSpPr>
            <a:xfrm>
              <a:off x="734641" y="2010179"/>
              <a:ext cx="1249218" cy="513813"/>
              <a:chOff x="734641" y="2010179"/>
              <a:chExt cx="1249218" cy="513813"/>
            </a:xfrm>
          </p:grpSpPr>
          <p:grpSp>
            <p:nvGrpSpPr>
              <p:cNvPr id="2049" name="组合 2048">
                <a:extLst>
                  <a:ext uri="{FF2B5EF4-FFF2-40B4-BE49-F238E27FC236}">
                    <a16:creationId xmlns:a16="http://schemas.microsoft.com/office/drawing/2014/main" id="{5712F854-778B-48E0-AE19-28AD21FD467D}"/>
                  </a:ext>
                </a:extLst>
              </p:cNvPr>
              <p:cNvGrpSpPr/>
              <p:nvPr/>
            </p:nvGrpSpPr>
            <p:grpSpPr>
              <a:xfrm>
                <a:off x="734641" y="2010179"/>
                <a:ext cx="1249218" cy="513813"/>
                <a:chOff x="2926542" y="3753174"/>
                <a:chExt cx="1249218" cy="513813"/>
              </a:xfrm>
            </p:grpSpPr>
            <p:sp>
              <p:nvSpPr>
                <p:cNvPr id="319" name="双括号 318">
                  <a:extLst>
                    <a:ext uri="{FF2B5EF4-FFF2-40B4-BE49-F238E27FC236}">
                      <a16:creationId xmlns:a16="http://schemas.microsoft.com/office/drawing/2014/main" id="{0DE885C4-3C86-48A3-99A4-5B8F64F1B038}"/>
                    </a:ext>
                  </a:extLst>
                </p:cNvPr>
                <p:cNvSpPr/>
                <p:nvPr/>
              </p:nvSpPr>
              <p:spPr>
                <a:xfrm>
                  <a:off x="2926542" y="3753175"/>
                  <a:ext cx="1249218" cy="508764"/>
                </a:xfrm>
                <a:prstGeom prst="bracketPair">
                  <a:avLst>
                    <a:gd name="adj" fmla="val 719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1" name="矩形 320">
                  <a:extLst>
                    <a:ext uri="{FF2B5EF4-FFF2-40B4-BE49-F238E27FC236}">
                      <a16:creationId xmlns:a16="http://schemas.microsoft.com/office/drawing/2014/main" id="{8D8934BA-69E5-45CA-B560-41203B08A7A1}"/>
                    </a:ext>
                  </a:extLst>
                </p:cNvPr>
                <p:cNvSpPr/>
                <p:nvPr/>
              </p:nvSpPr>
              <p:spPr>
                <a:xfrm>
                  <a:off x="3047558" y="3753174"/>
                  <a:ext cx="1010076" cy="171271"/>
                </a:xfrm>
                <a:prstGeom prst="rect">
                  <a:avLst/>
                </a:prstGeom>
                <a:solidFill>
                  <a:srgbClr val="E8EEE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7" name="矩形 346">
                  <a:extLst>
                    <a:ext uri="{FF2B5EF4-FFF2-40B4-BE49-F238E27FC236}">
                      <a16:creationId xmlns:a16="http://schemas.microsoft.com/office/drawing/2014/main" id="{CABF5368-C7F1-4185-B4A6-31D8B59DBB52}"/>
                    </a:ext>
                  </a:extLst>
                </p:cNvPr>
                <p:cNvSpPr/>
                <p:nvPr/>
              </p:nvSpPr>
              <p:spPr>
                <a:xfrm>
                  <a:off x="3047558" y="3924445"/>
                  <a:ext cx="1010076" cy="171271"/>
                </a:xfrm>
                <a:prstGeom prst="rect">
                  <a:avLst/>
                </a:prstGeom>
                <a:solidFill>
                  <a:srgbClr val="E8EEE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8" name="矩形 347">
                  <a:extLst>
                    <a:ext uri="{FF2B5EF4-FFF2-40B4-BE49-F238E27FC236}">
                      <a16:creationId xmlns:a16="http://schemas.microsoft.com/office/drawing/2014/main" id="{4817B46F-972D-48CD-8035-F61A16FFD3A4}"/>
                    </a:ext>
                  </a:extLst>
                </p:cNvPr>
                <p:cNvSpPr/>
                <p:nvPr/>
              </p:nvSpPr>
              <p:spPr>
                <a:xfrm>
                  <a:off x="3047558" y="4095716"/>
                  <a:ext cx="1010076" cy="171271"/>
                </a:xfrm>
                <a:prstGeom prst="rect">
                  <a:avLst/>
                </a:prstGeom>
                <a:solidFill>
                  <a:srgbClr val="E8EEE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2" name="矩形 351">
                  <a:extLst>
                    <a:ext uri="{FF2B5EF4-FFF2-40B4-BE49-F238E27FC236}">
                      <a16:creationId xmlns:a16="http://schemas.microsoft.com/office/drawing/2014/main" id="{58DEC765-8656-424D-8334-63F78F7942D2}"/>
                    </a:ext>
                  </a:extLst>
                </p:cNvPr>
                <p:cNvSpPr/>
                <p:nvPr/>
              </p:nvSpPr>
              <p:spPr>
                <a:xfrm>
                  <a:off x="3053946" y="3753175"/>
                  <a:ext cx="1003688" cy="50876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353" name="文本框 352">
                    <a:extLst>
                      <a:ext uri="{FF2B5EF4-FFF2-40B4-BE49-F238E27FC236}">
                        <a16:creationId xmlns:a16="http://schemas.microsoft.com/office/drawing/2014/main" id="{5476308A-3056-47F5-8C3C-E12980D52BC2}"/>
                      </a:ext>
                    </a:extLst>
                  </p:cNvPr>
                  <p:cNvSpPr txBox="1"/>
                  <p:nvPr/>
                </p:nvSpPr>
                <p:spPr>
                  <a:xfrm>
                    <a:off x="1190394" y="2128586"/>
                    <a:ext cx="335028"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1200" i="1" smtClean="0">
                              <a:latin typeface="Cambria Math" panose="02040503050406030204" pitchFamily="18" charset="0"/>
                            </a:rPr>
                            <m:t>𝑄</m:t>
                          </m:r>
                        </m:oMath>
                      </m:oMathPara>
                    </a14:m>
                    <a:endParaRPr kumimoji="1" lang="zh-CN" altLang="en-US" sz="1200" dirty="0"/>
                  </a:p>
                </p:txBody>
              </p:sp>
            </mc:Choice>
            <mc:Fallback xmlns="">
              <p:sp>
                <p:nvSpPr>
                  <p:cNvPr id="353" name="文本框 352">
                    <a:extLst>
                      <a:ext uri="{FF2B5EF4-FFF2-40B4-BE49-F238E27FC236}">
                        <a16:creationId xmlns:a16="http://schemas.microsoft.com/office/drawing/2014/main" id="{5476308A-3056-47F5-8C3C-E12980D52BC2}"/>
                      </a:ext>
                    </a:extLst>
                  </p:cNvPr>
                  <p:cNvSpPr txBox="1">
                    <a:spLocks noRot="1" noChangeAspect="1" noMove="1" noResize="1" noEditPoints="1" noAdjustHandles="1" noChangeArrowheads="1" noChangeShapeType="1" noTextEdit="1"/>
                  </p:cNvSpPr>
                  <p:nvPr/>
                </p:nvSpPr>
                <p:spPr>
                  <a:xfrm>
                    <a:off x="1190394" y="2128586"/>
                    <a:ext cx="335028" cy="276999"/>
                  </a:xfrm>
                  <a:prstGeom prst="rect">
                    <a:avLst/>
                  </a:prstGeom>
                  <a:blipFill>
                    <a:blip r:embed="rId20"/>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355" name="文本框 354">
                  <a:extLst>
                    <a:ext uri="{FF2B5EF4-FFF2-40B4-BE49-F238E27FC236}">
                      <a16:creationId xmlns:a16="http://schemas.microsoft.com/office/drawing/2014/main" id="{04C074A3-D742-413E-8759-E99586086314}"/>
                    </a:ext>
                  </a:extLst>
                </p:cNvPr>
                <p:cNvSpPr txBox="1"/>
                <p:nvPr/>
              </p:nvSpPr>
              <p:spPr>
                <a:xfrm>
                  <a:off x="1957752" y="2195208"/>
                  <a:ext cx="357790" cy="307777"/>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cs typeface="Times New Roman" panose="02020603050405020304" pitchFamily="18" charset="0"/>
                          </a:rPr>
                          <m:t>×</m:t>
                        </m:r>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355" name="文本框 354">
                  <a:extLst>
                    <a:ext uri="{FF2B5EF4-FFF2-40B4-BE49-F238E27FC236}">
                      <a16:creationId xmlns:a16="http://schemas.microsoft.com/office/drawing/2014/main" id="{04C074A3-D742-413E-8759-E99586086314}"/>
                    </a:ext>
                  </a:extLst>
                </p:cNvPr>
                <p:cNvSpPr txBox="1">
                  <a:spLocks noRot="1" noChangeAspect="1" noMove="1" noResize="1" noEditPoints="1" noAdjustHandles="1" noChangeArrowheads="1" noChangeShapeType="1" noTextEdit="1"/>
                </p:cNvSpPr>
                <p:nvPr/>
              </p:nvSpPr>
              <p:spPr>
                <a:xfrm>
                  <a:off x="1957752" y="2195208"/>
                  <a:ext cx="357790" cy="307777"/>
                </a:xfrm>
                <a:prstGeom prst="rect">
                  <a:avLst/>
                </a:prstGeom>
                <a:blipFill>
                  <a:blip r:embed="rId9"/>
                  <a:stretch>
                    <a:fillRect/>
                  </a:stretch>
                </a:blipFill>
              </p:spPr>
              <p:txBody>
                <a:bodyPr/>
                <a:lstStyle/>
                <a:p>
                  <a:r>
                    <a:rPr lang="zh-CN" altLang="en-US">
                      <a:noFill/>
                    </a:rPr>
                    <a:t> </a:t>
                  </a:r>
                </a:p>
              </p:txBody>
            </p:sp>
          </mc:Fallback>
        </mc:AlternateContent>
        <p:grpSp>
          <p:nvGrpSpPr>
            <p:cNvPr id="367" name="组合 366">
              <a:extLst>
                <a:ext uri="{FF2B5EF4-FFF2-40B4-BE49-F238E27FC236}">
                  <a16:creationId xmlns:a16="http://schemas.microsoft.com/office/drawing/2014/main" id="{2842EC5F-29BC-4559-8830-40F95369E837}"/>
                </a:ext>
              </a:extLst>
            </p:cNvPr>
            <p:cNvGrpSpPr/>
            <p:nvPr/>
          </p:nvGrpSpPr>
          <p:grpSpPr>
            <a:xfrm rot="5400000">
              <a:off x="1911545" y="2075391"/>
              <a:ext cx="1249218" cy="514884"/>
              <a:chOff x="2926542" y="3924445"/>
              <a:chExt cx="1249218" cy="514884"/>
            </a:xfrm>
          </p:grpSpPr>
          <p:sp>
            <p:nvSpPr>
              <p:cNvPr id="368" name="双括号 367">
                <a:extLst>
                  <a:ext uri="{FF2B5EF4-FFF2-40B4-BE49-F238E27FC236}">
                    <a16:creationId xmlns:a16="http://schemas.microsoft.com/office/drawing/2014/main" id="{C7306095-020D-48B9-9CB6-153D92680462}"/>
                  </a:ext>
                </a:extLst>
              </p:cNvPr>
              <p:cNvSpPr/>
              <p:nvPr/>
            </p:nvSpPr>
            <p:spPr>
              <a:xfrm>
                <a:off x="2926542" y="3924446"/>
                <a:ext cx="1249218" cy="514883"/>
              </a:xfrm>
              <a:prstGeom prst="bracketPair">
                <a:avLst>
                  <a:gd name="adj" fmla="val 719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0" name="矩形 369">
                <a:extLst>
                  <a:ext uri="{FF2B5EF4-FFF2-40B4-BE49-F238E27FC236}">
                    <a16:creationId xmlns:a16="http://schemas.microsoft.com/office/drawing/2014/main" id="{3AFDC729-00D2-482B-AB53-1957404044EC}"/>
                  </a:ext>
                </a:extLst>
              </p:cNvPr>
              <p:cNvSpPr/>
              <p:nvPr/>
            </p:nvSpPr>
            <p:spPr>
              <a:xfrm>
                <a:off x="3047558" y="3924445"/>
                <a:ext cx="1010076" cy="171271"/>
              </a:xfrm>
              <a:prstGeom prst="rect">
                <a:avLst/>
              </a:prstGeom>
              <a:solidFill>
                <a:srgbClr val="E8EEE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1" name="矩形 370">
                <a:extLst>
                  <a:ext uri="{FF2B5EF4-FFF2-40B4-BE49-F238E27FC236}">
                    <a16:creationId xmlns:a16="http://schemas.microsoft.com/office/drawing/2014/main" id="{FCF96459-271A-4882-8131-1D7FB1F816F3}"/>
                  </a:ext>
                </a:extLst>
              </p:cNvPr>
              <p:cNvSpPr/>
              <p:nvPr/>
            </p:nvSpPr>
            <p:spPr>
              <a:xfrm>
                <a:off x="3047558" y="4095716"/>
                <a:ext cx="1010076" cy="171271"/>
              </a:xfrm>
              <a:prstGeom prst="rect">
                <a:avLst/>
              </a:prstGeom>
              <a:solidFill>
                <a:srgbClr val="E8EEE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2" name="矩形 371">
                <a:extLst>
                  <a:ext uri="{FF2B5EF4-FFF2-40B4-BE49-F238E27FC236}">
                    <a16:creationId xmlns:a16="http://schemas.microsoft.com/office/drawing/2014/main" id="{0581399C-3640-488C-872F-C513EE006AF3}"/>
                  </a:ext>
                </a:extLst>
              </p:cNvPr>
              <p:cNvSpPr/>
              <p:nvPr/>
            </p:nvSpPr>
            <p:spPr>
              <a:xfrm>
                <a:off x="3047558" y="4268057"/>
                <a:ext cx="1010076" cy="171271"/>
              </a:xfrm>
              <a:prstGeom prst="rect">
                <a:avLst/>
              </a:prstGeom>
              <a:solidFill>
                <a:srgbClr val="E8EEE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3" name="矩形 372">
                <a:extLst>
                  <a:ext uri="{FF2B5EF4-FFF2-40B4-BE49-F238E27FC236}">
                    <a16:creationId xmlns:a16="http://schemas.microsoft.com/office/drawing/2014/main" id="{57F2ACA1-B18D-46D2-B22A-A4CF031CCC49}"/>
                  </a:ext>
                </a:extLst>
              </p:cNvPr>
              <p:cNvSpPr/>
              <p:nvPr/>
            </p:nvSpPr>
            <p:spPr>
              <a:xfrm>
                <a:off x="3053946" y="3924446"/>
                <a:ext cx="1003688" cy="51488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374" name="文本框 373">
                  <a:extLst>
                    <a:ext uri="{FF2B5EF4-FFF2-40B4-BE49-F238E27FC236}">
                      <a16:creationId xmlns:a16="http://schemas.microsoft.com/office/drawing/2014/main" id="{5DFA04CE-B392-42AE-BD6D-A5DB5D5A6EA0}"/>
                    </a:ext>
                  </a:extLst>
                </p:cNvPr>
                <p:cNvSpPr txBox="1"/>
                <p:nvPr/>
              </p:nvSpPr>
              <p:spPr>
                <a:xfrm>
                  <a:off x="2354888" y="2128586"/>
                  <a:ext cx="42678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1200" i="1" smtClean="0">
                                <a:latin typeface="Cambria Math" panose="02040503050406030204" pitchFamily="18" charset="0"/>
                              </a:rPr>
                            </m:ctrlPr>
                          </m:sSupPr>
                          <m:e>
                            <m:r>
                              <a:rPr kumimoji="1" lang="en-US" altLang="zh-CN" sz="1200" b="0" i="1" smtClean="0">
                                <a:latin typeface="Cambria Math" panose="02040503050406030204" pitchFamily="18" charset="0"/>
                              </a:rPr>
                              <m:t>𝐾</m:t>
                            </m:r>
                          </m:e>
                          <m:sup>
                            <m:r>
                              <a:rPr kumimoji="1" lang="en-US" altLang="zh-CN" sz="1200" b="0" i="1" smtClean="0">
                                <a:latin typeface="Cambria Math" panose="02040503050406030204" pitchFamily="18" charset="0"/>
                              </a:rPr>
                              <m:t>⊤</m:t>
                            </m:r>
                          </m:sup>
                        </m:sSup>
                      </m:oMath>
                    </m:oMathPara>
                  </a14:m>
                  <a:endParaRPr kumimoji="1" lang="zh-CN" altLang="en-US" sz="1200" dirty="0"/>
                </a:p>
              </p:txBody>
            </p:sp>
          </mc:Choice>
          <mc:Fallback xmlns="">
            <p:sp>
              <p:nvSpPr>
                <p:cNvPr id="374" name="文本框 373">
                  <a:extLst>
                    <a:ext uri="{FF2B5EF4-FFF2-40B4-BE49-F238E27FC236}">
                      <a16:creationId xmlns:a16="http://schemas.microsoft.com/office/drawing/2014/main" id="{5DFA04CE-B392-42AE-BD6D-A5DB5D5A6EA0}"/>
                    </a:ext>
                  </a:extLst>
                </p:cNvPr>
                <p:cNvSpPr txBox="1">
                  <a:spLocks noRot="1" noChangeAspect="1" noMove="1" noResize="1" noEditPoints="1" noAdjustHandles="1" noChangeArrowheads="1" noChangeShapeType="1" noTextEdit="1"/>
                </p:cNvSpPr>
                <p:nvPr/>
              </p:nvSpPr>
              <p:spPr>
                <a:xfrm>
                  <a:off x="2354888" y="2128586"/>
                  <a:ext cx="426784" cy="276999"/>
                </a:xfrm>
                <a:prstGeom prst="rect">
                  <a:avLst/>
                </a:prstGeom>
                <a:blipFill>
                  <a:blip r:embed="rId12"/>
                  <a:stretch>
                    <a:fillRect/>
                  </a:stretch>
                </a:blipFill>
              </p:spPr>
              <p:txBody>
                <a:bodyPr/>
                <a:lstStyle/>
                <a:p>
                  <a:r>
                    <a:rPr lang="zh-CN" altLang="en-US">
                      <a:noFill/>
                    </a:rPr>
                    <a:t> </a:t>
                  </a:r>
                </a:p>
              </p:txBody>
            </p:sp>
          </mc:Fallback>
        </mc:AlternateContent>
        <p:grpSp>
          <p:nvGrpSpPr>
            <p:cNvPr id="380" name="组合 379">
              <a:extLst>
                <a:ext uri="{FF2B5EF4-FFF2-40B4-BE49-F238E27FC236}">
                  <a16:creationId xmlns:a16="http://schemas.microsoft.com/office/drawing/2014/main" id="{7C44421B-9D18-4A45-A7BF-FCA1680B2390}"/>
                </a:ext>
              </a:extLst>
            </p:cNvPr>
            <p:cNvGrpSpPr/>
            <p:nvPr/>
          </p:nvGrpSpPr>
          <p:grpSpPr>
            <a:xfrm>
              <a:off x="2942133" y="2167073"/>
              <a:ext cx="572007" cy="369332"/>
              <a:chOff x="3647772" y="1834040"/>
              <a:chExt cx="572007" cy="369332"/>
            </a:xfrm>
          </p:grpSpPr>
          <p:sp>
            <p:nvSpPr>
              <p:cNvPr id="381" name="文本框 380">
                <a:extLst>
                  <a:ext uri="{FF2B5EF4-FFF2-40B4-BE49-F238E27FC236}">
                    <a16:creationId xmlns:a16="http://schemas.microsoft.com/office/drawing/2014/main" id="{4CC16911-A3BF-4280-96D0-FEEE5A4C757E}"/>
                  </a:ext>
                </a:extLst>
              </p:cNvPr>
              <p:cNvSpPr txBox="1"/>
              <p:nvPr/>
            </p:nvSpPr>
            <p:spPr>
              <a:xfrm>
                <a:off x="3720924" y="1834040"/>
                <a:ext cx="498855" cy="369332"/>
              </a:xfrm>
              <a:prstGeom prst="rect">
                <a:avLst/>
              </a:prstGeom>
              <a:noFill/>
            </p:spPr>
            <p:txBody>
              <a:bodyPr wrap="none" rtlCol="0">
                <a:spAutoFit/>
              </a:bodyPr>
              <a:lstStyle/>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Causal</a:t>
                </a:r>
              </a:p>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Mask</a:t>
                </a:r>
                <a:endParaRPr kumimoji="1" lang="zh-CN" altLang="en-US" sz="9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382" name="文本框 381">
                <a:extLst>
                  <a:ext uri="{FF2B5EF4-FFF2-40B4-BE49-F238E27FC236}">
                    <a16:creationId xmlns:a16="http://schemas.microsoft.com/office/drawing/2014/main" id="{00889712-6E6B-4E33-8517-0EC648E8FBC5}"/>
                  </a:ext>
                </a:extLst>
              </p:cNvPr>
              <p:cNvSpPr txBox="1"/>
              <p:nvPr/>
            </p:nvSpPr>
            <p:spPr>
              <a:xfrm>
                <a:off x="3647772" y="1891813"/>
                <a:ext cx="264816" cy="261610"/>
              </a:xfrm>
              <a:prstGeom prst="rect">
                <a:avLst/>
              </a:prstGeom>
              <a:noFill/>
            </p:spPr>
            <p:txBody>
              <a:bodyPr wrap="none" rtlCol="0">
                <a:spAutoFit/>
              </a:bodyPr>
              <a:lstStyle/>
              <a:p>
                <a:pPr algn="l"/>
                <a:r>
                  <a:rPr lang="en-US" altLang="zh-CN" sz="1100" b="1" dirty="0">
                    <a:solidFill>
                      <a:schemeClr val="tx1">
                        <a:lumMod val="50000"/>
                        <a:lumOff val="50000"/>
                      </a:schemeClr>
                    </a:solidFill>
                    <a:latin typeface="Times New Roman" panose="02020603050405020304" pitchFamily="18" charset="0"/>
                    <a:cs typeface="Times New Roman" panose="02020603050405020304" pitchFamily="18" charset="0"/>
                  </a:rPr>
                  <a:t>+</a:t>
                </a:r>
                <a:endParaRPr lang="zh-CN" altLang="en-US" sz="1100" b="1"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grpSp>
          <p:nvGrpSpPr>
            <p:cNvPr id="384" name="组合 383">
              <a:extLst>
                <a:ext uri="{FF2B5EF4-FFF2-40B4-BE49-F238E27FC236}">
                  <a16:creationId xmlns:a16="http://schemas.microsoft.com/office/drawing/2014/main" id="{AAFEDB51-6738-4EC5-B961-D210179EA991}"/>
                </a:ext>
              </a:extLst>
            </p:cNvPr>
            <p:cNvGrpSpPr/>
            <p:nvPr/>
          </p:nvGrpSpPr>
          <p:grpSpPr>
            <a:xfrm>
              <a:off x="3683587" y="2010179"/>
              <a:ext cx="1249218" cy="513813"/>
              <a:chOff x="2926542" y="3753174"/>
              <a:chExt cx="1249218" cy="513813"/>
            </a:xfrm>
          </p:grpSpPr>
          <p:sp>
            <p:nvSpPr>
              <p:cNvPr id="385" name="双括号 384">
                <a:extLst>
                  <a:ext uri="{FF2B5EF4-FFF2-40B4-BE49-F238E27FC236}">
                    <a16:creationId xmlns:a16="http://schemas.microsoft.com/office/drawing/2014/main" id="{CBAC65EC-8F40-43F1-B6FA-1C5371CBA26C}"/>
                  </a:ext>
                </a:extLst>
              </p:cNvPr>
              <p:cNvSpPr/>
              <p:nvPr/>
            </p:nvSpPr>
            <p:spPr>
              <a:xfrm>
                <a:off x="2926542" y="3753175"/>
                <a:ext cx="1249218" cy="508764"/>
              </a:xfrm>
              <a:prstGeom prst="bracketPair">
                <a:avLst>
                  <a:gd name="adj" fmla="val 719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6" name="矩形 385">
                <a:extLst>
                  <a:ext uri="{FF2B5EF4-FFF2-40B4-BE49-F238E27FC236}">
                    <a16:creationId xmlns:a16="http://schemas.microsoft.com/office/drawing/2014/main" id="{668C5847-61F5-40A5-94AF-F6D95F86EBB1}"/>
                  </a:ext>
                </a:extLst>
              </p:cNvPr>
              <p:cNvSpPr/>
              <p:nvPr/>
            </p:nvSpPr>
            <p:spPr>
              <a:xfrm>
                <a:off x="3047558" y="3753174"/>
                <a:ext cx="1010076" cy="171271"/>
              </a:xfrm>
              <a:prstGeom prst="rect">
                <a:avLst/>
              </a:prstGeom>
              <a:solidFill>
                <a:srgbClr val="E8EEE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7" name="矩形 386">
                <a:extLst>
                  <a:ext uri="{FF2B5EF4-FFF2-40B4-BE49-F238E27FC236}">
                    <a16:creationId xmlns:a16="http://schemas.microsoft.com/office/drawing/2014/main" id="{0139B669-AE23-4B86-91C8-93AA53DE4F92}"/>
                  </a:ext>
                </a:extLst>
              </p:cNvPr>
              <p:cNvSpPr/>
              <p:nvPr/>
            </p:nvSpPr>
            <p:spPr>
              <a:xfrm>
                <a:off x="3047558" y="3924445"/>
                <a:ext cx="1010076" cy="171271"/>
              </a:xfrm>
              <a:prstGeom prst="rect">
                <a:avLst/>
              </a:prstGeom>
              <a:solidFill>
                <a:srgbClr val="E8EEE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8" name="矩形 387">
                <a:extLst>
                  <a:ext uri="{FF2B5EF4-FFF2-40B4-BE49-F238E27FC236}">
                    <a16:creationId xmlns:a16="http://schemas.microsoft.com/office/drawing/2014/main" id="{E5759A43-D4FE-4D17-84A3-02BB98B883CD}"/>
                  </a:ext>
                </a:extLst>
              </p:cNvPr>
              <p:cNvSpPr/>
              <p:nvPr/>
            </p:nvSpPr>
            <p:spPr>
              <a:xfrm>
                <a:off x="3047558" y="4095716"/>
                <a:ext cx="1010076" cy="171271"/>
              </a:xfrm>
              <a:prstGeom prst="rect">
                <a:avLst/>
              </a:prstGeom>
              <a:solidFill>
                <a:srgbClr val="E8EEE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0" name="矩形 389">
                <a:extLst>
                  <a:ext uri="{FF2B5EF4-FFF2-40B4-BE49-F238E27FC236}">
                    <a16:creationId xmlns:a16="http://schemas.microsoft.com/office/drawing/2014/main" id="{FA4EBFA2-6DB4-4835-9247-1C1DBEEF0E3C}"/>
                  </a:ext>
                </a:extLst>
              </p:cNvPr>
              <p:cNvSpPr/>
              <p:nvPr/>
            </p:nvSpPr>
            <p:spPr>
              <a:xfrm>
                <a:off x="3053946" y="3753175"/>
                <a:ext cx="1003688" cy="50876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290" name="文本框 289">
                  <a:extLst>
                    <a:ext uri="{FF2B5EF4-FFF2-40B4-BE49-F238E27FC236}">
                      <a16:creationId xmlns:a16="http://schemas.microsoft.com/office/drawing/2014/main" id="{3A4BB154-4FF8-424B-8129-6ED843586A84}"/>
                    </a:ext>
                  </a:extLst>
                </p:cNvPr>
                <p:cNvSpPr txBox="1"/>
                <p:nvPr/>
              </p:nvSpPr>
              <p:spPr>
                <a:xfrm>
                  <a:off x="4156438" y="2132123"/>
                  <a:ext cx="32739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1200" i="1" smtClean="0">
                            <a:latin typeface="Cambria Math" panose="02040503050406030204" pitchFamily="18" charset="0"/>
                          </a:rPr>
                          <m:t>𝑉</m:t>
                        </m:r>
                      </m:oMath>
                    </m:oMathPara>
                  </a14:m>
                  <a:endParaRPr kumimoji="1" lang="zh-CN" altLang="en-US" sz="1200" dirty="0"/>
                </a:p>
              </p:txBody>
            </p:sp>
          </mc:Choice>
          <mc:Fallback xmlns="">
            <p:sp>
              <p:nvSpPr>
                <p:cNvPr id="290" name="文本框 289">
                  <a:extLst>
                    <a:ext uri="{FF2B5EF4-FFF2-40B4-BE49-F238E27FC236}">
                      <a16:creationId xmlns:a16="http://schemas.microsoft.com/office/drawing/2014/main" id="{3A4BB154-4FF8-424B-8129-6ED843586A84}"/>
                    </a:ext>
                  </a:extLst>
                </p:cNvPr>
                <p:cNvSpPr txBox="1">
                  <a:spLocks noRot="1" noChangeAspect="1" noMove="1" noResize="1" noEditPoints="1" noAdjustHandles="1" noChangeArrowheads="1" noChangeShapeType="1" noTextEdit="1"/>
                </p:cNvSpPr>
                <p:nvPr/>
              </p:nvSpPr>
              <p:spPr>
                <a:xfrm>
                  <a:off x="4156438" y="2132123"/>
                  <a:ext cx="327397" cy="276999"/>
                </a:xfrm>
                <a:prstGeom prst="rect">
                  <a:avLst/>
                </a:prstGeom>
                <a:blipFill>
                  <a:blip r:embed="rId2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0" name="文本框 399">
                  <a:extLst>
                    <a:ext uri="{FF2B5EF4-FFF2-40B4-BE49-F238E27FC236}">
                      <a16:creationId xmlns:a16="http://schemas.microsoft.com/office/drawing/2014/main" id="{0705A6C6-11B5-4CC7-8A74-6C91420615EA}"/>
                    </a:ext>
                  </a:extLst>
                </p:cNvPr>
                <p:cNvSpPr txBox="1"/>
                <p:nvPr/>
              </p:nvSpPr>
              <p:spPr>
                <a:xfrm>
                  <a:off x="4877910" y="2185055"/>
                  <a:ext cx="364202" cy="307777"/>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cs typeface="Times New Roman" panose="02020603050405020304" pitchFamily="18" charset="0"/>
                          </a:rPr>
                          <m:t>=</m:t>
                        </m:r>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400" name="文本框 399">
                  <a:extLst>
                    <a:ext uri="{FF2B5EF4-FFF2-40B4-BE49-F238E27FC236}">
                      <a16:creationId xmlns:a16="http://schemas.microsoft.com/office/drawing/2014/main" id="{0705A6C6-11B5-4CC7-8A74-6C91420615EA}"/>
                    </a:ext>
                  </a:extLst>
                </p:cNvPr>
                <p:cNvSpPr txBox="1">
                  <a:spLocks noRot="1" noChangeAspect="1" noMove="1" noResize="1" noEditPoints="1" noAdjustHandles="1" noChangeArrowheads="1" noChangeShapeType="1" noTextEdit="1"/>
                </p:cNvSpPr>
                <p:nvPr/>
              </p:nvSpPr>
              <p:spPr>
                <a:xfrm>
                  <a:off x="4877910" y="2185055"/>
                  <a:ext cx="364202" cy="307777"/>
                </a:xfrm>
                <a:prstGeom prst="rect">
                  <a:avLst/>
                </a:prstGeom>
                <a:blipFill>
                  <a:blip r:embed="rId18"/>
                  <a:stretch>
                    <a:fillRect/>
                  </a:stretch>
                </a:blipFill>
              </p:spPr>
              <p:txBody>
                <a:bodyPr/>
                <a:lstStyle/>
                <a:p>
                  <a:r>
                    <a:rPr lang="zh-CN" altLang="en-US">
                      <a:noFill/>
                    </a:rPr>
                    <a:t> </a:t>
                  </a:r>
                </a:p>
              </p:txBody>
            </p:sp>
          </mc:Fallback>
        </mc:AlternateContent>
        <p:grpSp>
          <p:nvGrpSpPr>
            <p:cNvPr id="444" name="组合 443">
              <a:extLst>
                <a:ext uri="{FF2B5EF4-FFF2-40B4-BE49-F238E27FC236}">
                  <a16:creationId xmlns:a16="http://schemas.microsoft.com/office/drawing/2014/main" id="{174B3A48-F9E8-451C-A437-CFF6E1C710AE}"/>
                </a:ext>
              </a:extLst>
            </p:cNvPr>
            <p:cNvGrpSpPr/>
            <p:nvPr/>
          </p:nvGrpSpPr>
          <p:grpSpPr>
            <a:xfrm>
              <a:off x="5199057" y="2007655"/>
              <a:ext cx="1249218" cy="513813"/>
              <a:chOff x="2926542" y="3753174"/>
              <a:chExt cx="1249218" cy="513813"/>
            </a:xfrm>
          </p:grpSpPr>
          <p:sp>
            <p:nvSpPr>
              <p:cNvPr id="445" name="双括号 444">
                <a:extLst>
                  <a:ext uri="{FF2B5EF4-FFF2-40B4-BE49-F238E27FC236}">
                    <a16:creationId xmlns:a16="http://schemas.microsoft.com/office/drawing/2014/main" id="{509693FA-ED1D-45A9-BC24-27EE521C6D2D}"/>
                  </a:ext>
                </a:extLst>
              </p:cNvPr>
              <p:cNvSpPr/>
              <p:nvPr/>
            </p:nvSpPr>
            <p:spPr>
              <a:xfrm>
                <a:off x="2926542" y="3753175"/>
                <a:ext cx="1249218" cy="508764"/>
              </a:xfrm>
              <a:prstGeom prst="bracketPair">
                <a:avLst>
                  <a:gd name="adj" fmla="val 719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46" name="矩形 445">
                <a:extLst>
                  <a:ext uri="{FF2B5EF4-FFF2-40B4-BE49-F238E27FC236}">
                    <a16:creationId xmlns:a16="http://schemas.microsoft.com/office/drawing/2014/main" id="{A0B67456-52E6-46EB-94A4-9035FF1B2A56}"/>
                  </a:ext>
                </a:extLst>
              </p:cNvPr>
              <p:cNvSpPr/>
              <p:nvPr/>
            </p:nvSpPr>
            <p:spPr>
              <a:xfrm>
                <a:off x="3047558" y="3753174"/>
                <a:ext cx="1010076" cy="171271"/>
              </a:xfrm>
              <a:prstGeom prst="rect">
                <a:avLst/>
              </a:prstGeom>
              <a:solidFill>
                <a:srgbClr val="E8EEE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7" name="矩形 446">
                <a:extLst>
                  <a:ext uri="{FF2B5EF4-FFF2-40B4-BE49-F238E27FC236}">
                    <a16:creationId xmlns:a16="http://schemas.microsoft.com/office/drawing/2014/main" id="{171D46D7-E437-418B-951A-24E869DAF703}"/>
                  </a:ext>
                </a:extLst>
              </p:cNvPr>
              <p:cNvSpPr/>
              <p:nvPr/>
            </p:nvSpPr>
            <p:spPr>
              <a:xfrm>
                <a:off x="3047558" y="3924445"/>
                <a:ext cx="1010076" cy="171271"/>
              </a:xfrm>
              <a:prstGeom prst="rect">
                <a:avLst/>
              </a:prstGeom>
              <a:solidFill>
                <a:srgbClr val="E8EEE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8" name="矩形 447">
                <a:extLst>
                  <a:ext uri="{FF2B5EF4-FFF2-40B4-BE49-F238E27FC236}">
                    <a16:creationId xmlns:a16="http://schemas.microsoft.com/office/drawing/2014/main" id="{8FB68A03-5073-43D9-9DF3-274D8772AB3F}"/>
                  </a:ext>
                </a:extLst>
              </p:cNvPr>
              <p:cNvSpPr/>
              <p:nvPr/>
            </p:nvSpPr>
            <p:spPr>
              <a:xfrm>
                <a:off x="3047558" y="4095716"/>
                <a:ext cx="1010076" cy="171271"/>
              </a:xfrm>
              <a:prstGeom prst="rect">
                <a:avLst/>
              </a:prstGeom>
              <a:solidFill>
                <a:srgbClr val="E8EEE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9" name="矩形 448">
                <a:extLst>
                  <a:ext uri="{FF2B5EF4-FFF2-40B4-BE49-F238E27FC236}">
                    <a16:creationId xmlns:a16="http://schemas.microsoft.com/office/drawing/2014/main" id="{D188478C-AD10-4723-A6AF-706F2B1114F7}"/>
                  </a:ext>
                </a:extLst>
              </p:cNvPr>
              <p:cNvSpPr/>
              <p:nvPr/>
            </p:nvSpPr>
            <p:spPr>
              <a:xfrm>
                <a:off x="3053946" y="3753175"/>
                <a:ext cx="1003688" cy="50876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059" name="矩形 2058">
            <a:extLst>
              <a:ext uri="{FF2B5EF4-FFF2-40B4-BE49-F238E27FC236}">
                <a16:creationId xmlns:a16="http://schemas.microsoft.com/office/drawing/2014/main" id="{1D8C7748-2C7C-49B0-A680-D710852451AE}"/>
              </a:ext>
            </a:extLst>
          </p:cNvPr>
          <p:cNvSpPr/>
          <p:nvPr/>
        </p:nvSpPr>
        <p:spPr>
          <a:xfrm>
            <a:off x="653827" y="3397388"/>
            <a:ext cx="5794448" cy="307777"/>
          </a:xfrm>
          <a:prstGeom prst="rect">
            <a:avLst/>
          </a:prstGeom>
          <a:solidFill>
            <a:srgbClr val="E1DC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Cache Memory</a:t>
            </a:r>
            <a:endParaRPr lang="zh-CN" altLang="en-US" sz="1600" dirty="0">
              <a:solidFill>
                <a:schemeClr val="tx1"/>
              </a:solidFill>
              <a:latin typeface="Times New Roman" panose="02020603050405020304" pitchFamily="18" charset="0"/>
              <a:cs typeface="Times New Roman" panose="02020603050405020304" pitchFamily="18" charset="0"/>
            </a:endParaRPr>
          </a:p>
        </p:txBody>
      </p:sp>
      <p:cxnSp>
        <p:nvCxnSpPr>
          <p:cNvPr id="2061" name="直接箭头连接符 2060">
            <a:extLst>
              <a:ext uri="{FF2B5EF4-FFF2-40B4-BE49-F238E27FC236}">
                <a16:creationId xmlns:a16="http://schemas.microsoft.com/office/drawing/2014/main" id="{749FB9D3-48EB-4A4E-A25D-FF38D2F4F9F8}"/>
              </a:ext>
            </a:extLst>
          </p:cNvPr>
          <p:cNvCxnSpPr>
            <a:cxnSpLocks/>
            <a:stCxn id="373" idx="3"/>
          </p:cNvCxnSpPr>
          <p:nvPr/>
        </p:nvCxnSpPr>
        <p:spPr>
          <a:xfrm flipH="1">
            <a:off x="2532124" y="2839317"/>
            <a:ext cx="0" cy="5580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直接箭头连接符 458">
            <a:extLst>
              <a:ext uri="{FF2B5EF4-FFF2-40B4-BE49-F238E27FC236}">
                <a16:creationId xmlns:a16="http://schemas.microsoft.com/office/drawing/2014/main" id="{2F1FEF96-FAB9-4282-9357-3899FCDD25B7}"/>
              </a:ext>
            </a:extLst>
          </p:cNvPr>
          <p:cNvCxnSpPr>
            <a:cxnSpLocks/>
            <a:stCxn id="390" idx="2"/>
          </p:cNvCxnSpPr>
          <p:nvPr/>
        </p:nvCxnSpPr>
        <p:spPr>
          <a:xfrm>
            <a:off x="4312835" y="2518944"/>
            <a:ext cx="0" cy="8784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71" name="文本框 2070">
            <a:extLst>
              <a:ext uri="{FF2B5EF4-FFF2-40B4-BE49-F238E27FC236}">
                <a16:creationId xmlns:a16="http://schemas.microsoft.com/office/drawing/2014/main" id="{698DDFEB-6BD3-4601-9A7F-D491BF46530A}"/>
              </a:ext>
            </a:extLst>
          </p:cNvPr>
          <p:cNvSpPr txBox="1"/>
          <p:nvPr/>
        </p:nvSpPr>
        <p:spPr>
          <a:xfrm>
            <a:off x="1455066" y="3046511"/>
            <a:ext cx="958917" cy="307777"/>
          </a:xfrm>
          <a:prstGeom prst="rect">
            <a:avLst/>
          </a:prstGeom>
          <a:noFill/>
        </p:spPr>
        <p:txBody>
          <a:bodyPr wrap="none" rtlCol="0">
            <a:spAutoFit/>
          </a:bodyPr>
          <a:lstStyle/>
          <a:p>
            <a:pPr algn="l"/>
            <a:r>
              <a:rPr lang="en-US" altLang="zh-CN" sz="1400" dirty="0">
                <a:latin typeface="Times New Roman" panose="02020603050405020304" pitchFamily="18" charset="0"/>
                <a:cs typeface="Times New Roman" panose="02020603050405020304" pitchFamily="18" charset="0"/>
              </a:rPr>
              <a:t>Caching K</a:t>
            </a:r>
          </a:p>
        </p:txBody>
      </p:sp>
      <p:sp>
        <p:nvSpPr>
          <p:cNvPr id="467" name="文本框 466">
            <a:extLst>
              <a:ext uri="{FF2B5EF4-FFF2-40B4-BE49-F238E27FC236}">
                <a16:creationId xmlns:a16="http://schemas.microsoft.com/office/drawing/2014/main" id="{BE2C225F-9052-44B4-998D-FF2BFDA390A1}"/>
              </a:ext>
            </a:extLst>
          </p:cNvPr>
          <p:cNvSpPr txBox="1"/>
          <p:nvPr/>
        </p:nvSpPr>
        <p:spPr>
          <a:xfrm>
            <a:off x="3276986" y="3037404"/>
            <a:ext cx="955646" cy="307777"/>
          </a:xfrm>
          <a:prstGeom prst="rect">
            <a:avLst/>
          </a:prstGeom>
          <a:noFill/>
        </p:spPr>
        <p:txBody>
          <a:bodyPr wrap="none" rtlCol="0">
            <a:spAutoFit/>
          </a:bodyPr>
          <a:lstStyle/>
          <a:p>
            <a:pPr algn="l"/>
            <a:r>
              <a:rPr lang="en-US" altLang="zh-CN" sz="1400" dirty="0">
                <a:latin typeface="Times New Roman" panose="02020603050405020304" pitchFamily="18" charset="0"/>
                <a:cs typeface="Times New Roman" panose="02020603050405020304" pitchFamily="18" charset="0"/>
              </a:rPr>
              <a:t>Caching V</a:t>
            </a:r>
          </a:p>
        </p:txBody>
      </p:sp>
      <p:sp>
        <p:nvSpPr>
          <p:cNvPr id="2076" name="文本框 2075">
            <a:extLst>
              <a:ext uri="{FF2B5EF4-FFF2-40B4-BE49-F238E27FC236}">
                <a16:creationId xmlns:a16="http://schemas.microsoft.com/office/drawing/2014/main" id="{5D555C8B-7C1B-4FB3-B868-692DEB07B4D6}"/>
              </a:ext>
            </a:extLst>
          </p:cNvPr>
          <p:cNvSpPr txBox="1"/>
          <p:nvPr/>
        </p:nvSpPr>
        <p:spPr>
          <a:xfrm>
            <a:off x="6246613" y="2922496"/>
            <a:ext cx="768159" cy="369332"/>
          </a:xfrm>
          <a:prstGeom prst="rect">
            <a:avLst/>
          </a:prstGeom>
          <a:noFill/>
        </p:spPr>
        <p:txBody>
          <a:bodyPr wrap="none" rtlCol="0">
            <a:spAutoFit/>
          </a:bodyPr>
          <a:lstStyle/>
          <a:p>
            <a:pPr algn="l"/>
            <a:r>
              <a:rPr lang="en-US" altLang="zh-CN" dirty="0">
                <a:latin typeface="Times New Roman" panose="02020603050405020304" pitchFamily="18" charset="0"/>
                <a:cs typeface="Times New Roman" panose="02020603050405020304" pitchFamily="18" charset="0"/>
              </a:rPr>
              <a:t>Step 0</a:t>
            </a:r>
            <a:endParaRPr lang="zh-CN" altLang="en-US" dirty="0">
              <a:latin typeface="Times New Roman" panose="02020603050405020304" pitchFamily="18" charset="0"/>
              <a:cs typeface="Times New Roman" panose="02020603050405020304" pitchFamily="18" charset="0"/>
            </a:endParaRPr>
          </a:p>
        </p:txBody>
      </p:sp>
      <p:cxnSp>
        <p:nvCxnSpPr>
          <p:cNvPr id="2078" name="直接连接符 2077">
            <a:extLst>
              <a:ext uri="{FF2B5EF4-FFF2-40B4-BE49-F238E27FC236}">
                <a16:creationId xmlns:a16="http://schemas.microsoft.com/office/drawing/2014/main" id="{A8690ACE-B4D1-426D-846A-1426B0EC11BF}"/>
              </a:ext>
            </a:extLst>
          </p:cNvPr>
          <p:cNvCxnSpPr>
            <a:cxnSpLocks/>
          </p:cNvCxnSpPr>
          <p:nvPr/>
        </p:nvCxnSpPr>
        <p:spPr>
          <a:xfrm flipH="1" flipV="1">
            <a:off x="6502905" y="1510147"/>
            <a:ext cx="1764000" cy="2566844"/>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8" name="直接连接符 477">
            <a:extLst>
              <a:ext uri="{FF2B5EF4-FFF2-40B4-BE49-F238E27FC236}">
                <a16:creationId xmlns:a16="http://schemas.microsoft.com/office/drawing/2014/main" id="{D6AD5F84-E765-4673-8591-0C086305BEEA}"/>
              </a:ext>
            </a:extLst>
          </p:cNvPr>
          <p:cNvCxnSpPr>
            <a:cxnSpLocks/>
          </p:cNvCxnSpPr>
          <p:nvPr/>
        </p:nvCxnSpPr>
        <p:spPr>
          <a:xfrm flipH="1">
            <a:off x="6502905" y="5246713"/>
            <a:ext cx="1764000" cy="709647"/>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82" name="矩形 2081">
            <a:extLst>
              <a:ext uri="{FF2B5EF4-FFF2-40B4-BE49-F238E27FC236}">
                <a16:creationId xmlns:a16="http://schemas.microsoft.com/office/drawing/2014/main" id="{9DCC06D1-26B8-4F4B-971F-58A7364E88F5}"/>
              </a:ext>
            </a:extLst>
          </p:cNvPr>
          <p:cNvSpPr/>
          <p:nvPr/>
        </p:nvSpPr>
        <p:spPr>
          <a:xfrm>
            <a:off x="8271993" y="1044138"/>
            <a:ext cx="2998630" cy="520861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083" name="矩形: 圆角 2082">
            <a:extLst>
              <a:ext uri="{FF2B5EF4-FFF2-40B4-BE49-F238E27FC236}">
                <a16:creationId xmlns:a16="http://schemas.microsoft.com/office/drawing/2014/main" id="{82FBC5B0-453E-46B2-BDBC-F949D81FEE74}"/>
              </a:ext>
            </a:extLst>
          </p:cNvPr>
          <p:cNvSpPr/>
          <p:nvPr/>
        </p:nvSpPr>
        <p:spPr>
          <a:xfrm>
            <a:off x="8283589" y="4055309"/>
            <a:ext cx="2550407" cy="1226371"/>
          </a:xfrm>
          <a:prstGeom prst="roundRect">
            <a:avLst>
              <a:gd name="adj" fmla="val 53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pitchFamily="18" charset="0"/>
                <a:cs typeface="Times New Roman" panose="02020603050405020304" pitchFamily="18" charset="0"/>
              </a:rPr>
              <a:t>Self-Attention</a:t>
            </a:r>
            <a:endParaRPr lang="zh-CN" altLang="en-US" b="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86" name="文本框 2085">
                <a:extLst>
                  <a:ext uri="{FF2B5EF4-FFF2-40B4-BE49-F238E27FC236}">
                    <a16:creationId xmlns:a16="http://schemas.microsoft.com/office/drawing/2014/main" id="{0E63ADFB-182B-4A4E-BCA1-0013BC5F3994}"/>
                  </a:ext>
                </a:extLst>
              </p:cNvPr>
              <p:cNvSpPr txBox="1"/>
              <p:nvPr/>
            </p:nvSpPr>
            <p:spPr>
              <a:xfrm>
                <a:off x="516835" y="5943958"/>
                <a:ext cx="6912662" cy="646331"/>
              </a:xfrm>
              <a:prstGeom prst="rect">
                <a:avLst/>
              </a:prstGeom>
              <a:noFill/>
            </p:spPr>
            <p:txBody>
              <a:bodyPr wrap="none" rtlCol="0">
                <a:spAutoFit/>
              </a:bodyPr>
              <a:lstStyle/>
              <a:p>
                <a:pPr algn="l"/>
                <a:r>
                  <a:rPr lang="en-US" altLang="zh-CN" dirty="0">
                    <a:latin typeface="Times New Roman" panose="02020603050405020304" pitchFamily="18" charset="0"/>
                    <a:cs typeface="Times New Roman" panose="02020603050405020304" pitchFamily="18" charset="0"/>
                  </a:rPr>
                  <a:t>Each decoding step now operates with a time complexity of </a:t>
                </a:r>
                <a14:m>
                  <m:oMath xmlns:m="http://schemas.openxmlformats.org/officeDocument/2006/math">
                    <m:r>
                      <a:rPr lang="en-US" altLang="zh-CN" i="1" dirty="0" smtClean="0">
                        <a:solidFill>
                          <a:srgbClr val="C00F0F"/>
                        </a:solidFill>
                        <a:latin typeface="Cambria Math" panose="02040503050406030204" pitchFamily="18" charset="0"/>
                        <a:cs typeface="Times New Roman" panose="02020603050405020304" pitchFamily="18" charset="0"/>
                      </a:rPr>
                      <m:t>𝑂</m:t>
                    </m:r>
                    <m:d>
                      <m:dPr>
                        <m:ctrlPr>
                          <a:rPr lang="en-US" altLang="zh-CN" i="1" dirty="0" smtClean="0">
                            <a:solidFill>
                              <a:srgbClr val="C00F0F"/>
                            </a:solidFill>
                            <a:latin typeface="Cambria Math" panose="02040503050406030204" pitchFamily="18" charset="0"/>
                            <a:cs typeface="Times New Roman" panose="02020603050405020304" pitchFamily="18" charset="0"/>
                          </a:rPr>
                        </m:ctrlPr>
                      </m:dPr>
                      <m:e>
                        <m:r>
                          <a:rPr lang="en-US" altLang="zh-CN" i="1" dirty="0" err="1" smtClean="0">
                            <a:solidFill>
                              <a:srgbClr val="C00F0F"/>
                            </a:solidFill>
                            <a:latin typeface="Cambria Math" panose="02040503050406030204" pitchFamily="18" charset="0"/>
                            <a:cs typeface="Times New Roman" panose="02020603050405020304" pitchFamily="18" charset="0"/>
                          </a:rPr>
                          <m:t>𝑛𝑑</m:t>
                        </m:r>
                        <m:r>
                          <a:rPr lang="en-US" altLang="zh-CN" i="1" dirty="0" err="1" smtClean="0">
                            <a:solidFill>
                              <a:srgbClr val="C00F0F"/>
                            </a:solidFill>
                            <a:latin typeface="Cambria Math" panose="02040503050406030204" pitchFamily="18" charset="0"/>
                            <a:cs typeface="Times New Roman" panose="02020603050405020304" pitchFamily="18" charset="0"/>
                          </a:rPr>
                          <m:t>+</m:t>
                        </m:r>
                        <m:sSup>
                          <m:sSupPr>
                            <m:ctrlPr>
                              <a:rPr lang="en-US" altLang="zh-CN" b="0" i="1" dirty="0" smtClean="0">
                                <a:solidFill>
                                  <a:srgbClr val="C00F0F"/>
                                </a:solidFill>
                                <a:latin typeface="Cambria Math" panose="02040503050406030204" pitchFamily="18" charset="0"/>
                                <a:cs typeface="Times New Roman" panose="02020603050405020304" pitchFamily="18" charset="0"/>
                              </a:rPr>
                            </m:ctrlPr>
                          </m:sSupPr>
                          <m:e>
                            <m:r>
                              <a:rPr lang="en-US" altLang="zh-CN" i="1" dirty="0" err="1" smtClean="0">
                                <a:solidFill>
                                  <a:srgbClr val="C00F0F"/>
                                </a:solidFill>
                                <a:latin typeface="Cambria Math" panose="02040503050406030204" pitchFamily="18" charset="0"/>
                                <a:cs typeface="Times New Roman" panose="02020603050405020304" pitchFamily="18" charset="0"/>
                              </a:rPr>
                              <m:t>𝑑</m:t>
                            </m:r>
                          </m:e>
                          <m:sup>
                            <m:r>
                              <a:rPr lang="en-US" altLang="zh-CN" b="0" i="1" dirty="0" smtClean="0">
                                <a:solidFill>
                                  <a:srgbClr val="C00F0F"/>
                                </a:solidFill>
                                <a:latin typeface="Cambria Math" panose="02040503050406030204" pitchFamily="18" charset="0"/>
                                <a:cs typeface="Times New Roman" panose="02020603050405020304" pitchFamily="18" charset="0"/>
                              </a:rPr>
                              <m:t>2</m:t>
                            </m:r>
                          </m:sup>
                        </m:sSup>
                      </m:e>
                    </m:d>
                  </m:oMath>
                </a14:m>
                <a:endParaRPr lang="en-US" altLang="zh-CN" dirty="0">
                  <a:solidFill>
                    <a:srgbClr val="C00F0F"/>
                  </a:solidFill>
                  <a:latin typeface="Times New Roman" panose="02020603050405020304" pitchFamily="18" charset="0"/>
                  <a:cs typeface="Times New Roman" panose="02020603050405020304" pitchFamily="18" charset="0"/>
                </a:endParaRPr>
              </a:p>
              <a:p>
                <a:pPr algn="l"/>
                <a:r>
                  <a:rPr lang="en-US" altLang="zh-CN" b="0" i="0" dirty="0">
                    <a:solidFill>
                      <a:srgbClr val="060607"/>
                    </a:solidFill>
                    <a:effectLst/>
                    <a:latin typeface="Times New Roman" panose="02020603050405020304" pitchFamily="18" charset="0"/>
                    <a:cs typeface="Times New Roman" panose="02020603050405020304" pitchFamily="18" charset="0"/>
                  </a:rPr>
                  <a:t>However, it incurs a space complexity of </a:t>
                </a:r>
                <a14:m>
                  <m:oMath xmlns:m="http://schemas.openxmlformats.org/officeDocument/2006/math">
                    <m:r>
                      <a:rPr lang="en-US" altLang="zh-CN" b="0" i="1" dirty="0" smtClean="0">
                        <a:solidFill>
                          <a:srgbClr val="C00F0F"/>
                        </a:solidFill>
                        <a:effectLst/>
                        <a:latin typeface="Cambria Math" panose="02040503050406030204" pitchFamily="18" charset="0"/>
                        <a:cs typeface="Times New Roman" panose="02020603050405020304" pitchFamily="18" charset="0"/>
                      </a:rPr>
                      <m:t>𝑂</m:t>
                    </m:r>
                    <m:r>
                      <a:rPr lang="en-US" altLang="zh-CN" b="0" i="1" dirty="0" smtClean="0">
                        <a:solidFill>
                          <a:srgbClr val="C00F0F"/>
                        </a:solidFill>
                        <a:effectLst/>
                        <a:latin typeface="Cambria Math" panose="02040503050406030204" pitchFamily="18" charset="0"/>
                        <a:cs typeface="Times New Roman" panose="02020603050405020304" pitchFamily="18" charset="0"/>
                      </a:rPr>
                      <m:t>(</m:t>
                    </m:r>
                    <m:r>
                      <a:rPr lang="en-US" altLang="zh-CN" b="0" i="1" dirty="0" err="1" smtClean="0">
                        <a:solidFill>
                          <a:srgbClr val="C00F0F"/>
                        </a:solidFill>
                        <a:effectLst/>
                        <a:latin typeface="Cambria Math" panose="02040503050406030204" pitchFamily="18" charset="0"/>
                        <a:cs typeface="Times New Roman" panose="02020603050405020304" pitchFamily="18" charset="0"/>
                      </a:rPr>
                      <m:t>𝑛𝑑</m:t>
                    </m:r>
                    <m:r>
                      <a:rPr lang="en-US" altLang="zh-CN" b="0" i="1" dirty="0" smtClean="0">
                        <a:solidFill>
                          <a:srgbClr val="C00F0F"/>
                        </a:solidFill>
                        <a:effectLst/>
                        <a:latin typeface="Cambria Math" panose="02040503050406030204" pitchFamily="18" charset="0"/>
                        <a:cs typeface="Times New Roman" panose="02020603050405020304" pitchFamily="18" charset="0"/>
                      </a:rPr>
                      <m:t>)</m:t>
                    </m:r>
                  </m:oMath>
                </a14:m>
                <a:r>
                  <a:rPr lang="en-US" altLang="zh-CN" b="0" i="0" dirty="0">
                    <a:solidFill>
                      <a:srgbClr val="060607"/>
                    </a:solidFill>
                    <a:effectLst/>
                    <a:latin typeface="Times New Roman" panose="02020603050405020304" pitchFamily="18" charset="0"/>
                    <a:cs typeface="Times New Roman" panose="02020603050405020304" pitchFamily="18" charset="0"/>
                  </a:rPr>
                  <a:t>.</a:t>
                </a:r>
                <a:endParaRPr lang="zh-CN" altLang="en-US" dirty="0">
                  <a:solidFill>
                    <a:srgbClr val="C00F0F"/>
                  </a:solidFill>
                  <a:latin typeface="Times New Roman" panose="02020603050405020304" pitchFamily="18" charset="0"/>
                  <a:cs typeface="Times New Roman" panose="02020603050405020304" pitchFamily="18" charset="0"/>
                </a:endParaRPr>
              </a:p>
            </p:txBody>
          </p:sp>
        </mc:Choice>
        <mc:Fallback xmlns="">
          <p:sp>
            <p:nvSpPr>
              <p:cNvPr id="2086" name="文本框 2085">
                <a:extLst>
                  <a:ext uri="{FF2B5EF4-FFF2-40B4-BE49-F238E27FC236}">
                    <a16:creationId xmlns:a16="http://schemas.microsoft.com/office/drawing/2014/main" id="{0E63ADFB-182B-4A4E-BCA1-0013BC5F3994}"/>
                  </a:ext>
                </a:extLst>
              </p:cNvPr>
              <p:cNvSpPr txBox="1">
                <a:spLocks noRot="1" noChangeAspect="1" noMove="1" noResize="1" noEditPoints="1" noAdjustHandles="1" noChangeArrowheads="1" noChangeShapeType="1" noTextEdit="1"/>
              </p:cNvSpPr>
              <p:nvPr/>
            </p:nvSpPr>
            <p:spPr>
              <a:xfrm>
                <a:off x="516835" y="5943958"/>
                <a:ext cx="6912662" cy="646331"/>
              </a:xfrm>
              <a:prstGeom prst="rect">
                <a:avLst/>
              </a:prstGeom>
              <a:blipFill>
                <a:blip r:embed="rId22"/>
                <a:stretch>
                  <a:fillRect l="-794" t="-4717" b="-14151"/>
                </a:stretch>
              </a:blipFill>
            </p:spPr>
            <p:txBody>
              <a:bodyPr/>
              <a:lstStyle/>
              <a:p>
                <a:r>
                  <a:rPr lang="zh-CN" altLang="en-US">
                    <a:noFill/>
                  </a:rPr>
                  <a:t> </a:t>
                </a:r>
              </a:p>
            </p:txBody>
          </p:sp>
        </mc:Fallback>
      </mc:AlternateContent>
      <p:grpSp>
        <p:nvGrpSpPr>
          <p:cNvPr id="3" name="组合 2">
            <a:extLst>
              <a:ext uri="{FF2B5EF4-FFF2-40B4-BE49-F238E27FC236}">
                <a16:creationId xmlns:a16="http://schemas.microsoft.com/office/drawing/2014/main" id="{4D04477D-EE13-4B44-AF58-1866DEC636FC}"/>
              </a:ext>
            </a:extLst>
          </p:cNvPr>
          <p:cNvGrpSpPr/>
          <p:nvPr/>
        </p:nvGrpSpPr>
        <p:grpSpPr>
          <a:xfrm>
            <a:off x="653827" y="3705165"/>
            <a:ext cx="6360945" cy="2065648"/>
            <a:chOff x="653827" y="3705165"/>
            <a:chExt cx="6360945" cy="2065648"/>
          </a:xfrm>
        </p:grpSpPr>
        <p:grpSp>
          <p:nvGrpSpPr>
            <p:cNvPr id="402" name="组合 401">
              <a:extLst>
                <a:ext uri="{FF2B5EF4-FFF2-40B4-BE49-F238E27FC236}">
                  <a16:creationId xmlns:a16="http://schemas.microsoft.com/office/drawing/2014/main" id="{67F8144E-3198-4A0A-91D8-E5F99EE7FD24}"/>
                </a:ext>
              </a:extLst>
            </p:cNvPr>
            <p:cNvGrpSpPr/>
            <p:nvPr/>
          </p:nvGrpSpPr>
          <p:grpSpPr>
            <a:xfrm>
              <a:off x="653827" y="4190683"/>
              <a:ext cx="5794448" cy="1494470"/>
              <a:chOff x="1604367" y="3270107"/>
              <a:chExt cx="5794448" cy="1494470"/>
            </a:xfrm>
          </p:grpSpPr>
          <p:sp>
            <p:nvSpPr>
              <p:cNvPr id="403" name="矩形: 圆角 402">
                <a:extLst>
                  <a:ext uri="{FF2B5EF4-FFF2-40B4-BE49-F238E27FC236}">
                    <a16:creationId xmlns:a16="http://schemas.microsoft.com/office/drawing/2014/main" id="{F2D66FD7-85C3-4746-A060-AE46DF5EA126}"/>
                  </a:ext>
                </a:extLst>
              </p:cNvPr>
              <p:cNvSpPr/>
              <p:nvPr/>
            </p:nvSpPr>
            <p:spPr>
              <a:xfrm>
                <a:off x="1604367" y="3275724"/>
                <a:ext cx="2819197" cy="1488853"/>
              </a:xfrm>
              <a:prstGeom prst="roundRect">
                <a:avLst>
                  <a:gd name="adj" fmla="val 681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04" name="文本框 403">
                    <a:extLst>
                      <a:ext uri="{FF2B5EF4-FFF2-40B4-BE49-F238E27FC236}">
                        <a16:creationId xmlns:a16="http://schemas.microsoft.com/office/drawing/2014/main" id="{57C498B4-C94E-4F09-92EA-18C2C16EDD8B}"/>
                      </a:ext>
                    </a:extLst>
                  </p:cNvPr>
                  <p:cNvSpPr txBox="1"/>
                  <p:nvPr/>
                </p:nvSpPr>
                <p:spPr>
                  <a:xfrm>
                    <a:off x="3931452" y="4398134"/>
                    <a:ext cx="449867" cy="278666"/>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altLang="zh-CN" sz="1000" b="0" i="1" smtClean="0">
                              <a:latin typeface="Cambria Math" panose="02040503050406030204" pitchFamily="18" charset="0"/>
                              <a:cs typeface="Times New Roman" panose="02020603050405020304" pitchFamily="18" charset="0"/>
                            </a:rPr>
                            <m:t>/</m:t>
                          </m:r>
                          <m:rad>
                            <m:radPr>
                              <m:degHide m:val="on"/>
                              <m:ctrlPr>
                                <a:rPr lang="zh-CN" altLang="en-US" sz="1000" i="1" smtClean="0">
                                  <a:latin typeface="Cambria Math" panose="02040503050406030204" pitchFamily="18" charset="0"/>
                                  <a:cs typeface="Times New Roman" panose="02020603050405020304" pitchFamily="18" charset="0"/>
                                </a:rPr>
                              </m:ctrlPr>
                            </m:radPr>
                            <m:deg/>
                            <m:e>
                              <m:sSub>
                                <m:sSubPr>
                                  <m:ctrlPr>
                                    <a:rPr lang="en-US" altLang="zh-CN" sz="1000" b="0" i="1" smtClean="0">
                                      <a:latin typeface="Cambria Math" panose="02040503050406030204" pitchFamily="18" charset="0"/>
                                      <a:cs typeface="Times New Roman" panose="02020603050405020304" pitchFamily="18" charset="0"/>
                                    </a:rPr>
                                  </m:ctrlPr>
                                </m:sSubPr>
                                <m:e>
                                  <m:r>
                                    <a:rPr lang="en-US" altLang="zh-CN" sz="1000" b="0" i="1" smtClean="0">
                                      <a:latin typeface="Cambria Math" panose="02040503050406030204" pitchFamily="18" charset="0"/>
                                      <a:cs typeface="Times New Roman" panose="02020603050405020304" pitchFamily="18" charset="0"/>
                                    </a:rPr>
                                    <m:t>𝑑</m:t>
                                  </m:r>
                                </m:e>
                                <m:sub>
                                  <m:r>
                                    <a:rPr lang="en-US" altLang="zh-CN" sz="1000" b="0" i="1" smtClean="0">
                                      <a:latin typeface="Cambria Math" panose="02040503050406030204" pitchFamily="18" charset="0"/>
                                      <a:cs typeface="Times New Roman" panose="02020603050405020304" pitchFamily="18" charset="0"/>
                                    </a:rPr>
                                    <m:t>𝑘</m:t>
                                  </m:r>
                                </m:sub>
                              </m:sSub>
                            </m:e>
                          </m:rad>
                        </m:oMath>
                      </m:oMathPara>
                    </a14:m>
                    <a:endParaRPr lang="zh-CN" altLang="en-US" sz="1000" dirty="0">
                      <a:latin typeface="Times New Roman" panose="02020603050405020304" pitchFamily="18" charset="0"/>
                      <a:cs typeface="Times New Roman" panose="02020603050405020304" pitchFamily="18" charset="0"/>
                    </a:endParaRPr>
                  </a:p>
                </p:txBody>
              </p:sp>
            </mc:Choice>
            <mc:Fallback xmlns="">
              <p:sp>
                <p:nvSpPr>
                  <p:cNvPr id="404" name="文本框 403">
                    <a:extLst>
                      <a:ext uri="{FF2B5EF4-FFF2-40B4-BE49-F238E27FC236}">
                        <a16:creationId xmlns:a16="http://schemas.microsoft.com/office/drawing/2014/main" id="{57C498B4-C94E-4F09-92EA-18C2C16EDD8B}"/>
                      </a:ext>
                    </a:extLst>
                  </p:cNvPr>
                  <p:cNvSpPr txBox="1">
                    <a:spLocks noRot="1" noChangeAspect="1" noMove="1" noResize="1" noEditPoints="1" noAdjustHandles="1" noChangeArrowheads="1" noChangeShapeType="1" noTextEdit="1"/>
                  </p:cNvSpPr>
                  <p:nvPr/>
                </p:nvSpPr>
                <p:spPr>
                  <a:xfrm>
                    <a:off x="3931452" y="4398134"/>
                    <a:ext cx="449867" cy="278666"/>
                  </a:xfrm>
                  <a:prstGeom prst="rect">
                    <a:avLst/>
                  </a:prstGeom>
                  <a:blipFill>
                    <a:blip r:embed="rId14"/>
                    <a:stretch>
                      <a:fillRect/>
                    </a:stretch>
                  </a:blipFill>
                </p:spPr>
                <p:txBody>
                  <a:bodyPr/>
                  <a:lstStyle/>
                  <a:p>
                    <a:r>
                      <a:rPr lang="zh-CN" altLang="en-US">
                        <a:noFill/>
                      </a:rPr>
                      <a:t> </a:t>
                    </a:r>
                  </a:p>
                </p:txBody>
              </p:sp>
            </mc:Fallback>
          </mc:AlternateContent>
          <p:sp>
            <p:nvSpPr>
              <p:cNvPr id="405" name="文本框 404">
                <a:extLst>
                  <a:ext uri="{FF2B5EF4-FFF2-40B4-BE49-F238E27FC236}">
                    <a16:creationId xmlns:a16="http://schemas.microsoft.com/office/drawing/2014/main" id="{8748B386-01B9-42B2-A70E-77D213A3B587}"/>
                  </a:ext>
                </a:extLst>
              </p:cNvPr>
              <p:cNvSpPr txBox="1"/>
              <p:nvPr/>
            </p:nvSpPr>
            <p:spPr>
              <a:xfrm>
                <a:off x="1608438" y="3270107"/>
                <a:ext cx="619080" cy="246221"/>
              </a:xfrm>
              <a:prstGeom prst="rect">
                <a:avLst/>
              </a:prstGeom>
              <a:noFill/>
            </p:spPr>
            <p:txBody>
              <a:bodyPr wrap="none" rtlCol="0">
                <a:spAutoFit/>
              </a:bodyPr>
              <a:lstStyle/>
              <a:p>
                <a:pPr algn="l"/>
                <a:r>
                  <a:rPr lang="en-US" altLang="zh-CN" sz="1000" dirty="0">
                    <a:latin typeface="Times New Roman" panose="02020603050405020304" pitchFamily="18" charset="0"/>
                    <a:cs typeface="Times New Roman" panose="02020603050405020304" pitchFamily="18" charset="0"/>
                  </a:rPr>
                  <a:t>Softmax</a:t>
                </a:r>
                <a:endParaRPr lang="zh-CN" altLang="en-US" sz="1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06" name="文本框 405">
                    <a:extLst>
                      <a:ext uri="{FF2B5EF4-FFF2-40B4-BE49-F238E27FC236}">
                        <a16:creationId xmlns:a16="http://schemas.microsoft.com/office/drawing/2014/main" id="{D0467391-16F4-4BE3-A37B-C6FAC00AE666}"/>
                      </a:ext>
                    </a:extLst>
                  </p:cNvPr>
                  <p:cNvSpPr txBox="1"/>
                  <p:nvPr/>
                </p:nvSpPr>
                <p:spPr>
                  <a:xfrm>
                    <a:off x="4348473" y="3896850"/>
                    <a:ext cx="357790" cy="307777"/>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cs typeface="Times New Roman" panose="02020603050405020304" pitchFamily="18" charset="0"/>
                            </a:rPr>
                            <m:t>×</m:t>
                          </m:r>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406" name="文本框 405">
                    <a:extLst>
                      <a:ext uri="{FF2B5EF4-FFF2-40B4-BE49-F238E27FC236}">
                        <a16:creationId xmlns:a16="http://schemas.microsoft.com/office/drawing/2014/main" id="{D0467391-16F4-4BE3-A37B-C6FAC00AE666}"/>
                      </a:ext>
                    </a:extLst>
                  </p:cNvPr>
                  <p:cNvSpPr txBox="1">
                    <a:spLocks noRot="1" noChangeAspect="1" noMove="1" noResize="1" noEditPoints="1" noAdjustHandles="1" noChangeArrowheads="1" noChangeShapeType="1" noTextEdit="1"/>
                  </p:cNvSpPr>
                  <p:nvPr/>
                </p:nvSpPr>
                <p:spPr>
                  <a:xfrm>
                    <a:off x="4348473" y="3896850"/>
                    <a:ext cx="357790" cy="307777"/>
                  </a:xfrm>
                  <a:prstGeom prst="rect">
                    <a:avLst/>
                  </a:prstGeom>
                  <a:blipFill>
                    <a:blip r:embed="rId9"/>
                    <a:stretch>
                      <a:fillRect/>
                    </a:stretch>
                  </a:blipFill>
                </p:spPr>
                <p:txBody>
                  <a:bodyPr/>
                  <a:lstStyle/>
                  <a:p>
                    <a:r>
                      <a:rPr lang="zh-CN" altLang="en-US">
                        <a:noFill/>
                      </a:rPr>
                      <a:t> </a:t>
                    </a:r>
                  </a:p>
                </p:txBody>
              </p:sp>
            </mc:Fallback>
          </mc:AlternateContent>
          <p:grpSp>
            <p:nvGrpSpPr>
              <p:cNvPr id="407" name="组合 406">
                <a:extLst>
                  <a:ext uri="{FF2B5EF4-FFF2-40B4-BE49-F238E27FC236}">
                    <a16:creationId xmlns:a16="http://schemas.microsoft.com/office/drawing/2014/main" id="{676E1856-C305-41C2-90B5-96E7571A0B07}"/>
                  </a:ext>
                </a:extLst>
              </p:cNvPr>
              <p:cNvGrpSpPr/>
              <p:nvPr/>
            </p:nvGrpSpPr>
            <p:grpSpPr>
              <a:xfrm>
                <a:off x="1685181" y="3709179"/>
                <a:ext cx="1249218" cy="686155"/>
                <a:chOff x="2926542" y="3753174"/>
                <a:chExt cx="1249218" cy="686155"/>
              </a:xfrm>
            </p:grpSpPr>
            <p:sp>
              <p:nvSpPr>
                <p:cNvPr id="437" name="双括号 436">
                  <a:extLst>
                    <a:ext uri="{FF2B5EF4-FFF2-40B4-BE49-F238E27FC236}">
                      <a16:creationId xmlns:a16="http://schemas.microsoft.com/office/drawing/2014/main" id="{7EC42378-ACE2-4EB9-AC09-374C5A6FBA7B}"/>
                    </a:ext>
                  </a:extLst>
                </p:cNvPr>
                <p:cNvSpPr/>
                <p:nvPr/>
              </p:nvSpPr>
              <p:spPr>
                <a:xfrm>
                  <a:off x="2926542" y="3753175"/>
                  <a:ext cx="1249218" cy="686154"/>
                </a:xfrm>
                <a:prstGeom prst="bracketPair">
                  <a:avLst>
                    <a:gd name="adj" fmla="val 719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38" name="矩形 437">
                  <a:extLst>
                    <a:ext uri="{FF2B5EF4-FFF2-40B4-BE49-F238E27FC236}">
                      <a16:creationId xmlns:a16="http://schemas.microsoft.com/office/drawing/2014/main" id="{F5F21E5F-34FE-4CAE-B79A-24D39FED8676}"/>
                    </a:ext>
                  </a:extLst>
                </p:cNvPr>
                <p:cNvSpPr/>
                <p:nvPr/>
              </p:nvSpPr>
              <p:spPr>
                <a:xfrm>
                  <a:off x="3047558" y="3753174"/>
                  <a:ext cx="1010076" cy="17127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9" name="矩形 438">
                  <a:extLst>
                    <a:ext uri="{FF2B5EF4-FFF2-40B4-BE49-F238E27FC236}">
                      <a16:creationId xmlns:a16="http://schemas.microsoft.com/office/drawing/2014/main" id="{2DB586C8-6F5F-4005-B090-9E0C37B23456}"/>
                    </a:ext>
                  </a:extLst>
                </p:cNvPr>
                <p:cNvSpPr/>
                <p:nvPr/>
              </p:nvSpPr>
              <p:spPr>
                <a:xfrm>
                  <a:off x="3047558" y="3924445"/>
                  <a:ext cx="1010076" cy="17127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0" name="矩形 439">
                  <a:extLst>
                    <a:ext uri="{FF2B5EF4-FFF2-40B4-BE49-F238E27FC236}">
                      <a16:creationId xmlns:a16="http://schemas.microsoft.com/office/drawing/2014/main" id="{FA546521-7B20-4200-9D62-347C224A1F76}"/>
                    </a:ext>
                  </a:extLst>
                </p:cNvPr>
                <p:cNvSpPr/>
                <p:nvPr/>
              </p:nvSpPr>
              <p:spPr>
                <a:xfrm>
                  <a:off x="3047558" y="4095716"/>
                  <a:ext cx="1010076" cy="17127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1" name="矩形 440">
                  <a:extLst>
                    <a:ext uri="{FF2B5EF4-FFF2-40B4-BE49-F238E27FC236}">
                      <a16:creationId xmlns:a16="http://schemas.microsoft.com/office/drawing/2014/main" id="{505AE245-1EDF-4B20-9E9E-13B543584719}"/>
                    </a:ext>
                  </a:extLst>
                </p:cNvPr>
                <p:cNvSpPr/>
                <p:nvPr/>
              </p:nvSpPr>
              <p:spPr>
                <a:xfrm>
                  <a:off x="3047558" y="4268057"/>
                  <a:ext cx="1010076" cy="171271"/>
                </a:xfrm>
                <a:prstGeom prst="rect">
                  <a:avLst/>
                </a:prstGeom>
                <a:solidFill>
                  <a:srgbClr val="E8EEE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2" name="矩形 441">
                  <a:extLst>
                    <a:ext uri="{FF2B5EF4-FFF2-40B4-BE49-F238E27FC236}">
                      <a16:creationId xmlns:a16="http://schemas.microsoft.com/office/drawing/2014/main" id="{E1E3C0C3-2233-4817-81A6-22A911B49044}"/>
                    </a:ext>
                  </a:extLst>
                </p:cNvPr>
                <p:cNvSpPr/>
                <p:nvPr/>
              </p:nvSpPr>
              <p:spPr>
                <a:xfrm>
                  <a:off x="3053946" y="3753175"/>
                  <a:ext cx="1003688" cy="68615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408" name="文本框 407">
                    <a:extLst>
                      <a:ext uri="{FF2B5EF4-FFF2-40B4-BE49-F238E27FC236}">
                        <a16:creationId xmlns:a16="http://schemas.microsoft.com/office/drawing/2014/main" id="{D9A55FF8-4A0F-4963-A102-E76EFA0CF45E}"/>
                      </a:ext>
                    </a:extLst>
                  </p:cNvPr>
                  <p:cNvSpPr txBox="1"/>
                  <p:nvPr/>
                </p:nvSpPr>
                <p:spPr>
                  <a:xfrm>
                    <a:off x="2167922" y="3912240"/>
                    <a:ext cx="335028"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1200" i="1" smtClean="0">
                              <a:latin typeface="Cambria Math" panose="02040503050406030204" pitchFamily="18" charset="0"/>
                            </a:rPr>
                            <m:t>𝑄</m:t>
                          </m:r>
                        </m:oMath>
                      </m:oMathPara>
                    </a14:m>
                    <a:endParaRPr kumimoji="1" lang="zh-CN" altLang="en-US" sz="1200" dirty="0"/>
                  </a:p>
                </p:txBody>
              </p:sp>
            </mc:Choice>
            <mc:Fallback xmlns="">
              <p:sp>
                <p:nvSpPr>
                  <p:cNvPr id="408" name="文本框 407">
                    <a:extLst>
                      <a:ext uri="{FF2B5EF4-FFF2-40B4-BE49-F238E27FC236}">
                        <a16:creationId xmlns:a16="http://schemas.microsoft.com/office/drawing/2014/main" id="{D9A55FF8-4A0F-4963-A102-E76EFA0CF45E}"/>
                      </a:ext>
                    </a:extLst>
                  </p:cNvPr>
                  <p:cNvSpPr txBox="1">
                    <a:spLocks noRot="1" noChangeAspect="1" noMove="1" noResize="1" noEditPoints="1" noAdjustHandles="1" noChangeArrowheads="1" noChangeShapeType="1" noTextEdit="1"/>
                  </p:cNvSpPr>
                  <p:nvPr/>
                </p:nvSpPr>
                <p:spPr>
                  <a:xfrm>
                    <a:off x="2167922" y="3912240"/>
                    <a:ext cx="335028" cy="276999"/>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9" name="文本框 408">
                    <a:extLst>
                      <a:ext uri="{FF2B5EF4-FFF2-40B4-BE49-F238E27FC236}">
                        <a16:creationId xmlns:a16="http://schemas.microsoft.com/office/drawing/2014/main" id="{4804C9CF-327C-4C71-9A7C-F59FEEAE9927}"/>
                      </a:ext>
                    </a:extLst>
                  </p:cNvPr>
                  <p:cNvSpPr txBox="1"/>
                  <p:nvPr/>
                </p:nvSpPr>
                <p:spPr>
                  <a:xfrm>
                    <a:off x="2908292" y="3894208"/>
                    <a:ext cx="357790" cy="307777"/>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cs typeface="Times New Roman" panose="02020603050405020304" pitchFamily="18" charset="0"/>
                            </a:rPr>
                            <m:t>×</m:t>
                          </m:r>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409" name="文本框 408">
                    <a:extLst>
                      <a:ext uri="{FF2B5EF4-FFF2-40B4-BE49-F238E27FC236}">
                        <a16:creationId xmlns:a16="http://schemas.microsoft.com/office/drawing/2014/main" id="{4804C9CF-327C-4C71-9A7C-F59FEEAE9927}"/>
                      </a:ext>
                    </a:extLst>
                  </p:cNvPr>
                  <p:cNvSpPr txBox="1">
                    <a:spLocks noRot="1" noChangeAspect="1" noMove="1" noResize="1" noEditPoints="1" noAdjustHandles="1" noChangeArrowheads="1" noChangeShapeType="1" noTextEdit="1"/>
                  </p:cNvSpPr>
                  <p:nvPr/>
                </p:nvSpPr>
                <p:spPr>
                  <a:xfrm>
                    <a:off x="2908292" y="3894208"/>
                    <a:ext cx="357790" cy="307777"/>
                  </a:xfrm>
                  <a:prstGeom prst="rect">
                    <a:avLst/>
                  </a:prstGeom>
                  <a:blipFill>
                    <a:blip r:embed="rId15"/>
                    <a:stretch>
                      <a:fillRect/>
                    </a:stretch>
                  </a:blipFill>
                </p:spPr>
                <p:txBody>
                  <a:bodyPr/>
                  <a:lstStyle/>
                  <a:p>
                    <a:r>
                      <a:rPr lang="zh-CN" altLang="en-US">
                        <a:noFill/>
                      </a:rPr>
                      <a:t> </a:t>
                    </a:r>
                  </a:p>
                </p:txBody>
              </p:sp>
            </mc:Fallback>
          </mc:AlternateContent>
          <p:grpSp>
            <p:nvGrpSpPr>
              <p:cNvPr id="410" name="组合 409">
                <a:extLst>
                  <a:ext uri="{FF2B5EF4-FFF2-40B4-BE49-F238E27FC236}">
                    <a16:creationId xmlns:a16="http://schemas.microsoft.com/office/drawing/2014/main" id="{3ADA74D6-B2E1-4230-BF90-000F7012A404}"/>
                  </a:ext>
                </a:extLst>
              </p:cNvPr>
              <p:cNvGrpSpPr/>
              <p:nvPr/>
            </p:nvGrpSpPr>
            <p:grpSpPr>
              <a:xfrm rot="5400000">
                <a:off x="2947720" y="3688755"/>
                <a:ext cx="1249218" cy="686155"/>
                <a:chOff x="2926542" y="3753174"/>
                <a:chExt cx="1249218" cy="686155"/>
              </a:xfrm>
            </p:grpSpPr>
            <p:sp>
              <p:nvSpPr>
                <p:cNvPr id="431" name="双括号 430">
                  <a:extLst>
                    <a:ext uri="{FF2B5EF4-FFF2-40B4-BE49-F238E27FC236}">
                      <a16:creationId xmlns:a16="http://schemas.microsoft.com/office/drawing/2014/main" id="{9909C89A-8C90-4B5F-8FE0-223A0B840BA5}"/>
                    </a:ext>
                  </a:extLst>
                </p:cNvPr>
                <p:cNvSpPr/>
                <p:nvPr/>
              </p:nvSpPr>
              <p:spPr>
                <a:xfrm>
                  <a:off x="2926542" y="3753175"/>
                  <a:ext cx="1249218" cy="686154"/>
                </a:xfrm>
                <a:prstGeom prst="bracketPair">
                  <a:avLst>
                    <a:gd name="adj" fmla="val 719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32" name="矩形 431">
                  <a:extLst>
                    <a:ext uri="{FF2B5EF4-FFF2-40B4-BE49-F238E27FC236}">
                      <a16:creationId xmlns:a16="http://schemas.microsoft.com/office/drawing/2014/main" id="{DE24E7A6-E3C6-4BA8-B918-F71C81238FC1}"/>
                    </a:ext>
                  </a:extLst>
                </p:cNvPr>
                <p:cNvSpPr/>
                <p:nvPr/>
              </p:nvSpPr>
              <p:spPr>
                <a:xfrm>
                  <a:off x="3047558" y="3753174"/>
                  <a:ext cx="1010076" cy="171271"/>
                </a:xfrm>
                <a:prstGeom prst="rect">
                  <a:avLst/>
                </a:prstGeom>
                <a:solidFill>
                  <a:srgbClr val="E8EEE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3" name="矩形 432">
                  <a:extLst>
                    <a:ext uri="{FF2B5EF4-FFF2-40B4-BE49-F238E27FC236}">
                      <a16:creationId xmlns:a16="http://schemas.microsoft.com/office/drawing/2014/main" id="{F3BD369B-CCF2-484F-A2BE-BD00F2640571}"/>
                    </a:ext>
                  </a:extLst>
                </p:cNvPr>
                <p:cNvSpPr/>
                <p:nvPr/>
              </p:nvSpPr>
              <p:spPr>
                <a:xfrm>
                  <a:off x="3047558" y="3924445"/>
                  <a:ext cx="1010076" cy="171271"/>
                </a:xfrm>
                <a:prstGeom prst="rect">
                  <a:avLst/>
                </a:prstGeom>
                <a:solidFill>
                  <a:srgbClr val="DEEBF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4" name="矩形 433">
                  <a:extLst>
                    <a:ext uri="{FF2B5EF4-FFF2-40B4-BE49-F238E27FC236}">
                      <a16:creationId xmlns:a16="http://schemas.microsoft.com/office/drawing/2014/main" id="{D616A424-C611-48B9-A22B-DCBE8DD1DB16}"/>
                    </a:ext>
                  </a:extLst>
                </p:cNvPr>
                <p:cNvSpPr/>
                <p:nvPr/>
              </p:nvSpPr>
              <p:spPr>
                <a:xfrm>
                  <a:off x="3047558" y="4095716"/>
                  <a:ext cx="1010076" cy="171271"/>
                </a:xfrm>
                <a:prstGeom prst="rect">
                  <a:avLst/>
                </a:prstGeom>
                <a:solidFill>
                  <a:srgbClr val="DEEBF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5" name="矩形 434">
                  <a:extLst>
                    <a:ext uri="{FF2B5EF4-FFF2-40B4-BE49-F238E27FC236}">
                      <a16:creationId xmlns:a16="http://schemas.microsoft.com/office/drawing/2014/main" id="{F58F8DC9-33E5-4F42-B2F4-E959F0D0839D}"/>
                    </a:ext>
                  </a:extLst>
                </p:cNvPr>
                <p:cNvSpPr/>
                <p:nvPr/>
              </p:nvSpPr>
              <p:spPr>
                <a:xfrm>
                  <a:off x="3047558" y="4268057"/>
                  <a:ext cx="1010076" cy="171271"/>
                </a:xfrm>
                <a:prstGeom prst="rect">
                  <a:avLst/>
                </a:prstGeom>
                <a:solidFill>
                  <a:srgbClr val="DEEBF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6" name="矩形 435">
                  <a:extLst>
                    <a:ext uri="{FF2B5EF4-FFF2-40B4-BE49-F238E27FC236}">
                      <a16:creationId xmlns:a16="http://schemas.microsoft.com/office/drawing/2014/main" id="{D32CC640-0823-40CC-88AF-0FB1AC51263C}"/>
                    </a:ext>
                  </a:extLst>
                </p:cNvPr>
                <p:cNvSpPr/>
                <p:nvPr/>
              </p:nvSpPr>
              <p:spPr>
                <a:xfrm>
                  <a:off x="3053946" y="3753175"/>
                  <a:ext cx="1003688" cy="68615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411" name="文本框 410">
                    <a:extLst>
                      <a:ext uri="{FF2B5EF4-FFF2-40B4-BE49-F238E27FC236}">
                        <a16:creationId xmlns:a16="http://schemas.microsoft.com/office/drawing/2014/main" id="{33D95EBB-9F32-43F9-97B3-FCBF4DEF9A6D}"/>
                      </a:ext>
                    </a:extLst>
                  </p:cNvPr>
                  <p:cNvSpPr txBox="1"/>
                  <p:nvPr/>
                </p:nvSpPr>
                <p:spPr>
                  <a:xfrm>
                    <a:off x="3404358" y="3924986"/>
                    <a:ext cx="42678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1200" i="1" smtClean="0">
                                  <a:latin typeface="Cambria Math" panose="02040503050406030204" pitchFamily="18" charset="0"/>
                                </a:rPr>
                              </m:ctrlPr>
                            </m:sSupPr>
                            <m:e>
                              <m:r>
                                <a:rPr kumimoji="1" lang="en-US" altLang="zh-CN" sz="1200" b="0" i="1" smtClean="0">
                                  <a:latin typeface="Cambria Math" panose="02040503050406030204" pitchFamily="18" charset="0"/>
                                </a:rPr>
                                <m:t>𝐾</m:t>
                              </m:r>
                            </m:e>
                            <m:sup>
                              <m:r>
                                <a:rPr kumimoji="1" lang="en-US" altLang="zh-CN" sz="1200" b="0" i="1" smtClean="0">
                                  <a:latin typeface="Cambria Math" panose="02040503050406030204" pitchFamily="18" charset="0"/>
                                </a:rPr>
                                <m:t>⊤</m:t>
                              </m:r>
                            </m:sup>
                          </m:sSup>
                        </m:oMath>
                      </m:oMathPara>
                    </a14:m>
                    <a:endParaRPr kumimoji="1" lang="zh-CN" altLang="en-US" sz="1200" dirty="0"/>
                  </a:p>
                </p:txBody>
              </p:sp>
            </mc:Choice>
            <mc:Fallback xmlns="">
              <p:sp>
                <p:nvSpPr>
                  <p:cNvPr id="411" name="文本框 410">
                    <a:extLst>
                      <a:ext uri="{FF2B5EF4-FFF2-40B4-BE49-F238E27FC236}">
                        <a16:creationId xmlns:a16="http://schemas.microsoft.com/office/drawing/2014/main" id="{33D95EBB-9F32-43F9-97B3-FCBF4DEF9A6D}"/>
                      </a:ext>
                    </a:extLst>
                  </p:cNvPr>
                  <p:cNvSpPr txBox="1">
                    <a:spLocks noRot="1" noChangeAspect="1" noMove="1" noResize="1" noEditPoints="1" noAdjustHandles="1" noChangeArrowheads="1" noChangeShapeType="1" noTextEdit="1"/>
                  </p:cNvSpPr>
                  <p:nvPr/>
                </p:nvSpPr>
                <p:spPr>
                  <a:xfrm>
                    <a:off x="3404358" y="3924986"/>
                    <a:ext cx="426784" cy="276999"/>
                  </a:xfrm>
                  <a:prstGeom prst="rect">
                    <a:avLst/>
                  </a:prstGeom>
                  <a:blipFill>
                    <a:blip r:embed="rId16"/>
                    <a:stretch>
                      <a:fillRect/>
                    </a:stretch>
                  </a:blipFill>
                </p:spPr>
                <p:txBody>
                  <a:bodyPr/>
                  <a:lstStyle/>
                  <a:p>
                    <a:r>
                      <a:rPr lang="zh-CN" altLang="en-US">
                        <a:noFill/>
                      </a:rPr>
                      <a:t> </a:t>
                    </a:r>
                  </a:p>
                </p:txBody>
              </p:sp>
            </mc:Fallback>
          </mc:AlternateContent>
          <p:grpSp>
            <p:nvGrpSpPr>
              <p:cNvPr id="412" name="组合 411">
                <a:extLst>
                  <a:ext uri="{FF2B5EF4-FFF2-40B4-BE49-F238E27FC236}">
                    <a16:creationId xmlns:a16="http://schemas.microsoft.com/office/drawing/2014/main" id="{CDFD0F32-5D26-4EBD-9B10-D407BDD8C869}"/>
                  </a:ext>
                </a:extLst>
              </p:cNvPr>
              <p:cNvGrpSpPr/>
              <p:nvPr/>
            </p:nvGrpSpPr>
            <p:grpSpPr>
              <a:xfrm>
                <a:off x="3892673" y="3866073"/>
                <a:ext cx="572007" cy="369332"/>
                <a:chOff x="3647772" y="1834040"/>
                <a:chExt cx="572007" cy="369332"/>
              </a:xfrm>
            </p:grpSpPr>
            <p:sp>
              <p:nvSpPr>
                <p:cNvPr id="429" name="文本框 428">
                  <a:extLst>
                    <a:ext uri="{FF2B5EF4-FFF2-40B4-BE49-F238E27FC236}">
                      <a16:creationId xmlns:a16="http://schemas.microsoft.com/office/drawing/2014/main" id="{C53D61B8-9C03-4518-BC72-58002C0F58A7}"/>
                    </a:ext>
                  </a:extLst>
                </p:cNvPr>
                <p:cNvSpPr txBox="1"/>
                <p:nvPr/>
              </p:nvSpPr>
              <p:spPr>
                <a:xfrm>
                  <a:off x="3720924" y="1834040"/>
                  <a:ext cx="498855" cy="369332"/>
                </a:xfrm>
                <a:prstGeom prst="rect">
                  <a:avLst/>
                </a:prstGeom>
                <a:noFill/>
              </p:spPr>
              <p:txBody>
                <a:bodyPr wrap="none" rtlCol="0">
                  <a:spAutoFit/>
                </a:bodyPr>
                <a:lstStyle/>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Causal</a:t>
                  </a:r>
                </a:p>
                <a:p>
                  <a:pPr algn="ctr"/>
                  <a:r>
                    <a:rPr kumimoji="1" lang="en-US" altLang="zh-CN" sz="900" dirty="0">
                      <a:solidFill>
                        <a:schemeClr val="tx1">
                          <a:lumMod val="50000"/>
                          <a:lumOff val="50000"/>
                        </a:schemeClr>
                      </a:solidFill>
                      <a:latin typeface="Times New Roman" panose="02020603050405020304" pitchFamily="18" charset="0"/>
                      <a:cs typeface="Times New Roman" panose="02020603050405020304" pitchFamily="18" charset="0"/>
                    </a:rPr>
                    <a:t>Mask</a:t>
                  </a:r>
                  <a:endParaRPr kumimoji="1" lang="zh-CN" altLang="en-US" sz="9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30" name="文本框 429">
                  <a:extLst>
                    <a:ext uri="{FF2B5EF4-FFF2-40B4-BE49-F238E27FC236}">
                      <a16:creationId xmlns:a16="http://schemas.microsoft.com/office/drawing/2014/main" id="{A05516C2-9525-46F8-A344-DC7515AFA63B}"/>
                    </a:ext>
                  </a:extLst>
                </p:cNvPr>
                <p:cNvSpPr txBox="1"/>
                <p:nvPr/>
              </p:nvSpPr>
              <p:spPr>
                <a:xfrm>
                  <a:off x="3647772" y="1891813"/>
                  <a:ext cx="264816" cy="261610"/>
                </a:xfrm>
                <a:prstGeom prst="rect">
                  <a:avLst/>
                </a:prstGeom>
                <a:noFill/>
              </p:spPr>
              <p:txBody>
                <a:bodyPr wrap="none" rtlCol="0">
                  <a:spAutoFit/>
                </a:bodyPr>
                <a:lstStyle/>
                <a:p>
                  <a:pPr algn="l"/>
                  <a:r>
                    <a:rPr lang="en-US" altLang="zh-CN" sz="1100" b="1" dirty="0">
                      <a:solidFill>
                        <a:schemeClr val="tx1">
                          <a:lumMod val="50000"/>
                          <a:lumOff val="50000"/>
                        </a:schemeClr>
                      </a:solidFill>
                      <a:latin typeface="Times New Roman" panose="02020603050405020304" pitchFamily="18" charset="0"/>
                      <a:cs typeface="Times New Roman" panose="02020603050405020304" pitchFamily="18" charset="0"/>
                    </a:rPr>
                    <a:t>+</a:t>
                  </a:r>
                  <a:endParaRPr lang="zh-CN" altLang="en-US" sz="1100" b="1"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grpSp>
            <p:nvGrpSpPr>
              <p:cNvPr id="413" name="组合 412">
                <a:extLst>
                  <a:ext uri="{FF2B5EF4-FFF2-40B4-BE49-F238E27FC236}">
                    <a16:creationId xmlns:a16="http://schemas.microsoft.com/office/drawing/2014/main" id="{392AE18F-9A63-4BFE-B54D-25780466F3C8}"/>
                  </a:ext>
                </a:extLst>
              </p:cNvPr>
              <p:cNvGrpSpPr/>
              <p:nvPr/>
            </p:nvGrpSpPr>
            <p:grpSpPr>
              <a:xfrm>
                <a:off x="4634127" y="3709179"/>
                <a:ext cx="1249218" cy="686155"/>
                <a:chOff x="2926542" y="3753174"/>
                <a:chExt cx="1249218" cy="686155"/>
              </a:xfrm>
            </p:grpSpPr>
            <p:sp>
              <p:nvSpPr>
                <p:cNvPr id="423" name="双括号 422">
                  <a:extLst>
                    <a:ext uri="{FF2B5EF4-FFF2-40B4-BE49-F238E27FC236}">
                      <a16:creationId xmlns:a16="http://schemas.microsoft.com/office/drawing/2014/main" id="{A6A7226E-F703-4AD8-B8DE-F40E0CEFA170}"/>
                    </a:ext>
                  </a:extLst>
                </p:cNvPr>
                <p:cNvSpPr/>
                <p:nvPr/>
              </p:nvSpPr>
              <p:spPr>
                <a:xfrm>
                  <a:off x="2926542" y="3753175"/>
                  <a:ext cx="1249218" cy="686154"/>
                </a:xfrm>
                <a:prstGeom prst="bracketPair">
                  <a:avLst>
                    <a:gd name="adj" fmla="val 719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24" name="矩形 423">
                  <a:extLst>
                    <a:ext uri="{FF2B5EF4-FFF2-40B4-BE49-F238E27FC236}">
                      <a16:creationId xmlns:a16="http://schemas.microsoft.com/office/drawing/2014/main" id="{B8852BAD-DDD7-4ECB-8B5B-7FA834534F49}"/>
                    </a:ext>
                  </a:extLst>
                </p:cNvPr>
                <p:cNvSpPr/>
                <p:nvPr/>
              </p:nvSpPr>
              <p:spPr>
                <a:xfrm>
                  <a:off x="3047558" y="3753174"/>
                  <a:ext cx="1010076" cy="171271"/>
                </a:xfrm>
                <a:prstGeom prst="rect">
                  <a:avLst/>
                </a:prstGeom>
                <a:solidFill>
                  <a:srgbClr val="DEEBF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5" name="矩形 424">
                  <a:extLst>
                    <a:ext uri="{FF2B5EF4-FFF2-40B4-BE49-F238E27FC236}">
                      <a16:creationId xmlns:a16="http://schemas.microsoft.com/office/drawing/2014/main" id="{61BA850D-8089-460A-9B68-84220C7540E3}"/>
                    </a:ext>
                  </a:extLst>
                </p:cNvPr>
                <p:cNvSpPr/>
                <p:nvPr/>
              </p:nvSpPr>
              <p:spPr>
                <a:xfrm>
                  <a:off x="3047558" y="3924445"/>
                  <a:ext cx="1010076" cy="171271"/>
                </a:xfrm>
                <a:prstGeom prst="rect">
                  <a:avLst/>
                </a:prstGeom>
                <a:solidFill>
                  <a:srgbClr val="DEEBF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6" name="矩形 425">
                  <a:extLst>
                    <a:ext uri="{FF2B5EF4-FFF2-40B4-BE49-F238E27FC236}">
                      <a16:creationId xmlns:a16="http://schemas.microsoft.com/office/drawing/2014/main" id="{B7B84EED-3710-4C4E-8621-3E2B5523C142}"/>
                    </a:ext>
                  </a:extLst>
                </p:cNvPr>
                <p:cNvSpPr/>
                <p:nvPr/>
              </p:nvSpPr>
              <p:spPr>
                <a:xfrm>
                  <a:off x="3047558" y="4095716"/>
                  <a:ext cx="1010076" cy="171271"/>
                </a:xfrm>
                <a:prstGeom prst="rect">
                  <a:avLst/>
                </a:prstGeom>
                <a:solidFill>
                  <a:srgbClr val="DEEBF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7" name="矩形 426">
                  <a:extLst>
                    <a:ext uri="{FF2B5EF4-FFF2-40B4-BE49-F238E27FC236}">
                      <a16:creationId xmlns:a16="http://schemas.microsoft.com/office/drawing/2014/main" id="{B9C10EEE-CB0D-4C50-B242-0D72469E0191}"/>
                    </a:ext>
                  </a:extLst>
                </p:cNvPr>
                <p:cNvSpPr/>
                <p:nvPr/>
              </p:nvSpPr>
              <p:spPr>
                <a:xfrm>
                  <a:off x="3047558" y="4268057"/>
                  <a:ext cx="1010076" cy="171271"/>
                </a:xfrm>
                <a:prstGeom prst="rect">
                  <a:avLst/>
                </a:prstGeom>
                <a:solidFill>
                  <a:srgbClr val="E8EEE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8" name="矩形 427">
                  <a:extLst>
                    <a:ext uri="{FF2B5EF4-FFF2-40B4-BE49-F238E27FC236}">
                      <a16:creationId xmlns:a16="http://schemas.microsoft.com/office/drawing/2014/main" id="{A7521101-C8EA-4673-9E16-A7DF0863C0BF}"/>
                    </a:ext>
                  </a:extLst>
                </p:cNvPr>
                <p:cNvSpPr/>
                <p:nvPr/>
              </p:nvSpPr>
              <p:spPr>
                <a:xfrm>
                  <a:off x="3053946" y="3753175"/>
                  <a:ext cx="1003688" cy="68615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414" name="文本框 413">
                    <a:extLst>
                      <a:ext uri="{FF2B5EF4-FFF2-40B4-BE49-F238E27FC236}">
                        <a16:creationId xmlns:a16="http://schemas.microsoft.com/office/drawing/2014/main" id="{C6D24A7D-1A77-49B3-A223-D1AF79774496}"/>
                      </a:ext>
                    </a:extLst>
                  </p:cNvPr>
                  <p:cNvSpPr txBox="1"/>
                  <p:nvPr/>
                </p:nvSpPr>
                <p:spPr>
                  <a:xfrm>
                    <a:off x="5090600" y="3907761"/>
                    <a:ext cx="32739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1200" i="1" smtClean="0">
                              <a:latin typeface="Cambria Math" panose="02040503050406030204" pitchFamily="18" charset="0"/>
                            </a:rPr>
                            <m:t>𝑉</m:t>
                          </m:r>
                        </m:oMath>
                      </m:oMathPara>
                    </a14:m>
                    <a:endParaRPr kumimoji="1" lang="zh-CN" altLang="en-US" sz="1200" dirty="0"/>
                  </a:p>
                </p:txBody>
              </p:sp>
            </mc:Choice>
            <mc:Fallback xmlns="">
              <p:sp>
                <p:nvSpPr>
                  <p:cNvPr id="414" name="文本框 413">
                    <a:extLst>
                      <a:ext uri="{FF2B5EF4-FFF2-40B4-BE49-F238E27FC236}">
                        <a16:creationId xmlns:a16="http://schemas.microsoft.com/office/drawing/2014/main" id="{C6D24A7D-1A77-49B3-A223-D1AF79774496}"/>
                      </a:ext>
                    </a:extLst>
                  </p:cNvPr>
                  <p:cNvSpPr txBox="1">
                    <a:spLocks noRot="1" noChangeAspect="1" noMove="1" noResize="1" noEditPoints="1" noAdjustHandles="1" noChangeArrowheads="1" noChangeShapeType="1" noTextEdit="1"/>
                  </p:cNvSpPr>
                  <p:nvPr/>
                </p:nvSpPr>
                <p:spPr>
                  <a:xfrm>
                    <a:off x="5090600" y="3907761"/>
                    <a:ext cx="327397" cy="276999"/>
                  </a:xfrm>
                  <a:prstGeom prst="rect">
                    <a:avLst/>
                  </a:prstGeom>
                  <a:blipFill>
                    <a:blip r:embed="rId17"/>
                    <a:stretch>
                      <a:fillRect/>
                    </a:stretch>
                  </a:blipFill>
                </p:spPr>
                <p:txBody>
                  <a:bodyPr/>
                  <a:lstStyle/>
                  <a:p>
                    <a:r>
                      <a:rPr lang="zh-CN" altLang="en-US">
                        <a:noFill/>
                      </a:rPr>
                      <a:t> </a:t>
                    </a:r>
                  </a:p>
                </p:txBody>
              </p:sp>
            </mc:Fallback>
          </mc:AlternateContent>
          <p:grpSp>
            <p:nvGrpSpPr>
              <p:cNvPr id="415" name="组合 414">
                <a:extLst>
                  <a:ext uri="{FF2B5EF4-FFF2-40B4-BE49-F238E27FC236}">
                    <a16:creationId xmlns:a16="http://schemas.microsoft.com/office/drawing/2014/main" id="{157CF25A-7B0C-41B5-8DB9-B3F7F1511D1A}"/>
                  </a:ext>
                </a:extLst>
              </p:cNvPr>
              <p:cNvGrpSpPr/>
              <p:nvPr/>
            </p:nvGrpSpPr>
            <p:grpSpPr>
              <a:xfrm>
                <a:off x="6149597" y="3704131"/>
                <a:ext cx="1249218" cy="686155"/>
                <a:chOff x="2926542" y="3753174"/>
                <a:chExt cx="1249218" cy="686155"/>
              </a:xfrm>
            </p:grpSpPr>
            <p:sp>
              <p:nvSpPr>
                <p:cNvPr id="417" name="双括号 416">
                  <a:extLst>
                    <a:ext uri="{FF2B5EF4-FFF2-40B4-BE49-F238E27FC236}">
                      <a16:creationId xmlns:a16="http://schemas.microsoft.com/office/drawing/2014/main" id="{3B49F73D-B49E-4818-8102-53CB0361AFF0}"/>
                    </a:ext>
                  </a:extLst>
                </p:cNvPr>
                <p:cNvSpPr/>
                <p:nvPr/>
              </p:nvSpPr>
              <p:spPr>
                <a:xfrm>
                  <a:off x="2926542" y="3753175"/>
                  <a:ext cx="1249218" cy="686154"/>
                </a:xfrm>
                <a:prstGeom prst="bracketPair">
                  <a:avLst>
                    <a:gd name="adj" fmla="val 719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18" name="矩形 417">
                  <a:extLst>
                    <a:ext uri="{FF2B5EF4-FFF2-40B4-BE49-F238E27FC236}">
                      <a16:creationId xmlns:a16="http://schemas.microsoft.com/office/drawing/2014/main" id="{1941E825-2E1B-4338-A16E-AB74389E5428}"/>
                    </a:ext>
                  </a:extLst>
                </p:cNvPr>
                <p:cNvSpPr/>
                <p:nvPr/>
              </p:nvSpPr>
              <p:spPr>
                <a:xfrm>
                  <a:off x="3047558" y="3753174"/>
                  <a:ext cx="1010076" cy="17127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9" name="矩形 418">
                  <a:extLst>
                    <a:ext uri="{FF2B5EF4-FFF2-40B4-BE49-F238E27FC236}">
                      <a16:creationId xmlns:a16="http://schemas.microsoft.com/office/drawing/2014/main" id="{EAD18866-0063-49F1-95CA-086F10AA282A}"/>
                    </a:ext>
                  </a:extLst>
                </p:cNvPr>
                <p:cNvSpPr/>
                <p:nvPr/>
              </p:nvSpPr>
              <p:spPr>
                <a:xfrm>
                  <a:off x="3047558" y="3924445"/>
                  <a:ext cx="1010076" cy="17127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0" name="矩形 419">
                  <a:extLst>
                    <a:ext uri="{FF2B5EF4-FFF2-40B4-BE49-F238E27FC236}">
                      <a16:creationId xmlns:a16="http://schemas.microsoft.com/office/drawing/2014/main" id="{B0222490-201B-4722-9F91-38060133D028}"/>
                    </a:ext>
                  </a:extLst>
                </p:cNvPr>
                <p:cNvSpPr/>
                <p:nvPr/>
              </p:nvSpPr>
              <p:spPr>
                <a:xfrm>
                  <a:off x="3047558" y="4095716"/>
                  <a:ext cx="1010076" cy="17127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1" name="矩形 420">
                  <a:extLst>
                    <a:ext uri="{FF2B5EF4-FFF2-40B4-BE49-F238E27FC236}">
                      <a16:creationId xmlns:a16="http://schemas.microsoft.com/office/drawing/2014/main" id="{4E548E5E-D409-451C-92C5-8BC520818D33}"/>
                    </a:ext>
                  </a:extLst>
                </p:cNvPr>
                <p:cNvSpPr/>
                <p:nvPr/>
              </p:nvSpPr>
              <p:spPr>
                <a:xfrm>
                  <a:off x="3047558" y="4268057"/>
                  <a:ext cx="1010076" cy="171271"/>
                </a:xfrm>
                <a:prstGeom prst="rect">
                  <a:avLst/>
                </a:prstGeom>
                <a:solidFill>
                  <a:srgbClr val="E8EEE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2" name="矩形 421">
                  <a:extLst>
                    <a:ext uri="{FF2B5EF4-FFF2-40B4-BE49-F238E27FC236}">
                      <a16:creationId xmlns:a16="http://schemas.microsoft.com/office/drawing/2014/main" id="{BA8B58DA-5414-45B0-9DE3-B56A967F7A73}"/>
                    </a:ext>
                  </a:extLst>
                </p:cNvPr>
                <p:cNvSpPr/>
                <p:nvPr/>
              </p:nvSpPr>
              <p:spPr>
                <a:xfrm>
                  <a:off x="3053946" y="3753175"/>
                  <a:ext cx="1003688" cy="68615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416" name="文本框 415">
                    <a:extLst>
                      <a:ext uri="{FF2B5EF4-FFF2-40B4-BE49-F238E27FC236}">
                        <a16:creationId xmlns:a16="http://schemas.microsoft.com/office/drawing/2014/main" id="{BC5201C5-8144-45BC-8BB7-F666244A8731}"/>
                      </a:ext>
                    </a:extLst>
                  </p:cNvPr>
                  <p:cNvSpPr txBox="1"/>
                  <p:nvPr/>
                </p:nvSpPr>
                <p:spPr>
                  <a:xfrm>
                    <a:off x="5828450" y="3884055"/>
                    <a:ext cx="364202" cy="307777"/>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cs typeface="Times New Roman" panose="02020603050405020304" pitchFamily="18" charset="0"/>
                            </a:rPr>
                            <m:t>=</m:t>
                          </m:r>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416" name="文本框 415">
                    <a:extLst>
                      <a:ext uri="{FF2B5EF4-FFF2-40B4-BE49-F238E27FC236}">
                        <a16:creationId xmlns:a16="http://schemas.microsoft.com/office/drawing/2014/main" id="{BC5201C5-8144-45BC-8BB7-F666244A8731}"/>
                      </a:ext>
                    </a:extLst>
                  </p:cNvPr>
                  <p:cNvSpPr txBox="1">
                    <a:spLocks noRot="1" noChangeAspect="1" noMove="1" noResize="1" noEditPoints="1" noAdjustHandles="1" noChangeArrowheads="1" noChangeShapeType="1" noTextEdit="1"/>
                  </p:cNvSpPr>
                  <p:nvPr/>
                </p:nvSpPr>
                <p:spPr>
                  <a:xfrm>
                    <a:off x="5828450" y="3884055"/>
                    <a:ext cx="364202" cy="307777"/>
                  </a:xfrm>
                  <a:prstGeom prst="rect">
                    <a:avLst/>
                  </a:prstGeom>
                  <a:blipFill>
                    <a:blip r:embed="rId18"/>
                    <a:stretch>
                      <a:fillRect/>
                    </a:stretch>
                  </a:blipFill>
                </p:spPr>
                <p:txBody>
                  <a:bodyPr/>
                  <a:lstStyle/>
                  <a:p>
                    <a:r>
                      <a:rPr lang="zh-CN" altLang="en-US">
                        <a:noFill/>
                      </a:rPr>
                      <a:t> </a:t>
                    </a:r>
                  </a:p>
                </p:txBody>
              </p:sp>
            </mc:Fallback>
          </mc:AlternateContent>
        </p:grpSp>
        <p:cxnSp>
          <p:nvCxnSpPr>
            <p:cNvPr id="456" name="直接箭头连接符 455">
              <a:extLst>
                <a:ext uri="{FF2B5EF4-FFF2-40B4-BE49-F238E27FC236}">
                  <a16:creationId xmlns:a16="http://schemas.microsoft.com/office/drawing/2014/main" id="{5DE79B0B-FF6E-433B-8847-6865C5CF7316}"/>
                </a:ext>
              </a:extLst>
            </p:cNvPr>
            <p:cNvCxnSpPr>
              <a:cxnSpLocks/>
              <a:endCxn id="434" idx="1"/>
            </p:cNvCxnSpPr>
            <p:nvPr/>
          </p:nvCxnSpPr>
          <p:spPr>
            <a:xfrm>
              <a:off x="2532124" y="3705166"/>
              <a:ext cx="0" cy="7436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2" name="直接箭头连接符 461">
              <a:extLst>
                <a:ext uri="{FF2B5EF4-FFF2-40B4-BE49-F238E27FC236}">
                  <a16:creationId xmlns:a16="http://schemas.microsoft.com/office/drawing/2014/main" id="{351ED935-63A6-476B-8CF7-E853EE8B35C3}"/>
                </a:ext>
              </a:extLst>
            </p:cNvPr>
            <p:cNvCxnSpPr>
              <a:cxnSpLocks/>
              <a:endCxn id="428" idx="0"/>
            </p:cNvCxnSpPr>
            <p:nvPr/>
          </p:nvCxnSpPr>
          <p:spPr>
            <a:xfrm>
              <a:off x="4312835" y="3705165"/>
              <a:ext cx="0" cy="9245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8" name="文本框 467">
              <a:extLst>
                <a:ext uri="{FF2B5EF4-FFF2-40B4-BE49-F238E27FC236}">
                  <a16:creationId xmlns:a16="http://schemas.microsoft.com/office/drawing/2014/main" id="{AA398CD9-1E1A-45D2-88CE-D353E0454DD2}"/>
                </a:ext>
              </a:extLst>
            </p:cNvPr>
            <p:cNvSpPr txBox="1"/>
            <p:nvPr/>
          </p:nvSpPr>
          <p:spPr>
            <a:xfrm>
              <a:off x="1392680" y="3743873"/>
              <a:ext cx="1058303" cy="307777"/>
            </a:xfrm>
            <a:prstGeom prst="rect">
              <a:avLst/>
            </a:prstGeom>
            <a:noFill/>
          </p:spPr>
          <p:txBody>
            <a:bodyPr wrap="none" rtlCol="0">
              <a:spAutoFit/>
            </a:bodyPr>
            <a:lstStyle/>
            <a:p>
              <a:pPr algn="l"/>
              <a:r>
                <a:rPr lang="en-US" altLang="zh-CN" sz="1400" dirty="0">
                  <a:latin typeface="Times New Roman" panose="02020603050405020304" pitchFamily="18" charset="0"/>
                  <a:cs typeface="Times New Roman" panose="02020603050405020304" pitchFamily="18" charset="0"/>
                </a:rPr>
                <a:t>Restoring K</a:t>
              </a:r>
            </a:p>
          </p:txBody>
        </p:sp>
        <p:sp>
          <p:nvSpPr>
            <p:cNvPr id="469" name="文本框 468">
              <a:extLst>
                <a:ext uri="{FF2B5EF4-FFF2-40B4-BE49-F238E27FC236}">
                  <a16:creationId xmlns:a16="http://schemas.microsoft.com/office/drawing/2014/main" id="{1D9711B5-0BD4-4568-B4AD-CD03E15352F8}"/>
                </a:ext>
              </a:extLst>
            </p:cNvPr>
            <p:cNvSpPr txBox="1"/>
            <p:nvPr/>
          </p:nvSpPr>
          <p:spPr>
            <a:xfrm>
              <a:off x="3229756" y="3746571"/>
              <a:ext cx="1055032" cy="307777"/>
            </a:xfrm>
            <a:prstGeom prst="rect">
              <a:avLst/>
            </a:prstGeom>
            <a:noFill/>
          </p:spPr>
          <p:txBody>
            <a:bodyPr wrap="none" rtlCol="0">
              <a:spAutoFit/>
            </a:bodyPr>
            <a:lstStyle/>
            <a:p>
              <a:pPr algn="l"/>
              <a:r>
                <a:rPr lang="en-US" altLang="zh-CN" sz="1400" dirty="0">
                  <a:latin typeface="Times New Roman" panose="02020603050405020304" pitchFamily="18" charset="0"/>
                  <a:cs typeface="Times New Roman" panose="02020603050405020304" pitchFamily="18" charset="0"/>
                </a:rPr>
                <a:t>Restoring V</a:t>
              </a:r>
            </a:p>
          </p:txBody>
        </p:sp>
        <p:sp>
          <p:nvSpPr>
            <p:cNvPr id="475" name="文本框 474">
              <a:extLst>
                <a:ext uri="{FF2B5EF4-FFF2-40B4-BE49-F238E27FC236}">
                  <a16:creationId xmlns:a16="http://schemas.microsoft.com/office/drawing/2014/main" id="{4DCE11D1-5B97-4ACF-9D98-69BDB4E3428E}"/>
                </a:ext>
              </a:extLst>
            </p:cNvPr>
            <p:cNvSpPr txBox="1"/>
            <p:nvPr/>
          </p:nvSpPr>
          <p:spPr>
            <a:xfrm>
              <a:off x="6246613" y="3725102"/>
              <a:ext cx="768159" cy="369332"/>
            </a:xfrm>
            <a:prstGeom prst="rect">
              <a:avLst/>
            </a:prstGeom>
            <a:noFill/>
          </p:spPr>
          <p:txBody>
            <a:bodyPr wrap="none" rtlCol="0">
              <a:spAutoFit/>
            </a:bodyPr>
            <a:lstStyle/>
            <a:p>
              <a:pPr algn="l"/>
              <a:r>
                <a:rPr lang="en-US" altLang="zh-CN" dirty="0">
                  <a:latin typeface="Times New Roman" panose="02020603050405020304" pitchFamily="18" charset="0"/>
                  <a:cs typeface="Times New Roman" panose="02020603050405020304" pitchFamily="18" charset="0"/>
                </a:rPr>
                <a:t>Step 1</a:t>
              </a:r>
              <a:endParaRPr lang="zh-CN" altLang="en-US" dirty="0">
                <a:latin typeface="Times New Roman" panose="02020603050405020304" pitchFamily="18" charset="0"/>
                <a:cs typeface="Times New Roman" panose="02020603050405020304" pitchFamily="18" charset="0"/>
              </a:endParaRPr>
            </a:p>
          </p:txBody>
        </p:sp>
        <p:sp>
          <p:nvSpPr>
            <p:cNvPr id="2087" name="矩形 2086">
              <a:extLst>
                <a:ext uri="{FF2B5EF4-FFF2-40B4-BE49-F238E27FC236}">
                  <a16:creationId xmlns:a16="http://schemas.microsoft.com/office/drawing/2014/main" id="{0C6B16BC-E158-4B65-A425-C3C8676D8B63}"/>
                </a:ext>
              </a:extLst>
            </p:cNvPr>
            <p:cNvSpPr/>
            <p:nvPr/>
          </p:nvSpPr>
          <p:spPr>
            <a:xfrm>
              <a:off x="3683587" y="5537942"/>
              <a:ext cx="146502" cy="1465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latin typeface="Times New Roman" panose="02020603050405020304" pitchFamily="18" charset="0"/>
                <a:cs typeface="Times New Roman" panose="02020603050405020304" pitchFamily="18" charset="0"/>
              </a:endParaRPr>
            </a:p>
          </p:txBody>
        </p:sp>
        <p:sp>
          <p:nvSpPr>
            <p:cNvPr id="489" name="文本框 488">
              <a:extLst>
                <a:ext uri="{FF2B5EF4-FFF2-40B4-BE49-F238E27FC236}">
                  <a16:creationId xmlns:a16="http://schemas.microsoft.com/office/drawing/2014/main" id="{7759AECE-3E0E-418E-BB71-0EED4A8FDDE7}"/>
                </a:ext>
              </a:extLst>
            </p:cNvPr>
            <p:cNvSpPr txBox="1"/>
            <p:nvPr/>
          </p:nvSpPr>
          <p:spPr>
            <a:xfrm>
              <a:off x="3793575" y="5463036"/>
              <a:ext cx="723275" cy="307777"/>
            </a:xfrm>
            <a:prstGeom prst="rect">
              <a:avLst/>
            </a:prstGeom>
            <a:noFill/>
          </p:spPr>
          <p:txBody>
            <a:bodyPr wrap="none" rtlCol="0">
              <a:spAutoFit/>
            </a:bodyPr>
            <a:lstStyle/>
            <a:p>
              <a:pPr algn="l"/>
              <a:r>
                <a:rPr lang="en-US" altLang="zh-CN" sz="1400" dirty="0">
                  <a:latin typeface="Times New Roman" panose="02020603050405020304" pitchFamily="18" charset="0"/>
                  <a:cs typeface="Times New Roman" panose="02020603050405020304" pitchFamily="18" charset="0"/>
                </a:rPr>
                <a:t>History</a:t>
              </a:r>
            </a:p>
          </p:txBody>
        </p:sp>
        <p:sp>
          <p:nvSpPr>
            <p:cNvPr id="490" name="矩形 489">
              <a:extLst>
                <a:ext uri="{FF2B5EF4-FFF2-40B4-BE49-F238E27FC236}">
                  <a16:creationId xmlns:a16="http://schemas.microsoft.com/office/drawing/2014/main" id="{9AAE7D1D-E6DF-48AB-9B55-B30D7B86A3E4}"/>
                </a:ext>
              </a:extLst>
            </p:cNvPr>
            <p:cNvSpPr/>
            <p:nvPr/>
          </p:nvSpPr>
          <p:spPr>
            <a:xfrm>
              <a:off x="4660273" y="5537942"/>
              <a:ext cx="146502" cy="146502"/>
            </a:xfrm>
            <a:prstGeom prst="rect">
              <a:avLst/>
            </a:prstGeom>
            <a:solidFill>
              <a:srgbClr val="DEEB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latin typeface="Times New Roman" panose="02020603050405020304" pitchFamily="18" charset="0"/>
                <a:cs typeface="Times New Roman" panose="02020603050405020304" pitchFamily="18" charset="0"/>
              </a:endParaRPr>
            </a:p>
          </p:txBody>
        </p:sp>
        <p:sp>
          <p:nvSpPr>
            <p:cNvPr id="491" name="文本框 490">
              <a:extLst>
                <a:ext uri="{FF2B5EF4-FFF2-40B4-BE49-F238E27FC236}">
                  <a16:creationId xmlns:a16="http://schemas.microsoft.com/office/drawing/2014/main" id="{54F04CFB-D379-4493-8474-E1A5E91D3FF8}"/>
                </a:ext>
              </a:extLst>
            </p:cNvPr>
            <p:cNvSpPr txBox="1"/>
            <p:nvPr/>
          </p:nvSpPr>
          <p:spPr>
            <a:xfrm>
              <a:off x="4770261" y="5463036"/>
              <a:ext cx="724878" cy="307777"/>
            </a:xfrm>
            <a:prstGeom prst="rect">
              <a:avLst/>
            </a:prstGeom>
            <a:noFill/>
          </p:spPr>
          <p:txBody>
            <a:bodyPr wrap="none" rtlCol="0">
              <a:spAutoFit/>
            </a:bodyPr>
            <a:lstStyle/>
            <a:p>
              <a:pPr algn="l"/>
              <a:r>
                <a:rPr lang="en-US" altLang="zh-CN" sz="1400" dirty="0">
                  <a:latin typeface="Times New Roman" panose="02020603050405020304" pitchFamily="18" charset="0"/>
                  <a:cs typeface="Times New Roman" panose="02020603050405020304" pitchFamily="18" charset="0"/>
                </a:rPr>
                <a:t>Cached</a:t>
              </a:r>
            </a:p>
          </p:txBody>
        </p:sp>
        <p:sp>
          <p:nvSpPr>
            <p:cNvPr id="492" name="矩形 491">
              <a:extLst>
                <a:ext uri="{FF2B5EF4-FFF2-40B4-BE49-F238E27FC236}">
                  <a16:creationId xmlns:a16="http://schemas.microsoft.com/office/drawing/2014/main" id="{935F60D7-0742-45AC-8DA7-D0701CD5A7A9}"/>
                </a:ext>
              </a:extLst>
            </p:cNvPr>
            <p:cNvSpPr/>
            <p:nvPr/>
          </p:nvSpPr>
          <p:spPr>
            <a:xfrm>
              <a:off x="5635354" y="5537942"/>
              <a:ext cx="146502" cy="146502"/>
            </a:xfrm>
            <a:prstGeom prst="rect">
              <a:avLst/>
            </a:prstGeom>
            <a:solidFill>
              <a:srgbClr val="E8EEE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latin typeface="Times New Roman" panose="02020603050405020304" pitchFamily="18" charset="0"/>
                <a:cs typeface="Times New Roman" panose="02020603050405020304" pitchFamily="18" charset="0"/>
              </a:endParaRPr>
            </a:p>
          </p:txBody>
        </p:sp>
        <p:sp>
          <p:nvSpPr>
            <p:cNvPr id="493" name="文本框 492">
              <a:extLst>
                <a:ext uri="{FF2B5EF4-FFF2-40B4-BE49-F238E27FC236}">
                  <a16:creationId xmlns:a16="http://schemas.microsoft.com/office/drawing/2014/main" id="{70574B1C-CF47-449C-853B-1755784DF151}"/>
                </a:ext>
              </a:extLst>
            </p:cNvPr>
            <p:cNvSpPr txBox="1"/>
            <p:nvPr/>
          </p:nvSpPr>
          <p:spPr>
            <a:xfrm>
              <a:off x="5745342" y="5463036"/>
              <a:ext cx="1074590" cy="307777"/>
            </a:xfrm>
            <a:prstGeom prst="rect">
              <a:avLst/>
            </a:prstGeom>
            <a:noFill/>
          </p:spPr>
          <p:txBody>
            <a:bodyPr wrap="none" rtlCol="0">
              <a:spAutoFit/>
            </a:bodyPr>
            <a:lstStyle/>
            <a:p>
              <a:pPr algn="l"/>
              <a:r>
                <a:rPr lang="en-US" altLang="zh-CN" sz="1400" dirty="0">
                  <a:latin typeface="Times New Roman" panose="02020603050405020304" pitchFamily="18" charset="0"/>
                  <a:cs typeface="Times New Roman" panose="02020603050405020304" pitchFamily="18" charset="0"/>
                </a:rPr>
                <a:t>To Compute</a:t>
              </a:r>
            </a:p>
          </p:txBody>
        </p:sp>
      </p:grpSp>
    </p:spTree>
    <p:extLst>
      <p:ext uri="{BB962C8B-B14F-4D97-AF65-F5344CB8AC3E}">
        <p14:creationId xmlns:p14="http://schemas.microsoft.com/office/powerpoint/2010/main" val="68668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7920694" cy="461665"/>
          </a:xfrm>
          <a:prstGeom prst="rect">
            <a:avLst/>
          </a:prstGeom>
          <a:noFill/>
        </p:spPr>
        <p:txBody>
          <a:bodyPr wrap="none" rtlCol="0">
            <a:spAutoFit/>
          </a:bodyPr>
          <a:lstStyle/>
          <a:p>
            <a:r>
              <a:rPr kumimoji="1" lang="en-US" altLang="zh-CN" sz="2400" b="1">
                <a:latin typeface="Times New Roman" panose="02020603050405020304" pitchFamily="18" charset="0"/>
                <a:cs typeface="Times New Roman" panose="02020603050405020304" pitchFamily="18" charset="0"/>
              </a:rPr>
              <a:t>Background:</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Why</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We</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Need</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On-Device</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Language</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Models?</a:t>
            </a:r>
            <a:endParaRPr kumimoji="1" lang="zh-CN" altLang="en-US" sz="2400" b="1">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5B935536-3488-8A4A-B776-07CD779D337A}"/>
              </a:ext>
            </a:extLst>
          </p:cNvPr>
          <p:cNvGrpSpPr/>
          <p:nvPr/>
        </p:nvGrpSpPr>
        <p:grpSpPr>
          <a:xfrm>
            <a:off x="5181310" y="4694350"/>
            <a:ext cx="3089550" cy="1913012"/>
            <a:chOff x="5213384" y="4338159"/>
            <a:chExt cx="3089550" cy="1913012"/>
          </a:xfrm>
        </p:grpSpPr>
        <p:sp>
          <p:nvSpPr>
            <p:cNvPr id="15" name="矩形 14">
              <a:extLst>
                <a:ext uri="{FF2B5EF4-FFF2-40B4-BE49-F238E27FC236}">
                  <a16:creationId xmlns:a16="http://schemas.microsoft.com/office/drawing/2014/main" id="{F21DABB2-024B-DA4E-A26A-BFB923AE8BFB}"/>
                </a:ext>
              </a:extLst>
            </p:cNvPr>
            <p:cNvSpPr/>
            <p:nvPr/>
          </p:nvSpPr>
          <p:spPr>
            <a:xfrm>
              <a:off x="5213384" y="4338159"/>
              <a:ext cx="3021956" cy="1913012"/>
            </a:xfrm>
            <a:prstGeom prst="rect">
              <a:avLst/>
            </a:prstGeom>
            <a:solidFill>
              <a:schemeClr val="bg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57" name="组合 56">
              <a:extLst>
                <a:ext uri="{FF2B5EF4-FFF2-40B4-BE49-F238E27FC236}">
                  <a16:creationId xmlns:a16="http://schemas.microsoft.com/office/drawing/2014/main" id="{3FE03D28-066E-D04B-A642-415CA4CD032B}"/>
                </a:ext>
              </a:extLst>
            </p:cNvPr>
            <p:cNvGrpSpPr/>
            <p:nvPr/>
          </p:nvGrpSpPr>
          <p:grpSpPr>
            <a:xfrm>
              <a:off x="5213384" y="4370278"/>
              <a:ext cx="3089550" cy="1780840"/>
              <a:chOff x="2237942" y="4000890"/>
              <a:chExt cx="3089550" cy="1780840"/>
            </a:xfrm>
          </p:grpSpPr>
          <p:grpSp>
            <p:nvGrpSpPr>
              <p:cNvPr id="58" name="组合 57">
                <a:extLst>
                  <a:ext uri="{FF2B5EF4-FFF2-40B4-BE49-F238E27FC236}">
                    <a16:creationId xmlns:a16="http://schemas.microsoft.com/office/drawing/2014/main" id="{95040C14-FB27-F445-8EA6-D32CB69B657B}"/>
                  </a:ext>
                </a:extLst>
              </p:cNvPr>
              <p:cNvGrpSpPr/>
              <p:nvPr/>
            </p:nvGrpSpPr>
            <p:grpSpPr>
              <a:xfrm>
                <a:off x="2306006" y="5196955"/>
                <a:ext cx="2953892" cy="584775"/>
                <a:chOff x="2306006" y="5196955"/>
                <a:chExt cx="2953892" cy="584775"/>
              </a:xfrm>
            </p:grpSpPr>
            <p:pic>
              <p:nvPicPr>
                <p:cNvPr id="68" name="Picture 16" descr="smartphone icon">
                  <a:extLst>
                    <a:ext uri="{FF2B5EF4-FFF2-40B4-BE49-F238E27FC236}">
                      <a16:creationId xmlns:a16="http://schemas.microsoft.com/office/drawing/2014/main" id="{46B7512D-D881-F540-BE8C-907695B26C0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6006" y="5310763"/>
                  <a:ext cx="413569" cy="413569"/>
                </a:xfrm>
                <a:prstGeom prst="rect">
                  <a:avLst/>
                </a:prstGeom>
                <a:noFill/>
                <a:extLst>
                  <a:ext uri="{909E8E84-426E-40DD-AFC4-6F175D3DCCD1}">
                    <a14:hiddenFill xmlns:a14="http://schemas.microsoft.com/office/drawing/2010/main">
                      <a:solidFill>
                        <a:srgbClr val="FFFFFF"/>
                      </a:solidFill>
                    </a14:hiddenFill>
                  </a:ext>
                </a:extLst>
              </p:spPr>
            </p:pic>
            <p:sp>
              <p:nvSpPr>
                <p:cNvPr id="69" name="文本框 68">
                  <a:extLst>
                    <a:ext uri="{FF2B5EF4-FFF2-40B4-BE49-F238E27FC236}">
                      <a16:creationId xmlns:a16="http://schemas.microsoft.com/office/drawing/2014/main" id="{71DC78A7-045C-D740-90F3-77AF76E76DC4}"/>
                    </a:ext>
                  </a:extLst>
                </p:cNvPr>
                <p:cNvSpPr txBox="1"/>
                <p:nvPr/>
              </p:nvSpPr>
              <p:spPr>
                <a:xfrm>
                  <a:off x="2706507" y="5196955"/>
                  <a:ext cx="2553391" cy="584775"/>
                </a:xfrm>
                <a:prstGeom prst="rect">
                  <a:avLst/>
                </a:prstGeom>
                <a:noFill/>
              </p:spPr>
              <p:txBody>
                <a:bodyPr wrap="none" rtlCol="0">
                  <a:spAutoFit/>
                </a:bodyPr>
                <a:lstStyle/>
                <a:p>
                  <a:r>
                    <a:rPr kumimoji="1" lang="en-US" altLang="zh-CN" sz="1600" b="1" dirty="0">
                      <a:latin typeface="Times New Roman" panose="02020603050405020304" pitchFamily="18" charset="0"/>
                      <a:cs typeface="Times New Roman" panose="02020603050405020304" pitchFamily="18" charset="0"/>
                    </a:rPr>
                    <a:t>Chat</a:t>
                  </a:r>
                  <a:r>
                    <a:rPr kumimoji="1" lang="zh-CN" altLang="en-US" sz="1600" b="1" dirty="0">
                      <a:latin typeface="Times New Roman" panose="02020603050405020304" pitchFamily="18" charset="0"/>
                      <a:cs typeface="Times New Roman" panose="02020603050405020304" pitchFamily="18" charset="0"/>
                    </a:rPr>
                    <a:t> </a:t>
                  </a:r>
                  <a:r>
                    <a:rPr kumimoji="1" lang="en-US" altLang="zh-CN" sz="1600" b="1" dirty="0">
                      <a:latin typeface="Times New Roman" panose="02020603050405020304" pitchFamily="18" charset="0"/>
                      <a:cs typeface="Times New Roman" panose="02020603050405020304" pitchFamily="18" charset="0"/>
                    </a:rPr>
                    <a:t>Records</a:t>
                  </a:r>
                </a:p>
                <a:p>
                  <a:r>
                    <a:rPr kumimoji="1" lang="en-US" altLang="zh-CN" sz="1600" dirty="0">
                      <a:latin typeface="Times New Roman" panose="02020603050405020304" pitchFamily="18" charset="0"/>
                      <a:cs typeface="Times New Roman" panose="02020603050405020304" pitchFamily="18" charset="0"/>
                    </a:rPr>
                    <a:t>…</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I’m</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allergic to peanuts</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a:t>
                  </a:r>
                  <a:endParaRPr kumimoji="1" lang="zh-CN" altLang="en-US" sz="1600" dirty="0">
                    <a:latin typeface="Times New Roman" panose="02020603050405020304" pitchFamily="18" charset="0"/>
                    <a:cs typeface="Times New Roman" panose="02020603050405020304" pitchFamily="18" charset="0"/>
                  </a:endParaRPr>
                </a:p>
              </p:txBody>
            </p:sp>
          </p:grpSp>
          <p:grpSp>
            <p:nvGrpSpPr>
              <p:cNvPr id="59" name="组合 58">
                <a:extLst>
                  <a:ext uri="{FF2B5EF4-FFF2-40B4-BE49-F238E27FC236}">
                    <a16:creationId xmlns:a16="http://schemas.microsoft.com/office/drawing/2014/main" id="{86D5D53F-89D2-D249-9C57-A365C458EB87}"/>
                  </a:ext>
                </a:extLst>
              </p:cNvPr>
              <p:cNvGrpSpPr/>
              <p:nvPr/>
            </p:nvGrpSpPr>
            <p:grpSpPr>
              <a:xfrm>
                <a:off x="2237942" y="4000890"/>
                <a:ext cx="2834726" cy="595850"/>
                <a:chOff x="2237942" y="4000890"/>
                <a:chExt cx="2834726" cy="595850"/>
              </a:xfrm>
            </p:grpSpPr>
            <p:grpSp>
              <p:nvGrpSpPr>
                <p:cNvPr id="64" name="组合 63">
                  <a:extLst>
                    <a:ext uri="{FF2B5EF4-FFF2-40B4-BE49-F238E27FC236}">
                      <a16:creationId xmlns:a16="http://schemas.microsoft.com/office/drawing/2014/main" id="{4ED2F1E7-DC26-C941-B527-5659AC1DF554}"/>
                    </a:ext>
                  </a:extLst>
                </p:cNvPr>
                <p:cNvGrpSpPr/>
                <p:nvPr/>
              </p:nvGrpSpPr>
              <p:grpSpPr>
                <a:xfrm>
                  <a:off x="2237942" y="4036359"/>
                  <a:ext cx="560381" cy="560381"/>
                  <a:chOff x="2237942" y="4036359"/>
                  <a:chExt cx="560381" cy="560381"/>
                </a:xfrm>
              </p:grpSpPr>
              <p:pic>
                <p:nvPicPr>
                  <p:cNvPr id="66" name="Picture 14" descr="refrigerator icon">
                    <a:extLst>
                      <a:ext uri="{FF2B5EF4-FFF2-40B4-BE49-F238E27FC236}">
                        <a16:creationId xmlns:a16="http://schemas.microsoft.com/office/drawing/2014/main" id="{7DBC67B0-1D02-F540-B072-A8CE38EABBE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7942" y="4036359"/>
                    <a:ext cx="560381" cy="56038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2" descr="vegetables icon">
                    <a:extLst>
                      <a:ext uri="{FF2B5EF4-FFF2-40B4-BE49-F238E27FC236}">
                        <a16:creationId xmlns:a16="http://schemas.microsoft.com/office/drawing/2014/main" id="{B60F2A21-4805-1446-B663-5492811542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0823" y="4285483"/>
                    <a:ext cx="280974" cy="280974"/>
                  </a:xfrm>
                  <a:prstGeom prst="rect">
                    <a:avLst/>
                  </a:prstGeom>
                  <a:noFill/>
                  <a:extLst>
                    <a:ext uri="{909E8E84-426E-40DD-AFC4-6F175D3DCCD1}">
                      <a14:hiddenFill xmlns:a14="http://schemas.microsoft.com/office/drawing/2010/main">
                        <a:solidFill>
                          <a:srgbClr val="FFFFFF"/>
                        </a:solidFill>
                      </a14:hiddenFill>
                    </a:ext>
                  </a:extLst>
                </p:spPr>
              </p:pic>
            </p:grpSp>
            <p:sp>
              <p:nvSpPr>
                <p:cNvPr id="65" name="文本框 64">
                  <a:extLst>
                    <a:ext uri="{FF2B5EF4-FFF2-40B4-BE49-F238E27FC236}">
                      <a16:creationId xmlns:a16="http://schemas.microsoft.com/office/drawing/2014/main" id="{B8C8240B-DBB3-C548-BE02-4F3D7B8C1927}"/>
                    </a:ext>
                  </a:extLst>
                </p:cNvPr>
                <p:cNvSpPr txBox="1"/>
                <p:nvPr/>
              </p:nvSpPr>
              <p:spPr>
                <a:xfrm>
                  <a:off x="2706507" y="4000890"/>
                  <a:ext cx="2366161" cy="584775"/>
                </a:xfrm>
                <a:prstGeom prst="rect">
                  <a:avLst/>
                </a:prstGeom>
                <a:noFill/>
              </p:spPr>
              <p:txBody>
                <a:bodyPr wrap="none" rtlCol="0">
                  <a:spAutoFit/>
                </a:bodyPr>
                <a:lstStyle/>
                <a:p>
                  <a:r>
                    <a:rPr lang="en-US" altLang="zh-CN" sz="1600" b="1" i="0">
                      <a:effectLst/>
                      <a:latin typeface="Times New Roman" panose="02020603050405020304" pitchFamily="18" charset="0"/>
                      <a:cs typeface="Times New Roman" panose="02020603050405020304" pitchFamily="18" charset="0"/>
                    </a:rPr>
                    <a:t>Stock</a:t>
                  </a:r>
                  <a:r>
                    <a:rPr lang="zh-CN" altLang="en-US" sz="1600" b="1" i="0">
                      <a:effectLst/>
                      <a:latin typeface="Times New Roman" panose="02020603050405020304" pitchFamily="18" charset="0"/>
                      <a:cs typeface="Times New Roman" panose="02020603050405020304" pitchFamily="18" charset="0"/>
                    </a:rPr>
                    <a:t> </a:t>
                  </a:r>
                  <a:r>
                    <a:rPr lang="en-US" altLang="zh-CN" sz="1600" b="1" i="0">
                      <a:effectLst/>
                      <a:latin typeface="Times New Roman" panose="02020603050405020304" pitchFamily="18" charset="0"/>
                      <a:cs typeface="Times New Roman" panose="02020603050405020304" pitchFamily="18" charset="0"/>
                    </a:rPr>
                    <a:t>in</a:t>
                  </a:r>
                  <a:r>
                    <a:rPr lang="zh-CN" altLang="en-US" sz="1600" b="1" i="0">
                      <a:effectLst/>
                      <a:latin typeface="Times New Roman" panose="02020603050405020304" pitchFamily="18" charset="0"/>
                      <a:cs typeface="Times New Roman" panose="02020603050405020304" pitchFamily="18" charset="0"/>
                    </a:rPr>
                    <a:t> </a:t>
                  </a:r>
                  <a:r>
                    <a:rPr lang="en" altLang="zh-CN" sz="1600" b="1" i="0">
                      <a:effectLst/>
                      <a:latin typeface="Times New Roman" panose="02020603050405020304" pitchFamily="18" charset="0"/>
                      <a:cs typeface="Times New Roman" panose="02020603050405020304" pitchFamily="18" charset="0"/>
                    </a:rPr>
                    <a:t>Smart </a:t>
                  </a:r>
                  <a:r>
                    <a:rPr lang="en-US" altLang="zh-CN" sz="1600" b="1" i="0">
                      <a:effectLst/>
                      <a:latin typeface="Times New Roman" panose="02020603050405020304" pitchFamily="18" charset="0"/>
                      <a:cs typeface="Times New Roman" panose="02020603050405020304" pitchFamily="18" charset="0"/>
                    </a:rPr>
                    <a:t>F</a:t>
                  </a:r>
                  <a:r>
                    <a:rPr lang="en" altLang="zh-CN" sz="1600" b="1" i="0">
                      <a:effectLst/>
                      <a:latin typeface="Times New Roman" panose="02020603050405020304" pitchFamily="18" charset="0"/>
                      <a:cs typeface="Times New Roman" panose="02020603050405020304" pitchFamily="18" charset="0"/>
                    </a:rPr>
                    <a:t>ridge</a:t>
                  </a:r>
                  <a:endParaRPr lang="zh-CN" altLang="en-US" sz="1600" b="1">
                    <a:latin typeface="Times New Roman" panose="02020603050405020304" pitchFamily="18" charset="0"/>
                    <a:cs typeface="Times New Roman" panose="02020603050405020304" pitchFamily="18" charset="0"/>
                  </a:endParaRPr>
                </a:p>
                <a:p>
                  <a:r>
                    <a:rPr lang="en-US" altLang="zh-CN" sz="1600">
                      <a:latin typeface="Times New Roman" panose="02020603050405020304" pitchFamily="18" charset="0"/>
                      <a:cs typeface="Times New Roman" panose="02020603050405020304" pitchFamily="18" charset="0"/>
                    </a:rPr>
                    <a:t>b</a:t>
                  </a:r>
                  <a:r>
                    <a:rPr lang="en-US" altLang="zh-CN" sz="1600" b="0" i="0">
                      <a:effectLst/>
                      <a:latin typeface="Times New Roman" panose="02020603050405020304" pitchFamily="18" charset="0"/>
                      <a:cs typeface="Times New Roman" panose="02020603050405020304" pitchFamily="18" charset="0"/>
                    </a:rPr>
                    <a:t>ell</a:t>
                  </a:r>
                  <a:r>
                    <a:rPr lang="zh-CN" altLang="en-US" sz="1600" b="0" i="0">
                      <a:effectLst/>
                      <a:latin typeface="Times New Roman" panose="02020603050405020304" pitchFamily="18" charset="0"/>
                      <a:cs typeface="Times New Roman" panose="02020603050405020304" pitchFamily="18" charset="0"/>
                    </a:rPr>
                    <a:t> </a:t>
                  </a:r>
                  <a:r>
                    <a:rPr lang="en-US" altLang="zh-CN" sz="1600" b="0" i="0">
                      <a:effectLst/>
                      <a:latin typeface="Times New Roman" panose="02020603050405020304" pitchFamily="18" charset="0"/>
                      <a:cs typeface="Times New Roman" panose="02020603050405020304" pitchFamily="18" charset="0"/>
                    </a:rPr>
                    <a:t>p</a:t>
                  </a:r>
                  <a:r>
                    <a:rPr lang="en" altLang="zh-CN" sz="1600" b="0" i="0">
                      <a:effectLst/>
                      <a:latin typeface="Times New Roman" panose="02020603050405020304" pitchFamily="18" charset="0"/>
                      <a:cs typeface="Times New Roman" panose="02020603050405020304" pitchFamily="18" charset="0"/>
                    </a:rPr>
                    <a:t>epper</a:t>
                  </a:r>
                  <a:r>
                    <a:rPr lang="en-US" altLang="zh-CN" sz="1600" b="0">
                      <a:latin typeface="Times New Roman" panose="02020603050405020304" pitchFamily="18" charset="0"/>
                      <a:cs typeface="Times New Roman" panose="02020603050405020304" pitchFamily="18" charset="0"/>
                    </a:rPr>
                    <a:t>,</a:t>
                  </a:r>
                  <a:r>
                    <a:rPr lang="zh-CN" altLang="en-US" sz="1600" b="0">
                      <a:latin typeface="Times New Roman" panose="02020603050405020304" pitchFamily="18" charset="0"/>
                      <a:cs typeface="Times New Roman" panose="02020603050405020304" pitchFamily="18" charset="0"/>
                    </a:rPr>
                    <a:t> </a:t>
                  </a:r>
                  <a:r>
                    <a:rPr lang="en" altLang="zh-CN" sz="1600" i="0">
                      <a:effectLst/>
                      <a:latin typeface="Times New Roman" panose="02020603050405020304" pitchFamily="18" charset="0"/>
                      <a:cs typeface="Times New Roman" panose="02020603050405020304" pitchFamily="18" charset="0"/>
                    </a:rPr>
                    <a:t>brocoli</a:t>
                  </a:r>
                  <a:r>
                    <a:rPr lang="en-US" altLang="zh-CN" sz="1600">
                      <a:latin typeface="Times New Roman" panose="02020603050405020304" pitchFamily="18" charset="0"/>
                      <a:cs typeface="Times New Roman" panose="02020603050405020304" pitchFamily="18" charset="0"/>
                    </a:rPr>
                    <a:t>,</a:t>
                  </a:r>
                  <a:r>
                    <a:rPr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carrot</a:t>
                  </a:r>
                  <a:endParaRPr kumimoji="1" lang="zh-CN" altLang="en-US" sz="1600">
                    <a:latin typeface="Times New Roman" panose="02020603050405020304" pitchFamily="18" charset="0"/>
                    <a:cs typeface="Times New Roman" panose="02020603050405020304" pitchFamily="18" charset="0"/>
                  </a:endParaRPr>
                </a:p>
              </p:txBody>
            </p:sp>
          </p:grpSp>
          <p:grpSp>
            <p:nvGrpSpPr>
              <p:cNvPr id="60" name="组合 59">
                <a:extLst>
                  <a:ext uri="{FF2B5EF4-FFF2-40B4-BE49-F238E27FC236}">
                    <a16:creationId xmlns:a16="http://schemas.microsoft.com/office/drawing/2014/main" id="{C51AD3F9-DD7E-FE41-A5F5-CBD77D96635A}"/>
                  </a:ext>
                </a:extLst>
              </p:cNvPr>
              <p:cNvGrpSpPr/>
              <p:nvPr/>
            </p:nvGrpSpPr>
            <p:grpSpPr>
              <a:xfrm>
                <a:off x="2306007" y="4604460"/>
                <a:ext cx="3021485" cy="584775"/>
                <a:chOff x="2306007" y="4668591"/>
                <a:chExt cx="3021485" cy="584775"/>
              </a:xfrm>
            </p:grpSpPr>
            <p:pic>
              <p:nvPicPr>
                <p:cNvPr id="62" name="Picture 18" descr="comic style order icon">
                  <a:extLst>
                    <a:ext uri="{FF2B5EF4-FFF2-40B4-BE49-F238E27FC236}">
                      <a16:creationId xmlns:a16="http://schemas.microsoft.com/office/drawing/2014/main" id="{3550C9C1-4272-DE49-B463-A562DD630C9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6007" y="4800118"/>
                  <a:ext cx="413569" cy="413569"/>
                </a:xfrm>
                <a:prstGeom prst="rect">
                  <a:avLst/>
                </a:prstGeom>
                <a:noFill/>
                <a:extLst>
                  <a:ext uri="{909E8E84-426E-40DD-AFC4-6F175D3DCCD1}">
                    <a14:hiddenFill xmlns:a14="http://schemas.microsoft.com/office/drawing/2010/main">
                      <a:solidFill>
                        <a:srgbClr val="FFFFFF"/>
                      </a:solidFill>
                    </a14:hiddenFill>
                  </a:ext>
                </a:extLst>
              </p:spPr>
            </p:pic>
            <p:sp>
              <p:nvSpPr>
                <p:cNvPr id="63" name="文本框 62">
                  <a:extLst>
                    <a:ext uri="{FF2B5EF4-FFF2-40B4-BE49-F238E27FC236}">
                      <a16:creationId xmlns:a16="http://schemas.microsoft.com/office/drawing/2014/main" id="{94BCB17C-BF44-7A41-A788-1E7E2A78AB1B}"/>
                    </a:ext>
                  </a:extLst>
                </p:cNvPr>
                <p:cNvSpPr txBox="1"/>
                <p:nvPr/>
              </p:nvSpPr>
              <p:spPr>
                <a:xfrm>
                  <a:off x="2693438" y="4668591"/>
                  <a:ext cx="2634054" cy="584775"/>
                </a:xfrm>
                <a:prstGeom prst="rect">
                  <a:avLst/>
                </a:prstGeom>
                <a:noFill/>
              </p:spPr>
              <p:txBody>
                <a:bodyPr wrap="none" rtlCol="0">
                  <a:spAutoFit/>
                </a:bodyPr>
                <a:lstStyle/>
                <a:p>
                  <a:r>
                    <a:rPr lang="en-US" altLang="zh-CN" sz="1600" b="1" i="0" u="none" strike="noStrike" dirty="0">
                      <a:effectLst/>
                      <a:latin typeface="Times New Roman" panose="02020603050405020304" pitchFamily="18" charset="0"/>
                      <a:cs typeface="Times New Roman" panose="02020603050405020304" pitchFamily="18" charset="0"/>
                    </a:rPr>
                    <a:t>History</a:t>
                  </a:r>
                  <a:r>
                    <a:rPr lang="zh-CN" altLang="en-US" sz="1600" b="1" i="0" u="none" strike="noStrike" dirty="0">
                      <a:effectLst/>
                      <a:latin typeface="Times New Roman" panose="02020603050405020304" pitchFamily="18" charset="0"/>
                      <a:cs typeface="Times New Roman" panose="02020603050405020304" pitchFamily="18" charset="0"/>
                    </a:rPr>
                    <a:t> </a:t>
                  </a:r>
                  <a:r>
                    <a:rPr lang="en-US" altLang="zh-CN" sz="1600" b="1" dirty="0">
                      <a:latin typeface="Times New Roman" panose="02020603050405020304" pitchFamily="18" charset="0"/>
                      <a:cs typeface="Times New Roman" panose="02020603050405020304" pitchFamily="18" charset="0"/>
                    </a:rPr>
                    <a:t>Orders</a:t>
                  </a:r>
                  <a:endParaRPr lang="en-US" altLang="zh-CN" sz="1600" b="1" i="0" u="none" strike="noStrike" dirty="0">
                    <a:effectLst/>
                    <a:latin typeface="Times New Roman" panose="02020603050405020304" pitchFamily="18" charset="0"/>
                    <a:cs typeface="Times New Roman" panose="02020603050405020304" pitchFamily="18" charset="0"/>
                  </a:endParaRPr>
                </a:p>
                <a:p>
                  <a:r>
                    <a:rPr lang="en-US" altLang="zh-CN" sz="1600" i="0" u="none" strike="noStrike" dirty="0">
                      <a:effectLst/>
                      <a:latin typeface="Times New Roman" panose="02020603050405020304" pitchFamily="18" charset="0"/>
                      <a:cs typeface="Times New Roman" panose="02020603050405020304" pitchFamily="18" charset="0"/>
                    </a:rPr>
                    <a:t>2025-10-20,</a:t>
                  </a:r>
                  <a:r>
                    <a:rPr lang="zh-CN" altLang="en-US" sz="1600" i="0" u="none" strike="noStrike" dirty="0">
                      <a:effectLst/>
                      <a:latin typeface="Times New Roman" panose="02020603050405020304" pitchFamily="18" charset="0"/>
                      <a:cs typeface="Times New Roman" panose="02020603050405020304" pitchFamily="18" charset="0"/>
                    </a:rPr>
                    <a:t> </a:t>
                  </a:r>
                  <a:r>
                    <a:rPr lang="en" altLang="zh-CN" sz="1600" i="1" u="none" strike="noStrike" dirty="0">
                      <a:effectLst/>
                      <a:latin typeface="Times New Roman" panose="02020603050405020304" pitchFamily="18" charset="0"/>
                      <a:cs typeface="Times New Roman" panose="02020603050405020304" pitchFamily="18" charset="0"/>
                    </a:rPr>
                    <a:t>Mexican </a:t>
                  </a:r>
                  <a:r>
                    <a:rPr lang="en-US" altLang="zh-CN" sz="1600" i="1" u="none" strike="noStrike" dirty="0">
                      <a:effectLst/>
                      <a:latin typeface="Times New Roman" panose="02020603050405020304" pitchFamily="18" charset="0"/>
                      <a:cs typeface="Times New Roman" panose="02020603050405020304" pitchFamily="18" charset="0"/>
                    </a:rPr>
                    <a:t>C</a:t>
                  </a:r>
                  <a:r>
                    <a:rPr lang="en" altLang="zh-CN" sz="1600" i="1" u="none" strike="noStrike" dirty="0">
                      <a:effectLst/>
                      <a:latin typeface="Times New Roman" panose="02020603050405020304" pitchFamily="18" charset="0"/>
                      <a:cs typeface="Times New Roman" panose="02020603050405020304" pitchFamily="18" charset="0"/>
                    </a:rPr>
                    <a:t>uisine</a:t>
                  </a:r>
                  <a:endParaRPr kumimoji="1" lang="zh-CN" altLang="en-US" sz="1600" i="1" dirty="0">
                    <a:latin typeface="Times New Roman" panose="02020603050405020304" pitchFamily="18" charset="0"/>
                    <a:cs typeface="Times New Roman" panose="02020603050405020304" pitchFamily="18" charset="0"/>
                  </a:endParaRPr>
                </a:p>
              </p:txBody>
            </p:sp>
          </p:grpSp>
        </p:grpSp>
      </p:grpSp>
      <p:sp>
        <p:nvSpPr>
          <p:cNvPr id="2" name="文本框 1">
            <a:extLst>
              <a:ext uri="{FF2B5EF4-FFF2-40B4-BE49-F238E27FC236}">
                <a16:creationId xmlns:a16="http://schemas.microsoft.com/office/drawing/2014/main" id="{A79A6680-1118-8B4B-A594-9935E451FDA8}"/>
              </a:ext>
            </a:extLst>
          </p:cNvPr>
          <p:cNvSpPr txBox="1"/>
          <p:nvPr/>
        </p:nvSpPr>
        <p:spPr>
          <a:xfrm>
            <a:off x="5114092" y="972569"/>
            <a:ext cx="6517293" cy="646331"/>
          </a:xfrm>
          <a:prstGeom prst="rect">
            <a:avLst/>
          </a:prstGeom>
          <a:noFill/>
        </p:spPr>
        <p:txBody>
          <a:bodyPr wrap="square" rtlCol="0">
            <a:spAutoFit/>
          </a:bodyPr>
          <a:lstStyle/>
          <a:p>
            <a:r>
              <a:rPr lang="en" altLang="zh-CN" b="0" i="0" dirty="0">
                <a:effectLst/>
                <a:latin typeface="Times New Roman" panose="02020603050405020304" pitchFamily="18" charset="0"/>
                <a:cs typeface="Times New Roman" panose="02020603050405020304" pitchFamily="18" charset="0"/>
              </a:rPr>
              <a:t>In LLM-based chatbot applications, some queries require integrating both </a:t>
            </a:r>
            <a:r>
              <a:rPr lang="en" altLang="zh-CN" b="1" i="0" dirty="0">
                <a:solidFill>
                  <a:schemeClr val="accent1">
                    <a:lumMod val="75000"/>
                  </a:schemeClr>
                </a:solidFill>
                <a:effectLst/>
                <a:latin typeface="Times New Roman" panose="02020603050405020304" pitchFamily="18" charset="0"/>
                <a:cs typeface="Times New Roman" panose="02020603050405020304" pitchFamily="18" charset="0"/>
              </a:rPr>
              <a:t>personalized</a:t>
            </a:r>
            <a:r>
              <a:rPr lang="en" altLang="zh-CN" b="0" i="0" dirty="0">
                <a:effectLst/>
                <a:latin typeface="Times New Roman" panose="02020603050405020304" pitchFamily="18" charset="0"/>
                <a:cs typeface="Times New Roman" panose="02020603050405020304" pitchFamily="18" charset="0"/>
              </a:rPr>
              <a:t> user</a:t>
            </a:r>
            <a:r>
              <a:rPr lang="zh-CN" altLang="en-US" b="0" i="0" dirty="0">
                <a:effectLst/>
                <a:latin typeface="Times New Roman" panose="02020603050405020304" pitchFamily="18" charset="0"/>
                <a:cs typeface="Times New Roman" panose="02020603050405020304" pitchFamily="18" charset="0"/>
              </a:rPr>
              <a:t> </a:t>
            </a:r>
            <a:r>
              <a:rPr lang="en-US" altLang="zh-CN" b="0" i="0" dirty="0">
                <a:effectLst/>
                <a:latin typeface="Times New Roman" panose="02020603050405020304" pitchFamily="18" charset="0"/>
                <a:cs typeface="Times New Roman" panose="02020603050405020304" pitchFamily="18" charset="0"/>
              </a:rPr>
              <a:t>data</a:t>
            </a:r>
            <a:r>
              <a:rPr lang="zh-CN" altLang="en-US" b="0" i="0" dirty="0">
                <a:effectLst/>
                <a:latin typeface="Times New Roman" panose="02020603050405020304" pitchFamily="18" charset="0"/>
                <a:cs typeface="Times New Roman" panose="02020603050405020304" pitchFamily="18" charset="0"/>
              </a:rPr>
              <a:t> </a:t>
            </a:r>
            <a:r>
              <a:rPr lang="en" altLang="zh-CN" b="0" i="0" dirty="0">
                <a:effectLst/>
                <a:latin typeface="Times New Roman" panose="02020603050405020304" pitchFamily="18" charset="0"/>
                <a:cs typeface="Times New Roman" panose="02020603050405020304" pitchFamily="18" charset="0"/>
              </a:rPr>
              <a:t>and </a:t>
            </a:r>
            <a:r>
              <a:rPr lang="en" altLang="zh-CN" b="1" i="0" dirty="0">
                <a:solidFill>
                  <a:schemeClr val="accent1">
                    <a:lumMod val="75000"/>
                  </a:schemeClr>
                </a:solidFill>
                <a:effectLst/>
                <a:latin typeface="Times New Roman" panose="02020603050405020304" pitchFamily="18" charset="0"/>
                <a:cs typeface="Times New Roman" panose="02020603050405020304" pitchFamily="18" charset="0"/>
              </a:rPr>
              <a:t>general</a:t>
            </a:r>
            <a:r>
              <a:rPr lang="en" altLang="zh-CN" b="0" i="0" dirty="0">
                <a:effectLst/>
                <a:latin typeface="Times New Roman" panose="02020603050405020304" pitchFamily="18" charset="0"/>
                <a:cs typeface="Times New Roman" panose="02020603050405020304" pitchFamily="18" charset="0"/>
              </a:rPr>
              <a:t> knowledge.</a:t>
            </a:r>
          </a:p>
        </p:txBody>
      </p:sp>
      <p:grpSp>
        <p:nvGrpSpPr>
          <p:cNvPr id="51" name="组合 50">
            <a:extLst>
              <a:ext uri="{FF2B5EF4-FFF2-40B4-BE49-F238E27FC236}">
                <a16:creationId xmlns:a16="http://schemas.microsoft.com/office/drawing/2014/main" id="{0F4058C1-4D98-9642-B5A0-973ECE1640FC}"/>
              </a:ext>
            </a:extLst>
          </p:cNvPr>
          <p:cNvGrpSpPr/>
          <p:nvPr/>
        </p:nvGrpSpPr>
        <p:grpSpPr>
          <a:xfrm>
            <a:off x="6636104" y="2232868"/>
            <a:ext cx="3826675" cy="1436620"/>
            <a:chOff x="528706" y="5337411"/>
            <a:chExt cx="3049862" cy="1144987"/>
          </a:xfrm>
        </p:grpSpPr>
        <p:pic>
          <p:nvPicPr>
            <p:cNvPr id="2060" name="Picture 12" descr="133,200+ Man Laptop Stock Illustrations, Royalty-Free Vector Graphics &amp;  Clip Art - iStock | Business man laptop, Man laptop home, Asian man laptop">
              <a:extLst>
                <a:ext uri="{FF2B5EF4-FFF2-40B4-BE49-F238E27FC236}">
                  <a16:creationId xmlns:a16="http://schemas.microsoft.com/office/drawing/2014/main" id="{2F48566C-3297-1945-9053-3E02CD755701}"/>
                </a:ext>
              </a:extLst>
            </p:cNvPr>
            <p:cNvPicPr>
              <a:picLocks noChangeAspect="1" noChangeArrowheads="1"/>
            </p:cNvPicPr>
            <p:nvPr/>
          </p:nvPicPr>
          <p:blipFill rotWithShape="1">
            <a:blip r:embed="rId6">
              <a:clrChange>
                <a:clrFrom>
                  <a:srgbClr val="FFFFFF"/>
                </a:clrFrom>
                <a:clrTo>
                  <a:srgbClr val="FFFFFF">
                    <a:alpha val="0"/>
                  </a:srgbClr>
                </a:clrTo>
              </a:clrChange>
              <a:grayscl/>
              <a:extLst>
                <a:ext uri="{BEBA8EAE-BF5A-486C-A8C5-ECC9F3942E4B}">
                  <a14:imgProps xmlns:a14="http://schemas.microsoft.com/office/drawing/2010/main">
                    <a14:imgLayer r:embed="rId7">
                      <a14:imgEffect>
                        <a14:brightnessContrast contrast="82000"/>
                      </a14:imgEffect>
                    </a14:imgLayer>
                  </a14:imgProps>
                </a:ext>
                <a:ext uri="{28A0092B-C50C-407E-A947-70E740481C1C}">
                  <a14:useLocalDpi xmlns:a14="http://schemas.microsoft.com/office/drawing/2010/main" val="0"/>
                </a:ext>
              </a:extLst>
            </a:blip>
            <a:srcRect l="8144" t="19059" r="53148" b="15020"/>
            <a:stretch/>
          </p:blipFill>
          <p:spPr bwMode="auto">
            <a:xfrm>
              <a:off x="528706" y="5337411"/>
              <a:ext cx="1121130" cy="1144987"/>
            </a:xfrm>
            <a:prstGeom prst="rect">
              <a:avLst/>
            </a:prstGeom>
            <a:noFill/>
            <a:extLst>
              <a:ext uri="{909E8E84-426E-40DD-AFC4-6F175D3DCCD1}">
                <a14:hiddenFill xmlns:a14="http://schemas.microsoft.com/office/drawing/2010/main">
                  <a:solidFill>
                    <a:srgbClr val="FFFFFF"/>
                  </a:solidFill>
                </a14:hiddenFill>
              </a:ext>
            </a:extLst>
          </p:spPr>
        </p:pic>
        <p:sp>
          <p:nvSpPr>
            <p:cNvPr id="27" name="任意形状 26">
              <a:extLst>
                <a:ext uri="{FF2B5EF4-FFF2-40B4-BE49-F238E27FC236}">
                  <a16:creationId xmlns:a16="http://schemas.microsoft.com/office/drawing/2014/main" id="{BE7FAE55-22B6-D64D-8031-BE7A7AE45D35}"/>
                </a:ext>
              </a:extLst>
            </p:cNvPr>
            <p:cNvSpPr/>
            <p:nvPr/>
          </p:nvSpPr>
          <p:spPr>
            <a:xfrm>
              <a:off x="1417756" y="5461754"/>
              <a:ext cx="2160812" cy="566991"/>
            </a:xfrm>
            <a:custGeom>
              <a:avLst/>
              <a:gdLst>
                <a:gd name="connsiteX0" fmla="*/ 61557 w 2101857"/>
                <a:gd name="connsiteY0" fmla="*/ 0 h 566991"/>
                <a:gd name="connsiteX1" fmla="*/ 2040300 w 2101857"/>
                <a:gd name="connsiteY1" fmla="*/ 0 h 566991"/>
                <a:gd name="connsiteX2" fmla="*/ 2101857 w 2101857"/>
                <a:gd name="connsiteY2" fmla="*/ 61557 h 566991"/>
                <a:gd name="connsiteX3" fmla="*/ 2101857 w 2101857"/>
                <a:gd name="connsiteY3" fmla="*/ 307775 h 566991"/>
                <a:gd name="connsiteX4" fmla="*/ 2040300 w 2101857"/>
                <a:gd name="connsiteY4" fmla="*/ 369332 h 566991"/>
                <a:gd name="connsiteX5" fmla="*/ 306731 w 2101857"/>
                <a:gd name="connsiteY5" fmla="*/ 369332 h 566991"/>
                <a:gd name="connsiteX6" fmla="*/ 156829 w 2101857"/>
                <a:gd name="connsiteY6" fmla="*/ 566991 h 566991"/>
                <a:gd name="connsiteX7" fmla="*/ 156829 w 2101857"/>
                <a:gd name="connsiteY7" fmla="*/ 369332 h 566991"/>
                <a:gd name="connsiteX8" fmla="*/ 61557 w 2101857"/>
                <a:gd name="connsiteY8" fmla="*/ 369332 h 566991"/>
                <a:gd name="connsiteX9" fmla="*/ 0 w 2101857"/>
                <a:gd name="connsiteY9" fmla="*/ 307775 h 566991"/>
                <a:gd name="connsiteX10" fmla="*/ 0 w 2101857"/>
                <a:gd name="connsiteY10" fmla="*/ 61557 h 566991"/>
                <a:gd name="connsiteX11" fmla="*/ 61557 w 2101857"/>
                <a:gd name="connsiteY11" fmla="*/ 0 h 56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1857" h="566991">
                  <a:moveTo>
                    <a:pt x="61557" y="0"/>
                  </a:moveTo>
                  <a:lnTo>
                    <a:pt x="2040300" y="0"/>
                  </a:lnTo>
                  <a:cubicBezTo>
                    <a:pt x="2074297" y="0"/>
                    <a:pt x="2101857" y="27560"/>
                    <a:pt x="2101857" y="61557"/>
                  </a:cubicBezTo>
                  <a:lnTo>
                    <a:pt x="2101857" y="307775"/>
                  </a:lnTo>
                  <a:cubicBezTo>
                    <a:pt x="2101857" y="341772"/>
                    <a:pt x="2074297" y="369332"/>
                    <a:pt x="2040300" y="369332"/>
                  </a:cubicBezTo>
                  <a:lnTo>
                    <a:pt x="306731" y="369332"/>
                  </a:lnTo>
                  <a:lnTo>
                    <a:pt x="156829" y="566991"/>
                  </a:lnTo>
                  <a:lnTo>
                    <a:pt x="156829" y="369332"/>
                  </a:lnTo>
                  <a:lnTo>
                    <a:pt x="61557" y="369332"/>
                  </a:lnTo>
                  <a:cubicBezTo>
                    <a:pt x="27560" y="369332"/>
                    <a:pt x="0" y="341772"/>
                    <a:pt x="0" y="307775"/>
                  </a:cubicBezTo>
                  <a:lnTo>
                    <a:pt x="0" y="61557"/>
                  </a:lnTo>
                  <a:cubicBezTo>
                    <a:pt x="0" y="27560"/>
                    <a:pt x="27560" y="0"/>
                    <a:pt x="61557" y="0"/>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accent1">
                    <a:lumMod val="75000"/>
                  </a:schemeClr>
                </a:solidFill>
              </a:endParaRPr>
            </a:p>
          </p:txBody>
        </p:sp>
        <p:sp>
          <p:nvSpPr>
            <p:cNvPr id="28" name="文本框 27">
              <a:extLst>
                <a:ext uri="{FF2B5EF4-FFF2-40B4-BE49-F238E27FC236}">
                  <a16:creationId xmlns:a16="http://schemas.microsoft.com/office/drawing/2014/main" id="{B629E8B7-9451-EC42-8759-C5F39A4BCDB3}"/>
                </a:ext>
              </a:extLst>
            </p:cNvPr>
            <p:cNvSpPr txBox="1"/>
            <p:nvPr/>
          </p:nvSpPr>
          <p:spPr>
            <a:xfrm>
              <a:off x="1426475" y="5491388"/>
              <a:ext cx="2135467" cy="369332"/>
            </a:xfrm>
            <a:prstGeom prst="rect">
              <a:avLst/>
            </a:prstGeom>
            <a:noFill/>
          </p:spPr>
          <p:txBody>
            <a:bodyPr wrap="square" rtlCol="0">
              <a:spAutoFit/>
            </a:bodyPr>
            <a:lstStyle/>
            <a:p>
              <a:pPr algn="ctr"/>
              <a:r>
                <a:rPr kumimoji="1" lang="en-US" altLang="zh-CN" b="1" dirty="0">
                  <a:solidFill>
                    <a:schemeClr val="accent1">
                      <a:lumMod val="75000"/>
                    </a:schemeClr>
                  </a:solidFill>
                  <a:latin typeface="Times New Roman" panose="02020603050405020304" pitchFamily="18" charset="0"/>
                  <a:cs typeface="Times New Roman" panose="02020603050405020304" pitchFamily="18" charset="0"/>
                </a:rPr>
                <a:t>What</a:t>
              </a:r>
              <a:r>
                <a:rPr kumimoji="1" lang="zh-CN" altLang="en-US" b="1" dirty="0">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1">
                      <a:lumMod val="75000"/>
                    </a:schemeClr>
                  </a:solidFill>
                  <a:latin typeface="Times New Roman" panose="02020603050405020304" pitchFamily="18" charset="0"/>
                  <a:cs typeface="Times New Roman" panose="02020603050405020304" pitchFamily="18" charset="0"/>
                </a:rPr>
                <a:t>to</a:t>
              </a:r>
              <a:r>
                <a:rPr kumimoji="1" lang="zh-CN" altLang="en-US" b="1" dirty="0">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1">
                      <a:lumMod val="75000"/>
                    </a:schemeClr>
                  </a:solidFill>
                  <a:latin typeface="Times New Roman" panose="02020603050405020304" pitchFamily="18" charset="0"/>
                  <a:cs typeface="Times New Roman" panose="02020603050405020304" pitchFamily="18" charset="0"/>
                </a:rPr>
                <a:t>cook</a:t>
              </a:r>
              <a:r>
                <a:rPr kumimoji="1" lang="zh-CN" altLang="en-US" b="1" dirty="0">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1">
                      <a:lumMod val="75000"/>
                    </a:schemeClr>
                  </a:solidFill>
                  <a:latin typeface="Times New Roman" panose="02020603050405020304" pitchFamily="18" charset="0"/>
                  <a:cs typeface="Times New Roman" panose="02020603050405020304" pitchFamily="18" charset="0"/>
                </a:rPr>
                <a:t>today?</a:t>
              </a:r>
              <a:endParaRPr kumimoji="1" lang="zh-CN" altLang="en-US" b="1" dirty="0">
                <a:solidFill>
                  <a:schemeClr val="accent1">
                    <a:lumMod val="75000"/>
                  </a:schemeClr>
                </a:solidFill>
                <a:latin typeface="Times New Roman" panose="02020603050405020304" pitchFamily="18" charset="0"/>
                <a:cs typeface="Times New Roman" panose="02020603050405020304" pitchFamily="18" charset="0"/>
              </a:endParaRPr>
            </a:p>
          </p:txBody>
        </p:sp>
      </p:grpSp>
      <p:pic>
        <p:nvPicPr>
          <p:cNvPr id="71" name="Picture 8">
            <a:extLst>
              <a:ext uri="{FF2B5EF4-FFF2-40B4-BE49-F238E27FC236}">
                <a16:creationId xmlns:a16="http://schemas.microsoft.com/office/drawing/2014/main" id="{4C0916D9-EA70-4C3A-9FC3-A5B7FF0B4404}"/>
              </a:ext>
            </a:extLst>
          </p:cNvPr>
          <p:cNvPicPr>
            <a:picLocks noChangeAspect="1" noChangeArrowheads="1"/>
          </p:cNvPicPr>
          <p:nvPr/>
        </p:nvPicPr>
        <p:blipFill>
          <a:blip r:embed="rId8"/>
          <a:srcRect l="1770" r="1770"/>
          <a:stretch/>
        </p:blipFill>
        <p:spPr bwMode="auto">
          <a:xfrm>
            <a:off x="8783771" y="4694350"/>
            <a:ext cx="2774353" cy="1913012"/>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20D1F23A-7EE0-45F8-AE3B-91D6D8B5B413}"/>
              </a:ext>
            </a:extLst>
          </p:cNvPr>
          <p:cNvPicPr>
            <a:picLocks noChangeAspect="1"/>
          </p:cNvPicPr>
          <p:nvPr/>
        </p:nvPicPr>
        <p:blipFill>
          <a:blip r:embed="rId9"/>
          <a:stretch>
            <a:fillRect/>
          </a:stretch>
        </p:blipFill>
        <p:spPr>
          <a:xfrm>
            <a:off x="620582" y="3822328"/>
            <a:ext cx="4135376" cy="2326149"/>
          </a:xfrm>
          <a:prstGeom prst="rect">
            <a:avLst/>
          </a:prstGeom>
        </p:spPr>
      </p:pic>
      <p:sp>
        <p:nvSpPr>
          <p:cNvPr id="73" name="文本框 72">
            <a:extLst>
              <a:ext uri="{FF2B5EF4-FFF2-40B4-BE49-F238E27FC236}">
                <a16:creationId xmlns:a16="http://schemas.microsoft.com/office/drawing/2014/main" id="{04C2B59E-2B98-45AA-A96B-03C6159AEC1F}"/>
              </a:ext>
            </a:extLst>
          </p:cNvPr>
          <p:cNvSpPr txBox="1"/>
          <p:nvPr/>
        </p:nvSpPr>
        <p:spPr>
          <a:xfrm>
            <a:off x="545710" y="2664050"/>
            <a:ext cx="4232427" cy="369332"/>
          </a:xfrm>
          <a:prstGeom prst="rect">
            <a:avLst/>
          </a:prstGeom>
          <a:noFill/>
        </p:spPr>
        <p:txBody>
          <a:bodyPr wrap="square">
            <a:spAutoFit/>
          </a:bodyPr>
          <a:lstStyle/>
          <a:p>
            <a:pPr algn="ctr"/>
            <a:r>
              <a:rPr lang="en-US" altLang="zh-CN" b="1" dirty="0">
                <a:latin typeface="Times New Roman" panose="02020603050405020304" pitchFamily="18" charset="0"/>
                <a:cs typeface="Times New Roman" panose="02020603050405020304" pitchFamily="18" charset="0"/>
              </a:rPr>
              <a:t>Large language models</a:t>
            </a:r>
          </a:p>
        </p:txBody>
      </p:sp>
      <p:sp>
        <p:nvSpPr>
          <p:cNvPr id="9" name="圆角矩形 8">
            <a:extLst>
              <a:ext uri="{FF2B5EF4-FFF2-40B4-BE49-F238E27FC236}">
                <a16:creationId xmlns:a16="http://schemas.microsoft.com/office/drawing/2014/main" id="{2A4FB3E0-2308-C345-A6FC-8EF21B1A735D}"/>
              </a:ext>
            </a:extLst>
          </p:cNvPr>
          <p:cNvSpPr/>
          <p:nvPr/>
        </p:nvSpPr>
        <p:spPr>
          <a:xfrm>
            <a:off x="633878" y="1056993"/>
            <a:ext cx="2040884" cy="4450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050" name="Picture 2" descr="windows 11 color style deepseek icon">
            <a:extLst>
              <a:ext uri="{FF2B5EF4-FFF2-40B4-BE49-F238E27FC236}">
                <a16:creationId xmlns:a16="http://schemas.microsoft.com/office/drawing/2014/main" id="{BC9D9460-DF61-B349-BE55-CEECD6D3B4FB}"/>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264" y="1056994"/>
            <a:ext cx="445089" cy="445089"/>
          </a:xfrm>
          <a:prstGeom prst="rect">
            <a:avLst/>
          </a:prstGeom>
          <a:noFill/>
          <a:extLst>
            <a:ext uri="{909E8E84-426E-40DD-AFC4-6F175D3DCCD1}">
              <a14:hiddenFill xmlns:a14="http://schemas.microsoft.com/office/drawing/2010/main">
                <a:solidFill>
                  <a:srgbClr val="FFFFFF"/>
                </a:solidFill>
              </a14:hiddenFill>
            </a:ext>
          </a:extLst>
        </p:spPr>
      </p:pic>
      <p:sp>
        <p:nvSpPr>
          <p:cNvPr id="26" name="文本框 25">
            <a:extLst>
              <a:ext uri="{FF2B5EF4-FFF2-40B4-BE49-F238E27FC236}">
                <a16:creationId xmlns:a16="http://schemas.microsoft.com/office/drawing/2014/main" id="{871554EC-DAEB-944D-8938-021A4EBB9259}"/>
              </a:ext>
            </a:extLst>
          </p:cNvPr>
          <p:cNvSpPr txBox="1"/>
          <p:nvPr/>
        </p:nvSpPr>
        <p:spPr>
          <a:xfrm>
            <a:off x="1020408" y="1111330"/>
            <a:ext cx="1489510" cy="338554"/>
          </a:xfrm>
          <a:prstGeom prst="rect">
            <a:avLst/>
          </a:prstGeom>
          <a:noFill/>
        </p:spPr>
        <p:txBody>
          <a:bodyPr wrap="none" rtlCol="0">
            <a:spAutoFit/>
          </a:bodyPr>
          <a:lstStyle/>
          <a:p>
            <a:pPr algn="ctr"/>
            <a:r>
              <a:rPr kumimoji="1" lang="en-US" altLang="zh-CN" sz="1600" dirty="0" err="1">
                <a:latin typeface="Times New Roman" panose="02020603050405020304" pitchFamily="18" charset="0"/>
                <a:cs typeface="Times New Roman" panose="02020603050405020304" pitchFamily="18" charset="0"/>
              </a:rPr>
              <a:t>DeepSeek</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V3.2</a:t>
            </a:r>
            <a:endParaRPr kumimoji="1" lang="zh-CN" altLang="en-US" sz="1600" dirty="0">
              <a:latin typeface="Times New Roman" panose="02020603050405020304" pitchFamily="18" charset="0"/>
              <a:cs typeface="Times New Roman" panose="02020603050405020304" pitchFamily="18" charset="0"/>
            </a:endParaRPr>
          </a:p>
        </p:txBody>
      </p:sp>
      <p:sp>
        <p:nvSpPr>
          <p:cNvPr id="34" name="圆角矩形 33">
            <a:extLst>
              <a:ext uri="{FF2B5EF4-FFF2-40B4-BE49-F238E27FC236}">
                <a16:creationId xmlns:a16="http://schemas.microsoft.com/office/drawing/2014/main" id="{8A4D6B90-D2DC-104F-994B-1380319122F2}"/>
              </a:ext>
            </a:extLst>
          </p:cNvPr>
          <p:cNvSpPr/>
          <p:nvPr/>
        </p:nvSpPr>
        <p:spPr>
          <a:xfrm>
            <a:off x="2802282" y="1059442"/>
            <a:ext cx="1962449" cy="4450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8" name="组合 17">
            <a:extLst>
              <a:ext uri="{FF2B5EF4-FFF2-40B4-BE49-F238E27FC236}">
                <a16:creationId xmlns:a16="http://schemas.microsoft.com/office/drawing/2014/main" id="{5F4652AA-6A5E-724B-9B6C-114DE8CD904A}"/>
              </a:ext>
            </a:extLst>
          </p:cNvPr>
          <p:cNvGrpSpPr/>
          <p:nvPr/>
        </p:nvGrpSpPr>
        <p:grpSpPr>
          <a:xfrm>
            <a:off x="2846315" y="1093100"/>
            <a:ext cx="1152161" cy="377774"/>
            <a:chOff x="2772468" y="2314477"/>
            <a:chExt cx="1152161" cy="377774"/>
          </a:xfrm>
        </p:grpSpPr>
        <p:pic>
          <p:nvPicPr>
            <p:cNvPr id="35" name="Picture 2">
              <a:extLst>
                <a:ext uri="{FF2B5EF4-FFF2-40B4-BE49-F238E27FC236}">
                  <a16:creationId xmlns:a16="http://schemas.microsoft.com/office/drawing/2014/main" id="{996240E4-DF18-7D4D-8C67-FAA58DAB00FC}"/>
                </a:ext>
              </a:extLst>
            </p:cNvPr>
            <p:cNvPicPr>
              <a:picLocks noChangeAspect="1" noChangeArrowheads="1"/>
            </p:cNvPicPr>
            <p:nvPr/>
          </p:nvPicPr>
          <p:blipFill>
            <a:blip r:embed="rId11"/>
            <a:srcRect/>
            <a:stretch/>
          </p:blipFill>
          <p:spPr bwMode="auto">
            <a:xfrm>
              <a:off x="2772468" y="2314477"/>
              <a:ext cx="377774" cy="377774"/>
            </a:xfrm>
            <a:prstGeom prst="rect">
              <a:avLst/>
            </a:prstGeom>
            <a:noFill/>
            <a:extLst>
              <a:ext uri="{909E8E84-426E-40DD-AFC4-6F175D3DCCD1}">
                <a14:hiddenFill xmlns:a14="http://schemas.microsoft.com/office/drawing/2010/main">
                  <a:solidFill>
                    <a:srgbClr val="FFFFFF"/>
                  </a:solidFill>
                </a14:hiddenFill>
              </a:ext>
            </a:extLst>
          </p:spPr>
        </p:pic>
        <p:sp>
          <p:nvSpPr>
            <p:cNvPr id="36" name="文本框 35">
              <a:extLst>
                <a:ext uri="{FF2B5EF4-FFF2-40B4-BE49-F238E27FC236}">
                  <a16:creationId xmlns:a16="http://schemas.microsoft.com/office/drawing/2014/main" id="{9EF32DBF-E7A0-0C40-976E-4A11A1774143}"/>
                </a:ext>
              </a:extLst>
            </p:cNvPr>
            <p:cNvSpPr txBox="1"/>
            <p:nvPr/>
          </p:nvSpPr>
          <p:spPr>
            <a:xfrm>
              <a:off x="3049581" y="2334087"/>
              <a:ext cx="875048" cy="338554"/>
            </a:xfrm>
            <a:prstGeom prst="rect">
              <a:avLst/>
            </a:prstGeom>
            <a:noFill/>
          </p:spPr>
          <p:txBody>
            <a:bodyPr wrap="square" rtlCol="0">
              <a:spAutoFit/>
            </a:bodyPr>
            <a:lstStyle/>
            <a:p>
              <a:pPr algn="ctr"/>
              <a:r>
                <a:rPr kumimoji="1" lang="en-US" altLang="zh-CN" sz="1600" dirty="0">
                  <a:latin typeface="Times New Roman" panose="02020603050405020304" pitchFamily="18" charset="0"/>
                  <a:cs typeface="Times New Roman" panose="02020603050405020304" pitchFamily="18" charset="0"/>
                </a:rPr>
                <a:t>GPT</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5</a:t>
              </a:r>
              <a:endParaRPr kumimoji="1" lang="zh-CN" altLang="en-US" sz="1600" dirty="0">
                <a:latin typeface="Times New Roman" panose="02020603050405020304" pitchFamily="18" charset="0"/>
                <a:cs typeface="Times New Roman" panose="02020603050405020304" pitchFamily="18" charset="0"/>
              </a:endParaRPr>
            </a:p>
          </p:txBody>
        </p:sp>
      </p:grpSp>
      <p:sp>
        <p:nvSpPr>
          <p:cNvPr id="54" name="圆角矩形 53">
            <a:extLst>
              <a:ext uri="{FF2B5EF4-FFF2-40B4-BE49-F238E27FC236}">
                <a16:creationId xmlns:a16="http://schemas.microsoft.com/office/drawing/2014/main" id="{DE0E422A-9EF3-D34A-A460-D456DDD0B5FE}"/>
              </a:ext>
            </a:extLst>
          </p:cNvPr>
          <p:cNvSpPr/>
          <p:nvPr/>
        </p:nvSpPr>
        <p:spPr>
          <a:xfrm>
            <a:off x="633876" y="2147444"/>
            <a:ext cx="2040885" cy="4450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5" name="Picture 2">
            <a:extLst>
              <a:ext uri="{FF2B5EF4-FFF2-40B4-BE49-F238E27FC236}">
                <a16:creationId xmlns:a16="http://schemas.microsoft.com/office/drawing/2014/main" id="{56A2CE14-EC3A-2445-B0AD-59DDDCB56612}"/>
              </a:ext>
            </a:extLst>
          </p:cNvPr>
          <p:cNvPicPr>
            <a:picLocks noChangeAspect="1" noChangeArrowheads="1"/>
          </p:cNvPicPr>
          <p:nvPr/>
        </p:nvPicPr>
        <p:blipFill>
          <a:blip r:embed="rId12"/>
          <a:srcRect/>
          <a:stretch/>
        </p:blipFill>
        <p:spPr bwMode="auto">
          <a:xfrm>
            <a:off x="686404" y="2176585"/>
            <a:ext cx="386809" cy="386809"/>
          </a:xfrm>
          <a:prstGeom prst="rect">
            <a:avLst/>
          </a:prstGeom>
          <a:noFill/>
          <a:extLst>
            <a:ext uri="{909E8E84-426E-40DD-AFC4-6F175D3DCCD1}">
              <a14:hiddenFill xmlns:a14="http://schemas.microsoft.com/office/drawing/2010/main">
                <a:solidFill>
                  <a:srgbClr val="FFFFFF"/>
                </a:solidFill>
              </a14:hiddenFill>
            </a:ext>
          </a:extLst>
        </p:spPr>
      </p:pic>
      <p:sp>
        <p:nvSpPr>
          <p:cNvPr id="56" name="文本框 55">
            <a:extLst>
              <a:ext uri="{FF2B5EF4-FFF2-40B4-BE49-F238E27FC236}">
                <a16:creationId xmlns:a16="http://schemas.microsoft.com/office/drawing/2014/main" id="{81F313DC-5DA4-904A-BEEF-053570BFA892}"/>
              </a:ext>
            </a:extLst>
          </p:cNvPr>
          <p:cNvSpPr txBox="1"/>
          <p:nvPr/>
        </p:nvSpPr>
        <p:spPr>
          <a:xfrm>
            <a:off x="1020408" y="2200712"/>
            <a:ext cx="1696298" cy="338554"/>
          </a:xfrm>
          <a:prstGeom prst="rect">
            <a:avLst/>
          </a:prstGeom>
          <a:noFill/>
        </p:spPr>
        <p:txBody>
          <a:bodyPr wrap="none" rtlCol="0">
            <a:spAutoFit/>
          </a:bodyPr>
          <a:lstStyle/>
          <a:p>
            <a:pPr algn="ctr"/>
            <a:r>
              <a:rPr kumimoji="1" lang="en-US" altLang="zh-CN" sz="1600" dirty="0">
                <a:latin typeface="Times New Roman" panose="02020603050405020304" pitchFamily="18" charset="0"/>
                <a:cs typeface="Times New Roman" panose="02020603050405020304" pitchFamily="18" charset="0"/>
              </a:rPr>
              <a:t>Claude</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Sonnet</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4.5</a:t>
            </a:r>
            <a:endParaRPr kumimoji="1" lang="zh-CN" altLang="en-US" sz="1600" dirty="0">
              <a:latin typeface="Times New Roman" panose="02020603050405020304" pitchFamily="18" charset="0"/>
              <a:cs typeface="Times New Roman" panose="02020603050405020304" pitchFamily="18" charset="0"/>
            </a:endParaRPr>
          </a:p>
        </p:txBody>
      </p:sp>
      <p:sp>
        <p:nvSpPr>
          <p:cNvPr id="75" name="圆角矩形 33">
            <a:extLst>
              <a:ext uri="{FF2B5EF4-FFF2-40B4-BE49-F238E27FC236}">
                <a16:creationId xmlns:a16="http://schemas.microsoft.com/office/drawing/2014/main" id="{5C31E3D2-F073-4352-B398-5CD92D38D4EE}"/>
              </a:ext>
            </a:extLst>
          </p:cNvPr>
          <p:cNvSpPr/>
          <p:nvPr/>
        </p:nvSpPr>
        <p:spPr>
          <a:xfrm>
            <a:off x="633878" y="1602987"/>
            <a:ext cx="2040884" cy="4450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8" name="Picture 2">
            <a:extLst>
              <a:ext uri="{FF2B5EF4-FFF2-40B4-BE49-F238E27FC236}">
                <a16:creationId xmlns:a16="http://schemas.microsoft.com/office/drawing/2014/main" id="{BC4EECC3-118C-49D2-B7F5-FF301F10508C}"/>
              </a:ext>
            </a:extLst>
          </p:cNvPr>
          <p:cNvPicPr>
            <a:picLocks noChangeAspect="1" noChangeArrowheads="1"/>
          </p:cNvPicPr>
          <p:nvPr/>
        </p:nvPicPr>
        <p:blipFill>
          <a:blip r:embed="rId13"/>
          <a:srcRect/>
          <a:stretch/>
        </p:blipFill>
        <p:spPr bwMode="auto">
          <a:xfrm>
            <a:off x="690921" y="1636645"/>
            <a:ext cx="377774" cy="377774"/>
          </a:xfrm>
          <a:prstGeom prst="rect">
            <a:avLst/>
          </a:prstGeom>
          <a:noFill/>
          <a:extLst>
            <a:ext uri="{909E8E84-426E-40DD-AFC4-6F175D3DCCD1}">
              <a14:hiddenFill xmlns:a14="http://schemas.microsoft.com/office/drawing/2010/main">
                <a:solidFill>
                  <a:srgbClr val="FFFFFF"/>
                </a:solidFill>
              </a14:hiddenFill>
            </a:ext>
          </a:extLst>
        </p:spPr>
      </p:pic>
      <p:sp>
        <p:nvSpPr>
          <p:cNvPr id="79" name="文本框 78">
            <a:extLst>
              <a:ext uri="{FF2B5EF4-FFF2-40B4-BE49-F238E27FC236}">
                <a16:creationId xmlns:a16="http://schemas.microsoft.com/office/drawing/2014/main" id="{00A98878-86FE-4788-B59F-E6824B5151C2}"/>
              </a:ext>
            </a:extLst>
          </p:cNvPr>
          <p:cNvSpPr txBox="1"/>
          <p:nvPr/>
        </p:nvSpPr>
        <p:spPr>
          <a:xfrm>
            <a:off x="1020408" y="1656255"/>
            <a:ext cx="1371964" cy="338554"/>
          </a:xfrm>
          <a:prstGeom prst="rect">
            <a:avLst/>
          </a:prstGeom>
          <a:noFill/>
        </p:spPr>
        <p:txBody>
          <a:bodyPr wrap="square" rtlCol="0">
            <a:spAutoFit/>
          </a:bodyPr>
          <a:lstStyle/>
          <a:p>
            <a:pPr algn="ctr"/>
            <a:r>
              <a:rPr kumimoji="1" lang="en-US" altLang="zh-CN" sz="1600" dirty="0">
                <a:latin typeface="Times New Roman" panose="02020603050405020304" pitchFamily="18" charset="0"/>
                <a:cs typeface="Times New Roman" panose="02020603050405020304" pitchFamily="18" charset="0"/>
              </a:rPr>
              <a:t>Grok 4 Heavy</a:t>
            </a:r>
            <a:endParaRPr kumimoji="1" lang="zh-CN" altLang="en-US" sz="1600" dirty="0">
              <a:latin typeface="Times New Roman" panose="02020603050405020304" pitchFamily="18" charset="0"/>
              <a:cs typeface="Times New Roman" panose="02020603050405020304" pitchFamily="18" charset="0"/>
            </a:endParaRPr>
          </a:p>
        </p:txBody>
      </p:sp>
      <p:sp>
        <p:nvSpPr>
          <p:cNvPr id="84" name="圆角矩形 33">
            <a:extLst>
              <a:ext uri="{FF2B5EF4-FFF2-40B4-BE49-F238E27FC236}">
                <a16:creationId xmlns:a16="http://schemas.microsoft.com/office/drawing/2014/main" id="{E6ADF284-9AEC-4DD7-B10F-2BFDD7BE20C6}"/>
              </a:ext>
            </a:extLst>
          </p:cNvPr>
          <p:cNvSpPr/>
          <p:nvPr/>
        </p:nvSpPr>
        <p:spPr>
          <a:xfrm>
            <a:off x="2784733" y="2147601"/>
            <a:ext cx="1980000" cy="4450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85" name="组合 84">
            <a:extLst>
              <a:ext uri="{FF2B5EF4-FFF2-40B4-BE49-F238E27FC236}">
                <a16:creationId xmlns:a16="http://schemas.microsoft.com/office/drawing/2014/main" id="{17486C51-45D6-413B-8612-FC27C59ADF32}"/>
              </a:ext>
            </a:extLst>
          </p:cNvPr>
          <p:cNvGrpSpPr/>
          <p:nvPr/>
        </p:nvGrpSpPr>
        <p:grpSpPr>
          <a:xfrm>
            <a:off x="2841206" y="2182460"/>
            <a:ext cx="1954140" cy="375371"/>
            <a:chOff x="2662652" y="2315678"/>
            <a:chExt cx="1954140" cy="375371"/>
          </a:xfrm>
        </p:grpSpPr>
        <p:pic>
          <p:nvPicPr>
            <p:cNvPr id="86" name="Picture 2">
              <a:extLst>
                <a:ext uri="{FF2B5EF4-FFF2-40B4-BE49-F238E27FC236}">
                  <a16:creationId xmlns:a16="http://schemas.microsoft.com/office/drawing/2014/main" id="{37F4F096-7E60-4CD8-9586-E45E9F8400E3}"/>
                </a:ext>
              </a:extLst>
            </p:cNvPr>
            <p:cNvPicPr>
              <a:picLocks noChangeAspect="1" noChangeArrowheads="1"/>
            </p:cNvPicPr>
            <p:nvPr/>
          </p:nvPicPr>
          <p:blipFill>
            <a:blip r:embed="rId14"/>
            <a:srcRect/>
            <a:stretch/>
          </p:blipFill>
          <p:spPr bwMode="auto">
            <a:xfrm>
              <a:off x="2662652" y="2315678"/>
              <a:ext cx="377774" cy="375371"/>
            </a:xfrm>
            <a:prstGeom prst="rect">
              <a:avLst/>
            </a:prstGeom>
            <a:noFill/>
            <a:extLst>
              <a:ext uri="{909E8E84-426E-40DD-AFC4-6F175D3DCCD1}">
                <a14:hiddenFill xmlns:a14="http://schemas.microsoft.com/office/drawing/2010/main">
                  <a:solidFill>
                    <a:srgbClr val="FFFFFF"/>
                  </a:solidFill>
                </a14:hiddenFill>
              </a:ext>
            </a:extLst>
          </p:spPr>
        </p:pic>
        <p:sp>
          <p:nvSpPr>
            <p:cNvPr id="87" name="文本框 86">
              <a:extLst>
                <a:ext uri="{FF2B5EF4-FFF2-40B4-BE49-F238E27FC236}">
                  <a16:creationId xmlns:a16="http://schemas.microsoft.com/office/drawing/2014/main" id="{C8AAC1E7-997B-488A-9BD1-B7A9CEB3C99F}"/>
                </a:ext>
              </a:extLst>
            </p:cNvPr>
            <p:cNvSpPr txBox="1"/>
            <p:nvPr/>
          </p:nvSpPr>
          <p:spPr>
            <a:xfrm>
              <a:off x="2996370" y="2334087"/>
              <a:ext cx="1620422" cy="338554"/>
            </a:xfrm>
            <a:prstGeom prst="rect">
              <a:avLst/>
            </a:prstGeom>
            <a:noFill/>
          </p:spPr>
          <p:txBody>
            <a:bodyPr wrap="square" rtlCol="0">
              <a:spAutoFit/>
            </a:bodyPr>
            <a:lstStyle/>
            <a:p>
              <a:pPr algn="ctr"/>
              <a:r>
                <a:rPr kumimoji="1" lang="en-US" altLang="zh-CN" sz="1600" dirty="0">
                  <a:latin typeface="Times New Roman" panose="02020603050405020304" pitchFamily="18" charset="0"/>
                  <a:cs typeface="Times New Roman" panose="02020603050405020304" pitchFamily="18" charset="0"/>
                </a:rPr>
                <a:t>Kimi K2 Instruct</a:t>
              </a:r>
            </a:p>
          </p:txBody>
        </p:sp>
      </p:grpSp>
      <p:sp>
        <p:nvSpPr>
          <p:cNvPr id="90" name="圆角矩形 33">
            <a:extLst>
              <a:ext uri="{FF2B5EF4-FFF2-40B4-BE49-F238E27FC236}">
                <a16:creationId xmlns:a16="http://schemas.microsoft.com/office/drawing/2014/main" id="{FF8DB347-2DDE-4EF7-8ADD-ED41EA37514A}"/>
              </a:ext>
            </a:extLst>
          </p:cNvPr>
          <p:cNvSpPr/>
          <p:nvPr/>
        </p:nvSpPr>
        <p:spPr>
          <a:xfrm>
            <a:off x="2793508" y="1603002"/>
            <a:ext cx="1962450" cy="4450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91" name="组合 90">
            <a:extLst>
              <a:ext uri="{FF2B5EF4-FFF2-40B4-BE49-F238E27FC236}">
                <a16:creationId xmlns:a16="http://schemas.microsoft.com/office/drawing/2014/main" id="{F688D27F-159C-4B1A-A6B6-8C5BBC820D7B}"/>
              </a:ext>
            </a:extLst>
          </p:cNvPr>
          <p:cNvGrpSpPr/>
          <p:nvPr/>
        </p:nvGrpSpPr>
        <p:grpSpPr>
          <a:xfrm>
            <a:off x="2840975" y="1636660"/>
            <a:ext cx="1833967" cy="377774"/>
            <a:chOff x="2642572" y="2314477"/>
            <a:chExt cx="1826194" cy="377774"/>
          </a:xfrm>
        </p:grpSpPr>
        <p:pic>
          <p:nvPicPr>
            <p:cNvPr id="92" name="Picture 2">
              <a:extLst>
                <a:ext uri="{FF2B5EF4-FFF2-40B4-BE49-F238E27FC236}">
                  <a16:creationId xmlns:a16="http://schemas.microsoft.com/office/drawing/2014/main" id="{AC349E53-5A59-4D1D-8942-3C85D573BA01}"/>
                </a:ext>
              </a:extLst>
            </p:cNvPr>
            <p:cNvPicPr>
              <a:picLocks noChangeAspect="1" noChangeArrowheads="1"/>
            </p:cNvPicPr>
            <p:nvPr/>
          </p:nvPicPr>
          <p:blipFill>
            <a:blip r:embed="rId15"/>
            <a:srcRect/>
            <a:stretch/>
          </p:blipFill>
          <p:spPr bwMode="auto">
            <a:xfrm>
              <a:off x="2642572" y="2314477"/>
              <a:ext cx="377235" cy="377774"/>
            </a:xfrm>
            <a:prstGeom prst="rect">
              <a:avLst/>
            </a:prstGeom>
            <a:noFill/>
            <a:extLst>
              <a:ext uri="{909E8E84-426E-40DD-AFC4-6F175D3DCCD1}">
                <a14:hiddenFill xmlns:a14="http://schemas.microsoft.com/office/drawing/2010/main">
                  <a:solidFill>
                    <a:srgbClr val="FFFFFF"/>
                  </a:solidFill>
                </a14:hiddenFill>
              </a:ext>
            </a:extLst>
          </p:spPr>
        </p:pic>
        <p:sp>
          <p:nvSpPr>
            <p:cNvPr id="94" name="文本框 93">
              <a:extLst>
                <a:ext uri="{FF2B5EF4-FFF2-40B4-BE49-F238E27FC236}">
                  <a16:creationId xmlns:a16="http://schemas.microsoft.com/office/drawing/2014/main" id="{01863685-B52E-4739-9501-3E1FACC51E5B}"/>
                </a:ext>
              </a:extLst>
            </p:cNvPr>
            <p:cNvSpPr txBox="1"/>
            <p:nvPr/>
          </p:nvSpPr>
          <p:spPr>
            <a:xfrm>
              <a:off x="2957406" y="2334087"/>
              <a:ext cx="1511360" cy="338554"/>
            </a:xfrm>
            <a:prstGeom prst="rect">
              <a:avLst/>
            </a:prstGeom>
            <a:noFill/>
          </p:spPr>
          <p:txBody>
            <a:bodyPr wrap="square" rtlCol="0">
              <a:spAutoFit/>
            </a:bodyPr>
            <a:lstStyle/>
            <a:p>
              <a:pPr algn="ctr"/>
              <a:r>
                <a:rPr lang="en-US" altLang="zh-CN" sz="1600" b="0" i="0" dirty="0">
                  <a:effectLst/>
                  <a:latin typeface="Times New Roman" panose="02020603050405020304" pitchFamily="18" charset="0"/>
                  <a:cs typeface="Times New Roman" panose="02020603050405020304" pitchFamily="18" charset="0"/>
                </a:rPr>
                <a:t>Gemini 2.5 Pro</a:t>
              </a:r>
            </a:p>
          </p:txBody>
        </p:sp>
      </p:grpSp>
      <p:sp>
        <p:nvSpPr>
          <p:cNvPr id="95" name="文本框 94">
            <a:extLst>
              <a:ext uri="{FF2B5EF4-FFF2-40B4-BE49-F238E27FC236}">
                <a16:creationId xmlns:a16="http://schemas.microsoft.com/office/drawing/2014/main" id="{28BF31A9-1876-4D81-85D3-CDD7CF4919C9}"/>
              </a:ext>
            </a:extLst>
          </p:cNvPr>
          <p:cNvSpPr txBox="1"/>
          <p:nvPr/>
        </p:nvSpPr>
        <p:spPr>
          <a:xfrm>
            <a:off x="5065938" y="4240557"/>
            <a:ext cx="3137328" cy="369332"/>
          </a:xfrm>
          <a:prstGeom prst="rect">
            <a:avLst/>
          </a:prstGeom>
          <a:noFill/>
        </p:spPr>
        <p:txBody>
          <a:bodyPr wrap="square">
            <a:spAutoFit/>
          </a:bodyPr>
          <a:lstStyle/>
          <a:p>
            <a:r>
              <a:rPr lang="en" altLang="zh-CN" b="1" i="0" dirty="0">
                <a:solidFill>
                  <a:schemeClr val="accent1">
                    <a:lumMod val="75000"/>
                  </a:schemeClr>
                </a:solidFill>
                <a:effectLst/>
                <a:latin typeface="Times New Roman" panose="02020603050405020304" pitchFamily="18" charset="0"/>
                <a:cs typeface="Times New Roman" panose="02020603050405020304" pitchFamily="18" charset="0"/>
              </a:rPr>
              <a:t>personalized data</a:t>
            </a:r>
            <a:endParaRPr lang="zh-CN" altLang="en-US" dirty="0"/>
          </a:p>
        </p:txBody>
      </p:sp>
      <p:sp>
        <p:nvSpPr>
          <p:cNvPr id="96" name="文本框 95">
            <a:extLst>
              <a:ext uri="{FF2B5EF4-FFF2-40B4-BE49-F238E27FC236}">
                <a16:creationId xmlns:a16="http://schemas.microsoft.com/office/drawing/2014/main" id="{744BFE3C-47C3-410D-8CB6-9474831C8BAE}"/>
              </a:ext>
            </a:extLst>
          </p:cNvPr>
          <p:cNvSpPr txBox="1"/>
          <p:nvPr/>
        </p:nvSpPr>
        <p:spPr>
          <a:xfrm>
            <a:off x="8688703" y="4240557"/>
            <a:ext cx="2866970" cy="369332"/>
          </a:xfrm>
          <a:prstGeom prst="rect">
            <a:avLst/>
          </a:prstGeom>
          <a:noFill/>
        </p:spPr>
        <p:txBody>
          <a:bodyPr wrap="square">
            <a:spAutoFit/>
          </a:bodyPr>
          <a:lstStyle/>
          <a:p>
            <a:r>
              <a:rPr lang="en" altLang="zh-CN" b="1" i="0" dirty="0">
                <a:solidFill>
                  <a:schemeClr val="accent1">
                    <a:lumMod val="75000"/>
                  </a:schemeClr>
                </a:solidFill>
                <a:effectLst/>
                <a:latin typeface="Times New Roman" panose="02020603050405020304" pitchFamily="18" charset="0"/>
                <a:cs typeface="Times New Roman" panose="02020603050405020304" pitchFamily="18" charset="0"/>
              </a:rPr>
              <a:t>general knowledge</a:t>
            </a:r>
            <a:endParaRPr lang="zh-CN" altLang="en-US" dirty="0"/>
          </a:p>
        </p:txBody>
      </p:sp>
      <p:cxnSp>
        <p:nvCxnSpPr>
          <p:cNvPr id="52" name="直接连接符 13">
            <a:extLst>
              <a:ext uri="{FF2B5EF4-FFF2-40B4-BE49-F238E27FC236}">
                <a16:creationId xmlns:a16="http://schemas.microsoft.com/office/drawing/2014/main" id="{F4F59748-7910-4341-A8F0-2B90A891C0E9}"/>
              </a:ext>
            </a:extLst>
          </p:cNvPr>
          <p:cNvCxnSpPr>
            <a:cxnSpLocks/>
          </p:cNvCxnSpPr>
          <p:nvPr/>
        </p:nvCxnSpPr>
        <p:spPr>
          <a:xfrm>
            <a:off x="4982420" y="1056993"/>
            <a:ext cx="0" cy="5550369"/>
          </a:xfrm>
          <a:prstGeom prst="line">
            <a:avLst/>
          </a:prstGeom>
          <a:ln w="1270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C56259C9-1A31-5B4B-A849-918FAE1F8590}"/>
              </a:ext>
            </a:extLst>
          </p:cNvPr>
          <p:cNvSpPr txBox="1"/>
          <p:nvPr/>
        </p:nvSpPr>
        <p:spPr>
          <a:xfrm>
            <a:off x="734692" y="6204577"/>
            <a:ext cx="3907157" cy="369332"/>
          </a:xfrm>
          <a:prstGeom prst="rect">
            <a:avLst/>
          </a:prstGeom>
          <a:noFill/>
        </p:spPr>
        <p:txBody>
          <a:bodyPr wrap="square">
            <a:spAutoFit/>
          </a:bodyPr>
          <a:lstStyle/>
          <a:p>
            <a:pPr algn="ctr"/>
            <a:r>
              <a:rPr lang="en-US" altLang="zh-CN" b="1" dirty="0">
                <a:latin typeface="Times New Roman" panose="02020603050405020304" pitchFamily="18" charset="0"/>
                <a:cs typeface="Times New Roman" panose="02020603050405020304" pitchFamily="18" charset="0"/>
              </a:rPr>
              <a:t>chatbots</a:t>
            </a:r>
            <a:r>
              <a:rPr lang="en-US" altLang="zh-CN" dirty="0">
                <a:latin typeface="Times New Roman" panose="02020603050405020304" pitchFamily="18" charset="0"/>
                <a:cs typeface="Times New Roman" panose="02020603050405020304" pitchFamily="18" charset="0"/>
              </a:rPr>
              <a:t> growing in popularity rapidly</a:t>
            </a:r>
            <a:endParaRPr lang="en-US" altLang="zh-CN"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6348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圆角矩形 122">
            <a:extLst>
              <a:ext uri="{FF2B5EF4-FFF2-40B4-BE49-F238E27FC236}">
                <a16:creationId xmlns:a16="http://schemas.microsoft.com/office/drawing/2014/main" id="{06565059-E238-C04F-981A-4E53D03FBAC5}"/>
              </a:ext>
            </a:extLst>
          </p:cNvPr>
          <p:cNvSpPr/>
          <p:nvPr/>
        </p:nvSpPr>
        <p:spPr>
          <a:xfrm>
            <a:off x="1344898" y="2558975"/>
            <a:ext cx="6460926" cy="3838027"/>
          </a:xfrm>
          <a:prstGeom prst="roundRect">
            <a:avLst>
              <a:gd name="adj" fmla="val 0"/>
            </a:avLst>
          </a:prstGeom>
          <a:solidFill>
            <a:schemeClr val="accent5">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7879016" cy="461665"/>
          </a:xfrm>
          <a:prstGeom prst="rect">
            <a:avLst/>
          </a:prstGeom>
          <a:noFill/>
        </p:spPr>
        <p:txBody>
          <a:bodyPr wrap="none" rtlCol="0">
            <a:spAutoFit/>
          </a:bodyPr>
          <a:lstStyle/>
          <a:p>
            <a:r>
              <a:rPr kumimoji="1" lang="en-US" altLang="zh-CN" sz="2400" b="1">
                <a:latin typeface="Times New Roman" panose="02020603050405020304" pitchFamily="18" charset="0"/>
                <a:cs typeface="Times New Roman" panose="02020603050405020304" pitchFamily="18" charset="0"/>
              </a:rPr>
              <a:t>Background: Why</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We</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Need</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On-Device</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Language</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Models?</a:t>
            </a:r>
            <a:endParaRPr kumimoji="1" lang="zh-CN" altLang="en-US" sz="2400" b="1">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组合 10">
            <a:extLst>
              <a:ext uri="{FF2B5EF4-FFF2-40B4-BE49-F238E27FC236}">
                <a16:creationId xmlns:a16="http://schemas.microsoft.com/office/drawing/2014/main" id="{C269C913-8047-4E0A-ABF1-4A41003E9D5A}"/>
              </a:ext>
            </a:extLst>
          </p:cNvPr>
          <p:cNvGrpSpPr/>
          <p:nvPr/>
        </p:nvGrpSpPr>
        <p:grpSpPr>
          <a:xfrm>
            <a:off x="8376865" y="1020413"/>
            <a:ext cx="3181259" cy="5376589"/>
            <a:chOff x="552707" y="1059428"/>
            <a:chExt cx="3181259" cy="5376589"/>
          </a:xfrm>
        </p:grpSpPr>
        <p:sp>
          <p:nvSpPr>
            <p:cNvPr id="130" name="圆角矩形 129">
              <a:extLst>
                <a:ext uri="{FF2B5EF4-FFF2-40B4-BE49-F238E27FC236}">
                  <a16:creationId xmlns:a16="http://schemas.microsoft.com/office/drawing/2014/main" id="{71D1B71B-21BD-9147-AC00-469E0FB46041}"/>
                </a:ext>
              </a:extLst>
            </p:cNvPr>
            <p:cNvSpPr/>
            <p:nvPr/>
          </p:nvSpPr>
          <p:spPr>
            <a:xfrm>
              <a:off x="624899" y="3808429"/>
              <a:ext cx="2963497" cy="2627588"/>
            </a:xfrm>
            <a:prstGeom prst="roundRect">
              <a:avLst>
                <a:gd name="adj" fmla="val 0"/>
              </a:avLst>
            </a:prstGeom>
            <a:solidFill>
              <a:schemeClr val="accent5">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22" name="组合 121">
              <a:extLst>
                <a:ext uri="{FF2B5EF4-FFF2-40B4-BE49-F238E27FC236}">
                  <a16:creationId xmlns:a16="http://schemas.microsoft.com/office/drawing/2014/main" id="{B0A5A02A-04ED-1E4C-BC8D-CE76A2AD4665}"/>
                </a:ext>
              </a:extLst>
            </p:cNvPr>
            <p:cNvGrpSpPr/>
            <p:nvPr/>
          </p:nvGrpSpPr>
          <p:grpSpPr>
            <a:xfrm>
              <a:off x="712522" y="3920042"/>
              <a:ext cx="2787943" cy="1292662"/>
              <a:chOff x="542167" y="4149410"/>
              <a:chExt cx="2787943" cy="1292662"/>
            </a:xfrm>
          </p:grpSpPr>
          <p:sp>
            <p:nvSpPr>
              <p:cNvPr id="116" name="文本框 115">
                <a:extLst>
                  <a:ext uri="{FF2B5EF4-FFF2-40B4-BE49-F238E27FC236}">
                    <a16:creationId xmlns:a16="http://schemas.microsoft.com/office/drawing/2014/main" id="{14D0BAD1-37B9-834A-8749-8160F623FE4C}"/>
                  </a:ext>
                </a:extLst>
              </p:cNvPr>
              <p:cNvSpPr txBox="1"/>
              <p:nvPr/>
            </p:nvSpPr>
            <p:spPr>
              <a:xfrm>
                <a:off x="552707" y="4149410"/>
                <a:ext cx="2589170" cy="646331"/>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w/o</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user</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data</a:t>
                </a:r>
                <a:r>
                  <a:rPr kumimoji="1" lang="zh-CN" altLang="en-US" dirty="0">
                    <a:latin typeface="Times New Roman" panose="02020603050405020304" pitchFamily="18" charset="0"/>
                    <a:cs typeface="Times New Roman" panose="02020603050405020304" pitchFamily="18" charset="0"/>
                  </a:rPr>
                  <a:t> </a:t>
                </a:r>
                <a:endParaRPr kumimoji="1" lang="en-US" altLang="zh-CN" dirty="0">
                  <a:latin typeface="Times New Roman" panose="02020603050405020304" pitchFamily="18" charset="0"/>
                  <a:cs typeface="Times New Roman" panose="02020603050405020304" pitchFamily="18" charset="0"/>
                </a:endParaRPr>
              </a:p>
              <a:p>
                <a:r>
                  <a:rPr kumimoji="1" lang="en-US" altLang="zh-CN" dirty="0">
                    <a:latin typeface="Times New Roman" panose="02020603050405020304" pitchFamily="18" charset="0"/>
                    <a:cs typeface="Times New Roman" panose="02020603050405020304" pitchFamily="18" charset="0"/>
                  </a:rPr>
                  <a:t>–</a:t>
                </a:r>
                <a:r>
                  <a:rPr kumimoji="1" lang="zh-CN" altLang="en-US" dirty="0">
                    <a:latin typeface="Times New Roman" panose="02020603050405020304" pitchFamily="18" charset="0"/>
                    <a:cs typeface="Times New Roman" panose="02020603050405020304" pitchFamily="18" charset="0"/>
                  </a:rPr>
                  <a:t> </a:t>
                </a:r>
                <a:r>
                  <a:rPr kumimoji="1" lang="en-US" altLang="zh-CN" b="1" dirty="0">
                    <a:solidFill>
                      <a:srgbClr val="D20000"/>
                    </a:solidFill>
                    <a:latin typeface="Times New Roman" panose="02020603050405020304" pitchFamily="18" charset="0"/>
                    <a:cs typeface="Times New Roman" panose="02020603050405020304" pitchFamily="18" charset="0"/>
                  </a:rPr>
                  <a:t>lack</a:t>
                </a:r>
                <a:r>
                  <a:rPr kumimoji="1" lang="zh-CN" altLang="en-US" b="1" dirty="0">
                    <a:solidFill>
                      <a:srgbClr val="D20000"/>
                    </a:solidFill>
                    <a:latin typeface="Times New Roman" panose="02020603050405020304" pitchFamily="18" charset="0"/>
                    <a:cs typeface="Times New Roman" panose="02020603050405020304" pitchFamily="18" charset="0"/>
                  </a:rPr>
                  <a:t> </a:t>
                </a:r>
                <a:r>
                  <a:rPr kumimoji="1" lang="en-US" altLang="zh-CN" b="1" dirty="0">
                    <a:solidFill>
                      <a:srgbClr val="D20000"/>
                    </a:solidFill>
                    <a:latin typeface="Times New Roman" panose="02020603050405020304" pitchFamily="18" charset="0"/>
                    <a:cs typeface="Times New Roman" panose="02020603050405020304" pitchFamily="18" charset="0"/>
                  </a:rPr>
                  <a:t>of</a:t>
                </a:r>
                <a:r>
                  <a:rPr lang="en" altLang="zh-CN" b="1" i="0" dirty="0">
                    <a:solidFill>
                      <a:srgbClr val="D20000"/>
                    </a:solidFill>
                    <a:effectLst/>
                    <a:latin typeface="Times New Roman" panose="02020603050405020304" pitchFamily="18" charset="0"/>
                    <a:cs typeface="Times New Roman" panose="02020603050405020304" pitchFamily="18" charset="0"/>
                  </a:rPr>
                  <a:t> personali</a:t>
                </a:r>
                <a:r>
                  <a:rPr lang="en-US" altLang="zh-CN" b="1" i="0" dirty="0" err="1">
                    <a:solidFill>
                      <a:srgbClr val="D20000"/>
                    </a:solidFill>
                    <a:effectLst/>
                    <a:latin typeface="Times New Roman" panose="02020603050405020304" pitchFamily="18" charset="0"/>
                    <a:cs typeface="Times New Roman" panose="02020603050405020304" pitchFamily="18" charset="0"/>
                  </a:rPr>
                  <a:t>zation</a:t>
                </a:r>
                <a:endParaRPr kumimoji="1" lang="en-US" altLang="zh-CN" dirty="0">
                  <a:solidFill>
                    <a:srgbClr val="D20000"/>
                  </a:solidFill>
                  <a:latin typeface="Times New Roman" panose="02020603050405020304" pitchFamily="18" charset="0"/>
                  <a:cs typeface="Times New Roman" panose="02020603050405020304" pitchFamily="18" charset="0"/>
                </a:endParaRPr>
              </a:p>
            </p:txBody>
          </p:sp>
          <p:sp>
            <p:nvSpPr>
              <p:cNvPr id="129" name="文本框 128">
                <a:extLst>
                  <a:ext uri="{FF2B5EF4-FFF2-40B4-BE49-F238E27FC236}">
                    <a16:creationId xmlns:a16="http://schemas.microsoft.com/office/drawing/2014/main" id="{E0C7DE3C-1052-BC45-9E7A-6540702C49A5}"/>
                  </a:ext>
                </a:extLst>
              </p:cNvPr>
              <p:cNvSpPr txBox="1"/>
              <p:nvPr/>
            </p:nvSpPr>
            <p:spPr>
              <a:xfrm>
                <a:off x="542167" y="4795741"/>
                <a:ext cx="2787943" cy="646331"/>
              </a:xfrm>
              <a:prstGeom prst="rect">
                <a:avLst/>
              </a:prstGeom>
              <a:noFill/>
            </p:spPr>
            <p:txBody>
              <a:bodyPr wrap="square">
                <a:spAutoFit/>
              </a:bodyPr>
              <a:lstStyle/>
              <a:p>
                <a:r>
                  <a:rPr kumimoji="1" lang="en-US" altLang="zh-CN" dirty="0">
                    <a:latin typeface="Times New Roman" panose="02020603050405020304" pitchFamily="18" charset="0"/>
                    <a:cs typeface="Times New Roman" panose="02020603050405020304" pitchFamily="18" charset="0"/>
                  </a:rPr>
                  <a:t>u</a:t>
                </a:r>
                <a:r>
                  <a:rPr kumimoji="1" lang="en" altLang="zh-CN" dirty="0">
                    <a:latin typeface="Times New Roman" panose="02020603050405020304" pitchFamily="18" charset="0"/>
                    <a:cs typeface="Times New Roman" panose="02020603050405020304" pitchFamily="18" charset="0"/>
                  </a:rPr>
                  <a:t>pload</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user</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data</a:t>
                </a:r>
                <a:r>
                  <a:rPr kumimoji="1" lang="zh-CN" altLang="en-US" dirty="0">
                    <a:latin typeface="Times New Roman" panose="02020603050405020304" pitchFamily="18" charset="0"/>
                    <a:cs typeface="Times New Roman" panose="02020603050405020304" pitchFamily="18" charset="0"/>
                  </a:rPr>
                  <a:t> </a:t>
                </a:r>
                <a:endParaRPr kumimoji="1" lang="en-US" altLang="zh-CN" dirty="0">
                  <a:latin typeface="Times New Roman" panose="02020603050405020304" pitchFamily="18" charset="0"/>
                  <a:cs typeface="Times New Roman" panose="02020603050405020304" pitchFamily="18" charset="0"/>
                </a:endParaRPr>
              </a:p>
              <a:p>
                <a:r>
                  <a:rPr kumimoji="1" lang="en-US" altLang="zh-CN" dirty="0">
                    <a:latin typeface="Times New Roman" panose="02020603050405020304" pitchFamily="18" charset="0"/>
                    <a:cs typeface="Times New Roman" panose="02020603050405020304" pitchFamily="18" charset="0"/>
                  </a:rPr>
                  <a:t>–</a:t>
                </a:r>
                <a:r>
                  <a:rPr kumimoji="1" lang="zh-CN" altLang="en-US" dirty="0">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dirty="0">
                    <a:solidFill>
                      <a:srgbClr val="D20000"/>
                    </a:solidFill>
                    <a:latin typeface="Times New Roman" panose="02020603050405020304" pitchFamily="18" charset="0"/>
                    <a:cs typeface="Times New Roman" panose="02020603050405020304" pitchFamily="18" charset="0"/>
                  </a:rPr>
                  <a:t>raising</a:t>
                </a:r>
                <a:r>
                  <a:rPr kumimoji="1" lang="zh-CN" altLang="en-US" b="1" dirty="0">
                    <a:solidFill>
                      <a:srgbClr val="D20000"/>
                    </a:solidFill>
                    <a:latin typeface="Times New Roman" panose="02020603050405020304" pitchFamily="18" charset="0"/>
                    <a:cs typeface="Times New Roman" panose="02020603050405020304" pitchFamily="18" charset="0"/>
                  </a:rPr>
                  <a:t> </a:t>
                </a:r>
                <a:r>
                  <a:rPr kumimoji="1" lang="en-US" altLang="zh-CN" b="1" dirty="0">
                    <a:solidFill>
                      <a:srgbClr val="D20000"/>
                    </a:solidFill>
                    <a:latin typeface="Times New Roman" panose="02020603050405020304" pitchFamily="18" charset="0"/>
                    <a:cs typeface="Times New Roman" panose="02020603050405020304" pitchFamily="18" charset="0"/>
                  </a:rPr>
                  <a:t>privacy</a:t>
                </a:r>
                <a:r>
                  <a:rPr kumimoji="1" lang="zh-CN" altLang="en-US" b="1" dirty="0">
                    <a:solidFill>
                      <a:srgbClr val="D20000"/>
                    </a:solidFill>
                    <a:latin typeface="Times New Roman" panose="02020603050405020304" pitchFamily="18" charset="0"/>
                    <a:cs typeface="Times New Roman" panose="02020603050405020304" pitchFamily="18" charset="0"/>
                  </a:rPr>
                  <a:t> </a:t>
                </a:r>
                <a:r>
                  <a:rPr kumimoji="1" lang="en-US" altLang="zh-CN" b="1" dirty="0">
                    <a:solidFill>
                      <a:srgbClr val="D20000"/>
                    </a:solidFill>
                    <a:latin typeface="Times New Roman" panose="02020603050405020304" pitchFamily="18" charset="0"/>
                    <a:cs typeface="Times New Roman" panose="02020603050405020304" pitchFamily="18" charset="0"/>
                  </a:rPr>
                  <a:t>concerns</a:t>
                </a:r>
                <a:endParaRPr kumimoji="1" lang="zh-CN" altLang="en-US" b="1" dirty="0">
                  <a:solidFill>
                    <a:srgbClr val="D20000"/>
                  </a:solidFill>
                  <a:latin typeface="Times New Roman" panose="02020603050405020304" pitchFamily="18" charset="0"/>
                  <a:cs typeface="Times New Roman" panose="02020603050405020304" pitchFamily="18" charset="0"/>
                </a:endParaRPr>
              </a:p>
            </p:txBody>
          </p:sp>
        </p:grpSp>
        <p:sp>
          <p:nvSpPr>
            <p:cNvPr id="7" name="文本框 6">
              <a:extLst>
                <a:ext uri="{FF2B5EF4-FFF2-40B4-BE49-F238E27FC236}">
                  <a16:creationId xmlns:a16="http://schemas.microsoft.com/office/drawing/2014/main" id="{007A0A4A-CB95-B84C-BB86-59C1A9093693}"/>
                </a:ext>
              </a:extLst>
            </p:cNvPr>
            <p:cNvSpPr txBox="1"/>
            <p:nvPr/>
          </p:nvSpPr>
          <p:spPr>
            <a:xfrm>
              <a:off x="795253" y="5670864"/>
              <a:ext cx="2821478" cy="646331"/>
            </a:xfrm>
            <a:prstGeom prst="rect">
              <a:avLst/>
            </a:prstGeom>
            <a:solidFill>
              <a:schemeClr val="bg1"/>
            </a:solidFill>
          </p:spPr>
          <p:txBody>
            <a:bodyPr wrap="square" lIns="72000" rIns="36000" rtlCol="0">
              <a:spAutoFit/>
            </a:bodyPr>
            <a:lstStyle/>
            <a:p>
              <a:r>
                <a:rPr kumimoji="1" lang="en-US" altLang="zh-CN" b="1" dirty="0">
                  <a:solidFill>
                    <a:schemeClr val="accent1">
                      <a:lumMod val="75000"/>
                    </a:schemeClr>
                  </a:solidFill>
                  <a:latin typeface="Times New Roman" panose="02020603050405020304" pitchFamily="18" charset="0"/>
                  <a:cs typeface="Times New Roman" panose="02020603050405020304" pitchFamily="18" charset="0"/>
                </a:rPr>
                <a:t>On-device Small</a:t>
              </a:r>
              <a:r>
                <a:rPr kumimoji="1" lang="zh-CN" altLang="en-US" b="1" dirty="0">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1">
                      <a:lumMod val="75000"/>
                    </a:schemeClr>
                  </a:solidFill>
                  <a:latin typeface="Times New Roman" panose="02020603050405020304" pitchFamily="18" charset="0"/>
                  <a:cs typeface="Times New Roman" panose="02020603050405020304" pitchFamily="18" charset="0"/>
                </a:rPr>
                <a:t>Language</a:t>
              </a:r>
              <a:r>
                <a:rPr kumimoji="1" lang="zh-CN" altLang="en-US" b="1" dirty="0">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1">
                      <a:lumMod val="75000"/>
                    </a:schemeClr>
                  </a:solidFill>
                  <a:latin typeface="Times New Roman" panose="02020603050405020304" pitchFamily="18" charset="0"/>
                  <a:cs typeface="Times New Roman" panose="02020603050405020304" pitchFamily="18" charset="0"/>
                </a:rPr>
                <a:t>Models (SLMs)</a:t>
              </a:r>
              <a:endParaRPr kumimoji="1" lang="zh-CN" alt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1" name="文本框 60">
              <a:extLst>
                <a:ext uri="{FF2B5EF4-FFF2-40B4-BE49-F238E27FC236}">
                  <a16:creationId xmlns:a16="http://schemas.microsoft.com/office/drawing/2014/main" id="{FB6B3264-CBCE-9B4F-AE30-5B1D98764971}"/>
                </a:ext>
              </a:extLst>
            </p:cNvPr>
            <p:cNvSpPr txBox="1"/>
            <p:nvPr/>
          </p:nvSpPr>
          <p:spPr>
            <a:xfrm>
              <a:off x="552707" y="1059428"/>
              <a:ext cx="3181259" cy="646331"/>
            </a:xfrm>
            <a:prstGeom prst="rect">
              <a:avLst/>
            </a:prstGeom>
            <a:noFill/>
          </p:spPr>
          <p:txBody>
            <a:bodyPr wrap="square">
              <a:spAutoFit/>
            </a:bodyPr>
            <a:lstStyle/>
            <a:p>
              <a:r>
                <a:rPr kumimoji="1" lang="en-US" altLang="zh-CN" b="1" dirty="0">
                  <a:latin typeface="Times New Roman" panose="02020603050405020304" pitchFamily="18" charset="0"/>
                  <a:cs typeface="Times New Roman" panose="02020603050405020304" pitchFamily="18" charset="0"/>
                </a:rPr>
                <a:t>Cloud-hosted</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Large</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Language</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Models</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(LLMs)</a:t>
              </a:r>
              <a:endParaRPr kumimoji="1" lang="zh-CN" altLang="en-US" b="1" dirty="0">
                <a:latin typeface="Times New Roman" panose="02020603050405020304" pitchFamily="18" charset="0"/>
                <a:cs typeface="Times New Roman" panose="02020603050405020304" pitchFamily="18" charset="0"/>
              </a:endParaRPr>
            </a:p>
          </p:txBody>
        </p:sp>
        <p:cxnSp>
          <p:nvCxnSpPr>
            <p:cNvPr id="5" name="直线箭头连接符 4">
              <a:extLst>
                <a:ext uri="{FF2B5EF4-FFF2-40B4-BE49-F238E27FC236}">
                  <a16:creationId xmlns:a16="http://schemas.microsoft.com/office/drawing/2014/main" id="{7CE24E48-9A1B-914C-9BDF-A137D03DAB6E}"/>
                </a:ext>
              </a:extLst>
            </p:cNvPr>
            <p:cNvCxnSpPr>
              <a:cxnSpLocks/>
              <a:stCxn id="129" idx="2"/>
            </p:cNvCxnSpPr>
            <p:nvPr/>
          </p:nvCxnSpPr>
          <p:spPr>
            <a:xfrm>
              <a:off x="2106494" y="5212704"/>
              <a:ext cx="0" cy="458160"/>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cxnSp>
        <p:nvCxnSpPr>
          <p:cNvPr id="102" name="直线箭头连接符 101">
            <a:extLst>
              <a:ext uri="{FF2B5EF4-FFF2-40B4-BE49-F238E27FC236}">
                <a16:creationId xmlns:a16="http://schemas.microsoft.com/office/drawing/2014/main" id="{E8BC57CD-70DB-DC4B-A842-4B7FC5074E1A}"/>
              </a:ext>
            </a:extLst>
          </p:cNvPr>
          <p:cNvCxnSpPr>
            <a:cxnSpLocks/>
          </p:cNvCxnSpPr>
          <p:nvPr/>
        </p:nvCxnSpPr>
        <p:spPr>
          <a:xfrm flipV="1">
            <a:off x="5067635" y="1688405"/>
            <a:ext cx="0" cy="2672173"/>
          </a:xfrm>
          <a:prstGeom prst="straightConnector1">
            <a:avLst/>
          </a:prstGeom>
          <a:ln w="12700">
            <a:solidFill>
              <a:schemeClr val="bg2">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3" name="直线连接符 92">
            <a:extLst>
              <a:ext uri="{FF2B5EF4-FFF2-40B4-BE49-F238E27FC236}">
                <a16:creationId xmlns:a16="http://schemas.microsoft.com/office/drawing/2014/main" id="{E29CF78E-85E9-3B4B-93E2-3D6BE47FB800}"/>
              </a:ext>
            </a:extLst>
          </p:cNvPr>
          <p:cNvCxnSpPr>
            <a:cxnSpLocks/>
          </p:cNvCxnSpPr>
          <p:nvPr/>
        </p:nvCxnSpPr>
        <p:spPr>
          <a:xfrm>
            <a:off x="2808916" y="1666791"/>
            <a:ext cx="0" cy="2693787"/>
          </a:xfrm>
          <a:prstGeom prst="line">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24" name="图片 23">
            <a:extLst>
              <a:ext uri="{FF2B5EF4-FFF2-40B4-BE49-F238E27FC236}">
                <a16:creationId xmlns:a16="http://schemas.microsoft.com/office/drawing/2014/main" id="{95312C44-0B81-5A48-988F-C5410608939F}"/>
              </a:ext>
            </a:extLst>
          </p:cNvPr>
          <p:cNvPicPr>
            <a:picLocks noChangeAspect="1"/>
          </p:cNvPicPr>
          <p:nvPr/>
        </p:nvPicPr>
        <p:blipFill>
          <a:blip r:embed="rId2"/>
          <a:stretch>
            <a:fillRect/>
          </a:stretch>
        </p:blipFill>
        <p:spPr>
          <a:xfrm>
            <a:off x="647537" y="1070210"/>
            <a:ext cx="644839" cy="644841"/>
          </a:xfrm>
          <a:prstGeom prst="rect">
            <a:avLst/>
          </a:prstGeom>
        </p:spPr>
      </p:pic>
      <p:sp>
        <p:nvSpPr>
          <p:cNvPr id="20" name="圆角矩形 19">
            <a:extLst>
              <a:ext uri="{FF2B5EF4-FFF2-40B4-BE49-F238E27FC236}">
                <a16:creationId xmlns:a16="http://schemas.microsoft.com/office/drawing/2014/main" id="{D4AB025A-D423-8745-BF44-9EE34FEFC205}"/>
              </a:ext>
            </a:extLst>
          </p:cNvPr>
          <p:cNvSpPr/>
          <p:nvPr/>
        </p:nvSpPr>
        <p:spPr>
          <a:xfrm>
            <a:off x="1350209" y="1095413"/>
            <a:ext cx="6460926" cy="596226"/>
          </a:xfrm>
          <a:prstGeom prst="roundRect">
            <a:avLst>
              <a:gd name="adj" fmla="val 0"/>
            </a:avLst>
          </a:prstGeom>
          <a:solidFill>
            <a:schemeClr val="accent5">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0" name="组合 9">
            <a:extLst>
              <a:ext uri="{FF2B5EF4-FFF2-40B4-BE49-F238E27FC236}">
                <a16:creationId xmlns:a16="http://schemas.microsoft.com/office/drawing/2014/main" id="{17F51CDB-0FE4-D741-889C-09E0021A696E}"/>
              </a:ext>
            </a:extLst>
          </p:cNvPr>
          <p:cNvGrpSpPr/>
          <p:nvPr/>
        </p:nvGrpSpPr>
        <p:grpSpPr>
          <a:xfrm>
            <a:off x="1434522" y="1169364"/>
            <a:ext cx="2088000" cy="445090"/>
            <a:chOff x="1129134" y="2272625"/>
            <a:chExt cx="2088000" cy="445090"/>
          </a:xfrm>
        </p:grpSpPr>
        <p:sp>
          <p:nvSpPr>
            <p:cNvPr id="9" name="圆角矩形 8">
              <a:extLst>
                <a:ext uri="{FF2B5EF4-FFF2-40B4-BE49-F238E27FC236}">
                  <a16:creationId xmlns:a16="http://schemas.microsoft.com/office/drawing/2014/main" id="{2A4FB3E0-2308-C345-A6FC-8EF21B1A735D}"/>
                </a:ext>
              </a:extLst>
            </p:cNvPr>
            <p:cNvSpPr/>
            <p:nvPr/>
          </p:nvSpPr>
          <p:spPr>
            <a:xfrm>
              <a:off x="1129134" y="2272625"/>
              <a:ext cx="2088000" cy="4450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050" name="Picture 2" descr="windows 11 color style deepseek icon">
              <a:extLst>
                <a:ext uri="{FF2B5EF4-FFF2-40B4-BE49-F238E27FC236}">
                  <a16:creationId xmlns:a16="http://schemas.microsoft.com/office/drawing/2014/main" id="{BC9D9460-DF61-B349-BE55-CEECD6D3B4F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4347" y="2272626"/>
              <a:ext cx="445089" cy="445089"/>
            </a:xfrm>
            <a:prstGeom prst="rect">
              <a:avLst/>
            </a:prstGeom>
            <a:noFill/>
            <a:extLst>
              <a:ext uri="{909E8E84-426E-40DD-AFC4-6F175D3DCCD1}">
                <a14:hiddenFill xmlns:a14="http://schemas.microsoft.com/office/drawing/2010/main">
                  <a:solidFill>
                    <a:srgbClr val="FFFFFF"/>
                  </a:solidFill>
                </a14:hiddenFill>
              </a:ext>
            </a:extLst>
          </p:spPr>
        </p:pic>
        <p:sp>
          <p:nvSpPr>
            <p:cNvPr id="26" name="文本框 25">
              <a:extLst>
                <a:ext uri="{FF2B5EF4-FFF2-40B4-BE49-F238E27FC236}">
                  <a16:creationId xmlns:a16="http://schemas.microsoft.com/office/drawing/2014/main" id="{871554EC-DAEB-944D-8938-021A4EBB9259}"/>
                </a:ext>
              </a:extLst>
            </p:cNvPr>
            <p:cNvSpPr txBox="1"/>
            <p:nvPr/>
          </p:nvSpPr>
          <p:spPr>
            <a:xfrm>
              <a:off x="1572014" y="2326962"/>
              <a:ext cx="1489510" cy="338554"/>
            </a:xfrm>
            <a:prstGeom prst="rect">
              <a:avLst/>
            </a:prstGeom>
            <a:noFill/>
          </p:spPr>
          <p:txBody>
            <a:bodyPr wrap="none" rtlCol="0">
              <a:spAutoFit/>
            </a:bodyPr>
            <a:lstStyle/>
            <a:p>
              <a:pPr algn="ctr"/>
              <a:r>
                <a:rPr kumimoji="1" lang="en-US" altLang="zh-CN" sz="1600" dirty="0" err="1">
                  <a:latin typeface="Times New Roman" panose="02020603050405020304" pitchFamily="18" charset="0"/>
                  <a:cs typeface="Times New Roman" panose="02020603050405020304" pitchFamily="18" charset="0"/>
                </a:rPr>
                <a:t>DeepSeek</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V3.2</a:t>
              </a:r>
              <a:endParaRPr kumimoji="1" lang="zh-CN" altLang="en-US" sz="1600" dirty="0">
                <a:latin typeface="Times New Roman" panose="02020603050405020304" pitchFamily="18" charset="0"/>
                <a:cs typeface="Times New Roman" panose="02020603050405020304" pitchFamily="18" charset="0"/>
              </a:endParaRPr>
            </a:p>
          </p:txBody>
        </p:sp>
      </p:grpSp>
      <p:grpSp>
        <p:nvGrpSpPr>
          <p:cNvPr id="29" name="组合 28">
            <a:extLst>
              <a:ext uri="{FF2B5EF4-FFF2-40B4-BE49-F238E27FC236}">
                <a16:creationId xmlns:a16="http://schemas.microsoft.com/office/drawing/2014/main" id="{6366F2CB-5042-4012-90BA-C814AE1BA7DB}"/>
              </a:ext>
            </a:extLst>
          </p:cNvPr>
          <p:cNvGrpSpPr/>
          <p:nvPr/>
        </p:nvGrpSpPr>
        <p:grpSpPr>
          <a:xfrm>
            <a:off x="3352598" y="1169364"/>
            <a:ext cx="2088000" cy="445090"/>
            <a:chOff x="3470081" y="1169364"/>
            <a:chExt cx="2088000" cy="445090"/>
          </a:xfrm>
        </p:grpSpPr>
        <p:sp>
          <p:nvSpPr>
            <p:cNvPr id="34" name="圆角矩形 33">
              <a:extLst>
                <a:ext uri="{FF2B5EF4-FFF2-40B4-BE49-F238E27FC236}">
                  <a16:creationId xmlns:a16="http://schemas.microsoft.com/office/drawing/2014/main" id="{8A4D6B90-D2DC-104F-994B-1380319122F2}"/>
                </a:ext>
              </a:extLst>
            </p:cNvPr>
            <p:cNvSpPr/>
            <p:nvPr/>
          </p:nvSpPr>
          <p:spPr>
            <a:xfrm>
              <a:off x="3470081" y="1169364"/>
              <a:ext cx="2088000" cy="4450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8" name="组合 17">
              <a:extLst>
                <a:ext uri="{FF2B5EF4-FFF2-40B4-BE49-F238E27FC236}">
                  <a16:creationId xmlns:a16="http://schemas.microsoft.com/office/drawing/2014/main" id="{5F4652AA-6A5E-724B-9B6C-114DE8CD904A}"/>
                </a:ext>
              </a:extLst>
            </p:cNvPr>
            <p:cNvGrpSpPr/>
            <p:nvPr/>
          </p:nvGrpSpPr>
          <p:grpSpPr>
            <a:xfrm>
              <a:off x="3718539" y="1203022"/>
              <a:ext cx="1208766" cy="377774"/>
              <a:chOff x="2797635" y="2314477"/>
              <a:chExt cx="1208766" cy="377774"/>
            </a:xfrm>
          </p:grpSpPr>
          <p:pic>
            <p:nvPicPr>
              <p:cNvPr id="35" name="Picture 2">
                <a:extLst>
                  <a:ext uri="{FF2B5EF4-FFF2-40B4-BE49-F238E27FC236}">
                    <a16:creationId xmlns:a16="http://schemas.microsoft.com/office/drawing/2014/main" id="{996240E4-DF18-7D4D-8C67-FAA58DAB00FC}"/>
                  </a:ext>
                </a:extLst>
              </p:cNvPr>
              <p:cNvPicPr>
                <a:picLocks noChangeAspect="1" noChangeArrowheads="1"/>
              </p:cNvPicPr>
              <p:nvPr/>
            </p:nvPicPr>
            <p:blipFill>
              <a:blip r:embed="rId4"/>
              <a:srcRect/>
              <a:stretch/>
            </p:blipFill>
            <p:spPr bwMode="auto">
              <a:xfrm>
                <a:off x="2797635" y="2314477"/>
                <a:ext cx="377774" cy="377774"/>
              </a:xfrm>
              <a:prstGeom prst="rect">
                <a:avLst/>
              </a:prstGeom>
              <a:noFill/>
              <a:extLst>
                <a:ext uri="{909E8E84-426E-40DD-AFC4-6F175D3DCCD1}">
                  <a14:hiddenFill xmlns:a14="http://schemas.microsoft.com/office/drawing/2010/main">
                    <a:solidFill>
                      <a:srgbClr val="FFFFFF"/>
                    </a:solidFill>
                  </a14:hiddenFill>
                </a:ext>
              </a:extLst>
            </p:spPr>
          </p:pic>
          <p:sp>
            <p:nvSpPr>
              <p:cNvPr id="36" name="文本框 35">
                <a:extLst>
                  <a:ext uri="{FF2B5EF4-FFF2-40B4-BE49-F238E27FC236}">
                    <a16:creationId xmlns:a16="http://schemas.microsoft.com/office/drawing/2014/main" id="{9EF32DBF-E7A0-0C40-976E-4A11A1774143}"/>
                  </a:ext>
                </a:extLst>
              </p:cNvPr>
              <p:cNvSpPr txBox="1"/>
              <p:nvPr/>
            </p:nvSpPr>
            <p:spPr>
              <a:xfrm>
                <a:off x="3131353" y="2334087"/>
                <a:ext cx="875048" cy="338554"/>
              </a:xfrm>
              <a:prstGeom prst="rect">
                <a:avLst/>
              </a:prstGeom>
              <a:noFill/>
            </p:spPr>
            <p:txBody>
              <a:bodyPr wrap="square" rtlCol="0">
                <a:spAutoFit/>
              </a:bodyPr>
              <a:lstStyle/>
              <a:p>
                <a:pPr algn="ctr"/>
                <a:r>
                  <a:rPr kumimoji="1" lang="en-US" altLang="zh-CN" sz="1600" dirty="0">
                    <a:latin typeface="Times New Roman" panose="02020603050405020304" pitchFamily="18" charset="0"/>
                    <a:cs typeface="Times New Roman" panose="02020603050405020304" pitchFamily="18" charset="0"/>
                  </a:rPr>
                  <a:t>GPT</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4.5</a:t>
                </a:r>
                <a:endParaRPr kumimoji="1" lang="zh-CN" altLang="en-US" sz="1600" dirty="0">
                  <a:latin typeface="Times New Roman" panose="02020603050405020304" pitchFamily="18" charset="0"/>
                  <a:cs typeface="Times New Roman" panose="02020603050405020304" pitchFamily="18" charset="0"/>
                </a:endParaRPr>
              </a:p>
            </p:txBody>
          </p:sp>
        </p:grpSp>
      </p:grpSp>
      <p:grpSp>
        <p:nvGrpSpPr>
          <p:cNvPr id="53" name="组合 52">
            <a:extLst>
              <a:ext uri="{FF2B5EF4-FFF2-40B4-BE49-F238E27FC236}">
                <a16:creationId xmlns:a16="http://schemas.microsoft.com/office/drawing/2014/main" id="{9E07FD3A-19BF-1F42-ACB5-400589C7678A}"/>
              </a:ext>
            </a:extLst>
          </p:cNvPr>
          <p:cNvGrpSpPr/>
          <p:nvPr/>
        </p:nvGrpSpPr>
        <p:grpSpPr>
          <a:xfrm>
            <a:off x="5270675" y="1169364"/>
            <a:ext cx="2110436" cy="445090"/>
            <a:chOff x="1129132" y="2272625"/>
            <a:chExt cx="2110436" cy="445090"/>
          </a:xfrm>
        </p:grpSpPr>
        <p:sp>
          <p:nvSpPr>
            <p:cNvPr id="54" name="圆角矩形 53">
              <a:extLst>
                <a:ext uri="{FF2B5EF4-FFF2-40B4-BE49-F238E27FC236}">
                  <a16:creationId xmlns:a16="http://schemas.microsoft.com/office/drawing/2014/main" id="{DE0E422A-9EF3-D34A-A460-D456DDD0B5FE}"/>
                </a:ext>
              </a:extLst>
            </p:cNvPr>
            <p:cNvSpPr/>
            <p:nvPr/>
          </p:nvSpPr>
          <p:spPr>
            <a:xfrm>
              <a:off x="1129132" y="2272625"/>
              <a:ext cx="2088000" cy="4450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5" name="Picture 2">
              <a:extLst>
                <a:ext uri="{FF2B5EF4-FFF2-40B4-BE49-F238E27FC236}">
                  <a16:creationId xmlns:a16="http://schemas.microsoft.com/office/drawing/2014/main" id="{56A2CE14-EC3A-2445-B0AD-59DDDCB56612}"/>
                </a:ext>
              </a:extLst>
            </p:cNvPr>
            <p:cNvPicPr>
              <a:picLocks noChangeAspect="1" noChangeArrowheads="1"/>
            </p:cNvPicPr>
            <p:nvPr/>
          </p:nvPicPr>
          <p:blipFill>
            <a:blip r:embed="rId5"/>
            <a:srcRect/>
            <a:stretch/>
          </p:blipFill>
          <p:spPr bwMode="auto">
            <a:xfrm>
              <a:off x="1183678" y="2301766"/>
              <a:ext cx="386809" cy="386809"/>
            </a:xfrm>
            <a:prstGeom prst="rect">
              <a:avLst/>
            </a:prstGeom>
            <a:noFill/>
            <a:extLst>
              <a:ext uri="{909E8E84-426E-40DD-AFC4-6F175D3DCCD1}">
                <a14:hiddenFill xmlns:a14="http://schemas.microsoft.com/office/drawing/2010/main">
                  <a:solidFill>
                    <a:srgbClr val="FFFFFF"/>
                  </a:solidFill>
                </a14:hiddenFill>
              </a:ext>
            </a:extLst>
          </p:spPr>
        </p:pic>
        <p:sp>
          <p:nvSpPr>
            <p:cNvPr id="56" name="文本框 55">
              <a:extLst>
                <a:ext uri="{FF2B5EF4-FFF2-40B4-BE49-F238E27FC236}">
                  <a16:creationId xmlns:a16="http://schemas.microsoft.com/office/drawing/2014/main" id="{81F313DC-5DA4-904A-BEEF-053570BFA892}"/>
                </a:ext>
              </a:extLst>
            </p:cNvPr>
            <p:cNvSpPr txBox="1"/>
            <p:nvPr/>
          </p:nvSpPr>
          <p:spPr>
            <a:xfrm>
              <a:off x="1543270" y="2325893"/>
              <a:ext cx="1696298" cy="338554"/>
            </a:xfrm>
            <a:prstGeom prst="rect">
              <a:avLst/>
            </a:prstGeom>
            <a:noFill/>
          </p:spPr>
          <p:txBody>
            <a:bodyPr wrap="none" rtlCol="0">
              <a:spAutoFit/>
            </a:bodyPr>
            <a:lstStyle/>
            <a:p>
              <a:pPr algn="ctr"/>
              <a:r>
                <a:rPr kumimoji="1" lang="en-US" altLang="zh-CN" sz="1600">
                  <a:latin typeface="Times New Roman" panose="02020603050405020304" pitchFamily="18" charset="0"/>
                  <a:cs typeface="Times New Roman" panose="02020603050405020304" pitchFamily="18" charset="0"/>
                </a:rPr>
                <a:t>Claude</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Sonnet</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4.5</a:t>
              </a:r>
              <a:endParaRPr kumimoji="1" lang="zh-CN" altLang="en-US" sz="1600">
                <a:latin typeface="Times New Roman" panose="02020603050405020304" pitchFamily="18" charset="0"/>
                <a:cs typeface="Times New Roman" panose="02020603050405020304" pitchFamily="18" charset="0"/>
              </a:endParaRPr>
            </a:p>
          </p:txBody>
        </p:sp>
      </p:grpSp>
      <p:sp>
        <p:nvSpPr>
          <p:cNvPr id="22" name="文本框 21">
            <a:extLst>
              <a:ext uri="{FF2B5EF4-FFF2-40B4-BE49-F238E27FC236}">
                <a16:creationId xmlns:a16="http://schemas.microsoft.com/office/drawing/2014/main" id="{C28507F3-D1C8-8145-9854-5C45A2FF2C0F}"/>
              </a:ext>
            </a:extLst>
          </p:cNvPr>
          <p:cNvSpPr txBox="1"/>
          <p:nvPr/>
        </p:nvSpPr>
        <p:spPr>
          <a:xfrm>
            <a:off x="7375737" y="1149705"/>
            <a:ext cx="415498"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a:t>
            </a:r>
            <a:endParaRPr kumimoji="1" lang="zh-CN" altLang="en-US">
              <a:latin typeface="Times New Roman" panose="02020603050405020304" pitchFamily="18" charset="0"/>
              <a:cs typeface="Times New Roman" panose="02020603050405020304" pitchFamily="18" charset="0"/>
            </a:endParaRPr>
          </a:p>
        </p:txBody>
      </p:sp>
      <p:grpSp>
        <p:nvGrpSpPr>
          <p:cNvPr id="21" name="组合 20">
            <a:extLst>
              <a:ext uri="{FF2B5EF4-FFF2-40B4-BE49-F238E27FC236}">
                <a16:creationId xmlns:a16="http://schemas.microsoft.com/office/drawing/2014/main" id="{5B935536-3488-8A4A-B776-07CD779D337A}"/>
              </a:ext>
            </a:extLst>
          </p:cNvPr>
          <p:cNvGrpSpPr/>
          <p:nvPr/>
        </p:nvGrpSpPr>
        <p:grpSpPr>
          <a:xfrm>
            <a:off x="4663749" y="4364991"/>
            <a:ext cx="3089550" cy="1913012"/>
            <a:chOff x="5213384" y="4338159"/>
            <a:chExt cx="3089550" cy="1913012"/>
          </a:xfrm>
        </p:grpSpPr>
        <p:sp>
          <p:nvSpPr>
            <p:cNvPr id="15" name="矩形 14">
              <a:extLst>
                <a:ext uri="{FF2B5EF4-FFF2-40B4-BE49-F238E27FC236}">
                  <a16:creationId xmlns:a16="http://schemas.microsoft.com/office/drawing/2014/main" id="{F21DABB2-024B-DA4E-A26A-BFB923AE8BFB}"/>
                </a:ext>
              </a:extLst>
            </p:cNvPr>
            <p:cNvSpPr/>
            <p:nvPr/>
          </p:nvSpPr>
          <p:spPr>
            <a:xfrm>
              <a:off x="5213384" y="4338159"/>
              <a:ext cx="3021956" cy="1913012"/>
            </a:xfrm>
            <a:prstGeom prst="rect">
              <a:avLst/>
            </a:prstGeom>
            <a:solidFill>
              <a:schemeClr val="bg1"/>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57" name="组合 56">
              <a:extLst>
                <a:ext uri="{FF2B5EF4-FFF2-40B4-BE49-F238E27FC236}">
                  <a16:creationId xmlns:a16="http://schemas.microsoft.com/office/drawing/2014/main" id="{3FE03D28-066E-D04B-A642-415CA4CD032B}"/>
                </a:ext>
              </a:extLst>
            </p:cNvPr>
            <p:cNvGrpSpPr/>
            <p:nvPr/>
          </p:nvGrpSpPr>
          <p:grpSpPr>
            <a:xfrm>
              <a:off x="5213384" y="4370278"/>
              <a:ext cx="3089550" cy="1780840"/>
              <a:chOff x="2237942" y="4000890"/>
              <a:chExt cx="3089550" cy="1780840"/>
            </a:xfrm>
          </p:grpSpPr>
          <p:grpSp>
            <p:nvGrpSpPr>
              <p:cNvPr id="58" name="组合 57">
                <a:extLst>
                  <a:ext uri="{FF2B5EF4-FFF2-40B4-BE49-F238E27FC236}">
                    <a16:creationId xmlns:a16="http://schemas.microsoft.com/office/drawing/2014/main" id="{95040C14-FB27-F445-8EA6-D32CB69B657B}"/>
                  </a:ext>
                </a:extLst>
              </p:cNvPr>
              <p:cNvGrpSpPr/>
              <p:nvPr/>
            </p:nvGrpSpPr>
            <p:grpSpPr>
              <a:xfrm>
                <a:off x="2306006" y="5196955"/>
                <a:ext cx="2953892" cy="584775"/>
                <a:chOff x="2306006" y="5196955"/>
                <a:chExt cx="2953892" cy="584775"/>
              </a:xfrm>
            </p:grpSpPr>
            <p:pic>
              <p:nvPicPr>
                <p:cNvPr id="68" name="Picture 16" descr="smartphone icon">
                  <a:extLst>
                    <a:ext uri="{FF2B5EF4-FFF2-40B4-BE49-F238E27FC236}">
                      <a16:creationId xmlns:a16="http://schemas.microsoft.com/office/drawing/2014/main" id="{46B7512D-D881-F540-BE8C-907695B26C0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6006" y="5310763"/>
                  <a:ext cx="413569" cy="413569"/>
                </a:xfrm>
                <a:prstGeom prst="rect">
                  <a:avLst/>
                </a:prstGeom>
                <a:noFill/>
                <a:extLst>
                  <a:ext uri="{909E8E84-426E-40DD-AFC4-6F175D3DCCD1}">
                    <a14:hiddenFill xmlns:a14="http://schemas.microsoft.com/office/drawing/2010/main">
                      <a:solidFill>
                        <a:srgbClr val="FFFFFF"/>
                      </a:solidFill>
                    </a14:hiddenFill>
                  </a:ext>
                </a:extLst>
              </p:spPr>
            </p:pic>
            <p:sp>
              <p:nvSpPr>
                <p:cNvPr id="69" name="文本框 68">
                  <a:extLst>
                    <a:ext uri="{FF2B5EF4-FFF2-40B4-BE49-F238E27FC236}">
                      <a16:creationId xmlns:a16="http://schemas.microsoft.com/office/drawing/2014/main" id="{71DC78A7-045C-D740-90F3-77AF76E76DC4}"/>
                    </a:ext>
                  </a:extLst>
                </p:cNvPr>
                <p:cNvSpPr txBox="1"/>
                <p:nvPr/>
              </p:nvSpPr>
              <p:spPr>
                <a:xfrm>
                  <a:off x="2706507" y="5196955"/>
                  <a:ext cx="2553391" cy="584775"/>
                </a:xfrm>
                <a:prstGeom prst="rect">
                  <a:avLst/>
                </a:prstGeom>
                <a:noFill/>
              </p:spPr>
              <p:txBody>
                <a:bodyPr wrap="none" rtlCol="0">
                  <a:spAutoFit/>
                </a:bodyPr>
                <a:lstStyle/>
                <a:p>
                  <a:r>
                    <a:rPr kumimoji="1" lang="en-US" altLang="zh-CN" sz="1600" b="1" dirty="0">
                      <a:latin typeface="Times New Roman" panose="02020603050405020304" pitchFamily="18" charset="0"/>
                      <a:cs typeface="Times New Roman" panose="02020603050405020304" pitchFamily="18" charset="0"/>
                    </a:rPr>
                    <a:t>Chat</a:t>
                  </a:r>
                  <a:r>
                    <a:rPr kumimoji="1" lang="zh-CN" altLang="en-US" sz="1600" b="1" dirty="0">
                      <a:latin typeface="Times New Roman" panose="02020603050405020304" pitchFamily="18" charset="0"/>
                      <a:cs typeface="Times New Roman" panose="02020603050405020304" pitchFamily="18" charset="0"/>
                    </a:rPr>
                    <a:t> </a:t>
                  </a:r>
                  <a:r>
                    <a:rPr kumimoji="1" lang="en-US" altLang="zh-CN" sz="1600" b="1" dirty="0">
                      <a:latin typeface="Times New Roman" panose="02020603050405020304" pitchFamily="18" charset="0"/>
                      <a:cs typeface="Times New Roman" panose="02020603050405020304" pitchFamily="18" charset="0"/>
                    </a:rPr>
                    <a:t>Records</a:t>
                  </a:r>
                </a:p>
                <a:p>
                  <a:r>
                    <a:rPr kumimoji="1" lang="en-US" altLang="zh-CN" sz="1600" dirty="0">
                      <a:latin typeface="Times New Roman" panose="02020603050405020304" pitchFamily="18" charset="0"/>
                      <a:cs typeface="Times New Roman" panose="02020603050405020304" pitchFamily="18" charset="0"/>
                    </a:rPr>
                    <a:t>…</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I’m</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allergic to peanuts</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a:t>
                  </a:r>
                  <a:endParaRPr kumimoji="1" lang="zh-CN" altLang="en-US" sz="1600" dirty="0">
                    <a:latin typeface="Times New Roman" panose="02020603050405020304" pitchFamily="18" charset="0"/>
                    <a:cs typeface="Times New Roman" panose="02020603050405020304" pitchFamily="18" charset="0"/>
                  </a:endParaRPr>
                </a:p>
              </p:txBody>
            </p:sp>
          </p:grpSp>
          <p:grpSp>
            <p:nvGrpSpPr>
              <p:cNvPr id="59" name="组合 58">
                <a:extLst>
                  <a:ext uri="{FF2B5EF4-FFF2-40B4-BE49-F238E27FC236}">
                    <a16:creationId xmlns:a16="http://schemas.microsoft.com/office/drawing/2014/main" id="{86D5D53F-89D2-D249-9C57-A365C458EB87}"/>
                  </a:ext>
                </a:extLst>
              </p:cNvPr>
              <p:cNvGrpSpPr/>
              <p:nvPr/>
            </p:nvGrpSpPr>
            <p:grpSpPr>
              <a:xfrm>
                <a:off x="2237942" y="4000890"/>
                <a:ext cx="2834726" cy="595850"/>
                <a:chOff x="2237942" y="4000890"/>
                <a:chExt cx="2834726" cy="595850"/>
              </a:xfrm>
            </p:grpSpPr>
            <p:grpSp>
              <p:nvGrpSpPr>
                <p:cNvPr id="64" name="组合 63">
                  <a:extLst>
                    <a:ext uri="{FF2B5EF4-FFF2-40B4-BE49-F238E27FC236}">
                      <a16:creationId xmlns:a16="http://schemas.microsoft.com/office/drawing/2014/main" id="{4ED2F1E7-DC26-C941-B527-5659AC1DF554}"/>
                    </a:ext>
                  </a:extLst>
                </p:cNvPr>
                <p:cNvGrpSpPr/>
                <p:nvPr/>
              </p:nvGrpSpPr>
              <p:grpSpPr>
                <a:xfrm>
                  <a:off x="2237942" y="4036359"/>
                  <a:ext cx="560381" cy="560381"/>
                  <a:chOff x="2237942" y="4036359"/>
                  <a:chExt cx="560381" cy="560381"/>
                </a:xfrm>
              </p:grpSpPr>
              <p:pic>
                <p:nvPicPr>
                  <p:cNvPr id="66" name="Picture 14" descr="refrigerator icon">
                    <a:extLst>
                      <a:ext uri="{FF2B5EF4-FFF2-40B4-BE49-F238E27FC236}">
                        <a16:creationId xmlns:a16="http://schemas.microsoft.com/office/drawing/2014/main" id="{7DBC67B0-1D02-F540-B072-A8CE38EABBE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7942" y="4036359"/>
                    <a:ext cx="560381" cy="56038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2" descr="vegetables icon">
                    <a:extLst>
                      <a:ext uri="{FF2B5EF4-FFF2-40B4-BE49-F238E27FC236}">
                        <a16:creationId xmlns:a16="http://schemas.microsoft.com/office/drawing/2014/main" id="{B60F2A21-4805-1446-B663-549281154208}"/>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0823" y="4285483"/>
                    <a:ext cx="280974" cy="280974"/>
                  </a:xfrm>
                  <a:prstGeom prst="rect">
                    <a:avLst/>
                  </a:prstGeom>
                  <a:noFill/>
                  <a:extLst>
                    <a:ext uri="{909E8E84-426E-40DD-AFC4-6F175D3DCCD1}">
                      <a14:hiddenFill xmlns:a14="http://schemas.microsoft.com/office/drawing/2010/main">
                        <a:solidFill>
                          <a:srgbClr val="FFFFFF"/>
                        </a:solidFill>
                      </a14:hiddenFill>
                    </a:ext>
                  </a:extLst>
                </p:spPr>
              </p:pic>
            </p:grpSp>
            <p:sp>
              <p:nvSpPr>
                <p:cNvPr id="65" name="文本框 64">
                  <a:extLst>
                    <a:ext uri="{FF2B5EF4-FFF2-40B4-BE49-F238E27FC236}">
                      <a16:creationId xmlns:a16="http://schemas.microsoft.com/office/drawing/2014/main" id="{B8C8240B-DBB3-C548-BE02-4F3D7B8C1927}"/>
                    </a:ext>
                  </a:extLst>
                </p:cNvPr>
                <p:cNvSpPr txBox="1"/>
                <p:nvPr/>
              </p:nvSpPr>
              <p:spPr>
                <a:xfrm>
                  <a:off x="2706507" y="4000890"/>
                  <a:ext cx="2366161" cy="584775"/>
                </a:xfrm>
                <a:prstGeom prst="rect">
                  <a:avLst/>
                </a:prstGeom>
                <a:noFill/>
              </p:spPr>
              <p:txBody>
                <a:bodyPr wrap="none" rtlCol="0">
                  <a:spAutoFit/>
                </a:bodyPr>
                <a:lstStyle/>
                <a:p>
                  <a:r>
                    <a:rPr lang="en-US" altLang="zh-CN" sz="1600" b="1" i="0">
                      <a:effectLst/>
                      <a:latin typeface="Times New Roman" panose="02020603050405020304" pitchFamily="18" charset="0"/>
                      <a:cs typeface="Times New Roman" panose="02020603050405020304" pitchFamily="18" charset="0"/>
                    </a:rPr>
                    <a:t>Stock</a:t>
                  </a:r>
                  <a:r>
                    <a:rPr lang="zh-CN" altLang="en-US" sz="1600" b="1" i="0">
                      <a:effectLst/>
                      <a:latin typeface="Times New Roman" panose="02020603050405020304" pitchFamily="18" charset="0"/>
                      <a:cs typeface="Times New Roman" panose="02020603050405020304" pitchFamily="18" charset="0"/>
                    </a:rPr>
                    <a:t> </a:t>
                  </a:r>
                  <a:r>
                    <a:rPr lang="en-US" altLang="zh-CN" sz="1600" b="1" i="0">
                      <a:effectLst/>
                      <a:latin typeface="Times New Roman" panose="02020603050405020304" pitchFamily="18" charset="0"/>
                      <a:cs typeface="Times New Roman" panose="02020603050405020304" pitchFamily="18" charset="0"/>
                    </a:rPr>
                    <a:t>in</a:t>
                  </a:r>
                  <a:r>
                    <a:rPr lang="zh-CN" altLang="en-US" sz="1600" b="1" i="0">
                      <a:effectLst/>
                      <a:latin typeface="Times New Roman" panose="02020603050405020304" pitchFamily="18" charset="0"/>
                      <a:cs typeface="Times New Roman" panose="02020603050405020304" pitchFamily="18" charset="0"/>
                    </a:rPr>
                    <a:t> </a:t>
                  </a:r>
                  <a:r>
                    <a:rPr lang="en" altLang="zh-CN" sz="1600" b="1" i="0">
                      <a:effectLst/>
                      <a:latin typeface="Times New Roman" panose="02020603050405020304" pitchFamily="18" charset="0"/>
                      <a:cs typeface="Times New Roman" panose="02020603050405020304" pitchFamily="18" charset="0"/>
                    </a:rPr>
                    <a:t>Smart </a:t>
                  </a:r>
                  <a:r>
                    <a:rPr lang="en-US" altLang="zh-CN" sz="1600" b="1" i="0">
                      <a:effectLst/>
                      <a:latin typeface="Times New Roman" panose="02020603050405020304" pitchFamily="18" charset="0"/>
                      <a:cs typeface="Times New Roman" panose="02020603050405020304" pitchFamily="18" charset="0"/>
                    </a:rPr>
                    <a:t>F</a:t>
                  </a:r>
                  <a:r>
                    <a:rPr lang="en" altLang="zh-CN" sz="1600" b="1" i="0">
                      <a:effectLst/>
                      <a:latin typeface="Times New Roman" panose="02020603050405020304" pitchFamily="18" charset="0"/>
                      <a:cs typeface="Times New Roman" panose="02020603050405020304" pitchFamily="18" charset="0"/>
                    </a:rPr>
                    <a:t>ridge</a:t>
                  </a:r>
                  <a:endParaRPr lang="zh-CN" altLang="en-US" sz="1600" b="1">
                    <a:latin typeface="Times New Roman" panose="02020603050405020304" pitchFamily="18" charset="0"/>
                    <a:cs typeface="Times New Roman" panose="02020603050405020304" pitchFamily="18" charset="0"/>
                  </a:endParaRPr>
                </a:p>
                <a:p>
                  <a:r>
                    <a:rPr lang="en-US" altLang="zh-CN" sz="1600">
                      <a:latin typeface="Times New Roman" panose="02020603050405020304" pitchFamily="18" charset="0"/>
                      <a:cs typeface="Times New Roman" panose="02020603050405020304" pitchFamily="18" charset="0"/>
                    </a:rPr>
                    <a:t>b</a:t>
                  </a:r>
                  <a:r>
                    <a:rPr lang="en-US" altLang="zh-CN" sz="1600" b="0" i="0">
                      <a:effectLst/>
                      <a:latin typeface="Times New Roman" panose="02020603050405020304" pitchFamily="18" charset="0"/>
                      <a:cs typeface="Times New Roman" panose="02020603050405020304" pitchFamily="18" charset="0"/>
                    </a:rPr>
                    <a:t>ell</a:t>
                  </a:r>
                  <a:r>
                    <a:rPr lang="zh-CN" altLang="en-US" sz="1600" b="0" i="0">
                      <a:effectLst/>
                      <a:latin typeface="Times New Roman" panose="02020603050405020304" pitchFamily="18" charset="0"/>
                      <a:cs typeface="Times New Roman" panose="02020603050405020304" pitchFamily="18" charset="0"/>
                    </a:rPr>
                    <a:t> </a:t>
                  </a:r>
                  <a:r>
                    <a:rPr lang="en-US" altLang="zh-CN" sz="1600" b="0" i="0">
                      <a:effectLst/>
                      <a:latin typeface="Times New Roman" panose="02020603050405020304" pitchFamily="18" charset="0"/>
                      <a:cs typeface="Times New Roman" panose="02020603050405020304" pitchFamily="18" charset="0"/>
                    </a:rPr>
                    <a:t>p</a:t>
                  </a:r>
                  <a:r>
                    <a:rPr lang="en" altLang="zh-CN" sz="1600" b="0" i="0">
                      <a:effectLst/>
                      <a:latin typeface="Times New Roman" panose="02020603050405020304" pitchFamily="18" charset="0"/>
                      <a:cs typeface="Times New Roman" panose="02020603050405020304" pitchFamily="18" charset="0"/>
                    </a:rPr>
                    <a:t>epper</a:t>
                  </a:r>
                  <a:r>
                    <a:rPr lang="en-US" altLang="zh-CN" sz="1600" b="0">
                      <a:latin typeface="Times New Roman" panose="02020603050405020304" pitchFamily="18" charset="0"/>
                      <a:cs typeface="Times New Roman" panose="02020603050405020304" pitchFamily="18" charset="0"/>
                    </a:rPr>
                    <a:t>,</a:t>
                  </a:r>
                  <a:r>
                    <a:rPr lang="zh-CN" altLang="en-US" sz="1600" b="0">
                      <a:latin typeface="Times New Roman" panose="02020603050405020304" pitchFamily="18" charset="0"/>
                      <a:cs typeface="Times New Roman" panose="02020603050405020304" pitchFamily="18" charset="0"/>
                    </a:rPr>
                    <a:t> </a:t>
                  </a:r>
                  <a:r>
                    <a:rPr lang="en" altLang="zh-CN" sz="1600" i="0">
                      <a:effectLst/>
                      <a:latin typeface="Times New Roman" panose="02020603050405020304" pitchFamily="18" charset="0"/>
                      <a:cs typeface="Times New Roman" panose="02020603050405020304" pitchFamily="18" charset="0"/>
                    </a:rPr>
                    <a:t>brocoli</a:t>
                  </a:r>
                  <a:r>
                    <a:rPr lang="en-US" altLang="zh-CN" sz="1600">
                      <a:latin typeface="Times New Roman" panose="02020603050405020304" pitchFamily="18" charset="0"/>
                      <a:cs typeface="Times New Roman" panose="02020603050405020304" pitchFamily="18" charset="0"/>
                    </a:rPr>
                    <a:t>,</a:t>
                  </a:r>
                  <a:r>
                    <a:rPr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carrot</a:t>
                  </a:r>
                  <a:endParaRPr kumimoji="1" lang="zh-CN" altLang="en-US" sz="1600">
                    <a:latin typeface="Times New Roman" panose="02020603050405020304" pitchFamily="18" charset="0"/>
                    <a:cs typeface="Times New Roman" panose="02020603050405020304" pitchFamily="18" charset="0"/>
                  </a:endParaRPr>
                </a:p>
              </p:txBody>
            </p:sp>
          </p:grpSp>
          <p:grpSp>
            <p:nvGrpSpPr>
              <p:cNvPr id="60" name="组合 59">
                <a:extLst>
                  <a:ext uri="{FF2B5EF4-FFF2-40B4-BE49-F238E27FC236}">
                    <a16:creationId xmlns:a16="http://schemas.microsoft.com/office/drawing/2014/main" id="{C51AD3F9-DD7E-FE41-A5F5-CBD77D96635A}"/>
                  </a:ext>
                </a:extLst>
              </p:cNvPr>
              <p:cNvGrpSpPr/>
              <p:nvPr/>
            </p:nvGrpSpPr>
            <p:grpSpPr>
              <a:xfrm>
                <a:off x="2306007" y="4604460"/>
                <a:ext cx="3021485" cy="584775"/>
                <a:chOff x="2306007" y="4668591"/>
                <a:chExt cx="3021485" cy="584775"/>
              </a:xfrm>
            </p:grpSpPr>
            <p:pic>
              <p:nvPicPr>
                <p:cNvPr id="62" name="Picture 18" descr="comic style order icon">
                  <a:extLst>
                    <a:ext uri="{FF2B5EF4-FFF2-40B4-BE49-F238E27FC236}">
                      <a16:creationId xmlns:a16="http://schemas.microsoft.com/office/drawing/2014/main" id="{3550C9C1-4272-DE49-B463-A562DD630C9C}"/>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6007" y="4800118"/>
                  <a:ext cx="413569" cy="413569"/>
                </a:xfrm>
                <a:prstGeom prst="rect">
                  <a:avLst/>
                </a:prstGeom>
                <a:noFill/>
                <a:extLst>
                  <a:ext uri="{909E8E84-426E-40DD-AFC4-6F175D3DCCD1}">
                    <a14:hiddenFill xmlns:a14="http://schemas.microsoft.com/office/drawing/2010/main">
                      <a:solidFill>
                        <a:srgbClr val="FFFFFF"/>
                      </a:solidFill>
                    </a14:hiddenFill>
                  </a:ext>
                </a:extLst>
              </p:spPr>
            </p:pic>
            <p:sp>
              <p:nvSpPr>
                <p:cNvPr id="63" name="文本框 62">
                  <a:extLst>
                    <a:ext uri="{FF2B5EF4-FFF2-40B4-BE49-F238E27FC236}">
                      <a16:creationId xmlns:a16="http://schemas.microsoft.com/office/drawing/2014/main" id="{94BCB17C-BF44-7A41-A788-1E7E2A78AB1B}"/>
                    </a:ext>
                  </a:extLst>
                </p:cNvPr>
                <p:cNvSpPr txBox="1"/>
                <p:nvPr/>
              </p:nvSpPr>
              <p:spPr>
                <a:xfrm>
                  <a:off x="2693438" y="4668591"/>
                  <a:ext cx="2634054" cy="584775"/>
                </a:xfrm>
                <a:prstGeom prst="rect">
                  <a:avLst/>
                </a:prstGeom>
                <a:noFill/>
              </p:spPr>
              <p:txBody>
                <a:bodyPr wrap="none" rtlCol="0">
                  <a:spAutoFit/>
                </a:bodyPr>
                <a:lstStyle/>
                <a:p>
                  <a:r>
                    <a:rPr lang="en-US" altLang="zh-CN" sz="1600" b="1" i="0" u="none" strike="noStrike">
                      <a:effectLst/>
                      <a:latin typeface="Times New Roman" panose="02020603050405020304" pitchFamily="18" charset="0"/>
                      <a:cs typeface="Times New Roman" panose="02020603050405020304" pitchFamily="18" charset="0"/>
                    </a:rPr>
                    <a:t>History</a:t>
                  </a:r>
                  <a:r>
                    <a:rPr lang="zh-CN" altLang="en-US" sz="1600" b="1" i="0" u="none" strike="noStrike">
                      <a:effectLst/>
                      <a:latin typeface="Times New Roman" panose="02020603050405020304" pitchFamily="18" charset="0"/>
                      <a:cs typeface="Times New Roman" panose="02020603050405020304" pitchFamily="18" charset="0"/>
                    </a:rPr>
                    <a:t> </a:t>
                  </a:r>
                  <a:r>
                    <a:rPr lang="en-US" altLang="zh-CN" sz="1600" b="1">
                      <a:latin typeface="Times New Roman" panose="02020603050405020304" pitchFamily="18" charset="0"/>
                      <a:cs typeface="Times New Roman" panose="02020603050405020304" pitchFamily="18" charset="0"/>
                    </a:rPr>
                    <a:t>Orders</a:t>
                  </a:r>
                  <a:endParaRPr lang="en-US" altLang="zh-CN" sz="1600" b="1" i="0" u="none" strike="noStrike">
                    <a:effectLst/>
                    <a:latin typeface="Times New Roman" panose="02020603050405020304" pitchFamily="18" charset="0"/>
                    <a:cs typeface="Times New Roman" panose="02020603050405020304" pitchFamily="18" charset="0"/>
                  </a:endParaRPr>
                </a:p>
                <a:p>
                  <a:r>
                    <a:rPr lang="en-US" altLang="zh-CN" sz="1600" i="0" u="none" strike="noStrike">
                      <a:effectLst/>
                      <a:latin typeface="Times New Roman" panose="02020603050405020304" pitchFamily="18" charset="0"/>
                      <a:cs typeface="Times New Roman" panose="02020603050405020304" pitchFamily="18" charset="0"/>
                    </a:rPr>
                    <a:t>2025-10-20,</a:t>
                  </a:r>
                  <a:r>
                    <a:rPr lang="zh-CN" altLang="en-US" sz="1600" i="0" u="none" strike="noStrike">
                      <a:effectLst/>
                      <a:latin typeface="Times New Roman" panose="02020603050405020304" pitchFamily="18" charset="0"/>
                      <a:cs typeface="Times New Roman" panose="02020603050405020304" pitchFamily="18" charset="0"/>
                    </a:rPr>
                    <a:t> </a:t>
                  </a:r>
                  <a:r>
                    <a:rPr lang="en" altLang="zh-CN" sz="1600" i="1" u="none" strike="noStrike">
                      <a:effectLst/>
                      <a:latin typeface="Times New Roman" panose="02020603050405020304" pitchFamily="18" charset="0"/>
                      <a:cs typeface="Times New Roman" panose="02020603050405020304" pitchFamily="18" charset="0"/>
                    </a:rPr>
                    <a:t>Mexican </a:t>
                  </a:r>
                  <a:r>
                    <a:rPr lang="en-US" altLang="zh-CN" sz="1600" i="1" u="none" strike="noStrike">
                      <a:effectLst/>
                      <a:latin typeface="Times New Roman" panose="02020603050405020304" pitchFamily="18" charset="0"/>
                      <a:cs typeface="Times New Roman" panose="02020603050405020304" pitchFamily="18" charset="0"/>
                    </a:rPr>
                    <a:t>C</a:t>
                  </a:r>
                  <a:r>
                    <a:rPr lang="en" altLang="zh-CN" sz="1600" i="1" u="none" strike="noStrike">
                      <a:effectLst/>
                      <a:latin typeface="Times New Roman" panose="02020603050405020304" pitchFamily="18" charset="0"/>
                      <a:cs typeface="Times New Roman" panose="02020603050405020304" pitchFamily="18" charset="0"/>
                    </a:rPr>
                    <a:t>uisine</a:t>
                  </a:r>
                  <a:endParaRPr kumimoji="1" lang="zh-CN" altLang="en-US" sz="1600" i="1">
                    <a:latin typeface="Times New Roman" panose="02020603050405020304" pitchFamily="18" charset="0"/>
                    <a:cs typeface="Times New Roman" panose="02020603050405020304" pitchFamily="18" charset="0"/>
                  </a:endParaRPr>
                </a:p>
              </p:txBody>
            </p:sp>
          </p:grpSp>
        </p:grpSp>
      </p:grpSp>
      <p:pic>
        <p:nvPicPr>
          <p:cNvPr id="70" name="Picture 4">
            <a:extLst>
              <a:ext uri="{FF2B5EF4-FFF2-40B4-BE49-F238E27FC236}">
                <a16:creationId xmlns:a16="http://schemas.microsoft.com/office/drawing/2014/main" id="{0541F4A3-8D0F-AF4B-B7D5-B1EE125946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537" y="2486892"/>
            <a:ext cx="644841" cy="644841"/>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直线箭头连接符 79">
            <a:extLst>
              <a:ext uri="{FF2B5EF4-FFF2-40B4-BE49-F238E27FC236}">
                <a16:creationId xmlns:a16="http://schemas.microsoft.com/office/drawing/2014/main" id="{4AC2625B-E1F1-794A-9070-A05BCA986251}"/>
              </a:ext>
            </a:extLst>
          </p:cNvPr>
          <p:cNvCxnSpPr>
            <a:cxnSpLocks/>
            <a:stCxn id="28" idx="0"/>
          </p:cNvCxnSpPr>
          <p:nvPr/>
        </p:nvCxnSpPr>
        <p:spPr>
          <a:xfrm flipV="1">
            <a:off x="2398224" y="1666791"/>
            <a:ext cx="0" cy="1801592"/>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25" name="组合 24">
            <a:extLst>
              <a:ext uri="{FF2B5EF4-FFF2-40B4-BE49-F238E27FC236}">
                <a16:creationId xmlns:a16="http://schemas.microsoft.com/office/drawing/2014/main" id="{6052124E-F3DF-40E9-A058-52BFE100A615}"/>
              </a:ext>
            </a:extLst>
          </p:cNvPr>
          <p:cNvGrpSpPr/>
          <p:nvPr/>
        </p:nvGrpSpPr>
        <p:grpSpPr>
          <a:xfrm>
            <a:off x="432721" y="3344040"/>
            <a:ext cx="3049862" cy="1144987"/>
            <a:chOff x="432721" y="3344040"/>
            <a:chExt cx="3049862" cy="1144987"/>
          </a:xfrm>
        </p:grpSpPr>
        <p:sp>
          <p:nvSpPr>
            <p:cNvPr id="23" name="任意多边形: 形状 22">
              <a:extLst>
                <a:ext uri="{FF2B5EF4-FFF2-40B4-BE49-F238E27FC236}">
                  <a16:creationId xmlns:a16="http://schemas.microsoft.com/office/drawing/2014/main" id="{66B17656-B744-4B71-A637-1868D0C2922D}"/>
                </a:ext>
              </a:extLst>
            </p:cNvPr>
            <p:cNvSpPr/>
            <p:nvPr/>
          </p:nvSpPr>
          <p:spPr>
            <a:xfrm>
              <a:off x="723900" y="3790950"/>
              <a:ext cx="722539" cy="594632"/>
            </a:xfrm>
            <a:custGeom>
              <a:avLst/>
              <a:gdLst>
                <a:gd name="connsiteX0" fmla="*/ 631371 w 722539"/>
                <a:gd name="connsiteY0" fmla="*/ 133350 h 594632"/>
                <a:gd name="connsiteX1" fmla="*/ 722539 w 722539"/>
                <a:gd name="connsiteY1" fmla="*/ 582386 h 594632"/>
                <a:gd name="connsiteX2" fmla="*/ 719818 w 722539"/>
                <a:gd name="connsiteY2" fmla="*/ 594632 h 594632"/>
                <a:gd name="connsiteX3" fmla="*/ 322489 w 722539"/>
                <a:gd name="connsiteY3" fmla="*/ 591911 h 594632"/>
                <a:gd name="connsiteX4" fmla="*/ 238125 w 722539"/>
                <a:gd name="connsiteY4" fmla="*/ 318407 h 594632"/>
                <a:gd name="connsiteX5" fmla="*/ 0 w 722539"/>
                <a:gd name="connsiteY5" fmla="*/ 323850 h 594632"/>
                <a:gd name="connsiteX6" fmla="*/ 63954 w 722539"/>
                <a:gd name="connsiteY6" fmla="*/ 146957 h 594632"/>
                <a:gd name="connsiteX7" fmla="*/ 121104 w 722539"/>
                <a:gd name="connsiteY7" fmla="*/ 110218 h 594632"/>
                <a:gd name="connsiteX8" fmla="*/ 234043 w 722539"/>
                <a:gd name="connsiteY8" fmla="*/ 77561 h 594632"/>
                <a:gd name="connsiteX9" fmla="*/ 238125 w 722539"/>
                <a:gd name="connsiteY9" fmla="*/ 47625 h 594632"/>
                <a:gd name="connsiteX10" fmla="*/ 268061 w 722539"/>
                <a:gd name="connsiteY10" fmla="*/ 66675 h 594632"/>
                <a:gd name="connsiteX11" fmla="*/ 319768 w 722539"/>
                <a:gd name="connsiteY11" fmla="*/ 59871 h 594632"/>
                <a:gd name="connsiteX12" fmla="*/ 353786 w 722539"/>
                <a:gd name="connsiteY12" fmla="*/ 40821 h 594632"/>
                <a:gd name="connsiteX13" fmla="*/ 398689 w 722539"/>
                <a:gd name="connsiteY13" fmla="*/ 0 h 594632"/>
                <a:gd name="connsiteX14" fmla="*/ 431346 w 722539"/>
                <a:gd name="connsiteY14" fmla="*/ 63954 h 594632"/>
                <a:gd name="connsiteX15" fmla="*/ 631371 w 722539"/>
                <a:gd name="connsiteY15" fmla="*/ 133350 h 59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2539" h="594632">
                  <a:moveTo>
                    <a:pt x="631371" y="133350"/>
                  </a:moveTo>
                  <a:lnTo>
                    <a:pt x="722539" y="582386"/>
                  </a:lnTo>
                  <a:lnTo>
                    <a:pt x="719818" y="594632"/>
                  </a:lnTo>
                  <a:lnTo>
                    <a:pt x="322489" y="591911"/>
                  </a:lnTo>
                  <a:lnTo>
                    <a:pt x="238125" y="318407"/>
                  </a:lnTo>
                  <a:lnTo>
                    <a:pt x="0" y="323850"/>
                  </a:lnTo>
                  <a:lnTo>
                    <a:pt x="63954" y="146957"/>
                  </a:lnTo>
                  <a:lnTo>
                    <a:pt x="121104" y="110218"/>
                  </a:lnTo>
                  <a:lnTo>
                    <a:pt x="234043" y="77561"/>
                  </a:lnTo>
                  <a:lnTo>
                    <a:pt x="238125" y="47625"/>
                  </a:lnTo>
                  <a:lnTo>
                    <a:pt x="268061" y="66675"/>
                  </a:lnTo>
                  <a:lnTo>
                    <a:pt x="319768" y="59871"/>
                  </a:lnTo>
                  <a:lnTo>
                    <a:pt x="353786" y="40821"/>
                  </a:lnTo>
                  <a:lnTo>
                    <a:pt x="398689" y="0"/>
                  </a:lnTo>
                  <a:lnTo>
                    <a:pt x="431346" y="63954"/>
                  </a:lnTo>
                  <a:lnTo>
                    <a:pt x="631371" y="133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1" name="组合 50">
              <a:extLst>
                <a:ext uri="{FF2B5EF4-FFF2-40B4-BE49-F238E27FC236}">
                  <a16:creationId xmlns:a16="http://schemas.microsoft.com/office/drawing/2014/main" id="{0F4058C1-4D98-9642-B5A0-973ECE1640FC}"/>
                </a:ext>
              </a:extLst>
            </p:cNvPr>
            <p:cNvGrpSpPr/>
            <p:nvPr/>
          </p:nvGrpSpPr>
          <p:grpSpPr>
            <a:xfrm>
              <a:off x="432721" y="3344040"/>
              <a:ext cx="3049862" cy="1144987"/>
              <a:chOff x="528706" y="5337411"/>
              <a:chExt cx="3049862" cy="1144987"/>
            </a:xfrm>
          </p:grpSpPr>
          <p:pic>
            <p:nvPicPr>
              <p:cNvPr id="2060" name="Picture 12" descr="133,200+ Man Laptop Stock Illustrations, Royalty-Free Vector Graphics &amp;  Clip Art - iStock | Business man laptop, Man laptop home, Asian man laptop">
                <a:extLst>
                  <a:ext uri="{FF2B5EF4-FFF2-40B4-BE49-F238E27FC236}">
                    <a16:creationId xmlns:a16="http://schemas.microsoft.com/office/drawing/2014/main" id="{2F48566C-3297-1945-9053-3E02CD755701}"/>
                  </a:ext>
                </a:extLst>
              </p:cNvPr>
              <p:cNvPicPr>
                <a:picLocks noChangeAspect="1" noChangeArrowheads="1"/>
              </p:cNvPicPr>
              <p:nvPr/>
            </p:nvPicPr>
            <p:blipFill rotWithShape="1">
              <a:blip r:embed="rId11">
                <a:clrChange>
                  <a:clrFrom>
                    <a:srgbClr val="FFFFFF"/>
                  </a:clrFrom>
                  <a:clrTo>
                    <a:srgbClr val="FFFFFF">
                      <a:alpha val="0"/>
                    </a:srgbClr>
                  </a:clrTo>
                </a:clrChange>
                <a:grayscl/>
                <a:extLst>
                  <a:ext uri="{BEBA8EAE-BF5A-486C-A8C5-ECC9F3942E4B}">
                    <a14:imgProps xmlns:a14="http://schemas.microsoft.com/office/drawing/2010/main">
                      <a14:imgLayer r:embed="rId12">
                        <a14:imgEffect>
                          <a14:brightnessContrast contrast="82000"/>
                        </a14:imgEffect>
                      </a14:imgLayer>
                    </a14:imgProps>
                  </a:ext>
                  <a:ext uri="{28A0092B-C50C-407E-A947-70E740481C1C}">
                    <a14:useLocalDpi xmlns:a14="http://schemas.microsoft.com/office/drawing/2010/main" val="0"/>
                  </a:ext>
                </a:extLst>
              </a:blip>
              <a:srcRect l="8144" t="19059" r="53148" b="15020"/>
              <a:stretch/>
            </p:blipFill>
            <p:spPr bwMode="auto">
              <a:xfrm>
                <a:off x="528706" y="5337411"/>
                <a:ext cx="1121130" cy="1144987"/>
              </a:xfrm>
              <a:prstGeom prst="rect">
                <a:avLst/>
              </a:prstGeom>
              <a:noFill/>
              <a:extLst>
                <a:ext uri="{909E8E84-426E-40DD-AFC4-6F175D3DCCD1}">
                  <a14:hiddenFill xmlns:a14="http://schemas.microsoft.com/office/drawing/2010/main">
                    <a:solidFill>
                      <a:srgbClr val="FFFFFF"/>
                    </a:solidFill>
                  </a14:hiddenFill>
                </a:ext>
              </a:extLst>
            </p:spPr>
          </p:pic>
          <p:sp>
            <p:nvSpPr>
              <p:cNvPr id="27" name="任意形状 26">
                <a:extLst>
                  <a:ext uri="{FF2B5EF4-FFF2-40B4-BE49-F238E27FC236}">
                    <a16:creationId xmlns:a16="http://schemas.microsoft.com/office/drawing/2014/main" id="{BE7FAE55-22B6-D64D-8031-BE7A7AE45D35}"/>
                  </a:ext>
                </a:extLst>
              </p:cNvPr>
              <p:cNvSpPr/>
              <p:nvPr/>
            </p:nvSpPr>
            <p:spPr>
              <a:xfrm>
                <a:off x="1417756" y="5461754"/>
                <a:ext cx="2160812" cy="566991"/>
              </a:xfrm>
              <a:custGeom>
                <a:avLst/>
                <a:gdLst>
                  <a:gd name="connsiteX0" fmla="*/ 61557 w 2101857"/>
                  <a:gd name="connsiteY0" fmla="*/ 0 h 566991"/>
                  <a:gd name="connsiteX1" fmla="*/ 2040300 w 2101857"/>
                  <a:gd name="connsiteY1" fmla="*/ 0 h 566991"/>
                  <a:gd name="connsiteX2" fmla="*/ 2101857 w 2101857"/>
                  <a:gd name="connsiteY2" fmla="*/ 61557 h 566991"/>
                  <a:gd name="connsiteX3" fmla="*/ 2101857 w 2101857"/>
                  <a:gd name="connsiteY3" fmla="*/ 307775 h 566991"/>
                  <a:gd name="connsiteX4" fmla="*/ 2040300 w 2101857"/>
                  <a:gd name="connsiteY4" fmla="*/ 369332 h 566991"/>
                  <a:gd name="connsiteX5" fmla="*/ 306731 w 2101857"/>
                  <a:gd name="connsiteY5" fmla="*/ 369332 h 566991"/>
                  <a:gd name="connsiteX6" fmla="*/ 156829 w 2101857"/>
                  <a:gd name="connsiteY6" fmla="*/ 566991 h 566991"/>
                  <a:gd name="connsiteX7" fmla="*/ 156829 w 2101857"/>
                  <a:gd name="connsiteY7" fmla="*/ 369332 h 566991"/>
                  <a:gd name="connsiteX8" fmla="*/ 61557 w 2101857"/>
                  <a:gd name="connsiteY8" fmla="*/ 369332 h 566991"/>
                  <a:gd name="connsiteX9" fmla="*/ 0 w 2101857"/>
                  <a:gd name="connsiteY9" fmla="*/ 307775 h 566991"/>
                  <a:gd name="connsiteX10" fmla="*/ 0 w 2101857"/>
                  <a:gd name="connsiteY10" fmla="*/ 61557 h 566991"/>
                  <a:gd name="connsiteX11" fmla="*/ 61557 w 2101857"/>
                  <a:gd name="connsiteY11" fmla="*/ 0 h 56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1857" h="566991">
                    <a:moveTo>
                      <a:pt x="61557" y="0"/>
                    </a:moveTo>
                    <a:lnTo>
                      <a:pt x="2040300" y="0"/>
                    </a:lnTo>
                    <a:cubicBezTo>
                      <a:pt x="2074297" y="0"/>
                      <a:pt x="2101857" y="27560"/>
                      <a:pt x="2101857" y="61557"/>
                    </a:cubicBezTo>
                    <a:lnTo>
                      <a:pt x="2101857" y="307775"/>
                    </a:lnTo>
                    <a:cubicBezTo>
                      <a:pt x="2101857" y="341772"/>
                      <a:pt x="2074297" y="369332"/>
                      <a:pt x="2040300" y="369332"/>
                    </a:cubicBezTo>
                    <a:lnTo>
                      <a:pt x="306731" y="369332"/>
                    </a:lnTo>
                    <a:lnTo>
                      <a:pt x="156829" y="566991"/>
                    </a:lnTo>
                    <a:lnTo>
                      <a:pt x="156829" y="369332"/>
                    </a:lnTo>
                    <a:lnTo>
                      <a:pt x="61557" y="369332"/>
                    </a:lnTo>
                    <a:cubicBezTo>
                      <a:pt x="27560" y="369332"/>
                      <a:pt x="0" y="341772"/>
                      <a:pt x="0" y="307775"/>
                    </a:cubicBezTo>
                    <a:lnTo>
                      <a:pt x="0" y="61557"/>
                    </a:lnTo>
                    <a:cubicBezTo>
                      <a:pt x="0" y="27560"/>
                      <a:pt x="27560" y="0"/>
                      <a:pt x="61557" y="0"/>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accent1">
                      <a:lumMod val="75000"/>
                    </a:schemeClr>
                  </a:solidFill>
                </a:endParaRPr>
              </a:p>
            </p:txBody>
          </p:sp>
          <p:sp>
            <p:nvSpPr>
              <p:cNvPr id="28" name="文本框 27">
                <a:extLst>
                  <a:ext uri="{FF2B5EF4-FFF2-40B4-BE49-F238E27FC236}">
                    <a16:creationId xmlns:a16="http://schemas.microsoft.com/office/drawing/2014/main" id="{B629E8B7-9451-EC42-8759-C5F39A4BCDB3}"/>
                  </a:ext>
                </a:extLst>
              </p:cNvPr>
              <p:cNvSpPr txBox="1"/>
              <p:nvPr/>
            </p:nvSpPr>
            <p:spPr>
              <a:xfrm>
                <a:off x="1426475" y="5461754"/>
                <a:ext cx="2135467" cy="369332"/>
              </a:xfrm>
              <a:prstGeom prst="rect">
                <a:avLst/>
              </a:prstGeom>
              <a:noFill/>
            </p:spPr>
            <p:txBody>
              <a:bodyPr wrap="square" rtlCol="0">
                <a:spAutoFit/>
              </a:bodyPr>
              <a:lstStyle/>
              <a:p>
                <a:pPr algn="ct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What</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to</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cook</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today?</a:t>
                </a:r>
                <a:endParaRPr kumimoji="1" lang="zh-CN" altLang="en-US" b="1">
                  <a:solidFill>
                    <a:schemeClr val="accent1">
                      <a:lumMod val="75000"/>
                    </a:schemeClr>
                  </a:solidFill>
                  <a:latin typeface="Times New Roman" panose="02020603050405020304" pitchFamily="18" charset="0"/>
                  <a:cs typeface="Times New Roman" panose="02020603050405020304" pitchFamily="18" charset="0"/>
                </a:endParaRPr>
              </a:p>
            </p:txBody>
          </p:sp>
        </p:grpSp>
      </p:grpSp>
      <p:sp>
        <p:nvSpPr>
          <p:cNvPr id="107" name="文本框 106">
            <a:extLst>
              <a:ext uri="{FF2B5EF4-FFF2-40B4-BE49-F238E27FC236}">
                <a16:creationId xmlns:a16="http://schemas.microsoft.com/office/drawing/2014/main" id="{AB44E208-ACCE-3947-AFD8-85217BF0A65F}"/>
              </a:ext>
            </a:extLst>
          </p:cNvPr>
          <p:cNvSpPr txBox="1"/>
          <p:nvPr/>
        </p:nvSpPr>
        <p:spPr>
          <a:xfrm>
            <a:off x="1380882" y="6037097"/>
            <a:ext cx="2601994"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popular</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dishes</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you</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dislike</a:t>
            </a:r>
            <a:endParaRPr kumimoji="1" lang="zh-CN" altLang="en-US">
              <a:latin typeface="Times New Roman" panose="02020603050405020304" pitchFamily="18" charset="0"/>
              <a:cs typeface="Times New Roman" panose="02020603050405020304" pitchFamily="18" charset="0"/>
            </a:endParaRPr>
          </a:p>
        </p:txBody>
      </p:sp>
      <p:pic>
        <p:nvPicPr>
          <p:cNvPr id="77" name="图片 76">
            <a:extLst>
              <a:ext uri="{FF2B5EF4-FFF2-40B4-BE49-F238E27FC236}">
                <a16:creationId xmlns:a16="http://schemas.microsoft.com/office/drawing/2014/main" id="{D4D3D716-2879-5946-BACC-92BC553FBDA4}"/>
              </a:ext>
            </a:extLst>
          </p:cNvPr>
          <p:cNvPicPr>
            <a:picLocks noChangeAspect="1"/>
          </p:cNvPicPr>
          <p:nvPr/>
        </p:nvPicPr>
        <p:blipFill rotWithShape="1">
          <a:blip r:embed="rId13"/>
          <a:srcRect r="1557" b="61323"/>
          <a:stretch/>
        </p:blipFill>
        <p:spPr>
          <a:xfrm>
            <a:off x="5267630" y="2017932"/>
            <a:ext cx="2418076" cy="1667882"/>
          </a:xfrm>
          <a:prstGeom prst="rect">
            <a:avLst/>
          </a:prstGeom>
          <a:ln>
            <a:solidFill>
              <a:schemeClr val="tx1"/>
            </a:solidFill>
          </a:ln>
        </p:spPr>
      </p:pic>
      <p:pic>
        <p:nvPicPr>
          <p:cNvPr id="1026" name="Picture 2" descr="hacker icon">
            <a:extLst>
              <a:ext uri="{FF2B5EF4-FFF2-40B4-BE49-F238E27FC236}">
                <a16:creationId xmlns:a16="http://schemas.microsoft.com/office/drawing/2014/main" id="{DC1E07B3-F82E-0D45-8975-698121989CA7}"/>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1657" y="1991784"/>
            <a:ext cx="585024" cy="5850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cipe book cooking food recipe cover for a recipe blank pages cookbook  vector | Premium Vector">
            <a:extLst>
              <a:ext uri="{FF2B5EF4-FFF2-40B4-BE49-F238E27FC236}">
                <a16:creationId xmlns:a16="http://schemas.microsoft.com/office/drawing/2014/main" id="{4A770A0E-08B2-964A-A916-32AA5598017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875" t="12557" r="13825" b="12423"/>
          <a:stretch/>
        </p:blipFill>
        <p:spPr bwMode="auto">
          <a:xfrm>
            <a:off x="1456084" y="4370005"/>
            <a:ext cx="2431849" cy="16768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lor style wrong icon">
            <a:extLst>
              <a:ext uri="{FF2B5EF4-FFF2-40B4-BE49-F238E27FC236}">
                <a16:creationId xmlns:a16="http://schemas.microsoft.com/office/drawing/2014/main" id="{572426CC-9EEB-3346-AA34-4C761FE327AF}"/>
              </a:ext>
            </a:extLst>
          </p:cNvPr>
          <p:cNvPicPr>
            <a:picLocks noChangeAspect="1" noChangeArrowheads="1"/>
          </p:cNvPicPr>
          <p:nvPr/>
        </p:nvPicPr>
        <p:blipFill>
          <a:blip r:embed="rId16">
            <a:clrChange>
              <a:clrFrom>
                <a:srgbClr val="FFFFFF"/>
              </a:clrFrom>
              <a:clrTo>
                <a:srgbClr val="FFFFFF">
                  <a:alpha val="0"/>
                </a:srgbClr>
              </a:clrTo>
            </a:clrChange>
            <a:extLst>
              <a:ext uri="{BEBA8EAE-BF5A-486C-A8C5-ECC9F3942E4B}">
                <a14:imgProps xmlns:a14="http://schemas.microsoft.com/office/drawing/2010/main">
                  <a14:imgLayer r:embed="rId17">
                    <a14:imgEffect>
                      <a14:saturation sat="85000"/>
                    </a14:imgEffect>
                  </a14:imgLayer>
                </a14:imgProps>
              </a:ext>
              <a:ext uri="{28A0092B-C50C-407E-A947-70E740481C1C}">
                <a14:useLocalDpi xmlns:a14="http://schemas.microsoft.com/office/drawing/2010/main" val="0"/>
              </a:ext>
            </a:extLst>
          </a:blip>
          <a:srcRect/>
          <a:stretch>
            <a:fillRect/>
          </a:stretch>
        </p:blipFill>
        <p:spPr bwMode="auto">
          <a:xfrm>
            <a:off x="4937514" y="2650759"/>
            <a:ext cx="254105" cy="254105"/>
          </a:xfrm>
          <a:prstGeom prst="rect">
            <a:avLst/>
          </a:prstGeom>
          <a:solidFill>
            <a:schemeClr val="accent1">
              <a:lumMod val="20000"/>
              <a:lumOff val="80000"/>
            </a:schemeClr>
          </a:solidFill>
        </p:spPr>
      </p:pic>
      <p:cxnSp>
        <p:nvCxnSpPr>
          <p:cNvPr id="14" name="直接连接符 13">
            <a:extLst>
              <a:ext uri="{FF2B5EF4-FFF2-40B4-BE49-F238E27FC236}">
                <a16:creationId xmlns:a16="http://schemas.microsoft.com/office/drawing/2014/main" id="{3BA35671-6859-47DD-B55A-523840DB9A4D}"/>
              </a:ext>
            </a:extLst>
          </p:cNvPr>
          <p:cNvCxnSpPr/>
          <p:nvPr/>
        </p:nvCxnSpPr>
        <p:spPr>
          <a:xfrm>
            <a:off x="4254137" y="2576808"/>
            <a:ext cx="0" cy="3820194"/>
          </a:xfrm>
          <a:prstGeom prst="line">
            <a:avLst/>
          </a:prstGeom>
          <a:ln w="1270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73" name="文本框 72">
            <a:extLst>
              <a:ext uri="{FF2B5EF4-FFF2-40B4-BE49-F238E27FC236}">
                <a16:creationId xmlns:a16="http://schemas.microsoft.com/office/drawing/2014/main" id="{12A5D153-37C7-4110-AC8A-677597AA1032}"/>
              </a:ext>
            </a:extLst>
          </p:cNvPr>
          <p:cNvSpPr txBox="1"/>
          <p:nvPr/>
        </p:nvSpPr>
        <p:spPr>
          <a:xfrm>
            <a:off x="1479735" y="3797840"/>
            <a:ext cx="1423850" cy="369332"/>
          </a:xfrm>
          <a:prstGeom prst="rect">
            <a:avLst/>
          </a:prstGeom>
          <a:noFill/>
        </p:spPr>
        <p:txBody>
          <a:bodyPr wrap="square">
            <a:spAutoFit/>
          </a:bodyPr>
          <a:lstStyle/>
          <a:p>
            <a:r>
              <a:rPr kumimoji="1" lang="en-US" altLang="zh-CN" dirty="0">
                <a:latin typeface="Times New Roman" panose="02020603050405020304" pitchFamily="18" charset="0"/>
                <a:cs typeface="Times New Roman" panose="02020603050405020304" pitchFamily="18" charset="0"/>
              </a:rPr>
              <a:t>w/o</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user</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data</a:t>
            </a:r>
            <a:r>
              <a:rPr kumimoji="1" lang="zh-CN" altLang="en-US" dirty="0">
                <a:latin typeface="Times New Roman" panose="02020603050405020304" pitchFamily="18" charset="0"/>
                <a:cs typeface="Times New Roman" panose="02020603050405020304" pitchFamily="18" charset="0"/>
              </a:rPr>
              <a:t> </a:t>
            </a:r>
            <a:endParaRPr kumimoji="1" lang="en-US" altLang="zh-CN" dirty="0">
              <a:latin typeface="Times New Roman" panose="02020603050405020304" pitchFamily="18" charset="0"/>
              <a:cs typeface="Times New Roman" panose="02020603050405020304" pitchFamily="18" charset="0"/>
            </a:endParaRPr>
          </a:p>
        </p:txBody>
      </p:sp>
      <p:sp>
        <p:nvSpPr>
          <p:cNvPr id="74" name="文本框 73">
            <a:extLst>
              <a:ext uri="{FF2B5EF4-FFF2-40B4-BE49-F238E27FC236}">
                <a16:creationId xmlns:a16="http://schemas.microsoft.com/office/drawing/2014/main" id="{05231060-A347-49F9-B456-53CAB0672804}"/>
              </a:ext>
            </a:extLst>
          </p:cNvPr>
          <p:cNvSpPr txBox="1"/>
          <p:nvPr/>
        </p:nvSpPr>
        <p:spPr>
          <a:xfrm>
            <a:off x="5175763" y="3797840"/>
            <a:ext cx="1683814" cy="369332"/>
          </a:xfrm>
          <a:prstGeom prst="rect">
            <a:avLst/>
          </a:prstGeom>
          <a:noFill/>
        </p:spPr>
        <p:txBody>
          <a:bodyPr wrap="square">
            <a:spAutoFit/>
          </a:bodyPr>
          <a:lstStyle/>
          <a:p>
            <a:r>
              <a:rPr kumimoji="1" lang="en-US" altLang="zh-CN" dirty="0">
                <a:latin typeface="Times New Roman" panose="02020603050405020304" pitchFamily="18" charset="0"/>
                <a:cs typeface="Times New Roman" panose="02020603050405020304" pitchFamily="18" charset="0"/>
              </a:rPr>
              <a:t>u</a:t>
            </a:r>
            <a:r>
              <a:rPr kumimoji="1" lang="en" altLang="zh-CN" dirty="0">
                <a:latin typeface="Times New Roman" panose="02020603050405020304" pitchFamily="18" charset="0"/>
                <a:cs typeface="Times New Roman" panose="02020603050405020304" pitchFamily="18" charset="0"/>
              </a:rPr>
              <a:t>pload</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user</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data</a:t>
            </a:r>
            <a:r>
              <a:rPr kumimoji="1" lang="zh-CN" altLang="en-US" dirty="0">
                <a:latin typeface="Times New Roman" panose="02020603050405020304" pitchFamily="18" charset="0"/>
                <a:cs typeface="Times New Roman" panose="02020603050405020304" pitchFamily="18" charset="0"/>
              </a:rPr>
              <a:t> </a:t>
            </a:r>
            <a:endParaRPr kumimoji="1" lang="en-US" altLang="zh-CN"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DD6AAF0D-E668-47EB-8BB9-23FC6C0FF722}"/>
              </a:ext>
            </a:extLst>
          </p:cNvPr>
          <p:cNvSpPr/>
          <p:nvPr/>
        </p:nvSpPr>
        <p:spPr>
          <a:xfrm>
            <a:off x="4663749" y="4370005"/>
            <a:ext cx="3021955" cy="1908175"/>
          </a:xfrm>
          <a:prstGeom prst="rect">
            <a:avLst/>
          </a:prstGeom>
          <a:gradFill flip="none" rotWithShape="1">
            <a:gsLst>
              <a:gs pos="100000">
                <a:srgbClr val="FFFFFF">
                  <a:alpha val="60000"/>
                </a:srgbClr>
              </a:gs>
              <a:gs pos="54000">
                <a:schemeClr val="bg1">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a:extLst>
              <a:ext uri="{FF2B5EF4-FFF2-40B4-BE49-F238E27FC236}">
                <a16:creationId xmlns:a16="http://schemas.microsoft.com/office/drawing/2014/main" id="{7A5FDA46-4B40-4E93-91A3-27CFAC5D9433}"/>
              </a:ext>
            </a:extLst>
          </p:cNvPr>
          <p:cNvSpPr txBox="1"/>
          <p:nvPr/>
        </p:nvSpPr>
        <p:spPr>
          <a:xfrm>
            <a:off x="5166315" y="5104665"/>
            <a:ext cx="2279541" cy="369332"/>
          </a:xfrm>
          <a:prstGeom prst="rect">
            <a:avLst/>
          </a:prstGeom>
          <a:noFill/>
        </p:spPr>
        <p:txBody>
          <a:bodyPr wrap="square">
            <a:spAutoFit/>
          </a:bodyPr>
          <a:lstStyle/>
          <a:p>
            <a:pPr algn="ctr"/>
            <a:r>
              <a:rPr lang="en-US" altLang="zh-CN" i="0" dirty="0">
                <a:effectLst/>
                <a:latin typeface="Times New Roman" panose="02020603050405020304" pitchFamily="18" charset="0"/>
                <a:cs typeface="Times New Roman" panose="02020603050405020304" pitchFamily="18" charset="0"/>
              </a:rPr>
              <a:t>P</a:t>
            </a:r>
            <a:r>
              <a:rPr lang="en" altLang="zh-CN" i="0" dirty="0">
                <a:effectLst/>
                <a:latin typeface="Times New Roman" panose="02020603050405020304" pitchFamily="18" charset="0"/>
                <a:cs typeface="Times New Roman" panose="02020603050405020304" pitchFamily="18" charset="0"/>
              </a:rPr>
              <a:t>ersonalized Data</a:t>
            </a:r>
            <a:endParaRPr lang="zh-CN" altLang="en-US" dirty="0"/>
          </a:p>
        </p:txBody>
      </p:sp>
      <p:pic>
        <p:nvPicPr>
          <p:cNvPr id="4098" name="Picture 2" descr="color style idea icon">
            <a:extLst>
              <a:ext uri="{FF2B5EF4-FFF2-40B4-BE49-F238E27FC236}">
                <a16:creationId xmlns:a16="http://schemas.microsoft.com/office/drawing/2014/main" id="{FEA47555-EABD-4BDC-B885-B70293733A84}"/>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77392" y="5495783"/>
            <a:ext cx="284037" cy="28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32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8428846" cy="461665"/>
          </a:xfrm>
          <a:prstGeom prst="rect">
            <a:avLst/>
          </a:prstGeom>
          <a:noFill/>
        </p:spPr>
        <p:txBody>
          <a:bodyPr wrap="none" rtlCol="0">
            <a:spAutoFit/>
          </a:bodyPr>
          <a:lstStyle/>
          <a:p>
            <a:r>
              <a:rPr kumimoji="1" lang="en-US" altLang="zh-CN" sz="2400" b="1">
                <a:latin typeface="Times New Roman" panose="02020603050405020304" pitchFamily="18" charset="0"/>
                <a:cs typeface="Times New Roman" panose="02020603050405020304" pitchFamily="18" charset="0"/>
              </a:rPr>
              <a:t>Background: Why</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We</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Need</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Distributed</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Knowledge</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Database?</a:t>
            </a:r>
            <a:endParaRPr kumimoji="1" lang="zh-CN" altLang="en-US" sz="2400" b="1">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id="{00507FEA-218A-4AA2-8D7E-9F766B348B53}"/>
              </a:ext>
            </a:extLst>
          </p:cNvPr>
          <p:cNvGrpSpPr/>
          <p:nvPr/>
        </p:nvGrpSpPr>
        <p:grpSpPr>
          <a:xfrm>
            <a:off x="633876" y="1589234"/>
            <a:ext cx="7081917" cy="4807767"/>
            <a:chOff x="633877" y="1589235"/>
            <a:chExt cx="6060958" cy="4785366"/>
          </a:xfrm>
        </p:grpSpPr>
        <p:sp>
          <p:nvSpPr>
            <p:cNvPr id="152" name="圆角矩形 151">
              <a:extLst>
                <a:ext uri="{FF2B5EF4-FFF2-40B4-BE49-F238E27FC236}">
                  <a16:creationId xmlns:a16="http://schemas.microsoft.com/office/drawing/2014/main" id="{039D58E7-C1D0-C044-9E9E-80767CB5EFE5}"/>
                </a:ext>
              </a:extLst>
            </p:cNvPr>
            <p:cNvSpPr/>
            <p:nvPr/>
          </p:nvSpPr>
          <p:spPr>
            <a:xfrm>
              <a:off x="633877" y="2156227"/>
              <a:ext cx="6060958" cy="4218374"/>
            </a:xfrm>
            <a:prstGeom prst="roundRect">
              <a:avLst>
                <a:gd name="adj" fmla="val 0"/>
              </a:avLst>
            </a:prstGeom>
            <a:solidFill>
              <a:schemeClr val="accent4">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3" name="圆角矩形 132">
              <a:extLst>
                <a:ext uri="{FF2B5EF4-FFF2-40B4-BE49-F238E27FC236}">
                  <a16:creationId xmlns:a16="http://schemas.microsoft.com/office/drawing/2014/main" id="{16F74565-DBB7-E046-BD6A-50F8515637B1}"/>
                </a:ext>
              </a:extLst>
            </p:cNvPr>
            <p:cNvSpPr/>
            <p:nvPr/>
          </p:nvSpPr>
          <p:spPr>
            <a:xfrm>
              <a:off x="633878" y="1589235"/>
              <a:ext cx="6060957" cy="596226"/>
            </a:xfrm>
            <a:prstGeom prst="roundRect">
              <a:avLst>
                <a:gd name="adj" fmla="val 0"/>
              </a:avLst>
            </a:prstGeom>
            <a:solidFill>
              <a:schemeClr val="accent4">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34" name="组合 133">
            <a:extLst>
              <a:ext uri="{FF2B5EF4-FFF2-40B4-BE49-F238E27FC236}">
                <a16:creationId xmlns:a16="http://schemas.microsoft.com/office/drawing/2014/main" id="{34F6A55F-CB0B-F64E-8CF9-02B06DE80295}"/>
              </a:ext>
            </a:extLst>
          </p:cNvPr>
          <p:cNvGrpSpPr/>
          <p:nvPr/>
        </p:nvGrpSpPr>
        <p:grpSpPr>
          <a:xfrm>
            <a:off x="2144693" y="1663186"/>
            <a:ext cx="1620000" cy="445090"/>
            <a:chOff x="1129133" y="2272625"/>
            <a:chExt cx="1620000" cy="445090"/>
          </a:xfrm>
        </p:grpSpPr>
        <p:sp>
          <p:nvSpPr>
            <p:cNvPr id="135" name="圆角矩形 134">
              <a:extLst>
                <a:ext uri="{FF2B5EF4-FFF2-40B4-BE49-F238E27FC236}">
                  <a16:creationId xmlns:a16="http://schemas.microsoft.com/office/drawing/2014/main" id="{31C3ED2F-FB04-064A-9848-E8C7E55B09AE}"/>
                </a:ext>
              </a:extLst>
            </p:cNvPr>
            <p:cNvSpPr/>
            <p:nvPr/>
          </p:nvSpPr>
          <p:spPr>
            <a:xfrm>
              <a:off x="1129133" y="2272625"/>
              <a:ext cx="1620000" cy="4450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36" name="Picture 2">
              <a:extLst>
                <a:ext uri="{FF2B5EF4-FFF2-40B4-BE49-F238E27FC236}">
                  <a16:creationId xmlns:a16="http://schemas.microsoft.com/office/drawing/2014/main" id="{46F0F03A-4EA0-0842-8575-01AF15508639}"/>
                </a:ext>
              </a:extLst>
            </p:cNvPr>
            <p:cNvPicPr>
              <a:picLocks noChangeAspect="1" noChangeArrowheads="1"/>
            </p:cNvPicPr>
            <p:nvPr/>
          </p:nvPicPr>
          <p:blipFill>
            <a:blip r:embed="rId2"/>
            <a:srcRect/>
            <a:stretch/>
          </p:blipFill>
          <p:spPr bwMode="auto">
            <a:xfrm>
              <a:off x="1172290" y="2304018"/>
              <a:ext cx="391822" cy="391822"/>
            </a:xfrm>
            <a:prstGeom prst="rect">
              <a:avLst/>
            </a:prstGeom>
            <a:noFill/>
            <a:extLst>
              <a:ext uri="{909E8E84-426E-40DD-AFC4-6F175D3DCCD1}">
                <a14:hiddenFill xmlns:a14="http://schemas.microsoft.com/office/drawing/2010/main">
                  <a:solidFill>
                    <a:srgbClr val="FFFFFF"/>
                  </a:solidFill>
                </a14:hiddenFill>
              </a:ext>
            </a:extLst>
          </p:spPr>
        </p:pic>
        <p:sp>
          <p:nvSpPr>
            <p:cNvPr id="137" name="文本框 136">
              <a:extLst>
                <a:ext uri="{FF2B5EF4-FFF2-40B4-BE49-F238E27FC236}">
                  <a16:creationId xmlns:a16="http://schemas.microsoft.com/office/drawing/2014/main" id="{AFA37D8C-CF88-9B4E-89BE-8254184BA370}"/>
                </a:ext>
              </a:extLst>
            </p:cNvPr>
            <p:cNvSpPr txBox="1"/>
            <p:nvPr/>
          </p:nvSpPr>
          <p:spPr>
            <a:xfrm>
              <a:off x="1507711" y="2326962"/>
              <a:ext cx="930063" cy="338554"/>
            </a:xfrm>
            <a:prstGeom prst="rect">
              <a:avLst/>
            </a:prstGeom>
            <a:noFill/>
          </p:spPr>
          <p:txBody>
            <a:bodyPr wrap="none" rtlCol="0">
              <a:spAutoFit/>
            </a:bodyPr>
            <a:lstStyle/>
            <a:p>
              <a:pPr algn="ctr"/>
              <a:r>
                <a:rPr kumimoji="1" lang="en-US" altLang="zh-CN" sz="1600">
                  <a:latin typeface="Times New Roman" panose="02020603050405020304" pitchFamily="18" charset="0"/>
                  <a:cs typeface="Times New Roman" panose="02020603050405020304" pitchFamily="18" charset="0"/>
                </a:rPr>
                <a:t>Qwen2.5</a:t>
              </a:r>
              <a:endParaRPr kumimoji="1" lang="zh-CN" altLang="en-US" sz="1600">
                <a:latin typeface="Times New Roman" panose="02020603050405020304" pitchFamily="18" charset="0"/>
                <a:cs typeface="Times New Roman" panose="02020603050405020304" pitchFamily="18" charset="0"/>
              </a:endParaRPr>
            </a:p>
          </p:txBody>
        </p:sp>
      </p:grpSp>
      <p:grpSp>
        <p:nvGrpSpPr>
          <p:cNvPr id="138" name="组合 137">
            <a:extLst>
              <a:ext uri="{FF2B5EF4-FFF2-40B4-BE49-F238E27FC236}">
                <a16:creationId xmlns:a16="http://schemas.microsoft.com/office/drawing/2014/main" id="{5896E8C9-C81D-9E44-B59C-BB21D24FF777}"/>
              </a:ext>
            </a:extLst>
          </p:cNvPr>
          <p:cNvGrpSpPr/>
          <p:nvPr/>
        </p:nvGrpSpPr>
        <p:grpSpPr>
          <a:xfrm>
            <a:off x="3650028" y="1659637"/>
            <a:ext cx="1620000" cy="449402"/>
            <a:chOff x="1129134" y="2270157"/>
            <a:chExt cx="1620000" cy="449402"/>
          </a:xfrm>
        </p:grpSpPr>
        <p:sp>
          <p:nvSpPr>
            <p:cNvPr id="139" name="圆角矩形 138">
              <a:extLst>
                <a:ext uri="{FF2B5EF4-FFF2-40B4-BE49-F238E27FC236}">
                  <a16:creationId xmlns:a16="http://schemas.microsoft.com/office/drawing/2014/main" id="{7FFC5962-0AD9-DF49-8551-0BBFDE73EC7B}"/>
                </a:ext>
              </a:extLst>
            </p:cNvPr>
            <p:cNvSpPr/>
            <p:nvPr/>
          </p:nvSpPr>
          <p:spPr>
            <a:xfrm>
              <a:off x="1129134" y="2272313"/>
              <a:ext cx="1620000" cy="4450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40" name="Picture 2">
              <a:extLst>
                <a:ext uri="{FF2B5EF4-FFF2-40B4-BE49-F238E27FC236}">
                  <a16:creationId xmlns:a16="http://schemas.microsoft.com/office/drawing/2014/main" id="{0A24FBE6-BC61-B940-9455-D539541EF672}"/>
                </a:ext>
              </a:extLst>
            </p:cNvPr>
            <p:cNvPicPr>
              <a:picLocks noChangeAspect="1" noChangeArrowheads="1"/>
            </p:cNvPicPr>
            <p:nvPr/>
          </p:nvPicPr>
          <p:blipFill>
            <a:blip r:embed="rId3"/>
            <a:srcRect/>
            <a:stretch/>
          </p:blipFill>
          <p:spPr bwMode="auto">
            <a:xfrm>
              <a:off x="1143334" y="2270157"/>
              <a:ext cx="454510" cy="449402"/>
            </a:xfrm>
            <a:prstGeom prst="rect">
              <a:avLst/>
            </a:prstGeom>
            <a:noFill/>
            <a:extLst>
              <a:ext uri="{909E8E84-426E-40DD-AFC4-6F175D3DCCD1}">
                <a14:hiddenFill xmlns:a14="http://schemas.microsoft.com/office/drawing/2010/main">
                  <a:solidFill>
                    <a:srgbClr val="FFFFFF"/>
                  </a:solidFill>
                </a14:hiddenFill>
              </a:ext>
            </a:extLst>
          </p:spPr>
        </p:pic>
        <p:sp>
          <p:nvSpPr>
            <p:cNvPr id="141" name="文本框 140">
              <a:extLst>
                <a:ext uri="{FF2B5EF4-FFF2-40B4-BE49-F238E27FC236}">
                  <a16:creationId xmlns:a16="http://schemas.microsoft.com/office/drawing/2014/main" id="{83529DF1-6154-F940-AA10-70127F5E193F}"/>
                </a:ext>
              </a:extLst>
            </p:cNvPr>
            <p:cNvSpPr txBox="1"/>
            <p:nvPr/>
          </p:nvSpPr>
          <p:spPr>
            <a:xfrm>
              <a:off x="1479899" y="2325893"/>
              <a:ext cx="1101584" cy="338554"/>
            </a:xfrm>
            <a:prstGeom prst="rect">
              <a:avLst/>
            </a:prstGeom>
            <a:noFill/>
          </p:spPr>
          <p:txBody>
            <a:bodyPr wrap="none" rtlCol="0">
              <a:spAutoFit/>
            </a:bodyPr>
            <a:lstStyle/>
            <a:p>
              <a:r>
                <a:rPr kumimoji="1" lang="en-US" altLang="zh-CN" sz="1600">
                  <a:latin typeface="Times New Roman" panose="02020603050405020304" pitchFamily="18" charset="0"/>
                  <a:cs typeface="Times New Roman" panose="02020603050405020304" pitchFamily="18" charset="0"/>
                </a:rPr>
                <a:t>Phi-4</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mini</a:t>
              </a:r>
            </a:p>
          </p:txBody>
        </p:sp>
      </p:grpSp>
      <p:grpSp>
        <p:nvGrpSpPr>
          <p:cNvPr id="142" name="组合 141">
            <a:extLst>
              <a:ext uri="{FF2B5EF4-FFF2-40B4-BE49-F238E27FC236}">
                <a16:creationId xmlns:a16="http://schemas.microsoft.com/office/drawing/2014/main" id="{46BA7FD8-06B2-2743-84F1-26070AF2A858}"/>
              </a:ext>
            </a:extLst>
          </p:cNvPr>
          <p:cNvGrpSpPr/>
          <p:nvPr/>
        </p:nvGrpSpPr>
        <p:grpSpPr>
          <a:xfrm>
            <a:off x="5155364" y="1661793"/>
            <a:ext cx="1620000" cy="445090"/>
            <a:chOff x="1129134" y="2272625"/>
            <a:chExt cx="1620000" cy="445090"/>
          </a:xfrm>
        </p:grpSpPr>
        <p:sp>
          <p:nvSpPr>
            <p:cNvPr id="143" name="圆角矩形 142">
              <a:extLst>
                <a:ext uri="{FF2B5EF4-FFF2-40B4-BE49-F238E27FC236}">
                  <a16:creationId xmlns:a16="http://schemas.microsoft.com/office/drawing/2014/main" id="{DED14BC7-B0F6-B84B-848B-4558036B02FC}"/>
                </a:ext>
              </a:extLst>
            </p:cNvPr>
            <p:cNvSpPr/>
            <p:nvPr/>
          </p:nvSpPr>
          <p:spPr>
            <a:xfrm>
              <a:off x="1129134" y="2272625"/>
              <a:ext cx="1620000" cy="4450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44" name="Picture 2">
              <a:extLst>
                <a:ext uri="{FF2B5EF4-FFF2-40B4-BE49-F238E27FC236}">
                  <a16:creationId xmlns:a16="http://schemas.microsoft.com/office/drawing/2014/main" id="{41AAB394-C711-EE4B-824A-87AFBFEFAF58}"/>
                </a:ext>
              </a:extLst>
            </p:cNvPr>
            <p:cNvPicPr>
              <a:picLocks noChangeAspect="1" noChangeArrowheads="1"/>
            </p:cNvPicPr>
            <p:nvPr/>
          </p:nvPicPr>
          <p:blipFill>
            <a:blip r:embed="rId4"/>
            <a:srcRect/>
            <a:stretch/>
          </p:blipFill>
          <p:spPr bwMode="auto">
            <a:xfrm>
              <a:off x="1156242" y="2306283"/>
              <a:ext cx="377774" cy="377774"/>
            </a:xfrm>
            <a:prstGeom prst="rect">
              <a:avLst/>
            </a:prstGeom>
            <a:noFill/>
            <a:extLst>
              <a:ext uri="{909E8E84-426E-40DD-AFC4-6F175D3DCCD1}">
                <a14:hiddenFill xmlns:a14="http://schemas.microsoft.com/office/drawing/2010/main">
                  <a:solidFill>
                    <a:srgbClr val="FFFFFF"/>
                  </a:solidFill>
                </a14:hiddenFill>
              </a:ext>
            </a:extLst>
          </p:spPr>
        </p:pic>
        <p:sp>
          <p:nvSpPr>
            <p:cNvPr id="145" name="文本框 144">
              <a:extLst>
                <a:ext uri="{FF2B5EF4-FFF2-40B4-BE49-F238E27FC236}">
                  <a16:creationId xmlns:a16="http://schemas.microsoft.com/office/drawing/2014/main" id="{6C052BB3-EAE4-B143-AAD3-593AA1D2881A}"/>
                </a:ext>
              </a:extLst>
            </p:cNvPr>
            <p:cNvSpPr txBox="1"/>
            <p:nvPr/>
          </p:nvSpPr>
          <p:spPr>
            <a:xfrm>
              <a:off x="1453103" y="2325893"/>
              <a:ext cx="1018227" cy="338554"/>
            </a:xfrm>
            <a:prstGeom prst="rect">
              <a:avLst/>
            </a:prstGeom>
            <a:noFill/>
          </p:spPr>
          <p:txBody>
            <a:bodyPr wrap="none" rtlCol="0">
              <a:spAutoFit/>
            </a:bodyPr>
            <a:lstStyle/>
            <a:p>
              <a:pPr algn="ctr"/>
              <a:r>
                <a:rPr kumimoji="1" lang="en-US" altLang="zh-CN" sz="1600">
                  <a:latin typeface="Times New Roman" panose="02020603050405020304" pitchFamily="18" charset="0"/>
                  <a:cs typeface="Times New Roman" panose="02020603050405020304" pitchFamily="18" charset="0"/>
                </a:rPr>
                <a:t>Llama</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3.2</a:t>
              </a:r>
              <a:endParaRPr kumimoji="1" lang="zh-CN" altLang="en-US" sz="1600">
                <a:latin typeface="Times New Roman" panose="02020603050405020304" pitchFamily="18" charset="0"/>
                <a:cs typeface="Times New Roman" panose="02020603050405020304" pitchFamily="18" charset="0"/>
              </a:endParaRPr>
            </a:p>
          </p:txBody>
        </p:sp>
      </p:grpSp>
      <p:sp>
        <p:nvSpPr>
          <p:cNvPr id="147" name="文本框 146">
            <a:extLst>
              <a:ext uri="{FF2B5EF4-FFF2-40B4-BE49-F238E27FC236}">
                <a16:creationId xmlns:a16="http://schemas.microsoft.com/office/drawing/2014/main" id="{47B51F95-A1AB-9E49-9E4B-4DBE399A7A7C}"/>
              </a:ext>
            </a:extLst>
          </p:cNvPr>
          <p:cNvSpPr txBox="1"/>
          <p:nvPr/>
        </p:nvSpPr>
        <p:spPr>
          <a:xfrm>
            <a:off x="6856644" y="1636483"/>
            <a:ext cx="415498"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a:t>
            </a:r>
            <a:endParaRPr kumimoji="1" lang="zh-CN" altLang="en-US">
              <a:latin typeface="Times New Roman" panose="02020603050405020304" pitchFamily="18" charset="0"/>
              <a:cs typeface="Times New Roman" panose="02020603050405020304" pitchFamily="18" charset="0"/>
            </a:endParaRPr>
          </a:p>
        </p:txBody>
      </p:sp>
      <p:grpSp>
        <p:nvGrpSpPr>
          <p:cNvPr id="153" name="组合 152">
            <a:extLst>
              <a:ext uri="{FF2B5EF4-FFF2-40B4-BE49-F238E27FC236}">
                <a16:creationId xmlns:a16="http://schemas.microsoft.com/office/drawing/2014/main" id="{584F0EC8-1C01-B44D-A928-79A55E34F1D7}"/>
              </a:ext>
            </a:extLst>
          </p:cNvPr>
          <p:cNvGrpSpPr/>
          <p:nvPr/>
        </p:nvGrpSpPr>
        <p:grpSpPr>
          <a:xfrm>
            <a:off x="4177880" y="4360302"/>
            <a:ext cx="3089550" cy="1913012"/>
            <a:chOff x="5213384" y="4338159"/>
            <a:chExt cx="3089550" cy="1913012"/>
          </a:xfrm>
        </p:grpSpPr>
        <p:sp>
          <p:nvSpPr>
            <p:cNvPr id="154" name="矩形 153">
              <a:extLst>
                <a:ext uri="{FF2B5EF4-FFF2-40B4-BE49-F238E27FC236}">
                  <a16:creationId xmlns:a16="http://schemas.microsoft.com/office/drawing/2014/main" id="{5D4F5E37-99E2-D44C-B4A1-BF24E846EE70}"/>
                </a:ext>
              </a:extLst>
            </p:cNvPr>
            <p:cNvSpPr/>
            <p:nvPr/>
          </p:nvSpPr>
          <p:spPr>
            <a:xfrm>
              <a:off x="5213384" y="4338159"/>
              <a:ext cx="3021956" cy="1913012"/>
            </a:xfrm>
            <a:prstGeom prst="rect">
              <a:avLst/>
            </a:prstGeom>
            <a:solidFill>
              <a:schemeClr val="bg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55" name="组合 154">
              <a:extLst>
                <a:ext uri="{FF2B5EF4-FFF2-40B4-BE49-F238E27FC236}">
                  <a16:creationId xmlns:a16="http://schemas.microsoft.com/office/drawing/2014/main" id="{7A8624AF-4BB4-9C45-BDB0-4F691267D677}"/>
                </a:ext>
              </a:extLst>
            </p:cNvPr>
            <p:cNvGrpSpPr/>
            <p:nvPr/>
          </p:nvGrpSpPr>
          <p:grpSpPr>
            <a:xfrm>
              <a:off x="5213384" y="4370278"/>
              <a:ext cx="3089550" cy="1780840"/>
              <a:chOff x="2237942" y="4000890"/>
              <a:chExt cx="3089550" cy="1780840"/>
            </a:xfrm>
          </p:grpSpPr>
          <p:grpSp>
            <p:nvGrpSpPr>
              <p:cNvPr id="156" name="组合 155">
                <a:extLst>
                  <a:ext uri="{FF2B5EF4-FFF2-40B4-BE49-F238E27FC236}">
                    <a16:creationId xmlns:a16="http://schemas.microsoft.com/office/drawing/2014/main" id="{CAA12300-A741-D64B-9695-06381884EB5D}"/>
                  </a:ext>
                </a:extLst>
              </p:cNvPr>
              <p:cNvGrpSpPr/>
              <p:nvPr/>
            </p:nvGrpSpPr>
            <p:grpSpPr>
              <a:xfrm>
                <a:off x="2306006" y="5196955"/>
                <a:ext cx="2953892" cy="584775"/>
                <a:chOff x="2306006" y="5196955"/>
                <a:chExt cx="2953892" cy="584775"/>
              </a:xfrm>
            </p:grpSpPr>
            <p:pic>
              <p:nvPicPr>
                <p:cNvPr id="165" name="Picture 16" descr="smartphone icon">
                  <a:extLst>
                    <a:ext uri="{FF2B5EF4-FFF2-40B4-BE49-F238E27FC236}">
                      <a16:creationId xmlns:a16="http://schemas.microsoft.com/office/drawing/2014/main" id="{3AA93F56-5967-9146-B3B3-3606057FFF9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6006" y="5310763"/>
                  <a:ext cx="413569" cy="413569"/>
                </a:xfrm>
                <a:prstGeom prst="rect">
                  <a:avLst/>
                </a:prstGeom>
                <a:noFill/>
                <a:extLst>
                  <a:ext uri="{909E8E84-426E-40DD-AFC4-6F175D3DCCD1}">
                    <a14:hiddenFill xmlns:a14="http://schemas.microsoft.com/office/drawing/2010/main">
                      <a:solidFill>
                        <a:srgbClr val="FFFFFF"/>
                      </a:solidFill>
                    </a14:hiddenFill>
                  </a:ext>
                </a:extLst>
              </p:spPr>
            </p:pic>
            <p:sp>
              <p:nvSpPr>
                <p:cNvPr id="166" name="文本框 165">
                  <a:extLst>
                    <a:ext uri="{FF2B5EF4-FFF2-40B4-BE49-F238E27FC236}">
                      <a16:creationId xmlns:a16="http://schemas.microsoft.com/office/drawing/2014/main" id="{424ADA47-48AD-104F-B2BD-2D381C5103A3}"/>
                    </a:ext>
                  </a:extLst>
                </p:cNvPr>
                <p:cNvSpPr txBox="1"/>
                <p:nvPr/>
              </p:nvSpPr>
              <p:spPr>
                <a:xfrm>
                  <a:off x="2706507" y="5196955"/>
                  <a:ext cx="2553391" cy="584775"/>
                </a:xfrm>
                <a:prstGeom prst="rect">
                  <a:avLst/>
                </a:prstGeom>
                <a:noFill/>
              </p:spPr>
              <p:txBody>
                <a:bodyPr wrap="none" rtlCol="0">
                  <a:spAutoFit/>
                </a:bodyPr>
                <a:lstStyle/>
                <a:p>
                  <a:r>
                    <a:rPr kumimoji="1" lang="en-US" altLang="zh-CN" sz="1600" b="1">
                      <a:latin typeface="Times New Roman" panose="02020603050405020304" pitchFamily="18" charset="0"/>
                      <a:cs typeface="Times New Roman" panose="02020603050405020304" pitchFamily="18" charset="0"/>
                    </a:rPr>
                    <a:t>Chat</a:t>
                  </a:r>
                  <a:r>
                    <a:rPr kumimoji="1" lang="zh-CN" altLang="en-US" sz="1600" b="1">
                      <a:latin typeface="Times New Roman" panose="02020603050405020304" pitchFamily="18" charset="0"/>
                      <a:cs typeface="Times New Roman" panose="02020603050405020304" pitchFamily="18" charset="0"/>
                    </a:rPr>
                    <a:t> </a:t>
                  </a:r>
                  <a:r>
                    <a:rPr kumimoji="1" lang="en-US" altLang="zh-CN" sz="1600" b="1">
                      <a:latin typeface="Times New Roman" panose="02020603050405020304" pitchFamily="18" charset="0"/>
                      <a:cs typeface="Times New Roman" panose="02020603050405020304" pitchFamily="18" charset="0"/>
                    </a:rPr>
                    <a:t>Records</a:t>
                  </a:r>
                </a:p>
                <a:p>
                  <a:r>
                    <a:rPr kumimoji="1" lang="en-US" altLang="zh-CN" sz="1600">
                      <a:latin typeface="Times New Roman" panose="02020603050405020304" pitchFamily="18" charset="0"/>
                      <a:cs typeface="Times New Roman" panose="02020603050405020304" pitchFamily="18" charset="0"/>
                    </a:rPr>
                    <a:t>…</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I’m</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allergic to peanuts</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a:t>
                  </a:r>
                  <a:endParaRPr kumimoji="1" lang="zh-CN" altLang="en-US" sz="1600">
                    <a:latin typeface="Times New Roman" panose="02020603050405020304" pitchFamily="18" charset="0"/>
                    <a:cs typeface="Times New Roman" panose="02020603050405020304" pitchFamily="18" charset="0"/>
                  </a:endParaRPr>
                </a:p>
              </p:txBody>
            </p:sp>
          </p:grpSp>
          <p:grpSp>
            <p:nvGrpSpPr>
              <p:cNvPr id="157" name="组合 156">
                <a:extLst>
                  <a:ext uri="{FF2B5EF4-FFF2-40B4-BE49-F238E27FC236}">
                    <a16:creationId xmlns:a16="http://schemas.microsoft.com/office/drawing/2014/main" id="{7A709227-EEF4-A548-8A0C-E6C7B5F7B560}"/>
                  </a:ext>
                </a:extLst>
              </p:cNvPr>
              <p:cNvGrpSpPr/>
              <p:nvPr/>
            </p:nvGrpSpPr>
            <p:grpSpPr>
              <a:xfrm>
                <a:off x="2237942" y="4000890"/>
                <a:ext cx="2834726" cy="595850"/>
                <a:chOff x="2237942" y="4000890"/>
                <a:chExt cx="2834726" cy="595850"/>
              </a:xfrm>
            </p:grpSpPr>
            <p:grpSp>
              <p:nvGrpSpPr>
                <p:cNvPr id="161" name="组合 160">
                  <a:extLst>
                    <a:ext uri="{FF2B5EF4-FFF2-40B4-BE49-F238E27FC236}">
                      <a16:creationId xmlns:a16="http://schemas.microsoft.com/office/drawing/2014/main" id="{0D8CA6E7-040A-0545-9257-3BD82B3EF52F}"/>
                    </a:ext>
                  </a:extLst>
                </p:cNvPr>
                <p:cNvGrpSpPr/>
                <p:nvPr/>
              </p:nvGrpSpPr>
              <p:grpSpPr>
                <a:xfrm>
                  <a:off x="2237942" y="4036359"/>
                  <a:ext cx="560381" cy="560381"/>
                  <a:chOff x="2237942" y="4036359"/>
                  <a:chExt cx="560381" cy="560381"/>
                </a:xfrm>
              </p:grpSpPr>
              <p:pic>
                <p:nvPicPr>
                  <p:cNvPr id="163" name="Picture 14" descr="refrigerator icon">
                    <a:extLst>
                      <a:ext uri="{FF2B5EF4-FFF2-40B4-BE49-F238E27FC236}">
                        <a16:creationId xmlns:a16="http://schemas.microsoft.com/office/drawing/2014/main" id="{2560CDB8-7DEF-C94B-9395-969610F2711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7942" y="4036359"/>
                    <a:ext cx="560381" cy="560381"/>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2" descr="vegetables icon">
                    <a:extLst>
                      <a:ext uri="{FF2B5EF4-FFF2-40B4-BE49-F238E27FC236}">
                        <a16:creationId xmlns:a16="http://schemas.microsoft.com/office/drawing/2014/main" id="{1CFD5BFD-17D0-6B40-A2AE-721A3252E75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0823" y="4285483"/>
                    <a:ext cx="280974" cy="280974"/>
                  </a:xfrm>
                  <a:prstGeom prst="rect">
                    <a:avLst/>
                  </a:prstGeom>
                  <a:noFill/>
                  <a:extLst>
                    <a:ext uri="{909E8E84-426E-40DD-AFC4-6F175D3DCCD1}">
                      <a14:hiddenFill xmlns:a14="http://schemas.microsoft.com/office/drawing/2010/main">
                        <a:solidFill>
                          <a:srgbClr val="FFFFFF"/>
                        </a:solidFill>
                      </a14:hiddenFill>
                    </a:ext>
                  </a:extLst>
                </p:spPr>
              </p:pic>
            </p:grpSp>
            <p:sp>
              <p:nvSpPr>
                <p:cNvPr id="162" name="文本框 161">
                  <a:extLst>
                    <a:ext uri="{FF2B5EF4-FFF2-40B4-BE49-F238E27FC236}">
                      <a16:creationId xmlns:a16="http://schemas.microsoft.com/office/drawing/2014/main" id="{207E71E1-C983-CF48-A59B-4078417020D3}"/>
                    </a:ext>
                  </a:extLst>
                </p:cNvPr>
                <p:cNvSpPr txBox="1"/>
                <p:nvPr/>
              </p:nvSpPr>
              <p:spPr>
                <a:xfrm>
                  <a:off x="2706507" y="4000890"/>
                  <a:ext cx="2366161" cy="584775"/>
                </a:xfrm>
                <a:prstGeom prst="rect">
                  <a:avLst/>
                </a:prstGeom>
                <a:noFill/>
              </p:spPr>
              <p:txBody>
                <a:bodyPr wrap="none" rtlCol="0">
                  <a:spAutoFit/>
                </a:bodyPr>
                <a:lstStyle/>
                <a:p>
                  <a:r>
                    <a:rPr lang="en-US" altLang="zh-CN" sz="1600" b="1" i="0">
                      <a:effectLst/>
                      <a:latin typeface="Times New Roman" panose="02020603050405020304" pitchFamily="18" charset="0"/>
                      <a:cs typeface="Times New Roman" panose="02020603050405020304" pitchFamily="18" charset="0"/>
                    </a:rPr>
                    <a:t>Stock</a:t>
                  </a:r>
                  <a:r>
                    <a:rPr lang="zh-CN" altLang="en-US" sz="1600" b="1" i="0">
                      <a:effectLst/>
                      <a:latin typeface="Times New Roman" panose="02020603050405020304" pitchFamily="18" charset="0"/>
                      <a:cs typeface="Times New Roman" panose="02020603050405020304" pitchFamily="18" charset="0"/>
                    </a:rPr>
                    <a:t> </a:t>
                  </a:r>
                  <a:r>
                    <a:rPr lang="en-US" altLang="zh-CN" sz="1600" b="1" i="0">
                      <a:effectLst/>
                      <a:latin typeface="Times New Roman" panose="02020603050405020304" pitchFamily="18" charset="0"/>
                      <a:cs typeface="Times New Roman" panose="02020603050405020304" pitchFamily="18" charset="0"/>
                    </a:rPr>
                    <a:t>in</a:t>
                  </a:r>
                  <a:r>
                    <a:rPr lang="zh-CN" altLang="en-US" sz="1600" b="1" i="0">
                      <a:effectLst/>
                      <a:latin typeface="Times New Roman" panose="02020603050405020304" pitchFamily="18" charset="0"/>
                      <a:cs typeface="Times New Roman" panose="02020603050405020304" pitchFamily="18" charset="0"/>
                    </a:rPr>
                    <a:t> </a:t>
                  </a:r>
                  <a:r>
                    <a:rPr lang="en" altLang="zh-CN" sz="1600" b="1" i="0">
                      <a:effectLst/>
                      <a:latin typeface="Times New Roman" panose="02020603050405020304" pitchFamily="18" charset="0"/>
                      <a:cs typeface="Times New Roman" panose="02020603050405020304" pitchFamily="18" charset="0"/>
                    </a:rPr>
                    <a:t>Smart </a:t>
                  </a:r>
                  <a:r>
                    <a:rPr lang="en-US" altLang="zh-CN" sz="1600" b="1" i="0">
                      <a:effectLst/>
                      <a:latin typeface="Times New Roman" panose="02020603050405020304" pitchFamily="18" charset="0"/>
                      <a:cs typeface="Times New Roman" panose="02020603050405020304" pitchFamily="18" charset="0"/>
                    </a:rPr>
                    <a:t>F</a:t>
                  </a:r>
                  <a:r>
                    <a:rPr lang="en" altLang="zh-CN" sz="1600" b="1" i="0">
                      <a:effectLst/>
                      <a:latin typeface="Times New Roman" panose="02020603050405020304" pitchFamily="18" charset="0"/>
                      <a:cs typeface="Times New Roman" panose="02020603050405020304" pitchFamily="18" charset="0"/>
                    </a:rPr>
                    <a:t>ridge</a:t>
                  </a:r>
                  <a:endParaRPr lang="zh-CN" altLang="en-US" sz="1600" b="1">
                    <a:latin typeface="Times New Roman" panose="02020603050405020304" pitchFamily="18" charset="0"/>
                    <a:cs typeface="Times New Roman" panose="02020603050405020304" pitchFamily="18" charset="0"/>
                  </a:endParaRPr>
                </a:p>
                <a:p>
                  <a:r>
                    <a:rPr lang="en-US" altLang="zh-CN" sz="1600">
                      <a:latin typeface="Times New Roman" panose="02020603050405020304" pitchFamily="18" charset="0"/>
                      <a:cs typeface="Times New Roman" panose="02020603050405020304" pitchFamily="18" charset="0"/>
                    </a:rPr>
                    <a:t>b</a:t>
                  </a:r>
                  <a:r>
                    <a:rPr lang="en-US" altLang="zh-CN" sz="1600" b="0" i="0">
                      <a:effectLst/>
                      <a:latin typeface="Times New Roman" panose="02020603050405020304" pitchFamily="18" charset="0"/>
                      <a:cs typeface="Times New Roman" panose="02020603050405020304" pitchFamily="18" charset="0"/>
                    </a:rPr>
                    <a:t>ell</a:t>
                  </a:r>
                  <a:r>
                    <a:rPr lang="zh-CN" altLang="en-US" sz="1600" b="0" i="0">
                      <a:effectLst/>
                      <a:latin typeface="Times New Roman" panose="02020603050405020304" pitchFamily="18" charset="0"/>
                      <a:cs typeface="Times New Roman" panose="02020603050405020304" pitchFamily="18" charset="0"/>
                    </a:rPr>
                    <a:t> </a:t>
                  </a:r>
                  <a:r>
                    <a:rPr lang="en-US" altLang="zh-CN" sz="1600" b="0" i="0">
                      <a:effectLst/>
                      <a:latin typeface="Times New Roman" panose="02020603050405020304" pitchFamily="18" charset="0"/>
                      <a:cs typeface="Times New Roman" panose="02020603050405020304" pitchFamily="18" charset="0"/>
                    </a:rPr>
                    <a:t>p</a:t>
                  </a:r>
                  <a:r>
                    <a:rPr lang="en" altLang="zh-CN" sz="1600" b="0" i="0">
                      <a:effectLst/>
                      <a:latin typeface="Times New Roman" panose="02020603050405020304" pitchFamily="18" charset="0"/>
                      <a:cs typeface="Times New Roman" panose="02020603050405020304" pitchFamily="18" charset="0"/>
                    </a:rPr>
                    <a:t>epper</a:t>
                  </a:r>
                  <a:r>
                    <a:rPr lang="en-US" altLang="zh-CN" sz="1600" b="0">
                      <a:latin typeface="Times New Roman" panose="02020603050405020304" pitchFamily="18" charset="0"/>
                      <a:cs typeface="Times New Roman" panose="02020603050405020304" pitchFamily="18" charset="0"/>
                    </a:rPr>
                    <a:t>,</a:t>
                  </a:r>
                  <a:r>
                    <a:rPr lang="zh-CN" altLang="en-US" sz="1600" b="0">
                      <a:latin typeface="Times New Roman" panose="02020603050405020304" pitchFamily="18" charset="0"/>
                      <a:cs typeface="Times New Roman" panose="02020603050405020304" pitchFamily="18" charset="0"/>
                    </a:rPr>
                    <a:t> </a:t>
                  </a:r>
                  <a:r>
                    <a:rPr lang="en" altLang="zh-CN" sz="1600" i="0">
                      <a:effectLst/>
                      <a:latin typeface="Times New Roman" panose="02020603050405020304" pitchFamily="18" charset="0"/>
                      <a:cs typeface="Times New Roman" panose="02020603050405020304" pitchFamily="18" charset="0"/>
                    </a:rPr>
                    <a:t>brocoli</a:t>
                  </a:r>
                  <a:r>
                    <a:rPr lang="en-US" altLang="zh-CN" sz="1600">
                      <a:latin typeface="Times New Roman" panose="02020603050405020304" pitchFamily="18" charset="0"/>
                      <a:cs typeface="Times New Roman" panose="02020603050405020304" pitchFamily="18" charset="0"/>
                    </a:rPr>
                    <a:t>,</a:t>
                  </a:r>
                  <a:r>
                    <a:rPr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carrot</a:t>
                  </a:r>
                  <a:endParaRPr kumimoji="1" lang="zh-CN" altLang="en-US" sz="1600">
                    <a:latin typeface="Times New Roman" panose="02020603050405020304" pitchFamily="18" charset="0"/>
                    <a:cs typeface="Times New Roman" panose="02020603050405020304" pitchFamily="18" charset="0"/>
                  </a:endParaRPr>
                </a:p>
              </p:txBody>
            </p:sp>
          </p:grpSp>
          <p:grpSp>
            <p:nvGrpSpPr>
              <p:cNvPr id="158" name="组合 157">
                <a:extLst>
                  <a:ext uri="{FF2B5EF4-FFF2-40B4-BE49-F238E27FC236}">
                    <a16:creationId xmlns:a16="http://schemas.microsoft.com/office/drawing/2014/main" id="{37D56967-A7E9-E34A-8493-38476481B5CB}"/>
                  </a:ext>
                </a:extLst>
              </p:cNvPr>
              <p:cNvGrpSpPr/>
              <p:nvPr/>
            </p:nvGrpSpPr>
            <p:grpSpPr>
              <a:xfrm>
                <a:off x="2306007" y="4604460"/>
                <a:ext cx="3021485" cy="584775"/>
                <a:chOff x="2306007" y="4668591"/>
                <a:chExt cx="3021485" cy="584775"/>
              </a:xfrm>
            </p:grpSpPr>
            <p:pic>
              <p:nvPicPr>
                <p:cNvPr id="159" name="Picture 18" descr="comic style order icon">
                  <a:extLst>
                    <a:ext uri="{FF2B5EF4-FFF2-40B4-BE49-F238E27FC236}">
                      <a16:creationId xmlns:a16="http://schemas.microsoft.com/office/drawing/2014/main" id="{B6F2749F-85E0-B44C-B6E1-23C4EEC7D2EB}"/>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6007" y="4800118"/>
                  <a:ext cx="413569" cy="413569"/>
                </a:xfrm>
                <a:prstGeom prst="rect">
                  <a:avLst/>
                </a:prstGeom>
                <a:noFill/>
                <a:extLst>
                  <a:ext uri="{909E8E84-426E-40DD-AFC4-6F175D3DCCD1}">
                    <a14:hiddenFill xmlns:a14="http://schemas.microsoft.com/office/drawing/2010/main">
                      <a:solidFill>
                        <a:srgbClr val="FFFFFF"/>
                      </a:solidFill>
                    </a14:hiddenFill>
                  </a:ext>
                </a:extLst>
              </p:spPr>
            </p:pic>
            <p:sp>
              <p:nvSpPr>
                <p:cNvPr id="160" name="文本框 159">
                  <a:extLst>
                    <a:ext uri="{FF2B5EF4-FFF2-40B4-BE49-F238E27FC236}">
                      <a16:creationId xmlns:a16="http://schemas.microsoft.com/office/drawing/2014/main" id="{BF736D74-F291-184F-8A8F-96061B9EC2CF}"/>
                    </a:ext>
                  </a:extLst>
                </p:cNvPr>
                <p:cNvSpPr txBox="1"/>
                <p:nvPr/>
              </p:nvSpPr>
              <p:spPr>
                <a:xfrm>
                  <a:off x="2693438" y="4668591"/>
                  <a:ext cx="2634054" cy="584775"/>
                </a:xfrm>
                <a:prstGeom prst="rect">
                  <a:avLst/>
                </a:prstGeom>
                <a:noFill/>
              </p:spPr>
              <p:txBody>
                <a:bodyPr wrap="none" rtlCol="0">
                  <a:spAutoFit/>
                </a:bodyPr>
                <a:lstStyle/>
                <a:p>
                  <a:r>
                    <a:rPr lang="en-US" altLang="zh-CN" sz="1600" b="1" i="0" u="none" strike="noStrike" dirty="0">
                      <a:effectLst/>
                      <a:latin typeface="Times New Roman" panose="02020603050405020304" pitchFamily="18" charset="0"/>
                      <a:cs typeface="Times New Roman" panose="02020603050405020304" pitchFamily="18" charset="0"/>
                    </a:rPr>
                    <a:t>History</a:t>
                  </a:r>
                  <a:r>
                    <a:rPr lang="zh-CN" altLang="en-US" sz="1600" b="1" i="0" u="none" strike="noStrike" dirty="0">
                      <a:effectLst/>
                      <a:latin typeface="Times New Roman" panose="02020603050405020304" pitchFamily="18" charset="0"/>
                      <a:cs typeface="Times New Roman" panose="02020603050405020304" pitchFamily="18" charset="0"/>
                    </a:rPr>
                    <a:t> </a:t>
                  </a:r>
                  <a:r>
                    <a:rPr lang="en-US" altLang="zh-CN" sz="1600" b="1" dirty="0">
                      <a:latin typeface="Times New Roman" panose="02020603050405020304" pitchFamily="18" charset="0"/>
                      <a:cs typeface="Times New Roman" panose="02020603050405020304" pitchFamily="18" charset="0"/>
                    </a:rPr>
                    <a:t>Orders</a:t>
                  </a:r>
                  <a:endParaRPr lang="en-US" altLang="zh-CN" sz="1600" b="1" i="0" u="none" strike="noStrike" dirty="0">
                    <a:effectLst/>
                    <a:latin typeface="Times New Roman" panose="02020603050405020304" pitchFamily="18" charset="0"/>
                    <a:cs typeface="Times New Roman" panose="02020603050405020304" pitchFamily="18" charset="0"/>
                  </a:endParaRPr>
                </a:p>
                <a:p>
                  <a:r>
                    <a:rPr lang="en-US" altLang="zh-CN" sz="1600" i="0" u="none" strike="noStrike" dirty="0">
                      <a:effectLst/>
                      <a:latin typeface="Times New Roman" panose="02020603050405020304" pitchFamily="18" charset="0"/>
                      <a:cs typeface="Times New Roman" panose="02020603050405020304" pitchFamily="18" charset="0"/>
                    </a:rPr>
                    <a:t>2025-10-20,</a:t>
                  </a:r>
                  <a:r>
                    <a:rPr lang="zh-CN" altLang="en-US" sz="1600" i="0" u="none" strike="noStrike" dirty="0">
                      <a:effectLst/>
                      <a:latin typeface="Times New Roman" panose="02020603050405020304" pitchFamily="18" charset="0"/>
                      <a:cs typeface="Times New Roman" panose="02020603050405020304" pitchFamily="18" charset="0"/>
                    </a:rPr>
                    <a:t> </a:t>
                  </a:r>
                  <a:r>
                    <a:rPr lang="en" altLang="zh-CN" sz="1600" i="1" u="none" strike="noStrike" dirty="0">
                      <a:effectLst/>
                      <a:latin typeface="Times New Roman" panose="02020603050405020304" pitchFamily="18" charset="0"/>
                      <a:cs typeface="Times New Roman" panose="02020603050405020304" pitchFamily="18" charset="0"/>
                    </a:rPr>
                    <a:t>Mexican </a:t>
                  </a:r>
                  <a:r>
                    <a:rPr lang="en-US" altLang="zh-CN" sz="1600" i="1" u="none" strike="noStrike" dirty="0">
                      <a:effectLst/>
                      <a:latin typeface="Times New Roman" panose="02020603050405020304" pitchFamily="18" charset="0"/>
                      <a:cs typeface="Times New Roman" panose="02020603050405020304" pitchFamily="18" charset="0"/>
                    </a:rPr>
                    <a:t>C</a:t>
                  </a:r>
                  <a:r>
                    <a:rPr lang="en" altLang="zh-CN" sz="1600" i="1" u="none" strike="noStrike" dirty="0">
                      <a:effectLst/>
                      <a:latin typeface="Times New Roman" panose="02020603050405020304" pitchFamily="18" charset="0"/>
                      <a:cs typeface="Times New Roman" panose="02020603050405020304" pitchFamily="18" charset="0"/>
                    </a:rPr>
                    <a:t>uisine</a:t>
                  </a:r>
                  <a:endParaRPr kumimoji="1" lang="zh-CN" altLang="en-US" sz="1600" i="1" dirty="0">
                    <a:latin typeface="Times New Roman" panose="02020603050405020304" pitchFamily="18" charset="0"/>
                    <a:cs typeface="Times New Roman" panose="02020603050405020304" pitchFamily="18" charset="0"/>
                  </a:endParaRPr>
                </a:p>
              </p:txBody>
            </p:sp>
          </p:grpSp>
        </p:grpSp>
      </p:grpSp>
      <p:cxnSp>
        <p:nvCxnSpPr>
          <p:cNvPr id="7" name="直线箭头连接符 6">
            <a:extLst>
              <a:ext uri="{FF2B5EF4-FFF2-40B4-BE49-F238E27FC236}">
                <a16:creationId xmlns:a16="http://schemas.microsoft.com/office/drawing/2014/main" id="{C8679F39-7AC6-D94F-A8D9-EA548E58A65B}"/>
              </a:ext>
            </a:extLst>
          </p:cNvPr>
          <p:cNvCxnSpPr>
            <a:cxnSpLocks/>
          </p:cNvCxnSpPr>
          <p:nvPr/>
        </p:nvCxnSpPr>
        <p:spPr>
          <a:xfrm flipV="1">
            <a:off x="4893734" y="2142173"/>
            <a:ext cx="0" cy="1786723"/>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765F2A59-DD54-9048-AA34-7418779E551E}"/>
              </a:ext>
            </a:extLst>
          </p:cNvPr>
          <p:cNvGrpSpPr/>
          <p:nvPr/>
        </p:nvGrpSpPr>
        <p:grpSpPr>
          <a:xfrm>
            <a:off x="4466400" y="2360839"/>
            <a:ext cx="315100" cy="315100"/>
            <a:chOff x="3926414" y="4517448"/>
            <a:chExt cx="315100" cy="315100"/>
          </a:xfrm>
        </p:grpSpPr>
        <p:pic>
          <p:nvPicPr>
            <p:cNvPr id="1040" name="Picture 16" descr="ios 17 outlined style refresh icon">
              <a:extLst>
                <a:ext uri="{FF2B5EF4-FFF2-40B4-BE49-F238E27FC236}">
                  <a16:creationId xmlns:a16="http://schemas.microsoft.com/office/drawing/2014/main" id="{F2554523-B9FB-9348-B1F1-7FEFDD3175AE}"/>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6414" y="4517448"/>
              <a:ext cx="315100" cy="3151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os 17 outlined style sandglass icon">
              <a:extLst>
                <a:ext uri="{FF2B5EF4-FFF2-40B4-BE49-F238E27FC236}">
                  <a16:creationId xmlns:a16="http://schemas.microsoft.com/office/drawing/2014/main" id="{2170423E-AA08-9E4C-80B4-695DE8A88CDE}"/>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1628" y="4592529"/>
              <a:ext cx="183134" cy="1831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a:extLst>
              <a:ext uri="{FF2B5EF4-FFF2-40B4-BE49-F238E27FC236}">
                <a16:creationId xmlns:a16="http://schemas.microsoft.com/office/drawing/2014/main" id="{08FDF59F-9155-4E3C-92C5-90793EB0233A}"/>
              </a:ext>
            </a:extLst>
          </p:cNvPr>
          <p:cNvGrpSpPr/>
          <p:nvPr/>
        </p:nvGrpSpPr>
        <p:grpSpPr>
          <a:xfrm>
            <a:off x="4079688" y="3600159"/>
            <a:ext cx="579825" cy="579825"/>
            <a:chOff x="6316303" y="3727570"/>
            <a:chExt cx="579825" cy="579825"/>
          </a:xfrm>
        </p:grpSpPr>
        <p:sp>
          <p:nvSpPr>
            <p:cNvPr id="5" name="矩形 4">
              <a:extLst>
                <a:ext uri="{FF2B5EF4-FFF2-40B4-BE49-F238E27FC236}">
                  <a16:creationId xmlns:a16="http://schemas.microsoft.com/office/drawing/2014/main" id="{A5881F88-7767-49E0-94F8-73F85BCA0656}"/>
                </a:ext>
              </a:extLst>
            </p:cNvPr>
            <p:cNvSpPr/>
            <p:nvPr/>
          </p:nvSpPr>
          <p:spPr>
            <a:xfrm>
              <a:off x="6399961" y="3907971"/>
              <a:ext cx="412682" cy="318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0" name="Picture 6" descr="color hand drawn style calendar icon">
              <a:extLst>
                <a:ext uri="{FF2B5EF4-FFF2-40B4-BE49-F238E27FC236}">
                  <a16:creationId xmlns:a16="http://schemas.microsoft.com/office/drawing/2014/main" id="{A1FE8631-ACDF-3C47-B2F5-0A32D4A5F1D2}"/>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6303" y="3727570"/>
              <a:ext cx="579825" cy="57982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直接连接符 10">
            <a:extLst>
              <a:ext uri="{FF2B5EF4-FFF2-40B4-BE49-F238E27FC236}">
                <a16:creationId xmlns:a16="http://schemas.microsoft.com/office/drawing/2014/main" id="{AED172F5-B65E-4D16-AD40-3A050BCFB432}"/>
              </a:ext>
            </a:extLst>
          </p:cNvPr>
          <p:cNvCxnSpPr>
            <a:cxnSpLocks/>
          </p:cNvCxnSpPr>
          <p:nvPr/>
        </p:nvCxnSpPr>
        <p:spPr>
          <a:xfrm flipH="1">
            <a:off x="4177881" y="3987460"/>
            <a:ext cx="323380" cy="383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312ECA13-3EA3-4ACF-B441-97DBF8C6EF7C}"/>
              </a:ext>
            </a:extLst>
          </p:cNvPr>
          <p:cNvCxnSpPr>
            <a:cxnSpLocks/>
          </p:cNvCxnSpPr>
          <p:nvPr/>
        </p:nvCxnSpPr>
        <p:spPr>
          <a:xfrm>
            <a:off x="4537091" y="3987460"/>
            <a:ext cx="2646417" cy="3728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组合 59">
            <a:extLst>
              <a:ext uri="{FF2B5EF4-FFF2-40B4-BE49-F238E27FC236}">
                <a16:creationId xmlns:a16="http://schemas.microsoft.com/office/drawing/2014/main" id="{EDD13FEB-CF6D-4B02-8DBD-F7E8C7B9F9F3}"/>
              </a:ext>
            </a:extLst>
          </p:cNvPr>
          <p:cNvGrpSpPr/>
          <p:nvPr/>
        </p:nvGrpSpPr>
        <p:grpSpPr>
          <a:xfrm>
            <a:off x="633877" y="961896"/>
            <a:ext cx="3049862" cy="1144987"/>
            <a:chOff x="432721" y="3344040"/>
            <a:chExt cx="3049862" cy="1144987"/>
          </a:xfrm>
        </p:grpSpPr>
        <p:sp>
          <p:nvSpPr>
            <p:cNvPr id="61" name="任意多边形: 形状 60">
              <a:extLst>
                <a:ext uri="{FF2B5EF4-FFF2-40B4-BE49-F238E27FC236}">
                  <a16:creationId xmlns:a16="http://schemas.microsoft.com/office/drawing/2014/main" id="{95112232-8663-470F-AC0A-21288243B367}"/>
                </a:ext>
              </a:extLst>
            </p:cNvPr>
            <p:cNvSpPr/>
            <p:nvPr/>
          </p:nvSpPr>
          <p:spPr>
            <a:xfrm>
              <a:off x="723900" y="3790950"/>
              <a:ext cx="722539" cy="594632"/>
            </a:xfrm>
            <a:custGeom>
              <a:avLst/>
              <a:gdLst>
                <a:gd name="connsiteX0" fmla="*/ 631371 w 722539"/>
                <a:gd name="connsiteY0" fmla="*/ 133350 h 594632"/>
                <a:gd name="connsiteX1" fmla="*/ 722539 w 722539"/>
                <a:gd name="connsiteY1" fmla="*/ 582386 h 594632"/>
                <a:gd name="connsiteX2" fmla="*/ 719818 w 722539"/>
                <a:gd name="connsiteY2" fmla="*/ 594632 h 594632"/>
                <a:gd name="connsiteX3" fmla="*/ 322489 w 722539"/>
                <a:gd name="connsiteY3" fmla="*/ 591911 h 594632"/>
                <a:gd name="connsiteX4" fmla="*/ 238125 w 722539"/>
                <a:gd name="connsiteY4" fmla="*/ 318407 h 594632"/>
                <a:gd name="connsiteX5" fmla="*/ 0 w 722539"/>
                <a:gd name="connsiteY5" fmla="*/ 323850 h 594632"/>
                <a:gd name="connsiteX6" fmla="*/ 63954 w 722539"/>
                <a:gd name="connsiteY6" fmla="*/ 146957 h 594632"/>
                <a:gd name="connsiteX7" fmla="*/ 121104 w 722539"/>
                <a:gd name="connsiteY7" fmla="*/ 110218 h 594632"/>
                <a:gd name="connsiteX8" fmla="*/ 234043 w 722539"/>
                <a:gd name="connsiteY8" fmla="*/ 77561 h 594632"/>
                <a:gd name="connsiteX9" fmla="*/ 238125 w 722539"/>
                <a:gd name="connsiteY9" fmla="*/ 47625 h 594632"/>
                <a:gd name="connsiteX10" fmla="*/ 268061 w 722539"/>
                <a:gd name="connsiteY10" fmla="*/ 66675 h 594632"/>
                <a:gd name="connsiteX11" fmla="*/ 319768 w 722539"/>
                <a:gd name="connsiteY11" fmla="*/ 59871 h 594632"/>
                <a:gd name="connsiteX12" fmla="*/ 353786 w 722539"/>
                <a:gd name="connsiteY12" fmla="*/ 40821 h 594632"/>
                <a:gd name="connsiteX13" fmla="*/ 398689 w 722539"/>
                <a:gd name="connsiteY13" fmla="*/ 0 h 594632"/>
                <a:gd name="connsiteX14" fmla="*/ 431346 w 722539"/>
                <a:gd name="connsiteY14" fmla="*/ 63954 h 594632"/>
                <a:gd name="connsiteX15" fmla="*/ 631371 w 722539"/>
                <a:gd name="connsiteY15" fmla="*/ 133350 h 59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2539" h="594632">
                  <a:moveTo>
                    <a:pt x="631371" y="133350"/>
                  </a:moveTo>
                  <a:lnTo>
                    <a:pt x="722539" y="582386"/>
                  </a:lnTo>
                  <a:lnTo>
                    <a:pt x="719818" y="594632"/>
                  </a:lnTo>
                  <a:lnTo>
                    <a:pt x="322489" y="591911"/>
                  </a:lnTo>
                  <a:lnTo>
                    <a:pt x="238125" y="318407"/>
                  </a:lnTo>
                  <a:lnTo>
                    <a:pt x="0" y="323850"/>
                  </a:lnTo>
                  <a:lnTo>
                    <a:pt x="63954" y="146957"/>
                  </a:lnTo>
                  <a:lnTo>
                    <a:pt x="121104" y="110218"/>
                  </a:lnTo>
                  <a:lnTo>
                    <a:pt x="234043" y="77561"/>
                  </a:lnTo>
                  <a:lnTo>
                    <a:pt x="238125" y="47625"/>
                  </a:lnTo>
                  <a:lnTo>
                    <a:pt x="268061" y="66675"/>
                  </a:lnTo>
                  <a:lnTo>
                    <a:pt x="319768" y="59871"/>
                  </a:lnTo>
                  <a:lnTo>
                    <a:pt x="353786" y="40821"/>
                  </a:lnTo>
                  <a:lnTo>
                    <a:pt x="398689" y="0"/>
                  </a:lnTo>
                  <a:lnTo>
                    <a:pt x="431346" y="63954"/>
                  </a:lnTo>
                  <a:lnTo>
                    <a:pt x="631371" y="133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2" name="组合 61">
              <a:extLst>
                <a:ext uri="{FF2B5EF4-FFF2-40B4-BE49-F238E27FC236}">
                  <a16:creationId xmlns:a16="http://schemas.microsoft.com/office/drawing/2014/main" id="{D145795A-51DA-42F8-A86C-908EED9BA05A}"/>
                </a:ext>
              </a:extLst>
            </p:cNvPr>
            <p:cNvGrpSpPr/>
            <p:nvPr/>
          </p:nvGrpSpPr>
          <p:grpSpPr>
            <a:xfrm>
              <a:off x="432721" y="3344040"/>
              <a:ext cx="3049862" cy="1144987"/>
              <a:chOff x="528706" y="5337411"/>
              <a:chExt cx="3049862" cy="1144987"/>
            </a:xfrm>
          </p:grpSpPr>
          <p:pic>
            <p:nvPicPr>
              <p:cNvPr id="63" name="Picture 12" descr="133,200+ Man Laptop Stock Illustrations, Royalty-Free Vector Graphics &amp;  Clip Art - iStock | Business man laptop, Man laptop home, Asian man laptop">
                <a:extLst>
                  <a:ext uri="{FF2B5EF4-FFF2-40B4-BE49-F238E27FC236}">
                    <a16:creationId xmlns:a16="http://schemas.microsoft.com/office/drawing/2014/main" id="{32FD2834-5CB4-4ED5-BDA3-A4874BDC6AEC}"/>
                  </a:ext>
                </a:extLst>
              </p:cNvPr>
              <p:cNvPicPr>
                <a:picLocks noChangeAspect="1" noChangeArrowheads="1"/>
              </p:cNvPicPr>
              <p:nvPr/>
            </p:nvPicPr>
            <p:blipFill rotWithShape="1">
              <a:blip r:embed="rId12">
                <a:clrChange>
                  <a:clrFrom>
                    <a:srgbClr val="FFFFFF"/>
                  </a:clrFrom>
                  <a:clrTo>
                    <a:srgbClr val="FFFFFF">
                      <a:alpha val="0"/>
                    </a:srgbClr>
                  </a:clrTo>
                </a:clrChange>
                <a:grayscl/>
                <a:extLst>
                  <a:ext uri="{BEBA8EAE-BF5A-486C-A8C5-ECC9F3942E4B}">
                    <a14:imgProps xmlns:a14="http://schemas.microsoft.com/office/drawing/2010/main">
                      <a14:imgLayer r:embed="rId13">
                        <a14:imgEffect>
                          <a14:brightnessContrast contrast="82000"/>
                        </a14:imgEffect>
                      </a14:imgLayer>
                    </a14:imgProps>
                  </a:ext>
                  <a:ext uri="{28A0092B-C50C-407E-A947-70E740481C1C}">
                    <a14:useLocalDpi xmlns:a14="http://schemas.microsoft.com/office/drawing/2010/main" val="0"/>
                  </a:ext>
                </a:extLst>
              </a:blip>
              <a:srcRect l="8144" t="19059" r="53148" b="15020"/>
              <a:stretch/>
            </p:blipFill>
            <p:spPr bwMode="auto">
              <a:xfrm>
                <a:off x="528706" y="5337411"/>
                <a:ext cx="1121130" cy="1144987"/>
              </a:xfrm>
              <a:prstGeom prst="rect">
                <a:avLst/>
              </a:prstGeom>
              <a:noFill/>
              <a:extLst>
                <a:ext uri="{909E8E84-426E-40DD-AFC4-6F175D3DCCD1}">
                  <a14:hiddenFill xmlns:a14="http://schemas.microsoft.com/office/drawing/2010/main">
                    <a:solidFill>
                      <a:srgbClr val="FFFFFF"/>
                    </a:solidFill>
                  </a14:hiddenFill>
                </a:ext>
              </a:extLst>
            </p:spPr>
          </p:pic>
          <p:sp>
            <p:nvSpPr>
              <p:cNvPr id="64" name="任意形状 26">
                <a:extLst>
                  <a:ext uri="{FF2B5EF4-FFF2-40B4-BE49-F238E27FC236}">
                    <a16:creationId xmlns:a16="http://schemas.microsoft.com/office/drawing/2014/main" id="{0C4BCCB9-B46F-4786-9E39-7A371895C6D1}"/>
                  </a:ext>
                </a:extLst>
              </p:cNvPr>
              <p:cNvSpPr/>
              <p:nvPr/>
            </p:nvSpPr>
            <p:spPr>
              <a:xfrm>
                <a:off x="1417756" y="5461754"/>
                <a:ext cx="2160812" cy="566991"/>
              </a:xfrm>
              <a:custGeom>
                <a:avLst/>
                <a:gdLst>
                  <a:gd name="connsiteX0" fmla="*/ 61557 w 2101857"/>
                  <a:gd name="connsiteY0" fmla="*/ 0 h 566991"/>
                  <a:gd name="connsiteX1" fmla="*/ 2040300 w 2101857"/>
                  <a:gd name="connsiteY1" fmla="*/ 0 h 566991"/>
                  <a:gd name="connsiteX2" fmla="*/ 2101857 w 2101857"/>
                  <a:gd name="connsiteY2" fmla="*/ 61557 h 566991"/>
                  <a:gd name="connsiteX3" fmla="*/ 2101857 w 2101857"/>
                  <a:gd name="connsiteY3" fmla="*/ 307775 h 566991"/>
                  <a:gd name="connsiteX4" fmla="*/ 2040300 w 2101857"/>
                  <a:gd name="connsiteY4" fmla="*/ 369332 h 566991"/>
                  <a:gd name="connsiteX5" fmla="*/ 306731 w 2101857"/>
                  <a:gd name="connsiteY5" fmla="*/ 369332 h 566991"/>
                  <a:gd name="connsiteX6" fmla="*/ 156829 w 2101857"/>
                  <a:gd name="connsiteY6" fmla="*/ 566991 h 566991"/>
                  <a:gd name="connsiteX7" fmla="*/ 156829 w 2101857"/>
                  <a:gd name="connsiteY7" fmla="*/ 369332 h 566991"/>
                  <a:gd name="connsiteX8" fmla="*/ 61557 w 2101857"/>
                  <a:gd name="connsiteY8" fmla="*/ 369332 h 566991"/>
                  <a:gd name="connsiteX9" fmla="*/ 0 w 2101857"/>
                  <a:gd name="connsiteY9" fmla="*/ 307775 h 566991"/>
                  <a:gd name="connsiteX10" fmla="*/ 0 w 2101857"/>
                  <a:gd name="connsiteY10" fmla="*/ 61557 h 566991"/>
                  <a:gd name="connsiteX11" fmla="*/ 61557 w 2101857"/>
                  <a:gd name="connsiteY11" fmla="*/ 0 h 56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1857" h="566991">
                    <a:moveTo>
                      <a:pt x="61557" y="0"/>
                    </a:moveTo>
                    <a:lnTo>
                      <a:pt x="2040300" y="0"/>
                    </a:lnTo>
                    <a:cubicBezTo>
                      <a:pt x="2074297" y="0"/>
                      <a:pt x="2101857" y="27560"/>
                      <a:pt x="2101857" y="61557"/>
                    </a:cubicBezTo>
                    <a:lnTo>
                      <a:pt x="2101857" y="307775"/>
                    </a:lnTo>
                    <a:cubicBezTo>
                      <a:pt x="2101857" y="341772"/>
                      <a:pt x="2074297" y="369332"/>
                      <a:pt x="2040300" y="369332"/>
                    </a:cubicBezTo>
                    <a:lnTo>
                      <a:pt x="306731" y="369332"/>
                    </a:lnTo>
                    <a:lnTo>
                      <a:pt x="156829" y="566991"/>
                    </a:lnTo>
                    <a:lnTo>
                      <a:pt x="156829" y="369332"/>
                    </a:lnTo>
                    <a:lnTo>
                      <a:pt x="61557" y="369332"/>
                    </a:lnTo>
                    <a:cubicBezTo>
                      <a:pt x="27560" y="369332"/>
                      <a:pt x="0" y="341772"/>
                      <a:pt x="0" y="307775"/>
                    </a:cubicBezTo>
                    <a:lnTo>
                      <a:pt x="0" y="61557"/>
                    </a:lnTo>
                    <a:cubicBezTo>
                      <a:pt x="0" y="27560"/>
                      <a:pt x="27560" y="0"/>
                      <a:pt x="61557" y="0"/>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accent1">
                      <a:lumMod val="75000"/>
                    </a:schemeClr>
                  </a:solidFill>
                </a:endParaRPr>
              </a:p>
            </p:txBody>
          </p:sp>
          <p:sp>
            <p:nvSpPr>
              <p:cNvPr id="65" name="文本框 64">
                <a:extLst>
                  <a:ext uri="{FF2B5EF4-FFF2-40B4-BE49-F238E27FC236}">
                    <a16:creationId xmlns:a16="http://schemas.microsoft.com/office/drawing/2014/main" id="{3442F6C3-4E13-46A7-9EE5-E0A3E2139F98}"/>
                  </a:ext>
                </a:extLst>
              </p:cNvPr>
              <p:cNvSpPr txBox="1"/>
              <p:nvPr/>
            </p:nvSpPr>
            <p:spPr>
              <a:xfrm>
                <a:off x="1426475" y="5461754"/>
                <a:ext cx="2135467" cy="369332"/>
              </a:xfrm>
              <a:prstGeom prst="rect">
                <a:avLst/>
              </a:prstGeom>
              <a:noFill/>
            </p:spPr>
            <p:txBody>
              <a:bodyPr wrap="square" rtlCol="0">
                <a:spAutoFit/>
              </a:bodyPr>
              <a:lstStyle/>
              <a:p>
                <a:pPr algn="ct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What</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to</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cook</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today?</a:t>
                </a:r>
                <a:endParaRPr kumimoji="1" lang="zh-CN" altLang="en-US" b="1">
                  <a:solidFill>
                    <a:schemeClr val="accent1">
                      <a:lumMod val="75000"/>
                    </a:schemeClr>
                  </a:solidFill>
                  <a:latin typeface="Times New Roman" panose="02020603050405020304" pitchFamily="18" charset="0"/>
                  <a:cs typeface="Times New Roman" panose="02020603050405020304" pitchFamily="18" charset="0"/>
                </a:endParaRPr>
              </a:p>
            </p:txBody>
          </p:sp>
        </p:grpSp>
      </p:grpSp>
      <p:sp>
        <p:nvSpPr>
          <p:cNvPr id="66" name="矩形 65">
            <a:extLst>
              <a:ext uri="{FF2B5EF4-FFF2-40B4-BE49-F238E27FC236}">
                <a16:creationId xmlns:a16="http://schemas.microsoft.com/office/drawing/2014/main" id="{A6AB97E4-F60D-48BE-8B47-8D5D2859AF91}"/>
              </a:ext>
            </a:extLst>
          </p:cNvPr>
          <p:cNvSpPr/>
          <p:nvPr/>
        </p:nvSpPr>
        <p:spPr>
          <a:xfrm>
            <a:off x="4190903" y="4360302"/>
            <a:ext cx="3021955" cy="1908175"/>
          </a:xfrm>
          <a:prstGeom prst="rect">
            <a:avLst/>
          </a:prstGeom>
          <a:gradFill flip="none" rotWithShape="1">
            <a:gsLst>
              <a:gs pos="100000">
                <a:srgbClr val="FFFFFF">
                  <a:alpha val="60000"/>
                </a:srgbClr>
              </a:gs>
              <a:gs pos="54000">
                <a:schemeClr val="bg1">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2C96F6A7-D318-8E4F-A03A-C8023300C478}"/>
              </a:ext>
            </a:extLst>
          </p:cNvPr>
          <p:cNvSpPr txBox="1"/>
          <p:nvPr/>
        </p:nvSpPr>
        <p:spPr>
          <a:xfrm>
            <a:off x="4510488" y="4985737"/>
            <a:ext cx="2382783" cy="646331"/>
          </a:xfrm>
          <a:prstGeom prst="rect">
            <a:avLst/>
          </a:prstGeom>
          <a:noFill/>
        </p:spPr>
        <p:txBody>
          <a:bodyPr wrap="square" rtlCol="0">
            <a:spAutoFit/>
          </a:bodyPr>
          <a:lstStyle>
            <a:defPPr>
              <a:defRPr lang="zh-CN"/>
            </a:defPPr>
            <a:lvl1pPr>
              <a:defRPr kumimoji="1">
                <a:latin typeface="Times New Roman" panose="02020603050405020304" pitchFamily="18" charset="0"/>
                <a:cs typeface="Times New Roman" panose="02020603050405020304" pitchFamily="18" charset="0"/>
              </a:defRPr>
            </a:lvl1pPr>
          </a:lstStyle>
          <a:p>
            <a:pPr algn="ctr"/>
            <a:r>
              <a:rPr lang="en-US" altLang="zh-CN" dirty="0"/>
              <a:t>Daily updates of personalized user data</a:t>
            </a:r>
            <a:endParaRPr lang="zh-CN" altLang="en-US" dirty="0"/>
          </a:p>
        </p:txBody>
      </p:sp>
      <p:sp>
        <p:nvSpPr>
          <p:cNvPr id="67" name="文本框 66">
            <a:extLst>
              <a:ext uri="{FF2B5EF4-FFF2-40B4-BE49-F238E27FC236}">
                <a16:creationId xmlns:a16="http://schemas.microsoft.com/office/drawing/2014/main" id="{5D6AD510-6973-4491-A53A-04CB09EAF285}"/>
              </a:ext>
            </a:extLst>
          </p:cNvPr>
          <p:cNvSpPr txBox="1"/>
          <p:nvPr/>
        </p:nvSpPr>
        <p:spPr>
          <a:xfrm>
            <a:off x="4923515" y="2286537"/>
            <a:ext cx="2792276" cy="646331"/>
          </a:xfrm>
          <a:prstGeom prst="rect">
            <a:avLst/>
          </a:prstGeom>
          <a:noFill/>
        </p:spPr>
        <p:txBody>
          <a:bodyPr wrap="square" rtlCol="0">
            <a:spAutoFit/>
          </a:bodyPr>
          <a:lstStyle/>
          <a:p>
            <a:r>
              <a:rPr kumimoji="1" lang="en-US" altLang="zh-CN" dirty="0">
                <a:latin typeface="Times New Roman" panose="02020603050405020304" pitchFamily="18" charset="0"/>
                <a:cs typeface="Times New Roman" panose="02020603050405020304" pitchFamily="18" charset="0"/>
              </a:rPr>
              <a:t>hardly support on-device supervised fine-tuning (SFT)</a:t>
            </a:r>
            <a:endParaRPr kumimoji="1" lang="zh-CN" altLang="en-US" dirty="0">
              <a:latin typeface="Times New Roman" panose="02020603050405020304" pitchFamily="18" charset="0"/>
              <a:cs typeface="Times New Roman" panose="02020603050405020304" pitchFamily="18" charset="0"/>
            </a:endParaRPr>
          </a:p>
        </p:txBody>
      </p:sp>
      <p:sp>
        <p:nvSpPr>
          <p:cNvPr id="68" name="文本框 67">
            <a:extLst>
              <a:ext uri="{FF2B5EF4-FFF2-40B4-BE49-F238E27FC236}">
                <a16:creationId xmlns:a16="http://schemas.microsoft.com/office/drawing/2014/main" id="{40617A2C-DE3E-4EB0-A325-786B4547B3B3}"/>
              </a:ext>
            </a:extLst>
          </p:cNvPr>
          <p:cNvSpPr txBox="1"/>
          <p:nvPr/>
        </p:nvSpPr>
        <p:spPr>
          <a:xfrm>
            <a:off x="1712610" y="5750907"/>
            <a:ext cx="1281120" cy="307777"/>
          </a:xfrm>
          <a:prstGeom prst="rect">
            <a:avLst/>
          </a:prstGeom>
          <a:noFill/>
        </p:spPr>
        <p:txBody>
          <a:bodyPr wrap="none" rtlCol="0">
            <a:spAutoFit/>
          </a:bodyPr>
          <a:lstStyle>
            <a:defPPr>
              <a:defRPr lang="zh-CN"/>
            </a:defPPr>
            <a:lvl1pPr algn="ctr">
              <a:defRPr kumimoji="1" sz="1400">
                <a:solidFill>
                  <a:schemeClr val="tx1">
                    <a:lumMod val="50000"/>
                    <a:lumOff val="50000"/>
                  </a:schemeClr>
                </a:solidFill>
                <a:latin typeface="Times New Roman" panose="02020603050405020304" pitchFamily="18" charset="0"/>
                <a:cs typeface="Times New Roman" panose="02020603050405020304" pitchFamily="18" charset="0"/>
              </a:defRPr>
            </a:lvl1pPr>
          </a:lstStyle>
          <a:p>
            <a:r>
              <a:rPr lang="en-US" altLang="zh-CN" dirty="0"/>
              <a:t>1 ~ 4 B params</a:t>
            </a:r>
            <a:endParaRPr lang="zh-CN" altLang="en-US" dirty="0"/>
          </a:p>
        </p:txBody>
      </p:sp>
      <p:pic>
        <p:nvPicPr>
          <p:cNvPr id="3078" name="Picture 6">
            <a:extLst>
              <a:ext uri="{FF2B5EF4-FFF2-40B4-BE49-F238E27FC236}">
                <a16:creationId xmlns:a16="http://schemas.microsoft.com/office/drawing/2014/main" id="{C656237C-1E69-43BA-BF2A-92AAF70FB8C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5112" y="2429449"/>
            <a:ext cx="2465590" cy="2131857"/>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18BC046C-C409-42B5-AEFF-EED9CC56DE4C}"/>
              </a:ext>
            </a:extLst>
          </p:cNvPr>
          <p:cNvPicPr>
            <a:picLocks noChangeAspect="1"/>
          </p:cNvPicPr>
          <p:nvPr/>
        </p:nvPicPr>
        <p:blipFill>
          <a:blip r:embed="rId15"/>
          <a:stretch>
            <a:fillRect/>
          </a:stretch>
        </p:blipFill>
        <p:spPr>
          <a:xfrm>
            <a:off x="1045113" y="5265569"/>
            <a:ext cx="717300" cy="1004221"/>
          </a:xfrm>
          <a:prstGeom prst="rect">
            <a:avLst/>
          </a:prstGeom>
        </p:spPr>
      </p:pic>
      <p:sp>
        <p:nvSpPr>
          <p:cNvPr id="76" name="文本框 75">
            <a:extLst>
              <a:ext uri="{FF2B5EF4-FFF2-40B4-BE49-F238E27FC236}">
                <a16:creationId xmlns:a16="http://schemas.microsoft.com/office/drawing/2014/main" id="{9128FB4D-0286-4724-9953-CFAEBF4465D0}"/>
              </a:ext>
            </a:extLst>
          </p:cNvPr>
          <p:cNvSpPr txBox="1"/>
          <p:nvPr/>
        </p:nvSpPr>
        <p:spPr>
          <a:xfrm>
            <a:off x="1718417" y="5986879"/>
            <a:ext cx="1928733"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SLMs is like a kite</a:t>
            </a:r>
            <a:endParaRPr kumimoji="1" lang="zh-CN" altLang="en-US" dirty="0">
              <a:latin typeface="Times New Roman" panose="02020603050405020304" pitchFamily="18" charset="0"/>
              <a:cs typeface="Times New Roman" panose="02020603050405020304" pitchFamily="18" charset="0"/>
            </a:endParaRPr>
          </a:p>
        </p:txBody>
      </p:sp>
      <p:sp>
        <p:nvSpPr>
          <p:cNvPr id="80" name="矩形 79">
            <a:extLst>
              <a:ext uri="{FF2B5EF4-FFF2-40B4-BE49-F238E27FC236}">
                <a16:creationId xmlns:a16="http://schemas.microsoft.com/office/drawing/2014/main" id="{492C7102-790E-43EC-9CDA-6A21B5F75E48}"/>
              </a:ext>
            </a:extLst>
          </p:cNvPr>
          <p:cNvSpPr/>
          <p:nvPr/>
        </p:nvSpPr>
        <p:spPr>
          <a:xfrm>
            <a:off x="1045113" y="2428085"/>
            <a:ext cx="2465590" cy="2133221"/>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a:extLst>
              <a:ext uri="{FF2B5EF4-FFF2-40B4-BE49-F238E27FC236}">
                <a16:creationId xmlns:a16="http://schemas.microsoft.com/office/drawing/2014/main" id="{7C545B7D-D8E6-40A9-8173-912BE78AB9B1}"/>
              </a:ext>
            </a:extLst>
          </p:cNvPr>
          <p:cNvSpPr txBox="1"/>
          <p:nvPr/>
        </p:nvSpPr>
        <p:spPr>
          <a:xfrm>
            <a:off x="1438796" y="4152046"/>
            <a:ext cx="1398011" cy="307777"/>
          </a:xfrm>
          <a:prstGeom prst="rect">
            <a:avLst/>
          </a:prstGeom>
          <a:noFill/>
        </p:spPr>
        <p:txBody>
          <a:bodyPr wrap="none" rtlCol="0">
            <a:spAutoFit/>
          </a:bodyPr>
          <a:lstStyle/>
          <a:p>
            <a:pPr algn="ctr"/>
            <a:r>
              <a:rPr kumimoji="1" lang="en-US" altLang="zh-CN" sz="1400" dirty="0">
                <a:solidFill>
                  <a:schemeClr val="tx1">
                    <a:lumMod val="50000"/>
                    <a:lumOff val="50000"/>
                  </a:schemeClr>
                </a:solidFill>
                <a:latin typeface="Times New Roman" panose="02020603050405020304" pitchFamily="18" charset="0"/>
                <a:cs typeface="Times New Roman" panose="02020603050405020304" pitchFamily="18" charset="0"/>
              </a:rPr>
              <a:t>0.5 ~ 1 T params</a:t>
            </a:r>
            <a:endParaRPr kumimoji="1" lang="zh-CN" altLang="en-US" sz="14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77" name="文本框 76">
            <a:extLst>
              <a:ext uri="{FF2B5EF4-FFF2-40B4-BE49-F238E27FC236}">
                <a16:creationId xmlns:a16="http://schemas.microsoft.com/office/drawing/2014/main" id="{7FF78769-ADD5-4C23-9985-D9A582982B5E}"/>
              </a:ext>
            </a:extLst>
          </p:cNvPr>
          <p:cNvSpPr txBox="1"/>
          <p:nvPr/>
        </p:nvSpPr>
        <p:spPr>
          <a:xfrm>
            <a:off x="955387" y="4328741"/>
            <a:ext cx="2691763"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LLM is like a space station</a:t>
            </a:r>
            <a:endParaRPr kumimoji="1" lang="zh-CN" altLang="en-US" dirty="0">
              <a:latin typeface="Times New Roman" panose="02020603050405020304" pitchFamily="18" charset="0"/>
              <a:cs typeface="Times New Roman" panose="02020603050405020304" pitchFamily="18" charset="0"/>
            </a:endParaRPr>
          </a:p>
        </p:txBody>
      </p:sp>
      <p:cxnSp>
        <p:nvCxnSpPr>
          <p:cNvPr id="23" name="直接箭头连接符 22">
            <a:extLst>
              <a:ext uri="{FF2B5EF4-FFF2-40B4-BE49-F238E27FC236}">
                <a16:creationId xmlns:a16="http://schemas.microsoft.com/office/drawing/2014/main" id="{A002BCFC-221D-4A60-B7F0-4946A1BA600B}"/>
              </a:ext>
            </a:extLst>
          </p:cNvPr>
          <p:cNvCxnSpPr>
            <a:cxnSpLocks/>
          </p:cNvCxnSpPr>
          <p:nvPr/>
        </p:nvCxnSpPr>
        <p:spPr>
          <a:xfrm>
            <a:off x="2682783" y="4763589"/>
            <a:ext cx="0" cy="1004090"/>
          </a:xfrm>
          <a:prstGeom prst="straightConnector1">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83" name="文本框 82">
            <a:extLst>
              <a:ext uri="{FF2B5EF4-FFF2-40B4-BE49-F238E27FC236}">
                <a16:creationId xmlns:a16="http://schemas.microsoft.com/office/drawing/2014/main" id="{8C9D9093-0B10-4064-8B10-884072ADA3BC}"/>
              </a:ext>
            </a:extLst>
          </p:cNvPr>
          <p:cNvSpPr txBox="1"/>
          <p:nvPr/>
        </p:nvSpPr>
        <p:spPr>
          <a:xfrm>
            <a:off x="1879793" y="5080351"/>
            <a:ext cx="1755609" cy="369332"/>
          </a:xfrm>
          <a:prstGeom prst="rect">
            <a:avLst/>
          </a:prstGeom>
          <a:solidFill>
            <a:schemeClr val="accent4">
              <a:lumMod val="20000"/>
              <a:lumOff val="80000"/>
            </a:schemeClr>
          </a:solid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Performance</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gap</a:t>
            </a:r>
            <a:endParaRPr kumimoji="1" lang="zh-CN" altLang="en-US" dirty="0">
              <a:latin typeface="Times New Roman" panose="02020603050405020304" pitchFamily="18" charset="0"/>
              <a:cs typeface="Times New Roman" panose="02020603050405020304" pitchFamily="18" charset="0"/>
            </a:endParaRPr>
          </a:p>
        </p:txBody>
      </p:sp>
      <p:cxnSp>
        <p:nvCxnSpPr>
          <p:cNvPr id="85" name="直接连接符 84">
            <a:extLst>
              <a:ext uri="{FF2B5EF4-FFF2-40B4-BE49-F238E27FC236}">
                <a16:creationId xmlns:a16="http://schemas.microsoft.com/office/drawing/2014/main" id="{0D92414B-916E-4862-BA0C-2C04BD75A7FB}"/>
              </a:ext>
            </a:extLst>
          </p:cNvPr>
          <p:cNvCxnSpPr>
            <a:cxnSpLocks/>
          </p:cNvCxnSpPr>
          <p:nvPr/>
        </p:nvCxnSpPr>
        <p:spPr>
          <a:xfrm>
            <a:off x="3795195" y="2209562"/>
            <a:ext cx="0" cy="4092956"/>
          </a:xfrm>
          <a:prstGeom prst="line">
            <a:avLst/>
          </a:prstGeom>
          <a:ln w="1270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87" name="组合 86">
            <a:extLst>
              <a:ext uri="{FF2B5EF4-FFF2-40B4-BE49-F238E27FC236}">
                <a16:creationId xmlns:a16="http://schemas.microsoft.com/office/drawing/2014/main" id="{C45C1488-BAEB-4466-9176-3E0B7D376216}"/>
              </a:ext>
            </a:extLst>
          </p:cNvPr>
          <p:cNvGrpSpPr/>
          <p:nvPr/>
        </p:nvGrpSpPr>
        <p:grpSpPr>
          <a:xfrm>
            <a:off x="8340175" y="1455571"/>
            <a:ext cx="3181259" cy="4941431"/>
            <a:chOff x="516017" y="1494586"/>
            <a:chExt cx="3181259" cy="4941431"/>
          </a:xfrm>
        </p:grpSpPr>
        <p:sp>
          <p:nvSpPr>
            <p:cNvPr id="88" name="圆角矩形 129">
              <a:extLst>
                <a:ext uri="{FF2B5EF4-FFF2-40B4-BE49-F238E27FC236}">
                  <a16:creationId xmlns:a16="http://schemas.microsoft.com/office/drawing/2014/main" id="{5B9D0EDA-011D-4347-B3DF-87415F289C23}"/>
                </a:ext>
              </a:extLst>
            </p:cNvPr>
            <p:cNvSpPr/>
            <p:nvPr/>
          </p:nvSpPr>
          <p:spPr>
            <a:xfrm>
              <a:off x="624899" y="3808429"/>
              <a:ext cx="2963497" cy="2627588"/>
            </a:xfrm>
            <a:prstGeom prst="roundRect">
              <a:avLst>
                <a:gd name="adj" fmla="val 0"/>
              </a:avLst>
            </a:prstGeom>
            <a:solidFill>
              <a:schemeClr val="accent4">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89" name="组合 88">
              <a:extLst>
                <a:ext uri="{FF2B5EF4-FFF2-40B4-BE49-F238E27FC236}">
                  <a16:creationId xmlns:a16="http://schemas.microsoft.com/office/drawing/2014/main" id="{8AA2F17C-2C0C-4F1B-8DFA-C3B03C603B04}"/>
                </a:ext>
              </a:extLst>
            </p:cNvPr>
            <p:cNvGrpSpPr/>
            <p:nvPr/>
          </p:nvGrpSpPr>
          <p:grpSpPr>
            <a:xfrm>
              <a:off x="712522" y="3920042"/>
              <a:ext cx="2875874" cy="1292662"/>
              <a:chOff x="542167" y="4149410"/>
              <a:chExt cx="2875874" cy="1292662"/>
            </a:xfrm>
          </p:grpSpPr>
          <p:sp>
            <p:nvSpPr>
              <p:cNvPr id="93" name="文本框 92">
                <a:extLst>
                  <a:ext uri="{FF2B5EF4-FFF2-40B4-BE49-F238E27FC236}">
                    <a16:creationId xmlns:a16="http://schemas.microsoft.com/office/drawing/2014/main" id="{9590C7D7-5CF4-4518-BC6D-39B792084E50}"/>
                  </a:ext>
                </a:extLst>
              </p:cNvPr>
              <p:cNvSpPr txBox="1"/>
              <p:nvPr/>
            </p:nvSpPr>
            <p:spPr>
              <a:xfrm>
                <a:off x="552707" y="4149410"/>
                <a:ext cx="2634054" cy="646331"/>
              </a:xfrm>
              <a:prstGeom prst="rect">
                <a:avLst/>
              </a:prstGeom>
              <a:noFill/>
            </p:spPr>
            <p:txBody>
              <a:bodyPr wrap="none" rtlCol="0">
                <a:spAutoFit/>
              </a:bodyPr>
              <a:lstStyle/>
              <a:p>
                <a:r>
                  <a:rPr lang="en-US" altLang="zh-CN" b="0" i="0" dirty="0">
                    <a:effectLst/>
                    <a:latin typeface="Times New Roman" panose="02020603050405020304" pitchFamily="18" charset="0"/>
                    <a:cs typeface="Times New Roman" panose="02020603050405020304" pitchFamily="18" charset="0"/>
                  </a:rPr>
                  <a:t>Data </a:t>
                </a:r>
                <a:r>
                  <a:rPr lang="en-US" altLang="zh-CN" dirty="0">
                    <a:latin typeface="Times New Roman" panose="02020603050405020304" pitchFamily="18" charset="0"/>
                    <a:cs typeface="Times New Roman" panose="02020603050405020304" pitchFamily="18" charset="0"/>
                  </a:rPr>
                  <a:t>e</a:t>
                </a:r>
                <a:r>
                  <a:rPr lang="en-US" altLang="zh-CN" b="0" i="0" dirty="0">
                    <a:effectLst/>
                    <a:latin typeface="Times New Roman" panose="02020603050405020304" pitchFamily="18" charset="0"/>
                    <a:cs typeface="Times New Roman" panose="02020603050405020304" pitchFamily="18" charset="0"/>
                  </a:rPr>
                  <a:t>volves continuously</a:t>
                </a:r>
                <a:endParaRPr kumimoji="1" lang="en-US" altLang="zh-CN" dirty="0">
                  <a:latin typeface="Times New Roman" panose="02020603050405020304" pitchFamily="18" charset="0"/>
                  <a:cs typeface="Times New Roman" panose="02020603050405020304" pitchFamily="18" charset="0"/>
                </a:endParaRPr>
              </a:p>
              <a:p>
                <a:r>
                  <a:rPr kumimoji="1" lang="en-US" altLang="zh-CN" dirty="0">
                    <a:latin typeface="Times New Roman" panose="02020603050405020304" pitchFamily="18" charset="0"/>
                    <a:cs typeface="Times New Roman" panose="02020603050405020304" pitchFamily="18" charset="0"/>
                  </a:rPr>
                  <a:t>–</a:t>
                </a:r>
                <a:r>
                  <a:rPr kumimoji="1" lang="zh-CN" altLang="en-US" dirty="0">
                    <a:latin typeface="Times New Roman" panose="02020603050405020304" pitchFamily="18" charset="0"/>
                    <a:cs typeface="Times New Roman" panose="02020603050405020304" pitchFamily="18" charset="0"/>
                  </a:rPr>
                  <a:t> </a:t>
                </a:r>
                <a:r>
                  <a:rPr kumimoji="1" lang="en-US" altLang="zh-CN" b="1" dirty="0">
                    <a:solidFill>
                      <a:srgbClr val="D20000"/>
                    </a:solidFill>
                    <a:latin typeface="Times New Roman" panose="02020603050405020304" pitchFamily="18" charset="0"/>
                    <a:cs typeface="Times New Roman" panose="02020603050405020304" pitchFamily="18" charset="0"/>
                  </a:rPr>
                  <a:t>cannot afford training</a:t>
                </a:r>
                <a:endParaRPr kumimoji="1" lang="en-US" altLang="zh-CN" dirty="0">
                  <a:solidFill>
                    <a:srgbClr val="D20000"/>
                  </a:solidFill>
                  <a:latin typeface="Times New Roman" panose="02020603050405020304" pitchFamily="18" charset="0"/>
                  <a:cs typeface="Times New Roman" panose="02020603050405020304" pitchFamily="18" charset="0"/>
                </a:endParaRPr>
              </a:p>
            </p:txBody>
          </p:sp>
          <p:sp>
            <p:nvSpPr>
              <p:cNvPr id="94" name="文本框 93">
                <a:extLst>
                  <a:ext uri="{FF2B5EF4-FFF2-40B4-BE49-F238E27FC236}">
                    <a16:creationId xmlns:a16="http://schemas.microsoft.com/office/drawing/2014/main" id="{2520482D-11F5-4A69-85EE-0DD8E3F01C86}"/>
                  </a:ext>
                </a:extLst>
              </p:cNvPr>
              <p:cNvSpPr txBox="1"/>
              <p:nvPr/>
            </p:nvSpPr>
            <p:spPr>
              <a:xfrm>
                <a:off x="542167" y="4795741"/>
                <a:ext cx="2875874" cy="646331"/>
              </a:xfrm>
              <a:prstGeom prst="rect">
                <a:avLst/>
              </a:prstGeom>
              <a:noFill/>
            </p:spPr>
            <p:txBody>
              <a:bodyPr wrap="square">
                <a:spAutoFit/>
              </a:bodyPr>
              <a:lstStyle/>
              <a:p>
                <a:r>
                  <a:rPr kumimoji="1" lang="en-US" altLang="zh-CN" dirty="0">
                    <a:latin typeface="Times New Roman" panose="02020603050405020304" pitchFamily="18" charset="0"/>
                    <a:cs typeface="Times New Roman" panose="02020603050405020304" pitchFamily="18" charset="0"/>
                  </a:rPr>
                  <a:t>Reduced model parameters</a:t>
                </a:r>
              </a:p>
              <a:p>
                <a:r>
                  <a:rPr kumimoji="1" lang="en-US" altLang="zh-CN" dirty="0">
                    <a:latin typeface="Times New Roman" panose="02020603050405020304" pitchFamily="18" charset="0"/>
                    <a:cs typeface="Times New Roman" panose="02020603050405020304" pitchFamily="18" charset="0"/>
                  </a:rPr>
                  <a:t>– </a:t>
                </a:r>
                <a:r>
                  <a:rPr kumimoji="1" lang="en-US" altLang="zh-CN" b="1" dirty="0">
                    <a:solidFill>
                      <a:srgbClr val="D20000"/>
                    </a:solidFill>
                    <a:latin typeface="Times New Roman" panose="02020603050405020304" pitchFamily="18" charset="0"/>
                    <a:cs typeface="Times New Roman" panose="02020603050405020304" pitchFamily="18" charset="0"/>
                  </a:rPr>
                  <a:t>performance degradation</a:t>
                </a:r>
                <a:endParaRPr kumimoji="1" lang="zh-CN" altLang="en-US" b="1" dirty="0">
                  <a:solidFill>
                    <a:srgbClr val="D20000"/>
                  </a:solidFill>
                  <a:latin typeface="Times New Roman" panose="02020603050405020304" pitchFamily="18" charset="0"/>
                  <a:cs typeface="Times New Roman" panose="02020603050405020304" pitchFamily="18" charset="0"/>
                </a:endParaRPr>
              </a:p>
            </p:txBody>
          </p:sp>
        </p:grpSp>
        <p:sp>
          <p:nvSpPr>
            <p:cNvPr id="91" name="文本框 90">
              <a:extLst>
                <a:ext uri="{FF2B5EF4-FFF2-40B4-BE49-F238E27FC236}">
                  <a16:creationId xmlns:a16="http://schemas.microsoft.com/office/drawing/2014/main" id="{08AFC6B0-327E-4ADC-B9C4-8EB1D504A781}"/>
                </a:ext>
              </a:extLst>
            </p:cNvPr>
            <p:cNvSpPr txBox="1"/>
            <p:nvPr/>
          </p:nvSpPr>
          <p:spPr>
            <a:xfrm>
              <a:off x="516017" y="1494586"/>
              <a:ext cx="3181259" cy="646331"/>
            </a:xfrm>
            <a:prstGeom prst="rect">
              <a:avLst/>
            </a:prstGeom>
            <a:noFill/>
          </p:spPr>
          <p:txBody>
            <a:bodyPr wrap="square">
              <a:spAutoFit/>
            </a:bodyPr>
            <a:lstStyle/>
            <a:p>
              <a:r>
                <a:rPr kumimoji="1" lang="en-US" altLang="zh-CN" b="1" dirty="0">
                  <a:latin typeface="Times New Roman" panose="02020603050405020304" pitchFamily="18" charset="0"/>
                  <a:cs typeface="Times New Roman" panose="02020603050405020304" pitchFamily="18" charset="0"/>
                </a:rPr>
                <a:t>On-Device</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Small</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Language</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Models</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(SLMs)</a:t>
              </a:r>
              <a:endParaRPr kumimoji="1" lang="zh-CN" altLang="en-US" b="1" dirty="0">
                <a:latin typeface="Times New Roman" panose="02020603050405020304" pitchFamily="18" charset="0"/>
                <a:cs typeface="Times New Roman" panose="02020603050405020304" pitchFamily="18" charset="0"/>
              </a:endParaRPr>
            </a:p>
          </p:txBody>
        </p:sp>
        <p:cxnSp>
          <p:nvCxnSpPr>
            <p:cNvPr id="92" name="直线箭头连接符 4">
              <a:extLst>
                <a:ext uri="{FF2B5EF4-FFF2-40B4-BE49-F238E27FC236}">
                  <a16:creationId xmlns:a16="http://schemas.microsoft.com/office/drawing/2014/main" id="{9E050791-06D2-4553-A95D-86A3B203F99A}"/>
                </a:ext>
              </a:extLst>
            </p:cNvPr>
            <p:cNvCxnSpPr>
              <a:cxnSpLocks/>
              <a:stCxn id="94" idx="2"/>
            </p:cNvCxnSpPr>
            <p:nvPr/>
          </p:nvCxnSpPr>
          <p:spPr>
            <a:xfrm>
              <a:off x="2150459" y="5212704"/>
              <a:ext cx="0" cy="458160"/>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111" name="文本框 110">
            <a:extLst>
              <a:ext uri="{FF2B5EF4-FFF2-40B4-BE49-F238E27FC236}">
                <a16:creationId xmlns:a16="http://schemas.microsoft.com/office/drawing/2014/main" id="{598AE490-2FDB-4EE3-AB90-0AAE4726DF16}"/>
              </a:ext>
            </a:extLst>
          </p:cNvPr>
          <p:cNvSpPr txBox="1"/>
          <p:nvPr/>
        </p:nvSpPr>
        <p:spPr>
          <a:xfrm>
            <a:off x="8619411" y="5631849"/>
            <a:ext cx="2821478" cy="646331"/>
          </a:xfrm>
          <a:prstGeom prst="rect">
            <a:avLst/>
          </a:prstGeom>
          <a:solidFill>
            <a:schemeClr val="bg1"/>
          </a:solidFill>
        </p:spPr>
        <p:txBody>
          <a:bodyPr wrap="square" lIns="72000" rIns="36000" rtlCol="0">
            <a:spAutoFit/>
          </a:bodyPr>
          <a:lstStyle/>
          <a:p>
            <a:r>
              <a:rPr kumimoji="1" lang="en-US" altLang="zh-CN" b="1" dirty="0">
                <a:solidFill>
                  <a:schemeClr val="accent1">
                    <a:lumMod val="75000"/>
                  </a:schemeClr>
                </a:solidFill>
                <a:latin typeface="Times New Roman" panose="02020603050405020304" pitchFamily="18" charset="0"/>
                <a:cs typeface="Times New Roman" panose="02020603050405020304" pitchFamily="18" charset="0"/>
              </a:rPr>
              <a:t>Retrieval-Augmented Generation (RAG)</a:t>
            </a:r>
            <a:endParaRPr kumimoji="1" lang="zh-CN" altLang="en-US"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10" name="Picture 2" descr="color style idea icon">
            <a:extLst>
              <a:ext uri="{FF2B5EF4-FFF2-40B4-BE49-F238E27FC236}">
                <a16:creationId xmlns:a16="http://schemas.microsoft.com/office/drawing/2014/main" id="{F3C98E51-47F7-496C-AF1D-A391CCF87875}"/>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77392" y="5495783"/>
            <a:ext cx="284037" cy="28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041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8428846" cy="461665"/>
          </a:xfrm>
          <a:prstGeom prst="rect">
            <a:avLst/>
          </a:prstGeom>
          <a:noFill/>
        </p:spPr>
        <p:txBody>
          <a:bodyPr wrap="none" rtlCol="0">
            <a:spAutoFit/>
          </a:bodyPr>
          <a:lstStyle/>
          <a:p>
            <a:r>
              <a:rPr kumimoji="1" lang="en-US" altLang="zh-CN" sz="2400" b="1">
                <a:latin typeface="Times New Roman" panose="02020603050405020304" pitchFamily="18" charset="0"/>
                <a:cs typeface="Times New Roman" panose="02020603050405020304" pitchFamily="18" charset="0"/>
              </a:rPr>
              <a:t>Background: Why</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We</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Need</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Distributed</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Knowledge</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Database?</a:t>
            </a:r>
            <a:endParaRPr kumimoji="1" lang="zh-CN" altLang="en-US" sz="2400" b="1">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文本框 179">
            <a:extLst>
              <a:ext uri="{FF2B5EF4-FFF2-40B4-BE49-F238E27FC236}">
                <a16:creationId xmlns:a16="http://schemas.microsoft.com/office/drawing/2014/main" id="{DF912A13-BDE5-427F-AA30-6B7557CA4D40}"/>
              </a:ext>
            </a:extLst>
          </p:cNvPr>
          <p:cNvSpPr txBox="1"/>
          <p:nvPr/>
        </p:nvSpPr>
        <p:spPr>
          <a:xfrm>
            <a:off x="542167" y="1006929"/>
            <a:ext cx="4211409"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Retrieval-Augmented Generation (RAG)</a:t>
            </a:r>
          </a:p>
        </p:txBody>
      </p:sp>
      <p:sp>
        <p:nvSpPr>
          <p:cNvPr id="68" name="文本框 67">
            <a:extLst>
              <a:ext uri="{FF2B5EF4-FFF2-40B4-BE49-F238E27FC236}">
                <a16:creationId xmlns:a16="http://schemas.microsoft.com/office/drawing/2014/main" id="{6F256FD0-43D4-FE47-AD47-B0B3F4C307CF}"/>
              </a:ext>
            </a:extLst>
          </p:cNvPr>
          <p:cNvSpPr txBox="1"/>
          <p:nvPr/>
        </p:nvSpPr>
        <p:spPr>
          <a:xfrm>
            <a:off x="6504429" y="4066927"/>
            <a:ext cx="5218175" cy="1477328"/>
          </a:xfrm>
          <a:prstGeom prst="rect">
            <a:avLst/>
          </a:prstGeom>
          <a:noFill/>
        </p:spPr>
        <p:txBody>
          <a:bodyPr wrap="square" rtlCol="0">
            <a:spAutoFit/>
          </a:bodyPr>
          <a:lstStyle/>
          <a:p>
            <a:pPr marL="342900" indent="-342900" algn="just">
              <a:buAutoNum type="arabicParenBoth"/>
            </a:pPr>
            <a:r>
              <a:rPr kumimoji="1" lang="en" altLang="zh-CN">
                <a:latin typeface="Times New Roman" panose="02020603050405020304" pitchFamily="18" charset="0"/>
                <a:cs typeface="Times New Roman" panose="02020603050405020304" pitchFamily="18" charset="0"/>
              </a:rPr>
              <a:t>generation </a:t>
            </a:r>
            <a:r>
              <a:rPr kumimoji="1" lang="en" altLang="zh-CN" b="1">
                <a:solidFill>
                  <a:schemeClr val="accent1">
                    <a:lumMod val="75000"/>
                  </a:schemeClr>
                </a:solidFill>
                <a:latin typeface="Times New Roman" panose="02020603050405020304" pitchFamily="18" charset="0"/>
                <a:cs typeface="Times New Roman" panose="02020603050405020304" pitchFamily="18" charset="0"/>
              </a:rPr>
              <a:t>quality improves</a:t>
            </a:r>
            <a:r>
              <a:rPr kumimoji="1" lang="zh-CN" altLang="en-US">
                <a:latin typeface="Times New Roman" panose="02020603050405020304" pitchFamily="18" charset="0"/>
                <a:cs typeface="Times New Roman" panose="02020603050405020304" pitchFamily="18" charset="0"/>
              </a:rPr>
              <a:t> </a:t>
            </a:r>
            <a:r>
              <a:rPr kumimoji="1" lang="en" altLang="zh-CN" b="1">
                <a:solidFill>
                  <a:schemeClr val="accent1">
                    <a:lumMod val="75000"/>
                  </a:schemeClr>
                </a:solidFill>
                <a:latin typeface="Times New Roman" panose="02020603050405020304" pitchFamily="18" charset="0"/>
                <a:cs typeface="Times New Roman" panose="02020603050405020304" pitchFamily="18" charset="0"/>
              </a:rPr>
              <a:t>consistently</a:t>
            </a:r>
            <a:r>
              <a:rPr kumimoji="1" lang="en" altLang="zh-CN">
                <a:latin typeface="Times New Roman" panose="02020603050405020304" pitchFamily="18" charset="0"/>
                <a:cs typeface="Times New Roman" panose="02020603050405020304" pitchFamily="18" charset="0"/>
              </a:rPr>
              <a:t> with the scale of the retrieval database</a:t>
            </a:r>
            <a:r>
              <a:rPr kumimoji="1" lang="en-US" altLang="zh-CN" baseline="30000">
                <a:latin typeface="Times New Roman" panose="02020603050405020304" pitchFamily="18" charset="0"/>
                <a:cs typeface="Times New Roman" panose="02020603050405020304" pitchFamily="18" charset="0"/>
              </a:rPr>
              <a:t>[1]</a:t>
            </a:r>
            <a:r>
              <a:rPr kumimoji="1" lang="en" altLang="zh-CN">
                <a:latin typeface="Times New Roman" panose="02020603050405020304" pitchFamily="18" charset="0"/>
                <a:cs typeface="Times New Roman" panose="02020603050405020304" pitchFamily="18" charset="0"/>
              </a:rPr>
              <a:t> </a:t>
            </a:r>
            <a:r>
              <a:rPr kumimoji="1" lang="en-US" altLang="zh-CN">
                <a:solidFill>
                  <a:srgbClr val="D20000"/>
                </a:solidFill>
                <a:latin typeface="Times New Roman" panose="02020603050405020304" pitchFamily="18" charset="0"/>
                <a:cs typeface="Times New Roman" panose="02020603050405020304" pitchFamily="18" charset="0"/>
              </a:rPr>
              <a:t>(require</a:t>
            </a:r>
            <a:r>
              <a:rPr kumimoji="1" lang="zh-CN" altLang="en-US">
                <a:solidFill>
                  <a:srgbClr val="D20000"/>
                </a:solidFill>
                <a:latin typeface="Times New Roman" panose="02020603050405020304" pitchFamily="18" charset="0"/>
                <a:cs typeface="Times New Roman" panose="02020603050405020304" pitchFamily="18" charset="0"/>
              </a:rPr>
              <a:t> </a:t>
            </a:r>
            <a:r>
              <a:rPr kumimoji="1" lang="en-US" altLang="zh-CN">
                <a:solidFill>
                  <a:srgbClr val="D20000"/>
                </a:solidFill>
                <a:latin typeface="Times New Roman" panose="02020603050405020304" pitchFamily="18" charset="0"/>
                <a:cs typeface="Times New Roman" panose="02020603050405020304" pitchFamily="18" charset="0"/>
              </a:rPr>
              <a:t>a</a:t>
            </a:r>
            <a:r>
              <a:rPr kumimoji="1" lang="zh-CN" altLang="en-US">
                <a:solidFill>
                  <a:srgbClr val="D20000"/>
                </a:solidFill>
                <a:latin typeface="Times New Roman" panose="02020603050405020304" pitchFamily="18" charset="0"/>
                <a:cs typeface="Times New Roman" panose="02020603050405020304" pitchFamily="18" charset="0"/>
              </a:rPr>
              <a:t> </a:t>
            </a:r>
            <a:r>
              <a:rPr kumimoji="1" lang="en-US" altLang="zh-CN">
                <a:solidFill>
                  <a:srgbClr val="D20000"/>
                </a:solidFill>
                <a:latin typeface="Times New Roman" panose="02020603050405020304" pitchFamily="18" charset="0"/>
                <a:cs typeface="Times New Roman" panose="02020603050405020304" pitchFamily="18" charset="0"/>
              </a:rPr>
              <a:t>large</a:t>
            </a:r>
            <a:r>
              <a:rPr kumimoji="1" lang="zh-CN" altLang="en-US">
                <a:solidFill>
                  <a:srgbClr val="D20000"/>
                </a:solidFill>
                <a:latin typeface="Times New Roman" panose="02020603050405020304" pitchFamily="18" charset="0"/>
                <a:cs typeface="Times New Roman" panose="02020603050405020304" pitchFamily="18" charset="0"/>
              </a:rPr>
              <a:t> </a:t>
            </a:r>
            <a:r>
              <a:rPr kumimoji="1" lang="en-US" altLang="zh-CN">
                <a:solidFill>
                  <a:srgbClr val="D20000"/>
                </a:solidFill>
                <a:latin typeface="Times New Roman" panose="02020603050405020304" pitchFamily="18" charset="0"/>
                <a:cs typeface="Times New Roman" panose="02020603050405020304" pitchFamily="18" charset="0"/>
              </a:rPr>
              <a:t>database</a:t>
            </a:r>
            <a:r>
              <a:rPr kumimoji="1" lang="zh-CN" altLang="en-US">
                <a:solidFill>
                  <a:srgbClr val="D20000"/>
                </a:solidFill>
                <a:latin typeface="Times New Roman" panose="02020603050405020304" pitchFamily="18" charset="0"/>
                <a:cs typeface="Times New Roman" panose="02020603050405020304" pitchFamily="18" charset="0"/>
              </a:rPr>
              <a:t> </a:t>
            </a:r>
            <a:r>
              <a:rPr kumimoji="1" lang="en-US" altLang="zh-CN">
                <a:solidFill>
                  <a:srgbClr val="D20000"/>
                </a:solidFill>
                <a:latin typeface="Times New Roman" panose="02020603050405020304" pitchFamily="18" charset="0"/>
                <a:cs typeface="Times New Roman" panose="02020603050405020304" pitchFamily="18" charset="0"/>
              </a:rPr>
              <a:t>to</a:t>
            </a:r>
            <a:r>
              <a:rPr kumimoji="1" lang="zh-CN" altLang="en-US">
                <a:solidFill>
                  <a:srgbClr val="D20000"/>
                </a:solidFill>
                <a:latin typeface="Times New Roman" panose="02020603050405020304" pitchFamily="18" charset="0"/>
                <a:cs typeface="Times New Roman" panose="02020603050405020304" pitchFamily="18" charset="0"/>
              </a:rPr>
              <a:t> </a:t>
            </a:r>
            <a:r>
              <a:rPr kumimoji="1" lang="en-US" altLang="zh-CN">
                <a:solidFill>
                  <a:srgbClr val="D20000"/>
                </a:solidFill>
                <a:latin typeface="Times New Roman" panose="02020603050405020304" pitchFamily="18" charset="0"/>
                <a:cs typeface="Times New Roman" panose="02020603050405020304" pitchFamily="18" charset="0"/>
              </a:rPr>
              <a:t>enhance</a:t>
            </a:r>
            <a:r>
              <a:rPr kumimoji="1" lang="zh-CN" altLang="en-US">
                <a:solidFill>
                  <a:srgbClr val="D20000"/>
                </a:solidFill>
                <a:latin typeface="Times New Roman" panose="02020603050405020304" pitchFamily="18" charset="0"/>
                <a:cs typeface="Times New Roman" panose="02020603050405020304" pitchFamily="18" charset="0"/>
              </a:rPr>
              <a:t> </a:t>
            </a:r>
            <a:r>
              <a:rPr kumimoji="1" lang="en-US" altLang="zh-CN">
                <a:solidFill>
                  <a:srgbClr val="D20000"/>
                </a:solidFill>
                <a:latin typeface="Times New Roman" panose="02020603050405020304" pitchFamily="18" charset="0"/>
                <a:cs typeface="Times New Roman" panose="02020603050405020304" pitchFamily="18" charset="0"/>
              </a:rPr>
              <a:t>performance)</a:t>
            </a:r>
            <a:r>
              <a:rPr kumimoji="1" lang="zh-CN" altLang="en-US">
                <a:solidFill>
                  <a:srgbClr val="D20000"/>
                </a:solidFill>
                <a:latin typeface="Times New Roman" panose="02020603050405020304" pitchFamily="18" charset="0"/>
                <a:cs typeface="Times New Roman" panose="02020603050405020304" pitchFamily="18" charset="0"/>
              </a:rPr>
              <a:t> </a:t>
            </a:r>
            <a:endParaRPr kumimoji="1" lang="en-US" altLang="zh-CN" baseline="30000">
              <a:solidFill>
                <a:srgbClr val="D20000"/>
              </a:solidFill>
              <a:latin typeface="Times New Roman" panose="02020603050405020304" pitchFamily="18" charset="0"/>
              <a:cs typeface="Times New Roman" panose="02020603050405020304" pitchFamily="18" charset="0"/>
            </a:endParaRPr>
          </a:p>
          <a:p>
            <a:pPr marL="342900" indent="-342900" algn="just">
              <a:buAutoNum type="arabicParenBoth"/>
            </a:pPr>
            <a:r>
              <a:rPr kumimoji="1" lang="en-US" altLang="zh-CN">
                <a:latin typeface="Times New Roman" panose="02020603050405020304" pitchFamily="18" charset="0"/>
                <a:cs typeface="Times New Roman" panose="02020603050405020304" pitchFamily="18" charset="0"/>
              </a:rPr>
              <a:t>the database supports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convenient updates</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a:solidFill>
                  <a:srgbClr val="D20000"/>
                </a:solidFill>
                <a:latin typeface="Times New Roman" panose="02020603050405020304" pitchFamily="18" charset="0"/>
                <a:cs typeface="Times New Roman" panose="02020603050405020304" pitchFamily="18" charset="0"/>
              </a:rPr>
              <a:t>(require</a:t>
            </a:r>
            <a:r>
              <a:rPr kumimoji="1" lang="zh-CN" altLang="en-US">
                <a:solidFill>
                  <a:srgbClr val="D20000"/>
                </a:solidFill>
                <a:latin typeface="Times New Roman" panose="02020603050405020304" pitchFamily="18" charset="0"/>
                <a:cs typeface="Times New Roman" panose="02020603050405020304" pitchFamily="18" charset="0"/>
              </a:rPr>
              <a:t> </a:t>
            </a:r>
            <a:r>
              <a:rPr kumimoji="1" lang="en-US" altLang="zh-CN">
                <a:solidFill>
                  <a:srgbClr val="D20000"/>
                </a:solidFill>
                <a:latin typeface="Times New Roman" panose="02020603050405020304" pitchFamily="18" charset="0"/>
                <a:cs typeface="Times New Roman" panose="02020603050405020304" pitchFamily="18" charset="0"/>
              </a:rPr>
              <a:t>a</a:t>
            </a:r>
            <a:r>
              <a:rPr kumimoji="1" lang="zh-CN" altLang="en-US">
                <a:solidFill>
                  <a:srgbClr val="D20000"/>
                </a:solidFill>
                <a:latin typeface="Times New Roman" panose="02020603050405020304" pitchFamily="18" charset="0"/>
                <a:cs typeface="Times New Roman" panose="02020603050405020304" pitchFamily="18" charset="0"/>
              </a:rPr>
              <a:t> </a:t>
            </a:r>
            <a:r>
              <a:rPr kumimoji="1" lang="en-US" altLang="zh-CN">
                <a:solidFill>
                  <a:srgbClr val="D20000"/>
                </a:solidFill>
                <a:latin typeface="Times New Roman" panose="02020603050405020304" pitchFamily="18" charset="0"/>
                <a:cs typeface="Times New Roman" panose="02020603050405020304" pitchFamily="18" charset="0"/>
              </a:rPr>
              <a:t>private</a:t>
            </a:r>
            <a:r>
              <a:rPr kumimoji="1" lang="zh-CN" altLang="en-US">
                <a:solidFill>
                  <a:srgbClr val="D20000"/>
                </a:solidFill>
                <a:latin typeface="Times New Roman" panose="02020603050405020304" pitchFamily="18" charset="0"/>
                <a:cs typeface="Times New Roman" panose="02020603050405020304" pitchFamily="18" charset="0"/>
              </a:rPr>
              <a:t> </a:t>
            </a:r>
            <a:r>
              <a:rPr kumimoji="1" lang="en-US" altLang="zh-CN">
                <a:solidFill>
                  <a:srgbClr val="D20000"/>
                </a:solidFill>
                <a:latin typeface="Times New Roman" panose="02020603050405020304" pitchFamily="18" charset="0"/>
                <a:cs typeface="Times New Roman" panose="02020603050405020304" pitchFamily="18" charset="0"/>
              </a:rPr>
              <a:t>database</a:t>
            </a:r>
            <a:r>
              <a:rPr kumimoji="1" lang="zh-CN" altLang="en-US">
                <a:solidFill>
                  <a:srgbClr val="D20000"/>
                </a:solidFill>
                <a:latin typeface="Times New Roman" panose="02020603050405020304" pitchFamily="18" charset="0"/>
                <a:cs typeface="Times New Roman" panose="02020603050405020304" pitchFamily="18" charset="0"/>
              </a:rPr>
              <a:t> </a:t>
            </a:r>
            <a:r>
              <a:rPr kumimoji="1" lang="en-US" altLang="zh-CN">
                <a:solidFill>
                  <a:srgbClr val="D20000"/>
                </a:solidFill>
                <a:latin typeface="Times New Roman" panose="02020603050405020304" pitchFamily="18" charset="0"/>
                <a:cs typeface="Times New Roman" panose="02020603050405020304" pitchFamily="18" charset="0"/>
              </a:rPr>
              <a:t>that</a:t>
            </a:r>
            <a:r>
              <a:rPr kumimoji="1" lang="zh-CN" altLang="en-US">
                <a:solidFill>
                  <a:srgbClr val="D20000"/>
                </a:solidFill>
                <a:latin typeface="Times New Roman" panose="02020603050405020304" pitchFamily="18" charset="0"/>
                <a:cs typeface="Times New Roman" panose="02020603050405020304" pitchFamily="18" charset="0"/>
              </a:rPr>
              <a:t> </a:t>
            </a:r>
            <a:r>
              <a:rPr kumimoji="1" lang="en-US" altLang="zh-CN">
                <a:solidFill>
                  <a:srgbClr val="D20000"/>
                </a:solidFill>
                <a:latin typeface="Times New Roman" panose="02020603050405020304" pitchFamily="18" charset="0"/>
                <a:cs typeface="Times New Roman" panose="02020603050405020304" pitchFamily="18" charset="0"/>
              </a:rPr>
              <a:t>updates</a:t>
            </a:r>
            <a:r>
              <a:rPr kumimoji="1" lang="zh-CN" altLang="en-US">
                <a:solidFill>
                  <a:srgbClr val="D20000"/>
                </a:solidFill>
                <a:latin typeface="Times New Roman" panose="02020603050405020304" pitchFamily="18" charset="0"/>
                <a:cs typeface="Times New Roman" panose="02020603050405020304" pitchFamily="18" charset="0"/>
              </a:rPr>
              <a:t> </a:t>
            </a:r>
            <a:r>
              <a:rPr kumimoji="1" lang="en-US" altLang="zh-CN">
                <a:solidFill>
                  <a:srgbClr val="D20000"/>
                </a:solidFill>
                <a:latin typeface="Times New Roman" panose="02020603050405020304" pitchFamily="18" charset="0"/>
                <a:cs typeface="Times New Roman" panose="02020603050405020304" pitchFamily="18" charset="0"/>
              </a:rPr>
              <a:t>frequently)</a:t>
            </a:r>
            <a:endParaRPr kumimoji="1" lang="zh-CN" altLang="en-US">
              <a:solidFill>
                <a:srgbClr val="D20000"/>
              </a:solidFill>
              <a:latin typeface="Times New Roman" panose="02020603050405020304" pitchFamily="18" charset="0"/>
              <a:cs typeface="Times New Roman" panose="02020603050405020304" pitchFamily="18" charset="0"/>
            </a:endParaRPr>
          </a:p>
        </p:txBody>
      </p:sp>
      <p:grpSp>
        <p:nvGrpSpPr>
          <p:cNvPr id="126" name="组合 125">
            <a:extLst>
              <a:ext uri="{FF2B5EF4-FFF2-40B4-BE49-F238E27FC236}">
                <a16:creationId xmlns:a16="http://schemas.microsoft.com/office/drawing/2014/main" id="{A9779AD9-D594-8543-9ABE-7C47B90FE976}"/>
              </a:ext>
            </a:extLst>
          </p:cNvPr>
          <p:cNvGrpSpPr/>
          <p:nvPr/>
        </p:nvGrpSpPr>
        <p:grpSpPr>
          <a:xfrm>
            <a:off x="6525730" y="5805817"/>
            <a:ext cx="5032394" cy="702229"/>
            <a:chOff x="6525730" y="6061849"/>
            <a:chExt cx="5032394" cy="702229"/>
          </a:xfrm>
        </p:grpSpPr>
        <p:cxnSp>
          <p:nvCxnSpPr>
            <p:cNvPr id="73" name="直线连接符 72">
              <a:extLst>
                <a:ext uri="{FF2B5EF4-FFF2-40B4-BE49-F238E27FC236}">
                  <a16:creationId xmlns:a16="http://schemas.microsoft.com/office/drawing/2014/main" id="{F5972463-DD90-D54E-B104-6C2D6522A67F}"/>
                </a:ext>
              </a:extLst>
            </p:cNvPr>
            <p:cNvCxnSpPr>
              <a:cxnSpLocks/>
            </p:cNvCxnSpPr>
            <p:nvPr/>
          </p:nvCxnSpPr>
          <p:spPr>
            <a:xfrm>
              <a:off x="6585358" y="6061849"/>
              <a:ext cx="49727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文本框 73">
              <a:extLst>
                <a:ext uri="{FF2B5EF4-FFF2-40B4-BE49-F238E27FC236}">
                  <a16:creationId xmlns:a16="http://schemas.microsoft.com/office/drawing/2014/main" id="{33DC3A0D-D60D-1D4C-91D5-D14BF1E913C6}"/>
                </a:ext>
              </a:extLst>
            </p:cNvPr>
            <p:cNvSpPr txBox="1"/>
            <p:nvPr/>
          </p:nvSpPr>
          <p:spPr>
            <a:xfrm>
              <a:off x="6525730" y="6117747"/>
              <a:ext cx="4541240" cy="646331"/>
            </a:xfrm>
            <a:prstGeom prst="rect">
              <a:avLst/>
            </a:prstGeom>
            <a:noFill/>
          </p:spPr>
          <p:txBody>
            <a:bodyPr wrap="square" rtlCol="0">
              <a:spAutoFit/>
            </a:bodyPr>
            <a:lstStyle/>
            <a:p>
              <a:pPr algn="just"/>
              <a:r>
                <a:rPr kumimoji="1" lang="en-US" altLang="zh-CN" sz="1200" dirty="0">
                  <a:solidFill>
                    <a:schemeClr val="bg2">
                      <a:lumMod val="50000"/>
                    </a:schemeClr>
                  </a:solidFill>
                  <a:latin typeface="Times New Roman" panose="02020603050405020304" pitchFamily="18" charset="0"/>
                  <a:cs typeface="Times New Roman" panose="02020603050405020304" pitchFamily="18" charset="0"/>
                </a:rPr>
                <a:t>[1]</a:t>
              </a:r>
              <a:r>
                <a:rPr kumimoji="1" lang="zh-CN" altLang="en-US" sz="1200" dirty="0">
                  <a:solidFill>
                    <a:schemeClr val="bg2">
                      <a:lumMod val="50000"/>
                    </a:schemeClr>
                  </a:solidFill>
                  <a:latin typeface="Times New Roman" panose="02020603050405020304" pitchFamily="18" charset="0"/>
                  <a:cs typeface="Times New Roman" panose="02020603050405020304" pitchFamily="18" charset="0"/>
                </a:rPr>
                <a:t> </a:t>
              </a:r>
              <a:r>
                <a:rPr lang="en" altLang="zh-CN" sz="1200" i="0" dirty="0">
                  <a:solidFill>
                    <a:schemeClr val="bg2">
                      <a:lumMod val="50000"/>
                    </a:schemeClr>
                  </a:solidFill>
                  <a:effectLst/>
                  <a:latin typeface="Times New Roman" panose="02020603050405020304" pitchFamily="18" charset="0"/>
                  <a:cs typeface="Times New Roman" panose="02020603050405020304" pitchFamily="18" charset="0"/>
                </a:rPr>
                <a:t>Shao, Rulin, et al. "Scaling retrieval-based language models with a trillion-token datastore." </a:t>
              </a:r>
              <a:r>
                <a:rPr lang="en" altLang="zh-CN" sz="1200" i="1" dirty="0">
                  <a:solidFill>
                    <a:schemeClr val="bg2">
                      <a:lumMod val="50000"/>
                    </a:schemeClr>
                  </a:solidFill>
                  <a:effectLst/>
                  <a:latin typeface="Times New Roman" panose="02020603050405020304" pitchFamily="18" charset="0"/>
                  <a:cs typeface="Times New Roman" panose="02020603050405020304" pitchFamily="18" charset="0"/>
                </a:rPr>
                <a:t>Advances in Neural Information Processing Systems</a:t>
              </a:r>
              <a:r>
                <a:rPr lang="en" altLang="zh-CN" sz="1200" i="0" dirty="0">
                  <a:solidFill>
                    <a:schemeClr val="bg2">
                      <a:lumMod val="50000"/>
                    </a:schemeClr>
                  </a:solidFill>
                  <a:effectLst/>
                  <a:latin typeface="Times New Roman" panose="02020603050405020304" pitchFamily="18" charset="0"/>
                  <a:cs typeface="Times New Roman" panose="02020603050405020304" pitchFamily="18" charset="0"/>
                </a:rPr>
                <a:t> 37 (2024): 91260-91299.</a:t>
              </a:r>
              <a:endParaRPr kumimoji="1" lang="zh-CN" altLang="en-US" sz="1200" dirty="0">
                <a:solidFill>
                  <a:schemeClr val="bg2">
                    <a:lumMod val="50000"/>
                  </a:schemeClr>
                </a:solidFill>
                <a:latin typeface="Times New Roman" panose="02020603050405020304" pitchFamily="18" charset="0"/>
                <a:cs typeface="Times New Roman" panose="02020603050405020304" pitchFamily="18" charset="0"/>
              </a:endParaRPr>
            </a:p>
          </p:txBody>
        </p:sp>
      </p:grpSp>
      <p:grpSp>
        <p:nvGrpSpPr>
          <p:cNvPr id="120" name="组合 119">
            <a:extLst>
              <a:ext uri="{FF2B5EF4-FFF2-40B4-BE49-F238E27FC236}">
                <a16:creationId xmlns:a16="http://schemas.microsoft.com/office/drawing/2014/main" id="{E99004AF-5483-4859-BDC5-EF588FB50FD8}"/>
              </a:ext>
            </a:extLst>
          </p:cNvPr>
          <p:cNvGrpSpPr/>
          <p:nvPr/>
        </p:nvGrpSpPr>
        <p:grpSpPr>
          <a:xfrm>
            <a:off x="542167" y="4852388"/>
            <a:ext cx="3049862" cy="1144987"/>
            <a:chOff x="432721" y="3344040"/>
            <a:chExt cx="3049862" cy="1144987"/>
          </a:xfrm>
        </p:grpSpPr>
        <p:sp>
          <p:nvSpPr>
            <p:cNvPr id="121" name="任意多边形: 形状 120">
              <a:extLst>
                <a:ext uri="{FF2B5EF4-FFF2-40B4-BE49-F238E27FC236}">
                  <a16:creationId xmlns:a16="http://schemas.microsoft.com/office/drawing/2014/main" id="{9D7D0080-1F3D-41C6-9710-9DA177C2A9B9}"/>
                </a:ext>
              </a:extLst>
            </p:cNvPr>
            <p:cNvSpPr/>
            <p:nvPr/>
          </p:nvSpPr>
          <p:spPr>
            <a:xfrm>
              <a:off x="723900" y="3790950"/>
              <a:ext cx="722539" cy="594632"/>
            </a:xfrm>
            <a:custGeom>
              <a:avLst/>
              <a:gdLst>
                <a:gd name="connsiteX0" fmla="*/ 631371 w 722539"/>
                <a:gd name="connsiteY0" fmla="*/ 133350 h 594632"/>
                <a:gd name="connsiteX1" fmla="*/ 722539 w 722539"/>
                <a:gd name="connsiteY1" fmla="*/ 582386 h 594632"/>
                <a:gd name="connsiteX2" fmla="*/ 719818 w 722539"/>
                <a:gd name="connsiteY2" fmla="*/ 594632 h 594632"/>
                <a:gd name="connsiteX3" fmla="*/ 322489 w 722539"/>
                <a:gd name="connsiteY3" fmla="*/ 591911 h 594632"/>
                <a:gd name="connsiteX4" fmla="*/ 238125 w 722539"/>
                <a:gd name="connsiteY4" fmla="*/ 318407 h 594632"/>
                <a:gd name="connsiteX5" fmla="*/ 0 w 722539"/>
                <a:gd name="connsiteY5" fmla="*/ 323850 h 594632"/>
                <a:gd name="connsiteX6" fmla="*/ 63954 w 722539"/>
                <a:gd name="connsiteY6" fmla="*/ 146957 h 594632"/>
                <a:gd name="connsiteX7" fmla="*/ 121104 w 722539"/>
                <a:gd name="connsiteY7" fmla="*/ 110218 h 594632"/>
                <a:gd name="connsiteX8" fmla="*/ 234043 w 722539"/>
                <a:gd name="connsiteY8" fmla="*/ 77561 h 594632"/>
                <a:gd name="connsiteX9" fmla="*/ 238125 w 722539"/>
                <a:gd name="connsiteY9" fmla="*/ 47625 h 594632"/>
                <a:gd name="connsiteX10" fmla="*/ 268061 w 722539"/>
                <a:gd name="connsiteY10" fmla="*/ 66675 h 594632"/>
                <a:gd name="connsiteX11" fmla="*/ 319768 w 722539"/>
                <a:gd name="connsiteY11" fmla="*/ 59871 h 594632"/>
                <a:gd name="connsiteX12" fmla="*/ 353786 w 722539"/>
                <a:gd name="connsiteY12" fmla="*/ 40821 h 594632"/>
                <a:gd name="connsiteX13" fmla="*/ 398689 w 722539"/>
                <a:gd name="connsiteY13" fmla="*/ 0 h 594632"/>
                <a:gd name="connsiteX14" fmla="*/ 431346 w 722539"/>
                <a:gd name="connsiteY14" fmla="*/ 63954 h 594632"/>
                <a:gd name="connsiteX15" fmla="*/ 631371 w 722539"/>
                <a:gd name="connsiteY15" fmla="*/ 133350 h 59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2539" h="594632">
                  <a:moveTo>
                    <a:pt x="631371" y="133350"/>
                  </a:moveTo>
                  <a:lnTo>
                    <a:pt x="722539" y="582386"/>
                  </a:lnTo>
                  <a:lnTo>
                    <a:pt x="719818" y="594632"/>
                  </a:lnTo>
                  <a:lnTo>
                    <a:pt x="322489" y="591911"/>
                  </a:lnTo>
                  <a:lnTo>
                    <a:pt x="238125" y="318407"/>
                  </a:lnTo>
                  <a:lnTo>
                    <a:pt x="0" y="323850"/>
                  </a:lnTo>
                  <a:lnTo>
                    <a:pt x="63954" y="146957"/>
                  </a:lnTo>
                  <a:lnTo>
                    <a:pt x="121104" y="110218"/>
                  </a:lnTo>
                  <a:lnTo>
                    <a:pt x="234043" y="77561"/>
                  </a:lnTo>
                  <a:lnTo>
                    <a:pt x="238125" y="47625"/>
                  </a:lnTo>
                  <a:lnTo>
                    <a:pt x="268061" y="66675"/>
                  </a:lnTo>
                  <a:lnTo>
                    <a:pt x="319768" y="59871"/>
                  </a:lnTo>
                  <a:lnTo>
                    <a:pt x="353786" y="40821"/>
                  </a:lnTo>
                  <a:lnTo>
                    <a:pt x="398689" y="0"/>
                  </a:lnTo>
                  <a:lnTo>
                    <a:pt x="431346" y="63954"/>
                  </a:lnTo>
                  <a:lnTo>
                    <a:pt x="631371" y="133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2" name="组合 121">
              <a:extLst>
                <a:ext uri="{FF2B5EF4-FFF2-40B4-BE49-F238E27FC236}">
                  <a16:creationId xmlns:a16="http://schemas.microsoft.com/office/drawing/2014/main" id="{10D5E722-689A-4808-8082-319F55268E10}"/>
                </a:ext>
              </a:extLst>
            </p:cNvPr>
            <p:cNvGrpSpPr/>
            <p:nvPr/>
          </p:nvGrpSpPr>
          <p:grpSpPr>
            <a:xfrm>
              <a:off x="432721" y="3344040"/>
              <a:ext cx="3049862" cy="1144987"/>
              <a:chOff x="528706" y="5337411"/>
              <a:chExt cx="3049862" cy="1144987"/>
            </a:xfrm>
          </p:grpSpPr>
          <p:pic>
            <p:nvPicPr>
              <p:cNvPr id="123" name="Picture 12" descr="133,200+ Man Laptop Stock Illustrations, Royalty-Free Vector Graphics &amp;  Clip Art - iStock | Business man laptop, Man laptop home, Asian man laptop">
                <a:extLst>
                  <a:ext uri="{FF2B5EF4-FFF2-40B4-BE49-F238E27FC236}">
                    <a16:creationId xmlns:a16="http://schemas.microsoft.com/office/drawing/2014/main" id="{317293D0-1D70-4381-B4B9-F5C304A1736D}"/>
                  </a:ext>
                </a:extLst>
              </p:cNvPr>
              <p:cNvPicPr>
                <a:picLocks noChangeAspect="1" noChangeArrowheads="1"/>
              </p:cNvPicPr>
              <p:nvPr/>
            </p:nvPicPr>
            <p:blipFill rotWithShape="1">
              <a:blip r:embed="rId2">
                <a:clrChange>
                  <a:clrFrom>
                    <a:srgbClr val="FFFFFF"/>
                  </a:clrFrom>
                  <a:clrTo>
                    <a:srgbClr val="FFFFFF">
                      <a:alpha val="0"/>
                    </a:srgbClr>
                  </a:clrTo>
                </a:clrChange>
                <a:grayscl/>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l="8144" t="19059" r="53148" b="15020"/>
              <a:stretch/>
            </p:blipFill>
            <p:spPr bwMode="auto">
              <a:xfrm>
                <a:off x="528706" y="5337411"/>
                <a:ext cx="1121130" cy="1144987"/>
              </a:xfrm>
              <a:prstGeom prst="rect">
                <a:avLst/>
              </a:prstGeom>
              <a:noFill/>
              <a:extLst>
                <a:ext uri="{909E8E84-426E-40DD-AFC4-6F175D3DCCD1}">
                  <a14:hiddenFill xmlns:a14="http://schemas.microsoft.com/office/drawing/2010/main">
                    <a:solidFill>
                      <a:srgbClr val="FFFFFF"/>
                    </a:solidFill>
                  </a14:hiddenFill>
                </a:ext>
              </a:extLst>
            </p:spPr>
          </p:pic>
          <p:sp>
            <p:nvSpPr>
              <p:cNvPr id="124" name="任意形状 26">
                <a:extLst>
                  <a:ext uri="{FF2B5EF4-FFF2-40B4-BE49-F238E27FC236}">
                    <a16:creationId xmlns:a16="http://schemas.microsoft.com/office/drawing/2014/main" id="{5F7D91F6-D3D6-4653-A8F8-BC6FE28563C8}"/>
                  </a:ext>
                </a:extLst>
              </p:cNvPr>
              <p:cNvSpPr/>
              <p:nvPr/>
            </p:nvSpPr>
            <p:spPr>
              <a:xfrm>
                <a:off x="1417756" y="5461754"/>
                <a:ext cx="2160812" cy="566991"/>
              </a:xfrm>
              <a:custGeom>
                <a:avLst/>
                <a:gdLst>
                  <a:gd name="connsiteX0" fmla="*/ 61557 w 2101857"/>
                  <a:gd name="connsiteY0" fmla="*/ 0 h 566991"/>
                  <a:gd name="connsiteX1" fmla="*/ 2040300 w 2101857"/>
                  <a:gd name="connsiteY1" fmla="*/ 0 h 566991"/>
                  <a:gd name="connsiteX2" fmla="*/ 2101857 w 2101857"/>
                  <a:gd name="connsiteY2" fmla="*/ 61557 h 566991"/>
                  <a:gd name="connsiteX3" fmla="*/ 2101857 w 2101857"/>
                  <a:gd name="connsiteY3" fmla="*/ 307775 h 566991"/>
                  <a:gd name="connsiteX4" fmla="*/ 2040300 w 2101857"/>
                  <a:gd name="connsiteY4" fmla="*/ 369332 h 566991"/>
                  <a:gd name="connsiteX5" fmla="*/ 306731 w 2101857"/>
                  <a:gd name="connsiteY5" fmla="*/ 369332 h 566991"/>
                  <a:gd name="connsiteX6" fmla="*/ 156829 w 2101857"/>
                  <a:gd name="connsiteY6" fmla="*/ 566991 h 566991"/>
                  <a:gd name="connsiteX7" fmla="*/ 156829 w 2101857"/>
                  <a:gd name="connsiteY7" fmla="*/ 369332 h 566991"/>
                  <a:gd name="connsiteX8" fmla="*/ 61557 w 2101857"/>
                  <a:gd name="connsiteY8" fmla="*/ 369332 h 566991"/>
                  <a:gd name="connsiteX9" fmla="*/ 0 w 2101857"/>
                  <a:gd name="connsiteY9" fmla="*/ 307775 h 566991"/>
                  <a:gd name="connsiteX10" fmla="*/ 0 w 2101857"/>
                  <a:gd name="connsiteY10" fmla="*/ 61557 h 566991"/>
                  <a:gd name="connsiteX11" fmla="*/ 61557 w 2101857"/>
                  <a:gd name="connsiteY11" fmla="*/ 0 h 56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1857" h="566991">
                    <a:moveTo>
                      <a:pt x="61557" y="0"/>
                    </a:moveTo>
                    <a:lnTo>
                      <a:pt x="2040300" y="0"/>
                    </a:lnTo>
                    <a:cubicBezTo>
                      <a:pt x="2074297" y="0"/>
                      <a:pt x="2101857" y="27560"/>
                      <a:pt x="2101857" y="61557"/>
                    </a:cubicBezTo>
                    <a:lnTo>
                      <a:pt x="2101857" y="307775"/>
                    </a:lnTo>
                    <a:cubicBezTo>
                      <a:pt x="2101857" y="341772"/>
                      <a:pt x="2074297" y="369332"/>
                      <a:pt x="2040300" y="369332"/>
                    </a:cubicBezTo>
                    <a:lnTo>
                      <a:pt x="306731" y="369332"/>
                    </a:lnTo>
                    <a:lnTo>
                      <a:pt x="156829" y="566991"/>
                    </a:lnTo>
                    <a:lnTo>
                      <a:pt x="156829" y="369332"/>
                    </a:lnTo>
                    <a:lnTo>
                      <a:pt x="61557" y="369332"/>
                    </a:lnTo>
                    <a:cubicBezTo>
                      <a:pt x="27560" y="369332"/>
                      <a:pt x="0" y="341772"/>
                      <a:pt x="0" y="307775"/>
                    </a:cubicBezTo>
                    <a:lnTo>
                      <a:pt x="0" y="61557"/>
                    </a:lnTo>
                    <a:cubicBezTo>
                      <a:pt x="0" y="27560"/>
                      <a:pt x="27560" y="0"/>
                      <a:pt x="61557" y="0"/>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accent1">
                      <a:lumMod val="75000"/>
                    </a:schemeClr>
                  </a:solidFill>
                </a:endParaRPr>
              </a:p>
            </p:txBody>
          </p:sp>
          <p:sp>
            <p:nvSpPr>
              <p:cNvPr id="125" name="文本框 124">
                <a:extLst>
                  <a:ext uri="{FF2B5EF4-FFF2-40B4-BE49-F238E27FC236}">
                    <a16:creationId xmlns:a16="http://schemas.microsoft.com/office/drawing/2014/main" id="{47267C46-678A-488B-9C31-41D15771D169}"/>
                  </a:ext>
                </a:extLst>
              </p:cNvPr>
              <p:cNvSpPr txBox="1"/>
              <p:nvPr/>
            </p:nvSpPr>
            <p:spPr>
              <a:xfrm>
                <a:off x="1426475" y="5461754"/>
                <a:ext cx="2135467" cy="369332"/>
              </a:xfrm>
              <a:prstGeom prst="rect">
                <a:avLst/>
              </a:prstGeom>
              <a:noFill/>
            </p:spPr>
            <p:txBody>
              <a:bodyPr wrap="square" rtlCol="0">
                <a:spAutoFit/>
              </a:bodyPr>
              <a:lstStyle/>
              <a:p>
                <a:pPr algn="ctr"/>
                <a:r>
                  <a:rPr kumimoji="1" lang="en-US" altLang="zh-CN" b="1" dirty="0">
                    <a:solidFill>
                      <a:schemeClr val="accent1">
                        <a:lumMod val="75000"/>
                      </a:schemeClr>
                    </a:solidFill>
                    <a:latin typeface="Times New Roman" panose="02020603050405020304" pitchFamily="18" charset="0"/>
                    <a:cs typeface="Times New Roman" panose="02020603050405020304" pitchFamily="18" charset="0"/>
                  </a:rPr>
                  <a:t>What</a:t>
                </a:r>
                <a:r>
                  <a:rPr kumimoji="1" lang="zh-CN" altLang="en-US" b="1" dirty="0">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1">
                        <a:lumMod val="75000"/>
                      </a:schemeClr>
                    </a:solidFill>
                    <a:latin typeface="Times New Roman" panose="02020603050405020304" pitchFamily="18" charset="0"/>
                    <a:cs typeface="Times New Roman" panose="02020603050405020304" pitchFamily="18" charset="0"/>
                  </a:rPr>
                  <a:t>to</a:t>
                </a:r>
                <a:r>
                  <a:rPr kumimoji="1" lang="zh-CN" altLang="en-US" b="1" dirty="0">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1">
                        <a:lumMod val="75000"/>
                      </a:schemeClr>
                    </a:solidFill>
                    <a:latin typeface="Times New Roman" panose="02020603050405020304" pitchFamily="18" charset="0"/>
                    <a:cs typeface="Times New Roman" panose="02020603050405020304" pitchFamily="18" charset="0"/>
                  </a:rPr>
                  <a:t>cook</a:t>
                </a:r>
                <a:r>
                  <a:rPr kumimoji="1" lang="zh-CN" altLang="en-US" b="1" dirty="0">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1">
                        <a:lumMod val="75000"/>
                      </a:schemeClr>
                    </a:solidFill>
                    <a:latin typeface="Times New Roman" panose="02020603050405020304" pitchFamily="18" charset="0"/>
                    <a:cs typeface="Times New Roman" panose="02020603050405020304" pitchFamily="18" charset="0"/>
                  </a:rPr>
                  <a:t>today?</a:t>
                </a:r>
                <a:endParaRPr kumimoji="1" lang="zh-CN" altLang="en-US" b="1" dirty="0">
                  <a:solidFill>
                    <a:schemeClr val="accent1">
                      <a:lumMod val="75000"/>
                    </a:schemeClr>
                  </a:solidFill>
                  <a:latin typeface="Times New Roman" panose="02020603050405020304" pitchFamily="18" charset="0"/>
                  <a:cs typeface="Times New Roman" panose="02020603050405020304" pitchFamily="18" charset="0"/>
                </a:endParaRPr>
              </a:p>
            </p:txBody>
          </p:sp>
        </p:grpSp>
      </p:grpSp>
      <p:grpSp>
        <p:nvGrpSpPr>
          <p:cNvPr id="17" name="组合 16">
            <a:extLst>
              <a:ext uri="{FF2B5EF4-FFF2-40B4-BE49-F238E27FC236}">
                <a16:creationId xmlns:a16="http://schemas.microsoft.com/office/drawing/2014/main" id="{471508A8-FAB3-4A4B-B2E9-6281C7C2788F}"/>
              </a:ext>
            </a:extLst>
          </p:cNvPr>
          <p:cNvGrpSpPr/>
          <p:nvPr/>
        </p:nvGrpSpPr>
        <p:grpSpPr>
          <a:xfrm>
            <a:off x="1440391" y="4185151"/>
            <a:ext cx="606530" cy="506731"/>
            <a:chOff x="4718494" y="5137761"/>
            <a:chExt cx="606530" cy="506731"/>
          </a:xfrm>
        </p:grpSpPr>
        <p:pic>
          <p:nvPicPr>
            <p:cNvPr id="182" name="图片 181">
              <a:extLst>
                <a:ext uri="{FF2B5EF4-FFF2-40B4-BE49-F238E27FC236}">
                  <a16:creationId xmlns:a16="http://schemas.microsoft.com/office/drawing/2014/main" id="{216D379A-81DD-4F52-B7CC-814C2E487551}"/>
                </a:ext>
              </a:extLst>
            </p:cNvPr>
            <p:cNvPicPr>
              <a:picLocks noChangeAspect="1"/>
            </p:cNvPicPr>
            <p:nvPr/>
          </p:nvPicPr>
          <p:blipFill>
            <a:blip r:embed="rId4"/>
            <a:stretch>
              <a:fillRect/>
            </a:stretch>
          </p:blipFill>
          <p:spPr>
            <a:xfrm>
              <a:off x="4718494" y="5137761"/>
              <a:ext cx="506731" cy="506731"/>
            </a:xfrm>
            <a:prstGeom prst="rect">
              <a:avLst/>
            </a:prstGeom>
            <a:noFill/>
          </p:spPr>
        </p:pic>
        <p:pic>
          <p:nvPicPr>
            <p:cNvPr id="183" name="图片 182">
              <a:extLst>
                <a:ext uri="{FF2B5EF4-FFF2-40B4-BE49-F238E27FC236}">
                  <a16:creationId xmlns:a16="http://schemas.microsoft.com/office/drawing/2014/main" id="{69B85E21-5A47-42C8-92F5-200E0C24D2F0}"/>
                </a:ext>
              </a:extLst>
            </p:cNvPr>
            <p:cNvPicPr>
              <a:picLocks noChangeAspect="1"/>
            </p:cNvPicPr>
            <p:nvPr/>
          </p:nvPicPr>
          <p:blipFill>
            <a:blip r:embed="rId5"/>
            <a:stretch>
              <a:fillRect/>
            </a:stretch>
          </p:blipFill>
          <p:spPr>
            <a:xfrm>
              <a:off x="5054687" y="5228517"/>
              <a:ext cx="270337" cy="270337"/>
            </a:xfrm>
            <a:prstGeom prst="rect">
              <a:avLst/>
            </a:prstGeom>
          </p:spPr>
        </p:pic>
      </p:grpSp>
      <p:grpSp>
        <p:nvGrpSpPr>
          <p:cNvPr id="7" name="组合 6">
            <a:extLst>
              <a:ext uri="{FF2B5EF4-FFF2-40B4-BE49-F238E27FC236}">
                <a16:creationId xmlns:a16="http://schemas.microsoft.com/office/drawing/2014/main" id="{A1015D24-0B70-EE4F-A396-DF97165552C5}"/>
              </a:ext>
            </a:extLst>
          </p:cNvPr>
          <p:cNvGrpSpPr/>
          <p:nvPr/>
        </p:nvGrpSpPr>
        <p:grpSpPr>
          <a:xfrm>
            <a:off x="1518374" y="1797124"/>
            <a:ext cx="600705" cy="637330"/>
            <a:chOff x="5875091" y="4081092"/>
            <a:chExt cx="600705" cy="637330"/>
          </a:xfrm>
        </p:grpSpPr>
        <p:grpSp>
          <p:nvGrpSpPr>
            <p:cNvPr id="5" name="组合 4">
              <a:extLst>
                <a:ext uri="{FF2B5EF4-FFF2-40B4-BE49-F238E27FC236}">
                  <a16:creationId xmlns:a16="http://schemas.microsoft.com/office/drawing/2014/main" id="{FF841D37-E0DF-F44D-8EC8-80EFE447F792}"/>
                </a:ext>
              </a:extLst>
            </p:cNvPr>
            <p:cNvGrpSpPr/>
            <p:nvPr/>
          </p:nvGrpSpPr>
          <p:grpSpPr>
            <a:xfrm>
              <a:off x="6096730" y="4081092"/>
              <a:ext cx="379066" cy="379066"/>
              <a:chOff x="6854948" y="4182079"/>
              <a:chExt cx="379066" cy="379066"/>
            </a:xfrm>
          </p:grpSpPr>
          <p:sp>
            <p:nvSpPr>
              <p:cNvPr id="3" name="任意形状 2">
                <a:extLst>
                  <a:ext uri="{FF2B5EF4-FFF2-40B4-BE49-F238E27FC236}">
                    <a16:creationId xmlns:a16="http://schemas.microsoft.com/office/drawing/2014/main" id="{6D69E339-C8BE-9E43-8495-2E37F8B93178}"/>
                  </a:ext>
                </a:extLst>
              </p:cNvPr>
              <p:cNvSpPr/>
              <p:nvPr/>
            </p:nvSpPr>
            <p:spPr>
              <a:xfrm>
                <a:off x="6916242" y="4198768"/>
                <a:ext cx="256478" cy="345688"/>
              </a:xfrm>
              <a:custGeom>
                <a:avLst/>
                <a:gdLst>
                  <a:gd name="connsiteX0" fmla="*/ 0 w 256478"/>
                  <a:gd name="connsiteY0" fmla="*/ 0 h 345688"/>
                  <a:gd name="connsiteX1" fmla="*/ 0 w 256478"/>
                  <a:gd name="connsiteY1" fmla="*/ 345688 h 345688"/>
                  <a:gd name="connsiteX2" fmla="*/ 256478 w 256478"/>
                  <a:gd name="connsiteY2" fmla="*/ 340112 h 345688"/>
                  <a:gd name="connsiteX3" fmla="*/ 256478 w 256478"/>
                  <a:gd name="connsiteY3" fmla="*/ 100361 h 345688"/>
                  <a:gd name="connsiteX4" fmla="*/ 161692 w 256478"/>
                  <a:gd name="connsiteY4" fmla="*/ 5576 h 345688"/>
                  <a:gd name="connsiteX5" fmla="*/ 0 w 256478"/>
                  <a:gd name="connsiteY5" fmla="*/ 0 h 3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478" h="345688">
                    <a:moveTo>
                      <a:pt x="0" y="0"/>
                    </a:moveTo>
                    <a:lnTo>
                      <a:pt x="0" y="345688"/>
                    </a:lnTo>
                    <a:lnTo>
                      <a:pt x="256478" y="340112"/>
                    </a:lnTo>
                    <a:lnTo>
                      <a:pt x="256478" y="100361"/>
                    </a:lnTo>
                    <a:lnTo>
                      <a:pt x="161692" y="557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0" name="Picture 2" descr="High-quality document icon for documentation and printable documents">
                <a:extLst>
                  <a:ext uri="{FF2B5EF4-FFF2-40B4-BE49-F238E27FC236}">
                    <a16:creationId xmlns:a16="http://schemas.microsoft.com/office/drawing/2014/main" id="{71273505-39BA-CE44-9B90-75BCE34A556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4948" y="4182079"/>
                <a:ext cx="379066" cy="3790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组合 32">
              <a:extLst>
                <a:ext uri="{FF2B5EF4-FFF2-40B4-BE49-F238E27FC236}">
                  <a16:creationId xmlns:a16="http://schemas.microsoft.com/office/drawing/2014/main" id="{7FC17829-076A-4F45-80BA-E178F0C45B82}"/>
                </a:ext>
              </a:extLst>
            </p:cNvPr>
            <p:cNvGrpSpPr/>
            <p:nvPr/>
          </p:nvGrpSpPr>
          <p:grpSpPr>
            <a:xfrm>
              <a:off x="6022851" y="4167180"/>
              <a:ext cx="379066" cy="379066"/>
              <a:chOff x="6854948" y="4182079"/>
              <a:chExt cx="379066" cy="379066"/>
            </a:xfrm>
          </p:grpSpPr>
          <p:sp>
            <p:nvSpPr>
              <p:cNvPr id="34" name="任意形状 33">
                <a:extLst>
                  <a:ext uri="{FF2B5EF4-FFF2-40B4-BE49-F238E27FC236}">
                    <a16:creationId xmlns:a16="http://schemas.microsoft.com/office/drawing/2014/main" id="{ECCD34E6-C87C-E440-9078-DCCCB9122CF3}"/>
                  </a:ext>
                </a:extLst>
              </p:cNvPr>
              <p:cNvSpPr/>
              <p:nvPr/>
            </p:nvSpPr>
            <p:spPr>
              <a:xfrm>
                <a:off x="6916242" y="4198768"/>
                <a:ext cx="256478" cy="345688"/>
              </a:xfrm>
              <a:custGeom>
                <a:avLst/>
                <a:gdLst>
                  <a:gd name="connsiteX0" fmla="*/ 0 w 256478"/>
                  <a:gd name="connsiteY0" fmla="*/ 0 h 345688"/>
                  <a:gd name="connsiteX1" fmla="*/ 0 w 256478"/>
                  <a:gd name="connsiteY1" fmla="*/ 345688 h 345688"/>
                  <a:gd name="connsiteX2" fmla="*/ 256478 w 256478"/>
                  <a:gd name="connsiteY2" fmla="*/ 340112 h 345688"/>
                  <a:gd name="connsiteX3" fmla="*/ 256478 w 256478"/>
                  <a:gd name="connsiteY3" fmla="*/ 100361 h 345688"/>
                  <a:gd name="connsiteX4" fmla="*/ 161692 w 256478"/>
                  <a:gd name="connsiteY4" fmla="*/ 5576 h 345688"/>
                  <a:gd name="connsiteX5" fmla="*/ 0 w 256478"/>
                  <a:gd name="connsiteY5" fmla="*/ 0 h 3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478" h="345688">
                    <a:moveTo>
                      <a:pt x="0" y="0"/>
                    </a:moveTo>
                    <a:lnTo>
                      <a:pt x="0" y="345688"/>
                    </a:lnTo>
                    <a:lnTo>
                      <a:pt x="256478" y="340112"/>
                    </a:lnTo>
                    <a:lnTo>
                      <a:pt x="256478" y="100361"/>
                    </a:lnTo>
                    <a:lnTo>
                      <a:pt x="161692" y="557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5" name="Picture 2" descr="High-quality document icon for documentation and printable documents">
                <a:extLst>
                  <a:ext uri="{FF2B5EF4-FFF2-40B4-BE49-F238E27FC236}">
                    <a16:creationId xmlns:a16="http://schemas.microsoft.com/office/drawing/2014/main" id="{EE581943-5E9C-4444-BC1C-05445B7A2ED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4948" y="4182079"/>
                <a:ext cx="379066" cy="3790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组合 35">
              <a:extLst>
                <a:ext uri="{FF2B5EF4-FFF2-40B4-BE49-F238E27FC236}">
                  <a16:creationId xmlns:a16="http://schemas.microsoft.com/office/drawing/2014/main" id="{B2DD20ED-DD05-F640-9C37-F422058BE05B}"/>
                </a:ext>
              </a:extLst>
            </p:cNvPr>
            <p:cNvGrpSpPr/>
            <p:nvPr/>
          </p:nvGrpSpPr>
          <p:grpSpPr>
            <a:xfrm>
              <a:off x="5948971" y="4253268"/>
              <a:ext cx="379066" cy="379066"/>
              <a:chOff x="6854948" y="4182079"/>
              <a:chExt cx="379066" cy="379066"/>
            </a:xfrm>
          </p:grpSpPr>
          <p:sp>
            <p:nvSpPr>
              <p:cNvPr id="37" name="任意形状 36">
                <a:extLst>
                  <a:ext uri="{FF2B5EF4-FFF2-40B4-BE49-F238E27FC236}">
                    <a16:creationId xmlns:a16="http://schemas.microsoft.com/office/drawing/2014/main" id="{D94F2C26-CB7E-AB4D-83DC-55111425A670}"/>
                  </a:ext>
                </a:extLst>
              </p:cNvPr>
              <p:cNvSpPr/>
              <p:nvPr/>
            </p:nvSpPr>
            <p:spPr>
              <a:xfrm>
                <a:off x="6916242" y="4198768"/>
                <a:ext cx="256478" cy="345688"/>
              </a:xfrm>
              <a:custGeom>
                <a:avLst/>
                <a:gdLst>
                  <a:gd name="connsiteX0" fmla="*/ 0 w 256478"/>
                  <a:gd name="connsiteY0" fmla="*/ 0 h 345688"/>
                  <a:gd name="connsiteX1" fmla="*/ 0 w 256478"/>
                  <a:gd name="connsiteY1" fmla="*/ 345688 h 345688"/>
                  <a:gd name="connsiteX2" fmla="*/ 256478 w 256478"/>
                  <a:gd name="connsiteY2" fmla="*/ 340112 h 345688"/>
                  <a:gd name="connsiteX3" fmla="*/ 256478 w 256478"/>
                  <a:gd name="connsiteY3" fmla="*/ 100361 h 345688"/>
                  <a:gd name="connsiteX4" fmla="*/ 161692 w 256478"/>
                  <a:gd name="connsiteY4" fmla="*/ 5576 h 345688"/>
                  <a:gd name="connsiteX5" fmla="*/ 0 w 256478"/>
                  <a:gd name="connsiteY5" fmla="*/ 0 h 3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478" h="345688">
                    <a:moveTo>
                      <a:pt x="0" y="0"/>
                    </a:moveTo>
                    <a:lnTo>
                      <a:pt x="0" y="345688"/>
                    </a:lnTo>
                    <a:lnTo>
                      <a:pt x="256478" y="340112"/>
                    </a:lnTo>
                    <a:lnTo>
                      <a:pt x="256478" y="100361"/>
                    </a:lnTo>
                    <a:lnTo>
                      <a:pt x="161692" y="557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8" name="Picture 2" descr="High-quality document icon for documentation and printable documents">
                <a:extLst>
                  <a:ext uri="{FF2B5EF4-FFF2-40B4-BE49-F238E27FC236}">
                    <a16:creationId xmlns:a16="http://schemas.microsoft.com/office/drawing/2014/main" id="{07D84DF4-D262-684A-BE2F-C16970D9180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4948" y="4182079"/>
                <a:ext cx="379066" cy="3790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组合 38">
              <a:extLst>
                <a:ext uri="{FF2B5EF4-FFF2-40B4-BE49-F238E27FC236}">
                  <a16:creationId xmlns:a16="http://schemas.microsoft.com/office/drawing/2014/main" id="{A764A711-4C42-994A-8C82-DB239C29A49B}"/>
                </a:ext>
              </a:extLst>
            </p:cNvPr>
            <p:cNvGrpSpPr/>
            <p:nvPr/>
          </p:nvGrpSpPr>
          <p:grpSpPr>
            <a:xfrm>
              <a:off x="5875091" y="4339356"/>
              <a:ext cx="379066" cy="379066"/>
              <a:chOff x="6854948" y="4182079"/>
              <a:chExt cx="379066" cy="379066"/>
            </a:xfrm>
          </p:grpSpPr>
          <p:sp>
            <p:nvSpPr>
              <p:cNvPr id="40" name="任意形状 39">
                <a:extLst>
                  <a:ext uri="{FF2B5EF4-FFF2-40B4-BE49-F238E27FC236}">
                    <a16:creationId xmlns:a16="http://schemas.microsoft.com/office/drawing/2014/main" id="{080D08E8-562A-2F42-A85D-7BD014592E8D}"/>
                  </a:ext>
                </a:extLst>
              </p:cNvPr>
              <p:cNvSpPr/>
              <p:nvPr/>
            </p:nvSpPr>
            <p:spPr>
              <a:xfrm>
                <a:off x="6916242" y="4198768"/>
                <a:ext cx="256478" cy="345688"/>
              </a:xfrm>
              <a:custGeom>
                <a:avLst/>
                <a:gdLst>
                  <a:gd name="connsiteX0" fmla="*/ 0 w 256478"/>
                  <a:gd name="connsiteY0" fmla="*/ 0 h 345688"/>
                  <a:gd name="connsiteX1" fmla="*/ 0 w 256478"/>
                  <a:gd name="connsiteY1" fmla="*/ 345688 h 345688"/>
                  <a:gd name="connsiteX2" fmla="*/ 256478 w 256478"/>
                  <a:gd name="connsiteY2" fmla="*/ 340112 h 345688"/>
                  <a:gd name="connsiteX3" fmla="*/ 256478 w 256478"/>
                  <a:gd name="connsiteY3" fmla="*/ 100361 h 345688"/>
                  <a:gd name="connsiteX4" fmla="*/ 161692 w 256478"/>
                  <a:gd name="connsiteY4" fmla="*/ 5576 h 345688"/>
                  <a:gd name="connsiteX5" fmla="*/ 0 w 256478"/>
                  <a:gd name="connsiteY5" fmla="*/ 0 h 3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478" h="345688">
                    <a:moveTo>
                      <a:pt x="0" y="0"/>
                    </a:moveTo>
                    <a:lnTo>
                      <a:pt x="0" y="345688"/>
                    </a:lnTo>
                    <a:lnTo>
                      <a:pt x="256478" y="340112"/>
                    </a:lnTo>
                    <a:lnTo>
                      <a:pt x="256478" y="100361"/>
                    </a:lnTo>
                    <a:lnTo>
                      <a:pt x="161692" y="557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1" name="Picture 2" descr="High-quality document icon for documentation and printable documents">
                <a:extLst>
                  <a:ext uri="{FF2B5EF4-FFF2-40B4-BE49-F238E27FC236}">
                    <a16:creationId xmlns:a16="http://schemas.microsoft.com/office/drawing/2014/main" id="{E4A68284-2425-0C49-905B-342D419F20F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4948" y="4182079"/>
                <a:ext cx="379066" cy="379066"/>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11" name="直线箭头连接符 10">
            <a:extLst>
              <a:ext uri="{FF2B5EF4-FFF2-40B4-BE49-F238E27FC236}">
                <a16:creationId xmlns:a16="http://schemas.microsoft.com/office/drawing/2014/main" id="{147C78FD-A818-574E-9438-DBDED2054D7F}"/>
              </a:ext>
            </a:extLst>
          </p:cNvPr>
          <p:cNvCxnSpPr>
            <a:cxnSpLocks/>
            <a:endCxn id="93" idx="2"/>
          </p:cNvCxnSpPr>
          <p:nvPr/>
        </p:nvCxnSpPr>
        <p:spPr>
          <a:xfrm flipV="1">
            <a:off x="1920852" y="3596379"/>
            <a:ext cx="0" cy="1380352"/>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1" name="直线箭头连接符 50">
            <a:extLst>
              <a:ext uri="{FF2B5EF4-FFF2-40B4-BE49-F238E27FC236}">
                <a16:creationId xmlns:a16="http://schemas.microsoft.com/office/drawing/2014/main" id="{3406587D-77A5-EB40-AD1A-73D3FD2A6008}"/>
              </a:ext>
            </a:extLst>
          </p:cNvPr>
          <p:cNvCxnSpPr>
            <a:cxnSpLocks/>
            <a:stCxn id="93" idx="0"/>
          </p:cNvCxnSpPr>
          <p:nvPr/>
        </p:nvCxnSpPr>
        <p:spPr>
          <a:xfrm flipV="1">
            <a:off x="1920852" y="2359642"/>
            <a:ext cx="0" cy="51123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4" name="直线箭头连接符 53">
            <a:extLst>
              <a:ext uri="{FF2B5EF4-FFF2-40B4-BE49-F238E27FC236}">
                <a16:creationId xmlns:a16="http://schemas.microsoft.com/office/drawing/2014/main" id="{5F1470DF-1649-E244-9EE1-CCA63F6DBBE7}"/>
              </a:ext>
            </a:extLst>
          </p:cNvPr>
          <p:cNvCxnSpPr>
            <a:cxnSpLocks/>
            <a:stCxn id="35" idx="3"/>
            <a:endCxn id="24" idx="2"/>
          </p:cNvCxnSpPr>
          <p:nvPr/>
        </p:nvCxnSpPr>
        <p:spPr>
          <a:xfrm>
            <a:off x="2045200" y="2072745"/>
            <a:ext cx="988156" cy="13308"/>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9" name="直线箭头连接符 58">
            <a:extLst>
              <a:ext uri="{FF2B5EF4-FFF2-40B4-BE49-F238E27FC236}">
                <a16:creationId xmlns:a16="http://schemas.microsoft.com/office/drawing/2014/main" id="{6E7FEBB7-C71B-2B49-B174-575B5024C474}"/>
              </a:ext>
            </a:extLst>
          </p:cNvPr>
          <p:cNvCxnSpPr>
            <a:cxnSpLocks/>
            <a:endCxn id="44" idx="2"/>
          </p:cNvCxnSpPr>
          <p:nvPr/>
        </p:nvCxnSpPr>
        <p:spPr>
          <a:xfrm flipV="1">
            <a:off x="3175125" y="2224552"/>
            <a:ext cx="0" cy="2744008"/>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4" name="椭圆 23">
            <a:extLst>
              <a:ext uri="{FF2B5EF4-FFF2-40B4-BE49-F238E27FC236}">
                <a16:creationId xmlns:a16="http://schemas.microsoft.com/office/drawing/2014/main" id="{0B58DCE5-E2A2-8A42-8CFD-43EBBB99B572}"/>
              </a:ext>
            </a:extLst>
          </p:cNvPr>
          <p:cNvSpPr/>
          <p:nvPr/>
        </p:nvSpPr>
        <p:spPr>
          <a:xfrm>
            <a:off x="3033356" y="1955724"/>
            <a:ext cx="260657" cy="26065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文本框 43">
            <a:extLst>
              <a:ext uri="{FF2B5EF4-FFF2-40B4-BE49-F238E27FC236}">
                <a16:creationId xmlns:a16="http://schemas.microsoft.com/office/drawing/2014/main" id="{B7C55B74-1A59-C24E-BFC9-0F4BA3DE4733}"/>
              </a:ext>
            </a:extLst>
          </p:cNvPr>
          <p:cNvSpPr txBox="1"/>
          <p:nvPr/>
        </p:nvSpPr>
        <p:spPr>
          <a:xfrm>
            <a:off x="3098181" y="1947553"/>
            <a:ext cx="153888" cy="276999"/>
          </a:xfrm>
          <a:prstGeom prst="rect">
            <a:avLst/>
          </a:prstGeom>
          <a:noFill/>
        </p:spPr>
        <p:txBody>
          <a:bodyPr wrap="none" lIns="0" tIns="0" rIns="0" bIns="0" rtlCol="0">
            <a:spAutoFit/>
          </a:bodyPr>
          <a:lstStyle/>
          <a:p>
            <a:r>
              <a:rPr kumimoji="1" lang="en-US" altLang="zh-CN"/>
              <a:t>+</a:t>
            </a:r>
            <a:endParaRPr kumimoji="1" lang="zh-CN" altLang="en-US"/>
          </a:p>
        </p:txBody>
      </p:sp>
      <p:grpSp>
        <p:nvGrpSpPr>
          <p:cNvPr id="129" name="组合 128">
            <a:extLst>
              <a:ext uri="{FF2B5EF4-FFF2-40B4-BE49-F238E27FC236}">
                <a16:creationId xmlns:a16="http://schemas.microsoft.com/office/drawing/2014/main" id="{81399FB4-D610-5A42-9930-48046E26EE8D}"/>
              </a:ext>
            </a:extLst>
          </p:cNvPr>
          <p:cNvGrpSpPr/>
          <p:nvPr/>
        </p:nvGrpSpPr>
        <p:grpSpPr>
          <a:xfrm>
            <a:off x="5666071" y="1853903"/>
            <a:ext cx="489363" cy="489363"/>
            <a:chOff x="5666071" y="1853903"/>
            <a:chExt cx="489363" cy="489363"/>
          </a:xfrm>
        </p:grpSpPr>
        <p:sp>
          <p:nvSpPr>
            <p:cNvPr id="48" name="圆角矩形 47">
              <a:extLst>
                <a:ext uri="{FF2B5EF4-FFF2-40B4-BE49-F238E27FC236}">
                  <a16:creationId xmlns:a16="http://schemas.microsoft.com/office/drawing/2014/main" id="{2B35ABAE-7E82-7D48-BBD4-B73AE33B6A31}"/>
                </a:ext>
              </a:extLst>
            </p:cNvPr>
            <p:cNvSpPr/>
            <p:nvPr/>
          </p:nvSpPr>
          <p:spPr>
            <a:xfrm>
              <a:off x="5666071" y="1853903"/>
              <a:ext cx="489363" cy="48936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6" name="Picture 2">
              <a:extLst>
                <a:ext uri="{FF2B5EF4-FFF2-40B4-BE49-F238E27FC236}">
                  <a16:creationId xmlns:a16="http://schemas.microsoft.com/office/drawing/2014/main" id="{04005C8F-2242-8348-AB22-7325A3AC785C}"/>
                </a:ext>
              </a:extLst>
            </p:cNvPr>
            <p:cNvPicPr>
              <a:picLocks noChangeAspect="1" noChangeArrowheads="1"/>
            </p:cNvPicPr>
            <p:nvPr/>
          </p:nvPicPr>
          <p:blipFill>
            <a:blip r:embed="rId7">
              <a:clrChange>
                <a:clrFrom>
                  <a:srgbClr val="FFFFFF"/>
                </a:clrFrom>
                <a:clrTo>
                  <a:srgbClr val="FFFFFF">
                    <a:alpha val="0"/>
                  </a:srgbClr>
                </a:clrTo>
              </a:clrChange>
            </a:blip>
            <a:srcRect/>
            <a:stretch/>
          </p:blipFill>
          <p:spPr bwMode="auto">
            <a:xfrm>
              <a:off x="5733809" y="1924771"/>
              <a:ext cx="377774" cy="37777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0" name="直线箭头连接符 69">
            <a:extLst>
              <a:ext uri="{FF2B5EF4-FFF2-40B4-BE49-F238E27FC236}">
                <a16:creationId xmlns:a16="http://schemas.microsoft.com/office/drawing/2014/main" id="{ACE9D5C6-06D9-374D-AC09-168B25B36B97}"/>
              </a:ext>
            </a:extLst>
          </p:cNvPr>
          <p:cNvCxnSpPr>
            <a:cxnSpLocks/>
            <a:stCxn id="24" idx="6"/>
          </p:cNvCxnSpPr>
          <p:nvPr/>
        </p:nvCxnSpPr>
        <p:spPr>
          <a:xfrm>
            <a:off x="3294012" y="2086053"/>
            <a:ext cx="2340000" cy="0"/>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57" name="组合 56">
            <a:extLst>
              <a:ext uri="{FF2B5EF4-FFF2-40B4-BE49-F238E27FC236}">
                <a16:creationId xmlns:a16="http://schemas.microsoft.com/office/drawing/2014/main" id="{AD558409-8B51-734E-A9D5-08DBE5770084}"/>
              </a:ext>
            </a:extLst>
          </p:cNvPr>
          <p:cNvGrpSpPr/>
          <p:nvPr/>
        </p:nvGrpSpPr>
        <p:grpSpPr>
          <a:xfrm>
            <a:off x="1451814" y="2870877"/>
            <a:ext cx="938077" cy="753013"/>
            <a:chOff x="1451814" y="3334993"/>
            <a:chExt cx="938077" cy="753013"/>
          </a:xfrm>
        </p:grpSpPr>
        <p:sp>
          <p:nvSpPr>
            <p:cNvPr id="93" name="圆角矩形 92">
              <a:extLst>
                <a:ext uri="{FF2B5EF4-FFF2-40B4-BE49-F238E27FC236}">
                  <a16:creationId xmlns:a16="http://schemas.microsoft.com/office/drawing/2014/main" id="{056A32DA-0FB0-2B45-AF4E-7F4D2EFFC078}"/>
                </a:ext>
              </a:extLst>
            </p:cNvPr>
            <p:cNvSpPr/>
            <p:nvPr/>
          </p:nvSpPr>
          <p:spPr>
            <a:xfrm>
              <a:off x="1451814" y="3334993"/>
              <a:ext cx="938076" cy="725502"/>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3" name="组合 22">
              <a:extLst>
                <a:ext uri="{FF2B5EF4-FFF2-40B4-BE49-F238E27FC236}">
                  <a16:creationId xmlns:a16="http://schemas.microsoft.com/office/drawing/2014/main" id="{4788DA7A-62A9-BF48-852D-D86006EADB87}"/>
                </a:ext>
              </a:extLst>
            </p:cNvPr>
            <p:cNvGrpSpPr/>
            <p:nvPr/>
          </p:nvGrpSpPr>
          <p:grpSpPr>
            <a:xfrm>
              <a:off x="1550026" y="3393161"/>
              <a:ext cx="741653" cy="448455"/>
              <a:chOff x="1536735" y="3359792"/>
              <a:chExt cx="741653" cy="448455"/>
            </a:xfrm>
          </p:grpSpPr>
          <p:pic>
            <p:nvPicPr>
              <p:cNvPr id="181" name="Picture 2" descr="ios 17 outlined style database icon">
                <a:extLst>
                  <a:ext uri="{FF2B5EF4-FFF2-40B4-BE49-F238E27FC236}">
                    <a16:creationId xmlns:a16="http://schemas.microsoft.com/office/drawing/2014/main" id="{B8B9A12B-4AB7-4ACF-9539-FE3B3F3AD22F}"/>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9933" y="3359792"/>
                <a:ext cx="448455" cy="448455"/>
              </a:xfrm>
              <a:prstGeom prst="rect">
                <a:avLst/>
              </a:prstGeom>
              <a:noFill/>
              <a:extLst>
                <a:ext uri="{909E8E84-426E-40DD-AFC4-6F175D3DCCD1}">
                  <a14:hiddenFill xmlns:a14="http://schemas.microsoft.com/office/drawing/2010/main">
                    <a:solidFill>
                      <a:srgbClr val="FFFFFF"/>
                    </a:solidFill>
                  </a14:hiddenFill>
                </a:ext>
              </a:extLst>
            </p:spPr>
          </p:pic>
          <p:pic>
            <p:nvPicPr>
              <p:cNvPr id="184" name="图片 183">
                <a:extLst>
                  <a:ext uri="{FF2B5EF4-FFF2-40B4-BE49-F238E27FC236}">
                    <a16:creationId xmlns:a16="http://schemas.microsoft.com/office/drawing/2014/main" id="{BAAA1BF5-F2EE-4FA2-808F-C8D85DB83188}"/>
                  </a:ext>
                </a:extLst>
              </p:cNvPr>
              <p:cNvPicPr>
                <a:picLocks noChangeAspect="1"/>
              </p:cNvPicPr>
              <p:nvPr/>
            </p:nvPicPr>
            <p:blipFill>
              <a:blip r:embed="rId9"/>
              <a:stretch>
                <a:fillRect/>
              </a:stretch>
            </p:blipFill>
            <p:spPr>
              <a:xfrm>
                <a:off x="1536735" y="3405298"/>
                <a:ext cx="379497" cy="379497"/>
              </a:xfrm>
              <a:prstGeom prst="rect">
                <a:avLst/>
              </a:prstGeom>
            </p:spPr>
          </p:pic>
        </p:grpSp>
        <p:sp>
          <p:nvSpPr>
            <p:cNvPr id="61" name="文本框 60">
              <a:extLst>
                <a:ext uri="{FF2B5EF4-FFF2-40B4-BE49-F238E27FC236}">
                  <a16:creationId xmlns:a16="http://schemas.microsoft.com/office/drawing/2014/main" id="{9A190BA2-9937-8349-B553-A0435BE427F1}"/>
                </a:ext>
              </a:extLst>
            </p:cNvPr>
            <p:cNvSpPr txBox="1"/>
            <p:nvPr/>
          </p:nvSpPr>
          <p:spPr>
            <a:xfrm>
              <a:off x="1451814" y="3749452"/>
              <a:ext cx="938077" cy="338554"/>
            </a:xfrm>
            <a:prstGeom prst="rect">
              <a:avLst/>
            </a:prstGeom>
            <a:noFill/>
          </p:spPr>
          <p:txBody>
            <a:bodyPr wrap="none" rtlCol="0">
              <a:spAutoFit/>
            </a:bodyPr>
            <a:lstStyle/>
            <a:p>
              <a:r>
                <a:rPr kumimoji="1" lang="en-US" altLang="zh-CN" sz="1600">
                  <a:latin typeface="Times New Roman" panose="02020603050405020304" pitchFamily="18" charset="0"/>
                  <a:cs typeface="Times New Roman" panose="02020603050405020304" pitchFamily="18" charset="0"/>
                </a:rPr>
                <a:t>Database</a:t>
              </a:r>
              <a:endParaRPr kumimoji="1" lang="zh-CN" altLang="en-US" sz="1600">
                <a:latin typeface="Times New Roman" panose="02020603050405020304" pitchFamily="18" charset="0"/>
                <a:cs typeface="Times New Roman" panose="02020603050405020304" pitchFamily="18" charset="0"/>
              </a:endParaRPr>
            </a:p>
          </p:txBody>
        </p:sp>
      </p:grpSp>
      <p:sp>
        <p:nvSpPr>
          <p:cNvPr id="95" name="文本框 94">
            <a:extLst>
              <a:ext uri="{FF2B5EF4-FFF2-40B4-BE49-F238E27FC236}">
                <a16:creationId xmlns:a16="http://schemas.microsoft.com/office/drawing/2014/main" id="{D06A902B-7E76-2840-BBB1-16BB93AFEDDF}"/>
              </a:ext>
            </a:extLst>
          </p:cNvPr>
          <p:cNvSpPr txBox="1"/>
          <p:nvPr/>
        </p:nvSpPr>
        <p:spPr>
          <a:xfrm>
            <a:off x="1237549" y="1492289"/>
            <a:ext cx="1236236"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Documents</a:t>
            </a:r>
            <a:endParaRPr kumimoji="1" lang="zh-CN" altLang="en-US">
              <a:latin typeface="Times New Roman" panose="02020603050405020304" pitchFamily="18" charset="0"/>
              <a:cs typeface="Times New Roman" panose="02020603050405020304" pitchFamily="18" charset="0"/>
            </a:endParaRPr>
          </a:p>
        </p:txBody>
      </p:sp>
      <p:sp>
        <p:nvSpPr>
          <p:cNvPr id="63" name="文本框 62">
            <a:extLst>
              <a:ext uri="{FF2B5EF4-FFF2-40B4-BE49-F238E27FC236}">
                <a16:creationId xmlns:a16="http://schemas.microsoft.com/office/drawing/2014/main" id="{4011A6A0-DDFB-664B-B339-671F0127BE71}"/>
              </a:ext>
            </a:extLst>
          </p:cNvPr>
          <p:cNvSpPr txBox="1"/>
          <p:nvPr/>
        </p:nvSpPr>
        <p:spPr>
          <a:xfrm>
            <a:off x="3583089" y="1803061"/>
            <a:ext cx="1580369" cy="584775"/>
          </a:xfrm>
          <a:prstGeom prst="rect">
            <a:avLst/>
          </a:prstGeom>
          <a:solidFill>
            <a:schemeClr val="bg1"/>
          </a:solidFill>
        </p:spPr>
        <p:txBody>
          <a:bodyPr wrap="none" rtlCol="0">
            <a:spAutoFit/>
          </a:bodyPr>
          <a:lstStyle/>
          <a:p>
            <a:pPr algn="ctr"/>
            <a:r>
              <a:rPr kumimoji="1" lang="en-US" altLang="zh-CN" sz="1600">
                <a:latin typeface="Times New Roman" panose="02020603050405020304" pitchFamily="18" charset="0"/>
                <a:cs typeface="Times New Roman" panose="02020603050405020304" pitchFamily="18" charset="0"/>
              </a:rPr>
              <a:t>Question</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with</a:t>
            </a:r>
          </a:p>
          <a:p>
            <a:pPr algn="ctr"/>
            <a:r>
              <a:rPr kumimoji="1" lang="en-US" altLang="zh-CN" sz="1600">
                <a:latin typeface="Times New Roman" panose="02020603050405020304" pitchFamily="18" charset="0"/>
                <a:cs typeface="Times New Roman" panose="02020603050405020304" pitchFamily="18" charset="0"/>
              </a:rPr>
              <a:t>Enlarged</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context</a:t>
            </a:r>
            <a:endParaRPr kumimoji="1" lang="zh-CN" altLang="en-US" sz="1600">
              <a:latin typeface="Times New Roman" panose="02020603050405020304" pitchFamily="18" charset="0"/>
              <a:cs typeface="Times New Roman" panose="02020603050405020304" pitchFamily="18" charset="0"/>
            </a:endParaRPr>
          </a:p>
        </p:txBody>
      </p:sp>
      <p:sp>
        <p:nvSpPr>
          <p:cNvPr id="64" name="文本框 63">
            <a:extLst>
              <a:ext uri="{FF2B5EF4-FFF2-40B4-BE49-F238E27FC236}">
                <a16:creationId xmlns:a16="http://schemas.microsoft.com/office/drawing/2014/main" id="{D9A252D7-6011-EB45-B9A1-98141BA19419}"/>
              </a:ext>
            </a:extLst>
          </p:cNvPr>
          <p:cNvSpPr txBox="1"/>
          <p:nvPr/>
        </p:nvSpPr>
        <p:spPr>
          <a:xfrm>
            <a:off x="5528998" y="1492289"/>
            <a:ext cx="787395"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Model</a:t>
            </a:r>
            <a:endParaRPr kumimoji="1" lang="zh-CN" altLang="en-US">
              <a:latin typeface="Times New Roman" panose="02020603050405020304" pitchFamily="18" charset="0"/>
              <a:cs typeface="Times New Roman" panose="02020603050405020304" pitchFamily="18" charset="0"/>
            </a:endParaRPr>
          </a:p>
        </p:txBody>
      </p:sp>
      <p:sp>
        <p:nvSpPr>
          <p:cNvPr id="65" name="文本框 64">
            <a:extLst>
              <a:ext uri="{FF2B5EF4-FFF2-40B4-BE49-F238E27FC236}">
                <a16:creationId xmlns:a16="http://schemas.microsoft.com/office/drawing/2014/main" id="{10AFA398-D6B0-EA42-8F18-41E644CEDAD2}"/>
              </a:ext>
            </a:extLst>
          </p:cNvPr>
          <p:cNvSpPr txBox="1"/>
          <p:nvPr/>
        </p:nvSpPr>
        <p:spPr>
          <a:xfrm>
            <a:off x="2524599" y="1492289"/>
            <a:ext cx="1274708"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concatenate</a:t>
            </a:r>
            <a:endParaRPr kumimoji="1" lang="zh-CN" altLang="en-US">
              <a:latin typeface="Times New Roman" panose="02020603050405020304" pitchFamily="18" charset="0"/>
              <a:cs typeface="Times New Roman" panose="02020603050405020304" pitchFamily="18" charset="0"/>
            </a:endParaRPr>
          </a:p>
        </p:txBody>
      </p:sp>
      <p:sp>
        <p:nvSpPr>
          <p:cNvPr id="71" name="文本框 70">
            <a:extLst>
              <a:ext uri="{FF2B5EF4-FFF2-40B4-BE49-F238E27FC236}">
                <a16:creationId xmlns:a16="http://schemas.microsoft.com/office/drawing/2014/main" id="{B7916050-0DF8-A247-9E36-EEAD639EE96A}"/>
              </a:ext>
            </a:extLst>
          </p:cNvPr>
          <p:cNvSpPr txBox="1"/>
          <p:nvPr/>
        </p:nvSpPr>
        <p:spPr>
          <a:xfrm>
            <a:off x="1962797" y="4185151"/>
            <a:ext cx="954107"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retrieval</a:t>
            </a:r>
            <a:endParaRPr kumimoji="1" lang="zh-CN" altLang="en-US">
              <a:latin typeface="Times New Roman" panose="02020603050405020304" pitchFamily="18" charset="0"/>
              <a:cs typeface="Times New Roman" panose="02020603050405020304" pitchFamily="18" charset="0"/>
            </a:endParaRPr>
          </a:p>
        </p:txBody>
      </p:sp>
      <p:grpSp>
        <p:nvGrpSpPr>
          <p:cNvPr id="56" name="组合 55">
            <a:extLst>
              <a:ext uri="{FF2B5EF4-FFF2-40B4-BE49-F238E27FC236}">
                <a16:creationId xmlns:a16="http://schemas.microsoft.com/office/drawing/2014/main" id="{A5D18701-7254-7D47-B6CC-34D0E813E51D}"/>
              </a:ext>
            </a:extLst>
          </p:cNvPr>
          <p:cNvGrpSpPr/>
          <p:nvPr/>
        </p:nvGrpSpPr>
        <p:grpSpPr>
          <a:xfrm>
            <a:off x="3329585" y="2427005"/>
            <a:ext cx="2240515" cy="2446824"/>
            <a:chOff x="3329585" y="2891121"/>
            <a:chExt cx="2240515" cy="2446824"/>
          </a:xfrm>
        </p:grpSpPr>
        <p:sp>
          <p:nvSpPr>
            <p:cNvPr id="60" name="文本框 59">
              <a:extLst>
                <a:ext uri="{FF2B5EF4-FFF2-40B4-BE49-F238E27FC236}">
                  <a16:creationId xmlns:a16="http://schemas.microsoft.com/office/drawing/2014/main" id="{C912B732-D477-E240-934C-F863ECCFD67C}"/>
                </a:ext>
              </a:extLst>
            </p:cNvPr>
            <p:cNvSpPr txBox="1"/>
            <p:nvPr/>
          </p:nvSpPr>
          <p:spPr>
            <a:xfrm>
              <a:off x="3329585" y="2891121"/>
              <a:ext cx="2240515" cy="2446824"/>
            </a:xfrm>
            <a:prstGeom prst="rect">
              <a:avLst/>
            </a:prstGeom>
            <a:noFill/>
            <a:ln w="12700">
              <a:solidFill>
                <a:schemeClr val="tx1"/>
              </a:solidFill>
            </a:ln>
          </p:spPr>
          <p:txBody>
            <a:bodyPr wrap="square" rtlCol="0">
              <a:spAutoFit/>
            </a:bodyPr>
            <a:lstStyle/>
            <a:p>
              <a:r>
                <a:rPr kumimoji="1" lang="en-US" altLang="zh-CN" sz="1600">
                  <a:latin typeface="Times New Roman" panose="02020603050405020304" pitchFamily="18" charset="0"/>
                  <a:cs typeface="Times New Roman" panose="02020603050405020304" pitchFamily="18" charset="0"/>
                </a:rPr>
                <a:t>Documents:</a:t>
              </a:r>
              <a:endParaRPr kumimoji="1" lang="en-US" altLang="zh-CN" sz="1600">
                <a:solidFill>
                  <a:schemeClr val="accent1">
                    <a:lumMod val="75000"/>
                  </a:schemeClr>
                </a:solidFill>
                <a:latin typeface="Times New Roman" panose="02020603050405020304" pitchFamily="18" charset="0"/>
                <a:cs typeface="Times New Roman" panose="02020603050405020304" pitchFamily="18" charset="0"/>
              </a:endParaRPr>
            </a:p>
            <a:p>
              <a:endParaRPr kumimoji="1" lang="en-US" altLang="zh-CN" sz="1100">
                <a:solidFill>
                  <a:schemeClr val="accent1">
                    <a:lumMod val="75000"/>
                  </a:schemeClr>
                </a:solidFill>
                <a:latin typeface="Times New Roman" panose="02020603050405020304" pitchFamily="18" charset="0"/>
                <a:cs typeface="Times New Roman" panose="02020603050405020304" pitchFamily="18" charset="0"/>
              </a:endParaRPr>
            </a:p>
            <a:p>
              <a:r>
                <a:rPr kumimoji="1" lang="en-US" altLang="zh-CN" sz="1600">
                  <a:latin typeface="Times New Roman" panose="02020603050405020304" pitchFamily="18" charset="0"/>
                  <a:cs typeface="Times New Roman" panose="02020603050405020304" pitchFamily="18" charset="0"/>
                </a:rPr>
                <a:t>(1)</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(2)</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(3)</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a:t>
              </a:r>
            </a:p>
            <a:p>
              <a:endParaRPr kumimoji="1" lang="en-US" altLang="zh-CN" sz="1600">
                <a:latin typeface="Times New Roman" panose="02020603050405020304" pitchFamily="18" charset="0"/>
                <a:cs typeface="Times New Roman" panose="02020603050405020304" pitchFamily="18" charset="0"/>
              </a:endParaRPr>
            </a:p>
            <a:p>
              <a:endParaRPr kumimoji="1" lang="en-US" altLang="zh-CN" sz="1000">
                <a:latin typeface="Times New Roman" panose="02020603050405020304" pitchFamily="18" charset="0"/>
                <a:cs typeface="Times New Roman" panose="02020603050405020304" pitchFamily="18" charset="0"/>
              </a:endParaRPr>
            </a:p>
            <a:p>
              <a:r>
                <a:rPr kumimoji="1" lang="en-US" altLang="zh-CN" sz="1600">
                  <a:latin typeface="Times New Roman" panose="02020603050405020304" pitchFamily="18" charset="0"/>
                  <a:cs typeface="Times New Roman" panose="02020603050405020304" pitchFamily="18" charset="0"/>
                </a:rPr>
                <a:t>Please</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answer</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the</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following</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questions</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based</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on</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the</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above</a:t>
              </a:r>
              <a:r>
                <a:rPr kumimoji="1" lang="zh-CN" altLang="en-US" sz="1600">
                  <a:latin typeface="Times New Roman" panose="02020603050405020304" pitchFamily="18" charset="0"/>
                  <a:cs typeface="Times New Roman" panose="02020603050405020304" pitchFamily="18" charset="0"/>
                </a:rPr>
                <a:t> </a:t>
              </a:r>
              <a:r>
                <a:rPr kumimoji="1" lang="en-US" altLang="zh-CN" sz="1600">
                  <a:latin typeface="Times New Roman" panose="02020603050405020304" pitchFamily="18" charset="0"/>
                  <a:cs typeface="Times New Roman" panose="02020603050405020304" pitchFamily="18" charset="0"/>
                </a:rPr>
                <a:t>documents:</a:t>
              </a:r>
            </a:p>
            <a:p>
              <a:r>
                <a:rPr kumimoji="1" lang="en-US" altLang="zh-CN" sz="1600" b="1" dirty="0">
                  <a:solidFill>
                    <a:schemeClr val="accent1">
                      <a:lumMod val="75000"/>
                    </a:schemeClr>
                  </a:solidFill>
                  <a:latin typeface="Times New Roman" panose="02020603050405020304" pitchFamily="18" charset="0"/>
                  <a:cs typeface="Times New Roman" panose="02020603050405020304" pitchFamily="18" charset="0"/>
                </a:rPr>
                <a:t>What</a:t>
              </a:r>
              <a:r>
                <a:rPr kumimoji="1" lang="zh-CN" altLang="en-US" sz="1600" b="1" dirty="0">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sz="1600" b="1" dirty="0">
                  <a:solidFill>
                    <a:schemeClr val="accent1">
                      <a:lumMod val="75000"/>
                    </a:schemeClr>
                  </a:solidFill>
                  <a:latin typeface="Times New Roman" panose="02020603050405020304" pitchFamily="18" charset="0"/>
                  <a:cs typeface="Times New Roman" panose="02020603050405020304" pitchFamily="18" charset="0"/>
                </a:rPr>
                <a:t>to</a:t>
              </a:r>
              <a:r>
                <a:rPr kumimoji="1" lang="zh-CN" altLang="en-US" sz="1600" b="1" dirty="0">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sz="1600" b="1" dirty="0">
                  <a:solidFill>
                    <a:schemeClr val="accent1">
                      <a:lumMod val="75000"/>
                    </a:schemeClr>
                  </a:solidFill>
                  <a:latin typeface="Times New Roman" panose="02020603050405020304" pitchFamily="18" charset="0"/>
                  <a:cs typeface="Times New Roman" panose="02020603050405020304" pitchFamily="18" charset="0"/>
                </a:rPr>
                <a:t>cook</a:t>
              </a:r>
              <a:r>
                <a:rPr kumimoji="1" lang="zh-CN" altLang="en-US" sz="1600" b="1" dirty="0">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sz="1600" b="1" dirty="0">
                  <a:solidFill>
                    <a:schemeClr val="accent1">
                      <a:lumMod val="75000"/>
                    </a:schemeClr>
                  </a:solidFill>
                  <a:latin typeface="Times New Roman" panose="02020603050405020304" pitchFamily="18" charset="0"/>
                  <a:cs typeface="Times New Roman" panose="02020603050405020304" pitchFamily="18" charset="0"/>
                </a:rPr>
                <a:t>today?</a:t>
              </a:r>
              <a:endParaRPr kumimoji="1" lang="zh-CN" altLang="en-US" sz="1600" b="1" dirty="0">
                <a:solidFill>
                  <a:schemeClr val="accent1">
                    <a:lumMod val="75000"/>
                  </a:schemeClr>
                </a:solidFill>
                <a:latin typeface="Times New Roman" panose="02020603050405020304" pitchFamily="18" charset="0"/>
                <a:cs typeface="Times New Roman" panose="02020603050405020304" pitchFamily="18" charset="0"/>
              </a:endParaRPr>
            </a:p>
          </p:txBody>
        </p:sp>
        <p:grpSp>
          <p:nvGrpSpPr>
            <p:cNvPr id="81" name="组合 80">
              <a:extLst>
                <a:ext uri="{FF2B5EF4-FFF2-40B4-BE49-F238E27FC236}">
                  <a16:creationId xmlns:a16="http://schemas.microsoft.com/office/drawing/2014/main" id="{F6165FF8-5B92-0C49-8560-45E29381F1EC}"/>
                </a:ext>
              </a:extLst>
            </p:cNvPr>
            <p:cNvGrpSpPr/>
            <p:nvPr/>
          </p:nvGrpSpPr>
          <p:grpSpPr>
            <a:xfrm>
              <a:off x="3617867" y="3302974"/>
              <a:ext cx="379066" cy="379066"/>
              <a:chOff x="6854948" y="4182079"/>
              <a:chExt cx="379066" cy="379066"/>
            </a:xfrm>
          </p:grpSpPr>
          <p:sp>
            <p:nvSpPr>
              <p:cNvPr id="91" name="任意形状 90">
                <a:extLst>
                  <a:ext uri="{FF2B5EF4-FFF2-40B4-BE49-F238E27FC236}">
                    <a16:creationId xmlns:a16="http://schemas.microsoft.com/office/drawing/2014/main" id="{30DE8B2F-CD98-A240-BE01-A62F68B5A47D}"/>
                  </a:ext>
                </a:extLst>
              </p:cNvPr>
              <p:cNvSpPr/>
              <p:nvPr/>
            </p:nvSpPr>
            <p:spPr>
              <a:xfrm>
                <a:off x="6916242" y="4198768"/>
                <a:ext cx="256478" cy="345688"/>
              </a:xfrm>
              <a:custGeom>
                <a:avLst/>
                <a:gdLst>
                  <a:gd name="connsiteX0" fmla="*/ 0 w 256478"/>
                  <a:gd name="connsiteY0" fmla="*/ 0 h 345688"/>
                  <a:gd name="connsiteX1" fmla="*/ 0 w 256478"/>
                  <a:gd name="connsiteY1" fmla="*/ 345688 h 345688"/>
                  <a:gd name="connsiteX2" fmla="*/ 256478 w 256478"/>
                  <a:gd name="connsiteY2" fmla="*/ 340112 h 345688"/>
                  <a:gd name="connsiteX3" fmla="*/ 256478 w 256478"/>
                  <a:gd name="connsiteY3" fmla="*/ 100361 h 345688"/>
                  <a:gd name="connsiteX4" fmla="*/ 161692 w 256478"/>
                  <a:gd name="connsiteY4" fmla="*/ 5576 h 345688"/>
                  <a:gd name="connsiteX5" fmla="*/ 0 w 256478"/>
                  <a:gd name="connsiteY5" fmla="*/ 0 h 3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478" h="345688">
                    <a:moveTo>
                      <a:pt x="0" y="0"/>
                    </a:moveTo>
                    <a:lnTo>
                      <a:pt x="0" y="345688"/>
                    </a:lnTo>
                    <a:lnTo>
                      <a:pt x="256478" y="340112"/>
                    </a:lnTo>
                    <a:lnTo>
                      <a:pt x="256478" y="100361"/>
                    </a:lnTo>
                    <a:lnTo>
                      <a:pt x="161692" y="557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lumMod val="75000"/>
                    </a:schemeClr>
                  </a:solidFill>
                </a:endParaRPr>
              </a:p>
            </p:txBody>
          </p:sp>
          <p:pic>
            <p:nvPicPr>
              <p:cNvPr id="92" name="Picture 2" descr="High-quality document icon for documentation and printable documents">
                <a:extLst>
                  <a:ext uri="{FF2B5EF4-FFF2-40B4-BE49-F238E27FC236}">
                    <a16:creationId xmlns:a16="http://schemas.microsoft.com/office/drawing/2014/main" id="{D055E61A-BCDC-F94F-80C1-F3F5A9C1C6B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4948" y="4182079"/>
                <a:ext cx="379066" cy="3790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组合 100">
              <a:extLst>
                <a:ext uri="{FF2B5EF4-FFF2-40B4-BE49-F238E27FC236}">
                  <a16:creationId xmlns:a16="http://schemas.microsoft.com/office/drawing/2014/main" id="{BDF1041F-32FD-9944-8033-0ACDD6B1977E}"/>
                </a:ext>
              </a:extLst>
            </p:cNvPr>
            <p:cNvGrpSpPr/>
            <p:nvPr/>
          </p:nvGrpSpPr>
          <p:grpSpPr>
            <a:xfrm>
              <a:off x="4285215" y="3296110"/>
              <a:ext cx="379066" cy="379066"/>
              <a:chOff x="6854948" y="4182079"/>
              <a:chExt cx="379066" cy="379066"/>
            </a:xfrm>
          </p:grpSpPr>
          <p:sp>
            <p:nvSpPr>
              <p:cNvPr id="106" name="任意形状 105">
                <a:extLst>
                  <a:ext uri="{FF2B5EF4-FFF2-40B4-BE49-F238E27FC236}">
                    <a16:creationId xmlns:a16="http://schemas.microsoft.com/office/drawing/2014/main" id="{AD3B177B-37F1-674C-B0B3-1417F7072D0C}"/>
                  </a:ext>
                </a:extLst>
              </p:cNvPr>
              <p:cNvSpPr/>
              <p:nvPr/>
            </p:nvSpPr>
            <p:spPr>
              <a:xfrm>
                <a:off x="6916242" y="4198768"/>
                <a:ext cx="256478" cy="345688"/>
              </a:xfrm>
              <a:custGeom>
                <a:avLst/>
                <a:gdLst>
                  <a:gd name="connsiteX0" fmla="*/ 0 w 256478"/>
                  <a:gd name="connsiteY0" fmla="*/ 0 h 345688"/>
                  <a:gd name="connsiteX1" fmla="*/ 0 w 256478"/>
                  <a:gd name="connsiteY1" fmla="*/ 345688 h 345688"/>
                  <a:gd name="connsiteX2" fmla="*/ 256478 w 256478"/>
                  <a:gd name="connsiteY2" fmla="*/ 340112 h 345688"/>
                  <a:gd name="connsiteX3" fmla="*/ 256478 w 256478"/>
                  <a:gd name="connsiteY3" fmla="*/ 100361 h 345688"/>
                  <a:gd name="connsiteX4" fmla="*/ 161692 w 256478"/>
                  <a:gd name="connsiteY4" fmla="*/ 5576 h 345688"/>
                  <a:gd name="connsiteX5" fmla="*/ 0 w 256478"/>
                  <a:gd name="connsiteY5" fmla="*/ 0 h 3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478" h="345688">
                    <a:moveTo>
                      <a:pt x="0" y="0"/>
                    </a:moveTo>
                    <a:lnTo>
                      <a:pt x="0" y="345688"/>
                    </a:lnTo>
                    <a:lnTo>
                      <a:pt x="256478" y="340112"/>
                    </a:lnTo>
                    <a:lnTo>
                      <a:pt x="256478" y="100361"/>
                    </a:lnTo>
                    <a:lnTo>
                      <a:pt x="161692" y="557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lumMod val="75000"/>
                    </a:schemeClr>
                  </a:solidFill>
                </a:endParaRPr>
              </a:p>
            </p:txBody>
          </p:sp>
          <p:pic>
            <p:nvPicPr>
              <p:cNvPr id="107" name="Picture 2" descr="High-quality document icon for documentation and printable documents">
                <a:extLst>
                  <a:ext uri="{FF2B5EF4-FFF2-40B4-BE49-F238E27FC236}">
                    <a16:creationId xmlns:a16="http://schemas.microsoft.com/office/drawing/2014/main" id="{DA840261-33DD-1947-93BE-66347F04173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4948" y="4182079"/>
                <a:ext cx="379066" cy="379066"/>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文本框 52">
              <a:extLst>
                <a:ext uri="{FF2B5EF4-FFF2-40B4-BE49-F238E27FC236}">
                  <a16:creationId xmlns:a16="http://schemas.microsoft.com/office/drawing/2014/main" id="{87690D1E-BA36-F94E-A387-2F75B1EB608F}"/>
                </a:ext>
              </a:extLst>
            </p:cNvPr>
            <p:cNvSpPr txBox="1"/>
            <p:nvPr/>
          </p:nvSpPr>
          <p:spPr>
            <a:xfrm>
              <a:off x="3504679" y="3569083"/>
              <a:ext cx="686406" cy="338554"/>
            </a:xfrm>
            <a:prstGeom prst="rect">
              <a:avLst/>
            </a:prstGeom>
            <a:noFill/>
          </p:spPr>
          <p:txBody>
            <a:bodyPr wrap="square" rtlCol="0">
              <a:spAutoFit/>
            </a:bodyPr>
            <a:lstStyle/>
            <a:p>
              <a:r>
                <a:rPr kumimoji="1" lang="en-US" altLang="zh-CN" sz="1600">
                  <a:solidFill>
                    <a:schemeClr val="accent1">
                      <a:lumMod val="75000"/>
                    </a:schemeClr>
                  </a:solidFill>
                  <a:latin typeface="Times New Roman" panose="02020603050405020304" pitchFamily="18" charset="0"/>
                  <a:cs typeface="Times New Roman" panose="02020603050405020304" pitchFamily="18" charset="0"/>
                </a:rPr>
                <a:t>[text]</a:t>
              </a:r>
              <a:endParaRPr kumimoji="1" lang="zh-CN" altLang="en-US" sz="160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08" name="文本框 107">
              <a:extLst>
                <a:ext uri="{FF2B5EF4-FFF2-40B4-BE49-F238E27FC236}">
                  <a16:creationId xmlns:a16="http://schemas.microsoft.com/office/drawing/2014/main" id="{99015C02-B5F6-D445-8369-7296F78E8994}"/>
                </a:ext>
              </a:extLst>
            </p:cNvPr>
            <p:cNvSpPr txBox="1"/>
            <p:nvPr/>
          </p:nvSpPr>
          <p:spPr>
            <a:xfrm>
              <a:off x="4167828" y="3569083"/>
              <a:ext cx="686406" cy="338554"/>
            </a:xfrm>
            <a:prstGeom prst="rect">
              <a:avLst/>
            </a:prstGeom>
            <a:noFill/>
          </p:spPr>
          <p:txBody>
            <a:bodyPr wrap="square" rtlCol="0">
              <a:spAutoFit/>
            </a:bodyPr>
            <a:lstStyle/>
            <a:p>
              <a:r>
                <a:rPr kumimoji="1" lang="en-US" altLang="zh-CN" sz="1600">
                  <a:solidFill>
                    <a:schemeClr val="accent1">
                      <a:lumMod val="75000"/>
                    </a:schemeClr>
                  </a:solidFill>
                  <a:latin typeface="Times New Roman" panose="02020603050405020304" pitchFamily="18" charset="0"/>
                  <a:cs typeface="Times New Roman" panose="02020603050405020304" pitchFamily="18" charset="0"/>
                </a:rPr>
                <a:t>[text]</a:t>
              </a:r>
              <a:endParaRPr kumimoji="1" lang="zh-CN" altLang="en-US" sz="1600">
                <a:solidFill>
                  <a:schemeClr val="accent1">
                    <a:lumMod val="75000"/>
                  </a:schemeClr>
                </a:solidFill>
                <a:latin typeface="Times New Roman" panose="02020603050405020304" pitchFamily="18" charset="0"/>
                <a:cs typeface="Times New Roman" panose="02020603050405020304" pitchFamily="18" charset="0"/>
              </a:endParaRPr>
            </a:p>
          </p:txBody>
        </p:sp>
      </p:grpSp>
      <p:grpSp>
        <p:nvGrpSpPr>
          <p:cNvPr id="94" name="组合 93">
            <a:extLst>
              <a:ext uri="{FF2B5EF4-FFF2-40B4-BE49-F238E27FC236}">
                <a16:creationId xmlns:a16="http://schemas.microsoft.com/office/drawing/2014/main" id="{FFAC57DA-235D-DE49-83E6-CDE6255BCE14}"/>
              </a:ext>
            </a:extLst>
          </p:cNvPr>
          <p:cNvGrpSpPr/>
          <p:nvPr/>
        </p:nvGrpSpPr>
        <p:grpSpPr>
          <a:xfrm>
            <a:off x="2876411" y="5709264"/>
            <a:ext cx="3282613" cy="369332"/>
            <a:chOff x="2859633" y="5709264"/>
            <a:chExt cx="3282613" cy="369332"/>
          </a:xfrm>
        </p:grpSpPr>
        <p:sp>
          <p:nvSpPr>
            <p:cNvPr id="76" name="文本框 75">
              <a:extLst>
                <a:ext uri="{FF2B5EF4-FFF2-40B4-BE49-F238E27FC236}">
                  <a16:creationId xmlns:a16="http://schemas.microsoft.com/office/drawing/2014/main" id="{09BB05CE-9820-974C-9386-53411B6136CE}"/>
                </a:ext>
              </a:extLst>
            </p:cNvPr>
            <p:cNvSpPr txBox="1"/>
            <p:nvPr/>
          </p:nvSpPr>
          <p:spPr>
            <a:xfrm>
              <a:off x="2956759" y="5709264"/>
              <a:ext cx="3185487"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Overview</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of</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the</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RAG</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workflow</a:t>
              </a:r>
              <a:endParaRPr kumimoji="1" lang="zh-CN" altLang="en-US">
                <a:latin typeface="Times New Roman" panose="02020603050405020304" pitchFamily="18" charset="0"/>
                <a:cs typeface="Times New Roman" panose="02020603050405020304" pitchFamily="18" charset="0"/>
              </a:endParaRPr>
            </a:p>
          </p:txBody>
        </p:sp>
        <p:sp>
          <p:nvSpPr>
            <p:cNvPr id="79" name="三角形 78">
              <a:extLst>
                <a:ext uri="{FF2B5EF4-FFF2-40B4-BE49-F238E27FC236}">
                  <a16:creationId xmlns:a16="http://schemas.microsoft.com/office/drawing/2014/main" id="{2DC035B0-7606-1D42-8C0F-6548A3BA0BD9}"/>
                </a:ext>
              </a:extLst>
            </p:cNvPr>
            <p:cNvSpPr/>
            <p:nvPr/>
          </p:nvSpPr>
          <p:spPr>
            <a:xfrm>
              <a:off x="2859633" y="5835240"/>
              <a:ext cx="136161" cy="11738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69" name="图片 68">
            <a:extLst>
              <a:ext uri="{FF2B5EF4-FFF2-40B4-BE49-F238E27FC236}">
                <a16:creationId xmlns:a16="http://schemas.microsoft.com/office/drawing/2014/main" id="{4E33D9F0-D117-864D-9D8A-7D1BC57B25D1}"/>
              </a:ext>
            </a:extLst>
          </p:cNvPr>
          <p:cNvPicPr>
            <a:picLocks noChangeAspect="1"/>
          </p:cNvPicPr>
          <p:nvPr/>
        </p:nvPicPr>
        <p:blipFill rotWithShape="1">
          <a:blip r:embed="rId10"/>
          <a:srcRect t="8206" b="14228"/>
          <a:stretch/>
        </p:blipFill>
        <p:spPr>
          <a:xfrm>
            <a:off x="6528168" y="1492779"/>
            <a:ext cx="3525137" cy="2524448"/>
          </a:xfrm>
          <a:prstGeom prst="rect">
            <a:avLst/>
          </a:prstGeom>
        </p:spPr>
      </p:pic>
      <p:grpSp>
        <p:nvGrpSpPr>
          <p:cNvPr id="117" name="组合 116">
            <a:extLst>
              <a:ext uri="{FF2B5EF4-FFF2-40B4-BE49-F238E27FC236}">
                <a16:creationId xmlns:a16="http://schemas.microsoft.com/office/drawing/2014/main" id="{4DAD67C6-0700-4D41-A2CB-1C2D6347E492}"/>
              </a:ext>
            </a:extLst>
          </p:cNvPr>
          <p:cNvGrpSpPr/>
          <p:nvPr/>
        </p:nvGrpSpPr>
        <p:grpSpPr>
          <a:xfrm>
            <a:off x="10199609" y="1749989"/>
            <a:ext cx="1307337" cy="1058754"/>
            <a:chOff x="10740184" y="2009453"/>
            <a:chExt cx="1211943" cy="981499"/>
          </a:xfrm>
        </p:grpSpPr>
        <p:pic>
          <p:nvPicPr>
            <p:cNvPr id="98" name="图片 97">
              <a:extLst>
                <a:ext uri="{FF2B5EF4-FFF2-40B4-BE49-F238E27FC236}">
                  <a16:creationId xmlns:a16="http://schemas.microsoft.com/office/drawing/2014/main" id="{F0193CA0-9860-EF45-A594-4456D203C31D}"/>
                </a:ext>
              </a:extLst>
            </p:cNvPr>
            <p:cNvPicPr>
              <a:picLocks noChangeAspect="1"/>
            </p:cNvPicPr>
            <p:nvPr/>
          </p:nvPicPr>
          <p:blipFill>
            <a:blip r:embed="rId11"/>
            <a:stretch>
              <a:fillRect/>
            </a:stretch>
          </p:blipFill>
          <p:spPr>
            <a:xfrm>
              <a:off x="10740184" y="2009453"/>
              <a:ext cx="1119113" cy="211445"/>
            </a:xfrm>
            <a:prstGeom prst="rect">
              <a:avLst/>
            </a:prstGeom>
          </p:spPr>
        </p:pic>
        <p:pic>
          <p:nvPicPr>
            <p:cNvPr id="99" name="图片 98">
              <a:extLst>
                <a:ext uri="{FF2B5EF4-FFF2-40B4-BE49-F238E27FC236}">
                  <a16:creationId xmlns:a16="http://schemas.microsoft.com/office/drawing/2014/main" id="{4F08361B-0A9F-7C47-930A-7C4561C9CB17}"/>
                </a:ext>
              </a:extLst>
            </p:cNvPr>
            <p:cNvPicPr>
              <a:picLocks noChangeAspect="1"/>
            </p:cNvPicPr>
            <p:nvPr/>
          </p:nvPicPr>
          <p:blipFill>
            <a:blip r:embed="rId12"/>
            <a:stretch>
              <a:fillRect/>
            </a:stretch>
          </p:blipFill>
          <p:spPr>
            <a:xfrm>
              <a:off x="10740184" y="2231319"/>
              <a:ext cx="1211943" cy="170188"/>
            </a:xfrm>
            <a:prstGeom prst="rect">
              <a:avLst/>
            </a:prstGeom>
          </p:spPr>
        </p:pic>
        <p:pic>
          <p:nvPicPr>
            <p:cNvPr id="100" name="图片 99">
              <a:extLst>
                <a:ext uri="{FF2B5EF4-FFF2-40B4-BE49-F238E27FC236}">
                  <a16:creationId xmlns:a16="http://schemas.microsoft.com/office/drawing/2014/main" id="{A23E3555-CE67-B048-BF7D-B78DD822C9A6}"/>
                </a:ext>
              </a:extLst>
            </p:cNvPr>
            <p:cNvPicPr>
              <a:picLocks noChangeAspect="1"/>
            </p:cNvPicPr>
            <p:nvPr/>
          </p:nvPicPr>
          <p:blipFill>
            <a:blip r:embed="rId13"/>
            <a:stretch>
              <a:fillRect/>
            </a:stretch>
          </p:blipFill>
          <p:spPr>
            <a:xfrm>
              <a:off x="10771141" y="2434454"/>
              <a:ext cx="1072698" cy="149559"/>
            </a:xfrm>
            <a:prstGeom prst="rect">
              <a:avLst/>
            </a:prstGeom>
          </p:spPr>
        </p:pic>
        <p:pic>
          <p:nvPicPr>
            <p:cNvPr id="115" name="图片 114">
              <a:extLst>
                <a:ext uri="{FF2B5EF4-FFF2-40B4-BE49-F238E27FC236}">
                  <a16:creationId xmlns:a16="http://schemas.microsoft.com/office/drawing/2014/main" id="{40818D24-E2F7-A243-8144-977FFD8CDE8B}"/>
                </a:ext>
              </a:extLst>
            </p:cNvPr>
            <p:cNvPicPr>
              <a:picLocks noChangeAspect="1"/>
            </p:cNvPicPr>
            <p:nvPr/>
          </p:nvPicPr>
          <p:blipFill>
            <a:blip r:embed="rId14"/>
            <a:stretch>
              <a:fillRect/>
            </a:stretch>
          </p:blipFill>
          <p:spPr>
            <a:xfrm>
              <a:off x="10759559" y="2627457"/>
              <a:ext cx="1015969" cy="159873"/>
            </a:xfrm>
            <a:prstGeom prst="rect">
              <a:avLst/>
            </a:prstGeom>
          </p:spPr>
        </p:pic>
        <p:pic>
          <p:nvPicPr>
            <p:cNvPr id="116" name="图片 115">
              <a:extLst>
                <a:ext uri="{FF2B5EF4-FFF2-40B4-BE49-F238E27FC236}">
                  <a16:creationId xmlns:a16="http://schemas.microsoft.com/office/drawing/2014/main" id="{57AC1431-B7B7-7042-895B-1A819A247E6A}"/>
                </a:ext>
              </a:extLst>
            </p:cNvPr>
            <p:cNvPicPr>
              <a:picLocks noChangeAspect="1"/>
            </p:cNvPicPr>
            <p:nvPr/>
          </p:nvPicPr>
          <p:blipFill>
            <a:blip r:embed="rId15"/>
            <a:stretch>
              <a:fillRect/>
            </a:stretch>
          </p:blipFill>
          <p:spPr>
            <a:xfrm>
              <a:off x="10756725" y="2825921"/>
              <a:ext cx="732323" cy="165031"/>
            </a:xfrm>
            <a:prstGeom prst="rect">
              <a:avLst/>
            </a:prstGeom>
          </p:spPr>
        </p:pic>
      </p:grpSp>
      <p:grpSp>
        <p:nvGrpSpPr>
          <p:cNvPr id="119" name="组合 118">
            <a:extLst>
              <a:ext uri="{FF2B5EF4-FFF2-40B4-BE49-F238E27FC236}">
                <a16:creationId xmlns:a16="http://schemas.microsoft.com/office/drawing/2014/main" id="{F21FD365-0689-F549-A5FA-0E79117D4903}"/>
              </a:ext>
            </a:extLst>
          </p:cNvPr>
          <p:cNvGrpSpPr/>
          <p:nvPr/>
        </p:nvGrpSpPr>
        <p:grpSpPr>
          <a:xfrm>
            <a:off x="10107843" y="3172321"/>
            <a:ext cx="1653774" cy="759476"/>
            <a:chOff x="10117048" y="3025545"/>
            <a:chExt cx="1653774" cy="759476"/>
          </a:xfrm>
        </p:grpSpPr>
        <p:sp>
          <p:nvSpPr>
            <p:cNvPr id="118" name="文本框 117">
              <a:extLst>
                <a:ext uri="{FF2B5EF4-FFF2-40B4-BE49-F238E27FC236}">
                  <a16:creationId xmlns:a16="http://schemas.microsoft.com/office/drawing/2014/main" id="{44B45DD5-C868-6E43-A95E-42F9FDC7CB7B}"/>
                </a:ext>
              </a:extLst>
            </p:cNvPr>
            <p:cNvSpPr txBox="1"/>
            <p:nvPr/>
          </p:nvSpPr>
          <p:spPr>
            <a:xfrm>
              <a:off x="10117048" y="3138690"/>
              <a:ext cx="1653774" cy="646331"/>
            </a:xfrm>
            <a:prstGeom prst="rect">
              <a:avLst/>
            </a:prstGeom>
            <a:noFill/>
          </p:spPr>
          <p:txBody>
            <a:bodyPr wrap="square" rtlCol="0">
              <a:spAutoFit/>
            </a:bodyPr>
            <a:lstStyle/>
            <a:p>
              <a:r>
                <a:rPr kumimoji="1" lang="en-US" altLang="zh-CN">
                  <a:latin typeface="Times New Roman" panose="02020603050405020304" pitchFamily="18" charset="0"/>
                  <a:cs typeface="Times New Roman" panose="02020603050405020304" pitchFamily="18" charset="0"/>
                </a:rPr>
                <a:t>RAG</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scaling</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law</a:t>
              </a:r>
              <a:r>
                <a:rPr kumimoji="1" lang="en-US" altLang="zh-CN" baseline="30000">
                  <a:latin typeface="Times New Roman" panose="02020603050405020304" pitchFamily="18" charset="0"/>
                  <a:cs typeface="Times New Roman" panose="02020603050405020304" pitchFamily="18" charset="0"/>
                </a:rPr>
                <a:t>[1]</a:t>
              </a:r>
              <a:endParaRPr kumimoji="1" lang="zh-CN" altLang="en-US" baseline="30000">
                <a:latin typeface="Times New Roman" panose="02020603050405020304" pitchFamily="18" charset="0"/>
                <a:cs typeface="Times New Roman" panose="02020603050405020304" pitchFamily="18" charset="0"/>
              </a:endParaRPr>
            </a:p>
          </p:txBody>
        </p:sp>
        <p:sp>
          <p:nvSpPr>
            <p:cNvPr id="135" name="三角形 134">
              <a:extLst>
                <a:ext uri="{FF2B5EF4-FFF2-40B4-BE49-F238E27FC236}">
                  <a16:creationId xmlns:a16="http://schemas.microsoft.com/office/drawing/2014/main" id="{A8169038-44DB-4540-B095-AE1D87DD7A7B}"/>
                </a:ext>
              </a:extLst>
            </p:cNvPr>
            <p:cNvSpPr/>
            <p:nvPr/>
          </p:nvSpPr>
          <p:spPr>
            <a:xfrm rot="16200000">
              <a:off x="10222006" y="3034936"/>
              <a:ext cx="136161" cy="11738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1128319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9CAFDE-EAE8-0942-BCF6-3CD4A4863B7D}"/>
              </a:ext>
            </a:extLst>
          </p:cNvPr>
          <p:cNvSpPr txBox="1"/>
          <p:nvPr/>
        </p:nvSpPr>
        <p:spPr>
          <a:xfrm>
            <a:off x="542167" y="396509"/>
            <a:ext cx="7112075" cy="461665"/>
          </a:xfrm>
          <a:prstGeom prst="rect">
            <a:avLst/>
          </a:prstGeom>
          <a:noFill/>
        </p:spPr>
        <p:txBody>
          <a:bodyPr wrap="none" rtlCol="0">
            <a:spAutoFit/>
          </a:bodyPr>
          <a:lstStyle/>
          <a:p>
            <a:r>
              <a:rPr kumimoji="1" lang="en-US" altLang="zh-CN" sz="2400" b="1">
                <a:latin typeface="Times New Roman" panose="02020603050405020304" pitchFamily="18" charset="0"/>
                <a:cs typeface="Times New Roman" panose="02020603050405020304" pitchFamily="18" charset="0"/>
              </a:rPr>
              <a:t>Background: Distributed</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Retrieval</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and</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the</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Dilemma</a:t>
            </a:r>
            <a:endParaRPr kumimoji="1" lang="zh-CN" altLang="en-US" sz="2400" b="1">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74A8F7A1-3FB5-FC40-9CA4-CBF0D05BC978}"/>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CF284E0E-E2F4-CF46-BEDF-687A6CC03012}"/>
              </a:ext>
            </a:extLst>
          </p:cNvPr>
          <p:cNvSpPr txBox="1"/>
          <p:nvPr/>
        </p:nvSpPr>
        <p:spPr>
          <a:xfrm>
            <a:off x="542167" y="1006929"/>
            <a:ext cx="2775119"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Distributed</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RAG</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(DRAG)</a:t>
            </a:r>
          </a:p>
        </p:txBody>
      </p:sp>
      <p:sp>
        <p:nvSpPr>
          <p:cNvPr id="71" name="圆角矩形 122">
            <a:extLst>
              <a:ext uri="{FF2B5EF4-FFF2-40B4-BE49-F238E27FC236}">
                <a16:creationId xmlns:a16="http://schemas.microsoft.com/office/drawing/2014/main" id="{C9F970E7-828C-4DB5-8DF5-458C4E290300}"/>
              </a:ext>
            </a:extLst>
          </p:cNvPr>
          <p:cNvSpPr/>
          <p:nvPr/>
        </p:nvSpPr>
        <p:spPr>
          <a:xfrm>
            <a:off x="1189463" y="3598674"/>
            <a:ext cx="3825620" cy="1809070"/>
          </a:xfrm>
          <a:prstGeom prst="roundRect">
            <a:avLst>
              <a:gd name="adj" fmla="val 0"/>
            </a:avLst>
          </a:prstGeom>
          <a:solidFill>
            <a:schemeClr val="accent4">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4" name="图片 73">
            <a:extLst>
              <a:ext uri="{FF2B5EF4-FFF2-40B4-BE49-F238E27FC236}">
                <a16:creationId xmlns:a16="http://schemas.microsoft.com/office/drawing/2014/main" id="{05C491D9-873C-445A-BA3F-0A4B106839F1}"/>
              </a:ext>
            </a:extLst>
          </p:cNvPr>
          <p:cNvPicPr>
            <a:picLocks noChangeAspect="1"/>
          </p:cNvPicPr>
          <p:nvPr/>
        </p:nvPicPr>
        <p:blipFill>
          <a:blip r:embed="rId2"/>
          <a:stretch>
            <a:fillRect/>
          </a:stretch>
        </p:blipFill>
        <p:spPr>
          <a:xfrm>
            <a:off x="563765" y="1991293"/>
            <a:ext cx="644839" cy="644841"/>
          </a:xfrm>
          <a:prstGeom prst="rect">
            <a:avLst/>
          </a:prstGeom>
        </p:spPr>
      </p:pic>
      <p:sp>
        <p:nvSpPr>
          <p:cNvPr id="75" name="圆角矩形 19">
            <a:extLst>
              <a:ext uri="{FF2B5EF4-FFF2-40B4-BE49-F238E27FC236}">
                <a16:creationId xmlns:a16="http://schemas.microsoft.com/office/drawing/2014/main" id="{2CBB3A43-1382-41A6-8973-5164533D8BED}"/>
              </a:ext>
            </a:extLst>
          </p:cNvPr>
          <p:cNvSpPr/>
          <p:nvPr/>
        </p:nvSpPr>
        <p:spPr>
          <a:xfrm>
            <a:off x="1189462" y="2019439"/>
            <a:ext cx="3825620" cy="1278386"/>
          </a:xfrm>
          <a:prstGeom prst="roundRect">
            <a:avLst>
              <a:gd name="adj" fmla="val 0"/>
            </a:avLst>
          </a:prstGeom>
          <a:solidFill>
            <a:schemeClr val="accent5">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8" name="Picture 4">
            <a:extLst>
              <a:ext uri="{FF2B5EF4-FFF2-40B4-BE49-F238E27FC236}">
                <a16:creationId xmlns:a16="http://schemas.microsoft.com/office/drawing/2014/main" id="{82E8763D-6D8C-482F-A3D1-91AAC89DA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467" y="3598673"/>
            <a:ext cx="644841" cy="644841"/>
          </a:xfrm>
          <a:prstGeom prst="rect">
            <a:avLst/>
          </a:prstGeom>
          <a:noFill/>
          <a:extLst>
            <a:ext uri="{909E8E84-426E-40DD-AFC4-6F175D3DCCD1}">
              <a14:hiddenFill xmlns:a14="http://schemas.microsoft.com/office/drawing/2010/main">
                <a:solidFill>
                  <a:srgbClr val="FFFFFF"/>
                </a:solidFill>
              </a14:hiddenFill>
            </a:ext>
          </a:extLst>
        </p:spPr>
      </p:pic>
      <p:grpSp>
        <p:nvGrpSpPr>
          <p:cNvPr id="120" name="组合 119">
            <a:extLst>
              <a:ext uri="{FF2B5EF4-FFF2-40B4-BE49-F238E27FC236}">
                <a16:creationId xmlns:a16="http://schemas.microsoft.com/office/drawing/2014/main" id="{E99004AF-5483-4859-BDC5-EF588FB50FD8}"/>
              </a:ext>
            </a:extLst>
          </p:cNvPr>
          <p:cNvGrpSpPr/>
          <p:nvPr/>
        </p:nvGrpSpPr>
        <p:grpSpPr>
          <a:xfrm>
            <a:off x="383837" y="4846826"/>
            <a:ext cx="3049862" cy="1144987"/>
            <a:chOff x="432721" y="3344040"/>
            <a:chExt cx="3049862" cy="1144987"/>
          </a:xfrm>
        </p:grpSpPr>
        <p:sp>
          <p:nvSpPr>
            <p:cNvPr id="121" name="任意多边形: 形状 120">
              <a:extLst>
                <a:ext uri="{FF2B5EF4-FFF2-40B4-BE49-F238E27FC236}">
                  <a16:creationId xmlns:a16="http://schemas.microsoft.com/office/drawing/2014/main" id="{9D7D0080-1F3D-41C6-9710-9DA177C2A9B9}"/>
                </a:ext>
              </a:extLst>
            </p:cNvPr>
            <p:cNvSpPr/>
            <p:nvPr/>
          </p:nvSpPr>
          <p:spPr>
            <a:xfrm>
              <a:off x="723900" y="3790950"/>
              <a:ext cx="722539" cy="594632"/>
            </a:xfrm>
            <a:custGeom>
              <a:avLst/>
              <a:gdLst>
                <a:gd name="connsiteX0" fmla="*/ 631371 w 722539"/>
                <a:gd name="connsiteY0" fmla="*/ 133350 h 594632"/>
                <a:gd name="connsiteX1" fmla="*/ 722539 w 722539"/>
                <a:gd name="connsiteY1" fmla="*/ 582386 h 594632"/>
                <a:gd name="connsiteX2" fmla="*/ 719818 w 722539"/>
                <a:gd name="connsiteY2" fmla="*/ 594632 h 594632"/>
                <a:gd name="connsiteX3" fmla="*/ 322489 w 722539"/>
                <a:gd name="connsiteY3" fmla="*/ 591911 h 594632"/>
                <a:gd name="connsiteX4" fmla="*/ 238125 w 722539"/>
                <a:gd name="connsiteY4" fmla="*/ 318407 h 594632"/>
                <a:gd name="connsiteX5" fmla="*/ 0 w 722539"/>
                <a:gd name="connsiteY5" fmla="*/ 323850 h 594632"/>
                <a:gd name="connsiteX6" fmla="*/ 63954 w 722539"/>
                <a:gd name="connsiteY6" fmla="*/ 146957 h 594632"/>
                <a:gd name="connsiteX7" fmla="*/ 121104 w 722539"/>
                <a:gd name="connsiteY7" fmla="*/ 110218 h 594632"/>
                <a:gd name="connsiteX8" fmla="*/ 234043 w 722539"/>
                <a:gd name="connsiteY8" fmla="*/ 77561 h 594632"/>
                <a:gd name="connsiteX9" fmla="*/ 238125 w 722539"/>
                <a:gd name="connsiteY9" fmla="*/ 47625 h 594632"/>
                <a:gd name="connsiteX10" fmla="*/ 268061 w 722539"/>
                <a:gd name="connsiteY10" fmla="*/ 66675 h 594632"/>
                <a:gd name="connsiteX11" fmla="*/ 319768 w 722539"/>
                <a:gd name="connsiteY11" fmla="*/ 59871 h 594632"/>
                <a:gd name="connsiteX12" fmla="*/ 353786 w 722539"/>
                <a:gd name="connsiteY12" fmla="*/ 40821 h 594632"/>
                <a:gd name="connsiteX13" fmla="*/ 398689 w 722539"/>
                <a:gd name="connsiteY13" fmla="*/ 0 h 594632"/>
                <a:gd name="connsiteX14" fmla="*/ 431346 w 722539"/>
                <a:gd name="connsiteY14" fmla="*/ 63954 h 594632"/>
                <a:gd name="connsiteX15" fmla="*/ 631371 w 722539"/>
                <a:gd name="connsiteY15" fmla="*/ 133350 h 59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2539" h="594632">
                  <a:moveTo>
                    <a:pt x="631371" y="133350"/>
                  </a:moveTo>
                  <a:lnTo>
                    <a:pt x="722539" y="582386"/>
                  </a:lnTo>
                  <a:lnTo>
                    <a:pt x="719818" y="594632"/>
                  </a:lnTo>
                  <a:lnTo>
                    <a:pt x="322489" y="591911"/>
                  </a:lnTo>
                  <a:lnTo>
                    <a:pt x="238125" y="318407"/>
                  </a:lnTo>
                  <a:lnTo>
                    <a:pt x="0" y="323850"/>
                  </a:lnTo>
                  <a:lnTo>
                    <a:pt x="63954" y="146957"/>
                  </a:lnTo>
                  <a:lnTo>
                    <a:pt x="121104" y="110218"/>
                  </a:lnTo>
                  <a:lnTo>
                    <a:pt x="234043" y="77561"/>
                  </a:lnTo>
                  <a:lnTo>
                    <a:pt x="238125" y="47625"/>
                  </a:lnTo>
                  <a:lnTo>
                    <a:pt x="268061" y="66675"/>
                  </a:lnTo>
                  <a:lnTo>
                    <a:pt x="319768" y="59871"/>
                  </a:lnTo>
                  <a:lnTo>
                    <a:pt x="353786" y="40821"/>
                  </a:lnTo>
                  <a:lnTo>
                    <a:pt x="398689" y="0"/>
                  </a:lnTo>
                  <a:lnTo>
                    <a:pt x="431346" y="63954"/>
                  </a:lnTo>
                  <a:lnTo>
                    <a:pt x="631371" y="133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2" name="组合 121">
              <a:extLst>
                <a:ext uri="{FF2B5EF4-FFF2-40B4-BE49-F238E27FC236}">
                  <a16:creationId xmlns:a16="http://schemas.microsoft.com/office/drawing/2014/main" id="{10D5E722-689A-4808-8082-319F55268E10}"/>
                </a:ext>
              </a:extLst>
            </p:cNvPr>
            <p:cNvGrpSpPr/>
            <p:nvPr/>
          </p:nvGrpSpPr>
          <p:grpSpPr>
            <a:xfrm>
              <a:off x="432721" y="3344040"/>
              <a:ext cx="3049862" cy="1144987"/>
              <a:chOff x="528706" y="5337411"/>
              <a:chExt cx="3049862" cy="1144987"/>
            </a:xfrm>
          </p:grpSpPr>
          <p:pic>
            <p:nvPicPr>
              <p:cNvPr id="123" name="Picture 12" descr="133,200+ Man Laptop Stock Illustrations, Royalty-Free Vector Graphics &amp;  Clip Art - iStock | Business man laptop, Man laptop home, Asian man laptop">
                <a:extLst>
                  <a:ext uri="{FF2B5EF4-FFF2-40B4-BE49-F238E27FC236}">
                    <a16:creationId xmlns:a16="http://schemas.microsoft.com/office/drawing/2014/main" id="{317293D0-1D70-4381-B4B9-F5C304A1736D}"/>
                  </a:ext>
                </a:extLst>
              </p:cNvPr>
              <p:cNvPicPr>
                <a:picLocks noChangeAspect="1" noChangeArrowheads="1"/>
              </p:cNvPicPr>
              <p:nvPr/>
            </p:nvPicPr>
            <p:blipFill rotWithShape="1">
              <a:blip r:embed="rId4">
                <a:clrChange>
                  <a:clrFrom>
                    <a:srgbClr val="FFFFFF"/>
                  </a:clrFrom>
                  <a:clrTo>
                    <a:srgbClr val="FFFFFF">
                      <a:alpha val="0"/>
                    </a:srgbClr>
                  </a:clrTo>
                </a:clrChange>
                <a:grayscl/>
                <a:extLst>
                  <a:ext uri="{BEBA8EAE-BF5A-486C-A8C5-ECC9F3942E4B}">
                    <a14:imgProps xmlns:a14="http://schemas.microsoft.com/office/drawing/2010/main">
                      <a14:imgLayer r:embed="rId5">
                        <a14:imgEffect>
                          <a14:brightnessContrast contrast="82000"/>
                        </a14:imgEffect>
                      </a14:imgLayer>
                    </a14:imgProps>
                  </a:ext>
                  <a:ext uri="{28A0092B-C50C-407E-A947-70E740481C1C}">
                    <a14:useLocalDpi xmlns:a14="http://schemas.microsoft.com/office/drawing/2010/main" val="0"/>
                  </a:ext>
                </a:extLst>
              </a:blip>
              <a:srcRect l="8144" t="19059" r="53148" b="15020"/>
              <a:stretch/>
            </p:blipFill>
            <p:spPr bwMode="auto">
              <a:xfrm>
                <a:off x="528706" y="5337411"/>
                <a:ext cx="1121130" cy="1144987"/>
              </a:xfrm>
              <a:prstGeom prst="rect">
                <a:avLst/>
              </a:prstGeom>
              <a:noFill/>
              <a:extLst>
                <a:ext uri="{909E8E84-426E-40DD-AFC4-6F175D3DCCD1}">
                  <a14:hiddenFill xmlns:a14="http://schemas.microsoft.com/office/drawing/2010/main">
                    <a:solidFill>
                      <a:srgbClr val="FFFFFF"/>
                    </a:solidFill>
                  </a14:hiddenFill>
                </a:ext>
              </a:extLst>
            </p:spPr>
          </p:pic>
          <p:sp>
            <p:nvSpPr>
              <p:cNvPr id="124" name="任意形状 26">
                <a:extLst>
                  <a:ext uri="{FF2B5EF4-FFF2-40B4-BE49-F238E27FC236}">
                    <a16:creationId xmlns:a16="http://schemas.microsoft.com/office/drawing/2014/main" id="{5F7D91F6-D3D6-4653-A8F8-BC6FE28563C8}"/>
                  </a:ext>
                </a:extLst>
              </p:cNvPr>
              <p:cNvSpPr/>
              <p:nvPr/>
            </p:nvSpPr>
            <p:spPr>
              <a:xfrm>
                <a:off x="1417756" y="5461754"/>
                <a:ext cx="2160812" cy="566991"/>
              </a:xfrm>
              <a:custGeom>
                <a:avLst/>
                <a:gdLst>
                  <a:gd name="connsiteX0" fmla="*/ 61557 w 2101857"/>
                  <a:gd name="connsiteY0" fmla="*/ 0 h 566991"/>
                  <a:gd name="connsiteX1" fmla="*/ 2040300 w 2101857"/>
                  <a:gd name="connsiteY1" fmla="*/ 0 h 566991"/>
                  <a:gd name="connsiteX2" fmla="*/ 2101857 w 2101857"/>
                  <a:gd name="connsiteY2" fmla="*/ 61557 h 566991"/>
                  <a:gd name="connsiteX3" fmla="*/ 2101857 w 2101857"/>
                  <a:gd name="connsiteY3" fmla="*/ 307775 h 566991"/>
                  <a:gd name="connsiteX4" fmla="*/ 2040300 w 2101857"/>
                  <a:gd name="connsiteY4" fmla="*/ 369332 h 566991"/>
                  <a:gd name="connsiteX5" fmla="*/ 306731 w 2101857"/>
                  <a:gd name="connsiteY5" fmla="*/ 369332 h 566991"/>
                  <a:gd name="connsiteX6" fmla="*/ 156829 w 2101857"/>
                  <a:gd name="connsiteY6" fmla="*/ 566991 h 566991"/>
                  <a:gd name="connsiteX7" fmla="*/ 156829 w 2101857"/>
                  <a:gd name="connsiteY7" fmla="*/ 369332 h 566991"/>
                  <a:gd name="connsiteX8" fmla="*/ 61557 w 2101857"/>
                  <a:gd name="connsiteY8" fmla="*/ 369332 h 566991"/>
                  <a:gd name="connsiteX9" fmla="*/ 0 w 2101857"/>
                  <a:gd name="connsiteY9" fmla="*/ 307775 h 566991"/>
                  <a:gd name="connsiteX10" fmla="*/ 0 w 2101857"/>
                  <a:gd name="connsiteY10" fmla="*/ 61557 h 566991"/>
                  <a:gd name="connsiteX11" fmla="*/ 61557 w 2101857"/>
                  <a:gd name="connsiteY11" fmla="*/ 0 h 56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1857" h="566991">
                    <a:moveTo>
                      <a:pt x="61557" y="0"/>
                    </a:moveTo>
                    <a:lnTo>
                      <a:pt x="2040300" y="0"/>
                    </a:lnTo>
                    <a:cubicBezTo>
                      <a:pt x="2074297" y="0"/>
                      <a:pt x="2101857" y="27560"/>
                      <a:pt x="2101857" y="61557"/>
                    </a:cubicBezTo>
                    <a:lnTo>
                      <a:pt x="2101857" y="307775"/>
                    </a:lnTo>
                    <a:cubicBezTo>
                      <a:pt x="2101857" y="341772"/>
                      <a:pt x="2074297" y="369332"/>
                      <a:pt x="2040300" y="369332"/>
                    </a:cubicBezTo>
                    <a:lnTo>
                      <a:pt x="306731" y="369332"/>
                    </a:lnTo>
                    <a:lnTo>
                      <a:pt x="156829" y="566991"/>
                    </a:lnTo>
                    <a:lnTo>
                      <a:pt x="156829" y="369332"/>
                    </a:lnTo>
                    <a:lnTo>
                      <a:pt x="61557" y="369332"/>
                    </a:lnTo>
                    <a:cubicBezTo>
                      <a:pt x="27560" y="369332"/>
                      <a:pt x="0" y="341772"/>
                      <a:pt x="0" y="307775"/>
                    </a:cubicBezTo>
                    <a:lnTo>
                      <a:pt x="0" y="61557"/>
                    </a:lnTo>
                    <a:cubicBezTo>
                      <a:pt x="0" y="27560"/>
                      <a:pt x="27560" y="0"/>
                      <a:pt x="61557" y="0"/>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accent1">
                      <a:lumMod val="75000"/>
                    </a:schemeClr>
                  </a:solidFill>
                </a:endParaRPr>
              </a:p>
            </p:txBody>
          </p:sp>
          <p:sp>
            <p:nvSpPr>
              <p:cNvPr id="125" name="文本框 124">
                <a:extLst>
                  <a:ext uri="{FF2B5EF4-FFF2-40B4-BE49-F238E27FC236}">
                    <a16:creationId xmlns:a16="http://schemas.microsoft.com/office/drawing/2014/main" id="{47267C46-678A-488B-9C31-41D15771D169}"/>
                  </a:ext>
                </a:extLst>
              </p:cNvPr>
              <p:cNvSpPr txBox="1"/>
              <p:nvPr/>
            </p:nvSpPr>
            <p:spPr>
              <a:xfrm>
                <a:off x="1426475" y="5461754"/>
                <a:ext cx="2135467" cy="369332"/>
              </a:xfrm>
              <a:prstGeom prst="rect">
                <a:avLst/>
              </a:prstGeom>
              <a:noFill/>
            </p:spPr>
            <p:txBody>
              <a:bodyPr wrap="square" rtlCol="0">
                <a:spAutoFit/>
              </a:bodyPr>
              <a:lstStyle/>
              <a:p>
                <a:pPr algn="ct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What</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to</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cook</a:t>
                </a:r>
                <a:r>
                  <a:rPr kumimoji="1" lang="zh-CN" altLang="en-US" b="1">
                    <a:solidFill>
                      <a:schemeClr val="accent1">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1">
                        <a:lumMod val="75000"/>
                      </a:schemeClr>
                    </a:solidFill>
                    <a:latin typeface="Times New Roman" panose="02020603050405020304" pitchFamily="18" charset="0"/>
                    <a:cs typeface="Times New Roman" panose="02020603050405020304" pitchFamily="18" charset="0"/>
                  </a:rPr>
                  <a:t>today?</a:t>
                </a:r>
                <a:endParaRPr kumimoji="1" lang="zh-CN" altLang="en-US" b="1">
                  <a:solidFill>
                    <a:schemeClr val="accent1">
                      <a:lumMod val="75000"/>
                    </a:schemeClr>
                  </a:solidFill>
                  <a:latin typeface="Times New Roman" panose="02020603050405020304" pitchFamily="18" charset="0"/>
                  <a:cs typeface="Times New Roman" panose="02020603050405020304" pitchFamily="18" charset="0"/>
                </a:endParaRPr>
              </a:p>
            </p:txBody>
          </p:sp>
        </p:grpSp>
      </p:grpSp>
      <p:grpSp>
        <p:nvGrpSpPr>
          <p:cNvPr id="43" name="组合 42">
            <a:extLst>
              <a:ext uri="{FF2B5EF4-FFF2-40B4-BE49-F238E27FC236}">
                <a16:creationId xmlns:a16="http://schemas.microsoft.com/office/drawing/2014/main" id="{6BEB1642-476B-0D4B-A80D-D1DD09CD1A23}"/>
              </a:ext>
            </a:extLst>
          </p:cNvPr>
          <p:cNvGrpSpPr/>
          <p:nvPr/>
        </p:nvGrpSpPr>
        <p:grpSpPr>
          <a:xfrm>
            <a:off x="4357286" y="3785715"/>
            <a:ext cx="489363" cy="489363"/>
            <a:chOff x="5666071" y="1853903"/>
            <a:chExt cx="489363" cy="489363"/>
          </a:xfrm>
        </p:grpSpPr>
        <p:sp>
          <p:nvSpPr>
            <p:cNvPr id="44" name="圆角矩形 43">
              <a:extLst>
                <a:ext uri="{FF2B5EF4-FFF2-40B4-BE49-F238E27FC236}">
                  <a16:creationId xmlns:a16="http://schemas.microsoft.com/office/drawing/2014/main" id="{D1006D30-90A1-5A4A-912E-BF75CC4B03CD}"/>
                </a:ext>
              </a:extLst>
            </p:cNvPr>
            <p:cNvSpPr/>
            <p:nvPr/>
          </p:nvSpPr>
          <p:spPr>
            <a:xfrm>
              <a:off x="5666071" y="1853903"/>
              <a:ext cx="489363" cy="48936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5" name="Picture 2">
              <a:extLst>
                <a:ext uri="{FF2B5EF4-FFF2-40B4-BE49-F238E27FC236}">
                  <a16:creationId xmlns:a16="http://schemas.microsoft.com/office/drawing/2014/main" id="{0BFCB77F-4CCB-D249-8942-888EFEDA5F8E}"/>
                </a:ext>
              </a:extLst>
            </p:cNvPr>
            <p:cNvPicPr>
              <a:picLocks noChangeAspect="1" noChangeArrowheads="1"/>
            </p:cNvPicPr>
            <p:nvPr/>
          </p:nvPicPr>
          <p:blipFill>
            <a:blip r:embed="rId6">
              <a:clrChange>
                <a:clrFrom>
                  <a:srgbClr val="FFFFFF"/>
                </a:clrFrom>
                <a:clrTo>
                  <a:srgbClr val="FFFFFF">
                    <a:alpha val="0"/>
                  </a:srgbClr>
                </a:clrTo>
              </a:clrChange>
            </a:blip>
            <a:srcRect/>
            <a:stretch/>
          </p:blipFill>
          <p:spPr bwMode="auto">
            <a:xfrm>
              <a:off x="5733809" y="1924771"/>
              <a:ext cx="377774" cy="377774"/>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文本框 45">
            <a:extLst>
              <a:ext uri="{FF2B5EF4-FFF2-40B4-BE49-F238E27FC236}">
                <a16:creationId xmlns:a16="http://schemas.microsoft.com/office/drawing/2014/main" id="{10EE4383-8B20-6B44-896F-7BFCEEC6DD91}"/>
              </a:ext>
            </a:extLst>
          </p:cNvPr>
          <p:cNvSpPr txBox="1"/>
          <p:nvPr/>
        </p:nvSpPr>
        <p:spPr>
          <a:xfrm>
            <a:off x="4227688" y="4234357"/>
            <a:ext cx="787395"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Model</a:t>
            </a:r>
            <a:endParaRPr kumimoji="1" lang="zh-CN" altLang="en-US">
              <a:latin typeface="Times New Roman" panose="02020603050405020304" pitchFamily="18" charset="0"/>
              <a:cs typeface="Times New Roman" panose="02020603050405020304" pitchFamily="18" charset="0"/>
            </a:endParaRPr>
          </a:p>
        </p:txBody>
      </p:sp>
      <p:cxnSp>
        <p:nvCxnSpPr>
          <p:cNvPr id="7" name="肘形连接符 6">
            <a:extLst>
              <a:ext uri="{FF2B5EF4-FFF2-40B4-BE49-F238E27FC236}">
                <a16:creationId xmlns:a16="http://schemas.microsoft.com/office/drawing/2014/main" id="{642B3310-8076-1140-8AB8-D7609B011D89}"/>
              </a:ext>
            </a:extLst>
          </p:cNvPr>
          <p:cNvCxnSpPr>
            <a:cxnSpLocks/>
            <a:stCxn id="77" idx="3"/>
            <a:endCxn id="94" idx="2"/>
          </p:cNvCxnSpPr>
          <p:nvPr/>
        </p:nvCxnSpPr>
        <p:spPr>
          <a:xfrm>
            <a:off x="3340074" y="2649043"/>
            <a:ext cx="383219" cy="1372765"/>
          </a:xfrm>
          <a:prstGeom prst="bentConnector3">
            <a:avLst>
              <a:gd name="adj1" fmla="val 50000"/>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0" name="肘形连接符 49">
            <a:extLst>
              <a:ext uri="{FF2B5EF4-FFF2-40B4-BE49-F238E27FC236}">
                <a16:creationId xmlns:a16="http://schemas.microsoft.com/office/drawing/2014/main" id="{8C9FF504-E565-1048-BD98-537C7D8325E5}"/>
              </a:ext>
            </a:extLst>
          </p:cNvPr>
          <p:cNvCxnSpPr>
            <a:cxnSpLocks/>
            <a:stCxn id="20" idx="3"/>
            <a:endCxn id="94" idx="2"/>
          </p:cNvCxnSpPr>
          <p:nvPr/>
        </p:nvCxnSpPr>
        <p:spPr>
          <a:xfrm flipV="1">
            <a:off x="3340075" y="4021808"/>
            <a:ext cx="383218" cy="314216"/>
          </a:xfrm>
          <a:prstGeom prst="bentConnector3">
            <a:avLst>
              <a:gd name="adj1" fmla="val 50000"/>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6FA5C767-2190-9E4D-AFBA-A346D7BAA8D2}"/>
              </a:ext>
            </a:extLst>
          </p:cNvPr>
          <p:cNvGrpSpPr/>
          <p:nvPr/>
        </p:nvGrpSpPr>
        <p:grpSpPr>
          <a:xfrm>
            <a:off x="1630224" y="3794876"/>
            <a:ext cx="1709851" cy="1082296"/>
            <a:chOff x="1493566" y="3715851"/>
            <a:chExt cx="1709851" cy="1082296"/>
          </a:xfrm>
        </p:grpSpPr>
        <p:pic>
          <p:nvPicPr>
            <p:cNvPr id="64" name="图片 63">
              <a:extLst>
                <a:ext uri="{FF2B5EF4-FFF2-40B4-BE49-F238E27FC236}">
                  <a16:creationId xmlns:a16="http://schemas.microsoft.com/office/drawing/2014/main" id="{633E6313-0952-9B4D-BA34-5744CFF58178}"/>
                </a:ext>
              </a:extLst>
            </p:cNvPr>
            <p:cNvPicPr>
              <a:picLocks noChangeAspect="1"/>
            </p:cNvPicPr>
            <p:nvPr/>
          </p:nvPicPr>
          <p:blipFill rotWithShape="1">
            <a:blip r:embed="rId7"/>
            <a:srcRect l="-1" r="2349"/>
            <a:stretch/>
          </p:blipFill>
          <p:spPr>
            <a:xfrm>
              <a:off x="1493566" y="3715851"/>
              <a:ext cx="1709851" cy="1082296"/>
            </a:xfrm>
            <a:prstGeom prst="roundRect">
              <a:avLst>
                <a:gd name="adj" fmla="val 6662"/>
              </a:avLst>
            </a:prstGeom>
            <a:noFill/>
          </p:spPr>
        </p:pic>
        <p:sp>
          <p:nvSpPr>
            <p:cNvPr id="20" name="圆角矩形 19">
              <a:extLst>
                <a:ext uri="{FF2B5EF4-FFF2-40B4-BE49-F238E27FC236}">
                  <a16:creationId xmlns:a16="http://schemas.microsoft.com/office/drawing/2014/main" id="{FFFFF3D6-23D2-6149-B912-F495C51B6809}"/>
                </a:ext>
              </a:extLst>
            </p:cNvPr>
            <p:cNvSpPr/>
            <p:nvPr/>
          </p:nvSpPr>
          <p:spPr>
            <a:xfrm>
              <a:off x="1493566" y="3715851"/>
              <a:ext cx="1709851" cy="1082296"/>
            </a:xfrm>
            <a:prstGeom prst="roundRect">
              <a:avLst>
                <a:gd name="adj" fmla="val 7774"/>
              </a:avLst>
            </a:prstGeom>
            <a:solidFill>
              <a:schemeClr val="accent4">
                <a:lumMod val="40000"/>
                <a:lumOff val="6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66" name="组合 65">
              <a:extLst>
                <a:ext uri="{FF2B5EF4-FFF2-40B4-BE49-F238E27FC236}">
                  <a16:creationId xmlns:a16="http://schemas.microsoft.com/office/drawing/2014/main" id="{633F243E-B9BE-3B4E-AFAB-611E8F2569F6}"/>
                </a:ext>
              </a:extLst>
            </p:cNvPr>
            <p:cNvGrpSpPr/>
            <p:nvPr/>
          </p:nvGrpSpPr>
          <p:grpSpPr>
            <a:xfrm>
              <a:off x="1977665" y="3824339"/>
              <a:ext cx="741653" cy="448455"/>
              <a:chOff x="257872" y="3402400"/>
              <a:chExt cx="741653" cy="448455"/>
            </a:xfrm>
          </p:grpSpPr>
          <p:pic>
            <p:nvPicPr>
              <p:cNvPr id="68" name="Picture 2" descr="ios 17 outlined style database icon">
                <a:extLst>
                  <a:ext uri="{FF2B5EF4-FFF2-40B4-BE49-F238E27FC236}">
                    <a16:creationId xmlns:a16="http://schemas.microsoft.com/office/drawing/2014/main" id="{CC3507F5-85E9-5849-A5C5-FE4FD6D788B7}"/>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070" y="3402400"/>
                <a:ext cx="448455" cy="448455"/>
              </a:xfrm>
              <a:prstGeom prst="rect">
                <a:avLst/>
              </a:prstGeom>
              <a:noFill/>
              <a:extLst>
                <a:ext uri="{909E8E84-426E-40DD-AFC4-6F175D3DCCD1}">
                  <a14:hiddenFill xmlns:a14="http://schemas.microsoft.com/office/drawing/2010/main">
                    <a:solidFill>
                      <a:srgbClr val="FFFFFF"/>
                    </a:solidFill>
                  </a14:hiddenFill>
                </a:ext>
              </a:extLst>
            </p:spPr>
          </p:pic>
          <p:pic>
            <p:nvPicPr>
              <p:cNvPr id="69" name="图片 68">
                <a:extLst>
                  <a:ext uri="{FF2B5EF4-FFF2-40B4-BE49-F238E27FC236}">
                    <a16:creationId xmlns:a16="http://schemas.microsoft.com/office/drawing/2014/main" id="{8DC258F3-3CB7-0641-A4CA-4433AB87C540}"/>
                  </a:ext>
                </a:extLst>
              </p:cNvPr>
              <p:cNvPicPr>
                <a:picLocks noChangeAspect="1"/>
              </p:cNvPicPr>
              <p:nvPr/>
            </p:nvPicPr>
            <p:blipFill>
              <a:blip r:embed="rId9"/>
              <a:stretch>
                <a:fillRect/>
              </a:stretch>
            </p:blipFill>
            <p:spPr>
              <a:xfrm>
                <a:off x="257872" y="3447906"/>
                <a:ext cx="379497" cy="379497"/>
              </a:xfrm>
              <a:prstGeom prst="rect">
                <a:avLst/>
              </a:prstGeom>
            </p:spPr>
          </p:pic>
        </p:grpSp>
        <p:sp>
          <p:nvSpPr>
            <p:cNvPr id="67" name="文本框 66">
              <a:extLst>
                <a:ext uri="{FF2B5EF4-FFF2-40B4-BE49-F238E27FC236}">
                  <a16:creationId xmlns:a16="http://schemas.microsoft.com/office/drawing/2014/main" id="{D9F1E603-5773-0C42-92E3-7C4EF91FFA29}"/>
                </a:ext>
              </a:extLst>
            </p:cNvPr>
            <p:cNvSpPr txBox="1"/>
            <p:nvPr/>
          </p:nvSpPr>
          <p:spPr>
            <a:xfrm>
              <a:off x="1739190" y="4242973"/>
              <a:ext cx="1218602" cy="502702"/>
            </a:xfrm>
            <a:prstGeom prst="rect">
              <a:avLst/>
            </a:prstGeom>
            <a:noFill/>
          </p:spPr>
          <p:txBody>
            <a:bodyPr wrap="none" rtlCol="0">
              <a:spAutoFit/>
            </a:bodyPr>
            <a:lstStyle/>
            <a:p>
              <a:pPr algn="ctr">
                <a:lnSpc>
                  <a:spcPts val="1600"/>
                </a:lnSpc>
              </a:pPr>
              <a:r>
                <a:rPr kumimoji="1" lang="en-US" altLang="zh-CN" sz="1600">
                  <a:latin typeface="Times New Roman" panose="02020603050405020304" pitchFamily="18" charset="0"/>
                  <a:cs typeface="Times New Roman" panose="02020603050405020304" pitchFamily="18" charset="0"/>
                </a:rPr>
                <a:t>Device-side</a:t>
              </a:r>
              <a:r>
                <a:rPr kumimoji="1" lang="zh-CN" altLang="en-US" sz="1600">
                  <a:latin typeface="Times New Roman" panose="02020603050405020304" pitchFamily="18" charset="0"/>
                  <a:cs typeface="Times New Roman" panose="02020603050405020304" pitchFamily="18" charset="0"/>
                </a:rPr>
                <a:t> </a:t>
              </a:r>
              <a:endParaRPr kumimoji="1" lang="en-US" altLang="zh-CN" sz="1600">
                <a:latin typeface="Times New Roman" panose="02020603050405020304" pitchFamily="18" charset="0"/>
                <a:cs typeface="Times New Roman" panose="02020603050405020304" pitchFamily="18" charset="0"/>
              </a:endParaRPr>
            </a:p>
            <a:p>
              <a:pPr algn="ctr">
                <a:lnSpc>
                  <a:spcPts val="1600"/>
                </a:lnSpc>
              </a:pPr>
              <a:r>
                <a:rPr kumimoji="1" lang="en-US" altLang="zh-CN" sz="1600">
                  <a:latin typeface="Times New Roman" panose="02020603050405020304" pitchFamily="18" charset="0"/>
                  <a:cs typeface="Times New Roman" panose="02020603050405020304" pitchFamily="18" charset="0"/>
                </a:rPr>
                <a:t>Database</a:t>
              </a:r>
              <a:endParaRPr kumimoji="1" lang="zh-CN" altLang="en-US" sz="1600">
                <a:latin typeface="Times New Roman" panose="02020603050405020304" pitchFamily="18" charset="0"/>
                <a:cs typeface="Times New Roman" panose="02020603050405020304" pitchFamily="18" charset="0"/>
              </a:endParaRPr>
            </a:p>
          </p:txBody>
        </p:sp>
      </p:grpSp>
      <p:grpSp>
        <p:nvGrpSpPr>
          <p:cNvPr id="22" name="组合 21">
            <a:extLst>
              <a:ext uri="{FF2B5EF4-FFF2-40B4-BE49-F238E27FC236}">
                <a16:creationId xmlns:a16="http://schemas.microsoft.com/office/drawing/2014/main" id="{867903A8-4958-D444-A154-0E191F66CFE9}"/>
              </a:ext>
            </a:extLst>
          </p:cNvPr>
          <p:cNvGrpSpPr/>
          <p:nvPr/>
        </p:nvGrpSpPr>
        <p:grpSpPr>
          <a:xfrm>
            <a:off x="1630223" y="2105164"/>
            <a:ext cx="1709851" cy="1085027"/>
            <a:chOff x="6089827" y="3533579"/>
            <a:chExt cx="1709851" cy="1085027"/>
          </a:xfrm>
        </p:grpSpPr>
        <p:pic>
          <p:nvPicPr>
            <p:cNvPr id="150" name="Picture 8">
              <a:extLst>
                <a:ext uri="{FF2B5EF4-FFF2-40B4-BE49-F238E27FC236}">
                  <a16:creationId xmlns:a16="http://schemas.microsoft.com/office/drawing/2014/main" id="{DFB0A9E5-C1B0-4FAD-AE88-B2755C98E54E}"/>
                </a:ext>
              </a:extLst>
            </p:cNvPr>
            <p:cNvPicPr>
              <a:picLocks noChangeAspect="1" noChangeArrowheads="1"/>
            </p:cNvPicPr>
            <p:nvPr/>
          </p:nvPicPr>
          <p:blipFill>
            <a:blip r:embed="rId10"/>
            <a:srcRect l="1770" r="1770"/>
            <a:stretch/>
          </p:blipFill>
          <p:spPr bwMode="auto">
            <a:xfrm>
              <a:off x="6089827" y="3533579"/>
              <a:ext cx="1709851" cy="1083739"/>
            </a:xfrm>
            <a:prstGeom prst="roundRect">
              <a:avLst>
                <a:gd name="adj" fmla="val 7749"/>
              </a:avLst>
            </a:prstGeom>
            <a:noFill/>
            <a:extLst>
              <a:ext uri="{909E8E84-426E-40DD-AFC4-6F175D3DCCD1}">
                <a14:hiddenFill xmlns:a14="http://schemas.microsoft.com/office/drawing/2010/main">
                  <a:solidFill>
                    <a:srgbClr val="FFFFFF"/>
                  </a:solidFill>
                </a14:hiddenFill>
              </a:ext>
            </a:extLst>
          </p:spPr>
        </p:pic>
        <p:sp>
          <p:nvSpPr>
            <p:cNvPr id="77" name="圆角矩形 76">
              <a:extLst>
                <a:ext uri="{FF2B5EF4-FFF2-40B4-BE49-F238E27FC236}">
                  <a16:creationId xmlns:a16="http://schemas.microsoft.com/office/drawing/2014/main" id="{579B9BAC-0651-6A45-A9F0-F800C83148A9}"/>
                </a:ext>
              </a:extLst>
            </p:cNvPr>
            <p:cNvSpPr/>
            <p:nvPr/>
          </p:nvSpPr>
          <p:spPr>
            <a:xfrm>
              <a:off x="6089827" y="3536310"/>
              <a:ext cx="1709851" cy="1082296"/>
            </a:xfrm>
            <a:prstGeom prst="roundRect">
              <a:avLst>
                <a:gd name="adj" fmla="val 7774"/>
              </a:avLst>
            </a:prstGeom>
            <a:solidFill>
              <a:schemeClr val="accent5">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8" name="Picture 2" descr="ios 17 outlined style database icon">
              <a:extLst>
                <a:ext uri="{FF2B5EF4-FFF2-40B4-BE49-F238E27FC236}">
                  <a16:creationId xmlns:a16="http://schemas.microsoft.com/office/drawing/2014/main" id="{B25C7806-B595-3D44-8271-F95E84F5748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1730" y="3616094"/>
              <a:ext cx="448455" cy="448455"/>
            </a:xfrm>
            <a:prstGeom prst="rect">
              <a:avLst/>
            </a:prstGeom>
            <a:noFill/>
            <a:extLst>
              <a:ext uri="{909E8E84-426E-40DD-AFC4-6F175D3DCCD1}">
                <a14:hiddenFill xmlns:a14="http://schemas.microsoft.com/office/drawing/2010/main">
                  <a:solidFill>
                    <a:srgbClr val="FFFFFF"/>
                  </a:solidFill>
                </a14:hiddenFill>
              </a:ext>
            </a:extLst>
          </p:spPr>
        </p:pic>
        <p:pic>
          <p:nvPicPr>
            <p:cNvPr id="79" name="图片 78">
              <a:extLst>
                <a:ext uri="{FF2B5EF4-FFF2-40B4-BE49-F238E27FC236}">
                  <a16:creationId xmlns:a16="http://schemas.microsoft.com/office/drawing/2014/main" id="{DDF57C49-6921-0D45-86F9-845D6412D320}"/>
                </a:ext>
              </a:extLst>
            </p:cNvPr>
            <p:cNvPicPr>
              <a:picLocks noChangeAspect="1"/>
            </p:cNvPicPr>
            <p:nvPr/>
          </p:nvPicPr>
          <p:blipFill>
            <a:blip r:embed="rId9"/>
            <a:stretch>
              <a:fillRect/>
            </a:stretch>
          </p:blipFill>
          <p:spPr>
            <a:xfrm>
              <a:off x="6568532" y="3661600"/>
              <a:ext cx="379497" cy="379497"/>
            </a:xfrm>
            <a:prstGeom prst="rect">
              <a:avLst/>
            </a:prstGeom>
          </p:spPr>
        </p:pic>
        <p:sp>
          <p:nvSpPr>
            <p:cNvPr id="80" name="文本框 79">
              <a:extLst>
                <a:ext uri="{FF2B5EF4-FFF2-40B4-BE49-F238E27FC236}">
                  <a16:creationId xmlns:a16="http://schemas.microsoft.com/office/drawing/2014/main" id="{083C7D4F-B1FB-E140-B3E2-8208F4B8E5B7}"/>
                </a:ext>
              </a:extLst>
            </p:cNvPr>
            <p:cNvSpPr txBox="1"/>
            <p:nvPr/>
          </p:nvSpPr>
          <p:spPr>
            <a:xfrm>
              <a:off x="6370132" y="4034728"/>
              <a:ext cx="1138453" cy="502702"/>
            </a:xfrm>
            <a:prstGeom prst="rect">
              <a:avLst/>
            </a:prstGeom>
            <a:noFill/>
          </p:spPr>
          <p:txBody>
            <a:bodyPr wrap="none" rtlCol="0">
              <a:spAutoFit/>
            </a:bodyPr>
            <a:lstStyle/>
            <a:p>
              <a:pPr algn="ctr">
                <a:lnSpc>
                  <a:spcPts val="1600"/>
                </a:lnSpc>
              </a:pPr>
              <a:r>
                <a:rPr kumimoji="1" lang="en-US" altLang="zh-CN" sz="1600">
                  <a:latin typeface="Times New Roman" panose="02020603050405020304" pitchFamily="18" charset="0"/>
                  <a:cs typeface="Times New Roman" panose="02020603050405020304" pitchFamily="18" charset="0"/>
                </a:rPr>
                <a:t>Cloud-side</a:t>
              </a:r>
              <a:r>
                <a:rPr kumimoji="1" lang="zh-CN" altLang="en-US" sz="1600">
                  <a:latin typeface="Times New Roman" panose="02020603050405020304" pitchFamily="18" charset="0"/>
                  <a:cs typeface="Times New Roman" panose="02020603050405020304" pitchFamily="18" charset="0"/>
                </a:rPr>
                <a:t> </a:t>
              </a:r>
              <a:endParaRPr kumimoji="1" lang="en-US" altLang="zh-CN" sz="1600">
                <a:latin typeface="Times New Roman" panose="02020603050405020304" pitchFamily="18" charset="0"/>
                <a:cs typeface="Times New Roman" panose="02020603050405020304" pitchFamily="18" charset="0"/>
              </a:endParaRPr>
            </a:p>
            <a:p>
              <a:pPr algn="ctr">
                <a:lnSpc>
                  <a:spcPts val="1600"/>
                </a:lnSpc>
              </a:pPr>
              <a:r>
                <a:rPr kumimoji="1" lang="en-US" altLang="zh-CN" sz="1600">
                  <a:latin typeface="Times New Roman" panose="02020603050405020304" pitchFamily="18" charset="0"/>
                  <a:cs typeface="Times New Roman" panose="02020603050405020304" pitchFamily="18" charset="0"/>
                </a:rPr>
                <a:t>Database</a:t>
              </a:r>
              <a:endParaRPr kumimoji="1" lang="zh-CN" altLang="en-US" sz="1600">
                <a:latin typeface="Times New Roman" panose="02020603050405020304" pitchFamily="18" charset="0"/>
                <a:cs typeface="Times New Roman" panose="02020603050405020304" pitchFamily="18" charset="0"/>
              </a:endParaRPr>
            </a:p>
          </p:txBody>
        </p:sp>
      </p:grpSp>
      <p:cxnSp>
        <p:nvCxnSpPr>
          <p:cNvPr id="47" name="肘形连接符 46">
            <a:extLst>
              <a:ext uri="{FF2B5EF4-FFF2-40B4-BE49-F238E27FC236}">
                <a16:creationId xmlns:a16="http://schemas.microsoft.com/office/drawing/2014/main" id="{61BFD521-72B1-C646-89F4-B3B399A0810B}"/>
              </a:ext>
            </a:extLst>
          </p:cNvPr>
          <p:cNvCxnSpPr>
            <a:cxnSpLocks/>
            <a:endCxn id="20" idx="1"/>
          </p:cNvCxnSpPr>
          <p:nvPr/>
        </p:nvCxnSpPr>
        <p:spPr>
          <a:xfrm rot="5400000" flipH="1" flipV="1">
            <a:off x="1160420" y="4501366"/>
            <a:ext cx="635145" cy="304463"/>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84" name="肘形连接符 83">
            <a:extLst>
              <a:ext uri="{FF2B5EF4-FFF2-40B4-BE49-F238E27FC236}">
                <a16:creationId xmlns:a16="http://schemas.microsoft.com/office/drawing/2014/main" id="{39976DBA-7F49-BA47-A27B-AA0D6E9F1915}"/>
              </a:ext>
            </a:extLst>
          </p:cNvPr>
          <p:cNvCxnSpPr>
            <a:cxnSpLocks/>
            <a:endCxn id="77" idx="1"/>
          </p:cNvCxnSpPr>
          <p:nvPr/>
        </p:nvCxnSpPr>
        <p:spPr>
          <a:xfrm rot="5400000" flipH="1" flipV="1">
            <a:off x="316929" y="3657875"/>
            <a:ext cx="2322126" cy="304462"/>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87" name="肘形连接符 86">
            <a:extLst>
              <a:ext uri="{FF2B5EF4-FFF2-40B4-BE49-F238E27FC236}">
                <a16:creationId xmlns:a16="http://schemas.microsoft.com/office/drawing/2014/main" id="{3F624B24-7315-274A-BE67-6B3FD144A724}"/>
              </a:ext>
            </a:extLst>
          </p:cNvPr>
          <p:cNvCxnSpPr>
            <a:cxnSpLocks/>
            <a:stCxn id="125" idx="3"/>
            <a:endCxn id="95" idx="2"/>
          </p:cNvCxnSpPr>
          <p:nvPr/>
        </p:nvCxnSpPr>
        <p:spPr>
          <a:xfrm flipV="1">
            <a:off x="3417073" y="4160307"/>
            <a:ext cx="440555" cy="995528"/>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57" name="组合 56">
            <a:extLst>
              <a:ext uri="{FF2B5EF4-FFF2-40B4-BE49-F238E27FC236}">
                <a16:creationId xmlns:a16="http://schemas.microsoft.com/office/drawing/2014/main" id="{13E330BA-4E04-8844-BA2E-105642853F91}"/>
              </a:ext>
            </a:extLst>
          </p:cNvPr>
          <p:cNvGrpSpPr/>
          <p:nvPr/>
        </p:nvGrpSpPr>
        <p:grpSpPr>
          <a:xfrm>
            <a:off x="3723293" y="3883308"/>
            <a:ext cx="260657" cy="276999"/>
            <a:chOff x="3033356" y="1947553"/>
            <a:chExt cx="260657" cy="276999"/>
          </a:xfrm>
        </p:grpSpPr>
        <p:sp>
          <p:nvSpPr>
            <p:cNvPr id="94" name="椭圆 93">
              <a:extLst>
                <a:ext uri="{FF2B5EF4-FFF2-40B4-BE49-F238E27FC236}">
                  <a16:creationId xmlns:a16="http://schemas.microsoft.com/office/drawing/2014/main" id="{B9164858-49D9-4E42-869C-7DF311DE97D5}"/>
                </a:ext>
              </a:extLst>
            </p:cNvPr>
            <p:cNvSpPr/>
            <p:nvPr/>
          </p:nvSpPr>
          <p:spPr>
            <a:xfrm>
              <a:off x="3033356" y="1955724"/>
              <a:ext cx="260657" cy="26065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5" name="文本框 94">
              <a:extLst>
                <a:ext uri="{FF2B5EF4-FFF2-40B4-BE49-F238E27FC236}">
                  <a16:creationId xmlns:a16="http://schemas.microsoft.com/office/drawing/2014/main" id="{2701B89E-99A1-EA40-B766-9633713DA7DA}"/>
                </a:ext>
              </a:extLst>
            </p:cNvPr>
            <p:cNvSpPr txBox="1"/>
            <p:nvPr/>
          </p:nvSpPr>
          <p:spPr>
            <a:xfrm>
              <a:off x="3090747" y="1947553"/>
              <a:ext cx="153888" cy="276999"/>
            </a:xfrm>
            <a:prstGeom prst="rect">
              <a:avLst/>
            </a:prstGeom>
            <a:noFill/>
          </p:spPr>
          <p:txBody>
            <a:bodyPr wrap="none" lIns="0" tIns="0" rIns="0" bIns="0" rtlCol="0">
              <a:spAutoFit/>
            </a:bodyPr>
            <a:lstStyle/>
            <a:p>
              <a:r>
                <a:rPr kumimoji="1" lang="en-US" altLang="zh-CN"/>
                <a:t>+</a:t>
              </a:r>
              <a:endParaRPr kumimoji="1" lang="zh-CN" altLang="en-US"/>
            </a:p>
          </p:txBody>
        </p:sp>
      </p:grpSp>
      <p:cxnSp>
        <p:nvCxnSpPr>
          <p:cNvPr id="82" name="直线箭头连接符 81">
            <a:extLst>
              <a:ext uri="{FF2B5EF4-FFF2-40B4-BE49-F238E27FC236}">
                <a16:creationId xmlns:a16="http://schemas.microsoft.com/office/drawing/2014/main" id="{29628124-7F4E-B248-8791-2E1C248E1372}"/>
              </a:ext>
            </a:extLst>
          </p:cNvPr>
          <p:cNvCxnSpPr>
            <a:stCxn id="94" idx="6"/>
            <a:endCxn id="44" idx="1"/>
          </p:cNvCxnSpPr>
          <p:nvPr/>
        </p:nvCxnSpPr>
        <p:spPr>
          <a:xfrm>
            <a:off x="3983950" y="4021808"/>
            <a:ext cx="373336" cy="0"/>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90" name="文本框 89">
            <a:extLst>
              <a:ext uri="{FF2B5EF4-FFF2-40B4-BE49-F238E27FC236}">
                <a16:creationId xmlns:a16="http://schemas.microsoft.com/office/drawing/2014/main" id="{A8651142-25D8-484E-A7B4-4E0BB2A3CCC1}"/>
              </a:ext>
            </a:extLst>
          </p:cNvPr>
          <p:cNvSpPr txBox="1"/>
          <p:nvPr/>
        </p:nvSpPr>
        <p:spPr>
          <a:xfrm>
            <a:off x="3048981" y="5531453"/>
            <a:ext cx="2332690" cy="369332"/>
          </a:xfrm>
          <a:prstGeom prst="rect">
            <a:avLst/>
          </a:prstGeom>
          <a:noFill/>
        </p:spPr>
        <p:txBody>
          <a:bodyPr wrap="none" rtlCol="0">
            <a:spAutoFit/>
          </a:bodyPr>
          <a:lstStyle/>
          <a:p>
            <a:pPr algn="ctr"/>
            <a:r>
              <a:rPr kumimoji="1" lang="en-US" altLang="zh-CN">
                <a:latin typeface="Times New Roman" panose="02020603050405020304" pitchFamily="18" charset="0"/>
                <a:cs typeface="Times New Roman" panose="02020603050405020304" pitchFamily="18" charset="0"/>
              </a:rPr>
              <a:t>Centralized</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Generation</a:t>
            </a:r>
            <a:endParaRPr kumimoji="1" lang="zh-CN" altLang="en-US">
              <a:latin typeface="Times New Roman" panose="02020603050405020304" pitchFamily="18" charset="0"/>
              <a:cs typeface="Times New Roman" panose="02020603050405020304" pitchFamily="18" charset="0"/>
            </a:endParaRPr>
          </a:p>
        </p:txBody>
      </p:sp>
      <p:sp>
        <p:nvSpPr>
          <p:cNvPr id="109" name="文本框 108">
            <a:extLst>
              <a:ext uri="{FF2B5EF4-FFF2-40B4-BE49-F238E27FC236}">
                <a16:creationId xmlns:a16="http://schemas.microsoft.com/office/drawing/2014/main" id="{BE93A730-70EB-1340-9509-44F63B7707AF}"/>
              </a:ext>
            </a:extLst>
          </p:cNvPr>
          <p:cNvSpPr txBox="1"/>
          <p:nvPr/>
        </p:nvSpPr>
        <p:spPr>
          <a:xfrm>
            <a:off x="1218270" y="1487506"/>
            <a:ext cx="2160812" cy="369332"/>
          </a:xfrm>
          <a:prstGeom prst="rect">
            <a:avLst/>
          </a:prstGeom>
          <a:noFill/>
        </p:spPr>
        <p:txBody>
          <a:bodyPr wrap="square">
            <a:spAutoFit/>
          </a:bodyPr>
          <a:lstStyle/>
          <a:p>
            <a:r>
              <a:rPr kumimoji="1" lang="en-US" altLang="zh-CN">
                <a:latin typeface="Times New Roman" panose="02020603050405020304" pitchFamily="18" charset="0"/>
                <a:cs typeface="Times New Roman" panose="02020603050405020304" pitchFamily="18" charset="0"/>
              </a:rPr>
              <a:t>Distributed</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Retrieval</a:t>
            </a:r>
            <a:endParaRPr lang="zh-CN" altLang="en-US">
              <a:latin typeface="Times New Roman" panose="02020603050405020304" pitchFamily="18" charset="0"/>
              <a:cs typeface="Times New Roman" panose="02020603050405020304" pitchFamily="18" charset="0"/>
            </a:endParaRPr>
          </a:p>
        </p:txBody>
      </p:sp>
      <p:sp>
        <p:nvSpPr>
          <p:cNvPr id="93" name="左中括号 92">
            <a:extLst>
              <a:ext uri="{FF2B5EF4-FFF2-40B4-BE49-F238E27FC236}">
                <a16:creationId xmlns:a16="http://schemas.microsoft.com/office/drawing/2014/main" id="{1EA65F8D-B8C4-AD4B-B977-4A24A175A994}"/>
              </a:ext>
            </a:extLst>
          </p:cNvPr>
          <p:cNvSpPr/>
          <p:nvPr/>
        </p:nvSpPr>
        <p:spPr>
          <a:xfrm rot="5400000" flipV="1">
            <a:off x="2293695" y="753608"/>
            <a:ext cx="80629" cy="2289094"/>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11" name="左中括号 110">
            <a:extLst>
              <a:ext uri="{FF2B5EF4-FFF2-40B4-BE49-F238E27FC236}">
                <a16:creationId xmlns:a16="http://schemas.microsoft.com/office/drawing/2014/main" id="{572ECD14-CCE7-7042-9DE1-D58EAF96EE57}"/>
              </a:ext>
            </a:extLst>
          </p:cNvPr>
          <p:cNvSpPr/>
          <p:nvPr/>
        </p:nvSpPr>
        <p:spPr>
          <a:xfrm rot="16200000">
            <a:off x="4258045" y="4773388"/>
            <a:ext cx="60699" cy="1453376"/>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12" name="文本框 111">
            <a:extLst>
              <a:ext uri="{FF2B5EF4-FFF2-40B4-BE49-F238E27FC236}">
                <a16:creationId xmlns:a16="http://schemas.microsoft.com/office/drawing/2014/main" id="{267C57BD-3AFE-9843-9F14-8DB21B6DC7D3}"/>
              </a:ext>
            </a:extLst>
          </p:cNvPr>
          <p:cNvSpPr txBox="1"/>
          <p:nvPr/>
        </p:nvSpPr>
        <p:spPr>
          <a:xfrm>
            <a:off x="5463786" y="1004471"/>
            <a:ext cx="1294009"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A</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Dilemma</a:t>
            </a:r>
          </a:p>
        </p:txBody>
      </p:sp>
      <p:sp>
        <p:nvSpPr>
          <p:cNvPr id="113" name="文本框 112">
            <a:extLst>
              <a:ext uri="{FF2B5EF4-FFF2-40B4-BE49-F238E27FC236}">
                <a16:creationId xmlns:a16="http://schemas.microsoft.com/office/drawing/2014/main" id="{39A35C87-8686-0B46-8F30-D9CEEF0782E9}"/>
              </a:ext>
            </a:extLst>
          </p:cNvPr>
          <p:cNvSpPr txBox="1"/>
          <p:nvPr/>
        </p:nvSpPr>
        <p:spPr>
          <a:xfrm>
            <a:off x="5463786" y="1686792"/>
            <a:ext cx="5215553" cy="369332"/>
          </a:xfrm>
          <a:prstGeom prst="rect">
            <a:avLst/>
          </a:prstGeom>
          <a:noFill/>
        </p:spPr>
        <p:txBody>
          <a:bodyPr wrap="square" rtlCol="0">
            <a:spAutoFit/>
          </a:bodyPr>
          <a:lstStyle/>
          <a:p>
            <a:pPr algn="just"/>
            <a:r>
              <a:rPr kumimoji="1" lang="en-US" altLang="zh-CN" b="1">
                <a:latin typeface="Times New Roman" panose="02020603050405020304" pitchFamily="18" charset="0"/>
                <a:cs typeface="Times New Roman" panose="02020603050405020304" pitchFamily="18" charset="0"/>
              </a:rPr>
              <a:t>KV-Cache</a:t>
            </a:r>
            <a:r>
              <a:rPr kumimoji="1" lang="en-US" altLang="zh-CN">
                <a:latin typeface="Times New Roman" panose="02020603050405020304" pitchFamily="18" charset="0"/>
                <a:cs typeface="Times New Roman" panose="02020603050405020304" pitchFamily="18" charset="0"/>
              </a:rPr>
              <a:t> is widely employed in Transformers</a:t>
            </a:r>
            <a:endParaRPr kumimoji="1" lang="zh-CN" altLang="en-US">
              <a:latin typeface="Times New Roman" panose="02020603050405020304" pitchFamily="18" charset="0"/>
              <a:cs typeface="Times New Roman" panose="02020603050405020304" pitchFamily="18" charset="0"/>
            </a:endParaRPr>
          </a:p>
        </p:txBody>
      </p:sp>
      <p:sp>
        <p:nvSpPr>
          <p:cNvPr id="214" name="文本框 213">
            <a:extLst>
              <a:ext uri="{FF2B5EF4-FFF2-40B4-BE49-F238E27FC236}">
                <a16:creationId xmlns:a16="http://schemas.microsoft.com/office/drawing/2014/main" id="{86FB62FD-DE1C-054F-8D8C-14F027DB4D39}"/>
              </a:ext>
            </a:extLst>
          </p:cNvPr>
          <p:cNvSpPr txBox="1"/>
          <p:nvPr/>
        </p:nvSpPr>
        <p:spPr>
          <a:xfrm>
            <a:off x="5470231" y="2233185"/>
            <a:ext cx="5215553" cy="646331"/>
          </a:xfrm>
          <a:prstGeom prst="rect">
            <a:avLst/>
          </a:prstGeom>
          <a:noFill/>
        </p:spPr>
        <p:txBody>
          <a:bodyPr wrap="square">
            <a:spAutoFit/>
          </a:bodyPr>
          <a:lstStyle/>
          <a:p>
            <a:pPr algn="just"/>
            <a:r>
              <a:rPr kumimoji="1" lang="en-US" altLang="zh-CN">
                <a:latin typeface="Times New Roman" panose="02020603050405020304" pitchFamily="18" charset="0"/>
                <a:cs typeface="Times New Roman" panose="02020603050405020304" pitchFamily="18" charset="0"/>
              </a:rPr>
              <a:t>KV-Cache</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is</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commonly</a:t>
            </a:r>
            <a:r>
              <a:rPr kumimoji="1" lang="zh-CN" altLang="en-US">
                <a:latin typeface="Times New Roman" panose="02020603050405020304" pitchFamily="18" charset="0"/>
                <a:cs typeface="Times New Roman" panose="02020603050405020304" pitchFamily="18" charset="0"/>
              </a:rPr>
              <a:t> </a:t>
            </a:r>
            <a:r>
              <a:rPr kumimoji="1" lang="en-US" altLang="zh-CN" b="1">
                <a:latin typeface="Times New Roman" panose="02020603050405020304" pitchFamily="18" charset="0"/>
                <a:cs typeface="Times New Roman" panose="02020603050405020304" pitchFamily="18" charset="0"/>
              </a:rPr>
              <a:t>&gt;1000,000</a:t>
            </a:r>
            <a:r>
              <a:rPr kumimoji="1" lang="zh-CN" altLang="en-US" b="1">
                <a:latin typeface="Times New Roman" panose="02020603050405020304" pitchFamily="18" charset="0"/>
                <a:cs typeface="Times New Roman" panose="02020603050405020304" pitchFamily="18" charset="0"/>
              </a:rPr>
              <a:t> </a:t>
            </a:r>
            <a:r>
              <a:rPr kumimoji="1" lang="en-US" altLang="zh-CN" b="1">
                <a:latin typeface="Times New Roman" panose="02020603050405020304" pitchFamily="18" charset="0"/>
                <a:cs typeface="Times New Roman" panose="02020603050405020304" pitchFamily="18" charset="0"/>
              </a:rPr>
              <a:t>times</a:t>
            </a:r>
            <a:r>
              <a:rPr kumimoji="1" lang="zh-CN" altLang="en-US" b="1">
                <a:latin typeface="Times New Roman" panose="02020603050405020304" pitchFamily="18" charset="0"/>
                <a:cs typeface="Times New Roman" panose="02020603050405020304" pitchFamily="18" charset="0"/>
              </a:rPr>
              <a:t> </a:t>
            </a:r>
            <a:r>
              <a:rPr kumimoji="1" lang="en-US" altLang="zh-CN" b="1">
                <a:latin typeface="Times New Roman" panose="02020603050405020304" pitchFamily="18" charset="0"/>
                <a:cs typeface="Times New Roman" panose="02020603050405020304" pitchFamily="18" charset="0"/>
              </a:rPr>
              <a:t>larger</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than</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the</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raw</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text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input</a:t>
            </a:r>
            <a:endParaRPr lang="zh-CN" altLang="en-US"/>
          </a:p>
        </p:txBody>
      </p:sp>
      <p:grpSp>
        <p:nvGrpSpPr>
          <p:cNvPr id="229" name="组合 228">
            <a:extLst>
              <a:ext uri="{FF2B5EF4-FFF2-40B4-BE49-F238E27FC236}">
                <a16:creationId xmlns:a16="http://schemas.microsoft.com/office/drawing/2014/main" id="{056779C8-20D1-C54B-858B-151FF63D82EB}"/>
              </a:ext>
            </a:extLst>
          </p:cNvPr>
          <p:cNvGrpSpPr/>
          <p:nvPr/>
        </p:nvGrpSpPr>
        <p:grpSpPr>
          <a:xfrm>
            <a:off x="8589393" y="3145725"/>
            <a:ext cx="3161443" cy="2234956"/>
            <a:chOff x="8894198" y="3432599"/>
            <a:chExt cx="3161443" cy="2234956"/>
          </a:xfrm>
        </p:grpSpPr>
        <p:sp>
          <p:nvSpPr>
            <p:cNvPr id="205" name="文本框 204">
              <a:extLst>
                <a:ext uri="{FF2B5EF4-FFF2-40B4-BE49-F238E27FC236}">
                  <a16:creationId xmlns:a16="http://schemas.microsoft.com/office/drawing/2014/main" id="{D1CE2FDA-7F4A-D047-8B6D-94763AE6446E}"/>
                </a:ext>
              </a:extLst>
            </p:cNvPr>
            <p:cNvSpPr txBox="1"/>
            <p:nvPr/>
          </p:nvSpPr>
          <p:spPr>
            <a:xfrm>
              <a:off x="8894198" y="3432599"/>
              <a:ext cx="2390398" cy="646331"/>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Case</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1:</a:t>
              </a:r>
              <a:r>
                <a:rPr kumimoji="1" lang="zh-CN" altLang="en-US">
                  <a:latin typeface="Times New Roman" panose="02020603050405020304" pitchFamily="18" charset="0"/>
                  <a:cs typeface="Times New Roman" panose="02020603050405020304" pitchFamily="18" charset="0"/>
                </a:rPr>
                <a:t> </a:t>
              </a:r>
              <a:endParaRPr kumimoji="1" lang="en-US" altLang="zh-CN">
                <a:latin typeface="Times New Roman" panose="02020603050405020304" pitchFamily="18" charset="0"/>
                <a:cs typeface="Times New Roman" panose="02020603050405020304" pitchFamily="18" charset="0"/>
              </a:endParaRPr>
            </a:p>
            <a:p>
              <a:r>
                <a:rPr kumimoji="1" lang="en-US" altLang="zh-CN">
                  <a:latin typeface="Times New Roman" panose="02020603050405020304" pitchFamily="18" charset="0"/>
                  <a:cs typeface="Times New Roman" panose="02020603050405020304" pitchFamily="18" charset="0"/>
                </a:rPr>
                <a:t>Download</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pre-built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KV</a:t>
              </a:r>
              <a:endParaRPr kumimoji="1" lang="zh-CN" altLang="en-US">
                <a:latin typeface="Times New Roman" panose="02020603050405020304" pitchFamily="18" charset="0"/>
                <a:cs typeface="Times New Roman" panose="02020603050405020304" pitchFamily="18" charset="0"/>
              </a:endParaRPr>
            </a:p>
          </p:txBody>
        </p:sp>
        <p:sp>
          <p:nvSpPr>
            <p:cNvPr id="208" name="文本框 207">
              <a:extLst>
                <a:ext uri="{FF2B5EF4-FFF2-40B4-BE49-F238E27FC236}">
                  <a16:creationId xmlns:a16="http://schemas.microsoft.com/office/drawing/2014/main" id="{0B842C50-ECD9-FB40-9A5E-7A2D8EA883A2}"/>
                </a:ext>
              </a:extLst>
            </p:cNvPr>
            <p:cNvSpPr txBox="1"/>
            <p:nvPr/>
          </p:nvSpPr>
          <p:spPr>
            <a:xfrm>
              <a:off x="8894198" y="4656552"/>
              <a:ext cx="3161443" cy="646331"/>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Case</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2:</a:t>
              </a:r>
              <a:r>
                <a:rPr kumimoji="1" lang="zh-CN" altLang="en-US">
                  <a:latin typeface="Times New Roman" panose="02020603050405020304" pitchFamily="18" charset="0"/>
                  <a:cs typeface="Times New Roman" panose="02020603050405020304" pitchFamily="18" charset="0"/>
                </a:rPr>
                <a:t> </a:t>
              </a:r>
              <a:endParaRPr kumimoji="1" lang="en-US" altLang="zh-CN">
                <a:latin typeface="Times New Roman" panose="02020603050405020304" pitchFamily="18" charset="0"/>
                <a:cs typeface="Times New Roman" panose="02020603050405020304" pitchFamily="18" charset="0"/>
              </a:endParaRPr>
            </a:p>
            <a:p>
              <a:r>
                <a:rPr kumimoji="1" lang="en-US" altLang="zh-CN">
                  <a:latin typeface="Times New Roman" panose="02020603050405020304" pitchFamily="18" charset="0"/>
                  <a:cs typeface="Times New Roman" panose="02020603050405020304" pitchFamily="18" charset="0"/>
                </a:rPr>
                <a:t>Download</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text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recompute</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KV</a:t>
              </a:r>
              <a:endParaRPr kumimoji="1" lang="zh-CN" altLang="en-US">
                <a:latin typeface="Times New Roman" panose="02020603050405020304" pitchFamily="18" charset="0"/>
                <a:cs typeface="Times New Roman" panose="02020603050405020304" pitchFamily="18" charset="0"/>
              </a:endParaRPr>
            </a:p>
          </p:txBody>
        </p:sp>
        <p:sp>
          <p:nvSpPr>
            <p:cNvPr id="207" name="文本框 206">
              <a:extLst>
                <a:ext uri="{FF2B5EF4-FFF2-40B4-BE49-F238E27FC236}">
                  <a16:creationId xmlns:a16="http://schemas.microsoft.com/office/drawing/2014/main" id="{7F028450-3F6D-554B-BD7B-01DC557B970C}"/>
                </a:ext>
              </a:extLst>
            </p:cNvPr>
            <p:cNvSpPr txBox="1"/>
            <p:nvPr/>
          </p:nvSpPr>
          <p:spPr>
            <a:xfrm>
              <a:off x="8901021" y="4041713"/>
              <a:ext cx="2569934" cy="369332"/>
            </a:xfrm>
            <a:prstGeom prst="rect">
              <a:avLst/>
            </a:prstGeom>
            <a:noFill/>
          </p:spPr>
          <p:txBody>
            <a:bodyPr wrap="none" rtlCol="0">
              <a:spAutoFit/>
            </a:bodyPr>
            <a:lstStyle/>
            <a:p>
              <a:r>
                <a:rPr kumimoji="1" lang="en-US" altLang="zh-CN">
                  <a:solidFill>
                    <a:srgbClr val="D20000"/>
                  </a:solidFill>
                  <a:latin typeface="Times New Roman" panose="02020603050405020304" pitchFamily="18" charset="0"/>
                  <a:cs typeface="Times New Roman" panose="02020603050405020304" pitchFamily="18" charset="0"/>
                </a:rPr>
                <a:t>Data</a:t>
              </a:r>
              <a:r>
                <a:rPr kumimoji="1" lang="zh-CN" altLang="en-US">
                  <a:solidFill>
                    <a:srgbClr val="D20000"/>
                  </a:solidFill>
                  <a:latin typeface="Times New Roman" panose="02020603050405020304" pitchFamily="18" charset="0"/>
                  <a:cs typeface="Times New Roman" panose="02020603050405020304" pitchFamily="18" charset="0"/>
                </a:rPr>
                <a:t> </a:t>
              </a:r>
              <a:r>
                <a:rPr kumimoji="1" lang="en-US" altLang="zh-CN">
                  <a:solidFill>
                    <a:srgbClr val="D20000"/>
                  </a:solidFill>
                  <a:latin typeface="Times New Roman" panose="02020603050405020304" pitchFamily="18" charset="0"/>
                  <a:cs typeface="Times New Roman" panose="02020603050405020304" pitchFamily="18" charset="0"/>
                </a:rPr>
                <a:t>transmission</a:t>
              </a:r>
              <a:r>
                <a:rPr kumimoji="1" lang="zh-CN" altLang="en-US">
                  <a:solidFill>
                    <a:srgbClr val="D20000"/>
                  </a:solidFill>
                  <a:latin typeface="Times New Roman" panose="02020603050405020304" pitchFamily="18" charset="0"/>
                  <a:cs typeface="Times New Roman" panose="02020603050405020304" pitchFamily="18" charset="0"/>
                </a:rPr>
                <a:t> </a:t>
              </a:r>
              <a:r>
                <a:rPr kumimoji="1" lang="en-US" altLang="zh-CN">
                  <a:solidFill>
                    <a:srgbClr val="D20000"/>
                  </a:solidFill>
                  <a:latin typeface="Times New Roman" panose="02020603050405020304" pitchFamily="18" charset="0"/>
                  <a:cs typeface="Times New Roman" panose="02020603050405020304" pitchFamily="18" charset="0"/>
                </a:rPr>
                <a:t>latency</a:t>
              </a:r>
              <a:endParaRPr kumimoji="1" lang="zh-CN" altLang="en-US">
                <a:solidFill>
                  <a:srgbClr val="D20000"/>
                </a:solidFill>
                <a:latin typeface="Times New Roman" panose="02020603050405020304" pitchFamily="18" charset="0"/>
                <a:cs typeface="Times New Roman" panose="02020603050405020304" pitchFamily="18" charset="0"/>
              </a:endParaRPr>
            </a:p>
          </p:txBody>
        </p:sp>
        <p:sp>
          <p:nvSpPr>
            <p:cNvPr id="211" name="文本框 210">
              <a:extLst>
                <a:ext uri="{FF2B5EF4-FFF2-40B4-BE49-F238E27FC236}">
                  <a16:creationId xmlns:a16="http://schemas.microsoft.com/office/drawing/2014/main" id="{7C923561-CC41-0243-BBA8-9A5C5BE6BDBB}"/>
                </a:ext>
              </a:extLst>
            </p:cNvPr>
            <p:cNvSpPr txBox="1"/>
            <p:nvPr/>
          </p:nvSpPr>
          <p:spPr>
            <a:xfrm>
              <a:off x="8901021" y="5298223"/>
              <a:ext cx="1947969" cy="369332"/>
            </a:xfrm>
            <a:prstGeom prst="rect">
              <a:avLst/>
            </a:prstGeom>
            <a:noFill/>
          </p:spPr>
          <p:txBody>
            <a:bodyPr wrap="none" rtlCol="0">
              <a:spAutoFit/>
            </a:bodyPr>
            <a:lstStyle/>
            <a:p>
              <a:r>
                <a:rPr kumimoji="1" lang="en-US" altLang="zh-CN">
                  <a:solidFill>
                    <a:srgbClr val="D20000"/>
                  </a:solidFill>
                  <a:latin typeface="Times New Roman" panose="02020603050405020304" pitchFamily="18" charset="0"/>
                  <a:cs typeface="Times New Roman" panose="02020603050405020304" pitchFamily="18" charset="0"/>
                </a:rPr>
                <a:t>Computing</a:t>
              </a:r>
              <a:r>
                <a:rPr kumimoji="1" lang="zh-CN" altLang="en-US">
                  <a:solidFill>
                    <a:srgbClr val="D20000"/>
                  </a:solidFill>
                  <a:latin typeface="Times New Roman" panose="02020603050405020304" pitchFamily="18" charset="0"/>
                  <a:cs typeface="Times New Roman" panose="02020603050405020304" pitchFamily="18" charset="0"/>
                </a:rPr>
                <a:t> </a:t>
              </a:r>
              <a:r>
                <a:rPr kumimoji="1" lang="en-US" altLang="zh-CN">
                  <a:solidFill>
                    <a:srgbClr val="D20000"/>
                  </a:solidFill>
                  <a:latin typeface="Times New Roman" panose="02020603050405020304" pitchFamily="18" charset="0"/>
                  <a:cs typeface="Times New Roman" panose="02020603050405020304" pitchFamily="18" charset="0"/>
                </a:rPr>
                <a:t>latency</a:t>
              </a:r>
              <a:endParaRPr kumimoji="1" lang="zh-CN" altLang="en-US">
                <a:solidFill>
                  <a:srgbClr val="D20000"/>
                </a:solidFill>
                <a:latin typeface="Times New Roman" panose="02020603050405020304" pitchFamily="18" charset="0"/>
                <a:cs typeface="Times New Roman" panose="02020603050405020304" pitchFamily="18" charset="0"/>
              </a:endParaRPr>
            </a:p>
          </p:txBody>
        </p:sp>
      </p:grpSp>
      <p:grpSp>
        <p:nvGrpSpPr>
          <p:cNvPr id="228" name="组合 227">
            <a:extLst>
              <a:ext uri="{FF2B5EF4-FFF2-40B4-BE49-F238E27FC236}">
                <a16:creationId xmlns:a16="http://schemas.microsoft.com/office/drawing/2014/main" id="{44DB932E-F375-F948-80EF-040974B162C8}"/>
              </a:ext>
            </a:extLst>
          </p:cNvPr>
          <p:cNvGrpSpPr/>
          <p:nvPr/>
        </p:nvGrpSpPr>
        <p:grpSpPr>
          <a:xfrm>
            <a:off x="5585945" y="3193202"/>
            <a:ext cx="3020270" cy="3287483"/>
            <a:chOff x="5890750" y="3480076"/>
            <a:chExt cx="3020270" cy="3287483"/>
          </a:xfrm>
        </p:grpSpPr>
        <p:grpSp>
          <p:nvGrpSpPr>
            <p:cNvPr id="114" name="组合 113">
              <a:extLst>
                <a:ext uri="{FF2B5EF4-FFF2-40B4-BE49-F238E27FC236}">
                  <a16:creationId xmlns:a16="http://schemas.microsoft.com/office/drawing/2014/main" id="{1D0772D7-21D9-FE47-9D93-90EC0E5649B6}"/>
                </a:ext>
              </a:extLst>
            </p:cNvPr>
            <p:cNvGrpSpPr/>
            <p:nvPr/>
          </p:nvGrpSpPr>
          <p:grpSpPr>
            <a:xfrm>
              <a:off x="5890750" y="3480076"/>
              <a:ext cx="938077" cy="753013"/>
              <a:chOff x="1451814" y="3334993"/>
              <a:chExt cx="938077" cy="753013"/>
            </a:xfrm>
          </p:grpSpPr>
          <p:sp>
            <p:nvSpPr>
              <p:cNvPr id="115" name="圆角矩形 114">
                <a:extLst>
                  <a:ext uri="{FF2B5EF4-FFF2-40B4-BE49-F238E27FC236}">
                    <a16:creationId xmlns:a16="http://schemas.microsoft.com/office/drawing/2014/main" id="{BCF58DAC-5EA2-1248-ACB3-12D1012DE6F7}"/>
                  </a:ext>
                </a:extLst>
              </p:cNvPr>
              <p:cNvSpPr/>
              <p:nvPr/>
            </p:nvSpPr>
            <p:spPr>
              <a:xfrm>
                <a:off x="1451814" y="3334993"/>
                <a:ext cx="938076" cy="7255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16" name="组合 115">
                <a:extLst>
                  <a:ext uri="{FF2B5EF4-FFF2-40B4-BE49-F238E27FC236}">
                    <a16:creationId xmlns:a16="http://schemas.microsoft.com/office/drawing/2014/main" id="{86E7DFBB-0370-C24D-825B-365899DB1600}"/>
                  </a:ext>
                </a:extLst>
              </p:cNvPr>
              <p:cNvGrpSpPr/>
              <p:nvPr/>
            </p:nvGrpSpPr>
            <p:grpSpPr>
              <a:xfrm>
                <a:off x="1550026" y="3393161"/>
                <a:ext cx="741653" cy="448455"/>
                <a:chOff x="1536735" y="3359792"/>
                <a:chExt cx="741653" cy="448455"/>
              </a:xfrm>
            </p:grpSpPr>
            <p:pic>
              <p:nvPicPr>
                <p:cNvPr id="127" name="Picture 2" descr="ios 17 outlined style database icon">
                  <a:extLst>
                    <a:ext uri="{FF2B5EF4-FFF2-40B4-BE49-F238E27FC236}">
                      <a16:creationId xmlns:a16="http://schemas.microsoft.com/office/drawing/2014/main" id="{A95CDC6E-E31F-A847-BB49-6F5C1B92CDCF}"/>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9933" y="3359792"/>
                  <a:ext cx="448455" cy="448455"/>
                </a:xfrm>
                <a:prstGeom prst="rect">
                  <a:avLst/>
                </a:prstGeom>
                <a:noFill/>
                <a:extLst>
                  <a:ext uri="{909E8E84-426E-40DD-AFC4-6F175D3DCCD1}">
                    <a14:hiddenFill xmlns:a14="http://schemas.microsoft.com/office/drawing/2010/main">
                      <a:solidFill>
                        <a:srgbClr val="FFFFFF"/>
                      </a:solidFill>
                    </a14:hiddenFill>
                  </a:ext>
                </a:extLst>
              </p:spPr>
            </p:pic>
            <p:pic>
              <p:nvPicPr>
                <p:cNvPr id="128" name="图片 127">
                  <a:extLst>
                    <a:ext uri="{FF2B5EF4-FFF2-40B4-BE49-F238E27FC236}">
                      <a16:creationId xmlns:a16="http://schemas.microsoft.com/office/drawing/2014/main" id="{622FC5CA-31F5-6947-9D3D-5ABF0BFAA2ED}"/>
                    </a:ext>
                  </a:extLst>
                </p:cNvPr>
                <p:cNvPicPr>
                  <a:picLocks noChangeAspect="1"/>
                </p:cNvPicPr>
                <p:nvPr/>
              </p:nvPicPr>
              <p:blipFill>
                <a:blip r:embed="rId9"/>
                <a:stretch>
                  <a:fillRect/>
                </a:stretch>
              </p:blipFill>
              <p:spPr>
                <a:xfrm>
                  <a:off x="1536735" y="3405298"/>
                  <a:ext cx="379497" cy="379497"/>
                </a:xfrm>
                <a:prstGeom prst="rect">
                  <a:avLst/>
                </a:prstGeom>
              </p:spPr>
            </p:pic>
          </p:grpSp>
          <p:sp>
            <p:nvSpPr>
              <p:cNvPr id="117" name="文本框 116">
                <a:extLst>
                  <a:ext uri="{FF2B5EF4-FFF2-40B4-BE49-F238E27FC236}">
                    <a16:creationId xmlns:a16="http://schemas.microsoft.com/office/drawing/2014/main" id="{7A2396FC-310B-3A4C-8B47-892B20EB976E}"/>
                  </a:ext>
                </a:extLst>
              </p:cNvPr>
              <p:cNvSpPr txBox="1"/>
              <p:nvPr/>
            </p:nvSpPr>
            <p:spPr>
              <a:xfrm>
                <a:off x="1451814" y="3749452"/>
                <a:ext cx="938077" cy="338554"/>
              </a:xfrm>
              <a:prstGeom prst="rect">
                <a:avLst/>
              </a:prstGeom>
              <a:noFill/>
            </p:spPr>
            <p:txBody>
              <a:bodyPr wrap="none" rtlCol="0">
                <a:spAutoFit/>
              </a:bodyPr>
              <a:lstStyle/>
              <a:p>
                <a:r>
                  <a:rPr kumimoji="1" lang="en-US" altLang="zh-CN" sz="1600">
                    <a:latin typeface="Times New Roman" panose="02020603050405020304" pitchFamily="18" charset="0"/>
                    <a:cs typeface="Times New Roman" panose="02020603050405020304" pitchFamily="18" charset="0"/>
                  </a:rPr>
                  <a:t>Database</a:t>
                </a:r>
                <a:endParaRPr kumimoji="1" lang="zh-CN" altLang="en-US" sz="1600">
                  <a:latin typeface="Times New Roman" panose="02020603050405020304" pitchFamily="18" charset="0"/>
                  <a:cs typeface="Times New Roman" panose="02020603050405020304" pitchFamily="18" charset="0"/>
                </a:endParaRPr>
              </a:p>
            </p:txBody>
          </p:sp>
        </p:grpSp>
        <p:grpSp>
          <p:nvGrpSpPr>
            <p:cNvPr id="188" name="组合 187">
              <a:extLst>
                <a:ext uri="{FF2B5EF4-FFF2-40B4-BE49-F238E27FC236}">
                  <a16:creationId xmlns:a16="http://schemas.microsoft.com/office/drawing/2014/main" id="{F2DD80B9-F496-0343-B7BF-9DE0D319EF4A}"/>
                </a:ext>
              </a:extLst>
            </p:cNvPr>
            <p:cNvGrpSpPr/>
            <p:nvPr/>
          </p:nvGrpSpPr>
          <p:grpSpPr>
            <a:xfrm>
              <a:off x="7552346" y="5969145"/>
              <a:ext cx="901421" cy="484333"/>
              <a:chOff x="7346104" y="5925118"/>
              <a:chExt cx="901421" cy="484333"/>
            </a:xfrm>
          </p:grpSpPr>
          <p:sp>
            <p:nvSpPr>
              <p:cNvPr id="189" name="任意形状 26">
                <a:extLst>
                  <a:ext uri="{FF2B5EF4-FFF2-40B4-BE49-F238E27FC236}">
                    <a16:creationId xmlns:a16="http://schemas.microsoft.com/office/drawing/2014/main" id="{A1DAB183-E67A-E84C-8D04-7914D514D19A}"/>
                  </a:ext>
                </a:extLst>
              </p:cNvPr>
              <p:cNvSpPr/>
              <p:nvPr/>
            </p:nvSpPr>
            <p:spPr>
              <a:xfrm>
                <a:off x="7346104" y="5996845"/>
                <a:ext cx="901421" cy="412606"/>
              </a:xfrm>
              <a:custGeom>
                <a:avLst/>
                <a:gdLst>
                  <a:gd name="connsiteX0" fmla="*/ 61557 w 2101857"/>
                  <a:gd name="connsiteY0" fmla="*/ 0 h 566991"/>
                  <a:gd name="connsiteX1" fmla="*/ 2040300 w 2101857"/>
                  <a:gd name="connsiteY1" fmla="*/ 0 h 566991"/>
                  <a:gd name="connsiteX2" fmla="*/ 2101857 w 2101857"/>
                  <a:gd name="connsiteY2" fmla="*/ 61557 h 566991"/>
                  <a:gd name="connsiteX3" fmla="*/ 2101857 w 2101857"/>
                  <a:gd name="connsiteY3" fmla="*/ 307775 h 566991"/>
                  <a:gd name="connsiteX4" fmla="*/ 2040300 w 2101857"/>
                  <a:gd name="connsiteY4" fmla="*/ 369332 h 566991"/>
                  <a:gd name="connsiteX5" fmla="*/ 306731 w 2101857"/>
                  <a:gd name="connsiteY5" fmla="*/ 369332 h 566991"/>
                  <a:gd name="connsiteX6" fmla="*/ 156829 w 2101857"/>
                  <a:gd name="connsiteY6" fmla="*/ 566991 h 566991"/>
                  <a:gd name="connsiteX7" fmla="*/ 156829 w 2101857"/>
                  <a:gd name="connsiteY7" fmla="*/ 369332 h 566991"/>
                  <a:gd name="connsiteX8" fmla="*/ 61557 w 2101857"/>
                  <a:gd name="connsiteY8" fmla="*/ 369332 h 566991"/>
                  <a:gd name="connsiteX9" fmla="*/ 0 w 2101857"/>
                  <a:gd name="connsiteY9" fmla="*/ 307775 h 566991"/>
                  <a:gd name="connsiteX10" fmla="*/ 0 w 2101857"/>
                  <a:gd name="connsiteY10" fmla="*/ 61557 h 566991"/>
                  <a:gd name="connsiteX11" fmla="*/ 61557 w 2101857"/>
                  <a:gd name="connsiteY11" fmla="*/ 0 h 56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1857" h="566991">
                    <a:moveTo>
                      <a:pt x="61557" y="0"/>
                    </a:moveTo>
                    <a:lnTo>
                      <a:pt x="2040300" y="0"/>
                    </a:lnTo>
                    <a:cubicBezTo>
                      <a:pt x="2074297" y="0"/>
                      <a:pt x="2101857" y="27560"/>
                      <a:pt x="2101857" y="61557"/>
                    </a:cubicBezTo>
                    <a:lnTo>
                      <a:pt x="2101857" y="307775"/>
                    </a:lnTo>
                    <a:cubicBezTo>
                      <a:pt x="2101857" y="341772"/>
                      <a:pt x="2074297" y="369332"/>
                      <a:pt x="2040300" y="369332"/>
                    </a:cubicBezTo>
                    <a:lnTo>
                      <a:pt x="306731" y="369332"/>
                    </a:lnTo>
                    <a:lnTo>
                      <a:pt x="156829" y="566991"/>
                    </a:lnTo>
                    <a:lnTo>
                      <a:pt x="156829" y="369332"/>
                    </a:lnTo>
                    <a:lnTo>
                      <a:pt x="61557" y="369332"/>
                    </a:lnTo>
                    <a:cubicBezTo>
                      <a:pt x="27560" y="369332"/>
                      <a:pt x="0" y="341772"/>
                      <a:pt x="0" y="307775"/>
                    </a:cubicBezTo>
                    <a:lnTo>
                      <a:pt x="0" y="61557"/>
                    </a:lnTo>
                    <a:cubicBezTo>
                      <a:pt x="0" y="27560"/>
                      <a:pt x="27560" y="0"/>
                      <a:pt x="61557" y="0"/>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accent1">
                      <a:lumMod val="75000"/>
                    </a:schemeClr>
                  </a:solidFill>
                </a:endParaRPr>
              </a:p>
            </p:txBody>
          </p:sp>
          <p:sp>
            <p:nvSpPr>
              <p:cNvPr id="139" name="文本框 138">
                <a:extLst>
                  <a:ext uri="{FF2B5EF4-FFF2-40B4-BE49-F238E27FC236}">
                    <a16:creationId xmlns:a16="http://schemas.microsoft.com/office/drawing/2014/main" id="{3699EBB6-C42E-2D4F-800D-089C7178101C}"/>
                  </a:ext>
                </a:extLst>
              </p:cNvPr>
              <p:cNvSpPr txBox="1"/>
              <p:nvPr/>
            </p:nvSpPr>
            <p:spPr>
              <a:xfrm>
                <a:off x="7414824" y="5925118"/>
                <a:ext cx="761747"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Query</a:t>
                </a:r>
                <a:endParaRPr kumimoji="1" lang="zh-CN" altLang="en-US">
                  <a:latin typeface="Times New Roman" panose="02020603050405020304" pitchFamily="18" charset="0"/>
                  <a:cs typeface="Times New Roman" panose="02020603050405020304" pitchFamily="18" charset="0"/>
                </a:endParaRPr>
              </a:p>
            </p:txBody>
          </p:sp>
        </p:grpSp>
        <p:cxnSp>
          <p:nvCxnSpPr>
            <p:cNvPr id="100" name="肘形连接符 99">
              <a:extLst>
                <a:ext uri="{FF2B5EF4-FFF2-40B4-BE49-F238E27FC236}">
                  <a16:creationId xmlns:a16="http://schemas.microsoft.com/office/drawing/2014/main" id="{58BE8CD4-EFAA-BA46-BD58-6085720EE8FB}"/>
                </a:ext>
              </a:extLst>
            </p:cNvPr>
            <p:cNvCxnSpPr>
              <a:cxnSpLocks/>
              <a:endCxn id="101" idx="2"/>
            </p:cNvCxnSpPr>
            <p:nvPr/>
          </p:nvCxnSpPr>
          <p:spPr>
            <a:xfrm rot="16200000" flipH="1">
              <a:off x="5801370" y="4828534"/>
              <a:ext cx="1130136" cy="548853"/>
            </a:xfrm>
            <a:prstGeom prst="bentConnector3">
              <a:avLst>
                <a:gd name="adj1" fmla="val 120228"/>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40" name="矩形 139">
              <a:extLst>
                <a:ext uri="{FF2B5EF4-FFF2-40B4-BE49-F238E27FC236}">
                  <a16:creationId xmlns:a16="http://schemas.microsoft.com/office/drawing/2014/main" id="{23E6AFE5-352A-A540-AE89-8025C15FB49C}"/>
                </a:ext>
              </a:extLst>
            </p:cNvPr>
            <p:cNvSpPr/>
            <p:nvPr/>
          </p:nvSpPr>
          <p:spPr>
            <a:xfrm>
              <a:off x="6828310" y="5178666"/>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tx1"/>
                  </a:solidFill>
                  <a:latin typeface="Times New Roman" panose="02020603050405020304" pitchFamily="18" charset="0"/>
                  <a:cs typeface="Times New Roman" panose="02020603050405020304" pitchFamily="18" charset="0"/>
                </a:rPr>
                <a:t>KV</a:t>
              </a:r>
              <a:endParaRPr kumimoji="1" lang="zh-CN" altLang="en-US" sz="1200">
                <a:solidFill>
                  <a:schemeClr val="tx1"/>
                </a:solidFill>
                <a:latin typeface="Times New Roman" panose="02020603050405020304" pitchFamily="18" charset="0"/>
                <a:cs typeface="Times New Roman" panose="02020603050405020304" pitchFamily="18" charset="0"/>
              </a:endParaRPr>
            </a:p>
          </p:txBody>
        </p:sp>
        <p:sp>
          <p:nvSpPr>
            <p:cNvPr id="141" name="矩形 140">
              <a:extLst>
                <a:ext uri="{FF2B5EF4-FFF2-40B4-BE49-F238E27FC236}">
                  <a16:creationId xmlns:a16="http://schemas.microsoft.com/office/drawing/2014/main" id="{54329ED1-2AE6-6B43-93CC-9D8C6547C555}"/>
                </a:ext>
              </a:extLst>
            </p:cNvPr>
            <p:cNvSpPr/>
            <p:nvPr/>
          </p:nvSpPr>
          <p:spPr>
            <a:xfrm>
              <a:off x="7087525" y="5178666"/>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tx1"/>
                  </a:solidFill>
                  <a:latin typeface="Times New Roman" panose="02020603050405020304" pitchFamily="18" charset="0"/>
                  <a:cs typeface="Times New Roman" panose="02020603050405020304" pitchFamily="18" charset="0"/>
                </a:rPr>
                <a:t>KV</a:t>
              </a:r>
              <a:endParaRPr kumimoji="1" lang="zh-CN" altLang="en-US" sz="1200">
                <a:solidFill>
                  <a:schemeClr val="tx1"/>
                </a:solidFill>
                <a:latin typeface="Times New Roman" panose="02020603050405020304" pitchFamily="18" charset="0"/>
                <a:cs typeface="Times New Roman" panose="02020603050405020304" pitchFamily="18" charset="0"/>
              </a:endParaRPr>
            </a:p>
          </p:txBody>
        </p:sp>
        <p:grpSp>
          <p:nvGrpSpPr>
            <p:cNvPr id="152" name="组合 151">
              <a:extLst>
                <a:ext uri="{FF2B5EF4-FFF2-40B4-BE49-F238E27FC236}">
                  <a16:creationId xmlns:a16="http://schemas.microsoft.com/office/drawing/2014/main" id="{83DE2E4B-B78B-EF43-A9E5-A76C6A95C7BE}"/>
                </a:ext>
              </a:extLst>
            </p:cNvPr>
            <p:cNvGrpSpPr/>
            <p:nvPr/>
          </p:nvGrpSpPr>
          <p:grpSpPr>
            <a:xfrm>
              <a:off x="5890750" y="6014546"/>
              <a:ext cx="938077" cy="753013"/>
              <a:chOff x="1451814" y="3334993"/>
              <a:chExt cx="938077" cy="753013"/>
            </a:xfrm>
          </p:grpSpPr>
          <p:sp>
            <p:nvSpPr>
              <p:cNvPr id="153" name="圆角矩形 152">
                <a:extLst>
                  <a:ext uri="{FF2B5EF4-FFF2-40B4-BE49-F238E27FC236}">
                    <a16:creationId xmlns:a16="http://schemas.microsoft.com/office/drawing/2014/main" id="{928240AC-AE2A-E544-800E-A2494149BC33}"/>
                  </a:ext>
                </a:extLst>
              </p:cNvPr>
              <p:cNvSpPr/>
              <p:nvPr/>
            </p:nvSpPr>
            <p:spPr>
              <a:xfrm>
                <a:off x="1451814" y="3334993"/>
                <a:ext cx="938076" cy="7255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54" name="组合 153">
                <a:extLst>
                  <a:ext uri="{FF2B5EF4-FFF2-40B4-BE49-F238E27FC236}">
                    <a16:creationId xmlns:a16="http://schemas.microsoft.com/office/drawing/2014/main" id="{0BAD1DFB-9D9B-A840-9CFA-8E0CCBC92E66}"/>
                  </a:ext>
                </a:extLst>
              </p:cNvPr>
              <p:cNvGrpSpPr/>
              <p:nvPr/>
            </p:nvGrpSpPr>
            <p:grpSpPr>
              <a:xfrm>
                <a:off x="1550026" y="3393161"/>
                <a:ext cx="741653" cy="448455"/>
                <a:chOff x="1536735" y="3359792"/>
                <a:chExt cx="741653" cy="448455"/>
              </a:xfrm>
            </p:grpSpPr>
            <p:pic>
              <p:nvPicPr>
                <p:cNvPr id="156" name="Picture 2" descr="ios 17 outlined style database icon">
                  <a:extLst>
                    <a:ext uri="{FF2B5EF4-FFF2-40B4-BE49-F238E27FC236}">
                      <a16:creationId xmlns:a16="http://schemas.microsoft.com/office/drawing/2014/main" id="{89DE14FE-DDEC-4845-AAEF-C67FD67BDF8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9933" y="3359792"/>
                  <a:ext cx="448455" cy="448455"/>
                </a:xfrm>
                <a:prstGeom prst="rect">
                  <a:avLst/>
                </a:prstGeom>
                <a:noFill/>
                <a:extLst>
                  <a:ext uri="{909E8E84-426E-40DD-AFC4-6F175D3DCCD1}">
                    <a14:hiddenFill xmlns:a14="http://schemas.microsoft.com/office/drawing/2010/main">
                      <a:solidFill>
                        <a:srgbClr val="FFFFFF"/>
                      </a:solidFill>
                    </a14:hiddenFill>
                  </a:ext>
                </a:extLst>
              </p:spPr>
            </p:pic>
            <p:pic>
              <p:nvPicPr>
                <p:cNvPr id="157" name="图片 156">
                  <a:extLst>
                    <a:ext uri="{FF2B5EF4-FFF2-40B4-BE49-F238E27FC236}">
                      <a16:creationId xmlns:a16="http://schemas.microsoft.com/office/drawing/2014/main" id="{36DC4891-129F-9647-89C8-88CB54CE7D83}"/>
                    </a:ext>
                  </a:extLst>
                </p:cNvPr>
                <p:cNvPicPr>
                  <a:picLocks noChangeAspect="1"/>
                </p:cNvPicPr>
                <p:nvPr/>
              </p:nvPicPr>
              <p:blipFill>
                <a:blip r:embed="rId9"/>
                <a:stretch>
                  <a:fillRect/>
                </a:stretch>
              </p:blipFill>
              <p:spPr>
                <a:xfrm>
                  <a:off x="1536735" y="3405298"/>
                  <a:ext cx="379497" cy="379497"/>
                </a:xfrm>
                <a:prstGeom prst="rect">
                  <a:avLst/>
                </a:prstGeom>
              </p:spPr>
            </p:pic>
          </p:grpSp>
          <p:sp>
            <p:nvSpPr>
              <p:cNvPr id="155" name="文本框 154">
                <a:extLst>
                  <a:ext uri="{FF2B5EF4-FFF2-40B4-BE49-F238E27FC236}">
                    <a16:creationId xmlns:a16="http://schemas.microsoft.com/office/drawing/2014/main" id="{FD77D1FD-53AB-E54E-A72A-FDA893725D15}"/>
                  </a:ext>
                </a:extLst>
              </p:cNvPr>
              <p:cNvSpPr txBox="1"/>
              <p:nvPr/>
            </p:nvSpPr>
            <p:spPr>
              <a:xfrm>
                <a:off x="1451814" y="3749452"/>
                <a:ext cx="938077" cy="338554"/>
              </a:xfrm>
              <a:prstGeom prst="rect">
                <a:avLst/>
              </a:prstGeom>
              <a:noFill/>
            </p:spPr>
            <p:txBody>
              <a:bodyPr wrap="none" rtlCol="0">
                <a:spAutoFit/>
              </a:bodyPr>
              <a:lstStyle/>
              <a:p>
                <a:r>
                  <a:rPr kumimoji="1" lang="en-US" altLang="zh-CN" sz="1600">
                    <a:latin typeface="Times New Roman" panose="02020603050405020304" pitchFamily="18" charset="0"/>
                    <a:cs typeface="Times New Roman" panose="02020603050405020304" pitchFamily="18" charset="0"/>
                  </a:rPr>
                  <a:t>Database</a:t>
                </a:r>
                <a:endParaRPr kumimoji="1" lang="zh-CN" altLang="en-US" sz="1600">
                  <a:latin typeface="Times New Roman" panose="02020603050405020304" pitchFamily="18" charset="0"/>
                  <a:cs typeface="Times New Roman" panose="02020603050405020304" pitchFamily="18" charset="0"/>
                </a:endParaRPr>
              </a:p>
            </p:txBody>
          </p:sp>
        </p:grpSp>
        <p:sp>
          <p:nvSpPr>
            <p:cNvPr id="158" name="矩形 157">
              <a:extLst>
                <a:ext uri="{FF2B5EF4-FFF2-40B4-BE49-F238E27FC236}">
                  <a16:creationId xmlns:a16="http://schemas.microsoft.com/office/drawing/2014/main" id="{2BC68287-123F-894C-9CDA-A4B66F7547C2}"/>
                </a:ext>
              </a:extLst>
            </p:cNvPr>
            <p:cNvSpPr/>
            <p:nvPr/>
          </p:nvSpPr>
          <p:spPr>
            <a:xfrm>
              <a:off x="7346104" y="5183696"/>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tx1"/>
                  </a:solidFill>
                  <a:latin typeface="Times New Roman" panose="02020603050405020304" pitchFamily="18" charset="0"/>
                  <a:cs typeface="Times New Roman" panose="02020603050405020304" pitchFamily="18" charset="0"/>
                </a:rPr>
                <a:t>KV</a:t>
              </a:r>
              <a:endParaRPr kumimoji="1" lang="zh-CN" altLang="en-US" sz="1200">
                <a:solidFill>
                  <a:schemeClr val="tx1"/>
                </a:solidFill>
                <a:latin typeface="Times New Roman" panose="02020603050405020304" pitchFamily="18" charset="0"/>
                <a:cs typeface="Times New Roman" panose="02020603050405020304" pitchFamily="18" charset="0"/>
              </a:endParaRPr>
            </a:p>
          </p:txBody>
        </p:sp>
        <p:sp>
          <p:nvSpPr>
            <p:cNvPr id="159" name="矩形 158">
              <a:extLst>
                <a:ext uri="{FF2B5EF4-FFF2-40B4-BE49-F238E27FC236}">
                  <a16:creationId xmlns:a16="http://schemas.microsoft.com/office/drawing/2014/main" id="{A0D11301-CE88-794D-B1C2-F9C4340EDC7D}"/>
                </a:ext>
              </a:extLst>
            </p:cNvPr>
            <p:cNvSpPr/>
            <p:nvPr/>
          </p:nvSpPr>
          <p:spPr>
            <a:xfrm>
              <a:off x="7605318" y="5183696"/>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tx1"/>
                  </a:solidFill>
                  <a:latin typeface="Times New Roman" panose="02020603050405020304" pitchFamily="18" charset="0"/>
                  <a:cs typeface="Times New Roman" panose="02020603050405020304" pitchFamily="18" charset="0"/>
                </a:rPr>
                <a:t>KV</a:t>
              </a:r>
              <a:endParaRPr kumimoji="1" lang="zh-CN" altLang="en-US" sz="1200">
                <a:solidFill>
                  <a:schemeClr val="tx1"/>
                </a:solidFill>
                <a:latin typeface="Times New Roman" panose="02020603050405020304" pitchFamily="18" charset="0"/>
                <a:cs typeface="Times New Roman" panose="02020603050405020304" pitchFamily="18" charset="0"/>
              </a:endParaRPr>
            </a:p>
          </p:txBody>
        </p:sp>
        <p:sp>
          <p:nvSpPr>
            <p:cNvPr id="160" name="矩形 159">
              <a:extLst>
                <a:ext uri="{FF2B5EF4-FFF2-40B4-BE49-F238E27FC236}">
                  <a16:creationId xmlns:a16="http://schemas.microsoft.com/office/drawing/2014/main" id="{1A3A6902-F5A3-2446-9448-D497493CE225}"/>
                </a:ext>
              </a:extLst>
            </p:cNvPr>
            <p:cNvSpPr/>
            <p:nvPr/>
          </p:nvSpPr>
          <p:spPr>
            <a:xfrm>
              <a:off x="7864533" y="5183696"/>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tx1"/>
                  </a:solidFill>
                  <a:latin typeface="Times New Roman" panose="02020603050405020304" pitchFamily="18" charset="0"/>
                  <a:cs typeface="Times New Roman" panose="02020603050405020304" pitchFamily="18" charset="0"/>
                </a:rPr>
                <a:t>KV</a:t>
              </a:r>
              <a:endParaRPr kumimoji="1" lang="zh-CN" altLang="en-US" sz="1200">
                <a:solidFill>
                  <a:schemeClr val="tx1"/>
                </a:solidFill>
                <a:latin typeface="Times New Roman" panose="02020603050405020304" pitchFamily="18" charset="0"/>
                <a:cs typeface="Times New Roman" panose="02020603050405020304" pitchFamily="18" charset="0"/>
              </a:endParaRPr>
            </a:p>
          </p:txBody>
        </p:sp>
        <p:cxnSp>
          <p:nvCxnSpPr>
            <p:cNvPr id="161" name="肘形连接符 160">
              <a:extLst>
                <a:ext uri="{FF2B5EF4-FFF2-40B4-BE49-F238E27FC236}">
                  <a16:creationId xmlns:a16="http://schemas.microsoft.com/office/drawing/2014/main" id="{54744EBC-DAA3-6245-8792-E9A6ED0D27DC}"/>
                </a:ext>
              </a:extLst>
            </p:cNvPr>
            <p:cNvCxnSpPr>
              <a:cxnSpLocks/>
              <a:stCxn id="153" idx="3"/>
              <a:endCxn id="141" idx="2"/>
            </p:cNvCxnSpPr>
            <p:nvPr/>
          </p:nvCxnSpPr>
          <p:spPr>
            <a:xfrm flipV="1">
              <a:off x="6828826" y="5668029"/>
              <a:ext cx="330468" cy="709268"/>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73" name="文本框 172">
              <a:extLst>
                <a:ext uri="{FF2B5EF4-FFF2-40B4-BE49-F238E27FC236}">
                  <a16:creationId xmlns:a16="http://schemas.microsoft.com/office/drawing/2014/main" id="{3E306709-588B-CB4E-8E2D-1899CED504E2}"/>
                </a:ext>
              </a:extLst>
            </p:cNvPr>
            <p:cNvSpPr txBox="1"/>
            <p:nvPr/>
          </p:nvSpPr>
          <p:spPr>
            <a:xfrm>
              <a:off x="8501118" y="5243712"/>
              <a:ext cx="346570" cy="369332"/>
            </a:xfrm>
            <a:prstGeom prst="rect">
              <a:avLst/>
            </a:prstGeom>
            <a:noFill/>
            <a:ln>
              <a:noFill/>
            </a:ln>
          </p:spPr>
          <p:txBody>
            <a:bodyPr wrap="none" rtlCol="0">
              <a:spAutoFit/>
            </a:bodyPr>
            <a:lstStyle/>
            <a:p>
              <a:r>
                <a:rPr kumimoji="1" lang="en-US" altLang="zh-CN"/>
                <a:t>…</a:t>
              </a:r>
              <a:endParaRPr kumimoji="1" lang="zh-CN" altLang="en-US"/>
            </a:p>
          </p:txBody>
        </p:sp>
        <p:sp>
          <p:nvSpPr>
            <p:cNvPr id="101" name="矩形 100">
              <a:extLst>
                <a:ext uri="{FF2B5EF4-FFF2-40B4-BE49-F238E27FC236}">
                  <a16:creationId xmlns:a16="http://schemas.microsoft.com/office/drawing/2014/main" id="{124DA287-A323-4E46-ABB8-B31D46E2E905}"/>
                </a:ext>
              </a:extLst>
            </p:cNvPr>
            <p:cNvSpPr/>
            <p:nvPr/>
          </p:nvSpPr>
          <p:spPr>
            <a:xfrm>
              <a:off x="6569096" y="5178666"/>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tx1"/>
                  </a:solidFill>
                  <a:latin typeface="Times New Roman" panose="02020603050405020304" pitchFamily="18" charset="0"/>
                  <a:cs typeface="Times New Roman" panose="02020603050405020304" pitchFamily="18" charset="0"/>
                </a:rPr>
                <a:t>KV</a:t>
              </a:r>
              <a:endParaRPr kumimoji="1" lang="zh-CN" altLang="en-US" sz="1200">
                <a:solidFill>
                  <a:schemeClr val="tx1"/>
                </a:solidFill>
                <a:latin typeface="Times New Roman" panose="02020603050405020304" pitchFamily="18" charset="0"/>
                <a:cs typeface="Times New Roman" panose="02020603050405020304" pitchFamily="18" charset="0"/>
              </a:endParaRPr>
            </a:p>
          </p:txBody>
        </p:sp>
        <p:cxnSp>
          <p:nvCxnSpPr>
            <p:cNvPr id="179" name="肘形连接符 178">
              <a:extLst>
                <a:ext uri="{FF2B5EF4-FFF2-40B4-BE49-F238E27FC236}">
                  <a16:creationId xmlns:a16="http://schemas.microsoft.com/office/drawing/2014/main" id="{4D2D1D4C-9E02-3F42-AC3F-112CCE9B3520}"/>
                </a:ext>
              </a:extLst>
            </p:cNvPr>
            <p:cNvCxnSpPr>
              <a:cxnSpLocks/>
              <a:endCxn id="140" idx="2"/>
            </p:cNvCxnSpPr>
            <p:nvPr/>
          </p:nvCxnSpPr>
          <p:spPr>
            <a:xfrm rot="16200000" flipH="1">
              <a:off x="5757193" y="4525142"/>
              <a:ext cx="1477707" cy="808066"/>
            </a:xfrm>
            <a:prstGeom prst="bentConnector3">
              <a:avLst>
                <a:gd name="adj1" fmla="val 115470"/>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2" name="肘形连接符 181">
              <a:extLst>
                <a:ext uri="{FF2B5EF4-FFF2-40B4-BE49-F238E27FC236}">
                  <a16:creationId xmlns:a16="http://schemas.microsoft.com/office/drawing/2014/main" id="{A63A1287-4E86-CE47-AD83-D06805F68FF1}"/>
                </a:ext>
              </a:extLst>
            </p:cNvPr>
            <p:cNvCxnSpPr>
              <a:cxnSpLocks/>
              <a:stCxn id="153" idx="3"/>
              <a:endCxn id="158" idx="2"/>
            </p:cNvCxnSpPr>
            <p:nvPr/>
          </p:nvCxnSpPr>
          <p:spPr>
            <a:xfrm flipV="1">
              <a:off x="6828826" y="5673059"/>
              <a:ext cx="589047" cy="704238"/>
            </a:xfrm>
            <a:prstGeom prst="bentConnector2">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221" name="组合 220">
              <a:extLst>
                <a:ext uri="{FF2B5EF4-FFF2-40B4-BE49-F238E27FC236}">
                  <a16:creationId xmlns:a16="http://schemas.microsoft.com/office/drawing/2014/main" id="{560437CE-97A1-EA42-9640-9B41E1EAE6EC}"/>
                </a:ext>
              </a:extLst>
            </p:cNvPr>
            <p:cNvGrpSpPr/>
            <p:nvPr/>
          </p:nvGrpSpPr>
          <p:grpSpPr>
            <a:xfrm>
              <a:off x="7677087" y="5673064"/>
              <a:ext cx="259215" cy="367813"/>
              <a:chOff x="7677087" y="6011355"/>
              <a:chExt cx="259215" cy="775977"/>
            </a:xfrm>
          </p:grpSpPr>
          <p:cxnSp>
            <p:nvCxnSpPr>
              <p:cNvPr id="164" name="直线连接符 163">
                <a:extLst>
                  <a:ext uri="{FF2B5EF4-FFF2-40B4-BE49-F238E27FC236}">
                    <a16:creationId xmlns:a16="http://schemas.microsoft.com/office/drawing/2014/main" id="{B40626E9-A517-BF47-8024-91C355999CDE}"/>
                  </a:ext>
                </a:extLst>
              </p:cNvPr>
              <p:cNvCxnSpPr>
                <a:cxnSpLocks/>
                <a:endCxn id="159" idx="2"/>
              </p:cNvCxnSpPr>
              <p:nvPr/>
            </p:nvCxnSpPr>
            <p:spPr>
              <a:xfrm flipV="1">
                <a:off x="7677087" y="6011355"/>
                <a:ext cx="0" cy="775977"/>
              </a:xfrm>
              <a:prstGeom prst="line">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6" name="直线连接符 185">
                <a:extLst>
                  <a:ext uri="{FF2B5EF4-FFF2-40B4-BE49-F238E27FC236}">
                    <a16:creationId xmlns:a16="http://schemas.microsoft.com/office/drawing/2014/main" id="{DF64EAAE-B4B6-CE4A-8A06-32076B3EB2E6}"/>
                  </a:ext>
                </a:extLst>
              </p:cNvPr>
              <p:cNvCxnSpPr>
                <a:cxnSpLocks/>
                <a:endCxn id="160" idx="2"/>
              </p:cNvCxnSpPr>
              <p:nvPr/>
            </p:nvCxnSpPr>
            <p:spPr>
              <a:xfrm flipV="1">
                <a:off x="7936302" y="6011355"/>
                <a:ext cx="0" cy="775977"/>
              </a:xfrm>
              <a:prstGeom prst="line">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193" name="矩形 192">
              <a:extLst>
                <a:ext uri="{FF2B5EF4-FFF2-40B4-BE49-F238E27FC236}">
                  <a16:creationId xmlns:a16="http://schemas.microsoft.com/office/drawing/2014/main" id="{C5D67103-0F51-8441-A278-C83D01A064EA}"/>
                </a:ext>
              </a:extLst>
            </p:cNvPr>
            <p:cNvSpPr/>
            <p:nvPr/>
          </p:nvSpPr>
          <p:spPr>
            <a:xfrm>
              <a:off x="8123625" y="5183696"/>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tx1"/>
                  </a:solidFill>
                  <a:latin typeface="Times New Roman" panose="02020603050405020304" pitchFamily="18" charset="0"/>
                  <a:cs typeface="Times New Roman" panose="02020603050405020304" pitchFamily="18" charset="0"/>
                </a:rPr>
                <a:t>KV</a:t>
              </a:r>
              <a:endParaRPr kumimoji="1" lang="zh-CN" altLang="en-US" sz="1200">
                <a:solidFill>
                  <a:schemeClr val="tx1"/>
                </a:solidFill>
                <a:latin typeface="Times New Roman" panose="02020603050405020304" pitchFamily="18" charset="0"/>
                <a:cs typeface="Times New Roman" panose="02020603050405020304" pitchFamily="18" charset="0"/>
              </a:endParaRPr>
            </a:p>
          </p:txBody>
        </p:sp>
        <p:sp>
          <p:nvSpPr>
            <p:cNvPr id="194" name="矩形 193">
              <a:extLst>
                <a:ext uri="{FF2B5EF4-FFF2-40B4-BE49-F238E27FC236}">
                  <a16:creationId xmlns:a16="http://schemas.microsoft.com/office/drawing/2014/main" id="{E717700F-EDF1-F948-852A-141BD2C8C038}"/>
                </a:ext>
              </a:extLst>
            </p:cNvPr>
            <p:cNvSpPr/>
            <p:nvPr/>
          </p:nvSpPr>
          <p:spPr>
            <a:xfrm>
              <a:off x="8382839" y="5183696"/>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tx1"/>
                  </a:solidFill>
                  <a:latin typeface="Times New Roman" panose="02020603050405020304" pitchFamily="18" charset="0"/>
                  <a:cs typeface="Times New Roman" panose="02020603050405020304" pitchFamily="18" charset="0"/>
                </a:rPr>
                <a:t>KV</a:t>
              </a:r>
              <a:endParaRPr kumimoji="1" lang="zh-CN" altLang="en-US" sz="1200">
                <a:solidFill>
                  <a:schemeClr val="tx1"/>
                </a:solidFill>
                <a:latin typeface="Times New Roman" panose="02020603050405020304" pitchFamily="18" charset="0"/>
                <a:cs typeface="Times New Roman" panose="02020603050405020304" pitchFamily="18" charset="0"/>
              </a:endParaRPr>
            </a:p>
          </p:txBody>
        </p:sp>
        <p:cxnSp>
          <p:nvCxnSpPr>
            <p:cNvPr id="196" name="肘形连接符 195">
              <a:extLst>
                <a:ext uri="{FF2B5EF4-FFF2-40B4-BE49-F238E27FC236}">
                  <a16:creationId xmlns:a16="http://schemas.microsoft.com/office/drawing/2014/main" id="{7E707674-E846-B947-A070-DDBB74C202C1}"/>
                </a:ext>
              </a:extLst>
            </p:cNvPr>
            <p:cNvCxnSpPr>
              <a:cxnSpLocks/>
              <a:stCxn id="160" idx="0"/>
              <a:endCxn id="193" idx="2"/>
            </p:cNvCxnSpPr>
            <p:nvPr/>
          </p:nvCxnSpPr>
          <p:spPr>
            <a:xfrm rot="16200000" flipH="1">
              <a:off x="7821166" y="5298831"/>
              <a:ext cx="489363" cy="259092"/>
            </a:xfrm>
            <a:prstGeom prst="bentConnector5">
              <a:avLst>
                <a:gd name="adj1" fmla="val -46714"/>
                <a:gd name="adj2" fmla="val 50000"/>
                <a:gd name="adj3" fmla="val 146714"/>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9" name="肘形连接符 198">
              <a:extLst>
                <a:ext uri="{FF2B5EF4-FFF2-40B4-BE49-F238E27FC236}">
                  <a16:creationId xmlns:a16="http://schemas.microsoft.com/office/drawing/2014/main" id="{4AF21003-81A3-5E4E-8AD4-D709E43CC127}"/>
                </a:ext>
              </a:extLst>
            </p:cNvPr>
            <p:cNvCxnSpPr>
              <a:cxnSpLocks/>
              <a:stCxn id="193" idx="0"/>
              <a:endCxn id="194" idx="2"/>
            </p:cNvCxnSpPr>
            <p:nvPr/>
          </p:nvCxnSpPr>
          <p:spPr>
            <a:xfrm rot="16200000" flipH="1">
              <a:off x="8080319" y="5298770"/>
              <a:ext cx="489363" cy="259214"/>
            </a:xfrm>
            <a:prstGeom prst="bentConnector5">
              <a:avLst>
                <a:gd name="adj1" fmla="val -46714"/>
                <a:gd name="adj2" fmla="val 50000"/>
                <a:gd name="adj3" fmla="val 146714"/>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2" name="直线连接符 201">
              <a:extLst>
                <a:ext uri="{FF2B5EF4-FFF2-40B4-BE49-F238E27FC236}">
                  <a16:creationId xmlns:a16="http://schemas.microsoft.com/office/drawing/2014/main" id="{2215CEB8-BBF2-8542-A18E-34859CB02646}"/>
                </a:ext>
              </a:extLst>
            </p:cNvPr>
            <p:cNvCxnSpPr>
              <a:cxnSpLocks/>
            </p:cNvCxnSpPr>
            <p:nvPr/>
          </p:nvCxnSpPr>
          <p:spPr>
            <a:xfrm>
              <a:off x="5890750" y="4351819"/>
              <a:ext cx="29316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 name="矩形 205">
              <a:extLst>
                <a:ext uri="{FF2B5EF4-FFF2-40B4-BE49-F238E27FC236}">
                  <a16:creationId xmlns:a16="http://schemas.microsoft.com/office/drawing/2014/main" id="{D03AEC9F-6CA6-254B-9CDC-1C23B1D7CEAA}"/>
                </a:ext>
              </a:extLst>
            </p:cNvPr>
            <p:cNvSpPr/>
            <p:nvPr/>
          </p:nvSpPr>
          <p:spPr>
            <a:xfrm>
              <a:off x="6136966" y="4393070"/>
              <a:ext cx="143538" cy="48936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0" name="圆角矩形 209">
              <a:extLst>
                <a:ext uri="{FF2B5EF4-FFF2-40B4-BE49-F238E27FC236}">
                  <a16:creationId xmlns:a16="http://schemas.microsoft.com/office/drawing/2014/main" id="{DDA6E90A-919B-FA4B-94C6-5A64BBF72632}"/>
                </a:ext>
              </a:extLst>
            </p:cNvPr>
            <p:cNvSpPr/>
            <p:nvPr/>
          </p:nvSpPr>
          <p:spPr>
            <a:xfrm>
              <a:off x="6381134" y="5100902"/>
              <a:ext cx="2441295" cy="737220"/>
            </a:xfrm>
            <a:prstGeom prst="roundRect">
              <a:avLst/>
            </a:pr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09" name="Picture 2">
              <a:extLst>
                <a:ext uri="{FF2B5EF4-FFF2-40B4-BE49-F238E27FC236}">
                  <a16:creationId xmlns:a16="http://schemas.microsoft.com/office/drawing/2014/main" id="{6AD4D4F0-D547-8D44-B14B-026AC7AEF78F}"/>
                </a:ext>
              </a:extLst>
            </p:cNvPr>
            <p:cNvPicPr>
              <a:picLocks noChangeAspect="1" noChangeArrowheads="1"/>
            </p:cNvPicPr>
            <p:nvPr/>
          </p:nvPicPr>
          <p:blipFill>
            <a:blip r:embed="rId6">
              <a:clrChange>
                <a:clrFrom>
                  <a:srgbClr val="FFFFFF"/>
                </a:clrFrom>
                <a:clrTo>
                  <a:srgbClr val="FFFFFF">
                    <a:alpha val="0"/>
                  </a:srgbClr>
                </a:clrTo>
              </a:clrChange>
            </a:blip>
            <a:srcRect/>
            <a:stretch/>
          </p:blipFill>
          <p:spPr bwMode="auto">
            <a:xfrm>
              <a:off x="6181972" y="5296297"/>
              <a:ext cx="329286" cy="329286"/>
            </a:xfrm>
            <a:prstGeom prst="rect">
              <a:avLst/>
            </a:prstGeom>
            <a:solidFill>
              <a:schemeClr val="bg1"/>
            </a:solidFill>
          </p:spPr>
        </p:pic>
        <p:sp>
          <p:nvSpPr>
            <p:cNvPr id="213" name="文本框 212">
              <a:extLst>
                <a:ext uri="{FF2B5EF4-FFF2-40B4-BE49-F238E27FC236}">
                  <a16:creationId xmlns:a16="http://schemas.microsoft.com/office/drawing/2014/main" id="{97EA0CC8-5C2D-594A-8857-4F6FAAB44C96}"/>
                </a:ext>
              </a:extLst>
            </p:cNvPr>
            <p:cNvSpPr txBox="1"/>
            <p:nvPr/>
          </p:nvSpPr>
          <p:spPr>
            <a:xfrm>
              <a:off x="8206638" y="4024279"/>
              <a:ext cx="697627"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cloud</a:t>
              </a:r>
              <a:endParaRPr kumimoji="1" lang="zh-CN" altLang="en-US">
                <a:latin typeface="Times New Roman" panose="02020603050405020304" pitchFamily="18" charset="0"/>
                <a:cs typeface="Times New Roman" panose="02020603050405020304" pitchFamily="18" charset="0"/>
              </a:endParaRPr>
            </a:p>
          </p:txBody>
        </p:sp>
        <p:sp>
          <p:nvSpPr>
            <p:cNvPr id="216" name="文本框 215">
              <a:extLst>
                <a:ext uri="{FF2B5EF4-FFF2-40B4-BE49-F238E27FC236}">
                  <a16:creationId xmlns:a16="http://schemas.microsoft.com/office/drawing/2014/main" id="{14674F86-C3B3-004A-A54F-6FC2B7665875}"/>
                </a:ext>
              </a:extLst>
            </p:cNvPr>
            <p:cNvSpPr txBox="1"/>
            <p:nvPr/>
          </p:nvSpPr>
          <p:spPr>
            <a:xfrm>
              <a:off x="8123625" y="4264316"/>
              <a:ext cx="787395"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device</a:t>
              </a:r>
              <a:endParaRPr kumimoji="1" lang="zh-CN" altLang="en-US">
                <a:latin typeface="Times New Roman" panose="02020603050405020304" pitchFamily="18" charset="0"/>
                <a:cs typeface="Times New Roman" panose="02020603050405020304" pitchFamily="18" charset="0"/>
              </a:endParaRPr>
            </a:p>
          </p:txBody>
        </p:sp>
        <p:sp>
          <p:nvSpPr>
            <p:cNvPr id="219" name="文本框 218">
              <a:extLst>
                <a:ext uri="{FF2B5EF4-FFF2-40B4-BE49-F238E27FC236}">
                  <a16:creationId xmlns:a16="http://schemas.microsoft.com/office/drawing/2014/main" id="{B1908109-01AD-8A43-AB86-928DD8CC2EAA}"/>
                </a:ext>
              </a:extLst>
            </p:cNvPr>
            <p:cNvSpPr txBox="1"/>
            <p:nvPr/>
          </p:nvSpPr>
          <p:spPr>
            <a:xfrm>
              <a:off x="6250140" y="4337147"/>
              <a:ext cx="934871" cy="369332"/>
            </a:xfrm>
            <a:prstGeom prst="rect">
              <a:avLst/>
            </a:prstGeom>
            <a:noFill/>
          </p:spPr>
          <p:txBody>
            <a:bodyPr wrap="none" rtlCol="0">
              <a:spAutoFit/>
            </a:bodyPr>
            <a:lstStyle/>
            <a:p>
              <a:r>
                <a:rPr kumimoji="1" lang="en-US" altLang="zh-CN">
                  <a:latin typeface="Times New Roman" panose="02020603050405020304" pitchFamily="18" charset="0"/>
                  <a:cs typeface="Times New Roman" panose="02020603050405020304" pitchFamily="18" charset="0"/>
                </a:rPr>
                <a:t>or</a:t>
              </a:r>
              <a:r>
                <a:rPr kumimoji="1" lang="zh-CN" altLang="en-US">
                  <a:latin typeface="Times New Roman" panose="02020603050405020304" pitchFamily="18" charset="0"/>
                  <a:cs typeface="Times New Roman" panose="02020603050405020304" pitchFamily="18" charset="0"/>
                </a:rPr>
                <a:t> </a:t>
              </a:r>
              <a:r>
                <a:rPr kumimoji="1" lang="en-US" altLang="zh-CN">
                  <a:latin typeface="Times New Roman" panose="02020603050405020304" pitchFamily="18" charset="0"/>
                  <a:cs typeface="Times New Roman" panose="02020603050405020304" pitchFamily="18" charset="0"/>
                </a:rPr>
                <a:t>[text]</a:t>
              </a:r>
              <a:endParaRPr kumimoji="1" lang="zh-CN" altLang="en-US">
                <a:latin typeface="Times New Roman" panose="02020603050405020304" pitchFamily="18" charset="0"/>
                <a:cs typeface="Times New Roman" panose="02020603050405020304" pitchFamily="18" charset="0"/>
              </a:endParaRPr>
            </a:p>
          </p:txBody>
        </p:sp>
        <p:sp>
          <p:nvSpPr>
            <p:cNvPr id="224" name="文本框 223">
              <a:extLst>
                <a:ext uri="{FF2B5EF4-FFF2-40B4-BE49-F238E27FC236}">
                  <a16:creationId xmlns:a16="http://schemas.microsoft.com/office/drawing/2014/main" id="{A6F41719-F346-FA4B-8B17-2FB8DC099935}"/>
                </a:ext>
              </a:extLst>
            </p:cNvPr>
            <p:cNvSpPr txBox="1"/>
            <p:nvPr/>
          </p:nvSpPr>
          <p:spPr>
            <a:xfrm>
              <a:off x="7766151" y="4564186"/>
              <a:ext cx="377026" cy="369332"/>
            </a:xfrm>
            <a:prstGeom prst="rect">
              <a:avLst/>
            </a:prstGeom>
            <a:noFill/>
          </p:spPr>
          <p:txBody>
            <a:bodyPr wrap="none" rtlCol="0">
              <a:spAutoFit/>
            </a:bodyPr>
            <a:lstStyle/>
            <a:p>
              <a:r>
                <a:rPr kumimoji="1" lang="en-US" altLang="zh-CN" i="1">
                  <a:latin typeface="Times New Roman" panose="02020603050405020304" pitchFamily="18" charset="0"/>
                  <a:cs typeface="Times New Roman" panose="02020603050405020304" pitchFamily="18" charset="0"/>
                </a:rPr>
                <a:t>y</a:t>
              </a:r>
              <a:r>
                <a:rPr kumimoji="1" lang="en-US" altLang="zh-CN" i="1" baseline="-25000">
                  <a:latin typeface="Times New Roman" panose="02020603050405020304" pitchFamily="18" charset="0"/>
                  <a:cs typeface="Times New Roman" panose="02020603050405020304" pitchFamily="18" charset="0"/>
                </a:rPr>
                <a:t>1</a:t>
              </a:r>
              <a:endParaRPr kumimoji="1" lang="zh-CN" altLang="en-US" i="1" baseline="-25000">
                <a:latin typeface="Times New Roman" panose="02020603050405020304" pitchFamily="18" charset="0"/>
                <a:cs typeface="Times New Roman" panose="02020603050405020304" pitchFamily="18" charset="0"/>
              </a:endParaRPr>
            </a:p>
          </p:txBody>
        </p:sp>
        <p:sp>
          <p:nvSpPr>
            <p:cNvPr id="226" name="文本框 225">
              <a:extLst>
                <a:ext uri="{FF2B5EF4-FFF2-40B4-BE49-F238E27FC236}">
                  <a16:creationId xmlns:a16="http://schemas.microsoft.com/office/drawing/2014/main" id="{25937C0C-5516-EA41-951E-DEDC5B9552D7}"/>
                </a:ext>
              </a:extLst>
            </p:cNvPr>
            <p:cNvSpPr txBox="1"/>
            <p:nvPr/>
          </p:nvSpPr>
          <p:spPr>
            <a:xfrm>
              <a:off x="8031530" y="4564186"/>
              <a:ext cx="377026" cy="369332"/>
            </a:xfrm>
            <a:prstGeom prst="rect">
              <a:avLst/>
            </a:prstGeom>
            <a:noFill/>
          </p:spPr>
          <p:txBody>
            <a:bodyPr wrap="none" rtlCol="0">
              <a:spAutoFit/>
            </a:bodyPr>
            <a:lstStyle/>
            <a:p>
              <a:r>
                <a:rPr kumimoji="1" lang="en-US" altLang="zh-CN" i="1">
                  <a:latin typeface="Times New Roman" panose="02020603050405020304" pitchFamily="18" charset="0"/>
                  <a:cs typeface="Times New Roman" panose="02020603050405020304" pitchFamily="18" charset="0"/>
                </a:rPr>
                <a:t>y</a:t>
              </a:r>
              <a:r>
                <a:rPr kumimoji="1" lang="en-US" altLang="zh-CN" i="1" baseline="-25000">
                  <a:latin typeface="Times New Roman" panose="02020603050405020304" pitchFamily="18" charset="0"/>
                  <a:cs typeface="Times New Roman" panose="02020603050405020304" pitchFamily="18" charset="0"/>
                </a:rPr>
                <a:t>2</a:t>
              </a:r>
              <a:endParaRPr kumimoji="1" lang="zh-CN" altLang="en-US" i="1" baseline="-25000">
                <a:latin typeface="Times New Roman" panose="02020603050405020304" pitchFamily="18" charset="0"/>
                <a:cs typeface="Times New Roman" panose="02020603050405020304" pitchFamily="18" charset="0"/>
              </a:endParaRPr>
            </a:p>
          </p:txBody>
        </p:sp>
      </p:grpSp>
      <p:sp>
        <p:nvSpPr>
          <p:cNvPr id="225" name="文本框 224">
            <a:extLst>
              <a:ext uri="{FF2B5EF4-FFF2-40B4-BE49-F238E27FC236}">
                <a16:creationId xmlns:a16="http://schemas.microsoft.com/office/drawing/2014/main" id="{F5FF351E-595D-3744-8BB4-CDEDAD3F885B}"/>
              </a:ext>
            </a:extLst>
          </p:cNvPr>
          <p:cNvSpPr txBox="1"/>
          <p:nvPr/>
        </p:nvSpPr>
        <p:spPr>
          <a:xfrm>
            <a:off x="8596216" y="6090423"/>
            <a:ext cx="3089435" cy="369332"/>
          </a:xfrm>
          <a:prstGeom prst="rect">
            <a:avLst/>
          </a:prstGeom>
          <a:noFill/>
        </p:spPr>
        <p:txBody>
          <a:bodyPr wrap="none" rtlCol="0">
            <a:spAutoFit/>
          </a:bodyPr>
          <a:lstStyle/>
          <a:p>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How</a:t>
            </a:r>
            <a:r>
              <a:rPr kumimoji="1" lang="zh-CN" altLang="en-US" b="1">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to</a:t>
            </a:r>
            <a:r>
              <a:rPr kumimoji="1" lang="zh-CN" altLang="en-US" b="1">
                <a:solidFill>
                  <a:schemeClr val="accent5">
                    <a:lumMod val="75000"/>
                  </a:schemeClr>
                </a:solidFill>
                <a:latin typeface="Times New Roman" panose="02020603050405020304" pitchFamily="18" charset="0"/>
                <a:cs typeface="Times New Roman" panose="02020603050405020304" pitchFamily="18" charset="0"/>
              </a:rPr>
              <a:t> </a:t>
            </a:r>
            <a:r>
              <a:rPr lang="en" altLang="zh-CN" b="1" i="0">
                <a:solidFill>
                  <a:schemeClr val="accent5">
                    <a:lumMod val="75000"/>
                  </a:schemeClr>
                </a:solidFill>
                <a:effectLst/>
                <a:latin typeface="Times New Roman" panose="02020603050405020304" pitchFamily="18" charset="0"/>
                <a:cs typeface="Times New Roman" panose="02020603050405020304" pitchFamily="18" charset="0"/>
              </a:rPr>
              <a:t>resolve</a:t>
            </a:r>
            <a:r>
              <a:rPr kumimoji="1" lang="zh-CN" altLang="en-US" b="1">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this</a:t>
            </a:r>
            <a:r>
              <a:rPr kumimoji="1" lang="zh-CN" altLang="en-US" b="1">
                <a:solidFill>
                  <a:schemeClr val="accent5">
                    <a:lumMod val="75000"/>
                  </a:schemeClr>
                </a:solidFill>
                <a:latin typeface="Times New Roman" panose="02020603050405020304" pitchFamily="18" charset="0"/>
                <a:cs typeface="Times New Roman" panose="02020603050405020304" pitchFamily="18" charset="0"/>
              </a:rPr>
              <a:t> </a:t>
            </a:r>
            <a:r>
              <a:rPr kumimoji="1" lang="en-US" altLang="zh-CN" b="1">
                <a:solidFill>
                  <a:schemeClr val="accent5">
                    <a:lumMod val="75000"/>
                  </a:schemeClr>
                </a:solidFill>
                <a:latin typeface="Times New Roman" panose="02020603050405020304" pitchFamily="18" charset="0"/>
                <a:cs typeface="Times New Roman" panose="02020603050405020304" pitchFamily="18" charset="0"/>
              </a:rPr>
              <a:t>dilemma?</a:t>
            </a:r>
            <a:endParaRPr kumimoji="1" lang="zh-CN" altLang="en-US" b="1">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3452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4">
            <a:extLst>
              <a:ext uri="{FF2B5EF4-FFF2-40B4-BE49-F238E27FC236}">
                <a16:creationId xmlns:a16="http://schemas.microsoft.com/office/drawing/2014/main" id="{73B973D7-2F3F-E343-93AF-939BC673899E}"/>
              </a:ext>
            </a:extLst>
          </p:cNvPr>
          <p:cNvCxnSpPr>
            <a:cxnSpLocks/>
          </p:cNvCxnSpPr>
          <p:nvPr/>
        </p:nvCxnSpPr>
        <p:spPr>
          <a:xfrm>
            <a:off x="633876" y="841572"/>
            <a:ext cx="10924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BD5144DD-AF25-5D43-879F-4C6161132009}"/>
              </a:ext>
            </a:extLst>
          </p:cNvPr>
          <p:cNvSpPr txBox="1"/>
          <p:nvPr/>
        </p:nvSpPr>
        <p:spPr>
          <a:xfrm>
            <a:off x="4003124" y="2975143"/>
            <a:ext cx="4185761" cy="646331"/>
          </a:xfrm>
          <a:prstGeom prst="rect">
            <a:avLst/>
          </a:prstGeom>
          <a:solidFill>
            <a:schemeClr val="bg1"/>
          </a:solidFill>
        </p:spPr>
        <p:txBody>
          <a:bodyPr wrap="none" rtlCol="0">
            <a:spAutoFit/>
          </a:bodyPr>
          <a:lstStyle/>
          <a:p>
            <a:pPr algn="ctr"/>
            <a:r>
              <a:rPr kumimoji="1" lang="en-US" altLang="zh-CN" sz="3600" b="1">
                <a:latin typeface="Times New Roman" panose="02020603050405020304" pitchFamily="18" charset="0"/>
                <a:cs typeface="Times New Roman" panose="02020603050405020304" pitchFamily="18" charset="0"/>
              </a:rPr>
              <a:t>Design</a:t>
            </a:r>
            <a:r>
              <a:rPr kumimoji="1" lang="zh-CN" altLang="en-US" sz="3600" b="1">
                <a:latin typeface="Times New Roman" panose="02020603050405020304" pitchFamily="18" charset="0"/>
                <a:cs typeface="Times New Roman" panose="02020603050405020304" pitchFamily="18" charset="0"/>
              </a:rPr>
              <a:t> </a:t>
            </a:r>
            <a:r>
              <a:rPr kumimoji="1" lang="en-US" altLang="zh-CN" sz="3600" b="1">
                <a:latin typeface="Times New Roman" panose="02020603050405020304" pitchFamily="18" charset="0"/>
                <a:cs typeface="Times New Roman" panose="02020603050405020304" pitchFamily="18" charset="0"/>
              </a:rPr>
              <a:t>of</a:t>
            </a:r>
            <a:r>
              <a:rPr kumimoji="1" lang="zh-CN" altLang="en-US" sz="3600" b="1">
                <a:latin typeface="Times New Roman" panose="02020603050405020304" pitchFamily="18" charset="0"/>
                <a:cs typeface="Times New Roman" panose="02020603050405020304" pitchFamily="18" charset="0"/>
              </a:rPr>
              <a:t> </a:t>
            </a:r>
            <a:r>
              <a:rPr kumimoji="1" lang="en-US" altLang="zh-CN" sz="3600" b="1">
                <a:latin typeface="Times New Roman" panose="02020603050405020304" pitchFamily="18" charset="0"/>
                <a:cs typeface="Times New Roman" panose="02020603050405020304" pitchFamily="18" charset="0"/>
              </a:rPr>
              <a:t>DRAGON</a:t>
            </a:r>
            <a:endParaRPr kumimoji="1" lang="zh-CN" altLang="en-US" sz="3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025028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4682</TotalTime>
  <Words>3372</Words>
  <Application>Microsoft Macintosh PowerPoint</Application>
  <PresentationFormat>宽屏</PresentationFormat>
  <Paragraphs>820</Paragraphs>
  <Slides>36</Slides>
  <Notes>1</Notes>
  <HiddenSlides>2</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36</vt:i4>
      </vt:variant>
    </vt:vector>
  </HeadingPairs>
  <TitlesOfParts>
    <vt:vector size="42" baseType="lpstr">
      <vt:lpstr>等线</vt:lpstr>
      <vt:lpstr>等线 Light</vt:lpstr>
      <vt:lpstr>Arial</vt:lpstr>
      <vt:lpstr>Cambria Math</vt:lpstr>
      <vt:lpstr>Times New Roman</vt:lpstr>
      <vt:lpstr>Office 主题​​</vt:lpstr>
      <vt:lpstr>DRAGON:  Enhancing On-Device Model Performance with Distributed Retrieval-Augmented Generation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Atlantis Thomas</dc:creator>
  <cp:lastModifiedBy>Atlantis Thomas</cp:lastModifiedBy>
  <cp:revision>147</cp:revision>
  <dcterms:created xsi:type="dcterms:W3CDTF">2025-10-10T09:13:49Z</dcterms:created>
  <dcterms:modified xsi:type="dcterms:W3CDTF">2025-10-27T19:54:38Z</dcterms:modified>
</cp:coreProperties>
</file>