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38EA66-47CA-4500-9029-19FC5C9E135B}" type="datetimeFigureOut">
              <a:rPr lang="en-US" smtClean="0"/>
              <a:pPr/>
              <a:t>6/25/2012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230E019-DCFC-44CE-B3D0-66A54DE549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648" y="2132856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Distributed Rerouting For Multiple Sessions in Cognitive Radio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717032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Ying Dai </a:t>
            </a:r>
            <a:r>
              <a:rPr lang="en-US" dirty="0" smtClean="0"/>
              <a:t>and</a:t>
            </a:r>
            <a:r>
              <a:rPr lang="en-US" i="1" dirty="0" smtClean="0"/>
              <a:t> </a:t>
            </a:r>
            <a:r>
              <a:rPr lang="en-US" i="1" dirty="0" err="1" smtClean="0"/>
              <a:t>Jie</a:t>
            </a:r>
            <a:r>
              <a:rPr lang="en-US" i="1" dirty="0" smtClean="0"/>
              <a:t> Wu</a:t>
            </a:r>
          </a:p>
          <a:p>
            <a:r>
              <a:rPr lang="en-US" dirty="0" smtClean="0"/>
              <a:t>Department of Computer and Information Sciences</a:t>
            </a:r>
          </a:p>
          <a:p>
            <a:r>
              <a:rPr lang="en-US" dirty="0" smtClean="0"/>
              <a:t>Temple University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Path construction</a:t>
            </a:r>
          </a:p>
          <a:p>
            <a:pPr lvl="1"/>
            <a:r>
              <a:rPr lang="en-US" dirty="0" smtClean="0"/>
              <a:t>Assign weights to each link: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Greedy algorithm</a:t>
            </a:r>
          </a:p>
          <a:p>
            <a:pPr lvl="2"/>
            <a:r>
              <a:rPr lang="en-US" dirty="0" smtClean="0"/>
              <a:t>Based on the weights on links</a:t>
            </a:r>
            <a:endParaRPr lang="en-US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564904"/>
            <a:ext cx="1512168" cy="7883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conflicts:</a:t>
            </a:r>
          </a:p>
          <a:p>
            <a:pPr lvl="1"/>
            <a:endParaRPr lang="en-US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348880"/>
            <a:ext cx="5040560" cy="26293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Conflict resolutions</a:t>
            </a:r>
          </a:p>
          <a:p>
            <a:pPr lvl="1"/>
            <a:r>
              <a:rPr lang="en-US" i="1" dirty="0" smtClean="0"/>
              <a:t>Reserve-based Conflict Resolution Approach</a:t>
            </a:r>
          </a:p>
          <a:p>
            <a:pPr lvl="2"/>
            <a:r>
              <a:rPr lang="en-US" dirty="0" smtClean="0"/>
              <a:t>Define valid time period: T</a:t>
            </a:r>
            <a:r>
              <a:rPr lang="en-US" baseline="-25000" dirty="0" smtClean="0"/>
              <a:t>0</a:t>
            </a:r>
          </a:p>
          <a:p>
            <a:pPr lvl="2"/>
            <a:endParaRPr lang="en-US" baseline="-25000" dirty="0" smtClean="0"/>
          </a:p>
          <a:p>
            <a:pPr lvl="2"/>
            <a:r>
              <a:rPr lang="en-US" dirty="0" smtClean="0"/>
              <a:t>Reserve the position before </a:t>
            </a:r>
            <a:r>
              <a:rPr lang="en-US" i="1" dirty="0" smtClean="0"/>
              <a:t>T</a:t>
            </a:r>
            <a:r>
              <a:rPr lang="en-US" i="1" baseline="-25000" dirty="0" smtClean="0"/>
              <a:t>0</a:t>
            </a:r>
            <a:r>
              <a:rPr lang="en-US" dirty="0" smtClean="0"/>
              <a:t> expires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After </a:t>
            </a:r>
            <a:r>
              <a:rPr lang="en-US" i="1" dirty="0" smtClean="0"/>
              <a:t>T</a:t>
            </a:r>
            <a:r>
              <a:rPr lang="en-US" i="1" baseline="-25000" dirty="0" smtClean="0"/>
              <a:t>0</a:t>
            </a:r>
            <a:r>
              <a:rPr lang="en-US" dirty="0" smtClean="0"/>
              <a:t> expires, remove the node without CTR from both queues</a:t>
            </a:r>
          </a:p>
          <a:p>
            <a:pPr lvl="2"/>
            <a:endParaRPr lang="en-US" dirty="0" smtClean="0"/>
          </a:p>
          <a:p>
            <a:pPr lvl="2"/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Simulations</a:t>
            </a:r>
            <a:endParaRPr lang="en-US" dirty="0"/>
          </a:p>
        </p:txBody>
      </p:sp>
      <p:pic>
        <p:nvPicPr>
          <p:cNvPr id="4" name="Content Placeholder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7" y="1484784"/>
            <a:ext cx="5242183" cy="4032448"/>
          </a:xfrm>
        </p:spPr>
      </p:pic>
      <p:pic>
        <p:nvPicPr>
          <p:cNvPr id="5" name="Picture 4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5661248"/>
            <a:ext cx="2581275" cy="428625"/>
          </a:xfrm>
          <a:prstGeom prst="rect">
            <a:avLst/>
          </a:prstGeom>
        </p:spPr>
      </p:pic>
      <p:sp>
        <p:nvSpPr>
          <p:cNvPr id="6" name="椭圆 5"/>
          <p:cNvSpPr/>
          <p:nvPr/>
        </p:nvSpPr>
        <p:spPr>
          <a:xfrm>
            <a:off x="6516216" y="2154342"/>
            <a:ext cx="216024" cy="216024"/>
          </a:xfrm>
          <a:prstGeom prst="ellipse">
            <a:avLst/>
          </a:prstGeom>
          <a:solidFill>
            <a:srgbClr val="66FF33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876256" y="2082334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Rerouting nodes</a:t>
            </a:r>
            <a:endParaRPr lang="zh-CN" altLang="en-US" sz="1600" dirty="0"/>
          </a:p>
        </p:txBody>
      </p:sp>
      <p:sp>
        <p:nvSpPr>
          <p:cNvPr id="8" name="椭圆 7"/>
          <p:cNvSpPr/>
          <p:nvPr/>
        </p:nvSpPr>
        <p:spPr>
          <a:xfrm>
            <a:off x="6444208" y="2636912"/>
            <a:ext cx="360040" cy="36004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876256" y="2636912"/>
            <a:ext cx="2483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Base searching range</a:t>
            </a:r>
            <a:endParaRPr lang="zh-CN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Simulations</a:t>
            </a:r>
            <a:endParaRPr lang="en-US" dirty="0"/>
          </a:p>
        </p:txBody>
      </p:sp>
      <p:pic>
        <p:nvPicPr>
          <p:cNvPr id="6" name="内容占位符 5" descr="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2204864"/>
            <a:ext cx="5688632" cy="4413154"/>
          </a:xfrm>
        </p:spPr>
      </p:pic>
      <p:sp>
        <p:nvSpPr>
          <p:cNvPr id="7" name="TextBox 6"/>
          <p:cNvSpPr txBox="1"/>
          <p:nvPr/>
        </p:nvSpPr>
        <p:spPr>
          <a:xfrm>
            <a:off x="1331640" y="155679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D: the sum of the delay for all nodes that need rerouting</a:t>
            </a:r>
            <a:endParaRPr lang="zh-CN" altLang="en-US" dirty="0"/>
          </a:p>
        </p:txBody>
      </p:sp>
      <p:sp>
        <p:nvSpPr>
          <p:cNvPr id="9" name="线形标注 2 8"/>
          <p:cNvSpPr/>
          <p:nvPr/>
        </p:nvSpPr>
        <p:spPr>
          <a:xfrm>
            <a:off x="6623720" y="2420888"/>
            <a:ext cx="2340768" cy="1080120"/>
          </a:xfrm>
          <a:prstGeom prst="borderCallout2">
            <a:avLst>
              <a:gd name="adj1" fmla="val 26198"/>
              <a:gd name="adj2" fmla="val -140"/>
              <a:gd name="adj3" fmla="val 18750"/>
              <a:gd name="adj4" fmla="val -16667"/>
              <a:gd name="adj5" fmla="val 112500"/>
              <a:gd name="adj6" fmla="val -4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 smtClean="0"/>
              <a:t>Achieves more than 80% of the optimal results.</a:t>
            </a:r>
            <a:endParaRPr lang="zh-CN" alt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provide a distributed rerouting scheme for multiple sessions in CRNs.</a:t>
            </a:r>
          </a:p>
          <a:p>
            <a:endParaRPr lang="en-US" dirty="0" smtClean="0"/>
          </a:p>
          <a:p>
            <a:r>
              <a:rPr lang="en-US" dirty="0" smtClean="0"/>
              <a:t>Each node maintains two queues for delay estimation and sends back with RREP.</a:t>
            </a:r>
          </a:p>
          <a:p>
            <a:endParaRPr lang="en-US" dirty="0" smtClean="0"/>
          </a:p>
          <a:p>
            <a:r>
              <a:rPr lang="en-US" dirty="0" smtClean="0"/>
              <a:t>We consider the possible conflict issues and give a solution.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17965" y="2967335"/>
            <a:ext cx="230806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/>
                <a:effectLst/>
              </a:rPr>
              <a:t>Thank you!</a:t>
            </a:r>
          </a:p>
          <a:p>
            <a:pPr algn="ctr"/>
            <a:r>
              <a:rPr lang="en-US" sz="3200" b="1" dirty="0" smtClean="0">
                <a:ln/>
              </a:rPr>
              <a:t>Q&amp;A</a:t>
            </a:r>
            <a:endParaRPr lang="en-US" sz="3200" b="1" cap="none" spc="0" dirty="0">
              <a:ln/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cognitive radio networks (CRNs):</a:t>
            </a:r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7" name="Straight Connector 6"/>
          <p:cNvCxnSpPr>
            <a:stCxn id="4" idx="6"/>
            <a:endCxn id="5" idx="2"/>
          </p:cNvCxnSpPr>
          <p:nvPr/>
        </p:nvCxnSpPr>
        <p:spPr>
          <a:xfrm flipV="1">
            <a:off x="3563888" y="3645024"/>
            <a:ext cx="1512168" cy="288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51720" y="3475856"/>
            <a:ext cx="914400" cy="46166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CH1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051720" y="3933056"/>
            <a:ext cx="914400" cy="46166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CH2</a:t>
            </a:r>
            <a:endParaRPr lang="zh-CN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051720" y="4390256"/>
            <a:ext cx="914400" cy="46166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CH3</a:t>
            </a:r>
            <a:endParaRPr lang="zh-CN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652120" y="3187824"/>
            <a:ext cx="914400" cy="46166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CH1</a:t>
            </a:r>
            <a:endParaRPr lang="zh-CN" alt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652120" y="3645024"/>
            <a:ext cx="914400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CH2</a:t>
            </a:r>
            <a:endParaRPr lang="zh-CN" alt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652120" y="4102224"/>
            <a:ext cx="914400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CH3</a:t>
            </a:r>
            <a:endParaRPr lang="zh-CN" alt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851920" y="3933056"/>
            <a:ext cx="648072" cy="338554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1600" dirty="0" smtClean="0"/>
              <a:t>CH1</a:t>
            </a:r>
            <a:endParaRPr lang="zh-CN" alt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051720" y="3429000"/>
            <a:ext cx="914400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CH1</a:t>
            </a:r>
            <a:endParaRPr lang="zh-CN" alt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652120" y="3140968"/>
            <a:ext cx="914400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/>
              <a:t>CH1</a:t>
            </a:r>
            <a:endParaRPr lang="zh-CN" altLang="en-US" sz="2400" dirty="0"/>
          </a:p>
        </p:txBody>
      </p:sp>
      <p:sp>
        <p:nvSpPr>
          <p:cNvPr id="18" name="Multiply 17"/>
          <p:cNvSpPr/>
          <p:nvPr/>
        </p:nvSpPr>
        <p:spPr>
          <a:xfrm>
            <a:off x="4427984" y="3501008"/>
            <a:ext cx="504056" cy="432048"/>
          </a:xfrm>
          <a:prstGeom prst="mathMultiply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131840" y="3717032"/>
            <a:ext cx="432048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20" name="Freeform 19"/>
          <p:cNvSpPr/>
          <p:nvPr/>
        </p:nvSpPr>
        <p:spPr>
          <a:xfrm>
            <a:off x="3320249" y="2544933"/>
            <a:ext cx="2225336" cy="1183688"/>
          </a:xfrm>
          <a:custGeom>
            <a:avLst/>
            <a:gdLst>
              <a:gd name="connsiteX0" fmla="*/ 0 w 2225336"/>
              <a:gd name="connsiteY0" fmla="*/ 1183688 h 1183688"/>
              <a:gd name="connsiteX1" fmla="*/ 346229 w 2225336"/>
              <a:gd name="connsiteY1" fmla="*/ 47347 h 1183688"/>
              <a:gd name="connsiteX2" fmla="*/ 1961965 w 2225336"/>
              <a:gd name="connsiteY2" fmla="*/ 899603 h 1183688"/>
              <a:gd name="connsiteX3" fmla="*/ 1926454 w 2225336"/>
              <a:gd name="connsiteY3" fmla="*/ 1112667 h 1183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25336" h="1183688">
                <a:moveTo>
                  <a:pt x="0" y="1183688"/>
                </a:moveTo>
                <a:cubicBezTo>
                  <a:pt x="9617" y="639191"/>
                  <a:pt x="19235" y="94695"/>
                  <a:pt x="346229" y="47347"/>
                </a:cubicBezTo>
                <a:cubicBezTo>
                  <a:pt x="673223" y="0"/>
                  <a:pt x="1698594" y="722050"/>
                  <a:pt x="1961965" y="899603"/>
                </a:cubicBezTo>
                <a:cubicBezTo>
                  <a:pt x="2225336" y="1077156"/>
                  <a:pt x="2075895" y="1094911"/>
                  <a:pt x="1926454" y="1112667"/>
                </a:cubicBezTo>
              </a:path>
            </a:pathLst>
          </a:cu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76056" y="3429000"/>
            <a:ext cx="432048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4788024" y="2132856"/>
            <a:ext cx="2016224" cy="504056"/>
          </a:xfrm>
          <a:prstGeom prst="wedgeRoundRectCallout">
            <a:avLst>
              <a:gd name="adj1" fmla="val -52096"/>
              <a:gd name="adj2" fmla="val 128253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Rerouting Path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115616" y="5405154"/>
            <a:ext cx="795637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What if multiple nodes in a close area need </a:t>
            </a:r>
            <a:r>
              <a:rPr lang="en-US" sz="2000" dirty="0" smtClean="0"/>
              <a:t>rerouting together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804248" y="2996952"/>
            <a:ext cx="2124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Two nodes can talk if both on the same channel.</a:t>
            </a:r>
            <a:endParaRPr lang="zh-CN" alt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3851920" y="3954542"/>
            <a:ext cx="648072" cy="338554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zh-CN" sz="1600" dirty="0" smtClean="0"/>
              <a:t>CH1</a:t>
            </a:r>
            <a:endParaRPr lang="zh-CN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r>
              <a:rPr lang="en-US" dirty="0" smtClean="0"/>
              <a:t> and u</a:t>
            </a:r>
            <a:r>
              <a:rPr lang="en-US" baseline="-25000" dirty="0" smtClean="0"/>
              <a:t>2</a:t>
            </a:r>
            <a:r>
              <a:rPr lang="en-US" dirty="0" smtClean="0"/>
              <a:t> both choose v for rerouting;</a:t>
            </a:r>
          </a:p>
          <a:p>
            <a:r>
              <a:rPr lang="en-US" dirty="0" smtClean="0"/>
              <a:t>Delay for </a:t>
            </a:r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en-US" dirty="0" smtClean="0"/>
              <a:t> or </a:t>
            </a:r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en-US" dirty="0" smtClean="0"/>
              <a:t> increases since </a:t>
            </a:r>
            <a:r>
              <a:rPr lang="en-US" i="1" dirty="0" smtClean="0"/>
              <a:t>v</a:t>
            </a:r>
            <a:r>
              <a:rPr lang="en-US" dirty="0" smtClean="0"/>
              <a:t> can only serve one at each time</a:t>
            </a:r>
          </a:p>
          <a:p>
            <a:endParaRPr lang="en-US" dirty="0"/>
          </a:p>
        </p:txBody>
      </p:sp>
      <p:cxnSp>
        <p:nvCxnSpPr>
          <p:cNvPr id="9" name="Straight Connector 8"/>
          <p:cNvCxnSpPr>
            <a:stCxn id="4" idx="6"/>
            <a:endCxn id="5" idx="2"/>
          </p:cNvCxnSpPr>
          <p:nvPr/>
        </p:nvCxnSpPr>
        <p:spPr>
          <a:xfrm>
            <a:off x="3851920" y="3933056"/>
            <a:ext cx="1368152" cy="50405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6"/>
            <a:endCxn id="5" idx="3"/>
          </p:cNvCxnSpPr>
          <p:nvPr/>
        </p:nvCxnSpPr>
        <p:spPr>
          <a:xfrm flipV="1">
            <a:off x="3923928" y="4640781"/>
            <a:ext cx="1380507" cy="55241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3131840" y="3573016"/>
            <a:ext cx="720080" cy="7200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7" name="Oval 6"/>
          <p:cNvSpPr/>
          <p:nvPr/>
        </p:nvSpPr>
        <p:spPr>
          <a:xfrm>
            <a:off x="3203848" y="4869160"/>
            <a:ext cx="720080" cy="64807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baseline="-25000" dirty="0"/>
              <a:t>2</a:t>
            </a:r>
          </a:p>
        </p:txBody>
      </p:sp>
      <p:sp>
        <p:nvSpPr>
          <p:cNvPr id="5" name="Oval 4"/>
          <p:cNvSpPr/>
          <p:nvPr/>
        </p:nvSpPr>
        <p:spPr>
          <a:xfrm>
            <a:off x="5220072" y="4149080"/>
            <a:ext cx="576064" cy="5760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55976" y="371703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RREP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9992" y="486916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RREP</a:t>
            </a:r>
            <a:endParaRPr lang="en-US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5868144" y="3645024"/>
            <a:ext cx="1800200" cy="504056"/>
          </a:xfrm>
          <a:prstGeom prst="wedgeRoundRectCallout">
            <a:avLst>
              <a:gd name="adj1" fmla="val -97683"/>
              <a:gd name="adj2" fmla="val 3993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Make use of the RREP?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051720" y="5661248"/>
            <a:ext cx="5328592" cy="64633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RREP: pass some delay predictions for </a:t>
            </a:r>
            <a:r>
              <a:rPr lang="en-US" i="1" dirty="0" smtClean="0"/>
              <a:t>u</a:t>
            </a:r>
            <a:r>
              <a:rPr lang="en-US" i="1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u</a:t>
            </a:r>
            <a:r>
              <a:rPr lang="en-US" i="1" baseline="-25000" dirty="0" smtClean="0"/>
              <a:t>2</a:t>
            </a:r>
            <a:r>
              <a:rPr lang="en-US" dirty="0" smtClean="0"/>
              <a:t> to decide whether to choose </a:t>
            </a:r>
            <a:r>
              <a:rPr lang="en-US" i="1" dirty="0" smtClean="0"/>
              <a:t>v</a:t>
            </a:r>
            <a:r>
              <a:rPr lang="en-US" dirty="0" smtClean="0"/>
              <a:t> for rerouting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Consider in a CRN, when multiple nodes in a close geographical area need </a:t>
            </a:r>
            <a:r>
              <a:rPr lang="en-US" sz="2800" dirty="0" smtClean="0"/>
              <a:t>rerouting </a:t>
            </a:r>
            <a:r>
              <a:rPr lang="en-US" sz="2800" dirty="0" smtClean="0"/>
              <a:t>together</a:t>
            </a:r>
          </a:p>
          <a:p>
            <a:pPr lvl="1"/>
            <a:r>
              <a:rPr lang="en-US" sz="2400" dirty="0" smtClean="0"/>
              <a:t>Our objective: reduce the overall rerouting delay for them.</a:t>
            </a:r>
          </a:p>
          <a:p>
            <a:pPr lvl="1"/>
            <a:r>
              <a:rPr lang="en-US" sz="2400" dirty="0" smtClean="0"/>
              <a:t>Each node selects rerouting path considering the choices of other nodes in the neighborhood.  </a:t>
            </a:r>
          </a:p>
        </p:txBody>
      </p:sp>
      <p:sp>
        <p:nvSpPr>
          <p:cNvPr id="6" name="Oval 3"/>
          <p:cNvSpPr/>
          <p:nvPr/>
        </p:nvSpPr>
        <p:spPr>
          <a:xfrm>
            <a:off x="3275856" y="5877272"/>
            <a:ext cx="648072" cy="64807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7" name="Oval 4"/>
          <p:cNvSpPr/>
          <p:nvPr/>
        </p:nvSpPr>
        <p:spPr>
          <a:xfrm>
            <a:off x="6156176" y="4725144"/>
            <a:ext cx="576064" cy="5760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8" name="Oval 4"/>
          <p:cNvSpPr/>
          <p:nvPr/>
        </p:nvSpPr>
        <p:spPr>
          <a:xfrm>
            <a:off x="5580112" y="5805264"/>
            <a:ext cx="576064" cy="5760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cxnSp>
        <p:nvCxnSpPr>
          <p:cNvPr id="11" name="Straight Connector 10"/>
          <p:cNvCxnSpPr>
            <a:endCxn id="8" idx="2"/>
          </p:cNvCxnSpPr>
          <p:nvPr/>
        </p:nvCxnSpPr>
        <p:spPr>
          <a:xfrm flipV="1">
            <a:off x="3923928" y="6093296"/>
            <a:ext cx="1656184" cy="21602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0"/>
          <p:cNvCxnSpPr>
            <a:stCxn id="5" idx="6"/>
            <a:endCxn id="8" idx="1"/>
          </p:cNvCxnSpPr>
          <p:nvPr/>
        </p:nvCxnSpPr>
        <p:spPr>
          <a:xfrm>
            <a:off x="4499992" y="5121188"/>
            <a:ext cx="1164483" cy="76843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Oval 3"/>
          <p:cNvSpPr/>
          <p:nvPr/>
        </p:nvSpPr>
        <p:spPr>
          <a:xfrm>
            <a:off x="3851920" y="4797152"/>
            <a:ext cx="648072" cy="64807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cxnSp>
        <p:nvCxnSpPr>
          <p:cNvPr id="23" name="Straight Connector 10"/>
          <p:cNvCxnSpPr>
            <a:stCxn id="5" idx="6"/>
            <a:endCxn id="7" idx="2"/>
          </p:cNvCxnSpPr>
          <p:nvPr/>
        </p:nvCxnSpPr>
        <p:spPr>
          <a:xfrm flipV="1">
            <a:off x="4499992" y="5013176"/>
            <a:ext cx="1656184" cy="10801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build the rerouting paths, we are facing several challenges:</a:t>
            </a:r>
          </a:p>
          <a:p>
            <a:pPr lvl="1"/>
            <a:r>
              <a:rPr lang="en-US" dirty="0" smtClean="0"/>
              <a:t>The set of nodes that need rerouting together in the neighborhood is unknown;</a:t>
            </a:r>
          </a:p>
          <a:p>
            <a:pPr lvl="1"/>
            <a:r>
              <a:rPr lang="en-US" dirty="0" smtClean="0"/>
              <a:t>The choices of other nodes are unknown or undetermined.</a:t>
            </a:r>
            <a:endParaRPr lang="en-US" dirty="0"/>
          </a:p>
        </p:txBody>
      </p:sp>
      <p:sp>
        <p:nvSpPr>
          <p:cNvPr id="4" name="Flowchart: Alternate Process 3"/>
          <p:cNvSpPr/>
          <p:nvPr/>
        </p:nvSpPr>
        <p:spPr>
          <a:xfrm>
            <a:off x="2195736" y="5157192"/>
            <a:ext cx="5904656" cy="864096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Need some predictions about the probability of a node to be chosen for rerouting…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maintains two queues:</a:t>
            </a:r>
          </a:p>
          <a:p>
            <a:pPr lvl="1"/>
            <a:r>
              <a:rPr lang="en-US" i="1" dirty="0" smtClean="0"/>
              <a:t>QN</a:t>
            </a:r>
            <a:r>
              <a:rPr lang="en-US" dirty="0" smtClean="0"/>
              <a:t>: a queue of confirmed nodes that use it to transmit and nodes that may possibly use it</a:t>
            </a:r>
          </a:p>
          <a:p>
            <a:pPr lvl="1"/>
            <a:r>
              <a:rPr lang="en-US" i="1" dirty="0" smtClean="0"/>
              <a:t>QP</a:t>
            </a:r>
            <a:r>
              <a:rPr lang="en-US" dirty="0" smtClean="0"/>
              <a:t>: the probabilities of nodes in </a:t>
            </a:r>
            <a:r>
              <a:rPr lang="en-US" i="1" dirty="0" smtClean="0"/>
              <a:t>QN </a:t>
            </a:r>
            <a:r>
              <a:rPr lang="en-US" dirty="0" smtClean="0"/>
              <a:t>choosing this node for rerouting.</a:t>
            </a:r>
          </a:p>
          <a:p>
            <a:pPr lvl="2"/>
            <a:r>
              <a:rPr lang="en-US" dirty="0" smtClean="0"/>
              <a:t>The positions of </a:t>
            </a:r>
            <a:r>
              <a:rPr lang="en-US" dirty="0" smtClean="0"/>
              <a:t>the </a:t>
            </a:r>
            <a:r>
              <a:rPr lang="en-US" smtClean="0"/>
              <a:t>same node in </a:t>
            </a:r>
            <a:r>
              <a:rPr lang="en-US" dirty="0" smtClean="0"/>
              <a:t>two queues are the same. 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Delay prediction:</a:t>
            </a:r>
          </a:p>
          <a:p>
            <a:pPr lvl="1"/>
            <a:r>
              <a:rPr lang="en-US" dirty="0" smtClean="0"/>
              <a:t>Assume each session takes the same time to transmit (can also be different):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content of RREPs:</a:t>
            </a:r>
          </a:p>
          <a:p>
            <a:pPr lvl="1"/>
            <a:r>
              <a:rPr lang="en-US" dirty="0" err="1" smtClean="0"/>
              <a:t>D</a:t>
            </a:r>
            <a:r>
              <a:rPr lang="en-US" baseline="-25000" dirty="0" err="1" smtClean="0"/>
              <a:t>v</a:t>
            </a:r>
            <a:r>
              <a:rPr lang="en-US" baseline="30000" dirty="0" err="1" smtClean="0"/>
              <a:t>u</a:t>
            </a:r>
            <a:r>
              <a:rPr lang="en-US" dirty="0" smtClean="0"/>
              <a:t>: Predicted delay if </a:t>
            </a:r>
            <a:r>
              <a:rPr lang="en-US" i="1" dirty="0" smtClean="0"/>
              <a:t>u </a:t>
            </a:r>
            <a:r>
              <a:rPr lang="en-US" dirty="0" smtClean="0"/>
              <a:t>chooses</a:t>
            </a:r>
            <a:r>
              <a:rPr lang="en-US" i="1" dirty="0" smtClean="0"/>
              <a:t> v</a:t>
            </a:r>
          </a:p>
          <a:p>
            <a:pPr lvl="1"/>
            <a:r>
              <a:rPr lang="en-US" dirty="0" err="1" smtClean="0"/>
              <a:t>M</a:t>
            </a:r>
            <a:r>
              <a:rPr lang="en-US" baseline="-25000" dirty="0" err="1" smtClean="0"/>
              <a:t>v</a:t>
            </a:r>
            <a:r>
              <a:rPr lang="en-US" dirty="0" err="1" smtClean="0"/>
              <a:t>,QL</a:t>
            </a:r>
            <a:r>
              <a:rPr lang="en-US" baseline="-25000" dirty="0" err="1" smtClean="0"/>
              <a:t>v</a:t>
            </a:r>
            <a:r>
              <a:rPr lang="en-US" dirty="0" smtClean="0"/>
              <a:t>: for other nodes to overhear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3068960"/>
            <a:ext cx="4067175" cy="781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values in </a:t>
            </a:r>
            <a:r>
              <a:rPr lang="en-US" i="1" dirty="0" smtClean="0"/>
              <a:t>QP:</a:t>
            </a:r>
          </a:p>
          <a:p>
            <a:pPr lvl="1"/>
            <a:r>
              <a:rPr lang="en-US" dirty="0" smtClean="0"/>
              <a:t>For nodes that are confirmed to choose this node: 1;</a:t>
            </a:r>
          </a:p>
          <a:p>
            <a:pPr lvl="1"/>
            <a:r>
              <a:rPr lang="en-US" dirty="0" smtClean="0"/>
              <a:t>For nodes that are possible to choose this node: predict the probabilities.</a:t>
            </a:r>
            <a:endParaRPr lang="en-US" dirty="0"/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149080"/>
            <a:ext cx="4727698" cy="2016224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236296" y="4869160"/>
            <a:ext cx="1296144" cy="720080"/>
          </a:xfrm>
          <a:prstGeom prst="wedgeEllipseCallout">
            <a:avLst>
              <a:gd name="adj1" fmla="val -68470"/>
              <a:gd name="adj2" fmla="val 788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How to predict?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node v, to predict the probability of it being chosen for rerouting:</a:t>
            </a:r>
          </a:p>
        </p:txBody>
      </p:sp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4293096"/>
            <a:ext cx="3456384" cy="707039"/>
          </a:xfrm>
          <a:prstGeom prst="rect">
            <a:avLst/>
          </a:prstGeom>
        </p:spPr>
      </p:pic>
      <p:sp>
        <p:nvSpPr>
          <p:cNvPr id="6" name="Oval 4"/>
          <p:cNvSpPr/>
          <p:nvPr/>
        </p:nvSpPr>
        <p:spPr>
          <a:xfrm>
            <a:off x="5580112" y="3068960"/>
            <a:ext cx="720080" cy="7200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v'</a:t>
            </a:r>
            <a:endParaRPr lang="en-US" dirty="0"/>
          </a:p>
        </p:txBody>
      </p:sp>
      <p:sp>
        <p:nvSpPr>
          <p:cNvPr id="7" name="Oval 4"/>
          <p:cNvSpPr/>
          <p:nvPr/>
        </p:nvSpPr>
        <p:spPr>
          <a:xfrm>
            <a:off x="5364088" y="4365104"/>
            <a:ext cx="720080" cy="72008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</a:t>
            </a:r>
            <a:endParaRPr lang="en-US" baseline="-25000" dirty="0"/>
          </a:p>
        </p:txBody>
      </p:sp>
      <p:sp>
        <p:nvSpPr>
          <p:cNvPr id="8" name="Oval 3"/>
          <p:cNvSpPr/>
          <p:nvPr/>
        </p:nvSpPr>
        <p:spPr>
          <a:xfrm>
            <a:off x="3131840" y="3573016"/>
            <a:ext cx="648072" cy="64807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211960" y="321297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RREP</a:t>
            </a:r>
            <a:endParaRPr lang="en-US" dirty="0"/>
          </a:p>
        </p:txBody>
      </p:sp>
      <p:cxnSp>
        <p:nvCxnSpPr>
          <p:cNvPr id="11" name="直接连接符 10"/>
          <p:cNvCxnSpPr>
            <a:stCxn id="6" idx="2"/>
            <a:endCxn id="8" idx="6"/>
          </p:cNvCxnSpPr>
          <p:nvPr/>
        </p:nvCxnSpPr>
        <p:spPr>
          <a:xfrm flipH="1">
            <a:off x="3779912" y="3429000"/>
            <a:ext cx="1800200" cy="4680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7" idx="2"/>
          </p:cNvCxnSpPr>
          <p:nvPr/>
        </p:nvCxnSpPr>
        <p:spPr>
          <a:xfrm flipH="1" flipV="1">
            <a:off x="3779912" y="4005064"/>
            <a:ext cx="1584176" cy="72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303</TotalTime>
  <Words>493</Words>
  <Application>Microsoft Office PowerPoint</Application>
  <PresentationFormat>全屏显示(4:3)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Solstice</vt:lpstr>
      <vt:lpstr>Distributed Rerouting For Multiple Sessions in Cognitive Radio Networks</vt:lpstr>
      <vt:lpstr>Motivation</vt:lpstr>
      <vt:lpstr>Motivation</vt:lpstr>
      <vt:lpstr>Model</vt:lpstr>
      <vt:lpstr>Model</vt:lpstr>
      <vt:lpstr>Solution</vt:lpstr>
      <vt:lpstr>Solution</vt:lpstr>
      <vt:lpstr>Solution</vt:lpstr>
      <vt:lpstr>Solution</vt:lpstr>
      <vt:lpstr>Solution</vt:lpstr>
      <vt:lpstr>Issues</vt:lpstr>
      <vt:lpstr>Issues</vt:lpstr>
      <vt:lpstr>Simulations</vt:lpstr>
      <vt:lpstr>Simulations</vt:lpstr>
      <vt:lpstr>Conclusions</vt:lpstr>
      <vt:lpstr>幻灯片 16</vt:lpstr>
    </vt:vector>
  </TitlesOfParts>
  <Company>Temple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Rerouting For Multiple Sessions in Cognitive Radio Networks</dc:title>
  <dc:creator>Julie</dc:creator>
  <cp:lastModifiedBy>Ying Dai</cp:lastModifiedBy>
  <cp:revision>27</cp:revision>
  <dcterms:created xsi:type="dcterms:W3CDTF">2012-06-11T15:50:45Z</dcterms:created>
  <dcterms:modified xsi:type="dcterms:W3CDTF">2012-06-25T13:16:41Z</dcterms:modified>
</cp:coreProperties>
</file>