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59" r:id="rId3"/>
    <p:sldId id="262" r:id="rId4"/>
    <p:sldId id="263" r:id="rId5"/>
    <p:sldId id="264" r:id="rId6"/>
    <p:sldId id="281" r:id="rId7"/>
    <p:sldId id="267" r:id="rId8"/>
    <p:sldId id="283" r:id="rId9"/>
    <p:sldId id="275" r:id="rId10"/>
    <p:sldId id="278" r:id="rId11"/>
    <p:sldId id="279" r:id="rId12"/>
    <p:sldId id="28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203" autoAdjust="0"/>
  </p:normalViewPr>
  <p:slideViewPr>
    <p:cSldViewPr>
      <p:cViewPr>
        <p:scale>
          <a:sx n="110" d="100"/>
          <a:sy n="110" d="100"/>
        </p:scale>
        <p:origin x="-216" y="-78"/>
      </p:cViewPr>
      <p:guideLst>
        <p:guide orient="horz" pos="2160"/>
        <p:guide pos="2880"/>
      </p:guideLst>
    </p:cSldViewPr>
  </p:slideViewPr>
  <p:notesTextViewPr>
    <p:cViewPr>
      <p:scale>
        <a:sx n="1" d="1"/>
        <a:sy n="1" d="1"/>
      </p:scale>
      <p:origin x="48"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803E8-3BE8-486B-B2A8-842B75F7501B}" type="datetimeFigureOut">
              <a:rPr lang="en-US" smtClean="0"/>
              <a:pPr/>
              <a:t>6/25/2012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83D805-AABA-4413-8569-CB34C04CF707}" type="slidenum">
              <a:rPr lang="en-US" smtClean="0"/>
              <a:pPr/>
              <a:t>‹#›</a:t>
            </a:fld>
            <a:endParaRPr lang="en-US"/>
          </a:p>
        </p:txBody>
      </p:sp>
    </p:spTree>
    <p:extLst>
      <p:ext uri="{BB962C8B-B14F-4D97-AF65-F5344CB8AC3E}">
        <p14:creationId xmlns="" xmlns:p14="http://schemas.microsoft.com/office/powerpoint/2010/main" val="160010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B53EB6-0629-4639-9371-13C4EC68BE57}" type="slidenum">
              <a:rPr lang="en-US" smtClean="0"/>
              <a:pPr eaLnBrk="1" hangingPunct="1"/>
              <a:t>1</a:t>
            </a:fld>
            <a:endParaRPr lang="en-US" smtClean="0"/>
          </a:p>
        </p:txBody>
      </p:sp>
      <p:sp>
        <p:nvSpPr>
          <p:cNvPr id="27653" name="Footer Placeholder 4"/>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Page number/22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images show the</a:t>
            </a:r>
            <a:r>
              <a:rPr lang="en-US" baseline="0" dirty="0" smtClean="0"/>
              <a:t> impacts of the number of users. Clearly, our scheme (black solid line) converges faster when having more participants.</a:t>
            </a:r>
          </a:p>
          <a:p>
            <a:endParaRPr lang="en-US" baseline="0" dirty="0" smtClean="0"/>
          </a:p>
          <a:p>
            <a:r>
              <a:rPr lang="en-US" baseline="0" dirty="0" smtClean="0"/>
              <a:t>We also have other simulation results. But considering the time limitation, we cannot present all of them.</a:t>
            </a:r>
            <a:endParaRPr lang="en-US" dirty="0"/>
          </a:p>
        </p:txBody>
      </p:sp>
      <p:sp>
        <p:nvSpPr>
          <p:cNvPr id="4" name="Slide Number Placeholder 3"/>
          <p:cNvSpPr>
            <a:spLocks noGrp="1"/>
          </p:cNvSpPr>
          <p:nvPr>
            <p:ph type="sldNum" sz="quarter" idx="10"/>
          </p:nvPr>
        </p:nvSpPr>
        <p:spPr/>
        <p:txBody>
          <a:bodyPr/>
          <a:lstStyle/>
          <a:p>
            <a:fld id="{2A83D805-AABA-4413-8569-CB34C04CF707}"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smtClean="0">
                <a:ea typeface="宋体" pitchFamily="2" charset="-122"/>
              </a:rPr>
              <a:t>With the</a:t>
            </a:r>
            <a:r>
              <a:rPr lang="en-US" baseline="0" dirty="0" smtClean="0">
                <a:ea typeface="宋体" pitchFamily="2" charset="-122"/>
              </a:rPr>
              <a:t> development of GPS, there is a new type of service, called </a:t>
            </a:r>
            <a:r>
              <a:rPr lang="en-US" dirty="0" smtClean="0">
                <a:ea typeface="宋体" pitchFamily="2" charset="-122"/>
              </a:rPr>
              <a:t>L</a:t>
            </a:r>
            <a:r>
              <a:rPr lang="en-US" dirty="0" smtClean="0"/>
              <a:t>ocation-based service.</a:t>
            </a:r>
            <a:r>
              <a:rPr lang="en-US" baseline="0" dirty="0" smtClean="0"/>
              <a:t> Unlike the traditional online services</a:t>
            </a:r>
            <a:r>
              <a:rPr lang="en-US" dirty="0" smtClean="0"/>
              <a:t>, location</a:t>
            </a:r>
            <a:r>
              <a:rPr lang="en-US" baseline="0" dirty="0" smtClean="0"/>
              <a:t>-based </a:t>
            </a:r>
            <a:r>
              <a:rPr lang="en-US" baseline="0" smtClean="0"/>
              <a:t>service </a:t>
            </a:r>
            <a:r>
              <a:rPr lang="en-US" baseline="0" smtClean="0"/>
              <a:t>uses </a:t>
            </a:r>
            <a:r>
              <a:rPr lang="en-US" baseline="0" dirty="0" smtClean="0"/>
              <a:t>users’ instant location</a:t>
            </a:r>
            <a:r>
              <a:rPr lang="en-US" dirty="0" smtClean="0"/>
              <a:t>  information. For example,</a:t>
            </a:r>
            <a:r>
              <a:rPr lang="en-US" altLang="zh-CN" dirty="0" smtClean="0">
                <a:ea typeface="宋体" pitchFamily="2" charset="-122"/>
              </a:rPr>
              <a:t> friend locator</a:t>
            </a:r>
            <a:r>
              <a:rPr lang="en-US" altLang="zh-CN" baseline="0" dirty="0" smtClean="0">
                <a:ea typeface="宋体" pitchFamily="2" charset="-122"/>
              </a:rPr>
              <a:t> is application. When a group of users enters into an unfamiliar region, they need some kind of service to help them navigating to their friend. However, here are some challenges:</a:t>
            </a:r>
          </a:p>
          <a:p>
            <a:pPr marL="228600" indent="-228600">
              <a:buFontTx/>
              <a:buAutoNum type="arabicPeriod"/>
            </a:pPr>
            <a:r>
              <a:rPr lang="en-US" altLang="zh-CN" baseline="0" dirty="0" smtClean="0">
                <a:ea typeface="宋体" pitchFamily="2" charset="-122"/>
              </a:rPr>
              <a:t>This group of users do not have the map of this unfamiliar region.</a:t>
            </a:r>
          </a:p>
          <a:p>
            <a:pPr marL="228600" indent="-228600">
              <a:buFontTx/>
              <a:buAutoNum type="arabicPeriod"/>
            </a:pPr>
            <a:r>
              <a:rPr lang="en-US" altLang="zh-CN" baseline="0" dirty="0" smtClean="0">
                <a:ea typeface="宋体" pitchFamily="2" charset="-122"/>
              </a:rPr>
              <a:t>During navigation, we need to know the instant location of each user.</a:t>
            </a:r>
          </a:p>
          <a:p>
            <a:pPr marL="228600" indent="-228600">
              <a:buFontTx/>
              <a:buNone/>
            </a:pPr>
            <a:r>
              <a:rPr lang="en-US" altLang="zh-CN" baseline="0" dirty="0" smtClean="0">
                <a:ea typeface="宋体" pitchFamily="2" charset="-122"/>
              </a:rPr>
              <a:t>So, for this group of users, they need to cooperatively construct a map.</a:t>
            </a:r>
            <a:endParaRPr lang="en-US" altLang="zh-CN" dirty="0" smtClean="0">
              <a:ea typeface="宋体" pitchFamily="2" charset="-122"/>
            </a:endParaRPr>
          </a:p>
          <a:p>
            <a:pPr>
              <a:buFontTx/>
              <a:buChar char="•"/>
            </a:pPr>
            <a:endParaRPr lang="en-US" altLang="zh-CN" dirty="0" smtClean="0">
              <a:ea typeface="宋体" pitchFamily="2" charset="-122"/>
            </a:endParaRPr>
          </a:p>
          <a:p>
            <a:pPr>
              <a:buFontTx/>
              <a:buNone/>
            </a:pPr>
            <a:r>
              <a:rPr lang="en-US" altLang="zh-CN" dirty="0" smtClean="0">
                <a:ea typeface="宋体" pitchFamily="2" charset="-122"/>
              </a:rPr>
              <a:t>Traditional ways of map construction</a:t>
            </a:r>
            <a:r>
              <a:rPr lang="en-US" altLang="zh-CN" baseline="0" dirty="0" smtClean="0">
                <a:ea typeface="宋体" pitchFamily="2" charset="-122"/>
              </a:rPr>
              <a:t> is to use G</a:t>
            </a:r>
            <a:r>
              <a:rPr lang="en-US" altLang="zh-CN" dirty="0" smtClean="0">
                <a:ea typeface="宋体" pitchFamily="2" charset="-122"/>
              </a:rPr>
              <a:t>PS (left down figure):</a:t>
            </a:r>
            <a:r>
              <a:rPr lang="en-US" altLang="zh-CN" baseline="0" dirty="0" smtClean="0">
                <a:ea typeface="宋体" pitchFamily="2" charset="-122"/>
              </a:rPr>
              <a:t> users periodically reports their GPS readings to a central server. By recording the reported locations of users, the server can obtain both the shape of each and the location of users. However, here are some limitations for using GPS:</a:t>
            </a:r>
          </a:p>
          <a:p>
            <a:pPr lvl="1"/>
            <a:r>
              <a:rPr lang="en-US" sz="3200" dirty="0" smtClean="0">
                <a:latin typeface="Times New Roman" pitchFamily="18" charset="0"/>
                <a:ea typeface="宋体" pitchFamily="2" charset="-122"/>
                <a:cs typeface="Times New Roman" pitchFamily="18" charset="0"/>
              </a:rPr>
              <a:t>The unavailability of GPS signals in indoors</a:t>
            </a:r>
          </a:p>
          <a:p>
            <a:pPr lvl="1"/>
            <a:r>
              <a:rPr lang="en-US" sz="3200" dirty="0" smtClean="0">
                <a:latin typeface="Times New Roman" pitchFamily="18" charset="0"/>
                <a:ea typeface="宋体" pitchFamily="2" charset="-122"/>
                <a:cs typeface="Times New Roman" pitchFamily="18" charset="0"/>
              </a:rPr>
              <a:t>High energy consumption</a:t>
            </a:r>
          </a:p>
          <a:p>
            <a:pPr lvl="1"/>
            <a:r>
              <a:rPr lang="en-US" sz="3200" dirty="0" smtClean="0">
                <a:latin typeface="Times New Roman" pitchFamily="18" charset="0"/>
                <a:ea typeface="宋体" pitchFamily="2" charset="-122"/>
                <a:cs typeface="Times New Roman" pitchFamily="18" charset="0"/>
              </a:rPr>
              <a:t>Lots of sampling data</a:t>
            </a:r>
          </a:p>
          <a:p>
            <a:pPr>
              <a:buFontTx/>
              <a:buNone/>
            </a:pPr>
            <a:endParaRPr lang="en-US" altLang="zh-CN" dirty="0" smtClean="0">
              <a:ea typeface="宋体" pitchFamily="2" charset="-122"/>
            </a:endParaRPr>
          </a:p>
          <a:p>
            <a:pPr>
              <a:buFontTx/>
              <a:buNone/>
            </a:pPr>
            <a:r>
              <a:rPr lang="en-US" altLang="zh-CN" dirty="0" smtClean="0">
                <a:ea typeface="宋体" pitchFamily="2" charset="-122"/>
              </a:rPr>
              <a:t>In 2010 </a:t>
            </a:r>
            <a:r>
              <a:rPr lang="en-US" altLang="zh-CN" dirty="0" err="1" smtClean="0">
                <a:ea typeface="宋体" pitchFamily="2" charset="-122"/>
              </a:rPr>
              <a:t>mobicom</a:t>
            </a:r>
            <a:r>
              <a:rPr lang="en-US" altLang="zh-CN" dirty="0" smtClean="0">
                <a:ea typeface="宋体" pitchFamily="2" charset="-122"/>
              </a:rPr>
              <a:t>, a</a:t>
            </a:r>
            <a:r>
              <a:rPr lang="en-US" altLang="zh-CN" baseline="0" dirty="0" smtClean="0">
                <a:ea typeface="宋体" pitchFamily="2" charset="-122"/>
              </a:rPr>
              <a:t> group from Duke university proposed another way for map construction by using </a:t>
            </a:r>
            <a:r>
              <a:rPr lang="en-US" dirty="0" smtClean="0">
                <a:latin typeface="Times New Roman" pitchFamily="18" charset="0"/>
                <a:ea typeface="宋体" pitchFamily="2" charset="-122"/>
                <a:cs typeface="Times New Roman" pitchFamily="18" charset="0"/>
              </a:rPr>
              <a:t>Multi-sensors (right down figure)</a:t>
            </a:r>
            <a:r>
              <a:rPr lang="en-US" dirty="0" smtClean="0">
                <a:latin typeface="+mn-lt"/>
                <a:ea typeface="宋体" pitchFamily="2" charset="-122"/>
                <a:cs typeface="+mn-cs"/>
              </a:rPr>
              <a:t>:</a:t>
            </a:r>
          </a:p>
          <a:p>
            <a:pPr>
              <a:buFontTx/>
              <a:buNone/>
            </a:pPr>
            <a:r>
              <a:rPr lang="en-US" dirty="0" smtClean="0">
                <a:latin typeface="Times New Roman" pitchFamily="18" charset="0"/>
                <a:ea typeface="宋体" pitchFamily="2" charset="-122"/>
                <a:cs typeface="Times New Roman" pitchFamily="18" charset="0"/>
              </a:rPr>
              <a:t>Multi-sensors embedded in smartphones:</a:t>
            </a:r>
          </a:p>
          <a:p>
            <a:pPr lvl="1" algn="just"/>
            <a:r>
              <a:rPr lang="en-US" sz="3200" dirty="0" smtClean="0">
                <a:latin typeface="Times New Roman" pitchFamily="18" charset="0"/>
                <a:ea typeface="宋体" pitchFamily="2" charset="-122"/>
                <a:cs typeface="Times New Roman" pitchFamily="18" charset="0"/>
              </a:rPr>
              <a:t>Accelerometer (can calculate the moving distance from one place to another)</a:t>
            </a:r>
          </a:p>
          <a:p>
            <a:pPr lvl="1" algn="just"/>
            <a:r>
              <a:rPr lang="en-US" sz="3200" dirty="0" smtClean="0">
                <a:latin typeface="Times New Roman" pitchFamily="18" charset="0"/>
                <a:ea typeface="宋体" pitchFamily="2" charset="-122"/>
                <a:cs typeface="Times New Roman" pitchFamily="18" charset="0"/>
              </a:rPr>
              <a:t>Electronic compass (finding the moving direction)    </a:t>
            </a:r>
          </a:p>
          <a:p>
            <a:pPr lvl="1" algn="just"/>
            <a:r>
              <a:rPr lang="en-US" sz="3200" dirty="0" smtClean="0">
                <a:latin typeface="Times New Roman" pitchFamily="18" charset="0"/>
                <a:ea typeface="宋体" pitchFamily="2" charset="-122"/>
                <a:cs typeface="Times New Roman" pitchFamily="18" charset="0"/>
              </a:rPr>
              <a:t>Encounter sensor (detect the physical encounter</a:t>
            </a:r>
            <a:r>
              <a:rPr lang="en-US" sz="3200" baseline="0" dirty="0" smtClean="0">
                <a:latin typeface="Times New Roman" pitchFamily="18" charset="0"/>
                <a:ea typeface="宋体" pitchFamily="2" charset="-122"/>
                <a:cs typeface="Times New Roman" pitchFamily="18" charset="0"/>
              </a:rPr>
              <a:t> of users</a:t>
            </a:r>
            <a:r>
              <a:rPr lang="en-US" sz="3200" dirty="0" smtClean="0">
                <a:latin typeface="Times New Roman" pitchFamily="18" charset="0"/>
                <a:ea typeface="宋体" pitchFamily="2" charset="-122"/>
                <a:cs typeface="Times New Roman" pitchFamily="18" charset="0"/>
              </a:rPr>
              <a:t>)</a:t>
            </a:r>
          </a:p>
          <a:p>
            <a:r>
              <a:rPr lang="en-US" dirty="0" smtClean="0"/>
              <a:t>For example,</a:t>
            </a:r>
            <a:r>
              <a:rPr lang="en-US" baseline="0" dirty="0" smtClean="0"/>
              <a:t> in right down figure, the path of user A is represented by red solid line. By using multiple sensors, the shape of A’s can be recorded as “move west for 1 mile, then turn to south and continue walking for 1 mile with an encounter with  user D at the star point. And then, turn to east and walks 2 miles.”</a:t>
            </a:r>
            <a:endParaRPr lang="en-US" dirty="0" smtClean="0"/>
          </a:p>
          <a:p>
            <a:endParaRPr lang="en-US" dirty="0" smtClean="0"/>
          </a:p>
          <a:p>
            <a:r>
              <a:rPr lang="en-US" dirty="0" smtClean="0"/>
              <a:t>Clearly,</a:t>
            </a:r>
            <a:r>
              <a:rPr lang="en-US" baseline="0" dirty="0" smtClean="0"/>
              <a:t> the multiple sensors system also records the shape of each road. However, if the roads contain a lot of curves, each users still need to report plenty of data to the central server (next page, upper figure)</a:t>
            </a:r>
            <a:endParaRPr lang="en-US" dirty="0" smtClean="0"/>
          </a:p>
          <a:p>
            <a:endParaRPr lang="en-US" dirty="0"/>
          </a:p>
        </p:txBody>
      </p:sp>
      <p:sp>
        <p:nvSpPr>
          <p:cNvPr id="4" name="Slide Number Placeholder 3"/>
          <p:cNvSpPr>
            <a:spLocks noGrp="1"/>
          </p:cNvSpPr>
          <p:nvPr>
            <p:ph type="sldNum" sz="quarter" idx="10"/>
          </p:nvPr>
        </p:nvSpPr>
        <p:spPr/>
        <p:txBody>
          <a:bodyPr/>
          <a:lstStyle/>
          <a:p>
            <a:fld id="{2A83D805-AABA-4413-8569-CB34C04CF707}" type="slidenum">
              <a:rPr lang="en-US" smtClean="0"/>
              <a:pPr/>
              <a:t>2</a:t>
            </a:fld>
            <a:endParaRPr lang="en-US"/>
          </a:p>
        </p:txBody>
      </p:sp>
    </p:spTree>
    <p:extLst>
      <p:ext uri="{BB962C8B-B14F-4D97-AF65-F5344CB8AC3E}">
        <p14:creationId xmlns="" xmlns:p14="http://schemas.microsoft.com/office/powerpoint/2010/main" val="309752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pitchFamily="18" charset="0"/>
                <a:cs typeface="Times New Roman" pitchFamily="18" charset="0"/>
              </a:rPr>
              <a:t>Our Basic idea</a:t>
            </a:r>
            <a:r>
              <a:rPr lang="en-US" sz="1200" baseline="0" dirty="0" smtClean="0">
                <a:latin typeface="Times New Roman" pitchFamily="18" charset="0"/>
                <a:cs typeface="Times New Roman" pitchFamily="18" charset="0"/>
              </a:rPr>
              <a:t> for map construction comes from subway map. (down figure) these two maps are London subway map. Although the shape of tube (left down figure) is curve, we still can use direct line to join the different stations. For a walking path map, we only need to preserve two types of information: connectivity of intersections and the distance between them. So, if e</a:t>
            </a:r>
            <a:r>
              <a:rPr lang="en-US" sz="1200" dirty="0" smtClean="0">
                <a:latin typeface="Times New Roman" pitchFamily="18" charset="0"/>
                <a:cs typeface="Times New Roman" pitchFamily="18" charset="0"/>
              </a:rPr>
              <a:t>ach intersection can be associated with unique features, instead of recording the shapes of paths, the trajectories can be represented as the combination of intersections features and the walking distance between intersections.</a:t>
            </a:r>
          </a:p>
          <a:p>
            <a:r>
              <a:rPr lang="en-US" sz="1200" dirty="0" smtClean="0">
                <a:latin typeface="Times New Roman" pitchFamily="18" charset="0"/>
                <a:cs typeface="Times New Roman" pitchFamily="18" charset="0"/>
              </a:rPr>
              <a:t>The map construction problem can be transformed into trajectory mapping problem.</a:t>
            </a:r>
          </a:p>
          <a:p>
            <a:endParaRPr lang="en-US" dirty="0" smtClean="0"/>
          </a:p>
          <a:p>
            <a:r>
              <a:rPr lang="en-US" dirty="0" smtClean="0"/>
              <a:t>(the below</a:t>
            </a:r>
            <a:r>
              <a:rPr lang="en-US" baseline="0" dirty="0" smtClean="0"/>
              <a:t> part is option</a:t>
            </a:r>
            <a:r>
              <a:rPr lang="en-US" dirty="0" smtClean="0"/>
              <a:t>)</a:t>
            </a:r>
          </a:p>
          <a:p>
            <a:r>
              <a:rPr lang="en-US" dirty="0" smtClean="0"/>
              <a:t>Here is the system model. </a:t>
            </a:r>
          </a:p>
          <a:p>
            <a:r>
              <a:rPr lang="en-US" b="1" dirty="0" smtClean="0"/>
              <a:t>central server: </a:t>
            </a:r>
            <a:r>
              <a:rPr lang="en-US" dirty="0" smtClean="0"/>
              <a:t>There is a central server, which collects data and constructs the map.  </a:t>
            </a:r>
          </a:p>
          <a:p>
            <a:endParaRPr lang="en-US" dirty="0" smtClean="0"/>
          </a:p>
          <a:p>
            <a:r>
              <a:rPr lang="en-US" b="1" dirty="0" smtClean="0"/>
              <a:t>Users: </a:t>
            </a:r>
            <a:r>
              <a:rPr lang="en-US" dirty="0" smtClean="0"/>
              <a:t>In the graph, we have 4 users, named A, B, C and D. Each user has three sensors embedded in their Smartphone. The arrows represent users moving directions. The stars represent the happening of physical encounters. The users also record the timestamps of each encounter and the id of the other encounter. </a:t>
            </a:r>
          </a:p>
          <a:p>
            <a:endParaRPr lang="en-US" dirty="0" smtClean="0"/>
          </a:p>
          <a:p>
            <a:r>
              <a:rPr lang="en-US" b="1" dirty="0" smtClean="0"/>
              <a:t>Landmark (such as </a:t>
            </a:r>
            <a:r>
              <a:rPr lang="en-US" b="1" dirty="0" err="1" smtClean="0"/>
              <a:t>wifi</a:t>
            </a:r>
            <a:r>
              <a:rPr lang="en-US" b="1" baseline="0" dirty="0" smtClean="0"/>
              <a:t> access points</a:t>
            </a:r>
            <a:r>
              <a:rPr lang="en-US" b="1" dirty="0" smtClean="0"/>
              <a:t>)</a:t>
            </a:r>
            <a:r>
              <a:rPr lang="en-US" dirty="0" smtClean="0"/>
              <a:t>: The towers in the graph mean access points (APs). Each access point also has a unique id. The AP can be used as some fixed land-mark; when a user pass by an AP, the user will record it as a special encounter. The exact location of each AP is unknown, and we only know the identities of them. The trajectories of users are join together at the places where physical encounter happened. </a:t>
            </a:r>
          </a:p>
          <a:p>
            <a:endParaRPr lang="en-US" dirty="0" smtClean="0"/>
          </a:p>
          <a:p>
            <a:r>
              <a:rPr lang="en-US" b="1" dirty="0" smtClean="0"/>
              <a:t>The system works as follow:</a:t>
            </a:r>
          </a:p>
          <a:p>
            <a:r>
              <a:rPr lang="en-US" dirty="0" smtClean="0"/>
              <a:t>All the data, including displacement, direction, and encounter, are sent to a server at each turning place. Because the server records the relative positions of users, if a user does not have any physical encounter with others, his trajectory will not be added at the final map. For example, user B never met any one else, at the final map which is shown in blue frame, we cannot find his corresponding trajectory. </a:t>
            </a:r>
          </a:p>
          <a:p>
            <a:endParaRPr lang="en-US" dirty="0"/>
          </a:p>
        </p:txBody>
      </p:sp>
      <p:sp>
        <p:nvSpPr>
          <p:cNvPr id="4" name="Slide Number Placeholder 3"/>
          <p:cNvSpPr>
            <a:spLocks noGrp="1"/>
          </p:cNvSpPr>
          <p:nvPr>
            <p:ph type="sldNum" sz="quarter" idx="10"/>
          </p:nvPr>
        </p:nvSpPr>
        <p:spPr/>
        <p:txBody>
          <a:bodyPr/>
          <a:lstStyle/>
          <a:p>
            <a:fld id="{2A83D805-AABA-4413-8569-CB34C04CF707}" type="slidenum">
              <a:rPr lang="en-US" smtClean="0"/>
              <a:pPr/>
              <a:t>3</a:t>
            </a:fld>
            <a:endParaRPr lang="en-US"/>
          </a:p>
        </p:txBody>
      </p:sp>
    </p:spTree>
    <p:extLst>
      <p:ext uri="{BB962C8B-B14F-4D97-AF65-F5344CB8AC3E}">
        <p14:creationId xmlns="" xmlns:p14="http://schemas.microsoft.com/office/powerpoint/2010/main" val="1504089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I : MAP CONSTRUCTION BY INTERSECTION FEATURES</a:t>
            </a:r>
            <a:endParaRPr lang="en-US" dirty="0"/>
          </a:p>
        </p:txBody>
      </p:sp>
      <p:sp>
        <p:nvSpPr>
          <p:cNvPr id="4" name="Slide Number Placeholder 3"/>
          <p:cNvSpPr>
            <a:spLocks noGrp="1"/>
          </p:cNvSpPr>
          <p:nvPr>
            <p:ph type="sldNum" sz="quarter" idx="10"/>
          </p:nvPr>
        </p:nvSpPr>
        <p:spPr/>
        <p:txBody>
          <a:bodyPr/>
          <a:lstStyle/>
          <a:p>
            <a:fld id="{2A83D805-AABA-4413-8569-CB34C04CF707}" type="slidenum">
              <a:rPr lang="en-US" smtClean="0"/>
              <a:pPr/>
              <a:t>4</a:t>
            </a:fld>
            <a:endParaRPr lang="en-US"/>
          </a:p>
        </p:txBody>
      </p:sp>
    </p:spTree>
    <p:extLst>
      <p:ext uri="{BB962C8B-B14F-4D97-AF65-F5344CB8AC3E}">
        <p14:creationId xmlns="" xmlns:p14="http://schemas.microsoft.com/office/powerpoint/2010/main" val="141413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a:t>
            </a:r>
            <a:r>
              <a:rPr lang="en-US" baseline="0" dirty="0" smtClean="0"/>
              <a:t> features can be used for matching intersections.</a:t>
            </a:r>
          </a:p>
          <a:p>
            <a:r>
              <a:rPr lang="en-US" baseline="0" dirty="0" smtClean="0"/>
              <a:t>Node degree represents the number of paths connected with an intersection. For example, intersection A can be discriminated with other intersections based on its unique node degree and the length of connected paths.</a:t>
            </a:r>
          </a:p>
          <a:p>
            <a:r>
              <a:rPr lang="en-US" baseline="0" dirty="0" smtClean="0"/>
              <a:t>However, for the map like right below, most of their node degree and the length of connected paths are the same. It is hard for discriminating these intersections. If we can find some landmarks at some intersections(down right figure, the red points), then, based on the identities of these landmarks, we can discriminate these intersections. But, the using landmarks is only an option since at some intersections, we cannot find any landmark.</a:t>
            </a:r>
          </a:p>
          <a:p>
            <a:endParaRPr lang="en-US" baseline="0" dirty="0" smtClean="0"/>
          </a:p>
          <a:p>
            <a:r>
              <a:rPr lang="en-US" dirty="0" smtClean="0"/>
              <a:t>Click mouse</a:t>
            </a:r>
          </a:p>
          <a:p>
            <a:r>
              <a:rPr lang="en-US" dirty="0" smtClean="0"/>
              <a:t>Consider that once</a:t>
            </a:r>
            <a:r>
              <a:rPr lang="en-US" baseline="0" dirty="0" smtClean="0"/>
              <a:t> we can uniquely identify one intersection then we can discriminate its neighbors by the leaving and entering directions. For example, we know that user currently locates at intersection A. Although all of its neighbors have the same node degrees and the distances between A and others are the same, we still can using the moving directions to discriminate them.</a:t>
            </a:r>
            <a:endParaRPr lang="en-US" dirty="0"/>
          </a:p>
        </p:txBody>
      </p:sp>
      <p:sp>
        <p:nvSpPr>
          <p:cNvPr id="4" name="Slide Number Placeholder 3"/>
          <p:cNvSpPr>
            <a:spLocks noGrp="1"/>
          </p:cNvSpPr>
          <p:nvPr>
            <p:ph type="sldNum" sz="quarter" idx="10"/>
          </p:nvPr>
        </p:nvSpPr>
        <p:spPr/>
        <p:txBody>
          <a:bodyPr/>
          <a:lstStyle/>
          <a:p>
            <a:fld id="{2A83D805-AABA-4413-8569-CB34C04CF70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two types of encounters:</a:t>
            </a:r>
          </a:p>
          <a:p>
            <a:r>
              <a:rPr lang="en-US" dirty="0" smtClean="0"/>
              <a:t>Cross</a:t>
            </a:r>
            <a:r>
              <a:rPr lang="en-US" baseline="0" dirty="0" smtClean="0"/>
              <a:t> encounter: should use node matching</a:t>
            </a:r>
          </a:p>
          <a:p>
            <a:r>
              <a:rPr lang="en-US" baseline="0" dirty="0" smtClean="0"/>
              <a:t>Parallel encounter: should use edge matching</a:t>
            </a:r>
          </a:p>
          <a:p>
            <a:endParaRPr lang="en-US" dirty="0"/>
          </a:p>
        </p:txBody>
      </p:sp>
      <p:sp>
        <p:nvSpPr>
          <p:cNvPr id="4" name="Slide Number Placeholder 3"/>
          <p:cNvSpPr>
            <a:spLocks noGrp="1"/>
          </p:cNvSpPr>
          <p:nvPr>
            <p:ph type="sldNum" sz="quarter" idx="10"/>
          </p:nvPr>
        </p:nvSpPr>
        <p:spPr/>
        <p:txBody>
          <a:bodyPr/>
          <a:lstStyle/>
          <a:p>
            <a:fld id="{2A83D805-AABA-4413-8569-CB34C04CF70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t>
            </a:r>
            <a:r>
              <a:rPr lang="en-US" baseline="0" dirty="0" smtClean="0"/>
              <a:t> idea:</a:t>
            </a:r>
          </a:p>
          <a:p>
            <a:pPr lvl="1"/>
            <a:r>
              <a:rPr lang="en-US" dirty="0" smtClean="0"/>
              <a:t>First use the easiest obtained features to construct the map;</a:t>
            </a:r>
          </a:p>
          <a:p>
            <a:pPr lvl="1"/>
            <a:r>
              <a:rPr lang="en-US" dirty="0" smtClean="0"/>
              <a:t>For the intersections in unclear regions, gradually add more features to make them being discriminable.</a:t>
            </a:r>
          </a:p>
          <a:p>
            <a:endParaRPr lang="en-US" dirty="0"/>
          </a:p>
        </p:txBody>
      </p:sp>
      <p:sp>
        <p:nvSpPr>
          <p:cNvPr id="4" name="Slide Number Placeholder 3"/>
          <p:cNvSpPr>
            <a:spLocks noGrp="1"/>
          </p:cNvSpPr>
          <p:nvPr>
            <p:ph type="sldNum" sz="quarter" idx="10"/>
          </p:nvPr>
        </p:nvSpPr>
        <p:spPr/>
        <p:txBody>
          <a:bodyPr/>
          <a:lstStyle/>
          <a:p>
            <a:fld id="{2A83D805-AABA-4413-8569-CB34C04CF707}" type="slidenum">
              <a:rPr lang="en-US" smtClean="0"/>
              <a:pPr/>
              <a:t>7</a:t>
            </a:fld>
            <a:endParaRPr lang="en-US"/>
          </a:p>
        </p:txBody>
      </p:sp>
    </p:spTree>
    <p:extLst>
      <p:ext uri="{BB962C8B-B14F-4D97-AF65-F5344CB8AC3E}">
        <p14:creationId xmlns="" xmlns:p14="http://schemas.microsoft.com/office/powerpoint/2010/main" val="3088846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cs typeface="Times New Roman" pitchFamily="18" charset="0"/>
              </a:rPr>
              <a:t>Assumption: </a:t>
            </a:r>
            <a:r>
              <a:rPr lang="en-US" sz="3000" dirty="0" smtClean="0">
                <a:latin typeface="Times New Roman" pitchFamily="18" charset="0"/>
                <a:cs typeface="Times New Roman" pitchFamily="18" charset="0"/>
              </a:rPr>
              <a:t>malicious users do not collude. </a:t>
            </a:r>
          </a:p>
          <a:p>
            <a:r>
              <a:rPr lang="en-US" b="1" dirty="0" smtClean="0">
                <a:latin typeface="Times New Roman" pitchFamily="18" charset="0"/>
                <a:cs typeface="Times New Roman" pitchFamily="18" charset="0"/>
              </a:rPr>
              <a:t>Attacks: </a:t>
            </a:r>
            <a:r>
              <a:rPr lang="en-US" sz="3000" dirty="0" smtClean="0">
                <a:latin typeface="Times New Roman" pitchFamily="18" charset="0"/>
                <a:cs typeface="Times New Roman" pitchFamily="18" charset="0"/>
              </a:rPr>
              <a:t>they may modify some information, like node degree or passing distance, such that the map cannot be constructed correctly.</a:t>
            </a:r>
          </a:p>
          <a:p>
            <a:r>
              <a:rPr lang="en-US" b="1" dirty="0" smtClean="0">
                <a:latin typeface="Times New Roman" pitchFamily="18" charset="0"/>
                <a:cs typeface="Times New Roman" pitchFamily="18" charset="0"/>
              </a:rPr>
              <a:t>Two key features </a:t>
            </a:r>
            <a:r>
              <a:rPr lang="en-US" dirty="0" smtClean="0">
                <a:latin typeface="Times New Roman" pitchFamily="18" charset="0"/>
                <a:cs typeface="Times New Roman" pitchFamily="18" charset="0"/>
              </a:rPr>
              <a:t>of cooperative trajectory mapping:</a:t>
            </a:r>
          </a:p>
          <a:p>
            <a:pPr lvl="1"/>
            <a:r>
              <a:rPr lang="en-US" dirty="0" smtClean="0">
                <a:latin typeface="Times New Roman" pitchFamily="18" charset="0"/>
                <a:cs typeface="Times New Roman" pitchFamily="18" charset="0"/>
              </a:rPr>
              <a:t>when users encounter with each other, they independently report encountering to the server;</a:t>
            </a:r>
          </a:p>
          <a:p>
            <a:pPr lvl="1"/>
            <a:r>
              <a:rPr lang="en-US" dirty="0" smtClean="0">
                <a:latin typeface="Times New Roman" pitchFamily="18" charset="0"/>
                <a:cs typeface="Times New Roman" pitchFamily="18" charset="0"/>
              </a:rPr>
              <a:t>any path can be passed by any user.</a:t>
            </a:r>
          </a:p>
          <a:p>
            <a:r>
              <a:rPr lang="en-US" b="1" dirty="0" smtClean="0">
                <a:latin typeface="Times New Roman" pitchFamily="18" charset="0"/>
                <a:cs typeface="Times New Roman" pitchFamily="18" charset="0"/>
              </a:rPr>
              <a:t>Defense: </a:t>
            </a:r>
            <a:r>
              <a:rPr lang="en-US" sz="3000" dirty="0" smtClean="0">
                <a:latin typeface="Times New Roman" pitchFamily="18" charset="0"/>
                <a:cs typeface="Times New Roman" pitchFamily="18" charset="0"/>
              </a:rPr>
              <a:t>Each user is assigned with an honest degree. Once the server finds out an inconsistency, some penalty will be given to the corresponding users.  </a:t>
            </a:r>
          </a:p>
          <a:p>
            <a:endParaRPr lang="en-US" dirty="0"/>
          </a:p>
        </p:txBody>
      </p:sp>
      <p:sp>
        <p:nvSpPr>
          <p:cNvPr id="4" name="Slide Number Placeholder 3"/>
          <p:cNvSpPr>
            <a:spLocks noGrp="1"/>
          </p:cNvSpPr>
          <p:nvPr>
            <p:ph type="sldNum" sz="quarter" idx="10"/>
          </p:nvPr>
        </p:nvSpPr>
        <p:spPr/>
        <p:txBody>
          <a:bodyPr/>
          <a:lstStyle/>
          <a:p>
            <a:fld id="{2A83D805-AABA-4413-8569-CB34C04CF707}" type="slidenum">
              <a:rPr lang="en-US" smtClean="0"/>
              <a:pPr/>
              <a:t>8</a:t>
            </a:fld>
            <a:endParaRPr lang="en-US"/>
          </a:p>
        </p:txBody>
      </p:sp>
    </p:spTree>
    <p:extLst>
      <p:ext uri="{BB962C8B-B14F-4D97-AF65-F5344CB8AC3E}">
        <p14:creationId xmlns="" xmlns:p14="http://schemas.microsoft.com/office/powerpoint/2010/main" val="139366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simulation, we first</a:t>
            </a:r>
            <a:r>
              <a:rPr lang="en-US" baseline="0" dirty="0" smtClean="0"/>
              <a:t> generate a 10 by 10 grid map (like a mesh). Then, we use different information to construct the map.</a:t>
            </a:r>
          </a:p>
          <a:p>
            <a:r>
              <a:rPr lang="en-US" baseline="0" dirty="0" smtClean="0"/>
              <a:t>LM + degree: using optional landmarks and node degree of each intersection</a:t>
            </a:r>
          </a:p>
          <a:p>
            <a:r>
              <a:rPr lang="en-US" baseline="0" dirty="0" smtClean="0"/>
              <a:t>LM + degree + encounter: using optional landmarks, node degree of each intersection, and the physical encounters among users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Direction + LM + degree + encounter: using entering and leaving directions, optional landmarks, node degree of each intersection, and the physical encounters among users</a:t>
            </a:r>
          </a:p>
          <a:p>
            <a:r>
              <a:rPr lang="en-US" dirty="0" smtClean="0"/>
              <a:t>Degree only: construct the</a:t>
            </a:r>
            <a:r>
              <a:rPr lang="en-US" baseline="0" dirty="0" smtClean="0"/>
              <a:t> map by only using node degree of each intersection</a:t>
            </a:r>
          </a:p>
          <a:p>
            <a:r>
              <a:rPr lang="en-US" dirty="0" smtClean="0"/>
              <a:t>LM only: assume that each intersection has an</a:t>
            </a:r>
            <a:r>
              <a:rPr lang="en-US" baseline="0" dirty="0" smtClean="0"/>
              <a:t> unique landmark.</a:t>
            </a:r>
          </a:p>
          <a:p>
            <a:endParaRPr lang="en-US" baseline="0" dirty="0" smtClean="0"/>
          </a:p>
          <a:p>
            <a:r>
              <a:rPr lang="en-US" baseline="0" dirty="0" smtClean="0"/>
              <a:t>We compared our constructed map with the original grid map. if two intersections connect with each other (also means having a path between them) in the original map, but there is no corresponding edge in the constructed map, then we call it as false negative;</a:t>
            </a:r>
          </a:p>
          <a:p>
            <a:r>
              <a:rPr lang="en-US" baseline="0" dirty="0" smtClean="0"/>
              <a:t>Similarly, if two intersections do not share an edge in the original map, but there is an false edge connecting them in the constructed map, then we call it as false positive.</a:t>
            </a:r>
          </a:p>
          <a:p>
            <a:endParaRPr lang="en-US" baseline="0" dirty="0" smtClean="0"/>
          </a:p>
          <a:p>
            <a:r>
              <a:rPr lang="en-US" baseline="0" dirty="0" smtClean="0"/>
              <a:t>From the above graphs, we can see that by using more information the accuracy of constructed map increases.</a:t>
            </a:r>
          </a:p>
          <a:p>
            <a:endParaRPr lang="en-US" dirty="0"/>
          </a:p>
        </p:txBody>
      </p:sp>
      <p:sp>
        <p:nvSpPr>
          <p:cNvPr id="4" name="Slide Number Placeholder 3"/>
          <p:cNvSpPr>
            <a:spLocks noGrp="1"/>
          </p:cNvSpPr>
          <p:nvPr>
            <p:ph type="sldNum" sz="quarter" idx="10"/>
          </p:nvPr>
        </p:nvSpPr>
        <p:spPr/>
        <p:txBody>
          <a:bodyPr/>
          <a:lstStyle/>
          <a:p>
            <a:fld id="{2A83D805-AABA-4413-8569-CB34C04CF707}" type="slidenum">
              <a:rPr lang="en-US" smtClean="0"/>
              <a:pPr/>
              <a:t>9</a:t>
            </a:fld>
            <a:endParaRPr lang="en-US"/>
          </a:p>
        </p:txBody>
      </p:sp>
    </p:spTree>
    <p:extLst>
      <p:ext uri="{BB962C8B-B14F-4D97-AF65-F5344CB8AC3E}">
        <p14:creationId xmlns="" xmlns:p14="http://schemas.microsoft.com/office/powerpoint/2010/main" val="1212290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A56874-1CB9-44DC-A611-7920179684F4}"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76897-E141-49E4-B37D-786B3DA3629A}" type="slidenum">
              <a:rPr lang="en-US" smtClean="0"/>
              <a:pPr/>
              <a:t>‹#›</a:t>
            </a:fld>
            <a:endParaRPr lang="en-US"/>
          </a:p>
        </p:txBody>
      </p:sp>
    </p:spTree>
    <p:extLst>
      <p:ext uri="{BB962C8B-B14F-4D97-AF65-F5344CB8AC3E}">
        <p14:creationId xmlns="" xmlns:p14="http://schemas.microsoft.com/office/powerpoint/2010/main" val="2237085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56874-1CB9-44DC-A611-7920179684F4}"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76897-E141-49E4-B37D-786B3DA3629A}" type="slidenum">
              <a:rPr lang="en-US" smtClean="0"/>
              <a:pPr/>
              <a:t>‹#›</a:t>
            </a:fld>
            <a:endParaRPr lang="en-US"/>
          </a:p>
        </p:txBody>
      </p:sp>
    </p:spTree>
    <p:extLst>
      <p:ext uri="{BB962C8B-B14F-4D97-AF65-F5344CB8AC3E}">
        <p14:creationId xmlns="" xmlns:p14="http://schemas.microsoft.com/office/powerpoint/2010/main" val="123851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56874-1CB9-44DC-A611-7920179684F4}"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76897-E141-49E4-B37D-786B3DA3629A}" type="slidenum">
              <a:rPr lang="en-US" smtClean="0"/>
              <a:pPr/>
              <a:t>‹#›</a:t>
            </a:fld>
            <a:endParaRPr lang="en-US"/>
          </a:p>
        </p:txBody>
      </p:sp>
    </p:spTree>
    <p:extLst>
      <p:ext uri="{BB962C8B-B14F-4D97-AF65-F5344CB8AC3E}">
        <p14:creationId xmlns="" xmlns:p14="http://schemas.microsoft.com/office/powerpoint/2010/main" val="142924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56874-1CB9-44DC-A611-7920179684F4}"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76897-E141-49E4-B37D-786B3DA3629A}" type="slidenum">
              <a:rPr lang="en-US" smtClean="0"/>
              <a:pPr/>
              <a:t>‹#›</a:t>
            </a:fld>
            <a:endParaRPr lang="en-US"/>
          </a:p>
        </p:txBody>
      </p:sp>
    </p:spTree>
    <p:extLst>
      <p:ext uri="{BB962C8B-B14F-4D97-AF65-F5344CB8AC3E}">
        <p14:creationId xmlns="" xmlns:p14="http://schemas.microsoft.com/office/powerpoint/2010/main" val="1498901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A56874-1CB9-44DC-A611-7920179684F4}"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76897-E141-49E4-B37D-786B3DA3629A}" type="slidenum">
              <a:rPr lang="en-US" smtClean="0"/>
              <a:pPr/>
              <a:t>‹#›</a:t>
            </a:fld>
            <a:endParaRPr lang="en-US"/>
          </a:p>
        </p:txBody>
      </p:sp>
    </p:spTree>
    <p:extLst>
      <p:ext uri="{BB962C8B-B14F-4D97-AF65-F5344CB8AC3E}">
        <p14:creationId xmlns="" xmlns:p14="http://schemas.microsoft.com/office/powerpoint/2010/main" val="889217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A56874-1CB9-44DC-A611-7920179684F4}" type="datetimeFigureOut">
              <a:rPr lang="en-US" smtClean="0"/>
              <a:pPr/>
              <a:t>6/25/2012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76897-E141-49E4-B37D-786B3DA3629A}" type="slidenum">
              <a:rPr lang="en-US" smtClean="0"/>
              <a:pPr/>
              <a:t>‹#›</a:t>
            </a:fld>
            <a:endParaRPr lang="en-US"/>
          </a:p>
        </p:txBody>
      </p:sp>
    </p:spTree>
    <p:extLst>
      <p:ext uri="{BB962C8B-B14F-4D97-AF65-F5344CB8AC3E}">
        <p14:creationId xmlns="" xmlns:p14="http://schemas.microsoft.com/office/powerpoint/2010/main" val="425557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A56874-1CB9-44DC-A611-7920179684F4}" type="datetimeFigureOut">
              <a:rPr lang="en-US" smtClean="0"/>
              <a:pPr/>
              <a:t>6/25/2012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F76897-E141-49E4-B37D-786B3DA3629A}" type="slidenum">
              <a:rPr lang="en-US" smtClean="0"/>
              <a:pPr/>
              <a:t>‹#›</a:t>
            </a:fld>
            <a:endParaRPr lang="en-US"/>
          </a:p>
        </p:txBody>
      </p:sp>
    </p:spTree>
    <p:extLst>
      <p:ext uri="{BB962C8B-B14F-4D97-AF65-F5344CB8AC3E}">
        <p14:creationId xmlns="" xmlns:p14="http://schemas.microsoft.com/office/powerpoint/2010/main" val="3582304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A56874-1CB9-44DC-A611-7920179684F4}" type="datetimeFigureOut">
              <a:rPr lang="en-US" smtClean="0"/>
              <a:pPr/>
              <a:t>6/25/2012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F76897-E141-49E4-B37D-786B3DA3629A}" type="slidenum">
              <a:rPr lang="en-US" smtClean="0"/>
              <a:pPr/>
              <a:t>‹#›</a:t>
            </a:fld>
            <a:endParaRPr lang="en-US"/>
          </a:p>
        </p:txBody>
      </p:sp>
    </p:spTree>
    <p:extLst>
      <p:ext uri="{BB962C8B-B14F-4D97-AF65-F5344CB8AC3E}">
        <p14:creationId xmlns="" xmlns:p14="http://schemas.microsoft.com/office/powerpoint/2010/main" val="3713641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A56874-1CB9-44DC-A611-7920179684F4}" type="datetimeFigureOut">
              <a:rPr lang="en-US" smtClean="0"/>
              <a:pPr/>
              <a:t>6/25/2012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F76897-E141-49E4-B37D-786B3DA3629A}" type="slidenum">
              <a:rPr lang="en-US" smtClean="0"/>
              <a:pPr/>
              <a:t>‹#›</a:t>
            </a:fld>
            <a:endParaRPr lang="en-US"/>
          </a:p>
        </p:txBody>
      </p:sp>
    </p:spTree>
    <p:extLst>
      <p:ext uri="{BB962C8B-B14F-4D97-AF65-F5344CB8AC3E}">
        <p14:creationId xmlns="" xmlns:p14="http://schemas.microsoft.com/office/powerpoint/2010/main" val="244014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A56874-1CB9-44DC-A611-7920179684F4}" type="datetimeFigureOut">
              <a:rPr lang="en-US" smtClean="0"/>
              <a:pPr/>
              <a:t>6/25/2012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76897-E141-49E4-B37D-786B3DA3629A}" type="slidenum">
              <a:rPr lang="en-US" smtClean="0"/>
              <a:pPr/>
              <a:t>‹#›</a:t>
            </a:fld>
            <a:endParaRPr lang="en-US"/>
          </a:p>
        </p:txBody>
      </p:sp>
    </p:spTree>
    <p:extLst>
      <p:ext uri="{BB962C8B-B14F-4D97-AF65-F5344CB8AC3E}">
        <p14:creationId xmlns="" xmlns:p14="http://schemas.microsoft.com/office/powerpoint/2010/main" val="3921564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A56874-1CB9-44DC-A611-7920179684F4}" type="datetimeFigureOut">
              <a:rPr lang="en-US" smtClean="0"/>
              <a:pPr/>
              <a:t>6/25/2012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76897-E141-49E4-B37D-786B3DA3629A}" type="slidenum">
              <a:rPr lang="en-US" smtClean="0"/>
              <a:pPr/>
              <a:t>‹#›</a:t>
            </a:fld>
            <a:endParaRPr lang="en-US"/>
          </a:p>
        </p:txBody>
      </p:sp>
    </p:spTree>
    <p:extLst>
      <p:ext uri="{BB962C8B-B14F-4D97-AF65-F5344CB8AC3E}">
        <p14:creationId xmlns="" xmlns:p14="http://schemas.microsoft.com/office/powerpoint/2010/main" val="1225267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56874-1CB9-44DC-A611-7920179684F4}" type="datetimeFigureOut">
              <a:rPr lang="en-US" smtClean="0"/>
              <a:pPr/>
              <a:t>6/25/2012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76897-E141-49E4-B37D-786B3DA3629A}" type="slidenum">
              <a:rPr lang="en-US" smtClean="0"/>
              <a:pPr/>
              <a:t>‹#›</a:t>
            </a:fld>
            <a:endParaRPr lang="en-US"/>
          </a:p>
        </p:txBody>
      </p:sp>
    </p:spTree>
    <p:extLst>
      <p:ext uri="{BB962C8B-B14F-4D97-AF65-F5344CB8AC3E}">
        <p14:creationId xmlns="" xmlns:p14="http://schemas.microsoft.com/office/powerpoint/2010/main" val="867428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tubejp.co.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idx="4294967295"/>
          </p:nvPr>
        </p:nvSpPr>
        <p:spPr>
          <a:xfrm>
            <a:off x="250825" y="2133600"/>
            <a:ext cx="8713788" cy="685800"/>
          </a:xfrm>
        </p:spPr>
        <p:txBody>
          <a:bodyPr>
            <a:noAutofit/>
          </a:bodyPr>
          <a:lstStyle/>
          <a:p>
            <a:r>
              <a:rPr lang="en-US" sz="5400" dirty="0" smtClean="0">
                <a:latin typeface="Times New Roman" pitchFamily="18" charset="0"/>
                <a:cs typeface="Times New Roman" pitchFamily="18" charset="0"/>
              </a:rPr>
              <a:t>Cooperative Trajectory-based Map Construction</a:t>
            </a:r>
            <a:endParaRPr lang="zh-CN" altLang="en-US" sz="5400" dirty="0">
              <a:solidFill>
                <a:srgbClr val="3D475C"/>
              </a:solidFill>
              <a:latin typeface="Times New Roman" pitchFamily="18" charset="0"/>
              <a:ea typeface="宋体" pitchFamily="2" charset="-122"/>
              <a:cs typeface="Times New Roman" pitchFamily="18" charset="0"/>
            </a:endParaRPr>
          </a:p>
        </p:txBody>
      </p:sp>
      <p:sp>
        <p:nvSpPr>
          <p:cNvPr id="5123" name="Rectangle 5"/>
          <p:cNvSpPr>
            <a:spLocks noGrp="1" noChangeArrowheads="1"/>
          </p:cNvSpPr>
          <p:nvPr>
            <p:ph type="subTitle" idx="4294967295"/>
          </p:nvPr>
        </p:nvSpPr>
        <p:spPr>
          <a:xfrm>
            <a:off x="755650" y="5084763"/>
            <a:ext cx="8002588" cy="538162"/>
          </a:xfrm>
        </p:spPr>
        <p:txBody>
          <a:bodyPr/>
          <a:lstStyle/>
          <a:p>
            <a:pPr marL="0" indent="0" algn="ctr">
              <a:buFontTx/>
              <a:buNone/>
            </a:pPr>
            <a:r>
              <a:rPr lang="en-US" altLang="zh-CN" sz="2900" dirty="0">
                <a:solidFill>
                  <a:schemeClr val="tx2"/>
                </a:solidFill>
                <a:ea typeface="宋体" pitchFamily="2" charset="-122"/>
              </a:rPr>
              <a:t>Wei Chang, </a:t>
            </a:r>
            <a:r>
              <a:rPr lang="en-US" altLang="zh-CN" sz="2900" dirty="0" err="1">
                <a:solidFill>
                  <a:schemeClr val="tx2"/>
                </a:solidFill>
                <a:ea typeface="宋体" pitchFamily="2" charset="-122"/>
              </a:rPr>
              <a:t>Jie</a:t>
            </a:r>
            <a:r>
              <a:rPr lang="en-US" altLang="zh-CN" sz="2900" dirty="0">
                <a:solidFill>
                  <a:schemeClr val="tx2"/>
                </a:solidFill>
                <a:ea typeface="宋体" pitchFamily="2" charset="-122"/>
              </a:rPr>
              <a:t> Wu, and Chiu C. Tan</a:t>
            </a:r>
            <a:endParaRPr lang="en-US" altLang="zh-CN" sz="2900" baseline="30000" dirty="0">
              <a:solidFill>
                <a:schemeClr val="tx2"/>
              </a:solidFill>
              <a:ea typeface="宋体" pitchFamily="2" charset="-122"/>
            </a:endParaRPr>
          </a:p>
        </p:txBody>
      </p:sp>
      <p:sp>
        <p:nvSpPr>
          <p:cNvPr id="6" name="Rectangle 5"/>
          <p:cNvSpPr txBox="1">
            <a:spLocks noChangeArrowheads="1"/>
          </p:cNvSpPr>
          <p:nvPr/>
        </p:nvSpPr>
        <p:spPr bwMode="auto">
          <a:xfrm>
            <a:off x="1905000" y="115888"/>
            <a:ext cx="5791200" cy="533400"/>
          </a:xfrm>
          <a:prstGeom prst="rect">
            <a:avLst/>
          </a:prstGeom>
          <a:noFill/>
          <a:ln w="9525">
            <a:noFill/>
            <a:miter lim="800000"/>
            <a:headEnd/>
            <a:tailEnd/>
          </a:ln>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Clr>
                <a:schemeClr val="accent2"/>
              </a:buClr>
            </a:pPr>
            <a:r>
              <a:rPr lang="en-US" altLang="zh-CN" sz="2000" dirty="0">
                <a:latin typeface="Times New Roman" pitchFamily="18" charset="0"/>
                <a:ea typeface="宋体" pitchFamily="2" charset="-122"/>
                <a:cs typeface="Times New Roman" pitchFamily="18" charset="0"/>
              </a:rPr>
              <a:t>IEEE </a:t>
            </a:r>
            <a:r>
              <a:rPr lang="en-US" altLang="zh-CN" sz="2000" dirty="0" err="1" smtClean="0">
                <a:latin typeface="Times New Roman" pitchFamily="18" charset="0"/>
                <a:ea typeface="宋体" pitchFamily="2" charset="-122"/>
                <a:cs typeface="Times New Roman" pitchFamily="18" charset="0"/>
              </a:rPr>
              <a:t>TrustCom</a:t>
            </a:r>
            <a:r>
              <a:rPr lang="en-US" altLang="zh-CN" sz="2000" dirty="0" smtClean="0">
                <a:latin typeface="Times New Roman" pitchFamily="18" charset="0"/>
                <a:ea typeface="宋体" pitchFamily="2" charset="-122"/>
                <a:cs typeface="Times New Roman" pitchFamily="18" charset="0"/>
              </a:rPr>
              <a:t> </a:t>
            </a:r>
            <a:r>
              <a:rPr lang="en-US" altLang="zh-CN" sz="2000" dirty="0" smtClean="0">
                <a:latin typeface="Times New Roman" pitchFamily="18" charset="0"/>
                <a:ea typeface="宋体" pitchFamily="2" charset="-122"/>
                <a:cs typeface="Times New Roman" pitchFamily="18" charset="0"/>
              </a:rPr>
              <a:t>2012, </a:t>
            </a:r>
            <a:r>
              <a:rPr lang="en-US" altLang="zh-CN" sz="2000" dirty="0" smtClean="0">
                <a:latin typeface="Times New Roman" pitchFamily="18" charset="0"/>
                <a:ea typeface="宋体" pitchFamily="2" charset="-122"/>
                <a:cs typeface="Times New Roman" pitchFamily="18" charset="0"/>
              </a:rPr>
              <a:t>June, Liverpool, UK</a:t>
            </a:r>
            <a:endParaRPr lang="zh-CN" altLang="en-US" sz="2000" dirty="0">
              <a:latin typeface="Times New Roman" pitchFamily="18" charset="0"/>
              <a:ea typeface="宋体" pitchFamily="2" charset="-122"/>
              <a:cs typeface="Times New Roman" pitchFamily="18" charset="0"/>
            </a:endParaRPr>
          </a:p>
        </p:txBody>
      </p:sp>
      <p:pic>
        <p:nvPicPr>
          <p:cNvPr id="5125" name="Picture 6" descr="C:\Users\tud06442\Desktop\temple_university_logo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16913" y="22225"/>
            <a:ext cx="795337" cy="88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bwMode="auto">
          <a:xfrm>
            <a:off x="2627313" y="5661025"/>
            <a:ext cx="4464050" cy="533400"/>
          </a:xfrm>
          <a:prstGeom prst="rect">
            <a:avLst/>
          </a:prstGeom>
          <a:noFill/>
          <a:ln w="9525">
            <a:noFill/>
            <a:miter lim="800000"/>
            <a:headEnd/>
            <a:tailEnd/>
          </a:ln>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2000">
                <a:solidFill>
                  <a:schemeClr val="tx2"/>
                </a:solidFill>
                <a:ea typeface="宋体" pitchFamily="2" charset="-122"/>
              </a:rPr>
              <a:t>Temple University, USA</a:t>
            </a:r>
            <a:endParaRPr lang="zh-CN" altLang="en-US" sz="2000">
              <a:solidFill>
                <a:schemeClr val="tx2"/>
              </a:solidFill>
              <a:ea typeface="宋体" pitchFamily="2" charset="-122"/>
            </a:endParaRPr>
          </a:p>
        </p:txBody>
      </p:sp>
      <p:sp>
        <p:nvSpPr>
          <p:cNvPr id="5128" name="Slide Number Placeholder 13"/>
          <p:cNvSpPr>
            <a:spLocks noGrp="1"/>
          </p:cNvSpPr>
          <p:nvPr>
            <p:ph type="sldNum" sz="quarter" idx="12"/>
          </p:nvPr>
        </p:nvSpPr>
        <p:spPr>
          <a:xfrm>
            <a:off x="6553200" y="6400800"/>
            <a:ext cx="2133600" cy="32067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5163F1-1C66-4909-B977-75F6406A86E3}" type="slidenum">
              <a:rPr lang="zh-CN" altLang="en-US" sz="1200">
                <a:ea typeface="宋体" pitchFamily="2" charset="-122"/>
              </a:rPr>
              <a:pPr eaLnBrk="1" hangingPunct="1"/>
              <a:t>1</a:t>
            </a:fld>
            <a:endParaRPr lang="en-US" altLang="zh-CN" sz="1200">
              <a:ea typeface="宋体" pitchFamily="2" charset="-122"/>
            </a:endParaRPr>
          </a:p>
        </p:txBody>
      </p:sp>
      <p:sp>
        <p:nvSpPr>
          <p:cNvPr id="5129" name="Date Placeholder 14"/>
          <p:cNvSpPr>
            <a:spLocks noGrp="1"/>
          </p:cNvSpPr>
          <p:nvPr>
            <p:ph type="dt" sz="quarter" idx="10"/>
          </p:nvPr>
        </p:nvSpPr>
        <p:spPr>
          <a:xfrm>
            <a:off x="457200" y="6400800"/>
            <a:ext cx="2133600" cy="32067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1200" dirty="0" smtClean="0">
                <a:ea typeface="宋体" pitchFamily="2" charset="-122"/>
              </a:rPr>
              <a:t>2012-6-26</a:t>
            </a:r>
            <a:endParaRPr lang="en-US" altLang="zh-CN" sz="1200" dirty="0">
              <a:ea typeface="宋体" pitchFamily="2" charset="-122"/>
            </a:endParaRPr>
          </a:p>
        </p:txBody>
      </p:sp>
    </p:spTree>
    <p:extLst>
      <p:ext uri="{BB962C8B-B14F-4D97-AF65-F5344CB8AC3E}">
        <p14:creationId xmlns="" xmlns:p14="http://schemas.microsoft.com/office/powerpoint/2010/main" val="4034415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5257800" y="6172200"/>
            <a:ext cx="2209800" cy="609600"/>
          </a:xfrm>
          <a:prstGeom prst="ellipse">
            <a:avLst/>
          </a:prstGeom>
          <a:ln w="381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
        <p:nvSpPr>
          <p:cNvPr id="7" name="Oval 6"/>
          <p:cNvSpPr/>
          <p:nvPr/>
        </p:nvSpPr>
        <p:spPr>
          <a:xfrm>
            <a:off x="1600200" y="6172200"/>
            <a:ext cx="2209800" cy="609600"/>
          </a:xfrm>
          <a:prstGeom prst="ellipse">
            <a:avLst/>
          </a:prstGeom>
          <a:ln w="381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Performance analysis and evaluation</a:t>
            </a:r>
            <a:endParaRPr lang="en-US" dirty="0">
              <a:latin typeface="Times New Roman" pitchFamily="18" charset="0"/>
              <a:cs typeface="Times New Roman" pitchFamily="18" charset="0"/>
            </a:endParaRPr>
          </a:p>
        </p:txBody>
      </p:sp>
      <p:pic>
        <p:nvPicPr>
          <p:cNvPr id="11" name="Content Placeholder 10" descr="Screen Clipping"/>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05933" y="2286000"/>
            <a:ext cx="9190467" cy="3810000"/>
          </a:xfrm>
        </p:spPr>
      </p:pic>
      <p:sp>
        <p:nvSpPr>
          <p:cNvPr id="12" name="TextBox 11"/>
          <p:cNvSpPr txBox="1"/>
          <p:nvPr/>
        </p:nvSpPr>
        <p:spPr>
          <a:xfrm>
            <a:off x="1143000" y="6208693"/>
            <a:ext cx="6705600" cy="954107"/>
          </a:xfrm>
          <a:prstGeom prst="rect">
            <a:avLst/>
          </a:prstGeom>
          <a:noFill/>
        </p:spPr>
        <p:txBody>
          <a:bodyPr wrap="square" rtlCol="0">
            <a:spAutoFit/>
          </a:bodyPr>
          <a:lstStyle/>
          <a:p>
            <a:pPr marL="514350" indent="-514350" algn="ctr">
              <a:buAutoNum type="alphaLcParenBoth"/>
            </a:pPr>
            <a:r>
              <a:rPr lang="en-US" sz="2800" dirty="0" smtClean="0">
                <a:latin typeface="Times New Roman" pitchFamily="18" charset="0"/>
                <a:cs typeface="Times New Roman" pitchFamily="18" charset="0"/>
              </a:rPr>
              <a:t>10 users 			(b) 15 users</a:t>
            </a:r>
          </a:p>
          <a:p>
            <a:pPr marL="514350" indent="-514350" algn="ctr">
              <a:buAutoNum type="alphaLcParenBoth"/>
            </a:pPr>
            <a:endParaRPr lang="en-US" sz="2800" dirty="0" smtClean="0">
              <a:latin typeface="Times New Roman" pitchFamily="18" charset="0"/>
              <a:cs typeface="Times New Roman" pitchFamily="18" charset="0"/>
            </a:endParaRPr>
          </a:p>
        </p:txBody>
      </p:sp>
      <p:sp>
        <p:nvSpPr>
          <p:cNvPr id="6" name="TextBox 5"/>
          <p:cNvSpPr txBox="1"/>
          <p:nvPr/>
        </p:nvSpPr>
        <p:spPr>
          <a:xfrm>
            <a:off x="0" y="1371600"/>
            <a:ext cx="9144000" cy="1231106"/>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The process of map construction can be accelerated </a:t>
            </a:r>
          </a:p>
          <a:p>
            <a:pPr algn="ctr"/>
            <a:r>
              <a:rPr lang="en-US" sz="2800" dirty="0" smtClean="0">
                <a:latin typeface="Times New Roman" pitchFamily="18" charset="0"/>
                <a:cs typeface="Times New Roman" pitchFamily="18" charset="0"/>
              </a:rPr>
              <a:t>by having more participants.</a:t>
            </a:r>
          </a:p>
          <a:p>
            <a:endParaRPr lang="en-US" dirty="0"/>
          </a:p>
        </p:txBody>
      </p:sp>
    </p:spTree>
    <p:extLst>
      <p:ext uri="{BB962C8B-B14F-4D97-AF65-F5344CB8AC3E}">
        <p14:creationId xmlns="" xmlns:p14="http://schemas.microsoft.com/office/powerpoint/2010/main" val="1514974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AU" dirty="0" smtClean="0">
                <a:latin typeface="Times New Roman" pitchFamily="18" charset="0"/>
                <a:cs typeface="Times New Roman" pitchFamily="18" charset="0"/>
              </a:rPr>
              <a:t>Conclusion</a:t>
            </a:r>
          </a:p>
        </p:txBody>
      </p:sp>
      <p:sp>
        <p:nvSpPr>
          <p:cNvPr id="23555" name="Content Placeholder 2"/>
          <p:cNvSpPr>
            <a:spLocks noGrp="1"/>
          </p:cNvSpPr>
          <p:nvPr>
            <p:ph idx="1"/>
          </p:nvPr>
        </p:nvSpPr>
        <p:spPr/>
        <p:txBody>
          <a:bodyPr>
            <a:normAutofit fontScale="92500" lnSpcReduction="20000"/>
          </a:bodyPr>
          <a:lstStyle/>
          <a:p>
            <a:r>
              <a:rPr lang="en-US" sz="3000" dirty="0" smtClean="0">
                <a:latin typeface="Times New Roman" pitchFamily="18" charset="0"/>
                <a:cs typeface="Times New Roman" pitchFamily="18" charset="0"/>
              </a:rPr>
              <a:t>In this paper, we consider the problem of map construction in cooperative trajectory mapping.</a:t>
            </a:r>
          </a:p>
          <a:p>
            <a:endParaRPr lang="en-US" sz="3000" dirty="0" smtClean="0">
              <a:latin typeface="Times New Roman" pitchFamily="18" charset="0"/>
              <a:cs typeface="Times New Roman" pitchFamily="18" charset="0"/>
            </a:endParaRPr>
          </a:p>
          <a:p>
            <a:r>
              <a:rPr lang="en-US" sz="3000" dirty="0" smtClean="0">
                <a:latin typeface="Times New Roman" pitchFamily="18" charset="0"/>
                <a:cs typeface="Times New Roman" pitchFamily="18" charset="0"/>
              </a:rPr>
              <a:t>We propose</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a server feedback-based map construction algorithm, which gradually constructs a map by using multiple sensors and intersection features. </a:t>
            </a:r>
          </a:p>
          <a:p>
            <a:endParaRPr lang="en-US" sz="3000" dirty="0">
              <a:latin typeface="Times New Roman" pitchFamily="18" charset="0"/>
              <a:cs typeface="Times New Roman" pitchFamily="18" charset="0"/>
            </a:endParaRPr>
          </a:p>
          <a:p>
            <a:r>
              <a:rPr lang="en-US" sz="3000" dirty="0" smtClean="0">
                <a:latin typeface="Times New Roman" pitchFamily="18" charset="0"/>
                <a:cs typeface="Times New Roman" pitchFamily="18" charset="0"/>
              </a:rPr>
              <a:t>Our scheme can also be applied in localization problems and can also defend against some malicious users.</a:t>
            </a:r>
          </a:p>
          <a:p>
            <a:endParaRPr lang="en-US" sz="2400" dirty="0" smtClean="0">
              <a:latin typeface="Times New Roman" pitchFamily="18" charset="0"/>
              <a:cs typeface="Times New Roman" pitchFamily="18" charset="0"/>
            </a:endParaRPr>
          </a:p>
        </p:txBody>
      </p:sp>
      <p:sp>
        <p:nvSpPr>
          <p:cNvPr id="23556" name="Slide Number Placeholder 49"/>
          <p:cNvSpPr>
            <a:spLocks noGrp="1"/>
          </p:cNvSpPr>
          <p:nvPr>
            <p:ph type="sldNum" sz="quarter" idx="12"/>
          </p:nvPr>
        </p:nvSpPr>
        <p:spPr bwMode="gray">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46DF890-7D93-4C54-AC99-BB505B6A8F83}" type="slidenum">
              <a:rPr lang="zh-CN" altLang="en-US" sz="1200" smtClean="0">
                <a:ea typeface="宋体" pitchFamily="2" charset="-122"/>
              </a:rPr>
              <a:pPr eaLnBrk="1" hangingPunct="1"/>
              <a:t>11</a:t>
            </a:fld>
            <a:endParaRPr lang="en-US" altLang="zh-CN" sz="1200" smtClean="0">
              <a:ea typeface="宋体" pitchFamily="2" charset="-122"/>
            </a:endParaRPr>
          </a:p>
        </p:txBody>
      </p:sp>
    </p:spTree>
    <p:extLst>
      <p:ext uri="{BB962C8B-B14F-4D97-AF65-F5344CB8AC3E}">
        <p14:creationId xmlns="" xmlns:p14="http://schemas.microsoft.com/office/powerpoint/2010/main" val="2303994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395288" y="2708275"/>
            <a:ext cx="8229600" cy="1143000"/>
          </a:xfrm>
        </p:spPr>
        <p:txBody>
          <a:bodyPr/>
          <a:lstStyle/>
          <a:p>
            <a:pPr eaLnBrk="1" hangingPunct="1"/>
            <a:r>
              <a:rPr lang="en-US" dirty="0" smtClean="0">
                <a:latin typeface="Times New Roman" pitchFamily="18" charset="0"/>
                <a:cs typeface="Times New Roman" pitchFamily="18" charset="0"/>
              </a:rPr>
              <a:t>Thank you!</a:t>
            </a:r>
          </a:p>
        </p:txBody>
      </p:sp>
      <p:sp>
        <p:nvSpPr>
          <p:cNvPr id="24580" name="Slide Number Placeholder 3"/>
          <p:cNvSpPr>
            <a:spLocks noGrp="1"/>
          </p:cNvSpPr>
          <p:nvPr>
            <p:ph type="sldNum" sz="quarter" idx="12"/>
          </p:nvPr>
        </p:nvSpPr>
        <p:spPr bwMode="gray">
          <a:xfrm>
            <a:off x="6705600" y="6477000"/>
            <a:ext cx="2133600" cy="2444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2A8974-6E8F-4151-82C4-3DC1759BF825}" type="slidenum">
              <a:rPr lang="zh-CN" altLang="en-US" sz="1200" smtClean="0">
                <a:ea typeface="宋体" pitchFamily="2" charset="-122"/>
              </a:rPr>
              <a:pPr eaLnBrk="1" hangingPunct="1"/>
              <a:t>12</a:t>
            </a:fld>
            <a:endParaRPr lang="en-US" altLang="zh-CN" sz="1200" smtClean="0">
              <a:ea typeface="宋体" pitchFamily="2" charset="-122"/>
            </a:endParaRPr>
          </a:p>
        </p:txBody>
      </p:sp>
      <p:sp>
        <p:nvSpPr>
          <p:cNvPr id="25607" name="Footer Placeholder 2"/>
          <p:cNvSpPr txBox="1">
            <a:spLocks/>
          </p:cNvSpPr>
          <p:nvPr/>
        </p:nvSpPr>
        <p:spPr bwMode="gray">
          <a:xfrm>
            <a:off x="2843213" y="4868863"/>
            <a:ext cx="3744912"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zh-CN" sz="2400">
              <a:latin typeface="Comic Sans MS" pitchFamily="66" charset="0"/>
              <a:ea typeface="宋体" pitchFamily="2" charset="-122"/>
            </a:endParaRPr>
          </a:p>
        </p:txBody>
      </p:sp>
    </p:spTree>
    <p:extLst>
      <p:ext uri="{BB962C8B-B14F-4D97-AF65-F5344CB8AC3E}">
        <p14:creationId xmlns="" xmlns:p14="http://schemas.microsoft.com/office/powerpoint/2010/main" val="3697125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25607"/>
                                        </p:tgtEl>
                                        <p:attrNameLst>
                                          <p:attrName>style.visibility</p:attrName>
                                        </p:attrNameLst>
                                      </p:cBhvr>
                                      <p:to>
                                        <p:strVal val="visible"/>
                                      </p:to>
                                    </p:set>
                                    <p:animEffect transition="in" filter="fade">
                                      <p:cBhvr>
                                        <p:cTn id="7" dur="500"/>
                                        <p:tgtEl>
                                          <p:spTgt spid="25607"/>
                                        </p:tgtEl>
                                      </p:cBhvr>
                                    </p:animEffect>
                                    <p:anim calcmode="lin" valueType="num">
                                      <p:cBhvr>
                                        <p:cTn id="8" dur="500" fill="hold"/>
                                        <p:tgtEl>
                                          <p:spTgt spid="25607"/>
                                        </p:tgtEl>
                                        <p:attrNameLst>
                                          <p:attrName>ppt_w</p:attrName>
                                        </p:attrNameLst>
                                      </p:cBhvr>
                                      <p:tavLst>
                                        <p:tav tm="0" fmla="#ppt_w*sin(2.5*pi*$)">
                                          <p:val>
                                            <p:fltVal val="0"/>
                                          </p:val>
                                        </p:tav>
                                        <p:tav tm="100000">
                                          <p:val>
                                            <p:fltVal val="1"/>
                                          </p:val>
                                        </p:tav>
                                      </p:tavLst>
                                    </p:anim>
                                    <p:anim calcmode="lin" valueType="num">
                                      <p:cBhvr>
                                        <p:cTn id="9" dur="500" fill="hold"/>
                                        <p:tgtEl>
                                          <p:spTgt spid="256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AU" dirty="0">
                <a:latin typeface="Times New Roman" pitchFamily="18" charset="0"/>
                <a:cs typeface="Times New Roman" pitchFamily="18" charset="0"/>
              </a:rPr>
              <a:t>Introduction</a:t>
            </a:r>
          </a:p>
        </p:txBody>
      </p:sp>
      <p:sp>
        <p:nvSpPr>
          <p:cNvPr id="2" name="Content Placeholder 1"/>
          <p:cNvSpPr>
            <a:spLocks noGrp="1"/>
          </p:cNvSpPr>
          <p:nvPr>
            <p:ph idx="1"/>
          </p:nvPr>
        </p:nvSpPr>
        <p:spPr>
          <a:xfrm>
            <a:off x="0" y="1295400"/>
            <a:ext cx="9144000" cy="4525963"/>
          </a:xfrm>
        </p:spPr>
        <p:txBody>
          <a:bodyPr/>
          <a:lstStyle/>
          <a:p>
            <a:pPr>
              <a:buFontTx/>
              <a:buChar char="•"/>
            </a:pPr>
            <a:r>
              <a:rPr lang="en-US" dirty="0" smtClean="0">
                <a:latin typeface="Times New Roman" pitchFamily="18" charset="0"/>
                <a:ea typeface="宋体" pitchFamily="2" charset="-122"/>
                <a:cs typeface="Times New Roman" pitchFamily="18" charset="0"/>
              </a:rPr>
              <a:t>Why? Navigation to a friend in an unfamiliar region</a:t>
            </a:r>
            <a:r>
              <a:rPr lang="en-US" altLang="zh-CN" dirty="0" smtClean="0">
                <a:latin typeface="Times New Roman" pitchFamily="18" charset="0"/>
                <a:ea typeface="宋体" pitchFamily="2" charset="-122"/>
                <a:cs typeface="Times New Roman" pitchFamily="18" charset="0"/>
              </a:rPr>
              <a:t>.</a:t>
            </a:r>
            <a:endParaRPr lang="en-US" altLang="zh-CN" dirty="0">
              <a:latin typeface="Times New Roman" pitchFamily="18" charset="0"/>
              <a:ea typeface="宋体" pitchFamily="2" charset="-122"/>
              <a:cs typeface="Times New Roman" pitchFamily="18" charset="0"/>
            </a:endParaRPr>
          </a:p>
          <a:p>
            <a:pPr>
              <a:buFontTx/>
              <a:buChar char="•"/>
            </a:pPr>
            <a:r>
              <a:rPr lang="en-US" altLang="zh-CN" dirty="0" smtClean="0">
                <a:latin typeface="Times New Roman" pitchFamily="18" charset="0"/>
                <a:ea typeface="宋体" pitchFamily="2" charset="-122"/>
                <a:cs typeface="Times New Roman" pitchFamily="18" charset="0"/>
              </a:rPr>
              <a:t>Traditional ways of map construction:</a:t>
            </a:r>
          </a:p>
          <a:p>
            <a:pPr lvl="1">
              <a:buFontTx/>
              <a:buChar char="•"/>
            </a:pPr>
            <a:r>
              <a:rPr lang="en-US" altLang="zh-CN" dirty="0" smtClean="0">
                <a:latin typeface="Times New Roman" pitchFamily="18" charset="0"/>
                <a:ea typeface="宋体" pitchFamily="2" charset="-122"/>
                <a:cs typeface="Times New Roman" pitchFamily="18" charset="0"/>
              </a:rPr>
              <a:t>GPS-based: indoor</a:t>
            </a:r>
          </a:p>
          <a:p>
            <a:pPr lvl="1">
              <a:buFontTx/>
              <a:buChar char="•"/>
            </a:pPr>
            <a:r>
              <a:rPr lang="en-US" dirty="0" smtClean="0">
                <a:latin typeface="Times New Roman" pitchFamily="18" charset="0"/>
                <a:ea typeface="宋体" pitchFamily="2" charset="-122"/>
                <a:cs typeface="Times New Roman" pitchFamily="18" charset="0"/>
              </a:rPr>
              <a:t>Multi-sensors (</a:t>
            </a:r>
            <a:r>
              <a:rPr lang="en-US" i="1" dirty="0" err="1" smtClean="0"/>
              <a:t>MobiCom</a:t>
            </a:r>
            <a:r>
              <a:rPr lang="en-US" i="1" dirty="0" smtClean="0"/>
              <a:t> 2010</a:t>
            </a:r>
            <a:r>
              <a:rPr lang="en-US" dirty="0" smtClean="0">
                <a:latin typeface="Times New Roman" pitchFamily="18" charset="0"/>
                <a:ea typeface="宋体" pitchFamily="2" charset="-122"/>
                <a:cs typeface="Times New Roman" pitchFamily="18" charset="0"/>
              </a:rPr>
              <a:t>)</a:t>
            </a:r>
          </a:p>
          <a:p>
            <a:pPr lvl="2">
              <a:buFontTx/>
              <a:buChar char="•"/>
            </a:pPr>
            <a:r>
              <a:rPr lang="en-US" dirty="0" smtClean="0">
                <a:latin typeface="Times New Roman" pitchFamily="18" charset="0"/>
                <a:ea typeface="宋体" pitchFamily="2" charset="-122"/>
                <a:cs typeface="Times New Roman" pitchFamily="18" charset="0"/>
              </a:rPr>
              <a:t>Accelerometer + compass + Encounter sensor </a:t>
            </a:r>
            <a:endParaRPr lang="en-US" dirty="0">
              <a:latin typeface="Times New Roman" pitchFamily="18" charset="0"/>
              <a:ea typeface="宋体" pitchFamily="2" charset="-122"/>
              <a:cs typeface="Times New Roman" pitchFamily="18" charset="0"/>
            </a:endParaRPr>
          </a:p>
        </p:txBody>
      </p:sp>
      <p:sp>
        <p:nvSpPr>
          <p:cNvPr id="7181" name="Slide Number Placeholder 47"/>
          <p:cNvSpPr>
            <a:spLocks noGrp="1"/>
          </p:cNvSpPr>
          <p:nvPr>
            <p:ph type="sldNum" sz="quarter" idx="12"/>
          </p:nvPr>
        </p:nvSpPr>
        <p:spPr bwMode="gray">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B49AF7-1ED1-4E75-914F-88E15CB1E350}" type="slidenum">
              <a:rPr lang="zh-CN" altLang="en-US" sz="1200">
                <a:ea typeface="宋体" pitchFamily="2" charset="-122"/>
              </a:rPr>
              <a:pPr eaLnBrk="1" hangingPunct="1"/>
              <a:t>2</a:t>
            </a:fld>
            <a:endParaRPr lang="en-US" altLang="zh-CN" sz="1200">
              <a:ea typeface="宋体" pitchFamily="2" charset="-122"/>
            </a:endParaRPr>
          </a:p>
        </p:txBody>
      </p:sp>
      <p:grpSp>
        <p:nvGrpSpPr>
          <p:cNvPr id="6" name="Group 45"/>
          <p:cNvGrpSpPr>
            <a:grpSpLocks/>
          </p:cNvGrpSpPr>
          <p:nvPr/>
        </p:nvGrpSpPr>
        <p:grpSpPr bwMode="auto">
          <a:xfrm>
            <a:off x="310496" y="5777507"/>
            <a:ext cx="647700" cy="720726"/>
            <a:chOff x="295" y="3158"/>
            <a:chExt cx="499" cy="590"/>
          </a:xfrm>
        </p:grpSpPr>
        <p:pic>
          <p:nvPicPr>
            <p:cNvPr id="7" name="Picture 4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5" y="3158"/>
              <a:ext cx="324" cy="4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kx="-3284103" algn="br" rotWithShape="0">
                      <a:schemeClr val="bg2">
                        <a:alpha val="50000"/>
                      </a:schemeClr>
                    </a:outerShdw>
                  </a:effectLst>
                </a14:hiddenEffects>
              </a:ext>
            </a:extLst>
          </p:spPr>
        </p:pic>
        <p:pic>
          <p:nvPicPr>
            <p:cNvPr id="8" name="Picture 42" descr="MC900432629[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5" y="3249"/>
              <a:ext cx="499" cy="499"/>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9" name="Picture 52" descr="MC900433922[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9983" y="3886200"/>
            <a:ext cx="712651" cy="71265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53" descr="MC900349993[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58196" y="4737693"/>
            <a:ext cx="367800" cy="61754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Line 60"/>
          <p:cNvSpPr>
            <a:spLocks noChangeShapeType="1"/>
          </p:cNvSpPr>
          <p:nvPr/>
        </p:nvSpPr>
        <p:spPr bwMode="auto">
          <a:xfrm flipV="1">
            <a:off x="731048" y="5472706"/>
            <a:ext cx="301426" cy="462779"/>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kx="-3284103" algn="br" rotWithShape="0">
                    <a:schemeClr val="bg2">
                      <a:alpha val="50000"/>
                    </a:schemeClr>
                  </a:outerShdw>
                </a:effectLst>
              </a14:hiddenEffects>
            </a:ext>
          </a:extLst>
        </p:spPr>
        <p:txBody>
          <a:bodyPr/>
          <a:lstStyle/>
          <a:p>
            <a:endParaRPr lang="en-US"/>
          </a:p>
        </p:txBody>
      </p:sp>
      <p:sp>
        <p:nvSpPr>
          <p:cNvPr id="12" name="Line 61"/>
          <p:cNvSpPr>
            <a:spLocks noChangeShapeType="1"/>
          </p:cNvSpPr>
          <p:nvPr/>
        </p:nvSpPr>
        <p:spPr bwMode="auto">
          <a:xfrm flipH="1" flipV="1">
            <a:off x="1301094" y="5506473"/>
            <a:ext cx="305853" cy="646333"/>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kx="-3284103" algn="br" rotWithShape="0">
                    <a:schemeClr val="bg2">
                      <a:alpha val="50000"/>
                    </a:schemeClr>
                  </a:outerShdw>
                </a:effectLst>
              </a14:hiddenEffects>
            </a:ext>
          </a:extLst>
        </p:spPr>
        <p:txBody>
          <a:bodyPr/>
          <a:lstStyle/>
          <a:p>
            <a:endParaRPr lang="en-US"/>
          </a:p>
        </p:txBody>
      </p:sp>
      <p:sp>
        <p:nvSpPr>
          <p:cNvPr id="13" name="Line 62"/>
          <p:cNvSpPr>
            <a:spLocks noChangeShapeType="1"/>
          </p:cNvSpPr>
          <p:nvPr/>
        </p:nvSpPr>
        <p:spPr bwMode="auto">
          <a:xfrm flipV="1">
            <a:off x="2869158" y="5617240"/>
            <a:ext cx="612246" cy="617467"/>
          </a:xfrm>
          <a:prstGeom prst="line">
            <a:avLst/>
          </a:prstGeom>
          <a:noFill/>
          <a:ln w="19050">
            <a:solidFill>
              <a:schemeClr val="tx1"/>
            </a:solidFill>
            <a:round/>
            <a:headEnd/>
            <a:tailEnd type="triangle" w="med" len="med"/>
          </a:ln>
          <a:effectLst>
            <a:prstShdw prst="shdw12">
              <a:schemeClr val="bg2">
                <a:alpha val="50000"/>
              </a:schemeClr>
            </a:prstShdw>
          </a:effectLst>
          <a:extLst>
            <a:ext uri="{909E8E84-426E-40DD-AFC4-6F175D3DCCD1}">
              <a14:hiddenFill xmlns="" xmlns:a14="http://schemas.microsoft.com/office/drawing/2010/main">
                <a:noFill/>
              </a14:hiddenFill>
            </a:ext>
          </a:extLst>
        </p:spPr>
        <p:txBody>
          <a:bodyPr/>
          <a:lstStyle/>
          <a:p>
            <a:endParaRPr lang="en-US"/>
          </a:p>
        </p:txBody>
      </p:sp>
      <p:sp>
        <p:nvSpPr>
          <p:cNvPr id="14" name="Freeform 63"/>
          <p:cNvSpPr>
            <a:spLocks/>
          </p:cNvSpPr>
          <p:nvPr/>
        </p:nvSpPr>
        <p:spPr bwMode="auto">
          <a:xfrm>
            <a:off x="1186796" y="4848026"/>
            <a:ext cx="762000" cy="431007"/>
          </a:xfrm>
          <a:custGeom>
            <a:avLst/>
            <a:gdLst>
              <a:gd name="T0" fmla="*/ 0 w 1369"/>
              <a:gd name="T1" fmla="*/ 589 h 589"/>
              <a:gd name="T2" fmla="*/ 363 w 1369"/>
              <a:gd name="T3" fmla="*/ 408 h 589"/>
              <a:gd name="T4" fmla="*/ 726 w 1369"/>
              <a:gd name="T5" fmla="*/ 317 h 589"/>
              <a:gd name="T6" fmla="*/ 1271 w 1369"/>
              <a:gd name="T7" fmla="*/ 45 h 589"/>
              <a:gd name="T8" fmla="*/ 1316 w 1369"/>
              <a:gd name="T9" fmla="*/ 45 h 589"/>
            </a:gdLst>
            <a:ahLst/>
            <a:cxnLst>
              <a:cxn ang="0">
                <a:pos x="T0" y="T1"/>
              </a:cxn>
              <a:cxn ang="0">
                <a:pos x="T2" y="T3"/>
              </a:cxn>
              <a:cxn ang="0">
                <a:pos x="T4" y="T5"/>
              </a:cxn>
              <a:cxn ang="0">
                <a:pos x="T6" y="T7"/>
              </a:cxn>
              <a:cxn ang="0">
                <a:pos x="T8" y="T9"/>
              </a:cxn>
            </a:cxnLst>
            <a:rect l="0" t="0" r="r" b="b"/>
            <a:pathLst>
              <a:path w="1369" h="589">
                <a:moveTo>
                  <a:pt x="0" y="589"/>
                </a:moveTo>
                <a:cubicBezTo>
                  <a:pt x="121" y="521"/>
                  <a:pt x="242" y="453"/>
                  <a:pt x="363" y="408"/>
                </a:cubicBezTo>
                <a:cubicBezTo>
                  <a:pt x="484" y="363"/>
                  <a:pt x="575" y="377"/>
                  <a:pt x="726" y="317"/>
                </a:cubicBezTo>
                <a:cubicBezTo>
                  <a:pt x="877" y="257"/>
                  <a:pt x="1173" y="90"/>
                  <a:pt x="1271" y="45"/>
                </a:cubicBezTo>
                <a:cubicBezTo>
                  <a:pt x="1369" y="0"/>
                  <a:pt x="1342" y="22"/>
                  <a:pt x="1316" y="45"/>
                </a:cubicBezTo>
              </a:path>
            </a:pathLst>
          </a:custGeom>
          <a:noFill/>
          <a:ln w="381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kx="-3284103" algn="br" rotWithShape="0">
                    <a:schemeClr val="bg2">
                      <a:alpha val="50000"/>
                    </a:schemeClr>
                  </a:outerShdw>
                </a:effectLst>
              </a14:hiddenEffects>
            </a:ext>
          </a:extLst>
        </p:spPr>
        <p:txBody>
          <a:bodyPr/>
          <a:lstStyle/>
          <a:p>
            <a:endParaRPr lang="en-US"/>
          </a:p>
        </p:txBody>
      </p:sp>
      <p:sp>
        <p:nvSpPr>
          <p:cNvPr id="15" name="Freeform 64"/>
          <p:cNvSpPr>
            <a:spLocks/>
          </p:cNvSpPr>
          <p:nvPr/>
        </p:nvSpPr>
        <p:spPr bwMode="auto">
          <a:xfrm>
            <a:off x="2159803" y="4892511"/>
            <a:ext cx="1524000" cy="504033"/>
          </a:xfrm>
          <a:custGeom>
            <a:avLst/>
            <a:gdLst>
              <a:gd name="T0" fmla="*/ 1043 w 1043"/>
              <a:gd name="T1" fmla="*/ 635 h 635"/>
              <a:gd name="T2" fmla="*/ 861 w 1043"/>
              <a:gd name="T3" fmla="*/ 182 h 635"/>
              <a:gd name="T4" fmla="*/ 0 w 1043"/>
              <a:gd name="T5" fmla="*/ 0 h 635"/>
            </a:gdLst>
            <a:ahLst/>
            <a:cxnLst>
              <a:cxn ang="0">
                <a:pos x="T0" y="T1"/>
              </a:cxn>
              <a:cxn ang="0">
                <a:pos x="T2" y="T3"/>
              </a:cxn>
              <a:cxn ang="0">
                <a:pos x="T4" y="T5"/>
              </a:cxn>
            </a:cxnLst>
            <a:rect l="0" t="0" r="r" b="b"/>
            <a:pathLst>
              <a:path w="1043" h="635">
                <a:moveTo>
                  <a:pt x="1043" y="635"/>
                </a:moveTo>
                <a:cubicBezTo>
                  <a:pt x="1039" y="461"/>
                  <a:pt x="1035" y="288"/>
                  <a:pt x="861" y="182"/>
                </a:cubicBezTo>
                <a:cubicBezTo>
                  <a:pt x="687" y="76"/>
                  <a:pt x="343" y="38"/>
                  <a:pt x="0" y="0"/>
                </a:cubicBezTo>
              </a:path>
            </a:pathLst>
          </a:custGeom>
          <a:noFill/>
          <a:ln w="381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kx="-3284103" algn="br" rotWithShape="0">
                    <a:schemeClr val="bg2">
                      <a:alpha val="50000"/>
                    </a:schemeClr>
                  </a:outerShdw>
                </a:effectLst>
              </a14:hiddenEffects>
            </a:ext>
          </a:extLst>
        </p:spPr>
        <p:txBody>
          <a:bodyPr/>
          <a:lstStyle/>
          <a:p>
            <a:endParaRPr lang="en-US"/>
          </a:p>
        </p:txBody>
      </p:sp>
      <p:pic>
        <p:nvPicPr>
          <p:cNvPr id="16" name="Picture 56" descr="stock_directory-serve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790274" y="4553091"/>
            <a:ext cx="609600" cy="609600"/>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53" descr="MC900349993[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rot="209888">
            <a:off x="3499902" y="4941699"/>
            <a:ext cx="367800" cy="61754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8" name="Group 45"/>
          <p:cNvGrpSpPr>
            <a:grpSpLocks/>
          </p:cNvGrpSpPr>
          <p:nvPr/>
        </p:nvGrpSpPr>
        <p:grpSpPr bwMode="auto">
          <a:xfrm>
            <a:off x="1301096" y="6234707"/>
            <a:ext cx="647700" cy="720726"/>
            <a:chOff x="295" y="3158"/>
            <a:chExt cx="499" cy="590"/>
          </a:xfrm>
        </p:grpSpPr>
        <p:pic>
          <p:nvPicPr>
            <p:cNvPr id="19" name="Picture 4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5" y="3158"/>
              <a:ext cx="324" cy="4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kx="-3284103" algn="br" rotWithShape="0">
                      <a:schemeClr val="bg2">
                        <a:alpha val="50000"/>
                      </a:schemeClr>
                    </a:outerShdw>
                  </a:effectLst>
                </a14:hiddenEffects>
              </a:ext>
            </a:extLst>
          </p:spPr>
        </p:pic>
        <p:pic>
          <p:nvPicPr>
            <p:cNvPr id="20" name="Picture 42" descr="MC900432629[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5" y="3249"/>
              <a:ext cx="499" cy="499"/>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21" name="Group 45"/>
          <p:cNvGrpSpPr>
            <a:grpSpLocks/>
          </p:cNvGrpSpPr>
          <p:nvPr/>
        </p:nvGrpSpPr>
        <p:grpSpPr bwMode="auto">
          <a:xfrm>
            <a:off x="2455348" y="6193451"/>
            <a:ext cx="647700" cy="720726"/>
            <a:chOff x="295" y="3158"/>
            <a:chExt cx="499" cy="590"/>
          </a:xfrm>
        </p:grpSpPr>
        <p:pic>
          <p:nvPicPr>
            <p:cNvPr id="22" name="Picture 4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5" y="3158"/>
              <a:ext cx="324" cy="4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kx="-3284103" algn="br" rotWithShape="0">
                      <a:schemeClr val="bg2">
                        <a:alpha val="50000"/>
                      </a:schemeClr>
                    </a:outerShdw>
                  </a:effectLst>
                </a14:hiddenEffects>
              </a:ext>
            </a:extLst>
          </p:spPr>
        </p:pic>
        <p:pic>
          <p:nvPicPr>
            <p:cNvPr id="23" name="Picture 42" descr="MC900432629[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5" y="3249"/>
              <a:ext cx="499" cy="499"/>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24"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038600" y="3945726"/>
            <a:ext cx="5031863" cy="28360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25016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752600" y="1078832"/>
            <a:ext cx="5638800" cy="3264568"/>
          </a:xfrm>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System model</a:t>
            </a:r>
            <a:endParaRPr lang="en-US" dirty="0">
              <a:latin typeface="Times New Roman" pitchFamily="18" charset="0"/>
              <a:cs typeface="Times New Roman" pitchFamily="18" charset="0"/>
            </a:endParaRPr>
          </a:p>
        </p:txBody>
      </p:sp>
      <p:pic>
        <p:nvPicPr>
          <p:cNvPr id="17410" name="Picture 2" descr="real_london_tube_map">
            <a:hlinkClick r:id="rId4"/>
          </p:cNvPr>
          <p:cNvPicPr>
            <a:picLocks noChangeAspect="1" noChangeArrowheads="1"/>
          </p:cNvPicPr>
          <p:nvPr/>
        </p:nvPicPr>
        <p:blipFill>
          <a:blip r:embed="rId5" cstate="print"/>
          <a:srcRect/>
          <a:stretch>
            <a:fillRect/>
          </a:stretch>
        </p:blipFill>
        <p:spPr bwMode="auto">
          <a:xfrm>
            <a:off x="424754" y="4195684"/>
            <a:ext cx="4071046" cy="2586116"/>
          </a:xfrm>
          <a:prstGeom prst="rect">
            <a:avLst/>
          </a:prstGeom>
          <a:noFill/>
        </p:spPr>
      </p:pic>
      <p:pic>
        <p:nvPicPr>
          <p:cNvPr id="17415" name="Picture 7"/>
          <p:cNvPicPr>
            <a:picLocks noChangeAspect="1" noChangeArrowheads="1"/>
          </p:cNvPicPr>
          <p:nvPr/>
        </p:nvPicPr>
        <p:blipFill>
          <a:blip r:embed="rId6" cstate="print"/>
          <a:srcRect/>
          <a:stretch>
            <a:fillRect/>
          </a:stretch>
        </p:blipFill>
        <p:spPr bwMode="auto">
          <a:xfrm>
            <a:off x="4781550" y="4219575"/>
            <a:ext cx="3829050" cy="2562225"/>
          </a:xfrm>
          <a:prstGeom prst="rect">
            <a:avLst/>
          </a:prstGeom>
          <a:noFill/>
          <a:ln w="9525">
            <a:noFill/>
            <a:miter lim="800000"/>
            <a:headEnd/>
            <a:tailEnd/>
          </a:ln>
        </p:spPr>
      </p:pic>
    </p:spTree>
    <p:extLst>
      <p:ext uri="{BB962C8B-B14F-4D97-AF65-F5344CB8AC3E}">
        <p14:creationId xmlns="" xmlns:p14="http://schemas.microsoft.com/office/powerpoint/2010/main" val="3031979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Problem formulation</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83979" y="1114161"/>
            <a:ext cx="5486400" cy="43186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62200" y="5410200"/>
            <a:ext cx="4800600" cy="1384995"/>
          </a:xfrm>
          <a:prstGeom prst="rect">
            <a:avLst/>
          </a:prstGeom>
          <a:noFill/>
        </p:spPr>
        <p:txBody>
          <a:bodyPr wrap="square" rtlCol="0">
            <a:spAutoFit/>
          </a:bodyPr>
          <a:lstStyle/>
          <a:p>
            <a:r>
              <a:rPr lang="en-US" sz="2800" dirty="0" smtClean="0">
                <a:latin typeface="Times New Roman" pitchFamily="18" charset="0"/>
                <a:cs typeface="Times New Roman" pitchFamily="18" charset="0"/>
              </a:rPr>
              <a:t>R: 1-3-6-7-8-9-…-16-17-18</a:t>
            </a:r>
          </a:p>
          <a:p>
            <a:r>
              <a:rPr lang="en-US" sz="2800" dirty="0" smtClean="0">
                <a:latin typeface="Times New Roman" pitchFamily="18" charset="0"/>
                <a:cs typeface="Times New Roman" pitchFamily="18" charset="0"/>
              </a:rPr>
              <a:t>         |         |                 |</a:t>
            </a:r>
          </a:p>
          <a:p>
            <a:r>
              <a:rPr lang="en-US" sz="2800" dirty="0" smtClean="0">
                <a:latin typeface="Times New Roman" pitchFamily="18" charset="0"/>
                <a:cs typeface="Times New Roman" pitchFamily="18" charset="0"/>
              </a:rPr>
              <a:t>G: 2-3-4-5-8- 13-14  -17</a:t>
            </a:r>
            <a:endParaRPr lang="en-US"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653922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Three </a:t>
            </a:r>
            <a:r>
              <a:rPr lang="en-US" dirty="0">
                <a:latin typeface="Times New Roman" pitchFamily="18" charset="0"/>
                <a:cs typeface="Times New Roman" pitchFamily="18" charset="0"/>
              </a:rPr>
              <a:t>b</a:t>
            </a:r>
            <a:r>
              <a:rPr lang="en-US" dirty="0" smtClean="0">
                <a:latin typeface="Times New Roman" pitchFamily="18" charset="0"/>
                <a:cs typeface="Times New Roman" pitchFamily="18" charset="0"/>
              </a:rPr>
              <a:t>asic conditions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Uniqueness (node degree; length of paths)</a:t>
            </a:r>
          </a:p>
          <a:p>
            <a:r>
              <a:rPr lang="en-US" dirty="0" smtClean="0">
                <a:latin typeface="Times New Roman" pitchFamily="18" charset="0"/>
                <a:cs typeface="Times New Roman" pitchFamily="18" charset="0"/>
              </a:rPr>
              <a:t>Opportunistic use of Landmarks</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Direction of entering and leaving</a:t>
            </a:r>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pic>
        <p:nvPicPr>
          <p:cNvPr id="6" name="Picture 5" descr="Screen Clippi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76800" y="3352800"/>
            <a:ext cx="4191000" cy="3505200"/>
          </a:xfrm>
          <a:prstGeom prst="rect">
            <a:avLst/>
          </a:prstGeom>
        </p:spPr>
      </p:pic>
      <p:sp>
        <p:nvSpPr>
          <p:cNvPr id="11" name="Oval 10"/>
          <p:cNvSpPr/>
          <p:nvPr/>
        </p:nvSpPr>
        <p:spPr>
          <a:xfrm>
            <a:off x="7277100" y="44196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277100" y="46863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277100" y="49911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277100" y="52578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277100" y="55245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77100" y="58293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267700" y="44196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267700" y="47244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267700" y="49911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267700" y="52959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267700" y="55626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267700" y="58293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5" name="Picture 3"/>
          <p:cNvPicPr>
            <a:picLocks noChangeAspect="1" noChangeArrowheads="1"/>
          </p:cNvPicPr>
          <p:nvPr/>
        </p:nvPicPr>
        <p:blipFill>
          <a:blip r:embed="rId4" cstate="print"/>
          <a:srcRect/>
          <a:stretch>
            <a:fillRect/>
          </a:stretch>
        </p:blipFill>
        <p:spPr bwMode="auto">
          <a:xfrm>
            <a:off x="76200" y="3429000"/>
            <a:ext cx="4800600" cy="3290104"/>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76200" y="3400425"/>
            <a:ext cx="4876800" cy="3457575"/>
          </a:xfrm>
          <a:prstGeom prst="rect">
            <a:avLst/>
          </a:prstGeom>
          <a:noFill/>
          <a:ln w="9525">
            <a:noFill/>
            <a:miter lim="800000"/>
            <a:headEnd/>
            <a:tailEnd/>
          </a:ln>
        </p:spPr>
      </p:pic>
    </p:spTree>
    <p:extLst>
      <p:ext uri="{BB962C8B-B14F-4D97-AF65-F5344CB8AC3E}">
        <p14:creationId xmlns="" xmlns:p14="http://schemas.microsoft.com/office/powerpoint/2010/main" val="400872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Times New Roman" pitchFamily="18" charset="0"/>
                <a:cs typeface="Times New Roman" pitchFamily="18" charset="0"/>
              </a:rPr>
              <a:t>Encounters</a:t>
            </a:r>
            <a:endParaRPr lang="en-US" dirty="0">
              <a:latin typeface="Times New Roman" pitchFamily="18" charset="0"/>
              <a:cs typeface="Times New Roman" pitchFamily="18" charset="0"/>
            </a:endParaRPr>
          </a:p>
        </p:txBody>
      </p:sp>
      <p:pic>
        <p:nvPicPr>
          <p:cNvPr id="4" name="Content Placeholder 3" descr="Screen Clipping"/>
          <p:cNvPicPr>
            <a:picLocks noGrp="1" noChangeAspect="1"/>
          </p:cNvPicPr>
          <p:nvPr>
            <p:ph sz="half" idx="1"/>
          </p:nvPr>
        </p:nvPicPr>
        <p:blipFill>
          <a:blip r:embed="rId3" cstate="print">
            <a:extLst>
              <a:ext uri="{28A0092B-C50C-407E-A947-70E740481C1C}">
                <a14:useLocalDpi xmlns="" xmlns:a14="http://schemas.microsoft.com/office/drawing/2010/main" val="0"/>
              </a:ext>
            </a:extLst>
          </a:blip>
          <a:stretch>
            <a:fillRect/>
          </a:stretch>
        </p:blipFill>
        <p:spPr>
          <a:xfrm>
            <a:off x="457200" y="2266525"/>
            <a:ext cx="4038600" cy="3193312"/>
          </a:xfrm>
          <a:prstGeom prst="rect">
            <a:avLst/>
          </a:prstGeom>
        </p:spPr>
      </p:pic>
      <p:pic>
        <p:nvPicPr>
          <p:cNvPr id="8" name="Content Placeholder 7" descr="Screen Clipping"/>
          <p:cNvPicPr>
            <a:picLocks noGrp="1" noChangeAspect="1"/>
          </p:cNvPicPr>
          <p:nvPr>
            <p:ph sz="half" idx="2"/>
          </p:nvPr>
        </p:nvPicPr>
        <p:blipFill>
          <a:blip r:embed="rId4" cstate="print">
            <a:extLst>
              <a:ext uri="{28A0092B-C50C-407E-A947-70E740481C1C}">
                <a14:useLocalDpi xmlns="" xmlns:a14="http://schemas.microsoft.com/office/drawing/2010/main" val="0"/>
              </a:ext>
            </a:extLst>
          </a:blip>
          <a:stretch>
            <a:fillRect/>
          </a:stretch>
        </p:blipFill>
        <p:spPr>
          <a:xfrm>
            <a:off x="4648200" y="2336206"/>
            <a:ext cx="4038600" cy="3053951"/>
          </a:xfrm>
          <a:prstGeom prst="rect">
            <a:avLst/>
          </a:prstGeom>
        </p:spPr>
      </p:pic>
    </p:spTree>
    <p:extLst>
      <p:ext uri="{BB962C8B-B14F-4D97-AF65-F5344CB8AC3E}">
        <p14:creationId xmlns="" xmlns:p14="http://schemas.microsoft.com/office/powerpoint/2010/main" val="2578485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Our scheme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305800" cy="4953000"/>
          </a:xfrm>
        </p:spPr>
        <p:txBody>
          <a:bodyPr>
            <a:normAutofit/>
          </a:bodyPr>
          <a:lstStyle/>
          <a:p>
            <a:r>
              <a:rPr lang="en-US" dirty="0" smtClean="0">
                <a:latin typeface="Times New Roman" pitchFamily="18" charset="0"/>
                <a:cs typeface="Times New Roman" pitchFamily="18" charset="0"/>
              </a:rPr>
              <a:t>Map can be gradually constructed.</a:t>
            </a:r>
            <a:endParaRPr lang="en-US" b="1" dirty="0" smtClean="0">
              <a:latin typeface="Times New Roman" pitchFamily="18" charset="0"/>
              <a:cs typeface="Times New Roman" pitchFamily="18" charset="0"/>
            </a:endParaRPr>
          </a:p>
          <a:p>
            <a:pPr marL="342900" lvl="1" indent="-342900">
              <a:buFont typeface="Arial" pitchFamily="34" charset="0"/>
              <a:buChar char="•"/>
            </a:pPr>
            <a:r>
              <a:rPr lang="en-US" b="1" dirty="0" smtClean="0">
                <a:latin typeface="Times New Roman" pitchFamily="18" charset="0"/>
                <a:cs typeface="Times New Roman" pitchFamily="18" charset="0"/>
              </a:rPr>
              <a:t>Phase </a:t>
            </a:r>
            <a:r>
              <a:rPr lang="en-US" b="1" dirty="0">
                <a:latin typeface="Times New Roman" pitchFamily="18" charset="0"/>
                <a:cs typeface="Times New Roman" pitchFamily="18" charset="0"/>
              </a:rPr>
              <a:t>I:</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Map construction by </a:t>
            </a:r>
            <a:r>
              <a:rPr lang="en-US" dirty="0" smtClean="0">
                <a:latin typeface="Times New Roman" pitchFamily="18" charset="0"/>
                <a:cs typeface="Times New Roman" pitchFamily="18" charset="0"/>
              </a:rPr>
              <a:t>Landmarks </a:t>
            </a:r>
            <a:r>
              <a:rPr lang="en-US" dirty="0">
                <a:latin typeface="Times New Roman" pitchFamily="18" charset="0"/>
                <a:cs typeface="Times New Roman" pitchFamily="18" charset="0"/>
              </a:rPr>
              <a:t>and intersection node degree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342900" lvl="1" indent="-342900">
              <a:buFont typeface="Arial" pitchFamily="34" charset="0"/>
              <a:buChar char="•"/>
            </a:pPr>
            <a:r>
              <a:rPr lang="en-US" b="1" dirty="0">
                <a:latin typeface="Times New Roman" pitchFamily="18" charset="0"/>
                <a:cs typeface="Times New Roman" pitchFamily="18" charset="0"/>
              </a:rPr>
              <a:t>Phase II:</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Based on </a:t>
            </a:r>
            <a:r>
              <a:rPr lang="en-US" dirty="0" smtClean="0">
                <a:latin typeface="Times New Roman" pitchFamily="18" charset="0"/>
                <a:cs typeface="Times New Roman" pitchFamily="18" charset="0"/>
              </a:rPr>
              <a:t>the server’s </a:t>
            </a:r>
            <a:r>
              <a:rPr lang="en-US" dirty="0">
                <a:latin typeface="Times New Roman" pitchFamily="18" charset="0"/>
                <a:cs typeface="Times New Roman" pitchFamily="18" charset="0"/>
              </a:rPr>
              <a:t>feedback, when users enter </a:t>
            </a:r>
            <a:r>
              <a:rPr lang="en-US" dirty="0" smtClean="0">
                <a:latin typeface="Times New Roman" pitchFamily="18" charset="0"/>
                <a:cs typeface="Times New Roman" pitchFamily="18" charset="0"/>
              </a:rPr>
              <a:t>an unclear </a:t>
            </a:r>
            <a:r>
              <a:rPr lang="en-US" dirty="0">
                <a:latin typeface="Times New Roman" pitchFamily="18" charset="0"/>
                <a:cs typeface="Times New Roman" pitchFamily="18" charset="0"/>
              </a:rPr>
              <a:t>region, they should report entering and leaving directions at each intersection (map construction by directions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428386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Extension: against </a:t>
            </a:r>
            <a:r>
              <a:rPr lang="en-US" dirty="0">
                <a:latin typeface="Times New Roman" pitchFamily="18" charset="0"/>
                <a:cs typeface="Times New Roman" pitchFamily="18" charset="0"/>
              </a:rPr>
              <a:t>m</a:t>
            </a:r>
            <a:r>
              <a:rPr lang="en-US" dirty="0" smtClean="0">
                <a:latin typeface="Times New Roman" pitchFamily="18" charset="0"/>
                <a:cs typeface="Times New Roman" pitchFamily="18" charset="0"/>
              </a:rPr>
              <a:t>alicious users</a:t>
            </a:r>
            <a:endParaRPr lang="en-US" dirty="0">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a:bodyPr>
          <a:lstStyle/>
          <a:p>
            <a:r>
              <a:rPr lang="en-US" b="1" dirty="0" smtClean="0">
                <a:latin typeface="Times New Roman" pitchFamily="18" charset="0"/>
                <a:cs typeface="Times New Roman" pitchFamily="18" charset="0"/>
              </a:rPr>
              <a:t>Assumption</a:t>
            </a:r>
            <a:endParaRPr lang="en-US" sz="3000"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Attacks</a:t>
            </a:r>
          </a:p>
          <a:p>
            <a:r>
              <a:rPr lang="en-US" b="1" dirty="0" smtClean="0">
                <a:latin typeface="Times New Roman" pitchFamily="18" charset="0"/>
                <a:cs typeface="Times New Roman" pitchFamily="18" charset="0"/>
              </a:rPr>
              <a:t>Two key features</a:t>
            </a:r>
            <a:endParaRPr lang="en-US"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Defense: </a:t>
            </a:r>
            <a:br>
              <a:rPr lang="en-US" b="1" dirty="0" smtClean="0">
                <a:latin typeface="Times New Roman" pitchFamily="18" charset="0"/>
                <a:cs typeface="Times New Roman" pitchFamily="18" charset="0"/>
              </a:rPr>
            </a:br>
            <a:r>
              <a:rPr lang="en-US" sz="3000" dirty="0" smtClean="0">
                <a:latin typeface="Times New Roman" pitchFamily="18" charset="0"/>
                <a:cs typeface="Times New Roman" pitchFamily="18" charset="0"/>
              </a:rPr>
              <a:t>Each user is assigned with an honest degree. </a:t>
            </a:r>
            <a:br>
              <a:rPr lang="en-US" sz="3000" dirty="0" smtClean="0">
                <a:latin typeface="Times New Roman" pitchFamily="18" charset="0"/>
                <a:cs typeface="Times New Roman" pitchFamily="18" charset="0"/>
              </a:rPr>
            </a:br>
            <a:r>
              <a:rPr lang="en-US" sz="3000" dirty="0" smtClean="0">
                <a:latin typeface="Times New Roman" pitchFamily="18" charset="0"/>
                <a:cs typeface="Times New Roman" pitchFamily="18" charset="0"/>
              </a:rPr>
              <a:t>Once the server discovers an inconsistency, some penalty will be given to the corresponding users.  </a:t>
            </a:r>
            <a:endParaRPr lang="en-US" sz="30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90545" y="1371600"/>
            <a:ext cx="4005647" cy="31530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73861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Performance analysis and evaluation</a:t>
            </a:r>
            <a:endParaRPr lang="en-US" dirty="0">
              <a:latin typeface="Times New Roman" pitchFamily="18" charset="0"/>
              <a:cs typeface="Times New Roman" pitchFamily="18" charset="0"/>
            </a:endParaRPr>
          </a:p>
        </p:txBody>
      </p:sp>
      <p:pic>
        <p:nvPicPr>
          <p:cNvPr id="6" name="Picture 5" descr="Screen Clippi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2159" y="2071492"/>
            <a:ext cx="4303641" cy="3795908"/>
          </a:xfrm>
          <a:prstGeom prst="rect">
            <a:avLst/>
          </a:prstGeom>
        </p:spPr>
      </p:pic>
      <p:pic>
        <p:nvPicPr>
          <p:cNvPr id="7" name="Picture 6" descr="Screen Clippi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08441" y="2122684"/>
            <a:ext cx="4383159" cy="3744716"/>
          </a:xfrm>
          <a:prstGeom prst="rect">
            <a:avLst/>
          </a:prstGeom>
        </p:spPr>
      </p:pic>
      <p:sp>
        <p:nvSpPr>
          <p:cNvPr id="8" name="TextBox 7"/>
          <p:cNvSpPr txBox="1"/>
          <p:nvPr/>
        </p:nvSpPr>
        <p:spPr>
          <a:xfrm>
            <a:off x="0" y="5827693"/>
            <a:ext cx="91440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(L) False negative rate: # of missing edges / # of total edge</a:t>
            </a:r>
          </a:p>
          <a:p>
            <a:r>
              <a:rPr lang="en-US" sz="2800" dirty="0" smtClean="0">
                <a:latin typeface="Times New Roman" pitchFamily="18" charset="0"/>
                <a:cs typeface="Times New Roman" pitchFamily="18" charset="0"/>
              </a:rPr>
              <a:t>(R) False positive rate: # of extra false edges / # of total edge</a:t>
            </a:r>
          </a:p>
        </p:txBody>
      </p:sp>
      <p:sp>
        <p:nvSpPr>
          <p:cNvPr id="9" name="TextBox 8"/>
          <p:cNvSpPr txBox="1"/>
          <p:nvPr/>
        </p:nvSpPr>
        <p:spPr>
          <a:xfrm>
            <a:off x="0" y="1295400"/>
            <a:ext cx="9144000" cy="1231106"/>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The accuracy of constructed map increases with more information at intersections.</a:t>
            </a:r>
          </a:p>
          <a:p>
            <a:endParaRPr lang="en-US" dirty="0"/>
          </a:p>
        </p:txBody>
      </p:sp>
    </p:spTree>
    <p:extLst>
      <p:ext uri="{BB962C8B-B14F-4D97-AF65-F5344CB8AC3E}">
        <p14:creationId xmlns="" xmlns:p14="http://schemas.microsoft.com/office/powerpoint/2010/main" val="2048776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TotalTime>
  <Words>1655</Words>
  <Application>Microsoft Office PowerPoint</Application>
  <PresentationFormat>全屏显示(4:3)</PresentationFormat>
  <Paragraphs>125</Paragraphs>
  <Slides>12</Slides>
  <Notes>10</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Office Theme</vt:lpstr>
      <vt:lpstr>Cooperative Trajectory-based Map Construction</vt:lpstr>
      <vt:lpstr>Introduction</vt:lpstr>
      <vt:lpstr>System model</vt:lpstr>
      <vt:lpstr>Problem formulation</vt:lpstr>
      <vt:lpstr>Three basic conditions</vt:lpstr>
      <vt:lpstr>Encounters</vt:lpstr>
      <vt:lpstr>Our scheme</vt:lpstr>
      <vt:lpstr>Extension: against malicious users</vt:lpstr>
      <vt:lpstr>Performance analysis and evaluation</vt:lpstr>
      <vt:lpstr>Performance analysis and evaluation</vt:lpstr>
      <vt:lpstr>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Cooperative Trajectory-based Map Construction</dc:title>
  <dc:creator>Wei</dc:creator>
  <cp:lastModifiedBy>Ying Dai</cp:lastModifiedBy>
  <cp:revision>125</cp:revision>
  <dcterms:created xsi:type="dcterms:W3CDTF">2012-06-15T13:18:12Z</dcterms:created>
  <dcterms:modified xsi:type="dcterms:W3CDTF">2012-06-25T13:28:55Z</dcterms:modified>
</cp:coreProperties>
</file>