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256" r:id="rId2"/>
    <p:sldId id="676" r:id="rId3"/>
    <p:sldId id="1128" r:id="rId4"/>
    <p:sldId id="795" r:id="rId5"/>
    <p:sldId id="1129" r:id="rId6"/>
    <p:sldId id="734" r:id="rId7"/>
    <p:sldId id="771" r:id="rId8"/>
    <p:sldId id="756" r:id="rId9"/>
    <p:sldId id="736" r:id="rId10"/>
    <p:sldId id="738" r:id="rId11"/>
    <p:sldId id="757" r:id="rId12"/>
    <p:sldId id="739" r:id="rId13"/>
    <p:sldId id="745" r:id="rId14"/>
    <p:sldId id="790" r:id="rId15"/>
    <p:sldId id="749" r:id="rId16"/>
    <p:sldId id="796" r:id="rId17"/>
    <p:sldId id="1119" r:id="rId18"/>
    <p:sldId id="1118" r:id="rId19"/>
    <p:sldId id="1120" r:id="rId20"/>
    <p:sldId id="1121" r:id="rId21"/>
    <p:sldId id="1122" r:id="rId22"/>
    <p:sldId id="1134" r:id="rId23"/>
    <p:sldId id="1133" r:id="rId24"/>
    <p:sldId id="1127" r:id="rId25"/>
    <p:sldId id="1125" r:id="rId26"/>
    <p:sldId id="1124" r:id="rId27"/>
    <p:sldId id="1126" r:id="rId28"/>
    <p:sldId id="1130" r:id="rId29"/>
    <p:sldId id="338" r:id="rId30"/>
    <p:sldId id="770" r:id="rId31"/>
  </p:sldIdLst>
  <p:sldSz cx="9144000" cy="6858000" type="screen4x3"/>
  <p:notesSz cx="9296400" cy="7010400"/>
  <p:defaultTextStyle>
    <a:defPPr>
      <a:defRPr lang="en-GB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bg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880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70">
          <p15:clr>
            <a:srgbClr val="A4A3A4"/>
          </p15:clr>
        </p15:guide>
        <p15:guide id="2" pos="2863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hanh Phuong Tran" initials="TPT" lastIdx="6" clrIdx="0"/>
  <p:cmAuthor id="2" name="Jie Wu" initials="JW" lastIdx="5" clrIdx="1">
    <p:extLst>
      <p:ext uri="{19B8F6BF-5375-455C-9EA6-DF929625EA0E}">
        <p15:presenceInfo xmlns:p15="http://schemas.microsoft.com/office/powerpoint/2012/main" userId="Jie Wu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FFFF"/>
    <a:srgbClr val="FF0000"/>
    <a:srgbClr val="E5E5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719" autoAdjust="0"/>
  </p:normalViewPr>
  <p:slideViewPr>
    <p:cSldViewPr>
      <p:cViewPr varScale="1">
        <p:scale>
          <a:sx n="62" d="100"/>
          <a:sy n="62" d="100"/>
        </p:scale>
        <p:origin x="1421" y="48"/>
      </p:cViewPr>
      <p:guideLst>
        <p:guide pos="2880"/>
        <p:guide orient="horz" pos="2160"/>
      </p:guideLst>
    </p:cSldViewPr>
  </p:slideViewPr>
  <p:outlineViewPr>
    <p:cViewPr varScale="1">
      <p:scale>
        <a:sx n="170" d="200"/>
        <a:sy n="170" d="200"/>
      </p:scale>
      <p:origin x="0" y="-1093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4764"/>
    </p:cViewPr>
  </p:sorterViewPr>
  <p:notesViewPr>
    <p:cSldViewPr>
      <p:cViewPr varScale="1">
        <p:scale>
          <a:sx n="59" d="100"/>
          <a:sy n="59" d="100"/>
        </p:scale>
        <p:origin x="-1752" y="-72"/>
      </p:cViewPr>
      <p:guideLst>
        <p:guide orient="horz" pos="2170"/>
        <p:guide pos="2863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commentAuthors" Target="commentAuthor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t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267325" y="0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fld id="{20934B1F-D9F3-4960-A904-283E30F1F341}" type="datetimeFigureOut">
              <a:rPr lang="en-US" altLang="zh-CN"/>
              <a:pPr>
                <a:defRPr/>
              </a:pPr>
              <a:t>11/16/2023</a:t>
            </a:fld>
            <a:endParaRPr lang="en-US" altLang="zh-C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657975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b" anchorCtr="0" compatLnSpc="1">
            <a:prstTxWarp prst="textNoShape">
              <a:avLst/>
            </a:prstTxWarp>
          </a:bodyPr>
          <a:lstStyle>
            <a:lvl1pPr>
              <a:buClr>
                <a:srgbClr val="000000"/>
              </a:buClr>
              <a:buSzPct val="100000"/>
              <a:buFont typeface="Arial" charset="0"/>
              <a:buNone/>
              <a:defRPr sz="1100">
                <a:latin typeface="Arial" charset="0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267325" y="6657975"/>
            <a:ext cx="4027488" cy="350838"/>
          </a:xfrm>
          <a:prstGeom prst="rect">
            <a:avLst/>
          </a:prstGeom>
        </p:spPr>
        <p:txBody>
          <a:bodyPr vert="horz" wrap="square" lIns="90596" tIns="45298" rIns="90596" bIns="45298" numCol="1" anchor="b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100"/>
            </a:lvl1pPr>
          </a:lstStyle>
          <a:p>
            <a:pPr>
              <a:defRPr/>
            </a:pPr>
            <a:fld id="{A79C2080-0242-4C2B-8385-7D05F04B86B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9769249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1"/>
          <p:cNvSpPr>
            <a:spLocks noChangeArrowheads="1"/>
          </p:cNvSpPr>
          <p:nvPr/>
        </p:nvSpPr>
        <p:spPr bwMode="auto">
          <a:xfrm>
            <a:off x="0" y="0"/>
            <a:ext cx="9296400" cy="7010400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0596" tIns="45298" rIns="90596" bIns="45298" anchor="ctr"/>
          <a:lstStyle>
            <a:lvl1pPr>
              <a:defRPr>
                <a:solidFill>
                  <a:schemeClr val="bg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bg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bg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bg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bg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1"/>
                </a:solidFill>
                <a:latin typeface="Arial" charset="0"/>
              </a:defRPr>
            </a:lvl9pPr>
          </a:lstStyle>
          <a:p>
            <a:pPr>
              <a:buClr>
                <a:srgbClr val="000000"/>
              </a:buClr>
              <a:buSzPct val="100000"/>
              <a:buFont typeface="Arial" charset="0"/>
              <a:buNone/>
              <a:defRPr/>
            </a:pPr>
            <a:endParaRPr lang="en-US" altLang="zh-CN"/>
          </a:p>
        </p:txBody>
      </p:sp>
      <p:sp>
        <p:nvSpPr>
          <p:cNvPr id="2" name="Rectangle 2"/>
          <p:cNvSpPr>
            <a:spLocks noGrp="1" noChangeArrowheads="1"/>
          </p:cNvSpPr>
          <p:nvPr>
            <p:ph type="hdr"/>
          </p:nvPr>
        </p:nvSpPr>
        <p:spPr bwMode="auto">
          <a:xfrm>
            <a:off x="0" y="0"/>
            <a:ext cx="4027488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>
            <a:lvl1pPr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/>
          </p:nvPr>
        </p:nvSpPr>
        <p:spPr bwMode="auto">
          <a:xfrm>
            <a:off x="5265738" y="0"/>
            <a:ext cx="4025900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101" name="Rectangle 4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2894013" y="525463"/>
            <a:ext cx="3505200" cy="26289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" name="Rectangle 5"/>
          <p:cNvSpPr>
            <a:spLocks noGrp="1" noChangeArrowheads="1"/>
          </p:cNvSpPr>
          <p:nvPr>
            <p:ph type="body"/>
          </p:nvPr>
        </p:nvSpPr>
        <p:spPr bwMode="auto">
          <a:xfrm>
            <a:off x="930275" y="3330575"/>
            <a:ext cx="7435850" cy="31527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noProof="0"/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/>
          </p:nvPr>
        </p:nvSpPr>
        <p:spPr bwMode="auto">
          <a:xfrm>
            <a:off x="0" y="6657975"/>
            <a:ext cx="4027488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b" anchorCtr="0" compatLnSpc="1">
            <a:prstTxWarp prst="textNoShape">
              <a:avLst/>
            </a:prstTxWarp>
          </a:bodyPr>
          <a:lstStyle>
            <a:lvl1pPr eaLnBrk="1">
              <a:buClr>
                <a:srgbClr val="000000"/>
              </a:buClr>
              <a:buSzPct val="45000"/>
              <a:buFont typeface="Wingdings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/>
          </p:nvPr>
        </p:nvSpPr>
        <p:spPr bwMode="auto">
          <a:xfrm>
            <a:off x="5265738" y="6657975"/>
            <a:ext cx="4025900" cy="34925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2373" tIns="46363" rIns="92373" bIns="46363" numCol="1" anchor="b" anchorCtr="0" compatLnSpc="1">
            <a:prstTxWarp prst="textNoShape">
              <a:avLst/>
            </a:prstTxWarp>
          </a:bodyPr>
          <a:lstStyle>
            <a:lvl1pPr algn="r" eaLnBrk="1">
              <a:buClr>
                <a:srgbClr val="000000"/>
              </a:buClr>
              <a:buSzPct val="45000"/>
              <a:buFont typeface="Wingdings" panose="05000000000000000000" pitchFamily="2" charset="2"/>
              <a:buNone/>
              <a:tabLst>
                <a:tab pos="714375" algn="l"/>
                <a:tab pos="1431925" algn="l"/>
                <a:tab pos="2149475" algn="l"/>
                <a:tab pos="2865438" algn="l"/>
              </a:tabLst>
              <a:defRPr sz="11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</a:lstStyle>
          <a:p>
            <a:pPr>
              <a:defRPr/>
            </a:pPr>
            <a:fld id="{46CD1E71-5E1F-43A1-846E-9804E68D7EFB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4238212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950" indent="-28575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30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6002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7400" indent="-228600" algn="l" defTabSz="45720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7"/>
          <p:cNvSpPr>
            <a:spLocks noGrp="1" noChangeArrowheads="1"/>
          </p:cNvSpPr>
          <p:nvPr>
            <p:ph type="sldNum" sz="quarter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714375" algn="l"/>
                <a:tab pos="1431925" algn="l"/>
                <a:tab pos="2149475" algn="l"/>
                <a:tab pos="2865438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SzPct val="45000"/>
              <a:buFont typeface="Wingdings" panose="05000000000000000000" pitchFamily="2" charset="2"/>
              <a:buNone/>
            </a:pPr>
            <a:fld id="{A92E69C2-2F52-412E-B84A-C84E6F9594E5}" type="slidenum">
              <a:rPr lang="zh-CN" altLang="en-GB" sz="1100" smtClean="0"/>
              <a:pPr>
                <a:spcBef>
                  <a:spcPct val="0"/>
                </a:spcBef>
                <a:buSzPct val="45000"/>
                <a:buFont typeface="Wingdings" panose="05000000000000000000" pitchFamily="2" charset="2"/>
                <a:buNone/>
              </a:pPr>
              <a:t>1</a:t>
            </a:fld>
            <a:endParaRPr lang="en-GB" altLang="zh-CN" sz="1100"/>
          </a:p>
        </p:txBody>
      </p:sp>
      <p:sp>
        <p:nvSpPr>
          <p:cNvPr id="7171" name="Text Box 1"/>
          <p:cNvSpPr txBox="1">
            <a:spLocks noChangeArrowheads="1"/>
          </p:cNvSpPr>
          <p:nvPr/>
        </p:nvSpPr>
        <p:spPr bwMode="auto">
          <a:xfrm>
            <a:off x="1566863" y="525463"/>
            <a:ext cx="6162675" cy="262890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lIns="90596" tIns="45298" rIns="90596" bIns="45298" anchor="ctr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Font typeface="Arial" panose="020B0604020202020204" pitchFamily="34" charset="0"/>
              <a:buNone/>
            </a:pPr>
            <a:endParaRPr lang="en-US" altLang="zh-CN" sz="180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7172" name="Rectangle 2"/>
          <p:cNvSpPr>
            <a:spLocks noGrp="1" noChangeArrowheads="1"/>
          </p:cNvSpPr>
          <p:nvPr>
            <p:ph type="body"/>
          </p:nvPr>
        </p:nvSpPr>
        <p:spPr>
          <a:xfrm>
            <a:off x="930275" y="3330575"/>
            <a:ext cx="7437438" cy="3154363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589" tIns="45294" rIns="90589" bIns="45294" anchor="ctr"/>
          <a:lstStyle/>
          <a:p>
            <a:endParaRPr lang="en-US" altLang="zh-CN" dirty="0"/>
          </a:p>
        </p:txBody>
      </p:sp>
    </p:spTree>
    <p:extLst>
      <p:ext uri="{BB962C8B-B14F-4D97-AF65-F5344CB8AC3E}">
        <p14:creationId xmlns:p14="http://schemas.microsoft.com/office/powerpoint/2010/main" val="2599631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Gap in the first and last pairs.  Two parallel bars: </a:t>
            </a:r>
          </a:p>
        </p:txBody>
      </p:sp>
    </p:spTree>
    <p:extLst>
      <p:ext uri="{BB962C8B-B14F-4D97-AF65-F5344CB8AC3E}">
        <p14:creationId xmlns:p14="http://schemas.microsoft.com/office/powerpoint/2010/main" val="5096298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dirty="0">
                <a:effectLst/>
                <a:latin typeface="Segoe UI" panose="020B0502040204020203" pitchFamily="34" charset="0"/>
              </a:rPr>
              <a:t>The convolution layer (CONV) uses filters that perform convolution operations as it is scanning the input II with respect to its dimensions. Its hyperparameters include the </a:t>
            </a:r>
            <a:r>
              <a:rPr lang="en-US" sz="1800" b="1" dirty="0">
                <a:effectLst/>
                <a:latin typeface="Segoe UI" panose="020B0502040204020203" pitchFamily="34" charset="0"/>
              </a:rPr>
              <a:t>filter size </a:t>
            </a:r>
            <a:r>
              <a:rPr lang="en-US" sz="1800" dirty="0">
                <a:effectLst/>
                <a:latin typeface="Segoe UI" panose="020B0502040204020203" pitchFamily="34" charset="0"/>
              </a:rPr>
              <a:t>FF and </a:t>
            </a:r>
            <a:r>
              <a:rPr lang="en-US" sz="1800" b="1" dirty="0">
                <a:effectLst/>
                <a:latin typeface="Segoe UI" panose="020B0502040204020203" pitchFamily="34" charset="0"/>
              </a:rPr>
              <a:t>stride</a:t>
            </a:r>
            <a:r>
              <a:rPr lang="en-US" sz="1800" dirty="0">
                <a:effectLst/>
                <a:latin typeface="Segoe UI" panose="020B0502040204020203" pitchFamily="34" charset="0"/>
              </a:rPr>
              <a:t> SS. The resulting output OO is </a:t>
            </a:r>
            <a:r>
              <a:rPr lang="en-US" sz="1800" b="0" dirty="0">
                <a:effectLst/>
                <a:latin typeface="Segoe UI" panose="020B0502040204020203" pitchFamily="34" charset="0"/>
              </a:rPr>
              <a:t>called </a:t>
            </a:r>
            <a:r>
              <a:rPr lang="en-US" sz="1800" b="1" dirty="0">
                <a:effectLst/>
                <a:latin typeface="Segoe UI" panose="020B0502040204020203" pitchFamily="34" charset="0"/>
              </a:rPr>
              <a:t>feature map </a:t>
            </a:r>
            <a:r>
              <a:rPr lang="en-US" sz="1800" b="0" dirty="0">
                <a:effectLst/>
                <a:latin typeface="Segoe UI" panose="020B0502040204020203" pitchFamily="34" charset="0"/>
              </a:rPr>
              <a:t>or</a:t>
            </a:r>
            <a:r>
              <a:rPr lang="en-US" sz="1800" b="1" dirty="0">
                <a:effectLst/>
                <a:latin typeface="Segoe UI" panose="020B0502040204020203" pitchFamily="34" charset="0"/>
              </a:rPr>
              <a:t> activation map</a:t>
            </a:r>
            <a:r>
              <a:rPr lang="en-US" sz="1800" dirty="0">
                <a:effectLst/>
                <a:latin typeface="Segoe UI" panose="020B0502040204020203" pitchFamily="34" charset="0"/>
              </a:rPr>
              <a:t>. 200 layers, 60M parameters, LLM: 1.7 trillion parameters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CN" sz="4000" dirty="0"/>
              <a:t>卷积</a:t>
            </a:r>
            <a:r>
              <a:rPr lang="en-US" altLang="zh-CN" sz="4000" dirty="0"/>
              <a:t>, </a:t>
            </a:r>
            <a:r>
              <a:rPr lang="zh-CN" sz="2800" dirty="0"/>
              <a:t>汇集</a:t>
            </a:r>
            <a:endParaRPr lang="en-US" sz="1800" dirty="0"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rgbClr val="000000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11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5451738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7130829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Approximate convex: </a:t>
            </a:r>
            <a:r>
              <a:rPr lang="en-US" altLang="en-US" dirty="0" err="1"/>
              <a:t>AlexNet</a:t>
            </a:r>
            <a:r>
              <a:rPr lang="en-US" altLang="en-US" dirty="0"/>
              <a:t>’.  Copy numbers.</a:t>
            </a:r>
          </a:p>
        </p:txBody>
      </p:sp>
    </p:spTree>
    <p:extLst>
      <p:ext uri="{BB962C8B-B14F-4D97-AF65-F5344CB8AC3E}">
        <p14:creationId xmlns:p14="http://schemas.microsoft.com/office/powerpoint/2010/main" val="25243574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1">
              <a:spcBef>
                <a:spcPts val="1200"/>
              </a:spcBef>
              <a:spcAft>
                <a:spcPts val="600"/>
              </a:spcAft>
            </a:pPr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14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5003252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67380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Smartphones, wearable devices (google glass and apple watch), cameras, vehicles_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16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77073511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Smartphones, wearable devices (google glass and apple watch), cameras, vehicles_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17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7264092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0F6C2F17-3635-95D0-0DFB-74EF3E8883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6613" cy="3484563"/>
          </a:xfrm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3739713B-CAE6-3D36-284F-6CFADAF813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13253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0F6C2F17-3635-95D0-0DFB-74EF3E8883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6613" cy="3484563"/>
          </a:xfrm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3739713B-CAE6-3D36-284F-6CFADAF813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884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529132" y="5856564"/>
            <a:ext cx="4228266" cy="554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-438150" y="923925"/>
            <a:ext cx="6161088" cy="4622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7286332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0F6C2F17-3635-95D0-0DFB-74EF3E8883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6613" cy="3484563"/>
          </a:xfrm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3739713B-CAE6-3D36-284F-6CFADAF813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60358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0F6C2F17-3635-95D0-0DFB-74EF3E8883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6613" cy="3484563"/>
          </a:xfrm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3739713B-CAE6-3D36-284F-6CFADAF813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901904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0F6C2F17-3635-95D0-0DFB-74EF3E8883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6613" cy="3484563"/>
          </a:xfrm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3739713B-CAE6-3D36-284F-6CFADAF813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489227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Smartphones, wearable devices (google glass and apple watch), cameras, vehicles_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23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4336260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Smartphones, wearable devices (google glass and apple watch), cameras, vehicles_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24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4336260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>
            <a:extLst>
              <a:ext uri="{FF2B5EF4-FFF2-40B4-BE49-F238E27FC236}">
                <a16:creationId xmlns:a16="http://schemas.microsoft.com/office/drawing/2014/main" id="{0F6C2F17-3635-95D0-0DFB-74EF3E888354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4275" y="698500"/>
            <a:ext cx="4646613" cy="3484563"/>
          </a:xfrm>
          <a:ln/>
        </p:spPr>
      </p:sp>
      <p:sp>
        <p:nvSpPr>
          <p:cNvPr id="61443" name="Rectangle 3">
            <a:extLst>
              <a:ext uri="{FF2B5EF4-FFF2-40B4-BE49-F238E27FC236}">
                <a16:creationId xmlns:a16="http://schemas.microsoft.com/office/drawing/2014/main" id="{3739713B-CAE6-3D36-284F-6CFADAF813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1475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2097693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Smartphones, wearable devices (google glass and apple watch), cameras, vehicles_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26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8532686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529132" y="5856564"/>
            <a:ext cx="4228266" cy="554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lang="en-US" sz="1800" b="0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Instinctive and emotional, deliberate and logical </a:t>
            </a:r>
            <a:endParaRPr sz="1800" b="0" i="0" u="none" strike="noStrike" cap="none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-438150" y="923925"/>
            <a:ext cx="6161088" cy="4622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32345347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Shape 231"/>
          <p:cNvSpPr txBox="1">
            <a:spLocks noGrp="1"/>
          </p:cNvSpPr>
          <p:nvPr>
            <p:ph type="body" idx="1"/>
          </p:nvPr>
        </p:nvSpPr>
        <p:spPr>
          <a:xfrm>
            <a:off x="529132" y="5856564"/>
            <a:ext cx="4228266" cy="5544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2" name="Shape 232"/>
          <p:cNvSpPr>
            <a:spLocks noGrp="1" noRot="1" noChangeAspect="1"/>
          </p:cNvSpPr>
          <p:nvPr>
            <p:ph type="sldImg" idx="2"/>
          </p:nvPr>
        </p:nvSpPr>
        <p:spPr>
          <a:xfrm>
            <a:off x="-438150" y="923925"/>
            <a:ext cx="6161088" cy="46228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99479819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Shape 239"/>
          <p:cNvSpPr txBox="1">
            <a:spLocks noGrp="1"/>
          </p:cNvSpPr>
          <p:nvPr>
            <p:ph type="body" idx="1"/>
          </p:nvPr>
        </p:nvSpPr>
        <p:spPr>
          <a:xfrm>
            <a:off x="701675" y="4416426"/>
            <a:ext cx="5607048" cy="4181474"/>
          </a:xfrm>
          <a:prstGeom prst="rect">
            <a:avLst/>
          </a:prstGeom>
          <a:noFill/>
          <a:ln>
            <a:noFill/>
          </a:ln>
        </p:spPr>
        <p:txBody>
          <a:bodyPr lIns="91390" tIns="91390" rIns="91390" bIns="91390" anchor="t" anchorCtr="0">
            <a:noAutofit/>
          </a:bodyPr>
          <a:lstStyle/>
          <a:p>
            <a:pPr>
              <a:buSzPct val="25000"/>
            </a:pPr>
            <a:endParaRPr/>
          </a:p>
        </p:txBody>
      </p:sp>
      <p:sp>
        <p:nvSpPr>
          <p:cNvPr id="240" name="Shape 240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8500"/>
            <a:ext cx="4646613" cy="348615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000000"/>
            </a:solidFill>
            <a:prstDash val="solid"/>
            <a:miter/>
            <a:headEnd type="none" w="med" len="med"/>
            <a:tailEnd type="none" w="med" len="med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Smartphones, wearable devices (google glass and apple watch), cameras, vehicles, 850 ZB data in 2021, DC 20.6 ZB data_6G in 2030,  space-air-ground-sea networks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3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5940663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54351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Smartphones, wearable devices (google glass and apple watch), cameras, vehicles_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4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0399854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Smartphones, wearable devices (google glass and apple watch), cameras, vehicles_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5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226970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rgbClr val="000000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6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672201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>
                <a:solidFill>
                  <a:srgbClr val="000000"/>
                </a:solidFill>
                <a:effectLst/>
                <a:latin typeface="Times New Roman" pitchFamily="18" charset="0"/>
                <a:ea typeface="+mn-ea"/>
                <a:cs typeface="+mn-cs"/>
              </a:rPr>
              <a:t>(first, second): local and communication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7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5113195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434975" y="925513"/>
            <a:ext cx="6159500" cy="4621212"/>
          </a:xfrm>
          <a:ln/>
        </p:spPr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5111" y="5856564"/>
            <a:ext cx="3876311" cy="5544999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altLang="en-US" dirty="0"/>
              <a:t>200 sensors: Radar, Light Detection and Ranging sensors, Sonar, Global Navigation Satellite Systems (GNSS)</a:t>
            </a:r>
          </a:p>
        </p:txBody>
      </p:sp>
    </p:spTree>
    <p:extLst>
      <p:ext uri="{BB962C8B-B14F-4D97-AF65-F5344CB8AC3E}">
        <p14:creationId xmlns:p14="http://schemas.microsoft.com/office/powerpoint/2010/main" val="28303234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rgbClr val="000000"/>
              </a:solidFill>
              <a:effectLst/>
              <a:latin typeface="Times New Roman" pitchFamily="18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pPr>
              <a:defRPr/>
            </a:pPr>
            <a:fld id="{46CD1E71-5E1F-43A1-846E-9804E68D7EFB}" type="slidenum">
              <a:rPr lang="zh-CN" altLang="en-GB" smtClean="0"/>
              <a:pPr>
                <a:defRPr/>
              </a:pPr>
              <a:t>9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021582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306FD4-D176-452A-B165-40A8735620BC}" type="datetime1">
              <a:rPr lang="en-US" altLang="zh-CN" smtClean="0"/>
              <a:t>11/15/2023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73BDD95-6715-43E6-92CF-6092EA283C36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7565240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522A43-1581-4DC9-B334-E9DB7BFD66E0}" type="datetime1">
              <a:rPr lang="en-US" altLang="zh-CN" smtClean="0"/>
              <a:t>11/15/2023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F328DF-ABE6-4B53-A83B-B3553B3BD80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16323689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5813" cy="58547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4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2F080F-B7FA-48CE-8497-7B6CE1158F10}" type="datetime1">
              <a:rPr lang="en-US" altLang="zh-CN" smtClean="0"/>
              <a:t>11/15/2023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F3EB77-E985-41E7-B131-080356A7030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2452966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04831F-DAA8-48BD-95E7-E92F06F36013}" type="datetime1">
              <a:rPr lang="en-US" altLang="zh-CN" smtClean="0"/>
              <a:t>11/15/2023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B948522-B685-4FEA-9ABF-2F4ADA799B23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1595596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 preserve="1">
  <p:cSld name="Title and Tex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8228013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3940175"/>
            <a:ext cx="8228013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BD9A4-B6B0-4F07-A6EC-4CE6AE67D2EE}" type="datetime1">
              <a:rPr lang="en-US" altLang="zh-CN" smtClean="0"/>
              <a:t>11/15/2023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01714F-90BE-487A-BCC0-CD1B79CFD0E3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0292484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8013" cy="11414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6613" y="1600200"/>
            <a:ext cx="4038600" cy="21875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6613" y="3940175"/>
            <a:ext cx="4038600" cy="21891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B2C9EA-7336-4047-BEA8-13A7A3072FAD}" type="datetime1">
              <a:rPr lang="en-US" altLang="zh-CN" smtClean="0"/>
              <a:t>11/15/2023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7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8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27B11F-BD0A-4A3E-A109-5F27F9598486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4506803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9200"/>
            <a:ext cx="7770813" cy="193198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E08FE16-5461-49DE-96EB-356B84C4E5D1}" type="datetime1">
              <a:rPr lang="en-US" altLang="zh-CN" smtClean="0"/>
              <a:t>11/15/2023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E6B302-04C6-47CB-909D-31985DBB5DB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9882054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1D983B-BBA7-4CEA-95D3-5351F6632B94}" type="datetime1">
              <a:rPr lang="en-US" altLang="zh-CN" smtClean="0"/>
              <a:t>11/15/2023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67C84F-93C7-4F0C-91CD-6143AB2ED4AE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2433641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140227-46BC-41DA-8E1C-EC168C43A2FC}" type="datetime1">
              <a:rPr lang="en-US" altLang="zh-CN" smtClean="0"/>
              <a:t>11/15/2023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5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C420E8-AAEF-4CB2-B6E1-670FECC602C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23823576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7013" cy="4529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6613" y="1600200"/>
            <a:ext cx="4038600" cy="4529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117F37-231C-4CB6-9F90-858139E55486}" type="datetime1">
              <a:rPr lang="en-US" altLang="zh-CN" smtClean="0"/>
              <a:t>11/15/2023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31C7C8-A3DC-467D-A00C-FF8FF9C880DA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016646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4AEB53-547F-4713-A51A-F92BF6E26D5C}" type="datetime1">
              <a:rPr lang="en-US" altLang="zh-CN" smtClean="0"/>
              <a:t>11/15/2023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8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9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DA21FA-71C2-42E8-97F1-29136F71C638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647982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2679B79-B1A6-4460-A518-9E03BB5EF07B}" type="datetime1">
              <a:rPr lang="en-US" altLang="zh-CN" smtClean="0"/>
              <a:t>11/15/2023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4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53B865-A01F-417A-828D-029FC2E8075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42906170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EE7982-041A-4CF8-8E8B-5033A8397421}" type="datetime1">
              <a:rPr lang="en-US" altLang="zh-CN" smtClean="0"/>
              <a:t>11/15/2023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3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4FB258-317E-4763-AA4B-6CDB8EA80F7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7675250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31C628-10A7-44DC-BEDE-27694727EBB8}" type="datetime1">
              <a:rPr lang="en-US" altLang="zh-CN" smtClean="0"/>
              <a:t>11/15/2023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8FE23B-66F2-46F6-96F1-CE96A94CE46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6105500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8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E6565B-372F-48F7-B174-A4B61B39F9B0}" type="datetime1">
              <a:rPr lang="en-US" altLang="zh-CN" smtClean="0"/>
              <a:t>11/15/2023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6" name="Rectangle 9"/>
          <p:cNvSpPr>
            <a:spLocks noGrp="1" noChangeArrowheads="1"/>
          </p:cNvSpPr>
          <p:nvPr>
            <p:ph type="ft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sldNum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F366D50-43D5-4FF4-8D73-A9E6DFEBDE6C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</p:spTree>
    <p:extLst>
      <p:ext uri="{BB962C8B-B14F-4D97-AF65-F5344CB8AC3E}">
        <p14:creationId xmlns:p14="http://schemas.microsoft.com/office/powerpoint/2010/main" val="3829496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"/>
          <p:cNvGrpSpPr>
            <a:grpSpLocks/>
          </p:cNvGrpSpPr>
          <p:nvPr/>
        </p:nvGrpSpPr>
        <p:grpSpPr bwMode="auto">
          <a:xfrm>
            <a:off x="1071563" y="304800"/>
            <a:ext cx="7613650" cy="1104900"/>
            <a:chOff x="675" y="192"/>
            <a:chExt cx="4796" cy="696"/>
          </a:xfrm>
        </p:grpSpPr>
        <p:sp>
          <p:nvSpPr>
            <p:cNvPr id="2" name="Oval 2"/>
            <p:cNvSpPr>
              <a:spLocks noChangeArrowheads="1"/>
            </p:cNvSpPr>
            <p:nvPr/>
          </p:nvSpPr>
          <p:spPr bwMode="auto">
            <a:xfrm flipH="1">
              <a:off x="3067" y="192"/>
              <a:ext cx="696" cy="696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>
                <a:ea typeface="宋体" pitchFamily="2" charset="-122"/>
              </a:endParaRPr>
            </a:p>
          </p:txBody>
        </p:sp>
        <p:sp>
          <p:nvSpPr>
            <p:cNvPr id="3" name="Oval 3"/>
            <p:cNvSpPr>
              <a:spLocks noChangeArrowheads="1"/>
            </p:cNvSpPr>
            <p:nvPr/>
          </p:nvSpPr>
          <p:spPr bwMode="auto">
            <a:xfrm flipH="1">
              <a:off x="4776" y="192"/>
              <a:ext cx="695" cy="696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>
                <a:ea typeface="宋体" pitchFamily="2" charset="-122"/>
              </a:endParaRPr>
            </a:p>
          </p:txBody>
        </p:sp>
        <p:sp>
          <p:nvSpPr>
            <p:cNvPr id="4" name="Oval 4"/>
            <p:cNvSpPr>
              <a:spLocks noChangeArrowheads="1"/>
            </p:cNvSpPr>
            <p:nvPr/>
          </p:nvSpPr>
          <p:spPr bwMode="auto">
            <a:xfrm flipH="1">
              <a:off x="675" y="193"/>
              <a:ext cx="695" cy="696"/>
            </a:xfrm>
            <a:prstGeom prst="ellipse">
              <a:avLst/>
            </a:prstGeom>
            <a:solidFill>
              <a:srgbClr val="D9D8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>
                <a:ea typeface="宋体" pitchFamily="2" charset="-122"/>
              </a:endParaRPr>
            </a:p>
          </p:txBody>
        </p:sp>
        <p:sp>
          <p:nvSpPr>
            <p:cNvPr id="1035" name="Oval 5"/>
            <p:cNvSpPr>
              <a:spLocks noChangeArrowheads="1"/>
            </p:cNvSpPr>
            <p:nvPr/>
          </p:nvSpPr>
          <p:spPr bwMode="auto">
            <a:xfrm flipH="1">
              <a:off x="3983" y="192"/>
              <a:ext cx="695" cy="696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>
                <a:ea typeface="宋体" pitchFamily="2" charset="-122"/>
              </a:endParaRPr>
            </a:p>
          </p:txBody>
        </p:sp>
        <p:sp>
          <p:nvSpPr>
            <p:cNvPr id="1036" name="Oval 6"/>
            <p:cNvSpPr>
              <a:spLocks noChangeArrowheads="1"/>
            </p:cNvSpPr>
            <p:nvPr/>
          </p:nvSpPr>
          <p:spPr bwMode="auto">
            <a:xfrm flipH="1">
              <a:off x="1486" y="192"/>
              <a:ext cx="695" cy="696"/>
            </a:xfrm>
            <a:prstGeom prst="ellipse">
              <a:avLst/>
            </a:prstGeom>
            <a:noFill/>
            <a:ln w="28440">
              <a:solidFill>
                <a:srgbClr val="D9D8EC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bg1"/>
                  </a:solidFill>
                  <a:latin typeface="Arial" charset="0"/>
                </a:defRPr>
              </a:lvl1pPr>
              <a:lvl2pPr marL="742950" indent="-285750">
                <a:defRPr>
                  <a:solidFill>
                    <a:schemeClr val="bg1"/>
                  </a:solidFill>
                  <a:latin typeface="Arial" charset="0"/>
                </a:defRPr>
              </a:lvl2pPr>
              <a:lvl3pPr marL="1143000" indent="-228600">
                <a:defRPr>
                  <a:solidFill>
                    <a:schemeClr val="bg1"/>
                  </a:solidFill>
                  <a:latin typeface="Arial" charset="0"/>
                </a:defRPr>
              </a:lvl3pPr>
              <a:lvl4pPr marL="1600200" indent="-228600">
                <a:defRPr>
                  <a:solidFill>
                    <a:schemeClr val="bg1"/>
                  </a:solidFill>
                  <a:latin typeface="Arial" charset="0"/>
                </a:defRPr>
              </a:lvl4pPr>
              <a:lvl5pPr marL="2057400" indent="-228600">
                <a:defRPr>
                  <a:solidFill>
                    <a:schemeClr val="bg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bg1"/>
                  </a:solidFill>
                  <a:latin typeface="Arial" charset="0"/>
                </a:defRPr>
              </a:lvl9pPr>
            </a:lstStyle>
            <a:p>
              <a:pPr>
                <a:buClr>
                  <a:srgbClr val="000000"/>
                </a:buClr>
                <a:buSzPct val="100000"/>
                <a:buFont typeface="Arial" charset="0"/>
                <a:buNone/>
                <a:defRPr/>
              </a:pPr>
              <a:endParaRPr lang="en-US" altLang="zh-CN">
                <a:ea typeface="宋体" pitchFamily="2" charset="-122"/>
              </a:endParaRPr>
            </a:p>
          </p:txBody>
        </p:sp>
      </p:grpSp>
      <p:sp>
        <p:nvSpPr>
          <p:cNvPr id="1027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8013" cy="4529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edit the outline text format</a:t>
            </a:r>
          </a:p>
          <a:p>
            <a:pPr lvl="1"/>
            <a:r>
              <a:rPr lang="en-GB" altLang="zh-CN"/>
              <a:t>Second Outline Level</a:t>
            </a:r>
          </a:p>
          <a:p>
            <a:pPr lvl="2"/>
            <a:r>
              <a:rPr lang="en-GB" altLang="zh-CN"/>
              <a:t>Third Outline Level</a:t>
            </a:r>
          </a:p>
          <a:p>
            <a:pPr lvl="3"/>
            <a:r>
              <a:rPr lang="en-GB" altLang="zh-CN"/>
              <a:t>Fourth Outline Level</a:t>
            </a:r>
          </a:p>
          <a:p>
            <a:pPr lvl="4"/>
            <a:r>
              <a:rPr lang="en-GB" altLang="zh-CN"/>
              <a:t>Fifth Outline Level</a:t>
            </a:r>
          </a:p>
          <a:p>
            <a:pPr lvl="4"/>
            <a:r>
              <a:rPr lang="en-GB" altLang="zh-CN"/>
              <a:t>Sixth Outline Level</a:t>
            </a:r>
          </a:p>
          <a:p>
            <a:pPr lvl="4"/>
            <a:r>
              <a:rPr lang="en-GB" altLang="zh-CN"/>
              <a:t>Seventh Outline Level</a:t>
            </a:r>
          </a:p>
          <a:p>
            <a:pPr lvl="4"/>
            <a:r>
              <a:rPr lang="en-GB" altLang="zh-CN"/>
              <a:t>Eighth Outline Level</a:t>
            </a:r>
          </a:p>
          <a:p>
            <a:pPr lvl="4"/>
            <a:r>
              <a:rPr lang="en-GB" altLang="zh-CN"/>
              <a:t>Ninth Outline Level</a:t>
            </a:r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dt"/>
          </p:nvPr>
        </p:nvSpPr>
        <p:spPr bwMode="auto">
          <a:xfrm>
            <a:off x="457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eaLnBrk="0" hangingPunct="0">
              <a:buClr>
                <a:srgbClr val="000000"/>
              </a:buClr>
              <a:buSzPct val="100000"/>
              <a:buFont typeface="Arial" charset="0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 sz="1000">
                <a:solidFill>
                  <a:srgbClr val="000000"/>
                </a:solidFill>
                <a:latin typeface="Arial" charset="0"/>
              </a:defRPr>
            </a:lvl1pPr>
          </a:lstStyle>
          <a:p>
            <a:pPr>
              <a:defRPr/>
            </a:pPr>
            <a:fld id="{DEAD9A77-71AC-4850-943D-A3843D549C37}" type="datetime1">
              <a:rPr lang="en-US" altLang="zh-CN" smtClean="0"/>
              <a:t>11/15/2023</a:t>
            </a:fld>
            <a:r>
              <a:rPr lang="en-GB" altLang="zh-CN">
                <a:ea typeface="宋体" pitchFamily="2" charset="-122"/>
              </a:rPr>
              <a:t>04/26/08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ftr"/>
          </p:nvPr>
        </p:nvSpPr>
        <p:spPr bwMode="auto">
          <a:xfrm>
            <a:off x="3124200" y="6248400"/>
            <a:ext cx="2894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ctr">
              <a:buClr>
                <a:srgbClr val="000000"/>
              </a:buClr>
              <a:buSzPct val="100000"/>
              <a:buFont typeface="Arial" charset="0"/>
              <a:buNone/>
              <a:defRPr sz="1000">
                <a:solidFill>
                  <a:srgbClr val="000000"/>
                </a:solidFill>
                <a:latin typeface="Arial" charset="0"/>
                <a:ea typeface="宋体" pitchFamily="2" charset="-122"/>
              </a:defRPr>
            </a:lvl1pPr>
          </a:lstStyle>
          <a:p>
            <a:pPr>
              <a:defRPr/>
            </a:pPr>
            <a:endParaRPr lang="en-GB" altLang="zh-CN"/>
          </a:p>
        </p:txBody>
      </p:sp>
      <p:sp>
        <p:nvSpPr>
          <p:cNvPr id="1034" name="Rectangle 10"/>
          <p:cNvSpPr>
            <a:spLocks noGrp="1" noChangeArrowheads="1"/>
          </p:cNvSpPr>
          <p:nvPr>
            <p:ph type="sldNum"/>
          </p:nvPr>
        </p:nvSpPr>
        <p:spPr bwMode="auto">
          <a:xfrm>
            <a:off x="6553200" y="6248400"/>
            <a:ext cx="2132013" cy="455613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</a:bodyPr>
          <a:lstStyle>
            <a:lvl1pPr algn="r">
              <a:buClr>
                <a:srgbClr val="000000"/>
              </a:buClr>
              <a:buSzPct val="100000"/>
              <a:buFont typeface="Arial" panose="020B0604020202020204" pitchFamily="34" charset="0"/>
              <a:buNone/>
              <a:defRPr sz="1000">
                <a:solidFill>
                  <a:srgbClr val="000000"/>
                </a:solidFill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E620403F-1BBD-4FBE-A4BB-64EBA3EB02F2}" type="slidenum">
              <a:rPr lang="zh-CN" altLang="en-GB"/>
              <a:pPr>
                <a:defRPr/>
              </a:pPr>
              <a:t>‹#›</a:t>
            </a:fld>
            <a:endParaRPr lang="en-GB" altLang="zh-CN"/>
          </a:p>
        </p:txBody>
      </p:sp>
      <p:sp>
        <p:nvSpPr>
          <p:cNvPr id="1031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8013" cy="1141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0000" tIns="46800" rIns="90000" bIns="46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altLang="zh-CN"/>
              <a:t>Click to edit the title text format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  <p:sldLayoutId id="2147485537" r:id="rId12"/>
    <p:sldLayoutId id="2147485538" r:id="rId13"/>
    <p:sldLayoutId id="2147485539" r:id="rId14"/>
    <p:sldLayoutId id="2147485553" r:id="rId15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panose="020B0604020202020204" pitchFamily="34" charset="0"/>
        <a:defRPr sz="3800">
          <a:solidFill>
            <a:srgbClr val="000000"/>
          </a:solidFill>
          <a:latin typeface="Arial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buClr>
          <a:srgbClr val="000000"/>
        </a:buClr>
        <a:buSzPct val="100000"/>
        <a:buFont typeface="Arial" charset="0"/>
        <a:defRPr sz="3800">
          <a:solidFill>
            <a:srgbClr val="000000"/>
          </a:solidFill>
          <a:latin typeface="Arial" charset="0"/>
        </a:defRPr>
      </a:lvl9pPr>
    </p:titleStyle>
    <p:bodyStyle>
      <a:lvl1pPr marL="341313" indent="-341313" algn="l" defTabSz="457200" rtl="0" eaLnBrk="0" fontAlgn="base" hangingPunct="0">
        <a:spcBef>
          <a:spcPts val="800"/>
        </a:spcBef>
        <a:spcAft>
          <a:spcPct val="0"/>
        </a:spcAft>
        <a:buClr>
          <a:srgbClr val="CCCCFF"/>
        </a:buClr>
        <a:buSzPct val="80000"/>
        <a:buFont typeface="Wingdings" panose="05000000000000000000" pitchFamily="2" charset="2"/>
        <a:buChar char="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1363" indent="-284163" algn="l" defTabSz="457200" rtl="0" eaLnBrk="0" fontAlgn="base" hangingPunct="0">
        <a:spcBef>
          <a:spcPts val="675"/>
        </a:spcBef>
        <a:spcAft>
          <a:spcPct val="0"/>
        </a:spcAft>
        <a:buClr>
          <a:srgbClr val="CCCCFF"/>
        </a:buClr>
        <a:buSzPct val="70000"/>
        <a:buFont typeface="Wingdings" panose="05000000000000000000" pitchFamily="2" charset="2"/>
        <a:buChar char=""/>
        <a:defRPr sz="2700">
          <a:solidFill>
            <a:srgbClr val="000000"/>
          </a:solidFill>
          <a:latin typeface="+mn-lt"/>
        </a:defRPr>
      </a:lvl2pPr>
      <a:lvl3pPr marL="1143000" indent="-228600" algn="l" defTabSz="457200" rtl="0" eaLnBrk="0" fontAlgn="base" hangingPunct="0">
        <a:spcBef>
          <a:spcPts val="575"/>
        </a:spcBef>
        <a:spcAft>
          <a:spcPct val="0"/>
        </a:spcAft>
        <a:buClr>
          <a:srgbClr val="CCCCFF"/>
        </a:buClr>
        <a:buSzPct val="65000"/>
        <a:buFont typeface="Wingdings" panose="05000000000000000000" pitchFamily="2" charset="2"/>
        <a:buChar char=""/>
        <a:defRPr sz="2300">
          <a:solidFill>
            <a:srgbClr val="000000"/>
          </a:solidFill>
          <a:latin typeface="+mn-lt"/>
        </a:defRPr>
      </a:lvl3pPr>
      <a:lvl4pPr marL="16002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Arial" panose="020B0604020202020204" pitchFamily="34" charset="0"/>
        <a:buChar char="•"/>
        <a:defRPr sz="2000">
          <a:solidFill>
            <a:srgbClr val="000000"/>
          </a:solidFill>
          <a:latin typeface="+mn-lt"/>
        </a:defRPr>
      </a:lvl4pPr>
      <a:lvl5pPr marL="2057400" indent="-228600" algn="l" defTabSz="457200" rtl="0" eaLnBrk="0" fontAlgn="base" hangingPunct="0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anose="05000000000000000000" pitchFamily="2" charset="2"/>
        <a:buChar char=""/>
        <a:defRPr sz="2000">
          <a:solidFill>
            <a:srgbClr val="000000"/>
          </a:solidFill>
          <a:latin typeface="+mn-lt"/>
        </a:defRPr>
      </a:lvl5pPr>
      <a:lvl6pPr marL="25146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6pPr>
      <a:lvl7pPr marL="29718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7pPr>
      <a:lvl8pPr marL="34290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8pPr>
      <a:lvl9pPr marL="3886200" indent="-228600" algn="l" defTabSz="457200" rtl="0" fontAlgn="base">
        <a:spcBef>
          <a:spcPts val="500"/>
        </a:spcBef>
        <a:spcAft>
          <a:spcPct val="0"/>
        </a:spcAft>
        <a:buClr>
          <a:srgbClr val="CCCCFF"/>
        </a:buClr>
        <a:buSzPct val="100000"/>
        <a:buFont typeface="Wingdings" pitchFamily="2" charset="2"/>
        <a:buChar char=""/>
        <a:defRPr sz="2000">
          <a:solidFill>
            <a:srgbClr val="000000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gif"/><Relationship Id="rId4" Type="http://schemas.openxmlformats.org/officeDocument/2006/relationships/image" Target="../media/image21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emf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cis.temple.edu/~jiewu/research/publications/Publication_files/Intelligently%20Freezing%20Layers%20in%20Pipeline%20Parallelism%20for%20Distributed%20DNN%20Training-ICPADS23.pdf" TargetMode="External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arxiv.org/abs/2112.15486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emf"/><Relationship Id="rId4" Type="http://schemas.openxmlformats.org/officeDocument/2006/relationships/oleObject" Target="../embeddings/oleObject1.bin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tiff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46D0E636-394B-4F20-A6EC-A37068B0EDB8}"/>
              </a:ext>
            </a:extLst>
          </p:cNvPr>
          <p:cNvSpPr/>
          <p:nvPr/>
        </p:nvSpPr>
        <p:spPr bwMode="auto">
          <a:xfrm>
            <a:off x="261135" y="1250857"/>
            <a:ext cx="8610600" cy="147152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098" name="Rectangle 1"/>
          <p:cNvSpPr>
            <a:spLocks noGrp="1" noChangeArrowheads="1"/>
          </p:cNvSpPr>
          <p:nvPr>
            <p:ph type="title"/>
          </p:nvPr>
        </p:nvSpPr>
        <p:spPr>
          <a:xfrm>
            <a:off x="-113016" y="902355"/>
            <a:ext cx="9220200" cy="2168525"/>
          </a:xfrm>
        </p:spPr>
        <p:txBody>
          <a:bodyPr/>
          <a:lstStyle/>
          <a:p>
            <a:pPr algn="ctr" eaLnBrk="1" hangingPunct="1">
              <a:lnSpc>
                <a:spcPct val="110000"/>
              </a:lnSpc>
              <a:spcBef>
                <a:spcPts val="600"/>
              </a:spcBef>
              <a:buClr>
                <a:srgbClr val="CCCCFF"/>
              </a:buClr>
              <a:buSzPct val="8000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3600" b="0" i="0" dirty="0">
                <a:solidFill>
                  <a:srgbClr val="4D5156"/>
                </a:solidFill>
                <a:effectLst/>
                <a:latin typeface="Comic Sans MS" panose="030F0702030302020204" pitchFamily="66" charset="0"/>
              </a:rPr>
              <a:t>Edge-Cloud Networks for Efficient AI/ML Implementations</a:t>
            </a:r>
            <a:endParaRPr lang="en-US" altLang="zh-CN" sz="3600" dirty="0">
              <a:solidFill>
                <a:schemeClr val="tx1"/>
              </a:solidFill>
              <a:latin typeface="Comic Sans MS" panose="030F0702030302020204" pitchFamily="66" charset="0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147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685800" y="3881071"/>
            <a:ext cx="7543800" cy="1820863"/>
          </a:xfrm>
        </p:spPr>
        <p:txBody>
          <a:bodyPr lIns="90000" tIns="46800" rIns="90000" bIns="46800"/>
          <a:lstStyle/>
          <a:p>
            <a:pPr marL="0" indent="0" algn="ctr" eaLnBrk="1" hangingPunct="1">
              <a:lnSpc>
                <a:spcPct val="110000"/>
              </a:lnSpc>
              <a:spcBef>
                <a:spcPts val="6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400" dirty="0">
                <a:solidFill>
                  <a:srgbClr val="0070C0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Jie Wu</a:t>
            </a:r>
          </a:p>
          <a:p>
            <a:pPr marL="0" indent="0" algn="ctr" eaLnBrk="1" hangingPunct="1">
              <a:lnSpc>
                <a:spcPct val="110000"/>
              </a:lnSpc>
              <a:spcBef>
                <a:spcPts val="6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dirty="0">
                <a:solidFill>
                  <a:schemeClr val="tx1"/>
                </a:solidFill>
                <a:latin typeface="Comic Sans MS" panose="030F0702030302020204" pitchFamily="66" charset="0"/>
                <a:ea typeface="宋体" panose="02010600030101010101" pitchFamily="2" charset="-122"/>
              </a:rPr>
              <a:t>Dept. of Computer and Information Sciences </a:t>
            </a:r>
          </a:p>
          <a:p>
            <a:pPr marL="0" indent="0" algn="ctr" eaLnBrk="1" hangingPunct="1">
              <a:lnSpc>
                <a:spcPct val="110000"/>
              </a:lnSpc>
              <a:spcBef>
                <a:spcPts val="6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GB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Temple University</a:t>
            </a:r>
            <a:r>
              <a:rPr lang="en-US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,</a:t>
            </a:r>
            <a:r>
              <a:rPr lang="zh-CN" altLang="en-US" sz="2000" dirty="0">
                <a:latin typeface="Comic Sans MS" panose="030F0702030302020204" pitchFamily="66" charset="0"/>
                <a:ea typeface="宋体" panose="02010600030101010101" pitchFamily="2" charset="-122"/>
              </a:rPr>
              <a:t> </a:t>
            </a:r>
            <a:r>
              <a:rPr lang="en-US" altLang="zh-CN" sz="2000" dirty="0">
                <a:latin typeface="Comic Sans MS" panose="030F0702030302020204" pitchFamily="66" charset="0"/>
                <a:ea typeface="宋体" panose="02010600030101010101" pitchFamily="2" charset="-122"/>
              </a:rPr>
              <a:t>USA</a:t>
            </a:r>
          </a:p>
          <a:p>
            <a:pPr marL="0" indent="0" algn="ctr" eaLnBrk="1" hangingPunct="1">
              <a:lnSpc>
                <a:spcPct val="110000"/>
              </a:lnSpc>
              <a:spcBef>
                <a:spcPts val="6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zh-CN" sz="20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algn="ctr" eaLnBrk="1" hangingPunct="1">
              <a:lnSpc>
                <a:spcPct val="110000"/>
              </a:lnSpc>
              <a:spcBef>
                <a:spcPts val="6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zh-CN" sz="20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algn="ctr" eaLnBrk="1" hangingPunct="1">
              <a:lnSpc>
                <a:spcPct val="110000"/>
              </a:lnSpc>
              <a:spcBef>
                <a:spcPts val="600"/>
              </a:spcBef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altLang="zh-CN" sz="2000" dirty="0">
              <a:latin typeface="Comic Sans MS" panose="030F0702030302020204" pitchFamily="66" charset="0"/>
              <a:ea typeface="宋体" panose="02010600030101010101" pitchFamily="2" charset="-122"/>
            </a:endParaRPr>
          </a:p>
          <a:p>
            <a:pPr marL="0" indent="0" algn="r" eaLnBrk="1" hangingPunct="1">
              <a:lnSpc>
                <a:spcPct val="80000"/>
              </a:lnSpc>
              <a:spcBef>
                <a:spcPts val="600"/>
              </a:spcBef>
              <a:buFont typeface="Wingdings" panose="05000000000000000000" pitchFamily="2" charset="2"/>
              <a:buNone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zh-CN" altLang="en-GB" sz="2000" dirty="0">
              <a:latin typeface="Comic Sans MS" panose="030F0702030302020204" pitchFamily="66" charset="0"/>
              <a:ea typeface="宋体" panose="02010600030101010101" pitchFamily="2" charset="-122"/>
            </a:endParaRP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C3BC7102-C265-4343-B2A6-D7ABC0D6916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r>
              <a:rPr lang="en-GB" altLang="zh-CN" sz="1800" dirty="0">
                <a:latin typeface="Comic Sans MS" panose="030F0702030302020204" pitchFamily="66" charset="0"/>
              </a:rPr>
              <a:t>Cloudnet 2023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>
                <a:latin typeface="Comic Sans MS" panose="030F0702030302020204" pitchFamily="66" charset="0"/>
                <a:ea typeface="SimSun" panose="02010600030101010101" pitchFamily="2" charset="-122"/>
              </a:rPr>
              <a:t> </a:t>
            </a:r>
            <a:r>
              <a:rPr lang="en-US" altLang="zh-CN" sz="3600" dirty="0">
                <a:latin typeface="Comic Sans MS" panose="030F0702030302020204" pitchFamily="66" charset="0"/>
                <a:ea typeface="SimSun" panose="02010600030101010101" pitchFamily="2" charset="-122"/>
              </a:rPr>
              <a:t>Partition and Scheduling  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B55949-2EE4-40E4-8714-73F683FB8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1208" y="1356518"/>
            <a:ext cx="8228013" cy="4529138"/>
          </a:xfrm>
        </p:spPr>
        <p:txBody>
          <a:bodyPr/>
          <a:lstStyle/>
          <a:p>
            <a:pPr marL="457200" lvl="1" indent="0">
              <a:buNone/>
            </a:pPr>
            <a:endParaRPr lang="en-US" sz="8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Partition and scheduling of 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2-stage pipeline</a:t>
            </a:r>
          </a:p>
          <a:p>
            <a:pPr lvl="1"/>
            <a:r>
              <a:rPr lang="en-US" sz="2000" dirty="0">
                <a:latin typeface="Comic Sans MS" panose="030F0702030302020204" pitchFamily="66" charset="0"/>
              </a:rPr>
              <a:t>Brute force: O(</a:t>
            </a:r>
            <a:r>
              <a:rPr lang="en-US" sz="2000" dirty="0" err="1">
                <a:latin typeface="Comic Sans MS" panose="030F0702030302020204" pitchFamily="66" charset="0"/>
              </a:rPr>
              <a:t>k</a:t>
            </a:r>
            <a:r>
              <a:rPr lang="en-US" sz="2000" baseline="30000" dirty="0" err="1">
                <a:latin typeface="Comic Sans MS" panose="030F0702030302020204" pitchFamily="66" charset="0"/>
              </a:rPr>
              <a:t>n</a:t>
            </a:r>
            <a:r>
              <a:rPr lang="en-US" sz="2000" dirty="0">
                <a:latin typeface="Comic Sans MS" panose="030F0702030302020204" pitchFamily="66" charset="0"/>
              </a:rPr>
              <a:t>)</a:t>
            </a:r>
          </a:p>
          <a:p>
            <a:pPr marL="457200" lvl="1" indent="0">
              <a:buNone/>
            </a:pPr>
            <a:r>
              <a:rPr lang="en-US" sz="2000" dirty="0">
                <a:latin typeface="Comic Sans MS" panose="030F0702030302020204" pitchFamily="66" charset="0"/>
              </a:rPr>
              <a:t>    n: # of copies, k: # of layers</a:t>
            </a:r>
          </a:p>
          <a:p>
            <a:pPr marL="457200" lvl="1" indent="0">
              <a:buNone/>
            </a:pPr>
            <a:endParaRPr lang="en-US" sz="800" dirty="0">
              <a:latin typeface="Comic Sans MS" panose="030F0702030302020204" pitchFamily="66" charset="0"/>
            </a:endParaRPr>
          </a:p>
          <a:p>
            <a:r>
              <a:rPr lang="en-US" sz="2400" dirty="0">
                <a:latin typeface="Comic Sans MS" panose="030F0702030302020204" pitchFamily="66" charset="0"/>
              </a:rPr>
              <a:t>Existence of a better solution?</a:t>
            </a:r>
          </a:p>
          <a:p>
            <a:pPr lvl="1"/>
            <a:r>
              <a:rPr lang="en-US" sz="2000" dirty="0">
                <a:latin typeface="Comic Sans MS" panose="030F0702030302020204" pitchFamily="66" charset="0"/>
              </a:rPr>
              <a:t>Exploring special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 properties</a:t>
            </a:r>
          </a:p>
          <a:p>
            <a:pPr marL="457200" lvl="1" indent="0">
              <a:buNone/>
            </a:pPr>
            <a:endParaRPr lang="en-US" sz="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400" dirty="0">
              <a:latin typeface="Comic Sans MS" panose="030F0702030302020204" pitchFamily="66" charset="0"/>
            </a:endParaRPr>
          </a:p>
          <a:p>
            <a:pPr lvl="1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17E578-7528-4D2A-9FA7-65C7F618885C}"/>
              </a:ext>
            </a:extLst>
          </p:cNvPr>
          <p:cNvSpPr txBox="1"/>
          <p:nvPr/>
        </p:nvSpPr>
        <p:spPr>
          <a:xfrm>
            <a:off x="1600200" y="4484132"/>
            <a:ext cx="45719" cy="92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A0D561A-29C8-4924-AF1F-3C8D9C5D75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31" y="4343400"/>
            <a:ext cx="3036840" cy="15261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9CF8BE6-1037-4395-9898-3BE2DE1016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4522" y="4081905"/>
            <a:ext cx="3610666" cy="2501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47372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2788" y="113560"/>
            <a:ext cx="8506677" cy="1141412"/>
          </a:xfrm>
        </p:spPr>
        <p:txBody>
          <a:bodyPr/>
          <a:lstStyle/>
          <a:p>
            <a:r>
              <a:rPr lang="en-US" altLang="zh-CN" sz="3600" dirty="0">
                <a:latin typeface="Comic Sans MS" charset="0"/>
                <a:ea typeface="Comic Sans MS" charset="0"/>
                <a:cs typeface="Comic Sans MS" charset="0"/>
              </a:rPr>
              <a:t>Convolution NNs</a:t>
            </a:r>
            <a:endParaRPr lang="en-US" sz="3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8" y="1905000"/>
            <a:ext cx="8637858" cy="2910485"/>
          </a:xfrm>
          <a:noFill/>
          <a:ln>
            <a:noFill/>
          </a:ln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altLang="zh-CN" sz="2000" dirty="0">
                <a:latin typeface="Comic Sans MS" charset="0"/>
                <a:ea typeface="Comic Sans MS" charset="0"/>
                <a:cs typeface="Comic Sans MS" charset="0"/>
              </a:rPr>
              <a:t>CNNs (image classification)</a:t>
            </a:r>
          </a:p>
          <a:p>
            <a:pPr>
              <a:lnSpc>
                <a:spcPts val="2800"/>
              </a:lnSpc>
            </a:pPr>
            <a:r>
              <a:rPr lang="en-US" sz="2000" dirty="0">
                <a:latin typeface="Comic Sans MS" panose="030F0702030302020204" pitchFamily="66" charset="0"/>
                <a:sym typeface="Comic Sans MS"/>
              </a:rPr>
              <a:t>convolution (filtering), pooling (max/avg), fully-connected (neurons)</a:t>
            </a:r>
          </a:p>
          <a:p>
            <a:pPr marL="457200" lvl="1" indent="0">
              <a:lnSpc>
                <a:spcPts val="2800"/>
              </a:lnSpc>
              <a:buNone/>
            </a:pPr>
            <a:endParaRPr lang="en-US" sz="1900" dirty="0">
              <a:latin typeface="Comic Sans MS" panose="030F0702030302020204" pitchFamily="66" charset="0"/>
              <a:sym typeface="Comic Sans MS"/>
            </a:endParaRPr>
          </a:p>
          <a:p>
            <a:pPr lvl="1">
              <a:lnSpc>
                <a:spcPts val="2800"/>
              </a:lnSpc>
            </a:pPr>
            <a:endParaRPr lang="en-US" sz="1900" dirty="0">
              <a:latin typeface="Comic Sans MS" panose="030F0702030302020204" pitchFamily="66" charset="0"/>
              <a:sym typeface="Comic Sans MS"/>
            </a:endParaRPr>
          </a:p>
          <a:p>
            <a:pPr lvl="1">
              <a:lnSpc>
                <a:spcPts val="2800"/>
              </a:lnSpc>
            </a:pPr>
            <a:endParaRPr lang="en-US" sz="800" dirty="0">
              <a:latin typeface="Comic Sans MS" panose="030F0702030302020204" pitchFamily="66" charset="0"/>
              <a:sym typeface="Comic Sans MS"/>
            </a:endParaRPr>
          </a:p>
          <a:p>
            <a:pPr marL="115887" indent="0">
              <a:lnSpc>
                <a:spcPts val="4000"/>
              </a:lnSpc>
              <a:spcBef>
                <a:spcPts val="600"/>
              </a:spcBef>
              <a:buSzPct val="70000"/>
              <a:buNone/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altLang="zh-CN" sz="1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413107" y="6544719"/>
            <a:ext cx="191760" cy="294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latin typeface="Comic Sans MS" panose="030F0702030302020204" pitchFamily="66" charset="0"/>
              </a:rPr>
              <a:t>TX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46197A-1FDE-45A6-8714-6830BA206D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2146" y="4601165"/>
            <a:ext cx="5658119" cy="2043210"/>
          </a:xfrm>
          <a:prstGeom prst="rect">
            <a:avLst/>
          </a:prstGeom>
        </p:spPr>
      </p:pic>
      <p:pic>
        <p:nvPicPr>
          <p:cNvPr id="1026" name="Picture 2" descr="[apng-to-gif output image]">
            <a:extLst>
              <a:ext uri="{FF2B5EF4-FFF2-40B4-BE49-F238E27FC236}">
                <a16:creationId xmlns:a16="http://schemas.microsoft.com/office/drawing/2014/main" id="{C8E9E877-BA1D-E54F-98A4-D4D285071F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120" y="3012840"/>
            <a:ext cx="3461867" cy="15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[apng-to-gif output image]">
            <a:extLst>
              <a:ext uri="{FF2B5EF4-FFF2-40B4-BE49-F238E27FC236}">
                <a16:creationId xmlns:a16="http://schemas.microsoft.com/office/drawing/2014/main" id="{0112C2DE-7977-7341-9E2F-BA2645EA05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2940388"/>
            <a:ext cx="2398900" cy="1660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D56A092-A552-42DB-9177-97BC656CB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45520" y="411415"/>
            <a:ext cx="4370462" cy="1960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2142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9F8D37E-24FB-802A-65EC-D915A5381D19}"/>
              </a:ext>
            </a:extLst>
          </p:cNvPr>
          <p:cNvSpPr/>
          <p:nvPr/>
        </p:nvSpPr>
        <p:spPr bwMode="auto">
          <a:xfrm>
            <a:off x="882331" y="5391449"/>
            <a:ext cx="7802882" cy="928688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Comic Sans MS" panose="030F0702030302020204" pitchFamily="66" charset="0"/>
                <a:ea typeface="SimSun" panose="02010600030101010101" pitchFamily="2" charset="-122"/>
              </a:rPr>
              <a:t>Special Application Property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0EED94-D5DF-45CB-BA16-6992CE03709D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745172" y="1488429"/>
                <a:ext cx="8077200" cy="4302771"/>
              </a:xfrm>
            </p:spPr>
            <p:txBody>
              <a:bodyPr/>
              <a:lstStyle/>
              <a:p>
                <a:r>
                  <a:rPr lang="en-US" sz="2400" dirty="0">
                    <a:latin typeface="Comic Sans MS" panose="030F0702030302020204" pitchFamily="66" charset="0"/>
                  </a:rPr>
                  <a:t>As</a:t>
                </a:r>
                <a:r>
                  <a:rPr lang="en-US" sz="2000" dirty="0">
                    <a:latin typeface="Comic Sans MS" panose="030F0702030302020204" pitchFamily="66" charset="0"/>
                  </a:rPr>
                  <a:t> </a:t>
                </a:r>
                <a:r>
                  <a:rPr lang="en-US" sz="2400" dirty="0">
                    <a:latin typeface="Comic Sans MS" panose="030F0702030302020204" pitchFamily="66" charset="0"/>
                  </a:rPr>
                  <a:t>the number of layers increase</a:t>
                </a:r>
                <a:endParaRPr lang="en-US" sz="2000" dirty="0">
                  <a:latin typeface="Comic Sans MS" panose="030F0702030302020204" pitchFamily="66" charset="0"/>
                </a:endParaRPr>
              </a:p>
              <a:p>
                <a:pPr lvl="1"/>
                <a:r>
                  <a:rPr lang="en-US" sz="1900" dirty="0">
                    <a:latin typeface="Comic Sans MS" panose="030F0702030302020204" pitchFamily="66" charset="0"/>
                  </a:rPr>
                  <a:t>Computation time: </a:t>
                </a:r>
                <a:r>
                  <a:rPr lang="en-US" sz="1900" dirty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linear increasing </a:t>
                </a:r>
                <a:r>
                  <a:rPr lang="en-US" sz="1900" dirty="0">
                    <a:latin typeface="Comic Sans MS" panose="030F0702030302020204" pitchFamily="66" charset="0"/>
                  </a:rPr>
                  <a:t>(convex) function</a:t>
                </a:r>
              </a:p>
              <a:p>
                <a:pPr lvl="1"/>
                <a:r>
                  <a:rPr lang="en-US" sz="1900" dirty="0">
                    <a:latin typeface="Comic Sans MS" panose="030F0702030302020204" pitchFamily="66" charset="0"/>
                  </a:rPr>
                  <a:t>Communication time: </a:t>
                </a:r>
                <a:r>
                  <a:rPr lang="en-US" sz="1900" dirty="0">
                    <a:solidFill>
                      <a:srgbClr val="0070C0"/>
                    </a:solidFill>
                    <a:latin typeface="Comic Sans MS" panose="030F0702030302020204" pitchFamily="66" charset="0"/>
                  </a:rPr>
                  <a:t>monotonic decreasing convex </a:t>
                </a:r>
                <a:r>
                  <a:rPr lang="en-US" sz="1900" dirty="0">
                    <a:latin typeface="Comic Sans MS" panose="030F0702030302020204" pitchFamily="66" charset="0"/>
                  </a:rPr>
                  <a:t>function</a:t>
                </a:r>
              </a:p>
              <a:p>
                <a:pPr lvl="1"/>
                <a:endParaRPr lang="en-US" sz="1900" dirty="0">
                  <a:latin typeface="Comic Sans MS" panose="030F0702030302020204" pitchFamily="66" charset="0"/>
                </a:endParaRPr>
              </a:p>
              <a:p>
                <a:pPr lvl="1"/>
                <a:endParaRPr lang="en-US" sz="1900" dirty="0">
                  <a:latin typeface="Comic Sans MS" panose="030F0702030302020204" pitchFamily="66" charset="0"/>
                </a:endParaRPr>
              </a:p>
              <a:p>
                <a:pPr lvl="1"/>
                <a:endParaRPr lang="en-US" sz="1900" dirty="0">
                  <a:latin typeface="Comic Sans MS" panose="030F0702030302020204" pitchFamily="66" charset="0"/>
                </a:endParaRPr>
              </a:p>
              <a:p>
                <a:pPr lvl="1"/>
                <a:endParaRPr lang="en-US" sz="1900" dirty="0">
                  <a:latin typeface="Comic Sans MS" panose="030F0702030302020204" pitchFamily="66" charset="0"/>
                </a:endParaRPr>
              </a:p>
              <a:p>
                <a:pPr lvl="1"/>
                <a:endParaRPr lang="en-US" sz="1900" dirty="0">
                  <a:latin typeface="Comic Sans MS" panose="030F0702030302020204" pitchFamily="66" charset="0"/>
                </a:endParaRPr>
              </a:p>
              <a:p>
                <a:pPr lvl="1"/>
                <a:endParaRPr lang="en-US" sz="1900" dirty="0">
                  <a:latin typeface="Comic Sans MS" panose="030F0702030302020204" pitchFamily="66" charset="0"/>
                </a:endParaRPr>
              </a:p>
              <a:p>
                <a:endParaRPr lang="en-US" sz="2400" dirty="0">
                  <a:latin typeface="Comic Sans MS" panose="030F0702030302020204" pitchFamily="66" charset="0"/>
                </a:endParaRPr>
              </a:p>
              <a:p>
                <a:pPr marL="457200" lvl="1" indent="0">
                  <a:buNone/>
                </a:pPr>
                <a:r>
                  <a:rPr lang="en-US" sz="2000" dirty="0">
                    <a:latin typeface="Comic Sans MS" panose="030F0702030302020204" pitchFamily="66" charset="0"/>
                  </a:rPr>
                  <a:t>Theorem : A uniform partition of n line DNNs at the intersection will guarantee an approximation of </a:t>
                </a:r>
                <a14:m>
                  <m:oMath xmlns:m="http://schemas.openxmlformats.org/officeDocument/2006/math">
                    <m:r>
                      <a:rPr lang="en-US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1+</m:t>
                    </m:r>
                    <m:f>
                      <m:fPr>
                        <m:ctrlP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𝑛</m:t>
                        </m:r>
                      </m:den>
                    </m:f>
                  </m:oMath>
                </a14:m>
                <a:r>
                  <a:rPr lang="en-US" sz="2000" dirty="0">
                    <a:latin typeface="Comic Sans MS" panose="030F0702030302020204" pitchFamily="66" charset="0"/>
                  </a:rPr>
                  <a:t>.</a:t>
                </a:r>
              </a:p>
              <a:p>
                <a:pPr lvl="1"/>
                <a:endParaRPr lang="en-US" sz="1900" dirty="0">
                  <a:latin typeface="Comic Sans MS" panose="030F0702030302020204" pitchFamily="66" charset="0"/>
                </a:endParaRPr>
              </a:p>
              <a:p>
                <a:pPr lvl="1"/>
                <a:endParaRPr lang="en-US" sz="1900" dirty="0">
                  <a:latin typeface="Comic Sans MS" panose="030F0702030302020204" pitchFamily="66" charset="0"/>
                </a:endParaRPr>
              </a:p>
              <a:p>
                <a:pPr lvl="1"/>
                <a:endParaRPr lang="en-US" sz="1900" dirty="0">
                  <a:latin typeface="Comic Sans MS" panose="030F0702030302020204" pitchFamily="66" charset="0"/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E0EED94-D5DF-45CB-BA16-6992CE03709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745172" y="1488429"/>
                <a:ext cx="8077200" cy="4302771"/>
              </a:xfrm>
              <a:blipFill>
                <a:blip r:embed="rId3"/>
                <a:stretch>
                  <a:fillRect l="-528" t="-1133" b="-12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0417E578-7528-4D2A-9FA7-65C7F618885C}"/>
              </a:ext>
            </a:extLst>
          </p:cNvPr>
          <p:cNvSpPr txBox="1"/>
          <p:nvPr/>
        </p:nvSpPr>
        <p:spPr>
          <a:xfrm>
            <a:off x="1600200" y="4484132"/>
            <a:ext cx="45719" cy="92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19847DD-513E-4816-AE59-77FDE9022C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628" y="2960322"/>
            <a:ext cx="7037156" cy="2297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0173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Comic Sans MS" panose="030F0702030302020204" pitchFamily="66" charset="0"/>
                <a:ea typeface="SimSun" panose="02010600030101010101" pitchFamily="2" charset="-122"/>
              </a:rPr>
              <a:t>Simulation </a:t>
            </a:r>
            <a:endParaRPr lang="en-US" altLang="zh-CN" sz="2400" dirty="0">
              <a:latin typeface="Comic Sans MS" panose="030F0702030302020204" pitchFamily="66" charset="0"/>
              <a:ea typeface="SimSun" panose="02010600030101010101" pitchFamily="2" charset="-122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EED94-D5DF-45CB-BA16-6992CE037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>
                <a:latin typeface="Comic Sans MS" panose="030F0702030302020204" pitchFamily="66" charset="0"/>
              </a:rPr>
              <a:t>Partition methods</a:t>
            </a:r>
          </a:p>
          <a:p>
            <a:pPr lvl="1"/>
            <a:r>
              <a:rPr lang="en-US" sz="1900" dirty="0">
                <a:latin typeface="Comic Sans MS" panose="030F0702030302020204" pitchFamily="66" charset="0"/>
              </a:rPr>
              <a:t>Joint Partition and Scheduling: </a:t>
            </a:r>
            <a:r>
              <a:rPr lang="en-US" sz="1900" dirty="0">
                <a:solidFill>
                  <a:srgbClr val="0070C0"/>
                </a:solidFill>
                <a:latin typeface="Comic Sans MS" panose="030F0702030302020204" pitchFamily="66" charset="0"/>
              </a:rPr>
              <a:t>JPS</a:t>
            </a:r>
            <a:r>
              <a:rPr lang="en-US" sz="1900" dirty="0">
                <a:latin typeface="Comic Sans MS" panose="030F0702030302020204" pitchFamily="66" charset="0"/>
              </a:rPr>
              <a:t>, Brute Force: BF</a:t>
            </a:r>
          </a:p>
          <a:p>
            <a:r>
              <a:rPr lang="en-US" sz="2400" dirty="0">
                <a:latin typeface="Comic Sans MS" panose="030F0702030302020204" pitchFamily="66" charset="0"/>
              </a:rPr>
              <a:t>Applications</a:t>
            </a:r>
          </a:p>
          <a:p>
            <a:pPr lvl="1"/>
            <a:r>
              <a:rPr lang="en-US" sz="1900" dirty="0">
                <a:latin typeface="Comic Sans MS" panose="030F0702030302020204" pitchFamily="66" charset="0"/>
              </a:rPr>
              <a:t>VGG-16, </a:t>
            </a:r>
            <a:r>
              <a:rPr lang="en-US" sz="1900" dirty="0" err="1">
                <a:latin typeface="Comic Sans MS" panose="030F0702030302020204" pitchFamily="66" charset="0"/>
              </a:rPr>
              <a:t>AlexNet</a:t>
            </a:r>
            <a:r>
              <a:rPr lang="en-US" sz="1900" dirty="0">
                <a:latin typeface="Comic Sans MS" panose="030F0702030302020204" pitchFamily="66" charset="0"/>
              </a:rPr>
              <a:t>, and </a:t>
            </a:r>
            <a:r>
              <a:rPr lang="en-US" sz="1900" dirty="0" err="1">
                <a:latin typeface="Comic Sans MS" panose="030F0702030302020204" pitchFamily="66" charset="0"/>
              </a:rPr>
              <a:t>AlexNet</a:t>
            </a:r>
            <a:r>
              <a:rPr lang="en-US" sz="1900" dirty="0">
                <a:latin typeface="Comic Sans MS" panose="030F0702030302020204" pitchFamily="66" charset="0"/>
              </a:rPr>
              <a:t>’ (curve fitting) with n = 1, …, 29</a:t>
            </a:r>
          </a:p>
          <a:p>
            <a:pPr lvl="1"/>
            <a:endParaRPr lang="en-US" sz="1900" dirty="0">
              <a:latin typeface="Comic Sans MS" panose="030F0702030302020204" pitchFamily="66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85800" y="1447800"/>
            <a:ext cx="794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17E578-7528-4D2A-9FA7-65C7F618885C}"/>
              </a:ext>
            </a:extLst>
          </p:cNvPr>
          <p:cNvSpPr txBox="1"/>
          <p:nvPr/>
        </p:nvSpPr>
        <p:spPr>
          <a:xfrm>
            <a:off x="1600200" y="4484132"/>
            <a:ext cx="45719" cy="92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6710085-5DC3-4CD0-842F-95F3E8870F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1113" y="3436914"/>
            <a:ext cx="6581775" cy="314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2582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860" y="135543"/>
            <a:ext cx="8228013" cy="1141412"/>
          </a:xfrm>
        </p:spPr>
        <p:txBody>
          <a:bodyPr/>
          <a:lstStyle/>
          <a:p>
            <a:r>
              <a:rPr lang="en-US" altLang="zh-CN" dirty="0">
                <a:latin typeface="Comic Sans MS" charset="0"/>
                <a:ea typeface="Comic Sans MS" charset="0"/>
                <a:cs typeface="Comic Sans MS" charset="0"/>
              </a:rPr>
              <a:t>Extension: Training</a:t>
            </a:r>
            <a:endParaRPr lang="en-US" sz="24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C69E48-58FC-4D98-9274-09A990921BC7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pPr>
              <a:defRPr/>
            </a:pPr>
            <a:endParaRPr lang="en-GB" altLang="zh-CN" dirty="0"/>
          </a:p>
        </p:txBody>
      </p:sp>
      <p:sp>
        <p:nvSpPr>
          <p:cNvPr id="116" name="TextBox 115"/>
          <p:cNvSpPr txBox="1"/>
          <p:nvPr/>
        </p:nvSpPr>
        <p:spPr>
          <a:xfrm>
            <a:off x="4413107" y="6544719"/>
            <a:ext cx="191760" cy="294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latin typeface="Comic Sans MS" panose="030F0702030302020204" pitchFamily="66" charset="0"/>
              </a:rPr>
              <a:t>TX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E9A7175-D48B-0E4D-84EF-FA1826D2D69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4004" y="1164431"/>
            <a:ext cx="8228013" cy="4529138"/>
          </a:xfrm>
        </p:spPr>
        <p:txBody>
          <a:bodyPr/>
          <a:lstStyle/>
          <a:p>
            <a:pPr marL="0" lvl="1" indent="0">
              <a:spcBef>
                <a:spcPts val="800"/>
              </a:spcBef>
              <a:buSzPct val="100000"/>
              <a:buNone/>
              <a:defRPr/>
            </a:pPr>
            <a:r>
              <a:rPr lang="en-US" sz="2531" dirty="0">
                <a:solidFill>
                  <a:schemeClr val="tx1"/>
                </a:solidFill>
                <a:latin typeface="Comic Sans MS"/>
                <a:ea typeface="+mn-ea"/>
                <a:cs typeface="+mn-cs"/>
              </a:rPr>
              <a:t>Inference forward pass/training backward pass </a:t>
            </a:r>
          </a:p>
          <a:p>
            <a:pPr marL="522288" lvl="1" indent="-177800">
              <a:spcBef>
                <a:spcPts val="1400"/>
              </a:spcBef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800" kern="1200" dirty="0">
                <a:latin typeface="Comic Sans MS"/>
                <a:ea typeface="+mn-ea"/>
                <a:cs typeface="+mn-cs"/>
                <a:sym typeface="Comic Sans MS"/>
              </a:rPr>
              <a:t>Reduce resource idle time by adjusting the ratio of resources</a:t>
            </a:r>
            <a:endParaRPr lang="en-US" sz="1800" kern="1200" dirty="0">
              <a:latin typeface="Comic Sans MS"/>
              <a:ea typeface="+mn-ea"/>
              <a:cs typeface="+mn-cs"/>
            </a:endParaRPr>
          </a:p>
          <a:p>
            <a:pPr marL="0" lvl="1" indent="0">
              <a:spcBef>
                <a:spcPts val="800"/>
              </a:spcBef>
              <a:buSzPct val="100000"/>
              <a:buNone/>
              <a:defRPr/>
            </a:pPr>
            <a:endParaRPr lang="en-US" sz="2531" dirty="0">
              <a:solidFill>
                <a:schemeClr val="tx1"/>
              </a:solidFill>
              <a:latin typeface="Comic Sans MS"/>
              <a:ea typeface="+mn-ea"/>
              <a:cs typeface="+mn-cs"/>
            </a:endParaRPr>
          </a:p>
          <a:p>
            <a:pPr marL="285750" lvl="1" indent="-285750">
              <a:spcBef>
                <a:spcPts val="1400"/>
              </a:spcBef>
              <a:buClrTx/>
              <a:buSzPct val="100000"/>
              <a:defRPr/>
            </a:pPr>
            <a:endParaRPr lang="en-US" sz="1687" kern="1200" dirty="0">
              <a:latin typeface="Comic Sans MS"/>
              <a:ea typeface="+mn-ea"/>
              <a:cs typeface="+mn-cs"/>
            </a:endParaRPr>
          </a:p>
          <a:p>
            <a:pPr marL="0" indent="0">
              <a:buSzPct val="100000"/>
              <a:buNone/>
              <a:defRPr/>
            </a:pPr>
            <a:endParaRPr lang="en-US" sz="2531" dirty="0">
              <a:solidFill>
                <a:schemeClr val="tx1"/>
              </a:solidFill>
              <a:latin typeface="Comic Sans MS"/>
              <a:ea typeface="+mn-ea"/>
              <a:cs typeface="+mn-cs"/>
            </a:endParaRPr>
          </a:p>
          <a:p>
            <a:pPr marL="0" indent="0">
              <a:buSzPct val="100000"/>
              <a:buNone/>
              <a:defRPr/>
            </a:pPr>
            <a:r>
              <a:rPr lang="en-US" sz="2531" dirty="0">
                <a:solidFill>
                  <a:schemeClr val="tx1"/>
                </a:solidFill>
                <a:latin typeface="Comic Sans MS"/>
                <a:ea typeface="+mn-ea"/>
                <a:cs typeface="+mn-cs"/>
              </a:rPr>
              <a:t>Aligning </a:t>
            </a:r>
            <a:r>
              <a:rPr lang="en-US" sz="2531" dirty="0">
                <a:solidFill>
                  <a:schemeClr val="tx1"/>
                </a:solidFill>
                <a:latin typeface="Comic Sans MS"/>
              </a:rPr>
              <a:t>P</a:t>
            </a:r>
            <a:r>
              <a:rPr lang="en-US" sz="2531" dirty="0">
                <a:solidFill>
                  <a:schemeClr val="tx1"/>
                </a:solidFill>
                <a:latin typeface="Comic Sans MS"/>
                <a:ea typeface="+mn-ea"/>
                <a:cs typeface="+mn-cs"/>
              </a:rPr>
              <a:t>ipeline with Resource Allocation</a:t>
            </a:r>
          </a:p>
          <a:p>
            <a:pPr marL="522288" lvl="1" indent="-177800">
              <a:spcBef>
                <a:spcPts val="1400"/>
              </a:spcBef>
              <a:buClrTx/>
              <a:buSzPct val="100000"/>
              <a:buFont typeface="Arial" panose="020B0604020202020204" pitchFamily="34" charset="0"/>
              <a:buChar char="•"/>
              <a:defRPr/>
            </a:pPr>
            <a:r>
              <a:rPr lang="en-US" sz="1800" kern="1200" dirty="0">
                <a:latin typeface="Comic Sans MS"/>
                <a:ea typeface="+mn-ea"/>
                <a:cs typeface="+mn-cs"/>
                <a:sym typeface="Comic Sans MS"/>
              </a:rPr>
              <a:t>Combine forward/backward passes  </a:t>
            </a:r>
            <a:r>
              <a:rPr lang="en-US" sz="1687" kern="1200" dirty="0">
                <a:solidFill>
                  <a:schemeClr val="bg1">
                    <a:lumMod val="50000"/>
                  </a:schemeClr>
                </a:solidFill>
                <a:latin typeface="Comic Sans MS"/>
                <a:ea typeface="+mn-ea"/>
                <a:cs typeface="+mn-cs"/>
                <a:sym typeface="Comic Sans MS"/>
              </a:rPr>
              <a:t>(insert 1’ after 1 to fill up space)</a:t>
            </a:r>
          </a:p>
          <a:p>
            <a:pPr marL="0" indent="0">
              <a:buSzPct val="100000"/>
              <a:buNone/>
              <a:defRPr/>
            </a:pPr>
            <a:endParaRPr lang="en-US" dirty="0">
              <a:solidFill>
                <a:schemeClr val="bg1">
                  <a:lumMod val="50000"/>
                </a:schemeClr>
              </a:solidFill>
              <a:latin typeface="Comic Sans MS"/>
            </a:endParaRPr>
          </a:p>
          <a:p>
            <a:pPr marL="0" indent="0">
              <a:buSzPct val="100000"/>
              <a:buNone/>
              <a:defRPr/>
            </a:pPr>
            <a:endParaRPr lang="en-US" sz="2531" dirty="0">
              <a:solidFill>
                <a:schemeClr val="tx1"/>
              </a:solidFill>
              <a:latin typeface="Comic Sans MS"/>
            </a:endParaRPr>
          </a:p>
          <a:p>
            <a:pPr marL="0" indent="0">
              <a:buSzPct val="100000"/>
              <a:buNone/>
              <a:defRPr/>
            </a:pPr>
            <a:endParaRPr lang="en-US" sz="16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pPr marL="0" indent="0">
              <a:buSzPct val="100000"/>
              <a:buNone/>
              <a:defRPr/>
            </a:pPr>
            <a:endParaRPr lang="en-US" sz="800" b="0" i="0" dirty="0">
              <a:solidFill>
                <a:schemeClr val="bg1">
                  <a:lumMod val="50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pPr marL="0" indent="0">
              <a:buSzPct val="100000"/>
              <a:buNone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      </a:t>
            </a:r>
            <a:r>
              <a:rPr lang="en-US" sz="1600" b="0" i="0" dirty="0">
                <a:solidFill>
                  <a:schemeClr val="bg1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Duan and Wu, 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Optimizing Job Offloading Schedule for Collaborative </a:t>
            </a:r>
          </a:p>
          <a:p>
            <a:pPr marL="0" indent="0">
              <a:buSzPct val="100000"/>
              <a:buNone/>
              <a:defRPr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       DNN Inference, IEEE TMC, 2023.</a:t>
            </a:r>
          </a:p>
          <a:p>
            <a:pPr marL="0" indent="0">
              <a:buSzPct val="100000"/>
              <a:buNone/>
              <a:defRPr/>
            </a:pPr>
            <a:endParaRPr lang="en-US" sz="2531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  <a:sym typeface="Gill Sans" charset="0"/>
            </a:endParaRPr>
          </a:p>
          <a:p>
            <a:pPr marL="0" indent="0">
              <a:spcBef>
                <a:spcPts val="1400"/>
              </a:spcBef>
              <a:buClrTx/>
              <a:buSzPct val="100000"/>
              <a:buNone/>
              <a:defRPr/>
            </a:pPr>
            <a:endParaRPr lang="en-US" sz="2187" kern="1200" dirty="0">
              <a:latin typeface="Comic Sans MS"/>
              <a:ea typeface="+mn-ea"/>
              <a:cs typeface="+mn-cs"/>
              <a:sym typeface="Gill Sans" charset="0"/>
            </a:endParaRPr>
          </a:p>
          <a:p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506588C-0DE6-DA43-995C-E79291A02D01}"/>
              </a:ext>
            </a:extLst>
          </p:cNvPr>
          <p:cNvGrpSpPr/>
          <p:nvPr/>
        </p:nvGrpSpPr>
        <p:grpSpPr>
          <a:xfrm>
            <a:off x="4617442" y="2373769"/>
            <a:ext cx="3950448" cy="1241603"/>
            <a:chOff x="3627185" y="7316803"/>
            <a:chExt cx="5618415" cy="176583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F8D49BED-6A74-104B-A12F-9AE4C7752E5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55913" b="-1259"/>
            <a:stretch/>
          </p:blipFill>
          <p:spPr>
            <a:xfrm>
              <a:off x="3627185" y="7335320"/>
              <a:ext cx="5618415" cy="1747319"/>
            </a:xfrm>
            <a:prstGeom prst="rect">
              <a:avLst/>
            </a:prstGeom>
          </p:spPr>
        </p:pic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C1E0B358-F097-B74D-8094-9778F0FBDEF0}"/>
                </a:ext>
              </a:extLst>
            </p:cNvPr>
            <p:cNvSpPr/>
            <p:nvPr/>
          </p:nvSpPr>
          <p:spPr bwMode="auto">
            <a:xfrm>
              <a:off x="6502400" y="7848600"/>
              <a:ext cx="314992" cy="477520"/>
            </a:xfrm>
            <a:prstGeom prst="ellipse">
              <a:avLst/>
            </a:prstGeom>
            <a:noFill/>
            <a:ln w="254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64294" tIns="32147" rIns="64294" bIns="32147" numCol="1" rtlCol="0" anchor="t" anchorCtr="0" compatLnSpc="1">
              <a:prstTxWarp prst="textNoShape">
                <a:avLst/>
              </a:prstTxWarp>
            </a:bodyPr>
            <a:lstStyle/>
            <a:p>
              <a:pPr defTabSz="642915" eaLnBrk="1" hangingPunct="1"/>
              <a:endParaRPr lang="en-US" sz="844">
                <a:solidFill>
                  <a:srgbClr val="000000"/>
                </a:solidFill>
                <a:latin typeface="Gill Sans" charset="0"/>
                <a:ea typeface="Heiti SC Light" charset="0"/>
                <a:cs typeface="Heiti SC Light" charset="0"/>
                <a:sym typeface="Gill Sans" charset="0"/>
              </a:endParaRPr>
            </a:p>
          </p:txBody>
        </p: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289AB70E-FAE5-454A-BEB5-9804F63EDA65}"/>
                </a:ext>
              </a:extLst>
            </p:cNvPr>
            <p:cNvCxnSpPr/>
            <p:nvPr/>
          </p:nvCxnSpPr>
          <p:spPr bwMode="auto">
            <a:xfrm flipV="1">
              <a:off x="6883400" y="7543800"/>
              <a:ext cx="457200" cy="370690"/>
            </a:xfrm>
            <a:prstGeom prst="straightConnector1">
              <a:avLst/>
            </a:prstGeom>
            <a:blipFill dpi="0" rotWithShape="0">
              <a:blip r:embed="rId4"/>
              <a:srcRect/>
              <a:tile tx="0" ty="0" sx="100000" sy="100000" flip="none" algn="tl"/>
            </a:blipFill>
            <a:ln w="25400" cap="flat" cmpd="sng" algn="ctr">
              <a:solidFill>
                <a:srgbClr val="FF0000"/>
              </a:solidFill>
              <a:prstDash val="solid"/>
              <a:round/>
              <a:headEnd type="triangle" w="med" len="med"/>
              <a:tailEnd type="none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C4B1383E-3E69-A646-8DFA-07766233BFDC}"/>
                </a:ext>
              </a:extLst>
            </p:cNvPr>
            <p:cNvSpPr txBox="1"/>
            <p:nvPr/>
          </p:nvSpPr>
          <p:spPr>
            <a:xfrm>
              <a:off x="7340600" y="7316803"/>
              <a:ext cx="1730844" cy="34671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984" dirty="0">
                  <a:cs typeface="Arial" panose="020B0604020202020204" pitchFamily="34" charset="0"/>
                  <a:sym typeface="Comic Sans MS"/>
                </a:rPr>
                <a:t>Idle Time (Bubble)</a:t>
              </a:r>
              <a:endParaRPr lang="en-US" sz="984" dirty="0">
                <a:cs typeface="Arial" panose="020B0604020202020204" pitchFamily="34" charset="0"/>
              </a:endParaRPr>
            </a:p>
          </p:txBody>
        </p:sp>
      </p:grpSp>
      <p:sp>
        <p:nvSpPr>
          <p:cNvPr id="3" name="Rectangle 2">
            <a:extLst>
              <a:ext uri="{FF2B5EF4-FFF2-40B4-BE49-F238E27FC236}">
                <a16:creationId xmlns:a16="http://schemas.microsoft.com/office/drawing/2014/main" id="{BEF98C27-795B-4A43-9196-D601EA503AF5}"/>
              </a:ext>
            </a:extLst>
          </p:cNvPr>
          <p:cNvSpPr/>
          <p:nvPr/>
        </p:nvSpPr>
        <p:spPr>
          <a:xfrm>
            <a:off x="7025695" y="2251926"/>
            <a:ext cx="129875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/>
                </a:solidFill>
                <a:latin typeface="Comic Sans MS" panose="030F0902030302020204" pitchFamily="66" charset="0"/>
                <a:ea typeface="Arial" charset="0"/>
                <a:cs typeface="Arial" charset="0"/>
              </a:rPr>
              <a:t>Bubble Slots </a:t>
            </a:r>
            <a:endParaRPr lang="en-US" sz="1400" dirty="0">
              <a:solidFill>
                <a:schemeClr val="tx1"/>
              </a:solidFill>
              <a:latin typeface="Comic Sans MS" panose="030F0902030302020204" pitchFamily="66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D5E8AC-1DB2-92A2-4561-E66305F4D64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2144" y="2044915"/>
            <a:ext cx="3661171" cy="14982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98C2DE9-6219-4A04-F7C7-A79D78C7D2F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2027" y="4486295"/>
            <a:ext cx="4962575" cy="156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446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600868" y="182960"/>
            <a:ext cx="8228013" cy="1141412"/>
          </a:xfrm>
        </p:spPr>
        <p:txBody>
          <a:bodyPr/>
          <a:lstStyle/>
          <a:p>
            <a:r>
              <a:rPr lang="en-US" altLang="zh-CN" sz="3600" dirty="0">
                <a:latin typeface="Comic Sans MS" panose="030F0702030302020204" pitchFamily="66" charset="0"/>
                <a:ea typeface="SimSun" panose="02010600030101010101" pitchFamily="2" charset="-122"/>
              </a:rPr>
              <a:t>An Ongoing Project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EED94-D5DF-45CB-BA16-6992CE0370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9942" y="1310917"/>
            <a:ext cx="8228013" cy="4529138"/>
          </a:xfrm>
        </p:spPr>
        <p:txBody>
          <a:bodyPr/>
          <a:lstStyle/>
          <a:p>
            <a:pPr lvl="1"/>
            <a:endParaRPr lang="en-US" sz="8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  <a:p>
            <a:r>
              <a:rPr lang="en-US" sz="2500" dirty="0">
                <a:latin typeface="Comic Sans MS" panose="030F0702030302020204" pitchFamily="66" charset="0"/>
                <a:ea typeface="Cambria Math" panose="02040503050406030204" pitchFamily="18" charset="0"/>
              </a:rPr>
              <a:t>Extension to DNN training </a:t>
            </a:r>
          </a:p>
          <a:p>
            <a:pPr lvl="1"/>
            <a:r>
              <a:rPr lang="en-US" sz="2200" dirty="0">
                <a:latin typeface="Comic Sans MS" panose="030F0702030302020204" pitchFamily="66" charset="0"/>
                <a:ea typeface="Cambria Math" panose="02040503050406030204" pitchFamily="18" charset="0"/>
              </a:rPr>
              <a:t>Data compression</a:t>
            </a:r>
          </a:p>
          <a:p>
            <a:pPr lvl="2"/>
            <a:endParaRPr lang="en-US" sz="8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  <a:p>
            <a:r>
              <a:rPr lang="en-US" sz="2500" dirty="0">
                <a:solidFill>
                  <a:srgbClr val="0070C0"/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Testbed implementation </a:t>
            </a:r>
          </a:p>
          <a:p>
            <a:pPr lvl="1"/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Visual detection &amp; tracking</a:t>
            </a:r>
          </a:p>
          <a:p>
            <a:pPr lvl="2"/>
            <a:endParaRPr lang="en-US" sz="800" dirty="0">
              <a:solidFill>
                <a:schemeClr val="tx1"/>
              </a:solidFill>
              <a:latin typeface="Comic Sans MS" panose="030F0702030302020204" pitchFamily="66" charset="0"/>
              <a:ea typeface="Cambria Math" panose="02040503050406030204" pitchFamily="18" charset="0"/>
            </a:endParaRPr>
          </a:p>
          <a:p>
            <a:r>
              <a:rPr lang="en-US" sz="2500" dirty="0">
                <a:solidFill>
                  <a:srgbClr val="0070C0"/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 Field test</a:t>
            </a:r>
          </a:p>
          <a:p>
            <a:pPr lvl="1"/>
            <a:r>
              <a:rPr lang="en-US" sz="2200" dirty="0">
                <a:latin typeface="Comic Sans MS" panose="030F0702030302020204" pitchFamily="66" charset="0"/>
              </a:rPr>
              <a:t>KUSARA at Kettering University</a:t>
            </a:r>
          </a:p>
          <a:p>
            <a:pPr marL="914400" lvl="2" indent="0">
              <a:buNone/>
            </a:pPr>
            <a:endParaRPr lang="en-US" sz="2000" dirty="0">
              <a:latin typeface="Comic Sans MS" panose="030F0702030302020204" pitchFamily="66" charset="0"/>
            </a:endParaRPr>
          </a:p>
          <a:p>
            <a:pPr marL="914400" lvl="2" indent="0">
              <a:buNone/>
            </a:pPr>
            <a:endParaRPr lang="en-US" sz="2000" dirty="0">
              <a:latin typeface="Comic Sans MS" panose="030F0702030302020204" pitchFamily="66" charset="0"/>
            </a:endParaRPr>
          </a:p>
          <a:p>
            <a:pPr marL="457200" lvl="1" indent="0">
              <a:buNone/>
            </a:pP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omic Sans MS" charset="0"/>
              </a:rPr>
              <a:t>NSF CNS Medium: Cooperative AI Inference in Vehicular Edge Networks for Advanced Driver-Assistance Systems (PI, 2021-2024)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chemeClr val="bg1">
                    <a:lumMod val="50000"/>
                  </a:schemeClr>
                </a:solidFill>
                <a:latin typeface="Comic Sans MS" charset="0"/>
              </a:rPr>
              <a:t>(Temple, Stony Brook, Rowan, and Kettering)</a:t>
            </a:r>
          </a:p>
          <a:p>
            <a:pPr marL="457200" lvl="1" indent="0">
              <a:lnSpc>
                <a:spcPct val="150000"/>
              </a:lnSpc>
              <a:buNone/>
            </a:pPr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  <a:ea typeface="Cambria Math" panose="02040503050406030204" pitchFamily="18" charset="0"/>
              </a:rPr>
              <a:t>   </a:t>
            </a:r>
          </a:p>
          <a:p>
            <a:pPr marL="457200" lvl="1" indent="0">
              <a:buNone/>
            </a:pPr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  <a:ea typeface="Cambria Math" panose="02040503050406030204" pitchFamily="18" charset="0"/>
            </a:endParaRPr>
          </a:p>
          <a:p>
            <a:pPr lvl="1"/>
            <a:endParaRPr lang="en-US" sz="19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  <a:p>
            <a:pPr lvl="1"/>
            <a:endParaRPr lang="en-US" sz="800" dirty="0">
              <a:latin typeface="Comic Sans MS" panose="030F0702030302020204" pitchFamily="66" charset="0"/>
              <a:ea typeface="Cambria Math" panose="02040503050406030204" pitchFamily="18" charset="0"/>
            </a:endParaRP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00868" y="1209893"/>
            <a:ext cx="794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17E578-7528-4D2A-9FA7-65C7F618885C}"/>
              </a:ext>
            </a:extLst>
          </p:cNvPr>
          <p:cNvSpPr txBox="1"/>
          <p:nvPr/>
        </p:nvSpPr>
        <p:spPr>
          <a:xfrm>
            <a:off x="1600200" y="4484132"/>
            <a:ext cx="45719" cy="92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423EED-2186-40A9-9D6E-56C55E8C955C}"/>
                  </a:ext>
                </a:extLst>
              </p:cNvPr>
              <p:cNvSpPr txBox="1"/>
              <p:nvPr/>
            </p:nvSpPr>
            <p:spPr>
              <a:xfrm>
                <a:off x="4114800" y="2971800"/>
                <a:ext cx="0" cy="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⌊"/>
                          <m:endChr m:val=""/>
                          <m:ctrlPr>
                            <a:rPr lang="en-US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/>
                      </m:d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E4423EED-2186-40A9-9D6E-56C55E8C95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971800"/>
                <a:ext cx="0" cy="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5D02D306-23E5-41A5-ACEC-B7C3E9A599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97309" y="1310917"/>
            <a:ext cx="2419368" cy="167787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966E55-B961-4553-A561-D60F928634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7309" y="3126547"/>
            <a:ext cx="2616749" cy="1821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59197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05" y="339955"/>
            <a:ext cx="9333705" cy="1141412"/>
          </a:xfrm>
        </p:spPr>
        <p:txBody>
          <a:bodyPr/>
          <a:lstStyle/>
          <a:p>
            <a:r>
              <a:rPr lang="en-US" altLang="zh-CN" sz="3500" dirty="0">
                <a:latin typeface="Comic Sans MS" charset="0"/>
                <a:ea typeface="Comic Sans MS" charset="0"/>
                <a:cs typeface="Comic Sans MS" charset="0"/>
              </a:rPr>
              <a:t>4. Data: Decentralized Federated Learning</a:t>
            </a:r>
            <a:endParaRPr lang="en-US" sz="35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7541" y="1498300"/>
            <a:ext cx="4802659" cy="4529138"/>
          </a:xfrm>
          <a:noFill/>
          <a:ln>
            <a:noFill/>
          </a:ln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DFL</a:t>
            </a:r>
            <a:endParaRPr lang="en-US" altLang="zh-CN" sz="22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lvl="1">
              <a:lnSpc>
                <a:spcPts val="2800"/>
              </a:lnSpc>
            </a:pPr>
            <a:r>
              <a:rPr lang="en-US" sz="2000" dirty="0">
                <a:solidFill>
                  <a:srgbClr val="202122"/>
                </a:solidFill>
                <a:latin typeface="Comic Sans MS" panose="030F0702030302020204" pitchFamily="66" charset="0"/>
              </a:rPr>
              <a:t>CFL shortcoming: central failure</a:t>
            </a:r>
          </a:p>
          <a:p>
            <a:pPr lvl="1">
              <a:lnSpc>
                <a:spcPts val="2800"/>
              </a:lnSpc>
            </a:pPr>
            <a:r>
              <a:rPr lang="en-US" sz="2000" dirty="0">
                <a:solidFill>
                  <a:srgbClr val="202122"/>
                </a:solidFill>
                <a:latin typeface="Comic Sans MS" panose="030F0702030302020204" pitchFamily="66" charset="0"/>
              </a:rPr>
              <a:t>N</a:t>
            </a:r>
            <a:r>
              <a:rPr lang="en-US" sz="2000" b="0" i="0" dirty="0">
                <a:solidFill>
                  <a:srgbClr val="202122"/>
                </a:solidFill>
                <a:effectLst/>
                <a:latin typeface="Comic Sans MS" panose="030F0702030302020204" pitchFamily="66" charset="0"/>
              </a:rPr>
              <a:t>odes coordinate themselves to obtain the global model</a:t>
            </a:r>
          </a:p>
          <a:p>
            <a:pPr marL="0" indent="0">
              <a:buNone/>
            </a:pPr>
            <a:endParaRPr lang="en-US" altLang="zh-CN" sz="800" dirty="0">
              <a:latin typeface="Comic Sans MS" charset="0"/>
              <a:ea typeface="Comic Sans MS" charset="0"/>
              <a:cs typeface="Comic Sans MS" charset="0"/>
            </a:endParaRPr>
          </a:p>
          <a:p>
            <a:r>
              <a:rPr lang="en-US" sz="24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Gossip learning</a:t>
            </a:r>
          </a:p>
          <a:p>
            <a:pPr lvl="1"/>
            <a:endParaRPr lang="en-US" sz="8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Exchange/aggregate models </a:t>
            </a:r>
          </a:p>
          <a:p>
            <a:pPr lvl="1"/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Random perfect pairing</a:t>
            </a:r>
            <a:endParaRPr lang="en-US" sz="8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Comparable performance to CFL</a:t>
            </a:r>
          </a:p>
          <a:p>
            <a:endParaRPr 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Merits and drawbacks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Easy to use, robust, and robust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Drawbacks: long-tail</a:t>
            </a:r>
          </a:p>
          <a:p>
            <a:pPr marL="457200" lvl="1" indent="0">
              <a:buNone/>
            </a:pPr>
            <a:endParaRPr lang="en-US" sz="20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1"/>
            <a:endParaRPr lang="en-US" sz="20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1"/>
            <a:endParaRPr lang="en-US" sz="20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1">
              <a:lnSpc>
                <a:spcPts val="2800"/>
              </a:lnSpc>
            </a:pPr>
            <a:endParaRPr lang="en-US" sz="1900" dirty="0">
              <a:latin typeface="Comic Sans MS" panose="030F0702030302020204" pitchFamily="66" charset="0"/>
              <a:sym typeface="Comic Sans MS"/>
            </a:endParaRPr>
          </a:p>
          <a:p>
            <a:pPr marL="457200" lvl="1" indent="0">
              <a:lnSpc>
                <a:spcPts val="2800"/>
              </a:lnSpc>
              <a:buNone/>
            </a:pPr>
            <a:endParaRPr lang="en-US" sz="1900" dirty="0">
              <a:latin typeface="Comic Sans MS" panose="030F0702030302020204" pitchFamily="66" charset="0"/>
              <a:sym typeface="Comic Sans MS"/>
            </a:endParaRPr>
          </a:p>
          <a:p>
            <a:pPr lvl="1">
              <a:lnSpc>
                <a:spcPts val="2800"/>
              </a:lnSpc>
            </a:pPr>
            <a:endParaRPr lang="en-US" sz="1900" dirty="0">
              <a:latin typeface="Comic Sans MS" panose="030F0702030302020204" pitchFamily="66" charset="0"/>
              <a:sym typeface="Comic Sans MS"/>
            </a:endParaRPr>
          </a:p>
          <a:p>
            <a:pPr lvl="1">
              <a:lnSpc>
                <a:spcPts val="2800"/>
              </a:lnSpc>
            </a:pPr>
            <a:endParaRPr lang="en-US" sz="800" dirty="0">
              <a:latin typeface="Comic Sans MS" panose="030F0702030302020204" pitchFamily="66" charset="0"/>
              <a:sym typeface="Comic Sans MS"/>
            </a:endParaRPr>
          </a:p>
          <a:p>
            <a:pPr marL="115887" indent="0">
              <a:lnSpc>
                <a:spcPts val="4000"/>
              </a:lnSpc>
              <a:spcBef>
                <a:spcPts val="600"/>
              </a:spcBef>
              <a:buSzPct val="70000"/>
              <a:buNone/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altLang="zh-CN" sz="1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B65C8E-AE95-454E-A31E-78F10F480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0" y="1515233"/>
            <a:ext cx="4572000" cy="45291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</a:t>
            </a:r>
            <a:endParaRPr lang="en-US" sz="1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413107" y="6544719"/>
            <a:ext cx="191760" cy="294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latin typeface="Comic Sans MS" panose="030F0702030302020204" pitchFamily="66" charset="0"/>
              </a:rPr>
              <a:t>TX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29D7A-B847-4F68-93D6-0A59E719FBD1}"/>
              </a:ext>
            </a:extLst>
          </p:cNvPr>
          <p:cNvSpPr txBox="1"/>
          <p:nvPr/>
        </p:nvSpPr>
        <p:spPr>
          <a:xfrm>
            <a:off x="671333" y="5867400"/>
            <a:ext cx="1847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3E4E1A-48DD-9D92-246F-34411DF24E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1200" y="1498300"/>
            <a:ext cx="2971800" cy="292934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B08F0A-830B-ED0A-E857-99D031E2B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76347" y="4648197"/>
            <a:ext cx="3383641" cy="204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6719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Comic Sans MS" charset="0"/>
                <a:ea typeface="Comic Sans MS" charset="0"/>
                <a:cs typeface="Comic Sans MS" charset="0"/>
              </a:rPr>
              <a:t>Structured Peer-to-Peer (P2P)</a:t>
            </a:r>
            <a:endParaRPr lang="en-US" sz="3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300668" y="1345642"/>
                <a:ext cx="8608398" cy="4529138"/>
              </a:xfrm>
              <a:noFill/>
              <a:ln>
                <a:noFill/>
              </a:ln>
            </p:spPr>
            <p:txBody>
              <a:bodyPr/>
              <a:lstStyle/>
              <a:p>
                <a:pPr>
                  <a:lnSpc>
                    <a:spcPts val="2800"/>
                  </a:lnSpc>
                </a:pPr>
                <a:r>
                  <a:rPr lang="en-US" altLang="zh-CN" sz="2400" dirty="0">
                    <a:solidFill>
                      <a:srgbClr val="0070C0"/>
                    </a:solidFill>
                    <a:latin typeface="Comic Sans MS" charset="0"/>
                    <a:ea typeface="Comic Sans MS" charset="0"/>
                    <a:cs typeface="Comic Sans MS" charset="0"/>
                  </a:rPr>
                  <a:t>Spectral gap </a:t>
                </a:r>
                <a:r>
                  <a:rPr lang="en-US" sz="2400" b="0" i="0" dirty="0">
                    <a:solidFill>
                      <a:srgbClr val="0070C0"/>
                    </a:solidFill>
                    <a:effectLst/>
                    <a:latin typeface="Comic Sans MS" panose="030F0702030302020204" pitchFamily="66" charset="0"/>
                  </a:rPr>
                  <a:t>δ (ML community)</a:t>
                </a:r>
                <a:endParaRPr lang="en-US" sz="2200" dirty="0">
                  <a:solidFill>
                    <a:srgbClr val="0070C0"/>
                  </a:solidFill>
                  <a:latin typeface="Comic Sans MS" charset="0"/>
                </a:endParaRPr>
              </a:p>
              <a:p>
                <a:pPr lvl="1">
                  <a:lnSpc>
                    <a:spcPts val="2800"/>
                  </a:lnSpc>
                </a:pPr>
                <a:r>
                  <a:rPr lang="en-US" sz="1800" b="0" i="0" dirty="0">
                    <a:effectLst/>
                    <a:latin typeface="Comic Sans MS" panose="030F0702030302020204" pitchFamily="66" charset="0"/>
                  </a:rPr>
                  <a:t>The difference between the moduli of the two largest eigenvalues of adjacency matrix W</a:t>
                </a:r>
              </a:p>
              <a:p>
                <a:pPr lvl="1">
                  <a:lnSpc>
                    <a:spcPts val="2800"/>
                  </a:lnSpc>
                </a:pPr>
                <a:r>
                  <a:rPr lang="en-US" altLang="zh-CN" sz="1800" dirty="0">
                    <a:solidFill>
                      <a:schemeClr val="tx1"/>
                    </a:solidFill>
                    <a:latin typeface="Comic Sans MS" panose="030F0702030302020204" pitchFamily="66" charset="0"/>
                    <a:ea typeface="Comic Sans MS" charset="0"/>
                    <a:cs typeface="Comic Sans MS" charset="0"/>
                  </a:rPr>
                  <a:t>The larger </a:t>
                </a:r>
                <a:r>
                  <a:rPr lang="en-US" sz="1800" b="0" i="0" dirty="0">
                    <a:effectLst/>
                    <a:latin typeface="Comic Sans MS" panose="030F0702030302020204" pitchFamily="66" charset="0"/>
                  </a:rPr>
                  <a:t>δ is, the faster the convergence</a:t>
                </a:r>
                <a:endParaRPr lang="en-US" altLang="zh-CN" sz="1800" dirty="0">
                  <a:solidFill>
                    <a:schemeClr val="tx1"/>
                  </a:solidFill>
                  <a:latin typeface="Comic Sans MS" panose="030F0702030302020204" pitchFamily="66" charset="0"/>
                  <a:ea typeface="Comic Sans MS" charset="0"/>
                  <a:cs typeface="Comic Sans MS" charset="0"/>
                </a:endParaRPr>
              </a:p>
              <a:p>
                <a:pPr marL="0" indent="0">
                  <a:buNone/>
                </a:pPr>
                <a:endParaRPr lang="en-US" altLang="zh-CN" sz="800" dirty="0">
                  <a:latin typeface="Comic Sans MS" charset="0"/>
                  <a:ea typeface="Comic Sans MS" charset="0"/>
                  <a:cs typeface="Comic Sans MS" charset="0"/>
                </a:endParaRPr>
              </a:p>
              <a:p>
                <a:r>
                  <a:rPr lang="en-US" sz="24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Sample regular topologies with n nodes (HPC community)</a:t>
                </a:r>
              </a:p>
              <a:p>
                <a:pPr lvl="1"/>
                <a:r>
                  <a:rPr lang="en-US" sz="1800" b="0" i="0" dirty="0">
                    <a:solidFill>
                      <a:schemeClr val="tx1"/>
                    </a:solidFill>
                    <a:effectLst/>
                    <a:latin typeface="Comic Sans MS" panose="030F0702030302020204" pitchFamily="66" charset="0"/>
                  </a:rPr>
                  <a:t>Ring (# neighbors d: 2; diameter D: n/2)</a:t>
                </a:r>
              </a:p>
              <a:p>
                <a:pPr lvl="1"/>
                <a:r>
                  <a:rPr lang="en-US" sz="1800" dirty="0">
                    <a:solidFill>
                      <a:schemeClr val="tx1"/>
                    </a:solidFill>
                    <a:latin typeface="Comic Sans MS" panose="030F0702030302020204" pitchFamily="66" charset="0"/>
                  </a:rPr>
                  <a:t>2-D torus</a:t>
                </a:r>
                <a:r>
                  <a:rPr lang="en-US" sz="1800" b="0" i="0" dirty="0">
                    <a:solidFill>
                      <a:schemeClr val="tx1"/>
                    </a:solidFill>
                    <a:effectLst/>
                    <a:latin typeface="Comic Sans MS" panose="030F0702030302020204" pitchFamily="66" charset="0"/>
                  </a:rPr>
                  <a:t> (4;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1800" b="0" i="1" smtClean="0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</m:rad>
                    <m:r>
                      <a:rPr lang="en-US" sz="1800" b="0" i="1" smtClean="0">
                        <a:solidFill>
                          <a:schemeClr val="tx1"/>
                        </a:solidFill>
                        <a:effectLst/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800" b="0" i="0" dirty="0">
                    <a:solidFill>
                      <a:schemeClr val="tx1"/>
                    </a:solidFill>
                    <a:effectLst/>
                    <a:latin typeface="Comic Sans MS" panose="030F0702030302020204" pitchFamily="66" charset="0"/>
                  </a:rPr>
                  <a:t>), and hypercube (log n; log n)</a:t>
                </a:r>
              </a:p>
              <a:p>
                <a:pPr lvl="1"/>
                <a:endParaRPr lang="en-US" sz="800" b="0" i="0" dirty="0">
                  <a:solidFill>
                    <a:schemeClr val="tx1"/>
                  </a:solidFill>
                  <a:effectLst/>
                  <a:latin typeface="Comic Sans MS" panose="030F0702030302020204" pitchFamily="66" charset="0"/>
                </a:endParaRPr>
              </a:p>
              <a:p>
                <a:pPr lvl="1"/>
                <a:endParaRPr lang="en-US" sz="2000" b="0" i="0" dirty="0">
                  <a:solidFill>
                    <a:schemeClr val="tx1"/>
                  </a:solidFill>
                  <a:effectLst/>
                  <a:latin typeface="Comic Sans MS" panose="030F0702030302020204" pitchFamily="66" charset="0"/>
                </a:endParaRPr>
              </a:p>
              <a:p>
                <a:pPr lvl="1"/>
                <a:endParaRPr lang="en-US" sz="2000" b="0" i="0" dirty="0">
                  <a:solidFill>
                    <a:schemeClr val="tx1"/>
                  </a:solidFill>
                  <a:effectLst/>
                  <a:latin typeface="Comic Sans MS" panose="030F0702030302020204" pitchFamily="66" charset="0"/>
                </a:endParaRPr>
              </a:p>
              <a:p>
                <a:pPr lvl="1">
                  <a:lnSpc>
                    <a:spcPts val="2800"/>
                  </a:lnSpc>
                </a:pPr>
                <a:endParaRPr lang="en-US" sz="1900" dirty="0">
                  <a:latin typeface="Comic Sans MS" panose="030F0702030302020204" pitchFamily="66" charset="0"/>
                  <a:sym typeface="Comic Sans MS"/>
                </a:endParaRPr>
              </a:p>
              <a:p>
                <a:pPr marL="457200" lvl="1" indent="0">
                  <a:lnSpc>
                    <a:spcPts val="2800"/>
                  </a:lnSpc>
                  <a:buNone/>
                </a:pPr>
                <a:endParaRPr lang="en-US" sz="1900" dirty="0">
                  <a:latin typeface="Comic Sans MS" panose="030F0702030302020204" pitchFamily="66" charset="0"/>
                  <a:sym typeface="Comic Sans MS"/>
                </a:endParaRPr>
              </a:p>
              <a:p>
                <a:pPr lvl="1">
                  <a:lnSpc>
                    <a:spcPts val="2800"/>
                  </a:lnSpc>
                </a:pPr>
                <a:endParaRPr lang="en-US" sz="1900" dirty="0">
                  <a:latin typeface="Comic Sans MS" panose="030F0702030302020204" pitchFamily="66" charset="0"/>
                  <a:sym typeface="Comic Sans MS"/>
                </a:endParaRPr>
              </a:p>
              <a:p>
                <a:pPr lvl="1">
                  <a:lnSpc>
                    <a:spcPts val="2800"/>
                  </a:lnSpc>
                </a:pPr>
                <a:endParaRPr lang="en-US" sz="800" dirty="0">
                  <a:latin typeface="Comic Sans MS" panose="030F0702030302020204" pitchFamily="66" charset="0"/>
                  <a:sym typeface="Comic Sans MS"/>
                </a:endParaRPr>
              </a:p>
              <a:p>
                <a:pPr marL="115887" indent="0">
                  <a:lnSpc>
                    <a:spcPts val="4000"/>
                  </a:lnSpc>
                  <a:spcBef>
                    <a:spcPts val="600"/>
                  </a:spcBef>
                  <a:buSzPct val="70000"/>
                  <a:buNone/>
                  <a:defRPr sz="2000">
                    <a:latin typeface="Comic Sans MS"/>
                    <a:ea typeface="Comic Sans MS"/>
                    <a:cs typeface="Comic Sans MS"/>
                    <a:sym typeface="Comic Sans MS"/>
                  </a:defRPr>
                </a:pPr>
                <a:endParaRPr lang="en-US" altLang="zh-CN" sz="1800" dirty="0">
                  <a:latin typeface="Comic Sans MS" charset="0"/>
                  <a:ea typeface="Comic Sans MS" charset="0"/>
                  <a:cs typeface="Comic Sans MS" charset="0"/>
                </a:endParaRP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300668" y="1345642"/>
                <a:ext cx="8608398" cy="4529138"/>
              </a:xfrm>
              <a:blipFill>
                <a:blip r:embed="rId3"/>
                <a:stretch>
                  <a:fillRect l="-496" t="-12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6" name="TextBox 115"/>
          <p:cNvSpPr txBox="1"/>
          <p:nvPr/>
        </p:nvSpPr>
        <p:spPr>
          <a:xfrm>
            <a:off x="4413107" y="6544719"/>
            <a:ext cx="191760" cy="294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latin typeface="Comic Sans MS" panose="030F0702030302020204" pitchFamily="66" charset="0"/>
              </a:rPr>
              <a:t>TX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29D7A-B847-4F68-93D6-0A59E719FBD1}"/>
              </a:ext>
            </a:extLst>
          </p:cNvPr>
          <p:cNvSpPr txBox="1"/>
          <p:nvPr/>
        </p:nvSpPr>
        <p:spPr>
          <a:xfrm>
            <a:off x="671333" y="5867400"/>
            <a:ext cx="1847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EEC6614-04FA-30D7-FA6D-20DAC2734C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2600" y="5077491"/>
            <a:ext cx="1229972" cy="121300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3731BA9-A135-9C51-E1FA-2129C4AFD9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9000" y="4738945"/>
            <a:ext cx="4349436" cy="155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97236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7E231CF-807C-F80D-226C-1F7C2CB303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>
                <a:latin typeface="Comic Sans MS" panose="030F0702030302020204" pitchFamily="66" charset="0"/>
                <a:ea typeface="PMingLiU" panose="02020500000000000000" pitchFamily="18" charset="-120"/>
              </a:rPr>
              <a:t>Relationship between </a:t>
            </a:r>
            <a:r>
              <a:rPr lang="en-US" sz="3600" b="0" i="0" dirty="0">
                <a:effectLst/>
                <a:latin typeface="Comic Sans MS" panose="030F0702030302020204" pitchFamily="66" charset="0"/>
              </a:rPr>
              <a:t>δ and D</a:t>
            </a:r>
            <a:endParaRPr lang="en-US" altLang="zh-TW" sz="3200" b="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0419" name="Rectangle 3">
                <a:extLst>
                  <a:ext uri="{FF2B5EF4-FFF2-40B4-BE49-F238E27FC236}">
                    <a16:creationId xmlns:a16="http://schemas.microsoft.com/office/drawing/2014/main" id="{265FC137-EFBF-484A-9FA3-9D05ACFE2927}"/>
                  </a:ext>
                </a:extLst>
              </p:cNvPr>
              <p:cNvSpPr>
                <a:spLocks noGrp="1" noChangeArrowheads="1"/>
              </p:cNvSpPr>
              <p:nvPr>
                <p:ph sz="half" idx="1"/>
              </p:nvPr>
            </p:nvSpPr>
            <p:spPr>
              <a:xfrm>
                <a:off x="609600" y="1560966"/>
                <a:ext cx="8458200" cy="4529138"/>
              </a:xfrm>
            </p:spPr>
            <p:txBody>
              <a:bodyPr/>
              <a:lstStyle/>
              <a:p>
                <a:pPr marL="457200" lvl="1" indent="0">
                  <a:buNone/>
                </a:pPr>
                <a:endParaRPr lang="en-US" altLang="zh-TW" sz="800" dirty="0">
                  <a:latin typeface="Comic Sans MS" panose="030F0702030302020204" pitchFamily="66" charset="0"/>
                  <a:ea typeface="PMingLiU" panose="02020500000000000000" pitchFamily="18" charset="-120"/>
                </a:endParaRPr>
              </a:p>
              <a:p>
                <a:r>
                  <a:rPr lang="en-US" altLang="zh-TW" sz="2500" dirty="0">
                    <a:latin typeface="Comic Sans MS" panose="030F0702030302020204" pitchFamily="66" charset="0"/>
                    <a:ea typeface="PMingLiU" panose="02020500000000000000" pitchFamily="18" charset="-120"/>
                  </a:rPr>
                  <a:t>Known results of </a:t>
                </a:r>
                <a:r>
                  <a:rPr lang="en-US" b="0" i="0" dirty="0">
                    <a:effectLst/>
                    <a:latin typeface="Comic Sans MS" panose="030F0702030302020204" pitchFamily="66" charset="0"/>
                  </a:rPr>
                  <a:t>δ </a:t>
                </a:r>
              </a:p>
              <a:p>
                <a:pPr lvl="1"/>
                <a:r>
                  <a:rPr lang="en-US" altLang="zh-TW" sz="2100" dirty="0">
                    <a:latin typeface="Comic Sans MS" panose="030F0702030302020204" pitchFamily="66" charset="0"/>
                    <a:ea typeface="PMingLiU" panose="02020500000000000000" pitchFamily="18" charset="-120"/>
                  </a:rPr>
                  <a:t>Rings:  O(1/n</a:t>
                </a:r>
                <a:r>
                  <a:rPr lang="en-US" altLang="zh-TW" sz="2100" baseline="30000" dirty="0">
                    <a:latin typeface="Comic Sans MS" panose="030F0702030302020204" pitchFamily="66" charset="0"/>
                    <a:ea typeface="PMingLiU" panose="02020500000000000000" pitchFamily="18" charset="-120"/>
                  </a:rPr>
                  <a:t>2</a:t>
                </a:r>
                <a:r>
                  <a:rPr lang="en-US" altLang="zh-TW" sz="2100" dirty="0">
                    <a:latin typeface="Comic Sans MS" panose="030F0702030302020204" pitchFamily="66" charset="0"/>
                    <a:ea typeface="PMingLiU" panose="02020500000000000000" pitchFamily="18" charset="-120"/>
                  </a:rPr>
                  <a:t>)</a:t>
                </a:r>
              </a:p>
              <a:p>
                <a:pPr lvl="1"/>
                <a:r>
                  <a:rPr lang="en-US" altLang="zh-TW" sz="2100" dirty="0">
                    <a:latin typeface="Comic Sans MS" panose="030F0702030302020204" pitchFamily="66" charset="0"/>
                    <a:ea typeface="PMingLiU" panose="02020500000000000000" pitchFamily="18" charset="-120"/>
                  </a:rPr>
                  <a:t>2-D torus: O(1/n)</a:t>
                </a:r>
              </a:p>
              <a:p>
                <a:pPr lvl="1"/>
                <a:endParaRPr lang="en-US" altLang="zh-TW" sz="800" dirty="0">
                  <a:latin typeface="Comic Sans MS" panose="030F0702030302020204" pitchFamily="66" charset="0"/>
                  <a:ea typeface="PMingLiU" panose="02020500000000000000" pitchFamily="18" charset="-120"/>
                </a:endParaRPr>
              </a:p>
              <a:p>
                <a:r>
                  <a:rPr lang="en-US" altLang="zh-TW" sz="2500" dirty="0">
                    <a:latin typeface="Comic Sans MS" panose="030F0702030302020204" pitchFamily="66" charset="0"/>
                    <a:ea typeface="PMingLiU" panose="02020500000000000000" pitchFamily="18" charset="-120"/>
                  </a:rPr>
                  <a:t>Hypercube </a:t>
                </a:r>
                <a:r>
                  <a:rPr lang="en-US" sz="2400" b="0" i="0" dirty="0">
                    <a:effectLst/>
                    <a:latin typeface="Comic Sans MS" panose="030F0702030302020204" pitchFamily="66" charset="0"/>
                  </a:rPr>
                  <a:t>δ: O(1/log n)</a:t>
                </a:r>
              </a:p>
              <a:p>
                <a:endParaRPr lang="en-US" sz="800" b="0" i="0" dirty="0">
                  <a:effectLst/>
                  <a:latin typeface="Comic Sans MS" panose="030F0702030302020204" pitchFamily="66" charset="0"/>
                </a:endParaRPr>
              </a:p>
              <a:p>
                <a:r>
                  <a:rPr lang="en-US" sz="2400" b="0" i="0" dirty="0">
                    <a:effectLst/>
                    <a:latin typeface="Comic Sans MS" panose="030F0702030302020204" pitchFamily="66" charset="0"/>
                  </a:rPr>
                  <a:t>In general, </a:t>
                </a:r>
                <a:r>
                  <a:rPr lang="en-US" sz="2400" b="0" i="0" dirty="0">
                    <a:solidFill>
                      <a:srgbClr val="0070C0"/>
                    </a:solidFill>
                    <a:effectLst/>
                    <a:latin typeface="Comic Sans MS" panose="030F0702030302020204" pitchFamily="66" charset="0"/>
                  </a:rPr>
                  <a:t>δ = 1/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US" sz="2400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US" sz="2400" b="0" i="1" smtClean="0">
                            <a:solidFill>
                              <a:srgbClr val="0070C0"/>
                            </a:solidFill>
                            <a:effectLst/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</m:rad>
                  </m:oMath>
                </a14:m>
                <a:endParaRPr lang="en-US" sz="2400" b="0" i="0" dirty="0">
                  <a:effectLst/>
                  <a:latin typeface="Comic Sans MS" panose="030F0702030302020204" pitchFamily="66" charset="0"/>
                </a:endParaRPr>
              </a:p>
              <a:p>
                <a:endParaRPr lang="en-US" sz="800" b="0" i="0" dirty="0">
                  <a:effectLst/>
                  <a:latin typeface="Comic Sans MS" panose="030F0702030302020204" pitchFamily="66" charset="0"/>
                </a:endParaRPr>
              </a:p>
              <a:p>
                <a:r>
                  <a:rPr lang="en-US" sz="2400" dirty="0">
                    <a:latin typeface="Comic Sans MS" panose="030F0702030302020204" pitchFamily="66" charset="0"/>
                  </a:rPr>
                  <a:t>To maximize spectral gap is to minimize diameter!</a:t>
                </a:r>
                <a:endParaRPr lang="en-US" sz="2400" b="0" i="0" dirty="0">
                  <a:effectLst/>
                  <a:latin typeface="Comic Sans MS" panose="030F0702030302020204" pitchFamily="66" charset="0"/>
                </a:endParaRPr>
              </a:p>
              <a:p>
                <a:pPr lvl="1"/>
                <a:endParaRPr lang="en-US" altLang="zh-TW" sz="2100" dirty="0">
                  <a:latin typeface="Comic Sans MS" panose="030F0702030302020204" pitchFamily="66" charset="0"/>
                  <a:ea typeface="PMingLiU" panose="02020500000000000000" pitchFamily="18" charset="-120"/>
                </a:endParaRPr>
              </a:p>
              <a:p>
                <a:pPr lvl="1">
                  <a:buFontTx/>
                  <a:buNone/>
                </a:pPr>
                <a:r>
                  <a:rPr lang="en-US" altLang="zh-TW" sz="1600" dirty="0">
                    <a:solidFill>
                      <a:schemeClr val="bg1">
                        <a:lumMod val="50000"/>
                      </a:schemeClr>
                    </a:solidFill>
                    <a:latin typeface="Comic Sans MS" panose="030F0702030302020204" pitchFamily="66" charset="0"/>
                    <a:ea typeface="PMingLiU" panose="02020500000000000000" pitchFamily="18" charset="-120"/>
                  </a:rPr>
                  <a:t>Duan, Li, and Wu, </a:t>
                </a:r>
                <a:r>
                  <a:rPr lang="en-US" sz="1600" b="0" i="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Comic Sans MS" panose="030F0702030302020204" pitchFamily="66" charset="0"/>
                  </a:rPr>
                  <a:t>Topology Design and Graph Embedding for</a:t>
                </a:r>
              </a:p>
              <a:p>
                <a:pPr lvl="1">
                  <a:buFontTx/>
                  <a:buNone/>
                </a:pPr>
                <a:r>
                  <a:rPr lang="en-US" sz="1600" b="0" i="0" dirty="0">
                    <a:solidFill>
                      <a:schemeClr val="bg1">
                        <a:lumMod val="50000"/>
                      </a:schemeClr>
                    </a:solidFill>
                    <a:effectLst/>
                    <a:latin typeface="Comic Sans MS" panose="030F0702030302020204" pitchFamily="66" charset="0"/>
                  </a:rPr>
                  <a:t>Decentralized Federated Learning, accepted to appear in ICN.</a:t>
                </a:r>
                <a:endParaRPr lang="en-US" altLang="zh-TW" sz="1600" dirty="0">
                  <a:solidFill>
                    <a:schemeClr val="bg1">
                      <a:lumMod val="50000"/>
                    </a:schemeClr>
                  </a:solidFill>
                  <a:latin typeface="Comic Sans MS" panose="030F0702030302020204" pitchFamily="66" charset="0"/>
                  <a:ea typeface="PMingLiU" panose="02020500000000000000" pitchFamily="18" charset="-120"/>
                </a:endParaRPr>
              </a:p>
              <a:p>
                <a:pPr lvl="1">
                  <a:buFontTx/>
                  <a:buNone/>
                </a:pPr>
                <a:r>
                  <a:rPr lang="en-US" altLang="zh-TW" sz="2100" dirty="0">
                    <a:latin typeface="Comic Sans MS" panose="030F0702030302020204" pitchFamily="66" charset="0"/>
                    <a:ea typeface="PMingLiU" panose="02020500000000000000" pitchFamily="18" charset="-120"/>
                  </a:rPr>
                  <a:t>		</a:t>
                </a:r>
              </a:p>
              <a:p>
                <a:pPr lvl="1">
                  <a:buFontTx/>
                  <a:buNone/>
                </a:pPr>
                <a:endParaRPr lang="en-US" altLang="zh-TW" sz="2100" dirty="0">
                  <a:latin typeface="Comic Sans MS" panose="030F0702030302020204" pitchFamily="66" charset="0"/>
                  <a:ea typeface="PMingLiU" panose="02020500000000000000" pitchFamily="18" charset="-120"/>
                </a:endParaRPr>
              </a:p>
              <a:p>
                <a:pPr lvl="1">
                  <a:buFontTx/>
                  <a:buNone/>
                </a:pPr>
                <a:endParaRPr lang="en-US" altLang="zh-TW" sz="2100" dirty="0">
                  <a:latin typeface="Comic Sans MS" panose="030F0702030302020204" pitchFamily="66" charset="0"/>
                  <a:ea typeface="PMingLiU" panose="02020500000000000000" pitchFamily="18" charset="-120"/>
                </a:endParaRPr>
              </a:p>
              <a:p>
                <a:pPr lvl="1">
                  <a:buFontTx/>
                  <a:buNone/>
                </a:pPr>
                <a:endParaRPr lang="zh-TW" altLang="en-US" sz="2100" dirty="0">
                  <a:latin typeface="Comic Sans MS" panose="030F0702030302020204" pitchFamily="66" charset="0"/>
                  <a:ea typeface="PMingLiU" panose="02020500000000000000" pitchFamily="18" charset="-120"/>
                </a:endParaRPr>
              </a:p>
              <a:p>
                <a:pPr lvl="2"/>
                <a:endParaRPr lang="en-US" altLang="zh-TW" sz="1600" dirty="0">
                  <a:latin typeface="Comic Sans MS" panose="030F0702030302020204" pitchFamily="66" charset="0"/>
                  <a:ea typeface="PMingLiU" panose="02020500000000000000" pitchFamily="18" charset="-120"/>
                </a:endParaRPr>
              </a:p>
              <a:p>
                <a:pPr>
                  <a:buFontTx/>
                  <a:buNone/>
                </a:pPr>
                <a:endParaRPr lang="en-US" altLang="zh-TW" sz="2100" dirty="0">
                  <a:latin typeface="Comic Sans MS" panose="030F0702030302020204" pitchFamily="66" charset="0"/>
                  <a:ea typeface="PMingLiU" panose="02020500000000000000" pitchFamily="18" charset="-120"/>
                </a:endParaRPr>
              </a:p>
              <a:p>
                <a:pPr lvl="1">
                  <a:buFontTx/>
                  <a:buNone/>
                </a:pPr>
                <a:r>
                  <a:rPr lang="en-US" altLang="zh-TW" sz="2100" dirty="0">
                    <a:latin typeface="Comic Sans MS" panose="030F0702030302020204" pitchFamily="66" charset="0"/>
                    <a:ea typeface="PMingLiU" panose="02020500000000000000" pitchFamily="18" charset="-120"/>
                  </a:rPr>
                  <a:t>	</a:t>
                </a:r>
              </a:p>
            </p:txBody>
          </p:sp>
        </mc:Choice>
        <mc:Fallback xmlns="">
          <p:sp>
            <p:nvSpPr>
              <p:cNvPr id="60419" name="Rectangle 3">
                <a:extLst>
                  <a:ext uri="{FF2B5EF4-FFF2-40B4-BE49-F238E27FC236}">
                    <a16:creationId xmlns:a16="http://schemas.microsoft.com/office/drawing/2014/main" id="{265FC137-EFBF-484A-9FA3-9D05ACFE292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sz="half" idx="1"/>
              </p:nvPr>
            </p:nvSpPr>
            <p:spPr>
              <a:xfrm>
                <a:off x="609600" y="1560966"/>
                <a:ext cx="8458200" cy="4529138"/>
              </a:xfrm>
              <a:blipFill>
                <a:blip r:embed="rId3"/>
                <a:stretch>
                  <a:fillRect l="-648" b="-65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>
            <a:extLst>
              <a:ext uri="{FF2B5EF4-FFF2-40B4-BE49-F238E27FC236}">
                <a16:creationId xmlns:a16="http://schemas.microsoft.com/office/drawing/2014/main" id="{D4CCDED6-A868-A602-78A1-665BA9B1F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3000" y="1981200"/>
            <a:ext cx="2647607" cy="2625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436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7E231CF-807C-F80D-226C-1F7C2CB303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>
                <a:latin typeface="Comic Sans MS" panose="030F0702030302020204" pitchFamily="66" charset="0"/>
                <a:ea typeface="PMingLiU" panose="02020500000000000000" pitchFamily="18" charset="-120"/>
              </a:rPr>
              <a:t>Graph Embedding based on Similarity</a:t>
            </a:r>
            <a:endParaRPr lang="en-US" altLang="zh-TW" sz="3200" b="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265FC137-EFBF-484A-9FA3-9D05ACFE292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381000" y="1295400"/>
            <a:ext cx="8610600" cy="4529138"/>
          </a:xfrm>
        </p:spPr>
        <p:txBody>
          <a:bodyPr/>
          <a:lstStyle/>
          <a:p>
            <a:pPr marL="457200" lvl="1" indent="0">
              <a:buNone/>
            </a:pPr>
            <a:endParaRPr lang="en-US" altLang="zh-TW" sz="8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r>
              <a:rPr lang="en-US" altLang="zh-TW" sz="2500" dirty="0">
                <a:latin typeface="Comic Sans MS" panose="030F0702030302020204" pitchFamily="66" charset="0"/>
                <a:ea typeface="PMingLiU" panose="02020500000000000000" pitchFamily="18" charset="-120"/>
              </a:rPr>
              <a:t>Select neighbors with max-similarity </a:t>
            </a:r>
          </a:p>
          <a:p>
            <a:pPr lvl="1"/>
            <a:r>
              <a:rPr lang="en-US" sz="2000" dirty="0">
                <a:latin typeface="Comic Sans MS" panose="030F0702030302020204" pitchFamily="66" charset="0"/>
                <a:ea typeface="PMingLiU" panose="02020500000000000000" pitchFamily="18" charset="-120"/>
              </a:rPr>
              <a:t>M</a:t>
            </a:r>
            <a:r>
              <a:rPr lang="en-US" sz="2000" b="0" i="0" dirty="0">
                <a:effectLst/>
                <a:latin typeface="Comic Sans MS" panose="030F0702030302020204" pitchFamily="66" charset="0"/>
                <a:ea typeface="PMingLiU" panose="02020500000000000000" pitchFamily="18" charset="-120"/>
              </a:rPr>
              <a:t>axi</a:t>
            </a:r>
            <a:r>
              <a:rPr lang="en-US" sz="2000" dirty="0">
                <a:latin typeface="Comic Sans MS" panose="030F0702030302020204" pitchFamily="66" charset="0"/>
                <a:ea typeface="PMingLiU" panose="02020500000000000000" pitchFamily="18" charset="-120"/>
              </a:rPr>
              <a:t>mize total neighbor similarity (product of feature vectors)</a:t>
            </a:r>
          </a:p>
          <a:p>
            <a:pPr lvl="1"/>
            <a:r>
              <a:rPr lang="en-US" sz="2000" dirty="0">
                <a:latin typeface="Comic Sans MS" panose="030F0702030302020204" pitchFamily="66" charset="0"/>
                <a:ea typeface="PMingLiU" panose="02020500000000000000" pitchFamily="18" charset="-120"/>
              </a:rPr>
              <a:t>Similar to a graph embedding in a complete graph</a:t>
            </a:r>
          </a:p>
          <a:p>
            <a:pPr lvl="1"/>
            <a:endParaRPr lang="en-US" sz="8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r>
              <a:rPr lang="en-US" sz="2400" b="0" i="0" dirty="0">
                <a:effectLst/>
                <a:latin typeface="Comic Sans MS" panose="030F0702030302020204" pitchFamily="66" charset="0"/>
                <a:ea typeface="PMingLiU" panose="02020500000000000000" pitchFamily="18" charset="-120"/>
              </a:rPr>
              <a:t>NP-hard problem: </a:t>
            </a:r>
            <a:r>
              <a:rPr lang="en-US" sz="2000" b="0" i="0" dirty="0">
                <a:effectLst/>
                <a:latin typeface="Comic Sans MS" panose="030F0702030302020204" pitchFamily="66" charset="0"/>
                <a:ea typeface="PMingLiU" panose="02020500000000000000" pitchFamily="18" charset="-120"/>
              </a:rPr>
              <a:t>max-similarity for a ring</a:t>
            </a:r>
          </a:p>
          <a:p>
            <a:endParaRPr lang="en-US" sz="800" b="0" i="0" dirty="0">
              <a:effectLst/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r>
              <a:rPr lang="en-US" sz="2400" dirty="0">
                <a:latin typeface="Comic Sans MS" panose="030F0702030302020204" pitchFamily="66" charset="0"/>
                <a:ea typeface="PMingLiU" panose="02020500000000000000" pitchFamily="18" charset="-120"/>
              </a:rPr>
              <a:t>Heuristic polynomial algorithms </a:t>
            </a:r>
          </a:p>
          <a:p>
            <a:pPr lvl="1"/>
            <a:r>
              <a:rPr lang="en-US" sz="2000" dirty="0">
                <a:latin typeface="Comic Sans MS" panose="030F0702030302020204" pitchFamily="66" charset="0"/>
                <a:ea typeface="PMingLiU" panose="02020500000000000000" pitchFamily="18" charset="-120"/>
              </a:rPr>
              <a:t>2-D torus and hypercube</a:t>
            </a:r>
          </a:p>
          <a:p>
            <a:pPr lvl="1"/>
            <a:r>
              <a:rPr lang="en-US" sz="2000" b="0" i="0" dirty="0">
                <a:effectLst/>
                <a:latin typeface="Comic Sans MS" panose="030F0702030302020204" pitchFamily="66" charset="0"/>
                <a:ea typeface="PMingLiU" panose="02020500000000000000" pitchFamily="18" charset="-120"/>
              </a:rPr>
              <a:t>1/log n approximation ratio fo</a:t>
            </a:r>
            <a:r>
              <a:rPr lang="en-US" sz="2000" dirty="0">
                <a:latin typeface="Comic Sans MS" panose="030F0702030302020204" pitchFamily="66" charset="0"/>
                <a:ea typeface="PMingLiU" panose="02020500000000000000" pitchFamily="18" charset="-120"/>
              </a:rPr>
              <a:t>r hypercube</a:t>
            </a:r>
          </a:p>
          <a:p>
            <a:pPr lvl="1"/>
            <a:endParaRPr lang="en-US" sz="8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r>
              <a:rPr lang="en-US" sz="2400" dirty="0">
                <a:latin typeface="Comic Sans MS" panose="030F0702030302020204" pitchFamily="66" charset="0"/>
                <a:ea typeface="PMingLiU" panose="02020500000000000000" pitchFamily="18" charset="-120"/>
              </a:rPr>
              <a:t>Reducing communication frequency</a:t>
            </a:r>
          </a:p>
          <a:p>
            <a:pPr lvl="1"/>
            <a:r>
              <a:rPr lang="en-US" sz="2000" dirty="0">
                <a:latin typeface="Comic Sans MS" panose="030F0702030302020204" pitchFamily="66" charset="0"/>
                <a:ea typeface="PMingLiU" panose="02020500000000000000" pitchFamily="18" charset="-120"/>
              </a:rPr>
              <a:t>Scan dimensions in sequence </a:t>
            </a: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pPr lvl="1"/>
            <a:endParaRPr lang="en-US" altLang="zh-TW" sz="20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r>
              <a:rPr lang="en-US" altLang="zh-TW" sz="2100" dirty="0">
                <a:latin typeface="Comic Sans MS" panose="030F0702030302020204" pitchFamily="66" charset="0"/>
                <a:ea typeface="PMingLiU" panose="02020500000000000000" pitchFamily="18" charset="-120"/>
              </a:rPr>
              <a:t>		</a:t>
            </a:r>
          </a:p>
          <a:p>
            <a:pPr lvl="1"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endParaRPr lang="zh-TW" altLang="en-US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2"/>
            <a:endParaRPr lang="en-US" altLang="zh-TW" sz="16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r>
              <a:rPr lang="en-US" altLang="zh-TW" sz="2100" dirty="0">
                <a:latin typeface="Comic Sans MS" panose="030F0702030302020204" pitchFamily="66" charset="0"/>
                <a:ea typeface="PMingLiU" panose="02020500000000000000" pitchFamily="18" charset="-120"/>
              </a:rPr>
              <a:t>	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53200" y="4267200"/>
            <a:ext cx="1791954" cy="186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0279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609600" y="458789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>
              <a:buSzPct val="25000"/>
            </a:pPr>
            <a:r>
              <a:rPr lang="en-US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Roadmap</a:t>
            </a:r>
          </a:p>
        </p:txBody>
      </p:sp>
      <p:sp>
        <p:nvSpPr>
          <p:cNvPr id="235" name="Shape 235"/>
          <p:cNvSpPr txBox="1">
            <a:spLocks noGrp="1"/>
          </p:cNvSpPr>
          <p:nvPr>
            <p:ph idx="1"/>
          </p:nvPr>
        </p:nvSpPr>
        <p:spPr>
          <a:xfrm>
            <a:off x="576209" y="1870074"/>
            <a:ext cx="8228012" cy="452913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914400" lvl="1" indent="-457200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Edge-Cloud Networks</a:t>
            </a:r>
          </a:p>
          <a:p>
            <a:pPr marL="914400" lvl="1" indent="-457200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Parallelism: model vs. data</a:t>
            </a:r>
          </a:p>
          <a:p>
            <a:pPr marL="914400" lvl="1" indent="-457200">
              <a:lnSpc>
                <a:spcPct val="150000"/>
              </a:lnSpc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Model: Collaborative Edge-Cloud</a:t>
            </a:r>
          </a:p>
          <a:p>
            <a:pPr marL="914400" lvl="1" indent="-457200">
              <a:lnSpc>
                <a:spcPct val="150000"/>
              </a:lnSpc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Data: Decentralized Federated Learning</a:t>
            </a:r>
          </a:p>
          <a:p>
            <a:pPr marL="914400" lvl="1" indent="-457200">
              <a:lnSpc>
                <a:spcPct val="150000"/>
              </a:lnSpc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+mj-lt"/>
              <a:buAutoNum type="arabicPeriod"/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Some Final Thoughts</a:t>
            </a:r>
          </a:p>
          <a:p>
            <a:pPr marL="457200" marR="0" lvl="1" indent="0" algn="l" rtl="0">
              <a:lnSpc>
                <a:spcPct val="150000"/>
              </a:lnSpc>
              <a:spcBef>
                <a:spcPts val="600"/>
              </a:spcBef>
              <a:spcAft>
                <a:spcPts val="0"/>
              </a:spcAft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2400" b="0" i="0" u="none" strike="noStrike" cap="none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2" marR="0" lvl="0" indent="-341312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2" marR="0" lvl="0" indent="-341312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19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1362" marR="0" lvl="1" indent="-28416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21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3" marR="0" lvl="0" indent="-34131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21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B061AF2C-0504-4F47-B3D3-2A0B72313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1041851"/>
            <a:ext cx="1853056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4141841"/>
      </p:ext>
    </p:extLst>
  </p:cSld>
  <p:clrMapOvr>
    <a:masterClrMapping/>
  </p:clrMapOvr>
  <p:transition spd="slow">
    <p:cut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9C27E88-74E8-B446-2C89-3DE2A9159D42}"/>
              </a:ext>
            </a:extLst>
          </p:cNvPr>
          <p:cNvSpPr/>
          <p:nvPr/>
        </p:nvSpPr>
        <p:spPr bwMode="auto">
          <a:xfrm>
            <a:off x="5054384" y="2904036"/>
            <a:ext cx="3213873" cy="160178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4572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bg1"/>
              </a:solidFill>
              <a:effectLst/>
              <a:latin typeface="Arial" charset="0"/>
            </a:endParaRPr>
          </a:p>
        </p:txBody>
      </p:sp>
      <p:sp>
        <p:nvSpPr>
          <p:cNvPr id="60418" name="Rectangle 2">
            <a:extLst>
              <a:ext uri="{FF2B5EF4-FFF2-40B4-BE49-F238E27FC236}">
                <a16:creationId xmlns:a16="http://schemas.microsoft.com/office/drawing/2014/main" id="{B7E231CF-807C-F80D-226C-1F7C2CB303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>
                <a:latin typeface="Comic Sans MS" panose="030F0702030302020204" pitchFamily="66" charset="0"/>
                <a:ea typeface="PMingLiU" panose="02020500000000000000" pitchFamily="18" charset="-120"/>
              </a:rPr>
              <a:t>Simulation Results</a:t>
            </a:r>
            <a:endParaRPr lang="en-US" altLang="zh-TW" sz="3200" b="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265FC137-EFBF-484A-9FA3-9D05ACFE292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610111" y="1416050"/>
            <a:ext cx="8458200" cy="4529138"/>
          </a:xfrm>
        </p:spPr>
        <p:txBody>
          <a:bodyPr/>
          <a:lstStyle/>
          <a:p>
            <a:pPr marL="457200" lvl="1" indent="0">
              <a:buNone/>
            </a:pPr>
            <a:endParaRPr lang="en-US" altLang="zh-TW" sz="8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r>
              <a:rPr lang="en-US" sz="2400" b="0" i="0" dirty="0">
                <a:effectLst/>
                <a:latin typeface="Comic Sans MS" panose="030F0702030302020204" pitchFamily="66" charset="0"/>
              </a:rPr>
              <a:t>Roles of topology on convergence and accuracy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000" b="0" i="0" dirty="0">
                <a:effectLst/>
                <a:latin typeface="Comic Sans MS" panose="030F0702030302020204" pitchFamily="66" charset="0"/>
              </a:rPr>
              <a:t>      </a:t>
            </a:r>
            <a:r>
              <a:rPr lang="en-US" sz="2000" b="0" i="0" dirty="0">
                <a:solidFill>
                  <a:schemeClr val="bg1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ResNet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-50 on CIFAR-100 with 64 workers</a:t>
            </a:r>
            <a:endParaRPr lang="en-US" sz="2000" b="0" i="0" dirty="0">
              <a:solidFill>
                <a:schemeClr val="bg1">
                  <a:lumMod val="50000"/>
                </a:schemeClr>
              </a:solidFill>
              <a:effectLst/>
              <a:latin typeface="Comic Sans MS" panose="030F0702030302020204" pitchFamily="66" charset="0"/>
            </a:endParaRPr>
          </a:p>
          <a:p>
            <a:endParaRPr lang="en-US" sz="20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pPr lvl="1"/>
            <a:endParaRPr lang="en-US" altLang="zh-TW" sz="20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r>
              <a:rPr lang="en-US" altLang="zh-TW" sz="2100" dirty="0">
                <a:latin typeface="Comic Sans MS" panose="030F0702030302020204" pitchFamily="66" charset="0"/>
                <a:ea typeface="PMingLiU" panose="02020500000000000000" pitchFamily="18" charset="-120"/>
              </a:rPr>
              <a:t>		</a:t>
            </a:r>
          </a:p>
          <a:p>
            <a:pPr lvl="1"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endParaRPr lang="zh-TW" altLang="en-US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2"/>
            <a:endParaRPr lang="en-US" altLang="zh-TW" sz="16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r>
              <a:rPr lang="en-US" altLang="zh-TW" sz="2100" dirty="0">
                <a:latin typeface="Comic Sans MS" panose="030F0702030302020204" pitchFamily="66" charset="0"/>
                <a:ea typeface="PMingLiU" panose="02020500000000000000" pitchFamily="18" charset="-120"/>
              </a:rPr>
              <a:t>	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5B0B61-2333-851C-72DB-6AAC36CFD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003" y="2133600"/>
            <a:ext cx="4382490" cy="32918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D6AEEE3-4717-A8AD-226E-E3A3052E5097}"/>
              </a:ext>
            </a:extLst>
          </p:cNvPr>
          <p:cNvSpPr txBox="1"/>
          <p:nvPr/>
        </p:nvSpPr>
        <p:spPr>
          <a:xfrm>
            <a:off x="5015727" y="2994671"/>
            <a:ext cx="32138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Cluster: 8 NVIDIA Tesla V100  GPUs (448 GB RAM, 5.9 TB) </a:t>
            </a:r>
          </a:p>
          <a:p>
            <a:endParaRPr lang="en-US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r>
              <a:rPr lang="en-US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PyTorch</a:t>
            </a:r>
            <a:r>
              <a:rPr lang="en-US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 and </a:t>
            </a:r>
            <a:r>
              <a:rPr lang="en-US" sz="1600" dirty="0" err="1">
                <a:solidFill>
                  <a:schemeClr val="bg2"/>
                </a:solidFill>
                <a:latin typeface="Comic Sans MS" panose="030F0702030302020204" pitchFamily="66" charset="0"/>
              </a:rPr>
              <a:t>OpenMPI</a:t>
            </a:r>
            <a:endParaRPr lang="en-US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endParaRPr lang="en-US" sz="1600" dirty="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r>
              <a:rPr lang="en-US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Data: CIFAR-10 and CIFAR-100</a:t>
            </a:r>
          </a:p>
        </p:txBody>
      </p:sp>
    </p:spTree>
    <p:extLst>
      <p:ext uri="{BB962C8B-B14F-4D97-AF65-F5344CB8AC3E}">
        <p14:creationId xmlns:p14="http://schemas.microsoft.com/office/powerpoint/2010/main" val="195864005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7E231CF-807C-F80D-226C-1F7C2CB303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>
                <a:latin typeface="Comic Sans MS" panose="030F0702030302020204" pitchFamily="66" charset="0"/>
                <a:ea typeface="PMingLiU" panose="02020500000000000000" pitchFamily="18" charset="-120"/>
              </a:rPr>
              <a:t>Simulation Results </a:t>
            </a:r>
            <a:r>
              <a:rPr lang="en-US" altLang="zh-TW" sz="2800" dirty="0">
                <a:latin typeface="Comic Sans MS" panose="030F0702030302020204" pitchFamily="66" charset="0"/>
                <a:ea typeface="PMingLiU" panose="02020500000000000000" pitchFamily="18" charset="-120"/>
              </a:rPr>
              <a:t>(Cont’d)</a:t>
            </a:r>
            <a:endParaRPr lang="en-US" altLang="zh-TW" sz="2800" b="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265FC137-EFBF-484A-9FA3-9D05ACFE292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33400" y="1295400"/>
            <a:ext cx="8458200" cy="4529138"/>
          </a:xfrm>
        </p:spPr>
        <p:txBody>
          <a:bodyPr/>
          <a:lstStyle/>
          <a:p>
            <a:pPr marL="457200" lvl="1" indent="0">
              <a:buNone/>
            </a:pPr>
            <a:endParaRPr lang="en-US" altLang="zh-TW" sz="8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r>
              <a:rPr lang="en-US" sz="2400" b="0" i="0" dirty="0">
                <a:effectLst/>
                <a:latin typeface="Comic Sans MS" panose="030F0702030302020204" pitchFamily="66" charset="0"/>
              </a:rPr>
              <a:t>Roles of graph embedding based on data similarity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800" dirty="0">
                <a:latin typeface="Comic Sans MS" panose="030F0702030302020204" pitchFamily="66" charset="0"/>
              </a:rPr>
              <a:t> 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ResNet-50,  HGC/TGC: hypercube/torus, ES: optimal, and </a:t>
            </a:r>
            <a:r>
              <a:rPr lang="en-US" sz="1800" b="0" i="0" dirty="0">
                <a:solidFill>
                  <a:schemeClr val="bg1">
                    <a:lumMod val="50000"/>
                  </a:schemeClr>
                </a:solidFill>
                <a:effectLst/>
                <a:latin typeface="Comic Sans MS" panose="030F0702030302020204" pitchFamily="66" charset="0"/>
              </a:rPr>
              <a:t>RC: random</a:t>
            </a:r>
          </a:p>
          <a:p>
            <a:pPr marL="0" indent="0">
              <a:buNone/>
            </a:pPr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pPr lvl="1"/>
            <a:endParaRPr lang="en-US" altLang="zh-TW" sz="20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r>
              <a:rPr lang="en-US" altLang="zh-TW" sz="2100" dirty="0">
                <a:latin typeface="Comic Sans MS" panose="030F0702030302020204" pitchFamily="66" charset="0"/>
                <a:ea typeface="PMingLiU" panose="02020500000000000000" pitchFamily="18" charset="-120"/>
              </a:rPr>
              <a:t>		</a:t>
            </a:r>
          </a:p>
          <a:p>
            <a:pPr lvl="1"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endParaRPr lang="zh-TW" altLang="en-US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2"/>
            <a:endParaRPr lang="en-US" altLang="zh-TW" sz="16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r>
              <a:rPr lang="en-US" altLang="zh-TW" sz="2100" dirty="0">
                <a:latin typeface="Comic Sans MS" panose="030F0702030302020204" pitchFamily="66" charset="0"/>
                <a:ea typeface="PMingLiU" panose="02020500000000000000" pitchFamily="18" charset="-120"/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76993B-3AEC-E5F6-B300-C9D047EAA8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508" y="2294238"/>
            <a:ext cx="4120116" cy="30369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CA7D7DD-0A01-7276-0544-54F3D0D49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8824" y="2355211"/>
            <a:ext cx="4031559" cy="306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397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7E231CF-807C-F80D-226C-1F7C2CB303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>
                <a:latin typeface="Comic Sans MS" panose="030F0702030302020204" pitchFamily="66" charset="0"/>
                <a:ea typeface="PMingLiU" panose="02020500000000000000" pitchFamily="18" charset="-120"/>
              </a:rPr>
              <a:t>Simulation Results </a:t>
            </a:r>
            <a:r>
              <a:rPr lang="en-US" altLang="zh-TW" sz="2800" dirty="0">
                <a:latin typeface="Comic Sans MS" panose="030F0702030302020204" pitchFamily="66" charset="0"/>
                <a:ea typeface="PMingLiU" panose="02020500000000000000" pitchFamily="18" charset="-120"/>
              </a:rPr>
              <a:t>(Cont’d)</a:t>
            </a:r>
            <a:endParaRPr lang="en-US" altLang="zh-TW" sz="2800" b="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265FC137-EFBF-484A-9FA3-9D05ACFE292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533401" y="1416050"/>
            <a:ext cx="8000999" cy="4529138"/>
          </a:xfrm>
        </p:spPr>
        <p:txBody>
          <a:bodyPr/>
          <a:lstStyle/>
          <a:p>
            <a:pPr marL="457200" lvl="1" indent="0">
              <a:buNone/>
            </a:pPr>
            <a:endParaRPr lang="en-US" altLang="zh-TW" sz="8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r>
              <a:rPr lang="en-US" sz="2400" b="0" i="0" dirty="0">
                <a:effectLst/>
                <a:latin typeface="Comic Sans MS" panose="030F0702030302020204" pitchFamily="66" charset="0"/>
              </a:rPr>
              <a:t>Roles of communication orchestration on hypercubes </a:t>
            </a: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endParaRPr lang="en-US" sz="2400" dirty="0">
              <a:latin typeface="Comic Sans MS" panose="030F0702030302020204" pitchFamily="66" charset="0"/>
            </a:endParaRPr>
          </a:p>
          <a:p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1800" dirty="0">
                <a:latin typeface="Comic Sans MS" panose="030F0702030302020204" pitchFamily="66" charset="0"/>
              </a:rPr>
              <a:t>Reaching 80% accuracy for CIFAR-10, SS has 19% lower cost compared to FS </a:t>
            </a:r>
            <a:r>
              <a:rPr lang="en-US" sz="1800" b="0" i="0" dirty="0"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(FS: parallel,  HS, half-parallel,  and SS: sequential)</a:t>
            </a:r>
          </a:p>
          <a:p>
            <a:endParaRPr lang="en-US" sz="18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US" sz="2400" b="0" i="0" dirty="0">
              <a:effectLst/>
              <a:latin typeface="Comic Sans MS" panose="030F0702030302020204" pitchFamily="66" charset="0"/>
            </a:endParaRPr>
          </a:p>
          <a:p>
            <a:pPr lvl="1"/>
            <a:endParaRPr lang="en-US" altLang="zh-TW" sz="20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r>
              <a:rPr lang="en-US" altLang="zh-TW" sz="2100" dirty="0">
                <a:latin typeface="Comic Sans MS" panose="030F0702030302020204" pitchFamily="66" charset="0"/>
                <a:ea typeface="PMingLiU" panose="02020500000000000000" pitchFamily="18" charset="-120"/>
              </a:rPr>
              <a:t>		</a:t>
            </a:r>
          </a:p>
          <a:p>
            <a:pPr lvl="1"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endParaRPr lang="zh-TW" altLang="en-US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2"/>
            <a:endParaRPr lang="en-US" altLang="zh-TW" sz="16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r>
              <a:rPr lang="en-US" altLang="zh-TW" sz="2100" dirty="0">
                <a:latin typeface="Comic Sans MS" panose="030F0702030302020204" pitchFamily="66" charset="0"/>
                <a:ea typeface="PMingLiU" panose="02020500000000000000" pitchFamily="18" charset="-120"/>
              </a:rPr>
              <a:t>	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77CC226-54B8-71F9-E8A0-815C301B68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2286000"/>
            <a:ext cx="4622661" cy="348540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 bwMode="auto">
          <a:xfrm>
            <a:off x="2514600" y="3200400"/>
            <a:ext cx="381000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8333677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Comic Sans MS" charset="0"/>
                <a:ea typeface="Comic Sans MS" charset="0"/>
                <a:cs typeface="Comic Sans MS" charset="0"/>
              </a:rPr>
              <a:t>Overlay Networks</a:t>
            </a:r>
            <a:endParaRPr lang="en-US" sz="3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Tunneling </a:t>
            </a:r>
          </a:p>
          <a:p>
            <a:pPr lvl="1">
              <a:lnSpc>
                <a:spcPts val="28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For fast convergence</a:t>
            </a:r>
          </a:p>
          <a:p>
            <a:pPr lvl="1">
              <a:lnSpc>
                <a:spcPts val="2800"/>
              </a:lnSpc>
            </a:pPr>
            <a:r>
              <a:rPr lang="en-US" sz="2000" dirty="0">
                <a:solidFill>
                  <a:schemeClr val="tx1"/>
                </a:solidFill>
                <a:latin typeface="Comic Sans MS" charset="0"/>
              </a:rPr>
              <a:t>Emulation of any topology (e.g., </a:t>
            </a:r>
          </a:p>
          <a:p>
            <a:pPr marL="457200" lvl="1" indent="0">
              <a:lnSpc>
                <a:spcPts val="2800"/>
              </a:lnSpc>
              <a:buNone/>
            </a:pPr>
            <a:r>
              <a:rPr lang="en-US" sz="2000" dirty="0">
                <a:solidFill>
                  <a:schemeClr val="tx1"/>
                </a:solidFill>
                <a:latin typeface="Comic Sans MS" charset="0"/>
              </a:rPr>
              <a:t>   all-to-all comm.), but network congestion</a:t>
            </a:r>
          </a:p>
          <a:p>
            <a:pPr marL="457200" lvl="1" indent="0">
              <a:lnSpc>
                <a:spcPts val="2800"/>
              </a:lnSpc>
              <a:buNone/>
            </a:pPr>
            <a:endParaRPr lang="en-US" sz="8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r>
              <a:rPr lang="en-US" sz="24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Measurement: load, 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dilation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, and </a:t>
            </a:r>
            <a:r>
              <a:rPr lang="en-US" sz="2400" b="0" i="0" dirty="0">
                <a:solidFill>
                  <a:srgbClr val="0070C0"/>
                </a:solidFill>
                <a:effectLst/>
                <a:latin typeface="Comic Sans MS" panose="030F0702030302020204" pitchFamily="66" charset="0"/>
              </a:rPr>
              <a:t>congestion </a:t>
            </a:r>
            <a:endParaRPr lang="en-US" sz="2000" dirty="0">
              <a:solidFill>
                <a:srgbClr val="0070C0"/>
              </a:solidFill>
              <a:latin typeface="Comic Sans MS" panose="030F0702030302020204" pitchFamily="66" charset="0"/>
            </a:endParaRPr>
          </a:p>
          <a:p>
            <a:pPr lvl="1"/>
            <a:endParaRPr lang="en-US" sz="2000" baseline="30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115887" indent="0">
              <a:lnSpc>
                <a:spcPts val="4000"/>
              </a:lnSpc>
              <a:spcBef>
                <a:spcPts val="600"/>
              </a:spcBef>
              <a:buSzPct val="70000"/>
              <a:buNone/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altLang="zh-CN" sz="1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413107" y="6544719"/>
            <a:ext cx="191760" cy="294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latin typeface="Comic Sans MS" panose="030F0702030302020204" pitchFamily="66" charset="0"/>
              </a:rPr>
              <a:t>TX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29D7A-B847-4F68-93D6-0A59E719FBD1}"/>
              </a:ext>
            </a:extLst>
          </p:cNvPr>
          <p:cNvSpPr txBox="1"/>
          <p:nvPr/>
        </p:nvSpPr>
        <p:spPr>
          <a:xfrm>
            <a:off x="671333" y="5867400"/>
            <a:ext cx="1847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D76C9C5-D02F-D17F-5316-7405C1DA61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1600" y="2057400"/>
            <a:ext cx="3247590" cy="619190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E6996E90-68A9-B946-3C74-F22682AC7904}"/>
              </a:ext>
            </a:extLst>
          </p:cNvPr>
          <p:cNvGrpSpPr/>
          <p:nvPr/>
        </p:nvGrpSpPr>
        <p:grpSpPr>
          <a:xfrm>
            <a:off x="2514600" y="4789107"/>
            <a:ext cx="3599953" cy="1255264"/>
            <a:chOff x="6973331" y="1473706"/>
            <a:chExt cx="3599953" cy="1255264"/>
          </a:xfrm>
        </p:grpSpPr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B757E1C1-BAD0-866F-A8C3-C87D87B0035F}"/>
                </a:ext>
              </a:extLst>
            </p:cNvPr>
            <p:cNvSpPr/>
            <p:nvPr/>
          </p:nvSpPr>
          <p:spPr>
            <a:xfrm>
              <a:off x="6973331" y="1473706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034A6D6C-A9A4-0CA5-E149-82CE801419F4}"/>
                </a:ext>
              </a:extLst>
            </p:cNvPr>
            <p:cNvSpPr/>
            <p:nvPr/>
          </p:nvSpPr>
          <p:spPr>
            <a:xfrm>
              <a:off x="6973331" y="2450194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C4A29BDC-204D-0C7E-5842-CFF66C708AB8}"/>
                </a:ext>
              </a:extLst>
            </p:cNvPr>
            <p:cNvSpPr/>
            <p:nvPr/>
          </p:nvSpPr>
          <p:spPr>
            <a:xfrm>
              <a:off x="7951796" y="1473706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Straight Connector 62">
              <a:extLst>
                <a:ext uri="{FF2B5EF4-FFF2-40B4-BE49-F238E27FC236}">
                  <a16:creationId xmlns:a16="http://schemas.microsoft.com/office/drawing/2014/main" id="{01B1F437-F008-733B-37D9-F4A210446184}"/>
                </a:ext>
              </a:extLst>
            </p:cNvPr>
            <p:cNvCxnSpPr>
              <a:stCxn id="62" idx="2"/>
              <a:endCxn id="60" idx="6"/>
            </p:cNvCxnSpPr>
            <p:nvPr/>
          </p:nvCxnSpPr>
          <p:spPr>
            <a:xfrm flipH="1">
              <a:off x="7247651" y="1610866"/>
              <a:ext cx="7041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4" name="Straight Connector 63">
              <a:extLst>
                <a:ext uri="{FF2B5EF4-FFF2-40B4-BE49-F238E27FC236}">
                  <a16:creationId xmlns:a16="http://schemas.microsoft.com/office/drawing/2014/main" id="{44135C25-C1CD-FB85-4003-C1D06F98768B}"/>
                </a:ext>
              </a:extLst>
            </p:cNvPr>
            <p:cNvCxnSpPr>
              <a:cxnSpLocks/>
              <a:stCxn id="61" idx="0"/>
              <a:endCxn id="60" idx="4"/>
            </p:cNvCxnSpPr>
            <p:nvPr/>
          </p:nvCxnSpPr>
          <p:spPr>
            <a:xfrm flipV="1">
              <a:off x="7110491" y="1748026"/>
              <a:ext cx="0" cy="7021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A0E0FAAD-8027-CEB3-6793-BA22A3630E9D}"/>
                </a:ext>
              </a:extLst>
            </p:cNvPr>
            <p:cNvSpPr/>
            <p:nvPr/>
          </p:nvSpPr>
          <p:spPr>
            <a:xfrm>
              <a:off x="7951796" y="2450194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8B68FE64-D26E-5879-BA58-8DE50116BBDA}"/>
                </a:ext>
              </a:extLst>
            </p:cNvPr>
            <p:cNvCxnSpPr>
              <a:cxnSpLocks/>
              <a:stCxn id="65" idx="0"/>
              <a:endCxn id="62" idx="4"/>
            </p:cNvCxnSpPr>
            <p:nvPr/>
          </p:nvCxnSpPr>
          <p:spPr>
            <a:xfrm flipV="1">
              <a:off x="8088956" y="1748026"/>
              <a:ext cx="0" cy="7021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F6A757DD-930A-BCC8-923F-2937C8D30978}"/>
                </a:ext>
              </a:extLst>
            </p:cNvPr>
            <p:cNvCxnSpPr>
              <a:cxnSpLocks/>
              <a:stCxn id="65" idx="2"/>
              <a:endCxn id="61" idx="6"/>
            </p:cNvCxnSpPr>
            <p:nvPr/>
          </p:nvCxnSpPr>
          <p:spPr>
            <a:xfrm flipH="1">
              <a:off x="7247651" y="2587354"/>
              <a:ext cx="7041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3F9E9A9D-A550-8F0D-967E-FB9F724993BD}"/>
                </a:ext>
              </a:extLst>
            </p:cNvPr>
            <p:cNvCxnSpPr>
              <a:cxnSpLocks/>
              <a:stCxn id="65" idx="1"/>
              <a:endCxn id="60" idx="5"/>
            </p:cNvCxnSpPr>
            <p:nvPr/>
          </p:nvCxnSpPr>
          <p:spPr>
            <a:xfrm flipH="1" flipV="1">
              <a:off x="7207478" y="1707853"/>
              <a:ext cx="784491" cy="7825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Straight Connector 68">
              <a:extLst>
                <a:ext uri="{FF2B5EF4-FFF2-40B4-BE49-F238E27FC236}">
                  <a16:creationId xmlns:a16="http://schemas.microsoft.com/office/drawing/2014/main" id="{7C475462-3248-7ECB-232D-125C4C23E0B4}"/>
                </a:ext>
              </a:extLst>
            </p:cNvPr>
            <p:cNvCxnSpPr>
              <a:cxnSpLocks/>
              <a:stCxn id="61" idx="7"/>
              <a:endCxn id="62" idx="3"/>
            </p:cNvCxnSpPr>
            <p:nvPr/>
          </p:nvCxnSpPr>
          <p:spPr>
            <a:xfrm flipV="1">
              <a:off x="7207478" y="1707853"/>
              <a:ext cx="784491" cy="782514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5544B391-B126-9AC9-25AA-0AFFA37887F4}"/>
                </a:ext>
              </a:extLst>
            </p:cNvPr>
            <p:cNvSpPr/>
            <p:nvPr/>
          </p:nvSpPr>
          <p:spPr>
            <a:xfrm>
              <a:off x="9320499" y="1473706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5CA0661E-D2C7-4FBB-8BC3-62D7ED94837F}"/>
                </a:ext>
              </a:extLst>
            </p:cNvPr>
            <p:cNvSpPr/>
            <p:nvPr/>
          </p:nvSpPr>
          <p:spPr>
            <a:xfrm>
              <a:off x="9320499" y="2450194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Oval 71">
              <a:extLst>
                <a:ext uri="{FF2B5EF4-FFF2-40B4-BE49-F238E27FC236}">
                  <a16:creationId xmlns:a16="http://schemas.microsoft.com/office/drawing/2014/main" id="{79CABFE0-9ABE-AA2F-A1A6-020376CFB1E5}"/>
                </a:ext>
              </a:extLst>
            </p:cNvPr>
            <p:cNvSpPr/>
            <p:nvPr/>
          </p:nvSpPr>
          <p:spPr>
            <a:xfrm>
              <a:off x="10298964" y="1473706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3" name="Straight Connector 72">
              <a:extLst>
                <a:ext uri="{FF2B5EF4-FFF2-40B4-BE49-F238E27FC236}">
                  <a16:creationId xmlns:a16="http://schemas.microsoft.com/office/drawing/2014/main" id="{E8D172C7-07AB-1F82-6988-8775CCA926D7}"/>
                </a:ext>
              </a:extLst>
            </p:cNvPr>
            <p:cNvCxnSpPr>
              <a:stCxn id="72" idx="2"/>
              <a:endCxn id="70" idx="6"/>
            </p:cNvCxnSpPr>
            <p:nvPr/>
          </p:nvCxnSpPr>
          <p:spPr>
            <a:xfrm flipH="1">
              <a:off x="9594819" y="1610866"/>
              <a:ext cx="7041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09F7BB62-8FEF-CE23-7544-6722EC57915F}"/>
                </a:ext>
              </a:extLst>
            </p:cNvPr>
            <p:cNvCxnSpPr>
              <a:cxnSpLocks/>
              <a:stCxn id="71" idx="0"/>
              <a:endCxn id="70" idx="4"/>
            </p:cNvCxnSpPr>
            <p:nvPr/>
          </p:nvCxnSpPr>
          <p:spPr>
            <a:xfrm flipV="1">
              <a:off x="9457659" y="1748026"/>
              <a:ext cx="0" cy="7021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5" name="Oval 74">
              <a:extLst>
                <a:ext uri="{FF2B5EF4-FFF2-40B4-BE49-F238E27FC236}">
                  <a16:creationId xmlns:a16="http://schemas.microsoft.com/office/drawing/2014/main" id="{80107FC8-4E94-B60C-D7DD-921B654082CE}"/>
                </a:ext>
              </a:extLst>
            </p:cNvPr>
            <p:cNvSpPr/>
            <p:nvPr/>
          </p:nvSpPr>
          <p:spPr>
            <a:xfrm>
              <a:off x="10298964" y="2450194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EC266AF-2CDA-C47E-6493-1DDA6A2A2F4F}"/>
                </a:ext>
              </a:extLst>
            </p:cNvPr>
            <p:cNvCxnSpPr>
              <a:cxnSpLocks/>
              <a:stCxn id="75" idx="0"/>
              <a:endCxn id="72" idx="4"/>
            </p:cNvCxnSpPr>
            <p:nvPr/>
          </p:nvCxnSpPr>
          <p:spPr>
            <a:xfrm flipV="1">
              <a:off x="10436124" y="1748026"/>
              <a:ext cx="0" cy="702168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E60878D1-7449-FDF9-4407-4CE060F90D99}"/>
                </a:ext>
              </a:extLst>
            </p:cNvPr>
            <p:cNvCxnSpPr>
              <a:cxnSpLocks/>
              <a:stCxn id="75" idx="2"/>
              <a:endCxn id="71" idx="6"/>
            </p:cNvCxnSpPr>
            <p:nvPr/>
          </p:nvCxnSpPr>
          <p:spPr>
            <a:xfrm flipH="1">
              <a:off x="9594819" y="2587354"/>
              <a:ext cx="7041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Straight Connector 77">
              <a:extLst>
                <a:ext uri="{FF2B5EF4-FFF2-40B4-BE49-F238E27FC236}">
                  <a16:creationId xmlns:a16="http://schemas.microsoft.com/office/drawing/2014/main" id="{01902DC0-42B5-1FA0-C2E3-5133370FF8BF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567444" y="1748026"/>
              <a:ext cx="73152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>
              <a:extLst>
                <a:ext uri="{FF2B5EF4-FFF2-40B4-BE49-F238E27FC236}">
                  <a16:creationId xmlns:a16="http://schemas.microsoft.com/office/drawing/2014/main" id="{7BCC713F-55A0-DF89-3824-9CADA8E3B87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298964" y="1734532"/>
              <a:ext cx="0" cy="73152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>
              <a:extLst>
                <a:ext uri="{FF2B5EF4-FFF2-40B4-BE49-F238E27FC236}">
                  <a16:creationId xmlns:a16="http://schemas.microsoft.com/office/drawing/2014/main" id="{858798C4-F12E-8688-0B41-3DB168B1309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9457659" y="2728970"/>
              <a:ext cx="1005840" cy="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A0CB5EE1-E227-00AD-1761-E30F0687338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564675" y="1610866"/>
              <a:ext cx="0" cy="1097280"/>
            </a:xfrm>
            <a:prstGeom prst="line">
              <a:avLst/>
            </a:prstGeom>
            <a:ln w="1905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6695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993" y="168150"/>
            <a:ext cx="8228013" cy="1141412"/>
          </a:xfrm>
        </p:spPr>
        <p:txBody>
          <a:bodyPr/>
          <a:lstStyle/>
          <a:p>
            <a:r>
              <a:rPr lang="en-US" altLang="zh-CN" sz="3600" dirty="0">
                <a:latin typeface="Comic Sans MS" charset="0"/>
                <a:ea typeface="Comic Sans MS" charset="0"/>
                <a:cs typeface="Comic Sans MS" charset="0"/>
              </a:rPr>
              <a:t>5. Some Final Thoughts</a:t>
            </a:r>
            <a:endParaRPr lang="en-US" sz="3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3698" y="1164431"/>
            <a:ext cx="8228013" cy="4529138"/>
          </a:xfrm>
          <a:noFill/>
          <a:ln>
            <a:noFill/>
          </a:ln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Offloading: dynamic comm. channel conditions</a:t>
            </a:r>
          </a:p>
          <a:p>
            <a:pPr lvl="1">
              <a:lnSpc>
                <a:spcPts val="2800"/>
              </a:lnSpc>
            </a:pPr>
            <a:r>
              <a:rPr lang="en-US" altLang="zh-CN" sz="19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Dynamic cut</a:t>
            </a:r>
            <a:r>
              <a:rPr lang="en-US" altLang="zh-CN" sz="19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, compression, link pruning, and </a:t>
            </a:r>
            <a:r>
              <a:rPr lang="en-US" altLang="zh-CN" sz="1900" dirty="0">
                <a:solidFill>
                  <a:srgbClr val="0070C0"/>
                </a:solidFill>
                <a:latin typeface="Comic Sans MS" charset="0"/>
              </a:rPr>
              <a:t>phase freezing </a:t>
            </a:r>
          </a:p>
          <a:p>
            <a:pPr lvl="1">
              <a:lnSpc>
                <a:spcPts val="2800"/>
              </a:lnSpc>
            </a:pPr>
            <a:r>
              <a:rPr lang="en-US" altLang="zh-CN" sz="19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AUTO-SPLIT for offloading in Huawei Cloud </a:t>
            </a:r>
          </a:p>
          <a:p>
            <a:pPr lvl="1">
              <a:lnSpc>
                <a:spcPts val="2800"/>
              </a:lnSpc>
            </a:pPr>
            <a:endParaRPr lang="en-US" altLang="zh-CN" sz="8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ts val="28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DFL: random vs. symmetric graphs</a:t>
            </a:r>
          </a:p>
          <a:p>
            <a:pPr lvl="1">
              <a:lnSpc>
                <a:spcPts val="2800"/>
              </a:lnSpc>
            </a:pPr>
            <a:r>
              <a:rPr lang="en-US" altLang="zh-CN" sz="19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Flexibility (on the number of nodes)</a:t>
            </a:r>
          </a:p>
          <a:p>
            <a:pPr lvl="1">
              <a:lnSpc>
                <a:spcPts val="2800"/>
              </a:lnSpc>
            </a:pPr>
            <a:r>
              <a:rPr lang="en-US" altLang="zh-CN" sz="19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Congestion (at the network level)</a:t>
            </a:r>
          </a:p>
          <a:p>
            <a:pPr lvl="1">
              <a:lnSpc>
                <a:spcPts val="2800"/>
              </a:lnSpc>
            </a:pPr>
            <a:endParaRPr lang="en-US" altLang="zh-CN" sz="8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ts val="2800"/>
              </a:lnSpc>
            </a:pPr>
            <a:r>
              <a:rPr lang="en-US" altLang="zh-CN" sz="2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Resource allocation and elastic computation</a:t>
            </a:r>
          </a:p>
          <a:p>
            <a:pPr lvl="1">
              <a:lnSpc>
                <a:spcPts val="2800"/>
              </a:lnSpc>
            </a:pPr>
            <a:r>
              <a:rPr lang="en-US" altLang="zh-CN" sz="19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Resource allocation based on data distribution</a:t>
            </a:r>
          </a:p>
          <a:p>
            <a:pPr lvl="1">
              <a:lnSpc>
                <a:spcPts val="2800"/>
              </a:lnSpc>
            </a:pPr>
            <a:r>
              <a:rPr lang="en-US" altLang="zh-CN" sz="19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Data distribution under constraints</a:t>
            </a:r>
          </a:p>
          <a:p>
            <a:pPr marL="0" indent="0">
              <a:lnSpc>
                <a:spcPts val="2800"/>
              </a:lnSpc>
              <a:buNone/>
            </a:pPr>
            <a:r>
              <a:rPr lang="en-US" sz="1600" b="0" i="0" dirty="0">
                <a:solidFill>
                  <a:srgbClr val="000000"/>
                </a:solidFill>
                <a:effectLst/>
                <a:latin typeface="Comic Sans MS" panose="030F0702030302020204" pitchFamily="66" charset="0"/>
              </a:rPr>
              <a:t>    </a:t>
            </a:r>
            <a:r>
              <a:rPr lang="en-US" sz="1600" b="0" i="0" dirty="0" err="1"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Niknami</a:t>
            </a:r>
            <a:r>
              <a:rPr lang="en-US" sz="1600" b="0" i="0" dirty="0"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, </a:t>
            </a:r>
            <a:r>
              <a:rPr lang="en-US" sz="1600" b="0" i="0" dirty="0" err="1"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Sawwan</a:t>
            </a:r>
            <a:r>
              <a:rPr lang="en-US" sz="1600" b="0" i="0" dirty="0"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, and Wu, </a:t>
            </a:r>
            <a:r>
              <a:rPr lang="en-US" sz="1600" dirty="0" err="1">
                <a:solidFill>
                  <a:schemeClr val="bg2"/>
                </a:solidFill>
                <a:latin typeface="Comic Sans MS" panose="030F07020303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SmartPipe</a:t>
            </a:r>
            <a:r>
              <a:rPr lang="en-US" sz="1600" dirty="0">
                <a:solidFill>
                  <a:schemeClr val="bg2"/>
                </a:solidFill>
                <a:latin typeface="Comic Sans MS" panose="030F07020303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: Intelligently Freezing Layers in Pipeline       Parallelism for Distributed DNN </a:t>
            </a:r>
            <a:r>
              <a:rPr lang="en-US" sz="1600" dirty="0" err="1">
                <a:solidFill>
                  <a:schemeClr val="bg2"/>
                </a:solidFill>
                <a:latin typeface="Comic Sans MS" panose="030F0702030302020204" pitchFamily="66" charset="0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Training</a:t>
            </a:r>
            <a:r>
              <a:rPr lang="en-US" sz="1600" b="0" i="0" dirty="0" err="1"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,"ICPADS</a:t>
            </a:r>
            <a:r>
              <a:rPr lang="en-US" sz="1600" b="0" i="0" dirty="0"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, 2023</a:t>
            </a:r>
            <a:endParaRPr lang="en-US" altLang="zh-CN" sz="1600" dirty="0">
              <a:solidFill>
                <a:schemeClr val="bg2"/>
              </a:solidFill>
              <a:latin typeface="Comic Sans MS" panose="030F0702030302020204" pitchFamily="66" charset="0"/>
              <a:ea typeface="Comic Sans MS" charset="0"/>
              <a:cs typeface="Comic Sans MS" charset="0"/>
            </a:endParaRPr>
          </a:p>
          <a:p>
            <a:pPr>
              <a:lnSpc>
                <a:spcPts val="2800"/>
              </a:lnSpc>
            </a:pPr>
            <a:endParaRPr lang="en-US" altLang="zh-CN" sz="2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lvl="1">
              <a:lnSpc>
                <a:spcPts val="2800"/>
              </a:lnSpc>
            </a:pPr>
            <a:endParaRPr lang="en-US" altLang="zh-CN" sz="19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lvl="1">
              <a:lnSpc>
                <a:spcPts val="2800"/>
              </a:lnSpc>
            </a:pPr>
            <a:endParaRPr lang="en-US" altLang="zh-CN" sz="19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457200" lvl="1" indent="0">
              <a:lnSpc>
                <a:spcPts val="2800"/>
              </a:lnSpc>
              <a:buNone/>
            </a:pPr>
            <a:endParaRPr lang="en-US" sz="20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marL="457200" lvl="1" indent="0">
              <a:lnSpc>
                <a:spcPts val="2800"/>
              </a:lnSpc>
              <a:buNone/>
            </a:pPr>
            <a:endParaRPr lang="en-US" sz="1800" dirty="0">
              <a:latin typeface="Comic Sans MS" panose="030F0702030302020204" pitchFamily="66" charset="0"/>
              <a:sym typeface="Comic Sans MS"/>
            </a:endParaRPr>
          </a:p>
          <a:p>
            <a:pPr marL="115887" indent="0">
              <a:lnSpc>
                <a:spcPts val="4000"/>
              </a:lnSpc>
              <a:spcBef>
                <a:spcPts val="600"/>
              </a:spcBef>
              <a:buSzPct val="70000"/>
              <a:buNone/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altLang="zh-CN" sz="1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413107" y="6544719"/>
            <a:ext cx="191760" cy="294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latin typeface="Comic Sans MS" panose="030F0702030302020204" pitchFamily="66" charset="0"/>
              </a:rPr>
              <a:t>TX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29D7A-B847-4F68-93D6-0A59E719FBD1}"/>
              </a:ext>
            </a:extLst>
          </p:cNvPr>
          <p:cNvSpPr txBox="1"/>
          <p:nvPr/>
        </p:nvSpPr>
        <p:spPr>
          <a:xfrm>
            <a:off x="671333" y="5867400"/>
            <a:ext cx="1847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53926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B7E231CF-807C-F80D-226C-1F7C2CB3039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>
                <a:latin typeface="Comic Sans MS" panose="030F0702030302020204" pitchFamily="66" charset="0"/>
                <a:ea typeface="PMingLiU" panose="02020500000000000000" pitchFamily="18" charset="-120"/>
              </a:rPr>
              <a:t>Random Graphs</a:t>
            </a:r>
            <a:endParaRPr lang="en-US" altLang="zh-TW" sz="2800" b="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</p:txBody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265FC137-EFBF-484A-9FA3-9D05ACFE2927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738316" y="1416050"/>
            <a:ext cx="8458200" cy="4529138"/>
          </a:xfrm>
        </p:spPr>
        <p:txBody>
          <a:bodyPr/>
          <a:lstStyle/>
          <a:p>
            <a:pPr marL="457200" lvl="1" indent="0">
              <a:buNone/>
            </a:pPr>
            <a:endParaRPr lang="en-US" altLang="zh-TW" sz="8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r>
              <a:rPr lang="en-US" altLang="zh-TW" sz="2500" dirty="0">
                <a:latin typeface="Comic Sans MS" panose="030F0702030302020204" pitchFamily="66" charset="0"/>
                <a:ea typeface="PMingLiU" panose="02020500000000000000" pitchFamily="18" charset="-120"/>
              </a:rPr>
              <a:t>Works for any number of nodes</a:t>
            </a:r>
          </a:p>
          <a:p>
            <a:r>
              <a:rPr lang="en-US" altLang="zh-TW" sz="2500" dirty="0">
                <a:latin typeface="Comic Sans MS" panose="030F0702030302020204" pitchFamily="66" charset="0"/>
                <a:ea typeface="PMingLiU" panose="02020500000000000000" pitchFamily="18" charset="-120"/>
              </a:rPr>
              <a:t>Controlled random graph </a:t>
            </a:r>
            <a:endParaRPr lang="en-US" altLang="zh-TW" sz="22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marL="0" indent="0">
              <a:buNone/>
            </a:pPr>
            <a:r>
              <a:rPr lang="en-US" altLang="zh-TW" sz="2200" dirty="0">
                <a:latin typeface="Comic Sans MS" panose="030F0702030302020204" pitchFamily="66" charset="0"/>
                <a:ea typeface="PMingLiU" panose="02020500000000000000" pitchFamily="18" charset="-120"/>
              </a:rPr>
              <a:t>     </a:t>
            </a:r>
            <a:r>
              <a:rPr lang="en-US" altLang="zh-TW" sz="1800" dirty="0">
                <a:latin typeface="Comic Sans MS" panose="030F0702030302020204" pitchFamily="66" charset="0"/>
                <a:ea typeface="PMingLiU" panose="02020500000000000000" pitchFamily="18" charset="-120"/>
              </a:rPr>
              <a:t>e.g., d-regular graph </a:t>
            </a:r>
          </a:p>
          <a:p>
            <a:pPr marL="0" indent="0">
              <a:buNone/>
            </a:pPr>
            <a:r>
              <a:rPr lang="en-US" altLang="zh-TW" sz="1800" dirty="0">
                <a:latin typeface="Comic Sans MS" panose="030F0702030302020204" pitchFamily="66" charset="0"/>
                <a:ea typeface="PMingLiU" panose="02020500000000000000" pitchFamily="18" charset="-120"/>
              </a:rPr>
              <a:t>	l (=d/2) virtual random space/rings,  approaching toward a </a:t>
            </a:r>
          </a:p>
          <a:p>
            <a:pPr marL="0" indent="0">
              <a:buNone/>
            </a:pPr>
            <a:r>
              <a:rPr lang="en-US" altLang="zh-TW" sz="1800" dirty="0">
                <a:solidFill>
                  <a:srgbClr val="0070C0"/>
                </a:solidFill>
                <a:latin typeface="Comic Sans MS" panose="030F0702030302020204" pitchFamily="66" charset="0"/>
                <a:ea typeface="PMingLiU" panose="02020500000000000000" pitchFamily="18" charset="-120"/>
              </a:rPr>
              <a:t>      Ramanujan graph</a:t>
            </a:r>
            <a:r>
              <a:rPr lang="en-US" altLang="zh-TW" sz="1800" dirty="0">
                <a:latin typeface="Comic Sans MS" panose="030F0702030302020204" pitchFamily="66" charset="0"/>
                <a:ea typeface="PMingLiU" panose="02020500000000000000" pitchFamily="18" charset="-120"/>
              </a:rPr>
              <a:t>	</a:t>
            </a:r>
            <a:r>
              <a:rPr lang="en-US" sz="1800" dirty="0">
                <a:latin typeface="Comic Sans MS" panose="030F0702030302020204" pitchFamily="66" charset="0"/>
                <a:ea typeface="PMingLiU" panose="02020500000000000000" pitchFamily="18" charset="-120"/>
                <a:cs typeface="+mn-cs"/>
              </a:rPr>
              <a:t>(with a large spectral gap) </a:t>
            </a:r>
            <a:endParaRPr lang="en-US" altLang="zh-TW" sz="1800" dirty="0">
              <a:latin typeface="Comic Sans MS" panose="030F0702030302020204" pitchFamily="66" charset="0"/>
              <a:ea typeface="PMingLiU" panose="02020500000000000000" pitchFamily="18" charset="-120"/>
              <a:cs typeface="+mn-cs"/>
            </a:endParaRPr>
          </a:p>
          <a:p>
            <a:pPr lvl="1">
              <a:buFontTx/>
              <a:buNone/>
            </a:pPr>
            <a:endParaRPr lang="zh-TW" altLang="en-US" sz="1800" dirty="0">
              <a:latin typeface="Comic Sans MS" panose="030F0702030302020204" pitchFamily="66" charset="0"/>
              <a:ea typeface="PMingLiU" panose="02020500000000000000" pitchFamily="18" charset="-120"/>
              <a:cs typeface="+mn-cs"/>
            </a:endParaRPr>
          </a:p>
          <a:p>
            <a:pPr lvl="1">
              <a:buFontTx/>
              <a:buNone/>
            </a:pPr>
            <a:r>
              <a:rPr lang="en-US" altLang="zh-TW" sz="2100" dirty="0">
                <a:latin typeface="Comic Sans MS" panose="030F0702030302020204" pitchFamily="66" charset="0"/>
                <a:ea typeface="PMingLiU" panose="02020500000000000000" pitchFamily="18" charset="-120"/>
              </a:rPr>
              <a:t>	</a:t>
            </a:r>
          </a:p>
          <a:p>
            <a:pPr lvl="1"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endParaRPr lang="zh-TW" altLang="en-US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2"/>
            <a:endParaRPr lang="en-US" altLang="zh-TW" sz="16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>
              <a:buFontTx/>
              <a:buNone/>
            </a:pPr>
            <a:endParaRPr lang="en-US" altLang="zh-TW" sz="2100" dirty="0">
              <a:latin typeface="Comic Sans MS" panose="030F0702030302020204" pitchFamily="66" charset="0"/>
              <a:ea typeface="PMingLiU" panose="02020500000000000000" pitchFamily="18" charset="-120"/>
            </a:endParaRPr>
          </a:p>
          <a:p>
            <a:pPr lvl="1">
              <a:buFontTx/>
              <a:buNone/>
            </a:pPr>
            <a:r>
              <a:rPr lang="en-US" altLang="zh-TW" sz="2100" dirty="0">
                <a:latin typeface="Comic Sans MS" panose="030F0702030302020204" pitchFamily="66" charset="0"/>
                <a:ea typeface="PMingLiU" panose="02020500000000000000" pitchFamily="18" charset="-120"/>
              </a:rPr>
              <a:t>	</a:t>
            </a:r>
          </a:p>
        </p:txBody>
      </p:sp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02E2BACB-1C5D-DDE8-7E65-BDF191D00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243" y="4092018"/>
            <a:ext cx="7473195" cy="242390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5AEDA94-7022-BE1A-F2AE-0815FAF598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581316"/>
            <a:ext cx="9144000" cy="36933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https://arxiv.org/abs/2112.15486</a:t>
            </a:r>
            <a:r>
              <a:rPr kumimoji="0" lang="en-US" altLang="en-US" sz="1800" b="0" i="0" u="sng" strike="noStrike" cap="none" normalizeH="0" baseline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</a:rPr>
              <a:t> </a:t>
            </a:r>
            <a:endParaRPr kumimoji="0" lang="en-US" altLang="en-US" sz="1800" b="0" i="0" u="sng" strike="noStrike" cap="none" normalizeH="0" baseline="0" dirty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7FCFF-6A51-E4A5-71D2-93196DEBE8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363200" y="2743200"/>
            <a:ext cx="4038600" cy="45291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37851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Comic Sans MS" charset="0"/>
                <a:ea typeface="Comic Sans MS" charset="0"/>
                <a:cs typeface="Comic Sans MS" charset="0"/>
              </a:rPr>
              <a:t>Symmetric Graphs</a:t>
            </a:r>
            <a:endParaRPr lang="en-US" sz="2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0860" y="1404761"/>
            <a:ext cx="8228013" cy="4529138"/>
          </a:xfrm>
          <a:noFill/>
          <a:ln>
            <a:noFill/>
          </a:ln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altLang="zh-CN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Moore bound</a:t>
            </a:r>
          </a:p>
          <a:p>
            <a:pPr lvl="1">
              <a:lnSpc>
                <a:spcPts val="2800"/>
              </a:lnSpc>
            </a:pPr>
            <a:r>
              <a:rPr lang="en-US" altLang="zh-CN" sz="20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max n, given diameter D and node degree d</a:t>
            </a:r>
            <a:endParaRPr lang="en-US" altLang="zh-CN" sz="20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457200" lvl="1" indent="0">
              <a:buNone/>
            </a:pPr>
            <a:r>
              <a:rPr lang="en-US" sz="24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  n = d</a:t>
            </a:r>
            <a:r>
              <a:rPr lang="en-US" sz="2400" b="0" i="0" baseline="300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+d</a:t>
            </a:r>
            <a:r>
              <a:rPr lang="en-US" sz="2400" b="0" i="0" baseline="300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D-1 </a:t>
            </a:r>
            <a:r>
              <a:rPr lang="en-US" sz="24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+...+d</a:t>
            </a:r>
            <a:r>
              <a:rPr lang="en-US" sz="2400" b="0" i="0" baseline="300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1</a:t>
            </a:r>
          </a:p>
          <a:p>
            <a:pPr marL="457200" lvl="1" indent="0">
              <a:buNone/>
            </a:pPr>
            <a:endParaRPr lang="en-US" sz="800" b="0" i="0" baseline="3000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r>
              <a:rPr lang="en-U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Symmetric graphs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Moore bound has not been reached</a:t>
            </a:r>
          </a:p>
          <a:p>
            <a:pPr lvl="1"/>
            <a:endParaRPr lang="en-US" sz="8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r>
              <a:rPr lang="en-US" sz="24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Kautz digraph</a:t>
            </a:r>
          </a:p>
          <a:p>
            <a:pPr lvl="1"/>
            <a:r>
              <a:rPr lang="en-US" sz="24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n = d</a:t>
            </a:r>
            <a:r>
              <a:rPr lang="en-US" sz="2400" b="0" i="0" baseline="3000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D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+d</a:t>
            </a:r>
            <a:r>
              <a:rPr lang="en-US" sz="2400" baseline="30000" dirty="0">
                <a:solidFill>
                  <a:schemeClr val="tx1"/>
                </a:solidFill>
                <a:latin typeface="Comic Sans MS" panose="030F0702030302020204" pitchFamily="66" charset="0"/>
              </a:rPr>
              <a:t>D-1 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i.e., D = O(log n) for const. d,</a:t>
            </a:r>
          </a:p>
          <a:p>
            <a:pPr marL="457200" lvl="1" indent="0">
              <a:buNone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    symmetric, and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c-congestion-free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Simulate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all-to-all comm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. with c congestion</a:t>
            </a:r>
          </a:p>
          <a:p>
            <a:pPr marL="457200" lvl="1" indent="0">
              <a:buNone/>
            </a:pPr>
            <a:endParaRPr lang="en-US" sz="800" dirty="0">
              <a:latin typeface="Comic Sans MS" panose="030F0702030302020204" pitchFamily="66" charset="0"/>
              <a:sym typeface="Comic Sans MS"/>
            </a:endParaRPr>
          </a:p>
          <a:p>
            <a:pPr marL="457200" lvl="1" indent="0">
              <a:buNone/>
            </a:pPr>
            <a:r>
              <a:rPr lang="en-US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 Li, Lu, and Wu, FISSIONE: A Scalable Constant Degree and Low </a:t>
            </a:r>
          </a:p>
          <a:p>
            <a:pPr marL="457200" lvl="1" indent="0">
              <a:buNone/>
            </a:pPr>
            <a:r>
              <a:rPr lang="en-US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Congestion DHT Scheme Based on Kautz Graphs, INFOCOM 2005</a:t>
            </a:r>
            <a:endParaRPr lang="en-US" sz="1600" dirty="0">
              <a:solidFill>
                <a:schemeClr val="bg2"/>
              </a:solidFill>
              <a:latin typeface="Comic Sans MS" panose="030F0702030302020204" pitchFamily="66" charset="0"/>
              <a:sym typeface="Comic Sans MS"/>
            </a:endParaRPr>
          </a:p>
          <a:p>
            <a:pPr lvl="1"/>
            <a:endParaRPr lang="en-US" sz="1800" dirty="0">
              <a:latin typeface="Comic Sans MS" panose="030F0702030302020204" pitchFamily="66" charset="0"/>
              <a:sym typeface="Comic Sans MS"/>
            </a:endParaRPr>
          </a:p>
          <a:p>
            <a:pPr marL="115887" indent="0">
              <a:lnSpc>
                <a:spcPts val="4000"/>
              </a:lnSpc>
              <a:spcBef>
                <a:spcPts val="600"/>
              </a:spcBef>
              <a:buSzPct val="70000"/>
              <a:buNone/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altLang="zh-CN" sz="1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B65C8E-AE95-454E-A31E-78F10F4808C6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5542929" y="1616676"/>
            <a:ext cx="4038600" cy="45291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</a:t>
            </a:r>
            <a:endParaRPr lang="en-US" sz="1600" dirty="0">
              <a:solidFill>
                <a:srgbClr val="0070C0"/>
              </a:solidFill>
              <a:latin typeface="Comic Sans MS" panose="030F0702030302020204" pitchFamily="66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413107" y="6544719"/>
            <a:ext cx="191760" cy="294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latin typeface="Comic Sans MS" panose="030F0702030302020204" pitchFamily="66" charset="0"/>
              </a:rPr>
              <a:t>TX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29D7A-B847-4F68-93D6-0A59E719FBD1}"/>
              </a:ext>
            </a:extLst>
          </p:cNvPr>
          <p:cNvSpPr txBox="1"/>
          <p:nvPr/>
        </p:nvSpPr>
        <p:spPr>
          <a:xfrm>
            <a:off x="671333" y="5867400"/>
            <a:ext cx="1847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87C2C53-E0F9-FB37-2117-E0999BA0545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400" y="2234011"/>
            <a:ext cx="3015049" cy="2389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37311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762000" y="513206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>
              <a:buSzPct val="25000"/>
            </a:pPr>
            <a:r>
              <a:rPr lang="en-US" dirty="0">
                <a:latin typeface="Comic Sans MS"/>
                <a:ea typeface="Comic Sans MS"/>
                <a:cs typeface="Comic Sans MS"/>
                <a:sym typeface="Comic Sans MS"/>
              </a:rPr>
              <a:t>Other learning models</a:t>
            </a:r>
            <a:endParaRPr lang="en-US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235" name="Shape 235"/>
          <p:cNvSpPr txBox="1">
            <a:spLocks noGrp="1"/>
          </p:cNvSpPr>
          <p:nvPr>
            <p:ph idx="1"/>
          </p:nvPr>
        </p:nvSpPr>
        <p:spPr>
          <a:xfrm>
            <a:off x="164795" y="1591140"/>
            <a:ext cx="7786521" cy="4428715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 Other FL models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CFL, DFL, and HFL  (multi-tier)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/>
                <a:sym typeface="Comic Sans MS"/>
              </a:rPr>
              <a:t>Federated reinforcement/graph learning</a:t>
            </a:r>
            <a:endParaRPr lang="en-US" sz="2000" dirty="0">
              <a:solidFill>
                <a:srgbClr val="0070C0"/>
              </a:solidFill>
              <a:latin typeface="Comic Sans MS"/>
              <a:sym typeface="Comic Sans MS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 Time-varying graphs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Learning rates and topology selections</a:t>
            </a:r>
            <a:endParaRPr lang="en-US" sz="2400" b="0" i="0" u="none" strike="noStrike" cap="none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omic Sans MS"/>
                <a:sym typeface="Comic Sans MS"/>
              </a:rPr>
              <a:t>Beyond P2P: multi-models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Local (fast) and global (slow) models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8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Information </a:t>
            </a:r>
            <a:r>
              <a:rPr lang="en-US" sz="2400" b="0" i="0" u="none" strike="noStrike" cap="none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sharing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Push, Pull, and hybrid</a:t>
            </a:r>
            <a:endParaRPr lang="en-US" sz="20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2" marR="0" lvl="0" indent="-341312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r>
              <a:rPr lang="en-US" sz="24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     </a:t>
            </a:r>
            <a:r>
              <a:rPr lang="en-US" sz="2000" b="0" i="0" u="none" strike="noStrike" cap="none" dirty="0">
                <a:solidFill>
                  <a:schemeClr val="bg1">
                    <a:lumMod val="5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D. Kahneman: Thinking, Fast and Slow, 2011</a:t>
            </a:r>
            <a:endParaRPr sz="2000" b="0" i="0" u="none" strike="noStrike" cap="none" dirty="0">
              <a:solidFill>
                <a:schemeClr val="bg1">
                  <a:lumMod val="50000"/>
                </a:schemeClr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2" marR="0" lvl="0" indent="-341312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1900" b="0" i="0" u="none" strike="noStrike" cap="none" dirty="0">
              <a:solidFill>
                <a:schemeClr val="bg1">
                  <a:lumMod val="50000"/>
                </a:schemeClr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1362" marR="0" lvl="1" indent="-28416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21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3" marR="0" lvl="0" indent="-34131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21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6758622" y="963985"/>
            <a:ext cx="1736884" cy="2178118"/>
            <a:chOff x="6323048" y="2072640"/>
            <a:chExt cx="2241550" cy="3387660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EBCDD35-9A54-1A39-BD41-9960B18F878F}"/>
                </a:ext>
              </a:extLst>
            </p:cNvPr>
            <p:cNvSpPr/>
            <p:nvPr/>
          </p:nvSpPr>
          <p:spPr>
            <a:xfrm>
              <a:off x="6812280" y="2072640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1B954DA4-393F-F1FF-E91E-86EEAC124011}"/>
                </a:ext>
              </a:extLst>
            </p:cNvPr>
            <p:cNvSpPr/>
            <p:nvPr/>
          </p:nvSpPr>
          <p:spPr>
            <a:xfrm>
              <a:off x="6323048" y="3049128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5CE3CD60-DE12-C346-4EB9-8B6D5007BCE7}"/>
                </a:ext>
              </a:extLst>
            </p:cNvPr>
            <p:cNvCxnSpPr>
              <a:cxnSpLocks/>
              <a:stCxn id="6" idx="0"/>
              <a:endCxn id="5" idx="3"/>
            </p:cNvCxnSpPr>
            <p:nvPr/>
          </p:nvCxnSpPr>
          <p:spPr>
            <a:xfrm flipV="1">
              <a:off x="6460208" y="2306787"/>
              <a:ext cx="392245" cy="7423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3262B0F-A28E-0346-D239-CA2CE5EBB7C6}"/>
                </a:ext>
              </a:extLst>
            </p:cNvPr>
            <p:cNvSpPr/>
            <p:nvPr/>
          </p:nvSpPr>
          <p:spPr>
            <a:xfrm>
              <a:off x="7301513" y="3049128"/>
              <a:ext cx="274320" cy="27432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E10A83E-AB58-345E-9030-43BD9BB0A450}"/>
                </a:ext>
              </a:extLst>
            </p:cNvPr>
            <p:cNvCxnSpPr>
              <a:cxnSpLocks/>
              <a:stCxn id="8" idx="2"/>
              <a:endCxn id="6" idx="6"/>
            </p:cNvCxnSpPr>
            <p:nvPr/>
          </p:nvCxnSpPr>
          <p:spPr>
            <a:xfrm flipH="1">
              <a:off x="6597368" y="3186288"/>
              <a:ext cx="7041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51B61D9-4FC4-D197-C58D-758DA2D19D6B}"/>
                </a:ext>
              </a:extLst>
            </p:cNvPr>
            <p:cNvCxnSpPr>
              <a:cxnSpLocks/>
              <a:stCxn id="8" idx="0"/>
              <a:endCxn id="5" idx="5"/>
            </p:cNvCxnSpPr>
            <p:nvPr/>
          </p:nvCxnSpPr>
          <p:spPr>
            <a:xfrm flipH="1" flipV="1">
              <a:off x="7046427" y="2306787"/>
              <a:ext cx="392246" cy="7423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22F9296C-7DF4-E715-3A10-34DDAB35DAF7}"/>
                </a:ext>
              </a:extLst>
            </p:cNvPr>
            <p:cNvSpPr/>
            <p:nvPr/>
          </p:nvSpPr>
          <p:spPr>
            <a:xfrm>
              <a:off x="7801045" y="2072640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A47C13BB-A986-4329-3695-EC301F8B5020}"/>
                </a:ext>
              </a:extLst>
            </p:cNvPr>
            <p:cNvCxnSpPr>
              <a:cxnSpLocks/>
              <a:endCxn id="11" idx="3"/>
            </p:cNvCxnSpPr>
            <p:nvPr/>
          </p:nvCxnSpPr>
          <p:spPr>
            <a:xfrm flipV="1">
              <a:off x="7448973" y="2306787"/>
              <a:ext cx="392245" cy="7423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C8D036AE-DC3D-D3CC-14DD-454437276C4D}"/>
                </a:ext>
              </a:extLst>
            </p:cNvPr>
            <p:cNvSpPr/>
            <p:nvPr/>
          </p:nvSpPr>
          <p:spPr>
            <a:xfrm>
              <a:off x="8290278" y="3049128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3D7F1252-E0BB-ABF9-5D3D-34E1C867BAC4}"/>
                </a:ext>
              </a:extLst>
            </p:cNvPr>
            <p:cNvCxnSpPr>
              <a:cxnSpLocks/>
              <a:stCxn id="13" idx="2"/>
            </p:cNvCxnSpPr>
            <p:nvPr/>
          </p:nvCxnSpPr>
          <p:spPr>
            <a:xfrm flipH="1">
              <a:off x="7586133" y="3186288"/>
              <a:ext cx="7041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6E2B2616-1384-1E34-44B4-CEAA949B8240}"/>
                </a:ext>
              </a:extLst>
            </p:cNvPr>
            <p:cNvCxnSpPr>
              <a:cxnSpLocks/>
              <a:stCxn id="13" idx="0"/>
              <a:endCxn id="11" idx="5"/>
            </p:cNvCxnSpPr>
            <p:nvPr/>
          </p:nvCxnSpPr>
          <p:spPr>
            <a:xfrm flipH="1" flipV="1">
              <a:off x="8035192" y="2306787"/>
              <a:ext cx="392246" cy="7423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D4232FE3-FC78-AA7B-6A5C-0778E7F4430D}"/>
                </a:ext>
              </a:extLst>
            </p:cNvPr>
            <p:cNvCxnSpPr>
              <a:cxnSpLocks/>
              <a:stCxn id="11" idx="2"/>
              <a:endCxn id="5" idx="6"/>
            </p:cNvCxnSpPr>
            <p:nvPr/>
          </p:nvCxnSpPr>
          <p:spPr>
            <a:xfrm flipH="1">
              <a:off x="7086600" y="2209800"/>
              <a:ext cx="7144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6D9F949D-3444-1947-DDDE-573AD39BF2E9}"/>
                </a:ext>
              </a:extLst>
            </p:cNvPr>
            <p:cNvSpPr/>
            <p:nvPr/>
          </p:nvSpPr>
          <p:spPr>
            <a:xfrm>
              <a:off x="6812280" y="4209492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A3385D51-1FA0-7025-7F45-1E96D40E109F}"/>
                </a:ext>
              </a:extLst>
            </p:cNvPr>
            <p:cNvSpPr/>
            <p:nvPr/>
          </p:nvSpPr>
          <p:spPr>
            <a:xfrm>
              <a:off x="6323048" y="5185980"/>
              <a:ext cx="274320" cy="274320"/>
            </a:xfrm>
            <a:prstGeom prst="ellipse">
              <a:avLst/>
            </a:prstGeom>
            <a:solidFill>
              <a:schemeClr val="tx1"/>
            </a:solidFill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34C1EBF2-50C3-C3B2-8071-2B9B30F02841}"/>
                </a:ext>
              </a:extLst>
            </p:cNvPr>
            <p:cNvCxnSpPr>
              <a:cxnSpLocks/>
              <a:stCxn id="18" idx="0"/>
              <a:endCxn id="17" idx="3"/>
            </p:cNvCxnSpPr>
            <p:nvPr/>
          </p:nvCxnSpPr>
          <p:spPr>
            <a:xfrm flipV="1">
              <a:off x="6460208" y="4443639"/>
              <a:ext cx="392245" cy="7423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 19">
              <a:extLst>
                <a:ext uri="{FF2B5EF4-FFF2-40B4-BE49-F238E27FC236}">
                  <a16:creationId xmlns:a16="http://schemas.microsoft.com/office/drawing/2014/main" id="{F953C26B-C01A-81B5-5BBD-6B9A17074BBA}"/>
                </a:ext>
              </a:extLst>
            </p:cNvPr>
            <p:cNvSpPr/>
            <p:nvPr/>
          </p:nvSpPr>
          <p:spPr>
            <a:xfrm>
              <a:off x="7301513" y="5185980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B243DFC-F536-9355-CE5A-457A76E76EE8}"/>
                </a:ext>
              </a:extLst>
            </p:cNvPr>
            <p:cNvCxnSpPr>
              <a:cxnSpLocks/>
              <a:stCxn id="20" idx="2"/>
              <a:endCxn id="18" idx="6"/>
            </p:cNvCxnSpPr>
            <p:nvPr/>
          </p:nvCxnSpPr>
          <p:spPr>
            <a:xfrm flipH="1">
              <a:off x="6597368" y="5323140"/>
              <a:ext cx="7041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E02F251-D4E9-17E3-7EC3-93C9622DB644}"/>
                </a:ext>
              </a:extLst>
            </p:cNvPr>
            <p:cNvCxnSpPr>
              <a:cxnSpLocks/>
              <a:stCxn id="20" idx="0"/>
              <a:endCxn id="17" idx="5"/>
            </p:cNvCxnSpPr>
            <p:nvPr/>
          </p:nvCxnSpPr>
          <p:spPr>
            <a:xfrm flipH="1" flipV="1">
              <a:off x="7046427" y="4443639"/>
              <a:ext cx="392246" cy="7423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A854DA52-F99E-ADD8-1EBC-85E627C33BC4}"/>
                </a:ext>
              </a:extLst>
            </p:cNvPr>
            <p:cNvSpPr/>
            <p:nvPr/>
          </p:nvSpPr>
          <p:spPr>
            <a:xfrm>
              <a:off x="7801045" y="4209492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DAF4FCA2-9003-6278-C388-C6936212FA8A}"/>
                </a:ext>
              </a:extLst>
            </p:cNvPr>
            <p:cNvCxnSpPr>
              <a:cxnSpLocks/>
              <a:endCxn id="23" idx="3"/>
            </p:cNvCxnSpPr>
            <p:nvPr/>
          </p:nvCxnSpPr>
          <p:spPr>
            <a:xfrm flipV="1">
              <a:off x="7448973" y="4443639"/>
              <a:ext cx="392245" cy="742341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3DF50AB3-D322-1F5F-3D56-35BA9C95D003}"/>
                </a:ext>
              </a:extLst>
            </p:cNvPr>
            <p:cNvSpPr/>
            <p:nvPr/>
          </p:nvSpPr>
          <p:spPr>
            <a:xfrm>
              <a:off x="8290278" y="5185980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D63FE918-A0E4-E47E-1FDE-0856D69A0954}"/>
                </a:ext>
              </a:extLst>
            </p:cNvPr>
            <p:cNvCxnSpPr>
              <a:cxnSpLocks/>
              <a:stCxn id="25" idx="2"/>
            </p:cNvCxnSpPr>
            <p:nvPr/>
          </p:nvCxnSpPr>
          <p:spPr>
            <a:xfrm flipH="1">
              <a:off x="7586133" y="5323140"/>
              <a:ext cx="7041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AC206362-CAFE-4B83-C7B1-BA4F2F83403B}"/>
                </a:ext>
              </a:extLst>
            </p:cNvPr>
            <p:cNvCxnSpPr>
              <a:cxnSpLocks/>
              <a:stCxn id="23" idx="2"/>
              <a:endCxn id="17" idx="6"/>
            </p:cNvCxnSpPr>
            <p:nvPr/>
          </p:nvCxnSpPr>
          <p:spPr>
            <a:xfrm flipH="1">
              <a:off x="7086600" y="4346652"/>
              <a:ext cx="714445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107862C-64E8-0A32-4D4B-EAFF06769F63}"/>
              </a:ext>
            </a:extLst>
          </p:cNvPr>
          <p:cNvSpPr txBox="1"/>
          <p:nvPr/>
        </p:nvSpPr>
        <p:spPr>
          <a:xfrm>
            <a:off x="5499399" y="3259034"/>
            <a:ext cx="363842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2-hop local views in graph learning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6E02A108-FABA-DF3C-69AF-1B12AB222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89403" y="3840406"/>
            <a:ext cx="2467340" cy="2899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1315833"/>
      </p:ext>
    </p:extLst>
  </p:cSld>
  <p:clrMapOvr>
    <a:masterClrMapping/>
  </p:clrMapOvr>
  <p:transition spd="slow">
    <p:cut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Shape 234"/>
          <p:cNvSpPr txBox="1">
            <a:spLocks noGrp="1"/>
          </p:cNvSpPr>
          <p:nvPr>
            <p:ph type="title"/>
          </p:nvPr>
        </p:nvSpPr>
        <p:spPr>
          <a:xfrm>
            <a:off x="609600" y="458789"/>
            <a:ext cx="8228012" cy="1141411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ctr" anchorCtr="0">
            <a:noAutofit/>
          </a:bodyPr>
          <a:lstStyle/>
          <a:p>
            <a:pPr>
              <a:buSzPct val="25000"/>
            </a:pPr>
            <a:r>
              <a:rPr lang="en-US" b="0" i="0" u="none" strike="noStrike" cap="none" dirty="0">
                <a:solidFill>
                  <a:srgbClr val="000000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Resource Allocation</a:t>
            </a:r>
          </a:p>
        </p:txBody>
      </p:sp>
      <p:sp>
        <p:nvSpPr>
          <p:cNvPr id="235" name="Shape 235"/>
          <p:cNvSpPr txBox="1">
            <a:spLocks noGrp="1"/>
          </p:cNvSpPr>
          <p:nvPr>
            <p:ph idx="1"/>
          </p:nvPr>
        </p:nvSpPr>
        <p:spPr>
          <a:xfrm>
            <a:off x="188121" y="1620795"/>
            <a:ext cx="6095046" cy="452913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457200" lvl="1" indent="0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r>
              <a:rPr lang="en-US" sz="2400" b="0" i="0" u="none" strike="noStrike" cap="none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Si</a:t>
            </a:r>
            <a:r>
              <a:rPr lang="en-US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te and data locations are fixed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Resource assignment based on data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</a:pPr>
            <a:r>
              <a:rPr lang="en-US" sz="200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Voronoi diagram </a:t>
            </a:r>
            <a:r>
              <a:rPr lang="en-US" sz="20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to min. data-movement distance</a:t>
            </a:r>
          </a:p>
          <a:p>
            <a:pPr lvl="1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 Data assignment based on resource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based on site and network capacity</a:t>
            </a:r>
          </a:p>
          <a:p>
            <a:pPr lvl="2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</a:pPr>
            <a:r>
              <a:rPr lang="en-US" sz="2000" dirty="0">
                <a:solidFill>
                  <a:srgbClr val="0070C0"/>
                </a:solidFill>
                <a:latin typeface="Comic Sans MS"/>
                <a:ea typeface="Comic Sans MS"/>
                <a:cs typeface="Comic Sans MS"/>
                <a:sym typeface="Comic Sans MS"/>
              </a:rPr>
              <a:t>Elasticity</a:t>
            </a:r>
            <a:r>
              <a:rPr lang="en-US" sz="20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: offering 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  <a:latin typeface="Comic Sans MS"/>
                <a:ea typeface="Comic Sans MS"/>
                <a:cs typeface="Comic Sans MS"/>
                <a:sym typeface="Comic Sans MS"/>
              </a:rPr>
              <a:t>maximum future growth </a:t>
            </a:r>
            <a:r>
              <a:rPr lang="en-US" sz="20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under the gossip model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r>
              <a:rPr lang="en-US" sz="2400" dirty="0">
                <a:solidFill>
                  <a:schemeClr val="tx1"/>
                </a:solidFill>
                <a:latin typeface="Comic Sans MS"/>
                <a:ea typeface="Comic Sans MS"/>
                <a:cs typeface="Comic Sans MS"/>
                <a:sym typeface="Comic Sans MS"/>
              </a:rPr>
              <a:t> </a:t>
            </a:r>
          </a:p>
          <a:p>
            <a:pPr marL="457200" lvl="1" indent="0">
              <a:lnSpc>
                <a:spcPct val="150000"/>
              </a:lnSpc>
              <a:spcBef>
                <a:spcPts val="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br>
              <a:rPr lang="en-US" sz="1600" dirty="0"/>
            </a:br>
            <a:endParaRPr lang="en-US" sz="2400" b="0" i="0" u="none" strike="noStrike" cap="none" dirty="0">
              <a:solidFill>
                <a:schemeClr val="tx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2" marR="0" lvl="0" indent="-341312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24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2" marR="0" lvl="0" indent="-341312" algn="l" rtl="0">
              <a:lnSpc>
                <a:spcPct val="12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1900" b="0" i="0" u="none" strike="noStrike" cap="none" dirty="0">
              <a:solidFill>
                <a:schemeClr val="dk1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741362" marR="0" lvl="1" indent="-284162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21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marL="341313" marR="0" lvl="0" indent="-341313" algn="l" rtl="0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CCCCFF"/>
              </a:buClr>
              <a:buSzPct val="25000"/>
              <a:buFont typeface="Noto Sans Symbols"/>
              <a:buNone/>
            </a:pPr>
            <a:endParaRPr sz="2100" b="0" i="0" u="none" strike="noStrike" cap="none" dirty="0">
              <a:solidFill>
                <a:srgbClr val="00000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44E3B5F-E5AF-F248-49A1-E2B7B7B013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5177" y="1696047"/>
            <a:ext cx="2120900" cy="218931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A8E7BAC2-88B3-CB2D-BB3C-59856DEED0C6}"/>
              </a:ext>
            </a:extLst>
          </p:cNvPr>
          <p:cNvGrpSpPr/>
          <p:nvPr/>
        </p:nvGrpSpPr>
        <p:grpSpPr>
          <a:xfrm>
            <a:off x="6592158" y="4323073"/>
            <a:ext cx="1861408" cy="1032920"/>
            <a:chOff x="913795" y="3820754"/>
            <a:chExt cx="2417655" cy="1443763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9867E71-8033-F1DC-B9B3-D5D478BEDC41}"/>
                </a:ext>
              </a:extLst>
            </p:cNvPr>
            <p:cNvSpPr/>
            <p:nvPr/>
          </p:nvSpPr>
          <p:spPr>
            <a:xfrm>
              <a:off x="913795" y="4990197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869296B4-29F7-64F8-683D-2C497423C597}"/>
                </a:ext>
              </a:extLst>
            </p:cNvPr>
            <p:cNvSpPr/>
            <p:nvPr/>
          </p:nvSpPr>
          <p:spPr>
            <a:xfrm>
              <a:off x="1628240" y="4990197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401AB90F-B335-B317-4DF8-28F525B97323}"/>
                </a:ext>
              </a:extLst>
            </p:cNvPr>
            <p:cNvSpPr/>
            <p:nvPr/>
          </p:nvSpPr>
          <p:spPr>
            <a:xfrm>
              <a:off x="2342685" y="4990197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9EF74E4E-5990-CC2F-42CF-ACA2D86A50C3}"/>
                </a:ext>
              </a:extLst>
            </p:cNvPr>
            <p:cNvSpPr/>
            <p:nvPr/>
          </p:nvSpPr>
          <p:spPr>
            <a:xfrm>
              <a:off x="3057130" y="4990197"/>
              <a:ext cx="274320" cy="274320"/>
            </a:xfrm>
            <a:prstGeom prst="ellipse">
              <a:avLst/>
            </a:prstGeom>
            <a:noFill/>
            <a:ln w="1905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16">
              <a:extLst>
                <a:ext uri="{FF2B5EF4-FFF2-40B4-BE49-F238E27FC236}">
                  <a16:creationId xmlns:a16="http://schemas.microsoft.com/office/drawing/2014/main" id="{AC5CBF28-BB56-DB31-5347-8811F3D6BC51}"/>
                </a:ext>
              </a:extLst>
            </p:cNvPr>
            <p:cNvSpPr/>
            <p:nvPr/>
          </p:nvSpPr>
          <p:spPr>
            <a:xfrm>
              <a:off x="1055510" y="4324153"/>
              <a:ext cx="1467556" cy="671181"/>
            </a:xfrm>
            <a:custGeom>
              <a:avLst/>
              <a:gdLst>
                <a:gd name="connsiteX0" fmla="*/ 0 w 1467556"/>
                <a:gd name="connsiteY0" fmla="*/ 648603 h 671181"/>
                <a:gd name="connsiteX1" fmla="*/ 203200 w 1467556"/>
                <a:gd name="connsiteY1" fmla="*/ 242203 h 671181"/>
                <a:gd name="connsiteX2" fmla="*/ 496712 w 1467556"/>
                <a:gd name="connsiteY2" fmla="*/ 39003 h 671181"/>
                <a:gd name="connsiteX3" fmla="*/ 846667 w 1467556"/>
                <a:gd name="connsiteY3" fmla="*/ 5136 h 671181"/>
                <a:gd name="connsiteX4" fmla="*/ 1128889 w 1467556"/>
                <a:gd name="connsiteY4" fmla="*/ 106736 h 671181"/>
                <a:gd name="connsiteX5" fmla="*/ 1298223 w 1467556"/>
                <a:gd name="connsiteY5" fmla="*/ 332514 h 671181"/>
                <a:gd name="connsiteX6" fmla="*/ 1467556 w 1467556"/>
                <a:gd name="connsiteY6" fmla="*/ 671181 h 67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7556" h="671181">
                  <a:moveTo>
                    <a:pt x="0" y="648603"/>
                  </a:moveTo>
                  <a:cubicBezTo>
                    <a:pt x="60207" y="496203"/>
                    <a:pt x="120415" y="343803"/>
                    <a:pt x="203200" y="242203"/>
                  </a:cubicBezTo>
                  <a:cubicBezTo>
                    <a:pt x="285985" y="140603"/>
                    <a:pt x="389468" y="78514"/>
                    <a:pt x="496712" y="39003"/>
                  </a:cubicBezTo>
                  <a:cubicBezTo>
                    <a:pt x="603957" y="-508"/>
                    <a:pt x="741304" y="-6153"/>
                    <a:pt x="846667" y="5136"/>
                  </a:cubicBezTo>
                  <a:cubicBezTo>
                    <a:pt x="952030" y="16425"/>
                    <a:pt x="1053630" y="52173"/>
                    <a:pt x="1128889" y="106736"/>
                  </a:cubicBezTo>
                  <a:cubicBezTo>
                    <a:pt x="1204148" y="161299"/>
                    <a:pt x="1241778" y="238440"/>
                    <a:pt x="1298223" y="332514"/>
                  </a:cubicBezTo>
                  <a:cubicBezTo>
                    <a:pt x="1354668" y="426588"/>
                    <a:pt x="1411112" y="548884"/>
                    <a:pt x="1467556" y="671181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FEAD429D-2721-A5E6-6E5B-EAC17EB8A763}"/>
                </a:ext>
              </a:extLst>
            </p:cNvPr>
            <p:cNvSpPr/>
            <p:nvPr/>
          </p:nvSpPr>
          <p:spPr>
            <a:xfrm>
              <a:off x="1746067" y="4453467"/>
              <a:ext cx="1467556" cy="551096"/>
            </a:xfrm>
            <a:custGeom>
              <a:avLst/>
              <a:gdLst>
                <a:gd name="connsiteX0" fmla="*/ 0 w 1467556"/>
                <a:gd name="connsiteY0" fmla="*/ 648603 h 671181"/>
                <a:gd name="connsiteX1" fmla="*/ 203200 w 1467556"/>
                <a:gd name="connsiteY1" fmla="*/ 242203 h 671181"/>
                <a:gd name="connsiteX2" fmla="*/ 496712 w 1467556"/>
                <a:gd name="connsiteY2" fmla="*/ 39003 h 671181"/>
                <a:gd name="connsiteX3" fmla="*/ 846667 w 1467556"/>
                <a:gd name="connsiteY3" fmla="*/ 5136 h 671181"/>
                <a:gd name="connsiteX4" fmla="*/ 1128889 w 1467556"/>
                <a:gd name="connsiteY4" fmla="*/ 106736 h 671181"/>
                <a:gd name="connsiteX5" fmla="*/ 1298223 w 1467556"/>
                <a:gd name="connsiteY5" fmla="*/ 332514 h 671181"/>
                <a:gd name="connsiteX6" fmla="*/ 1467556 w 1467556"/>
                <a:gd name="connsiteY6" fmla="*/ 671181 h 671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467556" h="671181">
                  <a:moveTo>
                    <a:pt x="0" y="648603"/>
                  </a:moveTo>
                  <a:cubicBezTo>
                    <a:pt x="60207" y="496203"/>
                    <a:pt x="120415" y="343803"/>
                    <a:pt x="203200" y="242203"/>
                  </a:cubicBezTo>
                  <a:cubicBezTo>
                    <a:pt x="285985" y="140603"/>
                    <a:pt x="389468" y="78514"/>
                    <a:pt x="496712" y="39003"/>
                  </a:cubicBezTo>
                  <a:cubicBezTo>
                    <a:pt x="603957" y="-508"/>
                    <a:pt x="741304" y="-6153"/>
                    <a:pt x="846667" y="5136"/>
                  </a:cubicBezTo>
                  <a:cubicBezTo>
                    <a:pt x="952030" y="16425"/>
                    <a:pt x="1053630" y="52173"/>
                    <a:pt x="1128889" y="106736"/>
                  </a:cubicBezTo>
                  <a:cubicBezTo>
                    <a:pt x="1204148" y="161299"/>
                    <a:pt x="1241778" y="238440"/>
                    <a:pt x="1298223" y="332514"/>
                  </a:cubicBezTo>
                  <a:cubicBezTo>
                    <a:pt x="1354668" y="426588"/>
                    <a:pt x="1411112" y="548884"/>
                    <a:pt x="1467556" y="671181"/>
                  </a:cubicBezTo>
                </a:path>
              </a:pathLst>
            </a:custGeom>
            <a:noFill/>
            <a:ln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Cloud 11">
              <a:extLst>
                <a:ext uri="{FF2B5EF4-FFF2-40B4-BE49-F238E27FC236}">
                  <a16:creationId xmlns:a16="http://schemas.microsoft.com/office/drawing/2014/main" id="{0D353FA8-B772-B5BA-8551-10D446E0F7F7}"/>
                </a:ext>
              </a:extLst>
            </p:cNvPr>
            <p:cNvSpPr/>
            <p:nvPr/>
          </p:nvSpPr>
          <p:spPr>
            <a:xfrm>
              <a:off x="1004917" y="3820754"/>
              <a:ext cx="2271289" cy="1136112"/>
            </a:xfrm>
            <a:prstGeom prst="cloud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8AD34AD1-7E26-8077-C3E2-58A5B1BAC4E2}"/>
              </a:ext>
            </a:extLst>
          </p:cNvPr>
          <p:cNvSpPr txBox="1"/>
          <p:nvPr/>
        </p:nvSpPr>
        <p:spPr>
          <a:xfrm>
            <a:off x="6461094" y="5943600"/>
            <a:ext cx="4026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b="1" dirty="0"/>
              <a:t>of</a:t>
            </a:r>
            <a:endParaRPr lang="en-US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68A1879-22FB-CF72-BF59-B335F0C0C136}"/>
              </a:ext>
            </a:extLst>
          </p:cNvPr>
          <p:cNvSpPr txBox="1"/>
          <p:nvPr/>
        </p:nvSpPr>
        <p:spPr>
          <a:xfrm>
            <a:off x="1069292" y="5810697"/>
            <a:ext cx="620394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Wu,  Lu, and Zheng, On Maximum Elastic Scheduling of Virtual </a:t>
            </a:r>
          </a:p>
          <a:p>
            <a:r>
              <a:rPr lang="en-US" sz="1600" dirty="0">
                <a:solidFill>
                  <a:schemeClr val="bg2"/>
                </a:solidFill>
                <a:latin typeface="Comic Sans MS" panose="030F0702030302020204" pitchFamily="66" charset="0"/>
              </a:rPr>
              <a:t>Machines for Cloud-based Data Center Networks, ICC, 2018</a:t>
            </a:r>
            <a:r>
              <a:rPr lang="en-US" sz="1600" dirty="0">
                <a:solidFill>
                  <a:schemeClr val="bg2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6956438"/>
      </p:ext>
    </p:extLst>
  </p:cSld>
  <p:clrMapOvr>
    <a:masterClrMapping/>
  </p:clrMapOvr>
  <p:transition spd="slow">
    <p:cut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Shape 242"/>
          <p:cNvSpPr txBox="1">
            <a:spLocks noGrp="1"/>
          </p:cNvSpPr>
          <p:nvPr>
            <p:ph type="title"/>
          </p:nvPr>
        </p:nvSpPr>
        <p:spPr>
          <a:xfrm>
            <a:off x="381000" y="597817"/>
            <a:ext cx="8763000" cy="609599"/>
          </a:xfrm>
          <a:prstGeom prst="rect">
            <a:avLst/>
          </a:prstGeom>
          <a:noFill/>
          <a:ln>
            <a:noFill/>
          </a:ln>
        </p:spPr>
        <p:txBody>
          <a:bodyPr lIns="0" tIns="46800" rIns="0" bIns="46800" anchor="ctr" anchorCtr="0">
            <a:noAutofit/>
          </a:bodyPr>
          <a:lstStyle/>
          <a:p>
            <a:pPr>
              <a:buSzPct val="25000"/>
            </a:pPr>
            <a:r>
              <a:rPr lang="en-US" sz="4000" dirty="0">
                <a:solidFill>
                  <a:schemeClr val="dk1"/>
                </a:solidFill>
                <a:latin typeface="Comic Sans MS" panose="030F0702030302020204"/>
              </a:rPr>
              <a:t>Maximum Elastic Scheduling</a:t>
            </a:r>
            <a:endParaRPr lang="en-US" sz="4000" b="0" i="0" u="none" strike="noStrike" cap="none" dirty="0">
              <a:solidFill>
                <a:srgbClr val="000000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</p:txBody>
      </p:sp>
      <p:sp>
        <p:nvSpPr>
          <p:cNvPr id="25602" name="AutoShape 2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5604" name="AutoShape 4" descr="http://tessera.io/docs-datadr/image/mroverview.sv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16" name="Shape 266"/>
          <p:cNvSpPr txBox="1">
            <a:spLocks noGrp="1"/>
          </p:cNvSpPr>
          <p:nvPr>
            <p:ph type="body" idx="1"/>
          </p:nvPr>
        </p:nvSpPr>
        <p:spPr>
          <a:xfrm>
            <a:off x="-131885" y="1207416"/>
            <a:ext cx="8890477" cy="4529137"/>
          </a:xfrm>
          <a:prstGeom prst="rect">
            <a:avLst/>
          </a:prstGeom>
          <a:noFill/>
          <a:ln>
            <a:noFill/>
          </a:ln>
        </p:spPr>
        <p:txBody>
          <a:bodyPr lIns="90000" tIns="46800" rIns="90000" bIns="46800" anchor="t" anchorCtr="0">
            <a:noAutofit/>
          </a:bodyPr>
          <a:lstStyle/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  <a:ea typeface="Comic Sans MS" panose="030F0702030302020204"/>
              <a:cs typeface="Comic Sans MS" panose="030F0702030302020204"/>
              <a:sym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Given a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/>
              </a:rPr>
              <a:t>cable connection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in a graph, each household has an 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/>
              </a:rPr>
              <a:t>occupancy limit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and each cable section has </a:t>
            </a:r>
            <a:r>
              <a:rPr lang="en-US" sz="2000" i="1" dirty="0">
                <a:solidFill>
                  <a:schemeClr val="tx1"/>
                </a:solidFill>
                <a:latin typeface="Comic Sans MS" panose="030F0702030302020204"/>
              </a:rPr>
              <a:t>bandwidth limit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.</a:t>
            </a:r>
          </a:p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800" dirty="0">
              <a:solidFill>
                <a:schemeClr val="tx1"/>
              </a:solidFill>
              <a:latin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What is the maximum total occupancy that can support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/>
              </a:rPr>
              <a:t>all possible simultaneous pairwise telephone conversations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(hose model)?</a:t>
            </a:r>
          </a:p>
          <a:p>
            <a:pPr marL="457200" lvl="1" indent="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None/>
            </a:pPr>
            <a:endParaRPr lang="en-US" sz="800" dirty="0">
              <a:solidFill>
                <a:schemeClr val="tx1"/>
              </a:solidFill>
              <a:latin typeface="Comic Sans MS" panose="030F0702030302020204"/>
            </a:endParaRPr>
          </a:p>
          <a:p>
            <a:pPr marL="800100" lvl="1" indent="-342900">
              <a:spcBef>
                <a:spcPts val="600"/>
              </a:spcBef>
              <a:buClr>
                <a:schemeClr val="accent2">
                  <a:lumMod val="60000"/>
                  <a:lumOff val="40000"/>
                </a:schemeClr>
              </a:buClr>
              <a:buSzPct val="100000"/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What is the schedule with the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/>
              </a:rPr>
              <a:t>maximum elasticity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/>
              </a:rPr>
              <a:t>(i.e., maximum uniform growth in occupancy)?</a:t>
            </a:r>
          </a:p>
          <a:p>
            <a:pPr marL="800100" lvl="1" indent="-342900">
              <a:spcBef>
                <a:spcPts val="600"/>
              </a:spcBef>
              <a:buSzPct val="25000"/>
              <a:buNone/>
            </a:pPr>
            <a:endParaRPr lang="en-US" sz="2400" dirty="0">
              <a:solidFill>
                <a:schemeClr val="tx1"/>
              </a:solidFill>
              <a:latin typeface="Comic Sans MS" panose="030F0702030302020204"/>
              <a:sym typeface="Comic Sans MS" panose="030F0702030302020204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2500" y="4158678"/>
            <a:ext cx="3419750" cy="194896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681695" y="4286737"/>
            <a:ext cx="3631658" cy="1974791"/>
            <a:chOff x="719474" y="4125573"/>
            <a:chExt cx="3631658" cy="1974791"/>
          </a:xfrm>
        </p:grpSpPr>
        <p:graphicFrame>
          <p:nvGraphicFramePr>
            <p:cNvPr id="6" name="对象 4"/>
            <p:cNvGraphicFramePr>
              <a:graphicFrameLocks noChangeAspect="1"/>
            </p:cNvGraphicFramePr>
            <p:nvPr/>
          </p:nvGraphicFramePr>
          <p:xfrm>
            <a:off x="970272" y="4125573"/>
            <a:ext cx="3362316" cy="182090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Acrobat Document" r:id="rId4" imgW="5054600" imgH="2743200" progId="AcroExch.Document.DC">
                    <p:embed/>
                  </p:oleObj>
                </mc:Choice>
                <mc:Fallback>
                  <p:oleObj name="Acrobat Document" r:id="rId4" imgW="5054600" imgH="2743200" progId="AcroExch.Document.DC">
                    <p:embed/>
                    <p:pic>
                      <p:nvPicPr>
                        <p:cNvPr id="6" name="对象 4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970272" y="4125573"/>
                          <a:ext cx="3362316" cy="182090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4" name="TextBox 3"/>
            <p:cNvSpPr txBox="1"/>
            <p:nvPr/>
          </p:nvSpPr>
          <p:spPr>
            <a:xfrm>
              <a:off x="719474" y="457955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4067080" y="457955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751732" y="5651920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471147" y="5792587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2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048536" y="5684433"/>
              <a:ext cx="28405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55979" y="6184170"/>
            <a:ext cx="7654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800" dirty="0">
                <a:solidFill>
                  <a:srgbClr val="0070C0"/>
                </a:solidFill>
                <a:latin typeface="Comic Sans MS" panose="030F0702030302020204" pitchFamily="66" charset="0"/>
              </a:rPr>
              <a:t>hose model: </a:t>
            </a:r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statistical multiplexing</a:t>
            </a:r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.  topology: tree and general graph</a:t>
            </a:r>
            <a:endParaRPr lang="en-US" sz="1800" dirty="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303579"/>
            <a:ext cx="9333705" cy="1141412"/>
          </a:xfrm>
        </p:spPr>
        <p:txBody>
          <a:bodyPr/>
          <a:lstStyle/>
          <a:p>
            <a:r>
              <a:rPr lang="en-US" altLang="zh-CN" sz="3600" dirty="0">
                <a:latin typeface="Comic Sans MS" charset="0"/>
                <a:ea typeface="Comic Sans MS" charset="0"/>
                <a:cs typeface="Comic Sans MS" charset="0"/>
              </a:rPr>
              <a:t>1. Edge-Cloud Networks</a:t>
            </a:r>
            <a:endParaRPr lang="en-US" sz="36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-124936" y="1629417"/>
            <a:ext cx="5253555" cy="4529138"/>
          </a:xfrm>
          <a:noFill/>
          <a:ln>
            <a:noFill/>
          </a:ln>
        </p:spPr>
        <p:txBody>
          <a:bodyPr/>
          <a:lstStyle/>
          <a:p>
            <a:pPr marL="0" indent="0">
              <a:buNone/>
            </a:pPr>
            <a:endParaRPr lang="en-US" altLang="zh-CN" sz="800" dirty="0">
              <a:latin typeface="Comic Sans MS" charset="0"/>
              <a:ea typeface="Comic Sans MS" charset="0"/>
              <a:cs typeface="Comic Sans MS" charset="0"/>
            </a:endParaRPr>
          </a:p>
          <a:p>
            <a:pPr lvl="1"/>
            <a:r>
              <a:rPr lang="en-US" sz="22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Application-driven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: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AR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/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V</a:t>
            </a:r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R and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LLM (ChatGPT, GPT4)</a:t>
            </a:r>
            <a:endParaRPr lang="en-US" sz="20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marL="457200" lvl="1" indent="0">
              <a:buNone/>
            </a:pPr>
            <a:endParaRPr 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Key indicators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: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</a:rPr>
              <a:t>latency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, accuracy, energy, and privacy</a:t>
            </a:r>
          </a:p>
          <a:p>
            <a:pPr lvl="1"/>
            <a:endParaRPr 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sz="2200" dirty="0">
                <a:solidFill>
                  <a:schemeClr val="tx1"/>
                </a:solidFill>
                <a:latin typeface="Comic Sans MS" panose="030F0702030302020204" pitchFamily="66" charset="0"/>
              </a:rPr>
              <a:t>Latency-sensitive</a:t>
            </a:r>
          </a:p>
          <a:p>
            <a:pPr lvl="2"/>
            <a:r>
              <a:rPr lang="en-US" sz="18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How edge contributes to AI/ML ?</a:t>
            </a:r>
          </a:p>
          <a:p>
            <a:pPr lvl="2"/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How to use</a:t>
            </a:r>
            <a:r>
              <a:rPr lang="en-US" sz="18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 rich resources </a:t>
            </a:r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in cloud ?</a:t>
            </a:r>
            <a:endParaRPr lang="en-US" sz="18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2"/>
            <a:endParaRPr lang="en-US" sz="8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1"/>
            <a:r>
              <a:rPr lang="en-US" sz="2300" dirty="0">
                <a:solidFill>
                  <a:schemeClr val="tx1"/>
                </a:solidFill>
                <a:latin typeface="Comic Sans MS" panose="030F0702030302020204" pitchFamily="66" charset="0"/>
              </a:rPr>
              <a:t>Collaboration</a:t>
            </a:r>
          </a:p>
          <a:p>
            <a:pPr lvl="2"/>
            <a:r>
              <a:rPr lang="en-US" sz="18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Edge-Cloud</a:t>
            </a:r>
          </a:p>
          <a:p>
            <a:pPr lvl="2"/>
            <a:r>
              <a:rPr lang="en-US" sz="1800" dirty="0">
                <a:solidFill>
                  <a:schemeClr val="tx1"/>
                </a:solidFill>
                <a:latin typeface="Comic Sans MS" panose="030F0702030302020204" pitchFamily="66" charset="0"/>
              </a:rPr>
              <a:t>Within Cloud</a:t>
            </a:r>
            <a:endParaRPr lang="en-US" sz="18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1"/>
            <a:endParaRPr lang="en-US" sz="20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1"/>
            <a:endParaRPr lang="en-US" sz="20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1"/>
            <a:endParaRPr lang="en-US" sz="20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1">
              <a:lnSpc>
                <a:spcPts val="2800"/>
              </a:lnSpc>
            </a:pPr>
            <a:endParaRPr lang="en-US" sz="1900" dirty="0">
              <a:latin typeface="Comic Sans MS" panose="030F0702030302020204" pitchFamily="66" charset="0"/>
              <a:sym typeface="Comic Sans MS"/>
            </a:endParaRPr>
          </a:p>
          <a:p>
            <a:pPr marL="457200" lvl="1" indent="0">
              <a:lnSpc>
                <a:spcPts val="2800"/>
              </a:lnSpc>
              <a:buNone/>
            </a:pPr>
            <a:endParaRPr lang="en-US" sz="1900" dirty="0">
              <a:latin typeface="Comic Sans MS" panose="030F0702030302020204" pitchFamily="66" charset="0"/>
              <a:sym typeface="Comic Sans MS"/>
            </a:endParaRPr>
          </a:p>
          <a:p>
            <a:pPr lvl="1">
              <a:lnSpc>
                <a:spcPts val="2800"/>
              </a:lnSpc>
            </a:pPr>
            <a:endParaRPr lang="en-US" sz="1900" dirty="0">
              <a:latin typeface="Comic Sans MS" panose="030F0702030302020204" pitchFamily="66" charset="0"/>
              <a:sym typeface="Comic Sans MS"/>
            </a:endParaRPr>
          </a:p>
          <a:p>
            <a:pPr lvl="1">
              <a:lnSpc>
                <a:spcPts val="2800"/>
              </a:lnSpc>
            </a:pPr>
            <a:endParaRPr lang="en-US" sz="800" dirty="0">
              <a:latin typeface="Comic Sans MS" panose="030F0702030302020204" pitchFamily="66" charset="0"/>
              <a:sym typeface="Comic Sans MS"/>
            </a:endParaRPr>
          </a:p>
          <a:p>
            <a:pPr marL="115887" indent="0">
              <a:lnSpc>
                <a:spcPts val="4000"/>
              </a:lnSpc>
              <a:spcBef>
                <a:spcPts val="600"/>
              </a:spcBef>
              <a:buSzPct val="70000"/>
              <a:buNone/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altLang="zh-CN" sz="1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4B65C8E-AE95-454E-A31E-78F10F4808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43821" y="1062459"/>
            <a:ext cx="4500531" cy="4529138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      </a:t>
            </a:r>
            <a:r>
              <a:rPr lang="en-US" sz="1600" dirty="0">
                <a:latin typeface="Comic Sans MS" panose="030F0702030302020204" pitchFamily="66" charset="0"/>
              </a:rPr>
              <a:t>50 billion IoTs: </a:t>
            </a:r>
            <a:r>
              <a:rPr lang="en-US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connected intelligence</a:t>
            </a:r>
          </a:p>
          <a:p>
            <a:pPr marL="0" indent="0">
              <a:buNone/>
            </a:pPr>
            <a:r>
              <a:rPr lang="en-US" sz="1600" dirty="0">
                <a:solidFill>
                  <a:srgbClr val="0070C0"/>
                </a:solidFill>
                <a:latin typeface="Comic Sans MS" panose="030F0702030302020204" pitchFamily="66" charset="0"/>
              </a:rPr>
              <a:t>          </a:t>
            </a:r>
            <a:r>
              <a:rPr lang="en-US" sz="1600" dirty="0">
                <a:solidFill>
                  <a:schemeClr val="tx1"/>
                </a:solidFill>
                <a:latin typeface="Comic Sans MS" panose="030F0702030302020204" pitchFamily="66" charset="0"/>
              </a:rPr>
              <a:t>Edge: End IoTs + Edge </a:t>
            </a:r>
          </a:p>
        </p:txBody>
      </p:sp>
      <p:sp>
        <p:nvSpPr>
          <p:cNvPr id="116" name="TextBox 115"/>
          <p:cNvSpPr txBox="1"/>
          <p:nvPr/>
        </p:nvSpPr>
        <p:spPr>
          <a:xfrm>
            <a:off x="4413107" y="6544719"/>
            <a:ext cx="191760" cy="294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latin typeface="Comic Sans MS" panose="030F0702030302020204" pitchFamily="66" charset="0"/>
              </a:rPr>
              <a:t>TX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57DC42-1C46-4271-934A-162D76632C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3000" y="1738095"/>
            <a:ext cx="3913342" cy="35603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9A29D7A-B847-4F68-93D6-0A59E719FBD1}"/>
              </a:ext>
            </a:extLst>
          </p:cNvPr>
          <p:cNvSpPr txBox="1"/>
          <p:nvPr/>
        </p:nvSpPr>
        <p:spPr>
          <a:xfrm>
            <a:off x="671333" y="5867400"/>
            <a:ext cx="1847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30453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>
          <a:xfrm>
            <a:off x="503237" y="482086"/>
            <a:ext cx="8305800" cy="838200"/>
          </a:xfrm>
        </p:spPr>
        <p:txBody>
          <a:bodyPr/>
          <a:lstStyle/>
          <a:p>
            <a:r>
              <a:rPr lang="en-US" altLang="zh-CN" sz="3600" dirty="0">
                <a:latin typeface="Comic Sans MS" panose="030F0702030302020204" pitchFamily="66" charset="0"/>
                <a:ea typeface="SimSun" panose="02010600030101010101" pitchFamily="2" charset="-122"/>
              </a:rPr>
              <a:t>Questions</a:t>
            </a:r>
          </a:p>
        </p:txBody>
      </p:sp>
      <p:sp>
        <p:nvSpPr>
          <p:cNvPr id="45059" name="Text Box 3"/>
          <p:cNvSpPr txBox="1">
            <a:spLocks noChangeArrowheads="1"/>
          </p:cNvSpPr>
          <p:nvPr/>
        </p:nvSpPr>
        <p:spPr bwMode="auto">
          <a:xfrm>
            <a:off x="685800" y="1447800"/>
            <a:ext cx="79406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endParaRPr lang="en-US" altLang="en-US" sz="180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1992591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84742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mic Sans MS" charset="0"/>
                <a:ea typeface="Comic Sans MS" charset="0"/>
                <a:cs typeface="Comic Sans MS" charset="0"/>
              </a:rPr>
              <a:t>Efficient AI/ML Implementation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529138"/>
          </a:xfrm>
          <a:noFill/>
          <a:ln>
            <a:noFill/>
          </a:ln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altLang="zh-CN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Work hard</a:t>
            </a:r>
          </a:p>
          <a:p>
            <a:pPr marL="0" indent="0">
              <a:buNone/>
            </a:pPr>
            <a:endParaRPr lang="en-US" altLang="zh-CN" sz="800" dirty="0">
              <a:latin typeface="Comic Sans MS" charset="0"/>
              <a:ea typeface="Comic Sans MS" charset="0"/>
              <a:cs typeface="Comic Sans MS" charset="0"/>
            </a:endParaRPr>
          </a:p>
          <a:p>
            <a:pPr lvl="1"/>
            <a:r>
              <a:rPr lang="en-US" sz="2000" b="0" i="0" dirty="0">
                <a:solidFill>
                  <a:schemeClr val="tx1"/>
                </a:solidFill>
                <a:effectLst/>
                <a:latin typeface="Comic Sans MS" panose="030F0702030302020204" pitchFamily="66" charset="0"/>
              </a:rPr>
              <a:t>Faster processing, e.g., GPU accelerator </a:t>
            </a:r>
          </a:p>
          <a:p>
            <a:pPr lvl="1"/>
            <a:endParaRPr lang="en-US" sz="8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</a:rPr>
              <a:t>Work smart </a:t>
            </a:r>
          </a:p>
          <a:p>
            <a:endParaRPr 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Partition AI/ML model and map parts to edge-cloud</a:t>
            </a:r>
          </a:p>
          <a:p>
            <a:endParaRPr lang="en-US" sz="25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r>
              <a:rPr lang="en-US" sz="2500" dirty="0">
                <a:solidFill>
                  <a:schemeClr val="tx1"/>
                </a:solidFill>
                <a:latin typeface="Comic Sans MS" panose="030F0702030302020204" pitchFamily="66" charset="0"/>
              </a:rPr>
              <a:t>AI/ML model and optimization</a:t>
            </a:r>
          </a:p>
          <a:p>
            <a:endParaRPr lang="en-US" sz="8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Deep neural networks (DNN) </a:t>
            </a:r>
          </a:p>
          <a:p>
            <a:pPr lvl="1"/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Stochastic gradient descent (SGD) </a:t>
            </a:r>
          </a:p>
          <a:p>
            <a:pPr lvl="1"/>
            <a:endParaRPr lang="en-US" sz="2000" dirty="0">
              <a:solidFill>
                <a:schemeClr val="tx1"/>
              </a:solidFill>
              <a:latin typeface="Comic Sans MS" panose="030F0702030302020204" pitchFamily="66" charset="0"/>
            </a:endParaRPr>
          </a:p>
          <a:p>
            <a:pPr marL="457200" lvl="1" indent="0">
              <a:buNone/>
            </a:pPr>
            <a:endParaRPr lang="en-US" sz="20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1"/>
            <a:endParaRPr lang="en-US" sz="20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1"/>
            <a:endParaRPr lang="en-US" sz="20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1">
              <a:lnSpc>
                <a:spcPts val="2800"/>
              </a:lnSpc>
            </a:pPr>
            <a:endParaRPr lang="en-US" sz="1900" dirty="0">
              <a:latin typeface="Comic Sans MS" panose="030F0702030302020204" pitchFamily="66" charset="0"/>
              <a:sym typeface="Comic Sans MS"/>
            </a:endParaRPr>
          </a:p>
          <a:p>
            <a:pPr marL="457200" lvl="1" indent="0">
              <a:lnSpc>
                <a:spcPts val="2800"/>
              </a:lnSpc>
              <a:buNone/>
            </a:pPr>
            <a:endParaRPr lang="en-US" sz="1900" dirty="0">
              <a:latin typeface="Comic Sans MS" panose="030F0702030302020204" pitchFamily="66" charset="0"/>
              <a:sym typeface="Comic Sans MS"/>
            </a:endParaRPr>
          </a:p>
          <a:p>
            <a:pPr lvl="1">
              <a:lnSpc>
                <a:spcPts val="2800"/>
              </a:lnSpc>
            </a:pPr>
            <a:endParaRPr lang="en-US" sz="1900" dirty="0">
              <a:latin typeface="Comic Sans MS" panose="030F0702030302020204" pitchFamily="66" charset="0"/>
              <a:sym typeface="Comic Sans MS"/>
            </a:endParaRPr>
          </a:p>
          <a:p>
            <a:pPr lvl="1">
              <a:lnSpc>
                <a:spcPts val="2800"/>
              </a:lnSpc>
            </a:pPr>
            <a:endParaRPr lang="en-US" sz="800" dirty="0">
              <a:latin typeface="Comic Sans MS" panose="030F0702030302020204" pitchFamily="66" charset="0"/>
              <a:sym typeface="Comic Sans MS"/>
            </a:endParaRPr>
          </a:p>
          <a:p>
            <a:pPr marL="115887" indent="0">
              <a:lnSpc>
                <a:spcPts val="4000"/>
              </a:lnSpc>
              <a:spcBef>
                <a:spcPts val="600"/>
              </a:spcBef>
              <a:buSzPct val="70000"/>
              <a:buNone/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altLang="zh-CN" sz="1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413107" y="6544719"/>
            <a:ext cx="191760" cy="294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latin typeface="Comic Sans MS" panose="030F0702030302020204" pitchFamily="66" charset="0"/>
              </a:rPr>
              <a:t>TX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29D7A-B847-4F68-93D6-0A59E719FBD1}"/>
              </a:ext>
            </a:extLst>
          </p:cNvPr>
          <p:cNvSpPr txBox="1"/>
          <p:nvPr/>
        </p:nvSpPr>
        <p:spPr>
          <a:xfrm>
            <a:off x="671333" y="5867400"/>
            <a:ext cx="1847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E0F07CB-A6C9-EA9D-649F-21DFE58C4B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186" y="4491267"/>
            <a:ext cx="2522249" cy="153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3631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mic Sans MS" charset="0"/>
                <a:ea typeface="Comic Sans MS" charset="0"/>
                <a:cs typeface="Comic Sans MS" charset="0"/>
              </a:rPr>
              <a:t>2. Parallelism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9138"/>
          </a:xfrm>
          <a:noFill/>
          <a:ln>
            <a:noFill/>
          </a:ln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altLang="zh-CN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Model (task) parallelism</a:t>
            </a:r>
            <a:r>
              <a:rPr lang="en-US" altLang="zh-CN" sz="2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: Edge-cloud collaboration</a:t>
            </a:r>
          </a:p>
          <a:p>
            <a:pPr>
              <a:lnSpc>
                <a:spcPts val="2800"/>
              </a:lnSpc>
            </a:pPr>
            <a:r>
              <a:rPr lang="en-US" altLang="zh-CN" sz="2400" dirty="0">
                <a:solidFill>
                  <a:srgbClr val="0070C0"/>
                </a:solidFill>
                <a:latin typeface="Comic Sans MS" charset="0"/>
                <a:ea typeface="Comic Sans MS" charset="0"/>
                <a:cs typeface="Comic Sans MS" charset="0"/>
              </a:rPr>
              <a:t>Data parallelism</a:t>
            </a:r>
            <a:r>
              <a:rPr lang="en-US" altLang="zh-CN" sz="2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: Federated Learning (FL)</a:t>
            </a:r>
          </a:p>
          <a:p>
            <a:pPr>
              <a:lnSpc>
                <a:spcPts val="2800"/>
              </a:lnSpc>
            </a:pPr>
            <a:endParaRPr lang="en-US" altLang="zh-CN" sz="2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ts val="2800"/>
              </a:lnSpc>
            </a:pPr>
            <a:endParaRPr lang="en-US" altLang="zh-CN" sz="2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ts val="2800"/>
              </a:lnSpc>
            </a:pPr>
            <a:endParaRPr lang="en-US" altLang="zh-CN" sz="2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ts val="2800"/>
              </a:lnSpc>
            </a:pPr>
            <a:endParaRPr lang="en-US" altLang="zh-CN" sz="2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>
              <a:lnSpc>
                <a:spcPts val="2800"/>
              </a:lnSpc>
            </a:pPr>
            <a:endParaRPr lang="en-US" altLang="zh-CN" sz="2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ts val="2800"/>
              </a:lnSpc>
              <a:buNone/>
            </a:pPr>
            <a:endParaRPr lang="en-US" altLang="zh-CN" sz="24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ts val="2800"/>
              </a:lnSpc>
              <a:buNone/>
            </a:pPr>
            <a:endParaRPr lang="en-US" altLang="zh-CN" sz="800" dirty="0">
              <a:solidFill>
                <a:schemeClr val="tx1"/>
              </a:solidFill>
              <a:latin typeface="Comic Sans MS" charset="0"/>
              <a:ea typeface="Comic Sans MS" charset="0"/>
              <a:cs typeface="Comic Sans MS" charset="0"/>
            </a:endParaRPr>
          </a:p>
          <a:p>
            <a:pPr marL="0" indent="0">
              <a:lnSpc>
                <a:spcPts val="2800"/>
              </a:lnSpc>
              <a:buNone/>
            </a:pPr>
            <a:r>
              <a:rPr lang="en-US" altLang="zh-CN" sz="20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        Collaborative edge-cloud            Decentralized federated learning</a:t>
            </a:r>
          </a:p>
          <a:p>
            <a:pPr marL="0" indent="0">
              <a:buNone/>
            </a:pPr>
            <a:endParaRPr lang="en-US" altLang="zh-CN" sz="800" dirty="0">
              <a:latin typeface="Comic Sans MS" charset="0"/>
              <a:ea typeface="Comic Sans MS" charset="0"/>
              <a:cs typeface="Comic Sans MS" charset="0"/>
            </a:endParaRPr>
          </a:p>
          <a:p>
            <a:pPr marL="457200" lvl="1" indent="0">
              <a:buNone/>
            </a:pPr>
            <a:endParaRPr lang="en-US" sz="20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1"/>
            <a:endParaRPr lang="en-US" sz="20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1"/>
            <a:endParaRPr lang="en-US" sz="2000" b="0" i="0" dirty="0">
              <a:solidFill>
                <a:schemeClr val="tx1"/>
              </a:solidFill>
              <a:effectLst/>
              <a:latin typeface="Comic Sans MS" panose="030F0702030302020204" pitchFamily="66" charset="0"/>
            </a:endParaRPr>
          </a:p>
          <a:p>
            <a:pPr lvl="1">
              <a:lnSpc>
                <a:spcPts val="2800"/>
              </a:lnSpc>
            </a:pPr>
            <a:endParaRPr lang="en-US" sz="1900" dirty="0">
              <a:latin typeface="Comic Sans MS" panose="030F0702030302020204" pitchFamily="66" charset="0"/>
              <a:sym typeface="Comic Sans MS"/>
            </a:endParaRPr>
          </a:p>
          <a:p>
            <a:pPr marL="457200" lvl="1" indent="0">
              <a:lnSpc>
                <a:spcPts val="2800"/>
              </a:lnSpc>
              <a:buNone/>
            </a:pPr>
            <a:endParaRPr lang="en-US" sz="1900" dirty="0">
              <a:latin typeface="Comic Sans MS" panose="030F0702030302020204" pitchFamily="66" charset="0"/>
              <a:sym typeface="Comic Sans MS"/>
            </a:endParaRPr>
          </a:p>
          <a:p>
            <a:pPr lvl="1">
              <a:lnSpc>
                <a:spcPts val="2800"/>
              </a:lnSpc>
            </a:pPr>
            <a:endParaRPr lang="en-US" sz="1900" dirty="0">
              <a:latin typeface="Comic Sans MS" panose="030F0702030302020204" pitchFamily="66" charset="0"/>
              <a:sym typeface="Comic Sans MS"/>
            </a:endParaRPr>
          </a:p>
          <a:p>
            <a:pPr lvl="1">
              <a:lnSpc>
                <a:spcPts val="2800"/>
              </a:lnSpc>
            </a:pPr>
            <a:endParaRPr lang="en-US" sz="800" dirty="0">
              <a:latin typeface="Comic Sans MS" panose="030F0702030302020204" pitchFamily="66" charset="0"/>
              <a:sym typeface="Comic Sans MS"/>
            </a:endParaRPr>
          </a:p>
          <a:p>
            <a:pPr marL="115887" indent="0">
              <a:lnSpc>
                <a:spcPts val="4000"/>
              </a:lnSpc>
              <a:spcBef>
                <a:spcPts val="600"/>
              </a:spcBef>
              <a:buSzPct val="70000"/>
              <a:buNone/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altLang="zh-CN" sz="1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413107" y="6544719"/>
            <a:ext cx="191760" cy="294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latin typeface="Comic Sans MS" panose="030F0702030302020204" pitchFamily="66" charset="0"/>
              </a:rPr>
              <a:t>TX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9A29D7A-B847-4F68-93D6-0A59E719FBD1}"/>
              </a:ext>
            </a:extLst>
          </p:cNvPr>
          <p:cNvSpPr txBox="1"/>
          <p:nvPr/>
        </p:nvSpPr>
        <p:spPr>
          <a:xfrm>
            <a:off x="671333" y="5867400"/>
            <a:ext cx="184731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1700" dirty="0">
              <a:solidFill>
                <a:schemeClr val="bg1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4F05B1-2CE0-DC08-8EEC-921508980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322" y="2603698"/>
            <a:ext cx="4037815" cy="28528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CFF2CFB-94AD-C210-1A9D-5F189D492F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82065" y="2603698"/>
            <a:ext cx="3886200" cy="290804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A1D1902-862B-2544-2BD0-9F2BAF8017F4}"/>
              </a:ext>
            </a:extLst>
          </p:cNvPr>
          <p:cNvSpPr txBox="1"/>
          <p:nvPr/>
        </p:nvSpPr>
        <p:spPr>
          <a:xfrm>
            <a:off x="1244011" y="6275404"/>
            <a:ext cx="6721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Comic Sans MS" panose="030F0702030302020204" pitchFamily="66" charset="0"/>
              </a:rPr>
              <a:t>Wu, Parallel Processing: Past, Present, and Future, early 90s </a:t>
            </a:r>
          </a:p>
        </p:txBody>
      </p:sp>
    </p:spTree>
    <p:extLst>
      <p:ext uri="{BB962C8B-B14F-4D97-AF65-F5344CB8AC3E}">
        <p14:creationId xmlns:p14="http://schemas.microsoft.com/office/powerpoint/2010/main" val="3877599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7323" y="112895"/>
            <a:ext cx="8506677" cy="1141412"/>
          </a:xfrm>
        </p:spPr>
        <p:txBody>
          <a:bodyPr/>
          <a:lstStyle/>
          <a:p>
            <a:r>
              <a:rPr lang="en-US" sz="36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3</a:t>
            </a:r>
            <a:r>
              <a:rPr lang="en-US" sz="24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. </a:t>
            </a:r>
            <a:r>
              <a:rPr lang="en-US" sz="3600" dirty="0">
                <a:solidFill>
                  <a:schemeClr val="tx1"/>
                </a:solidFill>
                <a:latin typeface="Comic Sans MS" charset="0"/>
              </a:rPr>
              <a:t>Model: </a:t>
            </a:r>
            <a:r>
              <a:rPr lang="en-US" sz="3600" dirty="0">
                <a:solidFill>
                  <a:schemeClr val="tx1"/>
                </a:solidFill>
                <a:latin typeface="Comic Sans MS" charset="0"/>
                <a:ea typeface="Comic Sans MS" charset="0"/>
                <a:cs typeface="Comic Sans MS" charset="0"/>
              </a:rPr>
              <a:t>Collaborative Edge-Cloud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41393" y="1014878"/>
            <a:ext cx="8506676" cy="4716421"/>
          </a:xfrm>
          <a:noFill/>
          <a:ln>
            <a:noFill/>
          </a:ln>
        </p:spPr>
        <p:txBody>
          <a:bodyPr/>
          <a:lstStyle/>
          <a:p>
            <a:pPr lvl="1"/>
            <a:endParaRPr lang="en-US" altLang="zh-CN" sz="800" dirty="0">
              <a:latin typeface="Comic Sans MS" panose="030F0702030302020204" pitchFamily="66" charset="0"/>
              <a:ea typeface="Comic Sans MS" charset="0"/>
              <a:cs typeface="Comic Sans MS" charset="0"/>
            </a:endParaRPr>
          </a:p>
          <a:p>
            <a:pPr>
              <a:lnSpc>
                <a:spcPts val="2800"/>
              </a:lnSpc>
            </a:pPr>
            <a:r>
              <a:rPr lang="en-US" sz="2400" dirty="0">
                <a:latin typeface="Comic Sans MS" panose="030F0702030302020204" pitchFamily="66" charset="0"/>
                <a:sym typeface="Comic Sans MS"/>
              </a:rPr>
              <a:t>Three-stage collaborative pipeline and offloading</a:t>
            </a:r>
          </a:p>
          <a:p>
            <a:pPr lvl="1">
              <a:lnSpc>
                <a:spcPts val="2800"/>
              </a:lnSpc>
            </a:pP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  <a:sym typeface="Comic Sans MS"/>
              </a:rPr>
              <a:t>Local, communication, remote (Cloud)</a:t>
            </a:r>
          </a:p>
          <a:p>
            <a:pPr lvl="1">
              <a:lnSpc>
                <a:spcPts val="2800"/>
              </a:lnSpc>
            </a:pPr>
            <a:endParaRPr lang="en-US" sz="2000" dirty="0">
              <a:solidFill>
                <a:srgbClr val="0070C0"/>
              </a:solidFill>
              <a:latin typeface="Comic Sans MS" panose="030F0702030302020204" pitchFamily="66" charset="0"/>
              <a:sym typeface="Comic Sans MS"/>
            </a:endParaRPr>
          </a:p>
          <a:p>
            <a:pPr lvl="1">
              <a:lnSpc>
                <a:spcPts val="2800"/>
              </a:lnSpc>
            </a:pPr>
            <a:endParaRPr lang="en-US" sz="2000" dirty="0">
              <a:solidFill>
                <a:srgbClr val="0070C0"/>
              </a:solidFill>
              <a:latin typeface="Comic Sans MS" panose="030F0702030302020204" pitchFamily="66" charset="0"/>
              <a:sym typeface="Comic Sans MS"/>
            </a:endParaRPr>
          </a:p>
          <a:p>
            <a:pPr marL="457200" lvl="1" indent="0">
              <a:lnSpc>
                <a:spcPts val="2800"/>
              </a:lnSpc>
              <a:buNone/>
            </a:pPr>
            <a:endParaRPr lang="en-US" sz="8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r>
              <a:rPr lang="en-US" sz="2400" dirty="0">
                <a:latin typeface="Comic Sans MS" panose="030F0702030302020204" pitchFamily="66" charset="0"/>
                <a:sym typeface="Comic Sans MS"/>
              </a:rPr>
              <a:t>Three models</a:t>
            </a:r>
          </a:p>
          <a:p>
            <a:pPr lvl="1">
              <a:lnSpc>
                <a:spcPts val="2800"/>
              </a:lnSpc>
            </a:pPr>
            <a:r>
              <a:rPr lang="en-US" sz="2000" dirty="0">
                <a:latin typeface="Comic Sans MS" panose="030F0702030302020204" pitchFamily="66" charset="0"/>
                <a:sym typeface="Comic Sans MS"/>
              </a:rPr>
              <a:t>Device/edge-only</a:t>
            </a:r>
          </a:p>
          <a:p>
            <a:pPr lvl="1">
              <a:lnSpc>
                <a:spcPts val="2800"/>
              </a:lnSpc>
            </a:pPr>
            <a:r>
              <a:rPr lang="en-US" sz="2000" dirty="0">
                <a:latin typeface="Comic Sans MS" panose="030F0702030302020204" pitchFamily="66" charset="0"/>
                <a:sym typeface="Comic Sans MS"/>
              </a:rPr>
              <a:t>Cloud-only offloading</a:t>
            </a:r>
          </a:p>
          <a:p>
            <a:pPr lvl="1">
              <a:lnSpc>
                <a:spcPts val="2800"/>
              </a:lnSpc>
            </a:pP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  <a:sym typeface="Comic Sans MS"/>
              </a:rPr>
              <a:t>Mixed-mode offloading</a:t>
            </a:r>
          </a:p>
          <a:p>
            <a:pPr lvl="1">
              <a:lnSpc>
                <a:spcPts val="2800"/>
              </a:lnSpc>
            </a:pPr>
            <a:endParaRPr lang="en-US" sz="1900" dirty="0">
              <a:latin typeface="Comic Sans MS" panose="030F0702030302020204" pitchFamily="66" charset="0"/>
              <a:sym typeface="Comic Sans MS"/>
            </a:endParaRPr>
          </a:p>
          <a:p>
            <a:pPr marL="457200" lvl="1" indent="0">
              <a:lnSpc>
                <a:spcPts val="2800"/>
              </a:lnSpc>
              <a:buNone/>
            </a:pPr>
            <a:endParaRPr lang="en-US" sz="1900" dirty="0">
              <a:latin typeface="Comic Sans MS" panose="030F0702030302020204" pitchFamily="66" charset="0"/>
              <a:sym typeface="Comic Sans MS"/>
            </a:endParaRPr>
          </a:p>
          <a:p>
            <a:pPr lvl="1">
              <a:lnSpc>
                <a:spcPts val="2800"/>
              </a:lnSpc>
            </a:pPr>
            <a:endParaRPr lang="en-US" sz="1900" dirty="0">
              <a:latin typeface="Comic Sans MS" panose="030F0702030302020204" pitchFamily="66" charset="0"/>
              <a:sym typeface="Comic Sans MS"/>
            </a:endParaRPr>
          </a:p>
          <a:p>
            <a:pPr lvl="1">
              <a:lnSpc>
                <a:spcPts val="2800"/>
              </a:lnSpc>
            </a:pPr>
            <a:endParaRPr lang="en-US" sz="800" dirty="0">
              <a:latin typeface="Comic Sans MS" panose="030F0702030302020204" pitchFamily="66" charset="0"/>
              <a:sym typeface="Comic Sans MS"/>
            </a:endParaRPr>
          </a:p>
          <a:p>
            <a:pPr marL="115887" indent="0">
              <a:lnSpc>
                <a:spcPts val="4000"/>
              </a:lnSpc>
              <a:spcBef>
                <a:spcPts val="600"/>
              </a:spcBef>
              <a:buSzPct val="70000"/>
              <a:buNone/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altLang="zh-CN" sz="1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413107" y="6544719"/>
            <a:ext cx="191760" cy="294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latin typeface="Comic Sans MS" panose="030F0702030302020204" pitchFamily="66" charset="0"/>
              </a:rPr>
              <a:t>TX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13E04DE-4BD2-4BAF-BDC5-AB2097E957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4731" y="3992495"/>
            <a:ext cx="771525" cy="86677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9A772F-0381-48E9-BB6F-2B2089A5F84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977" y="3858254"/>
            <a:ext cx="777617" cy="112395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CA7D4B2-A1B7-4A06-8513-C0ABBD9E26B6}"/>
              </a:ext>
            </a:extLst>
          </p:cNvPr>
          <p:cNvCxnSpPr>
            <a:cxnSpLocks/>
            <a:stCxn id="5" idx="3"/>
          </p:cNvCxnSpPr>
          <p:nvPr/>
        </p:nvCxnSpPr>
        <p:spPr bwMode="auto">
          <a:xfrm flipV="1">
            <a:off x="5766256" y="4413501"/>
            <a:ext cx="1447800" cy="12382"/>
          </a:xfrm>
          <a:prstGeom prst="straightConnector1">
            <a:avLst/>
          </a:prstGeom>
          <a:solidFill>
            <a:srgbClr val="00B8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B9AFF33-35B3-4D15-9D24-ECC914814FD4}"/>
              </a:ext>
            </a:extLst>
          </p:cNvPr>
          <p:cNvSpPr txBox="1"/>
          <p:nvPr/>
        </p:nvSpPr>
        <p:spPr>
          <a:xfrm>
            <a:off x="5502658" y="3658199"/>
            <a:ext cx="200794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Comic Sans MS" panose="030F0702030302020204" pitchFamily="66" charset="0"/>
              </a:rPr>
              <a:t> 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</a:rPr>
              <a:t>offloading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73F6630-E053-D205-7287-5BC9E59C559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5809" y="2213613"/>
            <a:ext cx="4977844" cy="1268327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F4B30E1-FDFB-51E3-FD72-D527A4657406}"/>
              </a:ext>
            </a:extLst>
          </p:cNvPr>
          <p:cNvCxnSpPr>
            <a:cxnSpLocks/>
          </p:cNvCxnSpPr>
          <p:nvPr/>
        </p:nvCxnSpPr>
        <p:spPr bwMode="auto">
          <a:xfrm>
            <a:off x="4615156" y="2196981"/>
            <a:ext cx="28615" cy="1291515"/>
          </a:xfrm>
          <a:prstGeom prst="line">
            <a:avLst/>
          </a:prstGeom>
          <a:ln>
            <a:headEnd type="none" w="med" len="med"/>
            <a:tailEnd type="none" w="med" len="med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8E790826-EDB7-8837-FBB7-14EDD2D3EDED}"/>
              </a:ext>
            </a:extLst>
          </p:cNvPr>
          <p:cNvSpPr txBox="1"/>
          <p:nvPr/>
        </p:nvSpPr>
        <p:spPr>
          <a:xfrm>
            <a:off x="3961754" y="3162633"/>
            <a:ext cx="712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</a:rPr>
              <a:t>cut</a:t>
            </a:r>
            <a:r>
              <a:rPr lang="en-US" dirty="0">
                <a:solidFill>
                  <a:schemeClr val="tx1"/>
                </a:solidFill>
              </a:rPr>
              <a:t>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2757E2D-68A0-D500-6D81-775B5A4068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1066" y="5182259"/>
            <a:ext cx="6296794" cy="1695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345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latin typeface="Comic Sans MS" charset="0"/>
                <a:ea typeface="Comic Sans MS" charset="0"/>
                <a:cs typeface="Comic Sans MS" charset="0"/>
              </a:rPr>
              <a:t>Offloading Sample: Multiple Paths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noFill/>
          <a:ln>
            <a:noFill/>
          </a:ln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sz="2400" dirty="0">
                <a:latin typeface="Comic Sans MS" panose="030F0702030302020204" pitchFamily="66" charset="0"/>
                <a:sym typeface="Comic Sans MS"/>
              </a:rPr>
              <a:t>Given a partition (i.e., </a:t>
            </a:r>
            <a:r>
              <a:rPr lang="en-US" sz="2400" dirty="0">
                <a:solidFill>
                  <a:srgbClr val="0070C0"/>
                </a:solidFill>
                <a:latin typeface="Comic Sans MS" panose="030F0702030302020204" pitchFamily="66" charset="0"/>
                <a:sym typeface="Comic Sans MS"/>
              </a:rPr>
              <a:t>cut</a:t>
            </a: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  <a:sym typeface="Comic Sans MS"/>
              </a:rPr>
              <a:t>)</a:t>
            </a:r>
          </a:p>
          <a:p>
            <a:pPr lvl="1">
              <a:lnSpc>
                <a:spcPts val="2800"/>
              </a:lnSpc>
            </a:pPr>
            <a:r>
              <a:rPr lang="en-US" sz="2000" dirty="0">
                <a:latin typeface="Comic Sans MS" panose="030F0702030302020204" pitchFamily="66" charset="0"/>
                <a:sym typeface="Comic Sans MS"/>
              </a:rPr>
              <a:t>Fine-grained pipeline: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  <a:sym typeface="Comic Sans MS"/>
              </a:rPr>
              <a:t>path-based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sym typeface="Comic Sans MS"/>
              </a:rPr>
              <a:t>(rather than phase-based)</a:t>
            </a:r>
          </a:p>
          <a:p>
            <a:pPr lvl="1">
              <a:lnSpc>
                <a:spcPts val="2800"/>
              </a:lnSpc>
            </a:pP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sym typeface="Comic Sans MS"/>
              </a:rPr>
              <a:t>Extended Johnson’s solution with approximation ratio</a:t>
            </a:r>
          </a:p>
          <a:p>
            <a:pPr>
              <a:lnSpc>
                <a:spcPts val="2800"/>
              </a:lnSpc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 marL="0" indent="0">
              <a:lnSpc>
                <a:spcPts val="2800"/>
              </a:lnSpc>
              <a:buNone/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1300" dirty="0">
              <a:latin typeface="Comic Sans MS" panose="030F0702030302020204" pitchFamily="66" charset="0"/>
              <a:sym typeface="Comic Sans MS"/>
            </a:endParaRPr>
          </a:p>
          <a:p>
            <a:pPr marL="115887" indent="0">
              <a:lnSpc>
                <a:spcPts val="4000"/>
              </a:lnSpc>
              <a:spcBef>
                <a:spcPts val="600"/>
              </a:spcBef>
              <a:buSzPct val="70000"/>
              <a:buNone/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altLang="zh-CN" sz="1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413107" y="6544719"/>
            <a:ext cx="191760" cy="294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latin typeface="Comic Sans MS" panose="030F0702030302020204" pitchFamily="66" charset="0"/>
              </a:rPr>
              <a:t>TX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2A0E147-3663-4C62-95C0-855F521863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2657" y="5004617"/>
            <a:ext cx="7200900" cy="1507165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6592D22-7599-420F-A0DE-810AEB604E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5115" y="3229066"/>
            <a:ext cx="1981527" cy="1591401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9F4B1B83-B172-4623-BA82-DB2D940D7D1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55514" y="3346681"/>
            <a:ext cx="3523355" cy="1369246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5FD67A15-F3AF-4EA6-B51C-63B5BC08A5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657" y="5016680"/>
            <a:ext cx="3485518" cy="144074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E1CF5076-0D8B-45AC-A6C4-BA1975D4F32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13107" y="5016680"/>
            <a:ext cx="3485518" cy="1401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37526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600" dirty="0">
                <a:latin typeface="Comic Sans MS" panose="030F0702030302020204" pitchFamily="66" charset="0"/>
                <a:ea typeface="SimSun" panose="02010600030101010101" pitchFamily="2" charset="-122"/>
              </a:rPr>
              <a:t>Multiple DNNs Offloading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5B55949-2EE4-40E4-8714-73F683FB82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025" y="1416050"/>
            <a:ext cx="8380413" cy="4529138"/>
          </a:xfrm>
        </p:spPr>
        <p:txBody>
          <a:bodyPr/>
          <a:lstStyle/>
          <a:p>
            <a:pPr marL="0" indent="0">
              <a:buNone/>
            </a:pPr>
            <a:r>
              <a:rPr lang="en-US" sz="2400" dirty="0">
                <a:latin typeface="Comic Sans MS" panose="030F0702030302020204" pitchFamily="66" charset="0"/>
              </a:rPr>
              <a:t>Internet of Vehicles: smart city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Autonomous driving systems</a:t>
            </a:r>
            <a:r>
              <a:rPr lang="en-US" sz="2400" dirty="0">
                <a:latin typeface="Comic Sans MS" panose="030F0702030302020204" pitchFamily="66" charset="0"/>
              </a:rPr>
              <a:t>: </a:t>
            </a:r>
            <a:r>
              <a:rPr lang="en-US" sz="2000" dirty="0">
                <a:latin typeface="Comic Sans MS" panose="030F0702030302020204" pitchFamily="66" charset="0"/>
              </a:rPr>
              <a:t>perception is a key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Multiple cameras/sensors: </a:t>
            </a:r>
            <a:r>
              <a:rPr lang="en-US" sz="2000" dirty="0">
                <a:latin typeface="Comic Sans MS" panose="030F0702030302020204" pitchFamily="66" charset="0"/>
              </a:rPr>
              <a:t>multiple (identical) DNNs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V2X</a:t>
            </a:r>
            <a:r>
              <a:rPr lang="en-US" sz="1800" dirty="0">
                <a:latin typeface="Comic Sans MS" panose="030F0702030302020204" pitchFamily="66" charset="0"/>
              </a:rPr>
              <a:t>: V (vehicle); X for I (infrastructure), N (network), P (pedestrian)</a:t>
            </a:r>
          </a:p>
          <a:p>
            <a:pPr lvl="1"/>
            <a:endParaRPr lang="en-US" dirty="0">
              <a:latin typeface="Comic Sans MS" panose="030F0702030302020204" pitchFamily="66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17E578-7528-4D2A-9FA7-65C7F618885C}"/>
              </a:ext>
            </a:extLst>
          </p:cNvPr>
          <p:cNvSpPr txBox="1"/>
          <p:nvPr/>
        </p:nvSpPr>
        <p:spPr>
          <a:xfrm>
            <a:off x="1600200" y="4484132"/>
            <a:ext cx="45719" cy="9286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0788EC3-9C75-4BF3-9775-453216F88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009" y="3581400"/>
            <a:ext cx="4111982" cy="286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442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686"/>
            <a:ext cx="8228013" cy="1141412"/>
          </a:xfrm>
        </p:spPr>
        <p:txBody>
          <a:bodyPr/>
          <a:lstStyle/>
          <a:p>
            <a:r>
              <a:rPr lang="en-US" sz="3600" dirty="0">
                <a:latin typeface="Comic Sans MS" charset="0"/>
                <a:ea typeface="Comic Sans MS" charset="0"/>
                <a:cs typeface="Comic Sans MS" charset="0"/>
              </a:rPr>
              <a:t>Johnson Algorithm: Multiple Lines</a:t>
            </a:r>
            <a:endParaRPr lang="en-US" sz="32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562622"/>
            <a:ext cx="7162800" cy="4529138"/>
          </a:xfrm>
          <a:noFill/>
          <a:ln>
            <a:noFill/>
          </a:ln>
        </p:spPr>
        <p:txBody>
          <a:bodyPr/>
          <a:lstStyle/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  <a:sym typeface="Comic Sans MS"/>
              </a:rPr>
              <a:t>Computation at cloud can be neglected</a:t>
            </a:r>
          </a:p>
          <a:p>
            <a:pPr>
              <a:lnSpc>
                <a:spcPts val="2800"/>
              </a:lnSpc>
            </a:pPr>
            <a:r>
              <a:rPr lang="en-US" sz="2400" dirty="0">
                <a:solidFill>
                  <a:schemeClr val="tx1"/>
                </a:solidFill>
                <a:latin typeface="Comic Sans MS" panose="030F0702030302020204" pitchFamily="66" charset="0"/>
                <a:sym typeface="Comic Sans MS"/>
              </a:rPr>
              <a:t>JA for optimal schedule </a:t>
            </a:r>
          </a:p>
          <a:p>
            <a:pPr lvl="1">
              <a:lnSpc>
                <a:spcPts val="2800"/>
              </a:lnSpc>
            </a:pPr>
            <a:r>
              <a:rPr lang="en-US" sz="1900" dirty="0">
                <a:solidFill>
                  <a:schemeClr val="tx1"/>
                </a:solidFill>
                <a:latin typeface="Comic Sans MS" panose="030F0702030302020204" pitchFamily="66" charset="0"/>
                <a:sym typeface="Comic Sans MS"/>
              </a:rPr>
              <a:t> </a:t>
            </a:r>
            <a:r>
              <a:rPr lang="en-US" sz="2000" dirty="0">
                <a:solidFill>
                  <a:srgbClr val="0070C0"/>
                </a:solidFill>
                <a:latin typeface="Comic Sans MS" panose="030F0702030302020204" pitchFamily="66" charset="0"/>
                <a:sym typeface="Comic Sans MS"/>
              </a:rPr>
              <a:t>2-stage pipeline </a:t>
            </a:r>
            <a:r>
              <a:rPr lang="en-US" sz="2000" dirty="0">
                <a:solidFill>
                  <a:schemeClr val="tx1"/>
                </a:solidFill>
                <a:latin typeface="Comic Sans MS" panose="030F0702030302020204" pitchFamily="66" charset="0"/>
                <a:sym typeface="Comic Sans MS"/>
              </a:rPr>
              <a:t>with given partitions</a:t>
            </a:r>
            <a:endParaRPr lang="en-US" sz="20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 marL="0" indent="0">
              <a:lnSpc>
                <a:spcPts val="2800"/>
              </a:lnSpc>
              <a:buNone/>
            </a:pPr>
            <a:r>
              <a:rPr lang="en-US" sz="2400" dirty="0">
                <a:latin typeface="Comic Sans MS" panose="030F0702030302020204" pitchFamily="66" charset="0"/>
                <a:sym typeface="Comic Sans MS"/>
              </a:rPr>
              <a:t>                                                            </a:t>
            </a:r>
            <a:r>
              <a:rPr lang="en-US" sz="1400" dirty="0">
                <a:latin typeface="Comic Sans MS" panose="030F0702030302020204" pitchFamily="66" charset="0"/>
                <a:sym typeface="Comic Sans MS"/>
              </a:rPr>
              <a:t>  </a:t>
            </a:r>
            <a:r>
              <a:rPr lang="en-US" sz="1400" dirty="0" err="1">
                <a:latin typeface="Comic Sans MS" panose="030F0702030302020204" pitchFamily="66" charset="0"/>
                <a:sym typeface="Comic Sans MS"/>
              </a:rPr>
              <a:t>AlexNet</a:t>
            </a:r>
            <a:endParaRPr lang="en-US" sz="1400" dirty="0">
              <a:latin typeface="Comic Sans MS" panose="030F0702030302020204" pitchFamily="66" charset="0"/>
              <a:sym typeface="Comic Sans MS"/>
            </a:endParaRPr>
          </a:p>
          <a:p>
            <a:pPr marL="0" indent="0">
              <a:lnSpc>
                <a:spcPts val="2800"/>
              </a:lnSpc>
              <a:buNone/>
            </a:pPr>
            <a:endParaRPr lang="en-US" sz="14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 marL="0" indent="0">
              <a:lnSpc>
                <a:spcPts val="2800"/>
              </a:lnSpc>
              <a:buNone/>
            </a:pPr>
            <a:endParaRPr lang="en-US" sz="2400" dirty="0">
              <a:latin typeface="Comic Sans MS" panose="030F0702030302020204" pitchFamily="66" charset="0"/>
              <a:sym typeface="Comic Sans MS"/>
            </a:endParaRPr>
          </a:p>
          <a:p>
            <a:pPr>
              <a:lnSpc>
                <a:spcPts val="2800"/>
              </a:lnSpc>
            </a:pPr>
            <a:endParaRPr lang="en-US" sz="1300" dirty="0">
              <a:latin typeface="Comic Sans MS" panose="030F0702030302020204" pitchFamily="66" charset="0"/>
              <a:sym typeface="Comic Sans MS"/>
            </a:endParaRPr>
          </a:p>
          <a:p>
            <a:pPr marL="115887" indent="0">
              <a:lnSpc>
                <a:spcPts val="4000"/>
              </a:lnSpc>
              <a:spcBef>
                <a:spcPts val="600"/>
              </a:spcBef>
              <a:buSzPct val="70000"/>
              <a:buNone/>
              <a:defRPr sz="2000">
                <a:latin typeface="Comic Sans MS"/>
                <a:ea typeface="Comic Sans MS"/>
                <a:cs typeface="Comic Sans MS"/>
                <a:sym typeface="Comic Sans MS"/>
              </a:defRPr>
            </a:pPr>
            <a:endParaRPr lang="en-US" altLang="zh-CN" sz="1800" dirty="0">
              <a:latin typeface="Comic Sans MS" charset="0"/>
              <a:ea typeface="Comic Sans MS" charset="0"/>
              <a:cs typeface="Comic Sans MS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413107" y="6544719"/>
            <a:ext cx="191760" cy="29423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8" tIns="45718" rIns="45718" bIns="45718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1000" dirty="0">
                <a:latin typeface="Comic Sans MS" panose="030F0702030302020204" pitchFamily="66" charset="0"/>
              </a:rPr>
              <a:t>TX</a:t>
            </a:r>
            <a:endParaRPr kumimoji="0" lang="en-US" sz="10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Comic Sans MS" panose="030F0702030302020204" pitchFamily="66" charset="0"/>
              <a:sym typeface="Helvetica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EABDF7-2042-474E-A80C-F1F9E035613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2567" y="3261077"/>
            <a:ext cx="3162300" cy="2514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1DF7999-E244-4B34-AAB8-96369CE3C5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223" y="3563716"/>
            <a:ext cx="2878899" cy="1909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3359635"/>
      </p:ext>
    </p:extLst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Arial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130554</TotalTime>
  <Words>1741</Words>
  <Application>Microsoft Office PowerPoint</Application>
  <PresentationFormat>On-screen Show (4:3)</PresentationFormat>
  <Paragraphs>521</Paragraphs>
  <Slides>30</Slides>
  <Notes>30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40" baseType="lpstr">
      <vt:lpstr>Gill Sans</vt:lpstr>
      <vt:lpstr>Noto Sans Symbols</vt:lpstr>
      <vt:lpstr>Arial</vt:lpstr>
      <vt:lpstr>Cambria Math</vt:lpstr>
      <vt:lpstr>Comic Sans MS</vt:lpstr>
      <vt:lpstr>Segoe UI</vt:lpstr>
      <vt:lpstr>Times New Roman</vt:lpstr>
      <vt:lpstr>Wingdings</vt:lpstr>
      <vt:lpstr>Default Design</vt:lpstr>
      <vt:lpstr>Acrobat Document</vt:lpstr>
      <vt:lpstr>Edge-Cloud Networks for Efficient AI/ML Implementations</vt:lpstr>
      <vt:lpstr>Roadmap</vt:lpstr>
      <vt:lpstr>1. Edge-Cloud Networks</vt:lpstr>
      <vt:lpstr>Efficient AI/ML Implementation</vt:lpstr>
      <vt:lpstr>2. Parallelism</vt:lpstr>
      <vt:lpstr>3. Model: Collaborative Edge-Cloud</vt:lpstr>
      <vt:lpstr>Offloading Sample: Multiple Paths</vt:lpstr>
      <vt:lpstr>Multiple DNNs Offloading</vt:lpstr>
      <vt:lpstr>Johnson Algorithm: Multiple Lines</vt:lpstr>
      <vt:lpstr> Partition and Scheduling  </vt:lpstr>
      <vt:lpstr>Convolution NNs</vt:lpstr>
      <vt:lpstr>Special Application Property</vt:lpstr>
      <vt:lpstr>Simulation </vt:lpstr>
      <vt:lpstr>Extension: Training</vt:lpstr>
      <vt:lpstr>An Ongoing Project</vt:lpstr>
      <vt:lpstr>4. Data: Decentralized Federated Learning</vt:lpstr>
      <vt:lpstr>Structured Peer-to-Peer (P2P)</vt:lpstr>
      <vt:lpstr>Relationship between δ and D</vt:lpstr>
      <vt:lpstr>Graph Embedding based on Similarity</vt:lpstr>
      <vt:lpstr>Simulation Results</vt:lpstr>
      <vt:lpstr>Simulation Results (Cont’d)</vt:lpstr>
      <vt:lpstr>Simulation Results (Cont’d)</vt:lpstr>
      <vt:lpstr>Overlay Networks</vt:lpstr>
      <vt:lpstr>5. Some Final Thoughts</vt:lpstr>
      <vt:lpstr>Random Graphs</vt:lpstr>
      <vt:lpstr>Symmetric Graphs</vt:lpstr>
      <vt:lpstr>Other learning models</vt:lpstr>
      <vt:lpstr>Resource Allocation</vt:lpstr>
      <vt:lpstr>Maximum Elastic Scheduling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Optimal Partitioning and Scheduling of DNNs in Mobile Cloud Computing</dc:title>
  <dc:creator>Jie Wu</dc:creator>
  <cp:lastModifiedBy>Jie Wu</cp:lastModifiedBy>
  <cp:revision>228</cp:revision>
  <cp:lastPrinted>2020-11-18T15:04:03Z</cp:lastPrinted>
  <dcterms:created xsi:type="dcterms:W3CDTF">2020-11-16T23:04:56Z</dcterms:created>
  <dcterms:modified xsi:type="dcterms:W3CDTF">2023-11-17T03:25:35Z</dcterms:modified>
</cp:coreProperties>
</file>