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9"/>
  </p:notesMasterIdLst>
  <p:sldIdLst>
    <p:sldId id="256" r:id="rId2"/>
    <p:sldId id="258" r:id="rId3"/>
    <p:sldId id="259" r:id="rId4"/>
    <p:sldId id="315" r:id="rId5"/>
    <p:sldId id="316" r:id="rId6"/>
    <p:sldId id="257" r:id="rId7"/>
    <p:sldId id="314" r:id="rId8"/>
    <p:sldId id="317" r:id="rId9"/>
    <p:sldId id="260" r:id="rId10"/>
    <p:sldId id="261" r:id="rId11"/>
    <p:sldId id="262" r:id="rId12"/>
    <p:sldId id="323" r:id="rId13"/>
    <p:sldId id="318" r:id="rId14"/>
    <p:sldId id="322" r:id="rId15"/>
    <p:sldId id="319" r:id="rId16"/>
    <p:sldId id="320" r:id="rId17"/>
    <p:sldId id="32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2"/>
    <p:restoredTop sz="96245"/>
  </p:normalViewPr>
  <p:slideViewPr>
    <p:cSldViewPr snapToGrid="0">
      <p:cViewPr varScale="1">
        <p:scale>
          <a:sx n="119" d="100"/>
          <a:sy n="119" d="100"/>
        </p:scale>
        <p:origin x="2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75F80-AC3C-4429-90AF-E85CFB8CC666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A8FE97F-CA6E-4734-9611-15923CCF9B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IDS has limited hardware resources in terms of CPU power, memory access speed, and storage capacity. IDS applications are unable to achieve an acceptable detection rate. </a:t>
          </a:r>
        </a:p>
      </dgm:t>
    </dgm:pt>
    <dgm:pt modelId="{0E51357C-ACC5-4D18-AFFF-2A94C729D3F3}" type="parTrans" cxnId="{36F0FF00-14D5-4758-86F3-FD8A08FA38E7}">
      <dgm:prSet/>
      <dgm:spPr/>
      <dgm:t>
        <a:bodyPr/>
        <a:lstStyle/>
        <a:p>
          <a:endParaRPr lang="en-US"/>
        </a:p>
      </dgm:t>
    </dgm:pt>
    <dgm:pt modelId="{50785058-8F09-4618-80F8-6F039A7511CE}" type="sibTrans" cxnId="{36F0FF00-14D5-4758-86F3-FD8A08FA38E7}">
      <dgm:prSet/>
      <dgm:spPr/>
      <dgm:t>
        <a:bodyPr/>
        <a:lstStyle/>
        <a:p>
          <a:endParaRPr lang="en-US"/>
        </a:p>
      </dgm:t>
    </dgm:pt>
    <dgm:pt modelId="{F004B78A-BFC9-4ADD-BB57-DE05F4BAA6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Chains of IDSs may provide a solution to this problem. How can multiple IDSs be implemented on the SDN?</a:t>
          </a:r>
          <a:endParaRPr lang="en-US"/>
        </a:p>
      </dgm:t>
    </dgm:pt>
    <dgm:pt modelId="{A0810964-6F4E-428F-8BBE-909DC15A5059}" type="parTrans" cxnId="{A85609CD-09E1-4C59-B938-2752062EA5F6}">
      <dgm:prSet/>
      <dgm:spPr/>
      <dgm:t>
        <a:bodyPr/>
        <a:lstStyle/>
        <a:p>
          <a:endParaRPr lang="en-US"/>
        </a:p>
      </dgm:t>
    </dgm:pt>
    <dgm:pt modelId="{13D56C2A-8EB2-4E4C-8488-5D8F9D4CBA3C}" type="sibTrans" cxnId="{A85609CD-09E1-4C59-B938-2752062EA5F6}">
      <dgm:prSet/>
      <dgm:spPr/>
      <dgm:t>
        <a:bodyPr/>
        <a:lstStyle/>
        <a:p>
          <a:endParaRPr lang="en-US"/>
        </a:p>
      </dgm:t>
    </dgm:pt>
    <dgm:pt modelId="{6750ED52-281E-4274-989A-2200488FFD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Implementing an IDS chain can improve detection rates. Due to installation costs and flow table capacity limitations, IDS cannot be installed on all switches. Therefore, there are a limited number of IDSs. As incoming traffic is grouped, there is no need for many IDSs. </a:t>
          </a:r>
        </a:p>
      </dgm:t>
    </dgm:pt>
    <dgm:pt modelId="{EB012F10-F0FD-474F-8886-073CF4783DD8}" type="parTrans" cxnId="{CF82B1FC-926C-4FB4-8349-CB1A16EC3C6E}">
      <dgm:prSet/>
      <dgm:spPr/>
      <dgm:t>
        <a:bodyPr/>
        <a:lstStyle/>
        <a:p>
          <a:endParaRPr lang="en-US"/>
        </a:p>
      </dgm:t>
    </dgm:pt>
    <dgm:pt modelId="{D6DC8519-5AC1-4172-8D88-7A6C7A893390}" type="sibTrans" cxnId="{CF82B1FC-926C-4FB4-8349-CB1A16EC3C6E}">
      <dgm:prSet/>
      <dgm:spPr/>
      <dgm:t>
        <a:bodyPr/>
        <a:lstStyle/>
        <a:p>
          <a:endParaRPr lang="en-US"/>
        </a:p>
      </dgm:t>
    </dgm:pt>
    <dgm:pt modelId="{0D4403E2-E256-481E-AF26-9D598EE089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Which method is the best for grouping flows?</a:t>
          </a:r>
          <a:endParaRPr lang="en-US"/>
        </a:p>
      </dgm:t>
    </dgm:pt>
    <dgm:pt modelId="{76C95071-20B1-4799-A9CD-30D93CD8A6AD}" type="parTrans" cxnId="{11FA5356-2FA2-49B8-8FB1-486D50751BA9}">
      <dgm:prSet/>
      <dgm:spPr/>
      <dgm:t>
        <a:bodyPr/>
        <a:lstStyle/>
        <a:p>
          <a:endParaRPr lang="en-US"/>
        </a:p>
      </dgm:t>
    </dgm:pt>
    <dgm:pt modelId="{8E9269AC-29DC-432A-B395-458E948F5E95}" type="sibTrans" cxnId="{11FA5356-2FA2-49B8-8FB1-486D50751BA9}">
      <dgm:prSet/>
      <dgm:spPr/>
      <dgm:t>
        <a:bodyPr/>
        <a:lstStyle/>
        <a:p>
          <a:endParaRPr lang="en-US"/>
        </a:p>
      </dgm:t>
    </dgm:pt>
    <dgm:pt modelId="{823D88F2-C930-4658-929F-6445AABD74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Grouping flows and IDS assigning techniques can have a significant impact on performance measurements, such as dropping rates under high load and transmission delays caused by non-shortest path routing. </a:t>
          </a:r>
        </a:p>
      </dgm:t>
    </dgm:pt>
    <dgm:pt modelId="{89AC8474-DF56-4693-BFC0-766E21AEF747}" type="parTrans" cxnId="{14004E7A-BDAE-445E-A609-5620691AA02F}">
      <dgm:prSet/>
      <dgm:spPr/>
      <dgm:t>
        <a:bodyPr/>
        <a:lstStyle/>
        <a:p>
          <a:endParaRPr lang="en-US"/>
        </a:p>
      </dgm:t>
    </dgm:pt>
    <dgm:pt modelId="{61205C02-E972-47DB-BA45-341247541819}" type="sibTrans" cxnId="{14004E7A-BDAE-445E-A609-5620691AA02F}">
      <dgm:prSet/>
      <dgm:spPr/>
      <dgm:t>
        <a:bodyPr/>
        <a:lstStyle/>
        <a:p>
          <a:endParaRPr lang="en-US"/>
        </a:p>
      </dgm:t>
    </dgm:pt>
    <dgm:pt modelId="{7FC58868-6B31-4DB7-A0BE-06A77F74CE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How can we maintain balanced flow groups? How can flow groups be matched with IDS chains?</a:t>
          </a:r>
          <a:endParaRPr lang="en-US"/>
        </a:p>
      </dgm:t>
    </dgm:pt>
    <dgm:pt modelId="{A5F0AEAC-355A-471B-8868-98C3D18EECFD}" type="parTrans" cxnId="{30C3E616-5D93-4056-B736-256C3801E76B}">
      <dgm:prSet/>
      <dgm:spPr/>
      <dgm:t>
        <a:bodyPr/>
        <a:lstStyle/>
        <a:p>
          <a:endParaRPr lang="en-US"/>
        </a:p>
      </dgm:t>
    </dgm:pt>
    <dgm:pt modelId="{535CEECA-67FE-43E9-BDCD-D7238FB6C85F}" type="sibTrans" cxnId="{30C3E616-5D93-4056-B736-256C3801E76B}">
      <dgm:prSet/>
      <dgm:spPr/>
      <dgm:t>
        <a:bodyPr/>
        <a:lstStyle/>
        <a:p>
          <a:endParaRPr lang="en-US"/>
        </a:p>
      </dgm:t>
    </dgm:pt>
    <dgm:pt modelId="{39856E39-2FE7-4FAE-8915-6198A8C29FC2}" type="pres">
      <dgm:prSet presAssocID="{D7E75F80-AC3C-4429-90AF-E85CFB8CC666}" presName="root" presStyleCnt="0">
        <dgm:presLayoutVars>
          <dgm:dir/>
          <dgm:resizeHandles val="exact"/>
        </dgm:presLayoutVars>
      </dgm:prSet>
      <dgm:spPr/>
    </dgm:pt>
    <dgm:pt modelId="{F53B919B-05AE-434E-BFFB-950AA9B290D1}" type="pres">
      <dgm:prSet presAssocID="{7A8FE97F-CA6E-4734-9611-15923CCF9B87}" presName="compNode" presStyleCnt="0"/>
      <dgm:spPr/>
    </dgm:pt>
    <dgm:pt modelId="{A88A074E-BF88-42E0-8479-935B706E8E35}" type="pres">
      <dgm:prSet presAssocID="{7A8FE97F-CA6E-4734-9611-15923CCF9B87}" presName="bgRect" presStyleLbl="bgShp" presStyleIdx="0" presStyleCnt="3"/>
      <dgm:spPr/>
    </dgm:pt>
    <dgm:pt modelId="{54B3FD90-8D8A-4514-81E3-3580D2C4727F}" type="pres">
      <dgm:prSet presAssocID="{7A8FE97F-CA6E-4734-9611-15923CCF9B8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450BD2C2-1DBB-4902-9042-CC34A32D7704}" type="pres">
      <dgm:prSet presAssocID="{7A8FE97F-CA6E-4734-9611-15923CCF9B87}" presName="spaceRect" presStyleCnt="0"/>
      <dgm:spPr/>
    </dgm:pt>
    <dgm:pt modelId="{0BA5D85F-20CE-48F4-AD27-716ACAC2B5F4}" type="pres">
      <dgm:prSet presAssocID="{7A8FE97F-CA6E-4734-9611-15923CCF9B87}" presName="parTx" presStyleLbl="revTx" presStyleIdx="0" presStyleCnt="6">
        <dgm:presLayoutVars>
          <dgm:chMax val="0"/>
          <dgm:chPref val="0"/>
        </dgm:presLayoutVars>
      </dgm:prSet>
      <dgm:spPr/>
    </dgm:pt>
    <dgm:pt modelId="{A9C13D45-D354-4560-B7BA-59553FCAE75C}" type="pres">
      <dgm:prSet presAssocID="{7A8FE97F-CA6E-4734-9611-15923CCF9B87}" presName="desTx" presStyleLbl="revTx" presStyleIdx="1" presStyleCnt="6">
        <dgm:presLayoutVars/>
      </dgm:prSet>
      <dgm:spPr/>
    </dgm:pt>
    <dgm:pt modelId="{975FC6B0-0AFF-48EE-96D1-FD37F72C880B}" type="pres">
      <dgm:prSet presAssocID="{50785058-8F09-4618-80F8-6F039A7511CE}" presName="sibTrans" presStyleCnt="0"/>
      <dgm:spPr/>
    </dgm:pt>
    <dgm:pt modelId="{EE53D337-1FA6-4759-AA55-88B64D15A92C}" type="pres">
      <dgm:prSet presAssocID="{6750ED52-281E-4274-989A-2200488FFD76}" presName="compNode" presStyleCnt="0"/>
      <dgm:spPr/>
    </dgm:pt>
    <dgm:pt modelId="{1786D028-F626-45E7-8FB5-9B56731A3AB7}" type="pres">
      <dgm:prSet presAssocID="{6750ED52-281E-4274-989A-2200488FFD76}" presName="bgRect" presStyleLbl="bgShp" presStyleIdx="1" presStyleCnt="3"/>
      <dgm:spPr/>
    </dgm:pt>
    <dgm:pt modelId="{8496C49A-3E46-451A-BCDA-E8A527B7A032}" type="pres">
      <dgm:prSet presAssocID="{6750ED52-281E-4274-989A-2200488FFD7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19B5B598-0763-4CE1-8213-DFFEE1D4C2F0}" type="pres">
      <dgm:prSet presAssocID="{6750ED52-281E-4274-989A-2200488FFD76}" presName="spaceRect" presStyleCnt="0"/>
      <dgm:spPr/>
    </dgm:pt>
    <dgm:pt modelId="{2D5BBB07-7C12-4A5C-BAC0-814EE11C3269}" type="pres">
      <dgm:prSet presAssocID="{6750ED52-281E-4274-989A-2200488FFD76}" presName="parTx" presStyleLbl="revTx" presStyleIdx="2" presStyleCnt="6">
        <dgm:presLayoutVars>
          <dgm:chMax val="0"/>
          <dgm:chPref val="0"/>
        </dgm:presLayoutVars>
      </dgm:prSet>
      <dgm:spPr/>
    </dgm:pt>
    <dgm:pt modelId="{E60C4C51-C15E-42F1-A7E3-26CEB5C9E844}" type="pres">
      <dgm:prSet presAssocID="{6750ED52-281E-4274-989A-2200488FFD76}" presName="desTx" presStyleLbl="revTx" presStyleIdx="3" presStyleCnt="6">
        <dgm:presLayoutVars/>
      </dgm:prSet>
      <dgm:spPr/>
    </dgm:pt>
    <dgm:pt modelId="{D2874437-12F9-4346-B0E4-05B67984F5F7}" type="pres">
      <dgm:prSet presAssocID="{D6DC8519-5AC1-4172-8D88-7A6C7A893390}" presName="sibTrans" presStyleCnt="0"/>
      <dgm:spPr/>
    </dgm:pt>
    <dgm:pt modelId="{4F05D677-F10F-4FB8-82C3-9ADE640B4EDD}" type="pres">
      <dgm:prSet presAssocID="{823D88F2-C930-4658-929F-6445AABD7418}" presName="compNode" presStyleCnt="0"/>
      <dgm:spPr/>
    </dgm:pt>
    <dgm:pt modelId="{399D0655-80B9-4844-9699-5E30016D79D7}" type="pres">
      <dgm:prSet presAssocID="{823D88F2-C930-4658-929F-6445AABD7418}" presName="bgRect" presStyleLbl="bgShp" presStyleIdx="2" presStyleCnt="3"/>
      <dgm:spPr/>
    </dgm:pt>
    <dgm:pt modelId="{811B3D98-FCCF-4D98-9860-7114B85881D1}" type="pres">
      <dgm:prSet presAssocID="{823D88F2-C930-4658-929F-6445AABD741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DFF1DAB-9A13-4450-9851-89EEF21CC343}" type="pres">
      <dgm:prSet presAssocID="{823D88F2-C930-4658-929F-6445AABD7418}" presName="spaceRect" presStyleCnt="0"/>
      <dgm:spPr/>
    </dgm:pt>
    <dgm:pt modelId="{95D462ED-26DD-473B-B2DB-304FCEA530BA}" type="pres">
      <dgm:prSet presAssocID="{823D88F2-C930-4658-929F-6445AABD7418}" presName="parTx" presStyleLbl="revTx" presStyleIdx="4" presStyleCnt="6">
        <dgm:presLayoutVars>
          <dgm:chMax val="0"/>
          <dgm:chPref val="0"/>
        </dgm:presLayoutVars>
      </dgm:prSet>
      <dgm:spPr/>
    </dgm:pt>
    <dgm:pt modelId="{E599F9D8-A5DE-439C-B0C7-2DE7FEA36145}" type="pres">
      <dgm:prSet presAssocID="{823D88F2-C930-4658-929F-6445AABD7418}" presName="desTx" presStyleLbl="revTx" presStyleIdx="5" presStyleCnt="6">
        <dgm:presLayoutVars/>
      </dgm:prSet>
      <dgm:spPr/>
    </dgm:pt>
  </dgm:ptLst>
  <dgm:cxnLst>
    <dgm:cxn modelId="{36F0FF00-14D5-4758-86F3-FD8A08FA38E7}" srcId="{D7E75F80-AC3C-4429-90AF-E85CFB8CC666}" destId="{7A8FE97F-CA6E-4734-9611-15923CCF9B87}" srcOrd="0" destOrd="0" parTransId="{0E51357C-ACC5-4D18-AFFF-2A94C729D3F3}" sibTransId="{50785058-8F09-4618-80F8-6F039A7511CE}"/>
    <dgm:cxn modelId="{30C3E616-5D93-4056-B736-256C3801E76B}" srcId="{823D88F2-C930-4658-929F-6445AABD7418}" destId="{7FC58868-6B31-4DB7-A0BE-06A77F74CEF4}" srcOrd="0" destOrd="0" parTransId="{A5F0AEAC-355A-471B-8868-98C3D18EECFD}" sibTransId="{535CEECA-67FE-43E9-BDCD-D7238FB6C85F}"/>
    <dgm:cxn modelId="{683EC320-E1F5-4058-BAB3-6181A148083C}" type="presOf" srcId="{823D88F2-C930-4658-929F-6445AABD7418}" destId="{95D462ED-26DD-473B-B2DB-304FCEA530BA}" srcOrd="0" destOrd="0" presId="urn:microsoft.com/office/officeart/2018/2/layout/IconVerticalSolidList"/>
    <dgm:cxn modelId="{11FA5356-2FA2-49B8-8FB1-486D50751BA9}" srcId="{6750ED52-281E-4274-989A-2200488FFD76}" destId="{0D4403E2-E256-481E-AF26-9D598EE08980}" srcOrd="0" destOrd="0" parTransId="{76C95071-20B1-4799-A9CD-30D93CD8A6AD}" sibTransId="{8E9269AC-29DC-432A-B395-458E948F5E95}"/>
    <dgm:cxn modelId="{0F275A5B-393E-4331-A01E-878AA0199322}" type="presOf" srcId="{F004B78A-BFC9-4ADD-BB57-DE05F4BAA660}" destId="{A9C13D45-D354-4560-B7BA-59553FCAE75C}" srcOrd="0" destOrd="0" presId="urn:microsoft.com/office/officeart/2018/2/layout/IconVerticalSolidList"/>
    <dgm:cxn modelId="{FE401766-7456-47E9-BC74-312E64F5BC59}" type="presOf" srcId="{0D4403E2-E256-481E-AF26-9D598EE08980}" destId="{E60C4C51-C15E-42F1-A7E3-26CEB5C9E844}" srcOrd="0" destOrd="0" presId="urn:microsoft.com/office/officeart/2018/2/layout/IconVerticalSolidList"/>
    <dgm:cxn modelId="{D0DAE56D-2727-4284-85FB-EB3C2313C2E0}" type="presOf" srcId="{7FC58868-6B31-4DB7-A0BE-06A77F74CEF4}" destId="{E599F9D8-A5DE-439C-B0C7-2DE7FEA36145}" srcOrd="0" destOrd="0" presId="urn:microsoft.com/office/officeart/2018/2/layout/IconVerticalSolidList"/>
    <dgm:cxn modelId="{14004E7A-BDAE-445E-A609-5620691AA02F}" srcId="{D7E75F80-AC3C-4429-90AF-E85CFB8CC666}" destId="{823D88F2-C930-4658-929F-6445AABD7418}" srcOrd="2" destOrd="0" parTransId="{89AC8474-DF56-4693-BFC0-766E21AEF747}" sibTransId="{61205C02-E972-47DB-BA45-341247541819}"/>
    <dgm:cxn modelId="{ACB000A6-00B9-4280-8C49-A97D5BA5FC6E}" type="presOf" srcId="{D7E75F80-AC3C-4429-90AF-E85CFB8CC666}" destId="{39856E39-2FE7-4FAE-8915-6198A8C29FC2}" srcOrd="0" destOrd="0" presId="urn:microsoft.com/office/officeart/2018/2/layout/IconVerticalSolidList"/>
    <dgm:cxn modelId="{C3AC07C0-645A-4C91-BB23-5F691C651304}" type="presOf" srcId="{6750ED52-281E-4274-989A-2200488FFD76}" destId="{2D5BBB07-7C12-4A5C-BAC0-814EE11C3269}" srcOrd="0" destOrd="0" presId="urn:microsoft.com/office/officeart/2018/2/layout/IconVerticalSolidList"/>
    <dgm:cxn modelId="{A85609CD-09E1-4C59-B938-2752062EA5F6}" srcId="{7A8FE97F-CA6E-4734-9611-15923CCF9B87}" destId="{F004B78A-BFC9-4ADD-BB57-DE05F4BAA660}" srcOrd="0" destOrd="0" parTransId="{A0810964-6F4E-428F-8BBE-909DC15A5059}" sibTransId="{13D56C2A-8EB2-4E4C-8488-5D8F9D4CBA3C}"/>
    <dgm:cxn modelId="{D9EA40D9-E63D-48E1-9923-84C4D604FBC3}" type="presOf" srcId="{7A8FE97F-CA6E-4734-9611-15923CCF9B87}" destId="{0BA5D85F-20CE-48F4-AD27-716ACAC2B5F4}" srcOrd="0" destOrd="0" presId="urn:microsoft.com/office/officeart/2018/2/layout/IconVerticalSolidList"/>
    <dgm:cxn modelId="{CF82B1FC-926C-4FB4-8349-CB1A16EC3C6E}" srcId="{D7E75F80-AC3C-4429-90AF-E85CFB8CC666}" destId="{6750ED52-281E-4274-989A-2200488FFD76}" srcOrd="1" destOrd="0" parTransId="{EB012F10-F0FD-474F-8886-073CF4783DD8}" sibTransId="{D6DC8519-5AC1-4172-8D88-7A6C7A893390}"/>
    <dgm:cxn modelId="{5B319F74-37B9-4393-9448-D4B31D052315}" type="presParOf" srcId="{39856E39-2FE7-4FAE-8915-6198A8C29FC2}" destId="{F53B919B-05AE-434E-BFFB-950AA9B290D1}" srcOrd="0" destOrd="0" presId="urn:microsoft.com/office/officeart/2018/2/layout/IconVerticalSolidList"/>
    <dgm:cxn modelId="{65A726CD-52D9-4AFC-8E02-3BB82CE28B6A}" type="presParOf" srcId="{F53B919B-05AE-434E-BFFB-950AA9B290D1}" destId="{A88A074E-BF88-42E0-8479-935B706E8E35}" srcOrd="0" destOrd="0" presId="urn:microsoft.com/office/officeart/2018/2/layout/IconVerticalSolidList"/>
    <dgm:cxn modelId="{4A412D56-97B5-46CE-A176-4E2DFBB20C64}" type="presParOf" srcId="{F53B919B-05AE-434E-BFFB-950AA9B290D1}" destId="{54B3FD90-8D8A-4514-81E3-3580D2C4727F}" srcOrd="1" destOrd="0" presId="urn:microsoft.com/office/officeart/2018/2/layout/IconVerticalSolidList"/>
    <dgm:cxn modelId="{A024B2F1-CCC7-4498-9BA8-D0813B145231}" type="presParOf" srcId="{F53B919B-05AE-434E-BFFB-950AA9B290D1}" destId="{450BD2C2-1DBB-4902-9042-CC34A32D7704}" srcOrd="2" destOrd="0" presId="urn:microsoft.com/office/officeart/2018/2/layout/IconVerticalSolidList"/>
    <dgm:cxn modelId="{0CEEE10E-8053-468B-AC19-B7D3B02A7E95}" type="presParOf" srcId="{F53B919B-05AE-434E-BFFB-950AA9B290D1}" destId="{0BA5D85F-20CE-48F4-AD27-716ACAC2B5F4}" srcOrd="3" destOrd="0" presId="urn:microsoft.com/office/officeart/2018/2/layout/IconVerticalSolidList"/>
    <dgm:cxn modelId="{A316DEB4-F445-4FDD-88AC-9CFEB4B14C06}" type="presParOf" srcId="{F53B919B-05AE-434E-BFFB-950AA9B290D1}" destId="{A9C13D45-D354-4560-B7BA-59553FCAE75C}" srcOrd="4" destOrd="0" presId="urn:microsoft.com/office/officeart/2018/2/layout/IconVerticalSolidList"/>
    <dgm:cxn modelId="{0D810E66-F3C3-4334-9AC2-0D1E98C7096B}" type="presParOf" srcId="{39856E39-2FE7-4FAE-8915-6198A8C29FC2}" destId="{975FC6B0-0AFF-48EE-96D1-FD37F72C880B}" srcOrd="1" destOrd="0" presId="urn:microsoft.com/office/officeart/2018/2/layout/IconVerticalSolidList"/>
    <dgm:cxn modelId="{719BC9E3-221B-4114-9E1F-FB97B7BD32A5}" type="presParOf" srcId="{39856E39-2FE7-4FAE-8915-6198A8C29FC2}" destId="{EE53D337-1FA6-4759-AA55-88B64D15A92C}" srcOrd="2" destOrd="0" presId="urn:microsoft.com/office/officeart/2018/2/layout/IconVerticalSolidList"/>
    <dgm:cxn modelId="{D13A5EBD-E4DC-4450-9B4B-DB07F36BE8C3}" type="presParOf" srcId="{EE53D337-1FA6-4759-AA55-88B64D15A92C}" destId="{1786D028-F626-45E7-8FB5-9B56731A3AB7}" srcOrd="0" destOrd="0" presId="urn:microsoft.com/office/officeart/2018/2/layout/IconVerticalSolidList"/>
    <dgm:cxn modelId="{25670B2C-4420-4D13-AC6F-30F42F5F0ADD}" type="presParOf" srcId="{EE53D337-1FA6-4759-AA55-88B64D15A92C}" destId="{8496C49A-3E46-451A-BCDA-E8A527B7A032}" srcOrd="1" destOrd="0" presId="urn:microsoft.com/office/officeart/2018/2/layout/IconVerticalSolidList"/>
    <dgm:cxn modelId="{8B6BD8FE-1FD5-4188-9777-46CE8EC3CAA6}" type="presParOf" srcId="{EE53D337-1FA6-4759-AA55-88B64D15A92C}" destId="{19B5B598-0763-4CE1-8213-DFFEE1D4C2F0}" srcOrd="2" destOrd="0" presId="urn:microsoft.com/office/officeart/2018/2/layout/IconVerticalSolidList"/>
    <dgm:cxn modelId="{D255C141-E74B-451E-868A-AFE06C36604C}" type="presParOf" srcId="{EE53D337-1FA6-4759-AA55-88B64D15A92C}" destId="{2D5BBB07-7C12-4A5C-BAC0-814EE11C3269}" srcOrd="3" destOrd="0" presId="urn:microsoft.com/office/officeart/2018/2/layout/IconVerticalSolidList"/>
    <dgm:cxn modelId="{B4E196E3-AF16-4BA4-B293-8B183B5446E9}" type="presParOf" srcId="{EE53D337-1FA6-4759-AA55-88B64D15A92C}" destId="{E60C4C51-C15E-42F1-A7E3-26CEB5C9E844}" srcOrd="4" destOrd="0" presId="urn:microsoft.com/office/officeart/2018/2/layout/IconVerticalSolidList"/>
    <dgm:cxn modelId="{9BD907C1-8C06-4E95-8C0D-69300668A879}" type="presParOf" srcId="{39856E39-2FE7-4FAE-8915-6198A8C29FC2}" destId="{D2874437-12F9-4346-B0E4-05B67984F5F7}" srcOrd="3" destOrd="0" presId="urn:microsoft.com/office/officeart/2018/2/layout/IconVerticalSolidList"/>
    <dgm:cxn modelId="{AF80EB49-1A9A-4AA4-BA83-F24982053ACA}" type="presParOf" srcId="{39856E39-2FE7-4FAE-8915-6198A8C29FC2}" destId="{4F05D677-F10F-4FB8-82C3-9ADE640B4EDD}" srcOrd="4" destOrd="0" presId="urn:microsoft.com/office/officeart/2018/2/layout/IconVerticalSolidList"/>
    <dgm:cxn modelId="{A8B24A73-85BB-4CFD-BD5E-94724FAF1751}" type="presParOf" srcId="{4F05D677-F10F-4FB8-82C3-9ADE640B4EDD}" destId="{399D0655-80B9-4844-9699-5E30016D79D7}" srcOrd="0" destOrd="0" presId="urn:microsoft.com/office/officeart/2018/2/layout/IconVerticalSolidList"/>
    <dgm:cxn modelId="{C3F03D28-CE1D-4A4B-AE76-EA54495B277A}" type="presParOf" srcId="{4F05D677-F10F-4FB8-82C3-9ADE640B4EDD}" destId="{811B3D98-FCCF-4D98-9860-7114B85881D1}" srcOrd="1" destOrd="0" presId="urn:microsoft.com/office/officeart/2018/2/layout/IconVerticalSolidList"/>
    <dgm:cxn modelId="{2CEAC75F-E39D-44C2-AC0F-C8FC921F1B05}" type="presParOf" srcId="{4F05D677-F10F-4FB8-82C3-9ADE640B4EDD}" destId="{0DFF1DAB-9A13-4450-9851-89EEF21CC343}" srcOrd="2" destOrd="0" presId="urn:microsoft.com/office/officeart/2018/2/layout/IconVerticalSolidList"/>
    <dgm:cxn modelId="{7AA8E034-31AA-4ECA-A2D1-CA17D00B4C61}" type="presParOf" srcId="{4F05D677-F10F-4FB8-82C3-9ADE640B4EDD}" destId="{95D462ED-26DD-473B-B2DB-304FCEA530BA}" srcOrd="3" destOrd="0" presId="urn:microsoft.com/office/officeart/2018/2/layout/IconVerticalSolidList"/>
    <dgm:cxn modelId="{9D45E4B7-E5F5-4E96-B4CB-881BBBB9B1D3}" type="presParOf" srcId="{4F05D677-F10F-4FB8-82C3-9ADE640B4EDD}" destId="{E599F9D8-A5DE-439C-B0C7-2DE7FEA3614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3D23F6-FDA4-4E03-B424-7520C4049F69}" type="doc">
      <dgm:prSet loTypeId="urn:microsoft.com/office/officeart/2016/7/layout/BasicLinearProcessNumbered" loCatId="process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57CC276-0BBB-416A-A01B-45022984B9BB}">
      <dgm:prSet/>
      <dgm:spPr/>
      <dgm:t>
        <a:bodyPr/>
        <a:lstStyle/>
        <a:p>
          <a:r>
            <a:rPr lang="en-US"/>
            <a:t>Provide chains of IDSs on the data plane to increase the rate of intrusion detection and reduce the dropping rate.</a:t>
          </a:r>
        </a:p>
      </dgm:t>
    </dgm:pt>
    <dgm:pt modelId="{E6F80383-DCD5-44D2-889F-E30DFB96D2BC}" type="parTrans" cxnId="{895F3C4C-0675-48BA-9E4D-7D7AAC8C7284}">
      <dgm:prSet/>
      <dgm:spPr/>
      <dgm:t>
        <a:bodyPr/>
        <a:lstStyle/>
        <a:p>
          <a:endParaRPr lang="en-US"/>
        </a:p>
      </dgm:t>
    </dgm:pt>
    <dgm:pt modelId="{EFE7A86B-F54F-45CE-AFDA-B6ED86B97566}" type="sibTrans" cxnId="{895F3C4C-0675-48BA-9E4D-7D7AAC8C728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03FF617-5591-4FD8-86BA-19096113F5C6}">
      <dgm:prSet/>
      <dgm:spPr/>
      <dgm:t>
        <a:bodyPr/>
        <a:lstStyle/>
        <a:p>
          <a:r>
            <a:rPr lang="en-US"/>
            <a:t>Introduce a creative centroid-based (modified K-means clustering method) to group the incoming flows.</a:t>
          </a:r>
        </a:p>
      </dgm:t>
    </dgm:pt>
    <dgm:pt modelId="{36719533-8EED-4212-B021-E9BDA60BC5F5}" type="parTrans" cxnId="{103DC7F9-2798-40CB-AAA4-3A5CD967B59B}">
      <dgm:prSet/>
      <dgm:spPr/>
      <dgm:t>
        <a:bodyPr/>
        <a:lstStyle/>
        <a:p>
          <a:endParaRPr lang="en-US"/>
        </a:p>
      </dgm:t>
    </dgm:pt>
    <dgm:pt modelId="{AEDA9DFD-BA44-40A2-9914-49E19ABF0757}" type="sibTrans" cxnId="{103DC7F9-2798-40CB-AAA4-3A5CD967B59B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B586E44-BBA8-47FF-AEC8-28D00144491E}">
      <dgm:prSet/>
      <dgm:spPr/>
      <dgm:t>
        <a:bodyPr/>
        <a:lstStyle/>
        <a:p>
          <a:r>
            <a:rPr lang="en-US"/>
            <a:t>Introduce two models for matching flow groups to IDS chain: minimum cost 2-D matching and minimum cost 3-D matching.</a:t>
          </a:r>
        </a:p>
      </dgm:t>
    </dgm:pt>
    <dgm:pt modelId="{6196E1F5-CA0C-4C08-8669-E94E8DE8DE8A}" type="parTrans" cxnId="{7D5315BA-8A18-4387-AFFC-FBA869234F7E}">
      <dgm:prSet/>
      <dgm:spPr/>
      <dgm:t>
        <a:bodyPr/>
        <a:lstStyle/>
        <a:p>
          <a:endParaRPr lang="en-US"/>
        </a:p>
      </dgm:t>
    </dgm:pt>
    <dgm:pt modelId="{F48C8E83-A0B1-4CA5-A972-E642C48B0CA6}" type="sibTrans" cxnId="{7D5315BA-8A18-4387-AFFC-FBA869234F7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CA48DD2-5819-4D48-BEEC-C52B59A53389}">
      <dgm:prSet/>
      <dgm:spPr/>
      <dgm:t>
        <a:bodyPr/>
        <a:lstStyle/>
        <a:p>
          <a:r>
            <a:rPr lang="en-US"/>
            <a:t>Evaluate the performance of our approach on a real test bed under different measurements.</a:t>
          </a:r>
        </a:p>
      </dgm:t>
    </dgm:pt>
    <dgm:pt modelId="{42BB0620-013C-484D-BB0B-1C1AACBA06B6}" type="parTrans" cxnId="{CFC71DB9-9475-453D-A402-221C8D40698C}">
      <dgm:prSet/>
      <dgm:spPr/>
      <dgm:t>
        <a:bodyPr/>
        <a:lstStyle/>
        <a:p>
          <a:endParaRPr lang="en-US"/>
        </a:p>
      </dgm:t>
    </dgm:pt>
    <dgm:pt modelId="{6ED178D8-F42B-4466-BE9E-B7470D04FE1B}" type="sibTrans" cxnId="{CFC71DB9-9475-453D-A402-221C8D40698C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D80B928A-090D-F548-92E1-FF3064527C6A}" type="pres">
      <dgm:prSet presAssocID="{423D23F6-FDA4-4E03-B424-7520C4049F69}" presName="Name0" presStyleCnt="0">
        <dgm:presLayoutVars>
          <dgm:animLvl val="lvl"/>
          <dgm:resizeHandles val="exact"/>
        </dgm:presLayoutVars>
      </dgm:prSet>
      <dgm:spPr/>
    </dgm:pt>
    <dgm:pt modelId="{787D735D-E23E-4248-9079-B952FAB4D5E3}" type="pres">
      <dgm:prSet presAssocID="{557CC276-0BBB-416A-A01B-45022984B9BB}" presName="compositeNode" presStyleCnt="0">
        <dgm:presLayoutVars>
          <dgm:bulletEnabled val="1"/>
        </dgm:presLayoutVars>
      </dgm:prSet>
      <dgm:spPr/>
    </dgm:pt>
    <dgm:pt modelId="{EE743921-791A-8144-B689-E9C04CCA922B}" type="pres">
      <dgm:prSet presAssocID="{557CC276-0BBB-416A-A01B-45022984B9BB}" presName="bgRect" presStyleLbl="bgAccFollowNode1" presStyleIdx="0" presStyleCnt="4"/>
      <dgm:spPr/>
    </dgm:pt>
    <dgm:pt modelId="{1C0C0A9F-21C7-7C4F-A7A6-400311A43AE3}" type="pres">
      <dgm:prSet presAssocID="{EFE7A86B-F54F-45CE-AFDA-B6ED86B97566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4C5197DF-B820-7848-B2F8-D9D7B97F98B6}" type="pres">
      <dgm:prSet presAssocID="{557CC276-0BBB-416A-A01B-45022984B9BB}" presName="bottomLine" presStyleLbl="alignNode1" presStyleIdx="1" presStyleCnt="8">
        <dgm:presLayoutVars/>
      </dgm:prSet>
      <dgm:spPr/>
    </dgm:pt>
    <dgm:pt modelId="{6FA02140-12AA-B840-9802-1620916511BF}" type="pres">
      <dgm:prSet presAssocID="{557CC276-0BBB-416A-A01B-45022984B9BB}" presName="nodeText" presStyleLbl="bgAccFollowNode1" presStyleIdx="0" presStyleCnt="4">
        <dgm:presLayoutVars>
          <dgm:bulletEnabled val="1"/>
        </dgm:presLayoutVars>
      </dgm:prSet>
      <dgm:spPr/>
    </dgm:pt>
    <dgm:pt modelId="{A634076F-B022-7D4E-8193-F4FBDC1A564C}" type="pres">
      <dgm:prSet presAssocID="{EFE7A86B-F54F-45CE-AFDA-B6ED86B97566}" presName="sibTrans" presStyleCnt="0"/>
      <dgm:spPr/>
    </dgm:pt>
    <dgm:pt modelId="{5B1A52AE-6992-4446-AAA5-8C7BAD78855E}" type="pres">
      <dgm:prSet presAssocID="{903FF617-5591-4FD8-86BA-19096113F5C6}" presName="compositeNode" presStyleCnt="0">
        <dgm:presLayoutVars>
          <dgm:bulletEnabled val="1"/>
        </dgm:presLayoutVars>
      </dgm:prSet>
      <dgm:spPr/>
    </dgm:pt>
    <dgm:pt modelId="{EB3579C8-8A45-614B-A8F1-0D7218FD31F0}" type="pres">
      <dgm:prSet presAssocID="{903FF617-5591-4FD8-86BA-19096113F5C6}" presName="bgRect" presStyleLbl="bgAccFollowNode1" presStyleIdx="1" presStyleCnt="4"/>
      <dgm:spPr/>
    </dgm:pt>
    <dgm:pt modelId="{791826D6-620C-D141-A1E6-02742F19A519}" type="pres">
      <dgm:prSet presAssocID="{AEDA9DFD-BA44-40A2-9914-49E19ABF0757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2443B638-9146-8143-8C76-941663404B6D}" type="pres">
      <dgm:prSet presAssocID="{903FF617-5591-4FD8-86BA-19096113F5C6}" presName="bottomLine" presStyleLbl="alignNode1" presStyleIdx="3" presStyleCnt="8">
        <dgm:presLayoutVars/>
      </dgm:prSet>
      <dgm:spPr/>
    </dgm:pt>
    <dgm:pt modelId="{8835BA74-C7E2-0049-B09B-C14C847564CA}" type="pres">
      <dgm:prSet presAssocID="{903FF617-5591-4FD8-86BA-19096113F5C6}" presName="nodeText" presStyleLbl="bgAccFollowNode1" presStyleIdx="1" presStyleCnt="4">
        <dgm:presLayoutVars>
          <dgm:bulletEnabled val="1"/>
        </dgm:presLayoutVars>
      </dgm:prSet>
      <dgm:spPr/>
    </dgm:pt>
    <dgm:pt modelId="{38F85E86-4318-B145-B75A-A5BBF5AA8EDC}" type="pres">
      <dgm:prSet presAssocID="{AEDA9DFD-BA44-40A2-9914-49E19ABF0757}" presName="sibTrans" presStyleCnt="0"/>
      <dgm:spPr/>
    </dgm:pt>
    <dgm:pt modelId="{9C2CAA7C-3CE6-444D-9E59-943D0E25CAF5}" type="pres">
      <dgm:prSet presAssocID="{FB586E44-BBA8-47FF-AEC8-28D00144491E}" presName="compositeNode" presStyleCnt="0">
        <dgm:presLayoutVars>
          <dgm:bulletEnabled val="1"/>
        </dgm:presLayoutVars>
      </dgm:prSet>
      <dgm:spPr/>
    </dgm:pt>
    <dgm:pt modelId="{6AF60C8E-3276-9F4E-8DBC-A7B598D17F91}" type="pres">
      <dgm:prSet presAssocID="{FB586E44-BBA8-47FF-AEC8-28D00144491E}" presName="bgRect" presStyleLbl="bgAccFollowNode1" presStyleIdx="2" presStyleCnt="4"/>
      <dgm:spPr/>
    </dgm:pt>
    <dgm:pt modelId="{301FBFB3-A44C-E349-BDAC-9DF21C74EE0B}" type="pres">
      <dgm:prSet presAssocID="{F48C8E83-A0B1-4CA5-A972-E642C48B0CA6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68303C8E-5A3E-FF45-94CE-6C6948750679}" type="pres">
      <dgm:prSet presAssocID="{FB586E44-BBA8-47FF-AEC8-28D00144491E}" presName="bottomLine" presStyleLbl="alignNode1" presStyleIdx="5" presStyleCnt="8">
        <dgm:presLayoutVars/>
      </dgm:prSet>
      <dgm:spPr/>
    </dgm:pt>
    <dgm:pt modelId="{74D2BF09-A7F3-9B46-AD73-83BF963EFC9B}" type="pres">
      <dgm:prSet presAssocID="{FB586E44-BBA8-47FF-AEC8-28D00144491E}" presName="nodeText" presStyleLbl="bgAccFollowNode1" presStyleIdx="2" presStyleCnt="4">
        <dgm:presLayoutVars>
          <dgm:bulletEnabled val="1"/>
        </dgm:presLayoutVars>
      </dgm:prSet>
      <dgm:spPr/>
    </dgm:pt>
    <dgm:pt modelId="{5C798D60-969F-8349-9F5A-6027ECDE5129}" type="pres">
      <dgm:prSet presAssocID="{F48C8E83-A0B1-4CA5-A972-E642C48B0CA6}" presName="sibTrans" presStyleCnt="0"/>
      <dgm:spPr/>
    </dgm:pt>
    <dgm:pt modelId="{7527D6CB-26BF-E247-BD03-3BB6E7961044}" type="pres">
      <dgm:prSet presAssocID="{4CA48DD2-5819-4D48-BEEC-C52B59A53389}" presName="compositeNode" presStyleCnt="0">
        <dgm:presLayoutVars>
          <dgm:bulletEnabled val="1"/>
        </dgm:presLayoutVars>
      </dgm:prSet>
      <dgm:spPr/>
    </dgm:pt>
    <dgm:pt modelId="{CC58BFBE-E407-F043-B0C1-BA216A63C543}" type="pres">
      <dgm:prSet presAssocID="{4CA48DD2-5819-4D48-BEEC-C52B59A53389}" presName="bgRect" presStyleLbl="bgAccFollowNode1" presStyleIdx="3" presStyleCnt="4"/>
      <dgm:spPr/>
    </dgm:pt>
    <dgm:pt modelId="{B9BD424E-CF2F-EA42-B08D-E6CE85487E64}" type="pres">
      <dgm:prSet presAssocID="{6ED178D8-F42B-4466-BE9E-B7470D04FE1B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F25456A5-D675-BF44-A78F-BD6A4BC28499}" type="pres">
      <dgm:prSet presAssocID="{4CA48DD2-5819-4D48-BEEC-C52B59A53389}" presName="bottomLine" presStyleLbl="alignNode1" presStyleIdx="7" presStyleCnt="8">
        <dgm:presLayoutVars/>
      </dgm:prSet>
      <dgm:spPr/>
    </dgm:pt>
    <dgm:pt modelId="{4630E9BA-3AB8-6942-9C46-4C75EC14D010}" type="pres">
      <dgm:prSet presAssocID="{4CA48DD2-5819-4D48-BEEC-C52B59A53389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3C2D621B-CF27-994C-B6C7-1BA0030D4316}" type="presOf" srcId="{903FF617-5591-4FD8-86BA-19096113F5C6}" destId="{EB3579C8-8A45-614B-A8F1-0D7218FD31F0}" srcOrd="0" destOrd="0" presId="urn:microsoft.com/office/officeart/2016/7/layout/BasicLinearProcessNumbered"/>
    <dgm:cxn modelId="{0FAF881C-AA0F-C64B-B127-334C7BDC62F2}" type="presOf" srcId="{FB586E44-BBA8-47FF-AEC8-28D00144491E}" destId="{74D2BF09-A7F3-9B46-AD73-83BF963EFC9B}" srcOrd="1" destOrd="0" presId="urn:microsoft.com/office/officeart/2016/7/layout/BasicLinearProcessNumbered"/>
    <dgm:cxn modelId="{B94A8A1E-3659-E84A-AA02-4AC469F4AF4B}" type="presOf" srcId="{EFE7A86B-F54F-45CE-AFDA-B6ED86B97566}" destId="{1C0C0A9F-21C7-7C4F-A7A6-400311A43AE3}" srcOrd="0" destOrd="0" presId="urn:microsoft.com/office/officeart/2016/7/layout/BasicLinearProcessNumbered"/>
    <dgm:cxn modelId="{02B11F25-B7C6-AC48-9788-F9D93B30810B}" type="presOf" srcId="{F48C8E83-A0B1-4CA5-A972-E642C48B0CA6}" destId="{301FBFB3-A44C-E349-BDAC-9DF21C74EE0B}" srcOrd="0" destOrd="0" presId="urn:microsoft.com/office/officeart/2016/7/layout/BasicLinearProcessNumbered"/>
    <dgm:cxn modelId="{895F3C4C-0675-48BA-9E4D-7D7AAC8C7284}" srcId="{423D23F6-FDA4-4E03-B424-7520C4049F69}" destId="{557CC276-0BBB-416A-A01B-45022984B9BB}" srcOrd="0" destOrd="0" parTransId="{E6F80383-DCD5-44D2-889F-E30DFB96D2BC}" sibTransId="{EFE7A86B-F54F-45CE-AFDA-B6ED86B97566}"/>
    <dgm:cxn modelId="{B981BE5F-2109-8049-A959-B033FFD1A276}" type="presOf" srcId="{AEDA9DFD-BA44-40A2-9914-49E19ABF0757}" destId="{791826D6-620C-D141-A1E6-02742F19A519}" srcOrd="0" destOrd="0" presId="urn:microsoft.com/office/officeart/2016/7/layout/BasicLinearProcessNumbered"/>
    <dgm:cxn modelId="{F41D086C-8B04-E74D-9617-0087F270A706}" type="presOf" srcId="{4CA48DD2-5819-4D48-BEEC-C52B59A53389}" destId="{CC58BFBE-E407-F043-B0C1-BA216A63C543}" srcOrd="0" destOrd="0" presId="urn:microsoft.com/office/officeart/2016/7/layout/BasicLinearProcessNumbered"/>
    <dgm:cxn modelId="{76D7C873-43C7-F846-9C8D-A8E843547AA4}" type="presOf" srcId="{557CC276-0BBB-416A-A01B-45022984B9BB}" destId="{6FA02140-12AA-B840-9802-1620916511BF}" srcOrd="1" destOrd="0" presId="urn:microsoft.com/office/officeart/2016/7/layout/BasicLinearProcessNumbered"/>
    <dgm:cxn modelId="{409BBB7C-CB4A-3B42-AAB1-7AB13A06CFED}" type="presOf" srcId="{FB586E44-BBA8-47FF-AEC8-28D00144491E}" destId="{6AF60C8E-3276-9F4E-8DBC-A7B598D17F91}" srcOrd="0" destOrd="0" presId="urn:microsoft.com/office/officeart/2016/7/layout/BasicLinearProcessNumbered"/>
    <dgm:cxn modelId="{EA25DB8D-E0C8-E74C-B041-29963B187D57}" type="presOf" srcId="{903FF617-5591-4FD8-86BA-19096113F5C6}" destId="{8835BA74-C7E2-0049-B09B-C14C847564CA}" srcOrd="1" destOrd="0" presId="urn:microsoft.com/office/officeart/2016/7/layout/BasicLinearProcessNumbered"/>
    <dgm:cxn modelId="{D58B2498-3AC0-A447-AC20-68CBC7FABE77}" type="presOf" srcId="{4CA48DD2-5819-4D48-BEEC-C52B59A53389}" destId="{4630E9BA-3AB8-6942-9C46-4C75EC14D010}" srcOrd="1" destOrd="0" presId="urn:microsoft.com/office/officeart/2016/7/layout/BasicLinearProcessNumbered"/>
    <dgm:cxn modelId="{CFC71DB9-9475-453D-A402-221C8D40698C}" srcId="{423D23F6-FDA4-4E03-B424-7520C4049F69}" destId="{4CA48DD2-5819-4D48-BEEC-C52B59A53389}" srcOrd="3" destOrd="0" parTransId="{42BB0620-013C-484D-BB0B-1C1AACBA06B6}" sibTransId="{6ED178D8-F42B-4466-BE9E-B7470D04FE1B}"/>
    <dgm:cxn modelId="{7D5315BA-8A18-4387-AFFC-FBA869234F7E}" srcId="{423D23F6-FDA4-4E03-B424-7520C4049F69}" destId="{FB586E44-BBA8-47FF-AEC8-28D00144491E}" srcOrd="2" destOrd="0" parTransId="{6196E1F5-CA0C-4C08-8669-E94E8DE8DE8A}" sibTransId="{F48C8E83-A0B1-4CA5-A972-E642C48B0CA6}"/>
    <dgm:cxn modelId="{7B831EC5-FD4D-3942-9FEA-540787BE57CA}" type="presOf" srcId="{423D23F6-FDA4-4E03-B424-7520C4049F69}" destId="{D80B928A-090D-F548-92E1-FF3064527C6A}" srcOrd="0" destOrd="0" presId="urn:microsoft.com/office/officeart/2016/7/layout/BasicLinearProcessNumbered"/>
    <dgm:cxn modelId="{9B656FC5-7E08-EB4C-9A11-123B53F63EFC}" type="presOf" srcId="{557CC276-0BBB-416A-A01B-45022984B9BB}" destId="{EE743921-791A-8144-B689-E9C04CCA922B}" srcOrd="0" destOrd="0" presId="urn:microsoft.com/office/officeart/2016/7/layout/BasicLinearProcessNumbered"/>
    <dgm:cxn modelId="{3702EAD0-FB38-3D41-B0FB-961904032CF4}" type="presOf" srcId="{6ED178D8-F42B-4466-BE9E-B7470D04FE1B}" destId="{B9BD424E-CF2F-EA42-B08D-E6CE85487E64}" srcOrd="0" destOrd="0" presId="urn:microsoft.com/office/officeart/2016/7/layout/BasicLinearProcessNumbered"/>
    <dgm:cxn modelId="{103DC7F9-2798-40CB-AAA4-3A5CD967B59B}" srcId="{423D23F6-FDA4-4E03-B424-7520C4049F69}" destId="{903FF617-5591-4FD8-86BA-19096113F5C6}" srcOrd="1" destOrd="0" parTransId="{36719533-8EED-4212-B021-E9BDA60BC5F5}" sibTransId="{AEDA9DFD-BA44-40A2-9914-49E19ABF0757}"/>
    <dgm:cxn modelId="{A5F47238-04D3-2A40-BD1D-0E990B54F38E}" type="presParOf" srcId="{D80B928A-090D-F548-92E1-FF3064527C6A}" destId="{787D735D-E23E-4248-9079-B952FAB4D5E3}" srcOrd="0" destOrd="0" presId="urn:microsoft.com/office/officeart/2016/7/layout/BasicLinearProcessNumbered"/>
    <dgm:cxn modelId="{03515B46-C0BA-0544-A38E-B07A72892705}" type="presParOf" srcId="{787D735D-E23E-4248-9079-B952FAB4D5E3}" destId="{EE743921-791A-8144-B689-E9C04CCA922B}" srcOrd="0" destOrd="0" presId="urn:microsoft.com/office/officeart/2016/7/layout/BasicLinearProcessNumbered"/>
    <dgm:cxn modelId="{DCB29842-C92A-2349-BF15-97BD4B1FDBBC}" type="presParOf" srcId="{787D735D-E23E-4248-9079-B952FAB4D5E3}" destId="{1C0C0A9F-21C7-7C4F-A7A6-400311A43AE3}" srcOrd="1" destOrd="0" presId="urn:microsoft.com/office/officeart/2016/7/layout/BasicLinearProcessNumbered"/>
    <dgm:cxn modelId="{6C5326F5-4B1E-D04D-A0FC-EB586F991C1F}" type="presParOf" srcId="{787D735D-E23E-4248-9079-B952FAB4D5E3}" destId="{4C5197DF-B820-7848-B2F8-D9D7B97F98B6}" srcOrd="2" destOrd="0" presId="urn:microsoft.com/office/officeart/2016/7/layout/BasicLinearProcessNumbered"/>
    <dgm:cxn modelId="{92CA258B-11E9-024F-B6C5-EC728582C2B4}" type="presParOf" srcId="{787D735D-E23E-4248-9079-B952FAB4D5E3}" destId="{6FA02140-12AA-B840-9802-1620916511BF}" srcOrd="3" destOrd="0" presId="urn:microsoft.com/office/officeart/2016/7/layout/BasicLinearProcessNumbered"/>
    <dgm:cxn modelId="{0B154FE0-248D-6B42-AB73-5F9673CFF962}" type="presParOf" srcId="{D80B928A-090D-F548-92E1-FF3064527C6A}" destId="{A634076F-B022-7D4E-8193-F4FBDC1A564C}" srcOrd="1" destOrd="0" presId="urn:microsoft.com/office/officeart/2016/7/layout/BasicLinearProcessNumbered"/>
    <dgm:cxn modelId="{199DE69E-1466-4544-A0CD-3038E61EE55A}" type="presParOf" srcId="{D80B928A-090D-F548-92E1-FF3064527C6A}" destId="{5B1A52AE-6992-4446-AAA5-8C7BAD78855E}" srcOrd="2" destOrd="0" presId="urn:microsoft.com/office/officeart/2016/7/layout/BasicLinearProcessNumbered"/>
    <dgm:cxn modelId="{A6428E05-F53C-784B-88CB-8306D03CCBCB}" type="presParOf" srcId="{5B1A52AE-6992-4446-AAA5-8C7BAD78855E}" destId="{EB3579C8-8A45-614B-A8F1-0D7218FD31F0}" srcOrd="0" destOrd="0" presId="urn:microsoft.com/office/officeart/2016/7/layout/BasicLinearProcessNumbered"/>
    <dgm:cxn modelId="{47A3FE56-2AD0-8446-94A3-1787244D7987}" type="presParOf" srcId="{5B1A52AE-6992-4446-AAA5-8C7BAD78855E}" destId="{791826D6-620C-D141-A1E6-02742F19A519}" srcOrd="1" destOrd="0" presId="urn:microsoft.com/office/officeart/2016/7/layout/BasicLinearProcessNumbered"/>
    <dgm:cxn modelId="{5581F20E-43B1-7E4B-BA6E-2AC060E1116F}" type="presParOf" srcId="{5B1A52AE-6992-4446-AAA5-8C7BAD78855E}" destId="{2443B638-9146-8143-8C76-941663404B6D}" srcOrd="2" destOrd="0" presId="urn:microsoft.com/office/officeart/2016/7/layout/BasicLinearProcessNumbered"/>
    <dgm:cxn modelId="{E485E592-AC98-AB4F-BAB4-A16AC3FBC81B}" type="presParOf" srcId="{5B1A52AE-6992-4446-AAA5-8C7BAD78855E}" destId="{8835BA74-C7E2-0049-B09B-C14C847564CA}" srcOrd="3" destOrd="0" presId="urn:microsoft.com/office/officeart/2016/7/layout/BasicLinearProcessNumbered"/>
    <dgm:cxn modelId="{ED782B9C-9F49-D44C-BB42-FEA25265CDD1}" type="presParOf" srcId="{D80B928A-090D-F548-92E1-FF3064527C6A}" destId="{38F85E86-4318-B145-B75A-A5BBF5AA8EDC}" srcOrd="3" destOrd="0" presId="urn:microsoft.com/office/officeart/2016/7/layout/BasicLinearProcessNumbered"/>
    <dgm:cxn modelId="{7C935F85-397D-D34E-891E-9043D5A90B93}" type="presParOf" srcId="{D80B928A-090D-F548-92E1-FF3064527C6A}" destId="{9C2CAA7C-3CE6-444D-9E59-943D0E25CAF5}" srcOrd="4" destOrd="0" presId="urn:microsoft.com/office/officeart/2016/7/layout/BasicLinearProcessNumbered"/>
    <dgm:cxn modelId="{BA7BF7CD-43DD-BC40-AEDD-8FD9EBC1E7F1}" type="presParOf" srcId="{9C2CAA7C-3CE6-444D-9E59-943D0E25CAF5}" destId="{6AF60C8E-3276-9F4E-8DBC-A7B598D17F91}" srcOrd="0" destOrd="0" presId="urn:microsoft.com/office/officeart/2016/7/layout/BasicLinearProcessNumbered"/>
    <dgm:cxn modelId="{FEE38075-E17B-D548-B717-E8A7BC09F8DA}" type="presParOf" srcId="{9C2CAA7C-3CE6-444D-9E59-943D0E25CAF5}" destId="{301FBFB3-A44C-E349-BDAC-9DF21C74EE0B}" srcOrd="1" destOrd="0" presId="urn:microsoft.com/office/officeart/2016/7/layout/BasicLinearProcessNumbered"/>
    <dgm:cxn modelId="{4C4B0DA6-0867-DF4F-AE5E-7546A7479613}" type="presParOf" srcId="{9C2CAA7C-3CE6-444D-9E59-943D0E25CAF5}" destId="{68303C8E-5A3E-FF45-94CE-6C6948750679}" srcOrd="2" destOrd="0" presId="urn:microsoft.com/office/officeart/2016/7/layout/BasicLinearProcessNumbered"/>
    <dgm:cxn modelId="{F05C889C-0C42-5641-BA23-C918BCF06B0F}" type="presParOf" srcId="{9C2CAA7C-3CE6-444D-9E59-943D0E25CAF5}" destId="{74D2BF09-A7F3-9B46-AD73-83BF963EFC9B}" srcOrd="3" destOrd="0" presId="urn:microsoft.com/office/officeart/2016/7/layout/BasicLinearProcessNumbered"/>
    <dgm:cxn modelId="{FE3E9A41-EB5A-6643-820F-14714D3367D7}" type="presParOf" srcId="{D80B928A-090D-F548-92E1-FF3064527C6A}" destId="{5C798D60-969F-8349-9F5A-6027ECDE5129}" srcOrd="5" destOrd="0" presId="urn:microsoft.com/office/officeart/2016/7/layout/BasicLinearProcessNumbered"/>
    <dgm:cxn modelId="{52EF071A-BE18-FA48-8459-C480E237C12C}" type="presParOf" srcId="{D80B928A-090D-F548-92E1-FF3064527C6A}" destId="{7527D6CB-26BF-E247-BD03-3BB6E7961044}" srcOrd="6" destOrd="0" presId="urn:microsoft.com/office/officeart/2016/7/layout/BasicLinearProcessNumbered"/>
    <dgm:cxn modelId="{99B52BA2-9428-5C45-BE4B-9CB407DC58CC}" type="presParOf" srcId="{7527D6CB-26BF-E247-BD03-3BB6E7961044}" destId="{CC58BFBE-E407-F043-B0C1-BA216A63C543}" srcOrd="0" destOrd="0" presId="urn:microsoft.com/office/officeart/2016/7/layout/BasicLinearProcessNumbered"/>
    <dgm:cxn modelId="{6C22B60A-134C-474F-AC45-0DDCC05AC47C}" type="presParOf" srcId="{7527D6CB-26BF-E247-BD03-3BB6E7961044}" destId="{B9BD424E-CF2F-EA42-B08D-E6CE85487E64}" srcOrd="1" destOrd="0" presId="urn:microsoft.com/office/officeart/2016/7/layout/BasicLinearProcessNumbered"/>
    <dgm:cxn modelId="{FE0183E1-C5CA-654A-BD8B-E220AE8F1E4E}" type="presParOf" srcId="{7527D6CB-26BF-E247-BD03-3BB6E7961044}" destId="{F25456A5-D675-BF44-A78F-BD6A4BC28499}" srcOrd="2" destOrd="0" presId="urn:microsoft.com/office/officeart/2016/7/layout/BasicLinearProcessNumbered"/>
    <dgm:cxn modelId="{DF08FD2B-FD76-FB4E-980E-EF1A80B68ADA}" type="presParOf" srcId="{7527D6CB-26BF-E247-BD03-3BB6E7961044}" destId="{4630E9BA-3AB8-6942-9C46-4C75EC14D01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A074E-BF88-42E0-8479-935B706E8E35}">
      <dsp:nvSpPr>
        <dsp:cNvPr id="0" name=""/>
        <dsp:cNvSpPr/>
      </dsp:nvSpPr>
      <dsp:spPr>
        <a:xfrm>
          <a:off x="0" y="765"/>
          <a:ext cx="10900477" cy="179104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B3FD90-8D8A-4514-81E3-3580D2C4727F}">
      <dsp:nvSpPr>
        <dsp:cNvPr id="0" name=""/>
        <dsp:cNvSpPr/>
      </dsp:nvSpPr>
      <dsp:spPr>
        <a:xfrm>
          <a:off x="541789" y="403749"/>
          <a:ext cx="985072" cy="9850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A5D85F-20CE-48F4-AD27-716ACAC2B5F4}">
      <dsp:nvSpPr>
        <dsp:cNvPr id="0" name=""/>
        <dsp:cNvSpPr/>
      </dsp:nvSpPr>
      <dsp:spPr>
        <a:xfrm>
          <a:off x="2068651" y="765"/>
          <a:ext cx="4905214" cy="17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552" tIns="189552" rIns="189552" bIns="18955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IDS has limited hardware resources in terms of CPU power, memory access speed, and storage capacity. IDS applications are unable to achieve an acceptable detection rate. </a:t>
          </a:r>
        </a:p>
      </dsp:txBody>
      <dsp:txXfrm>
        <a:off x="2068651" y="765"/>
        <a:ext cx="4905214" cy="1791040"/>
      </dsp:txXfrm>
    </dsp:sp>
    <dsp:sp modelId="{A9C13D45-D354-4560-B7BA-59553FCAE75C}">
      <dsp:nvSpPr>
        <dsp:cNvPr id="0" name=""/>
        <dsp:cNvSpPr/>
      </dsp:nvSpPr>
      <dsp:spPr>
        <a:xfrm>
          <a:off x="6973866" y="765"/>
          <a:ext cx="3926610" cy="17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552" tIns="189552" rIns="189552" bIns="189552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Chains of IDSs may provide a solution to this problem. How can multiple IDSs be implemented on the SDN?</a:t>
          </a:r>
          <a:endParaRPr lang="en-US" sz="1200" kern="1200"/>
        </a:p>
      </dsp:txBody>
      <dsp:txXfrm>
        <a:off x="6973866" y="765"/>
        <a:ext cx="3926610" cy="1791040"/>
      </dsp:txXfrm>
    </dsp:sp>
    <dsp:sp modelId="{1786D028-F626-45E7-8FB5-9B56731A3AB7}">
      <dsp:nvSpPr>
        <dsp:cNvPr id="0" name=""/>
        <dsp:cNvSpPr/>
      </dsp:nvSpPr>
      <dsp:spPr>
        <a:xfrm>
          <a:off x="0" y="2239565"/>
          <a:ext cx="10900477" cy="179104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96C49A-3E46-451A-BCDA-E8A527B7A032}">
      <dsp:nvSpPr>
        <dsp:cNvPr id="0" name=""/>
        <dsp:cNvSpPr/>
      </dsp:nvSpPr>
      <dsp:spPr>
        <a:xfrm>
          <a:off x="541789" y="2642549"/>
          <a:ext cx="985072" cy="9850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5BBB07-7C12-4A5C-BAC0-814EE11C3269}">
      <dsp:nvSpPr>
        <dsp:cNvPr id="0" name=""/>
        <dsp:cNvSpPr/>
      </dsp:nvSpPr>
      <dsp:spPr>
        <a:xfrm>
          <a:off x="2068651" y="2239565"/>
          <a:ext cx="4905214" cy="17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552" tIns="189552" rIns="189552" bIns="18955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Implementing an IDS chain can improve detection rates. Due to installation costs and flow table capacity limitations, IDS cannot be installed on all switches. Therefore, there are a limited number of IDSs. As incoming traffic is grouped, there is no need for many IDSs. </a:t>
          </a:r>
        </a:p>
      </dsp:txBody>
      <dsp:txXfrm>
        <a:off x="2068651" y="2239565"/>
        <a:ext cx="4905214" cy="1791040"/>
      </dsp:txXfrm>
    </dsp:sp>
    <dsp:sp modelId="{E60C4C51-C15E-42F1-A7E3-26CEB5C9E844}">
      <dsp:nvSpPr>
        <dsp:cNvPr id="0" name=""/>
        <dsp:cNvSpPr/>
      </dsp:nvSpPr>
      <dsp:spPr>
        <a:xfrm>
          <a:off x="6973866" y="2239565"/>
          <a:ext cx="3926610" cy="17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552" tIns="189552" rIns="189552" bIns="189552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Which method is the best for grouping flows?</a:t>
          </a:r>
          <a:endParaRPr lang="en-US" sz="1200" kern="1200"/>
        </a:p>
      </dsp:txBody>
      <dsp:txXfrm>
        <a:off x="6973866" y="2239565"/>
        <a:ext cx="3926610" cy="1791040"/>
      </dsp:txXfrm>
    </dsp:sp>
    <dsp:sp modelId="{399D0655-80B9-4844-9699-5E30016D79D7}">
      <dsp:nvSpPr>
        <dsp:cNvPr id="0" name=""/>
        <dsp:cNvSpPr/>
      </dsp:nvSpPr>
      <dsp:spPr>
        <a:xfrm>
          <a:off x="0" y="4478366"/>
          <a:ext cx="10900477" cy="179104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1B3D98-FCCF-4D98-9860-7114B85881D1}">
      <dsp:nvSpPr>
        <dsp:cNvPr id="0" name=""/>
        <dsp:cNvSpPr/>
      </dsp:nvSpPr>
      <dsp:spPr>
        <a:xfrm>
          <a:off x="541789" y="4881350"/>
          <a:ext cx="985072" cy="9850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D462ED-26DD-473B-B2DB-304FCEA530BA}">
      <dsp:nvSpPr>
        <dsp:cNvPr id="0" name=""/>
        <dsp:cNvSpPr/>
      </dsp:nvSpPr>
      <dsp:spPr>
        <a:xfrm>
          <a:off x="2068651" y="4478366"/>
          <a:ext cx="4905214" cy="17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552" tIns="189552" rIns="189552" bIns="18955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Grouping flows and IDS assigning techniques can have a significant impact on performance measurements, such as dropping rates under high load and transmission delays caused by non-shortest path routing. </a:t>
          </a:r>
        </a:p>
      </dsp:txBody>
      <dsp:txXfrm>
        <a:off x="2068651" y="4478366"/>
        <a:ext cx="4905214" cy="1791040"/>
      </dsp:txXfrm>
    </dsp:sp>
    <dsp:sp modelId="{E599F9D8-A5DE-439C-B0C7-2DE7FEA36145}">
      <dsp:nvSpPr>
        <dsp:cNvPr id="0" name=""/>
        <dsp:cNvSpPr/>
      </dsp:nvSpPr>
      <dsp:spPr>
        <a:xfrm>
          <a:off x="6973866" y="4478366"/>
          <a:ext cx="3926610" cy="17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552" tIns="189552" rIns="189552" bIns="189552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How can we maintain balanced flow groups? How can flow groups be matched with IDS chains?</a:t>
          </a:r>
          <a:endParaRPr lang="en-US" sz="1200" kern="1200"/>
        </a:p>
      </dsp:txBody>
      <dsp:txXfrm>
        <a:off x="6973866" y="4478366"/>
        <a:ext cx="3926610" cy="1791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43921-791A-8144-B689-E9C04CCA922B}">
      <dsp:nvSpPr>
        <dsp:cNvPr id="0" name=""/>
        <dsp:cNvSpPr/>
      </dsp:nvSpPr>
      <dsp:spPr>
        <a:xfrm>
          <a:off x="2946" y="243990"/>
          <a:ext cx="2337792" cy="327290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263" tIns="330200" rIns="182263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Provide chains of IDSs on the data plane to increase the rate of intrusion detection and reduce the dropping rate.</a:t>
          </a:r>
        </a:p>
      </dsp:txBody>
      <dsp:txXfrm>
        <a:off x="2946" y="1487695"/>
        <a:ext cx="2337792" cy="1963745"/>
      </dsp:txXfrm>
    </dsp:sp>
    <dsp:sp modelId="{1C0C0A9F-21C7-7C4F-A7A6-400311A43AE3}">
      <dsp:nvSpPr>
        <dsp:cNvPr id="0" name=""/>
        <dsp:cNvSpPr/>
      </dsp:nvSpPr>
      <dsp:spPr>
        <a:xfrm>
          <a:off x="680906" y="571281"/>
          <a:ext cx="981872" cy="98187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551" tIns="12700" rIns="7655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24698" y="715073"/>
        <a:ext cx="694288" cy="694288"/>
      </dsp:txXfrm>
    </dsp:sp>
    <dsp:sp modelId="{4C5197DF-B820-7848-B2F8-D9D7B97F98B6}">
      <dsp:nvSpPr>
        <dsp:cNvPr id="0" name=""/>
        <dsp:cNvSpPr/>
      </dsp:nvSpPr>
      <dsp:spPr>
        <a:xfrm>
          <a:off x="2946" y="3516827"/>
          <a:ext cx="2337792" cy="7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3579C8-8A45-614B-A8F1-0D7218FD31F0}">
      <dsp:nvSpPr>
        <dsp:cNvPr id="0" name=""/>
        <dsp:cNvSpPr/>
      </dsp:nvSpPr>
      <dsp:spPr>
        <a:xfrm>
          <a:off x="2574518" y="243990"/>
          <a:ext cx="2337792" cy="327290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263" tIns="330200" rIns="182263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Introduce a creative centroid-based (modified K-means clustering method) to group the incoming flows.</a:t>
          </a:r>
        </a:p>
      </dsp:txBody>
      <dsp:txXfrm>
        <a:off x="2574518" y="1487695"/>
        <a:ext cx="2337792" cy="1963745"/>
      </dsp:txXfrm>
    </dsp:sp>
    <dsp:sp modelId="{791826D6-620C-D141-A1E6-02742F19A519}">
      <dsp:nvSpPr>
        <dsp:cNvPr id="0" name=""/>
        <dsp:cNvSpPr/>
      </dsp:nvSpPr>
      <dsp:spPr>
        <a:xfrm>
          <a:off x="3252477" y="571281"/>
          <a:ext cx="981872" cy="98187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551" tIns="12700" rIns="7655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396269" y="715073"/>
        <a:ext cx="694288" cy="694288"/>
      </dsp:txXfrm>
    </dsp:sp>
    <dsp:sp modelId="{2443B638-9146-8143-8C76-941663404B6D}">
      <dsp:nvSpPr>
        <dsp:cNvPr id="0" name=""/>
        <dsp:cNvSpPr/>
      </dsp:nvSpPr>
      <dsp:spPr>
        <a:xfrm>
          <a:off x="2574518" y="3516827"/>
          <a:ext cx="2337792" cy="7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F60C8E-3276-9F4E-8DBC-A7B598D17F91}">
      <dsp:nvSpPr>
        <dsp:cNvPr id="0" name=""/>
        <dsp:cNvSpPr/>
      </dsp:nvSpPr>
      <dsp:spPr>
        <a:xfrm>
          <a:off x="5146089" y="243990"/>
          <a:ext cx="2337792" cy="327290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263" tIns="330200" rIns="182263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Introduce two models for matching flow groups to IDS chain: minimum cost 2-D matching and minimum cost 3-D matching.</a:t>
          </a:r>
        </a:p>
      </dsp:txBody>
      <dsp:txXfrm>
        <a:off x="5146089" y="1487695"/>
        <a:ext cx="2337792" cy="1963745"/>
      </dsp:txXfrm>
    </dsp:sp>
    <dsp:sp modelId="{301FBFB3-A44C-E349-BDAC-9DF21C74EE0B}">
      <dsp:nvSpPr>
        <dsp:cNvPr id="0" name=""/>
        <dsp:cNvSpPr/>
      </dsp:nvSpPr>
      <dsp:spPr>
        <a:xfrm>
          <a:off x="5824049" y="571281"/>
          <a:ext cx="981872" cy="98187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551" tIns="12700" rIns="7655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5967841" y="715073"/>
        <a:ext cx="694288" cy="694288"/>
      </dsp:txXfrm>
    </dsp:sp>
    <dsp:sp modelId="{68303C8E-5A3E-FF45-94CE-6C6948750679}">
      <dsp:nvSpPr>
        <dsp:cNvPr id="0" name=""/>
        <dsp:cNvSpPr/>
      </dsp:nvSpPr>
      <dsp:spPr>
        <a:xfrm>
          <a:off x="5146089" y="3516827"/>
          <a:ext cx="2337792" cy="7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58BFBE-E407-F043-B0C1-BA216A63C543}">
      <dsp:nvSpPr>
        <dsp:cNvPr id="0" name=""/>
        <dsp:cNvSpPr/>
      </dsp:nvSpPr>
      <dsp:spPr>
        <a:xfrm>
          <a:off x="7717661" y="243990"/>
          <a:ext cx="2337792" cy="327290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263" tIns="330200" rIns="182263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Evaluate the performance of our approach on a real test bed under different measurements.</a:t>
          </a:r>
        </a:p>
      </dsp:txBody>
      <dsp:txXfrm>
        <a:off x="7717661" y="1487695"/>
        <a:ext cx="2337792" cy="1963745"/>
      </dsp:txXfrm>
    </dsp:sp>
    <dsp:sp modelId="{B9BD424E-CF2F-EA42-B08D-E6CE85487E64}">
      <dsp:nvSpPr>
        <dsp:cNvPr id="0" name=""/>
        <dsp:cNvSpPr/>
      </dsp:nvSpPr>
      <dsp:spPr>
        <a:xfrm>
          <a:off x="8395620" y="571281"/>
          <a:ext cx="981872" cy="98187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551" tIns="12700" rIns="7655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539412" y="715073"/>
        <a:ext cx="694288" cy="694288"/>
      </dsp:txXfrm>
    </dsp:sp>
    <dsp:sp modelId="{F25456A5-D675-BF44-A78F-BD6A4BC28499}">
      <dsp:nvSpPr>
        <dsp:cNvPr id="0" name=""/>
        <dsp:cNvSpPr/>
      </dsp:nvSpPr>
      <dsp:spPr>
        <a:xfrm>
          <a:off x="7717661" y="3516827"/>
          <a:ext cx="2337792" cy="7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AD63E-8717-8049-9967-EAB65003C016}" type="datetimeFigureOut">
              <a:rPr lang="en-US" smtClean="0"/>
              <a:t>10/4/22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DD7F3-1923-D146-8B24-CC99748AE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7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C9433-551D-9342-91FD-FC43BA37C6CF}" type="datetime1">
              <a:rPr lang="en-US" smtClean="0"/>
              <a:t>10/4/22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6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24DE-7558-9640-B5FF-3CE27FFD503B}" type="datetime1">
              <a:rPr lang="en-US" smtClean="0"/>
              <a:t>10/4/22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3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9BAF-F3B3-DF43-834F-C9BF754E3FCB}" type="datetime1">
              <a:rPr lang="en-US" smtClean="0"/>
              <a:t>10/4/22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5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31B1-C65B-3A43-B780-CF19474AF2FD}" type="datetime1">
              <a:rPr lang="en-US" smtClean="0"/>
              <a:t>10/4/22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9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5C27-8A5A-5B4E-A39C-B24174EE0FC6}" type="datetime1">
              <a:rPr lang="en-US" smtClean="0"/>
              <a:t>10/4/22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7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80-F4A1-9148-A3C9-2FDFE4BCCAC4}" type="datetime1">
              <a:rPr lang="en-US" smtClean="0"/>
              <a:t>10/4/22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6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64FF-90F3-9242-BFBC-FEF311F316D9}" type="datetime1">
              <a:rPr lang="en-US" smtClean="0"/>
              <a:t>10/4/22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1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BD9F-0513-604E-8E2D-4FF8DC296EBA}" type="datetime1">
              <a:rPr lang="en-US" smtClean="0"/>
              <a:t>10/4/22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C17-FBC8-6544-BAE4-64BA36D959EE}" type="datetime1">
              <a:rPr lang="en-US" smtClean="0"/>
              <a:t>10/4/22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0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401B2A1F-28F7-7D49-B3D5-F8B6F8939BC0}" type="datetime1">
              <a:rPr lang="en-US" smtClean="0"/>
              <a:t>10/4/22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6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C559AF-7EED-5243-BAFD-7D1348DE811A}" type="datetime1">
              <a:rPr lang="en-US" smtClean="0"/>
              <a:t>10/4/22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7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5B17965F-CEF1-C64E-A7FC-B76CCB4E6BC4}" type="datetime1">
              <a:rPr lang="en-US" smtClean="0"/>
              <a:t>10/4/22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56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wire, light, accessory&#10;&#10;Description automatically generated">
            <a:extLst>
              <a:ext uri="{FF2B5EF4-FFF2-40B4-BE49-F238E27FC236}">
                <a16:creationId xmlns:a16="http://schemas.microsoft.com/office/drawing/2014/main" id="{4408C205-97C1-B62D-9955-AD99A9A58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610" y="2267167"/>
            <a:ext cx="5863308" cy="413363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DAB75-0F6C-DF85-5751-AB595542CAD6}"/>
              </a:ext>
            </a:extLst>
          </p:cNvPr>
          <p:cNvSpPr txBox="1"/>
          <p:nvPr/>
        </p:nvSpPr>
        <p:spPr>
          <a:xfrm>
            <a:off x="998194" y="4333983"/>
            <a:ext cx="80148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Nadia Niknami  and   </a:t>
            </a:r>
            <a:r>
              <a:rPr lang="en-US" i="1" spc="-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Jie</a:t>
            </a:r>
            <a:r>
              <a:rPr lang="en-US" i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Wu</a:t>
            </a:r>
          </a:p>
          <a:p>
            <a:pPr algn="ctr"/>
            <a:endParaRPr lang="en-US" i="1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i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Temple University</a:t>
            </a:r>
          </a:p>
          <a:p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85189-D1B3-B324-DC3C-291C7463F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69030" y="3130037"/>
            <a:ext cx="10909073" cy="9579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i="1" dirty="0"/>
              <a:t>Enhancing Load Balancing by Intrusion Detection</a:t>
            </a:r>
            <a:r>
              <a:rPr lang="en-US" sz="5300" dirty="0"/>
              <a:t> </a:t>
            </a:r>
            <a:r>
              <a:rPr lang="en-US" sz="5300" i="1" dirty="0"/>
              <a:t>System Chain </a:t>
            </a:r>
            <a:br>
              <a:rPr lang="en-US" sz="5300" i="1" dirty="0"/>
            </a:br>
            <a:r>
              <a:rPr lang="en-US" sz="5300" i="1" dirty="0"/>
              <a:t>on SDN Data Plane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BEC76-7CC8-FD47-05BD-68E47A84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69831B7-87C7-5F72-36B6-66E7945044A5}"/>
              </a:ext>
            </a:extLst>
          </p:cNvPr>
          <p:cNvSpPr txBox="1">
            <a:spLocks/>
          </p:cNvSpPr>
          <p:nvPr/>
        </p:nvSpPr>
        <p:spPr>
          <a:xfrm>
            <a:off x="68481" y="6427309"/>
            <a:ext cx="10925101" cy="460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IEEE CNS 2022</a:t>
            </a:r>
          </a:p>
        </p:txBody>
      </p:sp>
    </p:spTree>
    <p:extLst>
      <p:ext uri="{BB962C8B-B14F-4D97-AF65-F5344CB8AC3E}">
        <p14:creationId xmlns:p14="http://schemas.microsoft.com/office/powerpoint/2010/main" val="1083965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309B0-F88A-7598-D284-BE158881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the Flows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77342E0-ADFA-CD2A-8A4E-6A5B2D6C2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8950" y="2733041"/>
            <a:ext cx="4038600" cy="2374900"/>
          </a:xfr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9079CAA-8520-CC56-84AB-D1077BCD6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" y="2745741"/>
            <a:ext cx="4025900" cy="2362200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4D58E314-B349-9B6C-7363-4B4510377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688" y="2762801"/>
            <a:ext cx="4038600" cy="2374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8148A6-7724-6DC9-E031-47681FB2901B}"/>
              </a:ext>
            </a:extLst>
          </p:cNvPr>
          <p:cNvSpPr txBox="1"/>
          <p:nvPr/>
        </p:nvSpPr>
        <p:spPr>
          <a:xfrm>
            <a:off x="1229709" y="2050534"/>
            <a:ext cx="203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centroid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CC4639-E7A0-E46F-B9E4-8266BD1778F8}"/>
              </a:ext>
            </a:extLst>
          </p:cNvPr>
          <p:cNvSpPr txBox="1"/>
          <p:nvPr/>
        </p:nvSpPr>
        <p:spPr>
          <a:xfrm>
            <a:off x="4966137" y="2050534"/>
            <a:ext cx="203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1C6DB3-F9F2-F9F1-05D7-73DA50E9BC5F}"/>
              </a:ext>
            </a:extLst>
          </p:cNvPr>
          <p:cNvSpPr txBox="1"/>
          <p:nvPr/>
        </p:nvSpPr>
        <p:spPr>
          <a:xfrm>
            <a:off x="9427778" y="2034594"/>
            <a:ext cx="203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E0FDD0-06B5-B43B-132A-869CF9699AE5}"/>
                  </a:ext>
                </a:extLst>
              </p:cNvPr>
              <p:cNvSpPr txBox="1"/>
              <p:nvPr/>
            </p:nvSpPr>
            <p:spPr>
              <a:xfrm>
                <a:off x="4541520" y="5750901"/>
                <a:ext cx="2334998" cy="283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E0FDD0-06B5-B43B-132A-869CF9699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520" y="5750901"/>
                <a:ext cx="2334998" cy="283091"/>
              </a:xfrm>
              <a:prstGeom prst="rect">
                <a:avLst/>
              </a:prstGeom>
              <a:blipFill>
                <a:blip r:embed="rId5"/>
                <a:stretch>
                  <a:fillRect l="-2162" r="-32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A7414-C2B3-B511-E60E-2AD993170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EC21E1D-4E10-9161-F3F2-F65B0C9B3186}"/>
              </a:ext>
            </a:extLst>
          </p:cNvPr>
          <p:cNvSpPr txBox="1">
            <a:spLocks/>
          </p:cNvSpPr>
          <p:nvPr/>
        </p:nvSpPr>
        <p:spPr>
          <a:xfrm>
            <a:off x="68481" y="6427309"/>
            <a:ext cx="10925101" cy="460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IEEE CNS 2022</a:t>
            </a:r>
          </a:p>
        </p:txBody>
      </p:sp>
    </p:spTree>
    <p:extLst>
      <p:ext uri="{BB962C8B-B14F-4D97-AF65-F5344CB8AC3E}">
        <p14:creationId xmlns:p14="http://schemas.microsoft.com/office/powerpoint/2010/main" val="45632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51CDE-AA65-E6CD-A71B-566F42FB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Matching Flow Groups to IDS chain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8206072-1F6E-C44B-3A74-D544C04B9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73" y="3429000"/>
            <a:ext cx="5207000" cy="2247900"/>
          </a:xfrm>
          <a:prstGeom prst="rect">
            <a:avLst/>
          </a:prstGeom>
        </p:spPr>
      </p:pic>
      <p:pic>
        <p:nvPicPr>
          <p:cNvPr id="6" name="Picture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1F1CD55-70E7-3DB3-76B0-A11D8DE5A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644" y="3524534"/>
            <a:ext cx="5207000" cy="22479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6CE55A-96F2-1076-B022-9FB5FA545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D730357-80E7-BC48-D813-2957443BEA37}"/>
              </a:ext>
            </a:extLst>
          </p:cNvPr>
          <p:cNvSpPr txBox="1">
            <a:spLocks/>
          </p:cNvSpPr>
          <p:nvPr/>
        </p:nvSpPr>
        <p:spPr>
          <a:xfrm>
            <a:off x="68481" y="6427309"/>
            <a:ext cx="10925101" cy="460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IEEE CNS 2022</a:t>
            </a:r>
          </a:p>
        </p:txBody>
      </p:sp>
    </p:spTree>
    <p:extLst>
      <p:ext uri="{BB962C8B-B14F-4D97-AF65-F5344CB8AC3E}">
        <p14:creationId xmlns:p14="http://schemas.microsoft.com/office/powerpoint/2010/main" val="2334701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EF727-F7D8-1FF5-1E55-E0CF2B591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A0EEF779-3831-2857-F4D8-2FA2153BB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8730" y="3429000"/>
            <a:ext cx="4686300" cy="1638300"/>
          </a:xfrm>
        </p:spPr>
      </p:pic>
      <p:pic>
        <p:nvPicPr>
          <p:cNvPr id="7" name="Picture 6" descr="A picture containing text, clock, watch, orange&#10;&#10;Description automatically generated">
            <a:extLst>
              <a:ext uri="{FF2B5EF4-FFF2-40B4-BE49-F238E27FC236}">
                <a16:creationId xmlns:a16="http://schemas.microsoft.com/office/drawing/2014/main" id="{6B23D334-1E5D-2BA6-8052-C932008C7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29" y="3627171"/>
            <a:ext cx="3378200" cy="9017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E8856ED-9095-B253-B058-8524C1985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29" y="832937"/>
            <a:ext cx="5105400" cy="22479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A51F0B19-F919-94C3-5480-65C9B8263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80" y="928524"/>
            <a:ext cx="5130800" cy="13843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44D19-A4D0-B2BA-9A9C-DCEABEB03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3371942-FCE7-8D28-0D35-5C8E67A1E97C}"/>
              </a:ext>
            </a:extLst>
          </p:cNvPr>
          <p:cNvSpPr txBox="1">
            <a:spLocks/>
          </p:cNvSpPr>
          <p:nvPr/>
        </p:nvSpPr>
        <p:spPr>
          <a:xfrm>
            <a:off x="68481" y="6427309"/>
            <a:ext cx="10925101" cy="460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IEEE CNS 2022</a:t>
            </a:r>
          </a:p>
        </p:txBody>
      </p:sp>
    </p:spTree>
    <p:extLst>
      <p:ext uri="{BB962C8B-B14F-4D97-AF65-F5344CB8AC3E}">
        <p14:creationId xmlns:p14="http://schemas.microsoft.com/office/powerpoint/2010/main" val="3695493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57940-CCCD-006F-773D-46DA8AF5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Evaluation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B536CA43-DD76-FBFC-00D6-37B2A8C30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128" y="3818891"/>
            <a:ext cx="8191500" cy="2603500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5DA3AA6-DA3F-384C-746B-6E3485722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733" y="1957367"/>
            <a:ext cx="4953000" cy="11049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D729AB-5D86-5D24-7F56-F098BB17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B0C1DE2-C994-D1F0-2C80-5EF781979979}"/>
              </a:ext>
            </a:extLst>
          </p:cNvPr>
          <p:cNvSpPr txBox="1">
            <a:spLocks/>
          </p:cNvSpPr>
          <p:nvPr/>
        </p:nvSpPr>
        <p:spPr>
          <a:xfrm>
            <a:off x="68481" y="6427309"/>
            <a:ext cx="10925101" cy="460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IEEE CNS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C400EA-48DC-F5C1-6A4C-04FCF4785D66}"/>
              </a:ext>
            </a:extLst>
          </p:cNvPr>
          <p:cNvSpPr txBox="1"/>
          <p:nvPr/>
        </p:nvSpPr>
        <p:spPr>
          <a:xfrm>
            <a:off x="68481" y="2081796"/>
            <a:ext cx="409472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Arial" panose="020B0604020202020204" pitchFamily="34" charset="0"/>
              </a:rPr>
              <a:t>The rate of blocked malicious packets can be displayed by the detection rate!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Arial" panose="020B0604020202020204" pitchFamily="34" charset="0"/>
              </a:rPr>
              <a:t>The rate of dropped malicious and legitimate packets can be displayed by the dropping rate!  </a:t>
            </a:r>
            <a:endParaRPr lang="en-US" sz="1400" dirty="0"/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64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26235DEA-7821-9CFE-54B6-E6AB2BF9A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277" y="1262744"/>
            <a:ext cx="10789445" cy="4020457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65AE2-A5F9-E6C0-C266-14946553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2D21-7F1D-FB9A-3808-FEB59F2B1008}"/>
              </a:ext>
            </a:extLst>
          </p:cNvPr>
          <p:cNvSpPr txBox="1">
            <a:spLocks/>
          </p:cNvSpPr>
          <p:nvPr/>
        </p:nvSpPr>
        <p:spPr>
          <a:xfrm>
            <a:off x="68481" y="6427309"/>
            <a:ext cx="10925101" cy="460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IEEE CNS 2022</a:t>
            </a:r>
          </a:p>
        </p:txBody>
      </p:sp>
    </p:spTree>
    <p:extLst>
      <p:ext uri="{BB962C8B-B14F-4D97-AF65-F5344CB8AC3E}">
        <p14:creationId xmlns:p14="http://schemas.microsoft.com/office/powerpoint/2010/main" val="2840217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FA7C9D-2D57-BF62-F35E-54A983005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365" y="0"/>
            <a:ext cx="9083273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27049A-C0F9-33A3-DB0C-5EDF94C5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1E1EE-3BFC-CC4D-F331-A62C4B46A06D}"/>
              </a:ext>
            </a:extLst>
          </p:cNvPr>
          <p:cNvSpPr txBox="1">
            <a:spLocks/>
          </p:cNvSpPr>
          <p:nvPr/>
        </p:nvSpPr>
        <p:spPr>
          <a:xfrm>
            <a:off x="68481" y="6427309"/>
            <a:ext cx="10925101" cy="460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IEEE CNS 2022</a:t>
            </a:r>
          </a:p>
        </p:txBody>
      </p:sp>
    </p:spTree>
    <p:extLst>
      <p:ext uri="{BB962C8B-B14F-4D97-AF65-F5344CB8AC3E}">
        <p14:creationId xmlns:p14="http://schemas.microsoft.com/office/powerpoint/2010/main" val="2343713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B79A8B5-7B1D-1380-AD8A-F5EFDA0EE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491" y="534633"/>
            <a:ext cx="11180824" cy="5552069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5042EF-CA81-A662-C3B0-597B80338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69E54-ACD8-E0BA-FA16-86867DBF9409}"/>
              </a:ext>
            </a:extLst>
          </p:cNvPr>
          <p:cNvSpPr txBox="1">
            <a:spLocks/>
          </p:cNvSpPr>
          <p:nvPr/>
        </p:nvSpPr>
        <p:spPr>
          <a:xfrm>
            <a:off x="68481" y="6427309"/>
            <a:ext cx="10925101" cy="460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IEEE CNS 2022</a:t>
            </a:r>
          </a:p>
        </p:txBody>
      </p:sp>
    </p:spTree>
    <p:extLst>
      <p:ext uri="{BB962C8B-B14F-4D97-AF65-F5344CB8AC3E}">
        <p14:creationId xmlns:p14="http://schemas.microsoft.com/office/powerpoint/2010/main" val="459366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6B9A9-546D-67C4-4156-F0C42E900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Summary</a:t>
            </a:r>
          </a:p>
        </p:txBody>
      </p:sp>
      <p:pic>
        <p:nvPicPr>
          <p:cNvPr id="18" name="Picture 4" descr="Angled shot of pen on a graph">
            <a:extLst>
              <a:ext uri="{FF2B5EF4-FFF2-40B4-BE49-F238E27FC236}">
                <a16:creationId xmlns:a16="http://schemas.microsoft.com/office/drawing/2014/main" id="{0FCD4E4F-3F18-B08D-51D0-D2552CD33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78" r="46443" b="-1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F410B-3B16-1E61-117F-03A260CB2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84" y="2546224"/>
            <a:ext cx="6404656" cy="3342747"/>
          </a:xfrm>
        </p:spPr>
        <p:txBody>
          <a:bodyPr>
            <a:normAutofit/>
          </a:bodyPr>
          <a:lstStyle/>
          <a:p>
            <a:pPr algn="just"/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</a:rPr>
              <a:t>Since deploying a single IDS in network cannot handle the traffic with fast rate on time we proposed a mechanism to deploy multiple IDSs in network and separate the incoming traffic to multiple route paths. 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</a:rPr>
              <a:t>With this process, traffic is load-balanced and IDS is capable to detect fewer packets to increase detection efficiency. 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</a:rPr>
              <a:t>We tried to minimize the cost (the overhead of SDN controller) by grouping flows (separate flows to different paths) and improve IDS detection capability</a:t>
            </a:r>
          </a:p>
          <a:p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</a:rPr>
              <a:t>We performed experiments to explore different patterns of IDS deployment and evaluated several factors such as detection rate, dropping rate, and delay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125B3-BF7A-AE03-BF10-97F96CEA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3302132-A48B-4668-A47B-A481CC7B8ACA}"/>
              </a:ext>
            </a:extLst>
          </p:cNvPr>
          <p:cNvSpPr txBox="1">
            <a:spLocks/>
          </p:cNvSpPr>
          <p:nvPr/>
        </p:nvSpPr>
        <p:spPr>
          <a:xfrm>
            <a:off x="68481" y="6427309"/>
            <a:ext cx="10925101" cy="460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IEEE CNS 2022</a:t>
            </a:r>
          </a:p>
        </p:txBody>
      </p:sp>
    </p:spTree>
    <p:extLst>
      <p:ext uri="{BB962C8B-B14F-4D97-AF65-F5344CB8AC3E}">
        <p14:creationId xmlns:p14="http://schemas.microsoft.com/office/powerpoint/2010/main" val="2713283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C507F-F3B4-CFF2-6A32-D9624AD41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Software-Defined Networks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51050C-4942-0A25-A4BC-8C916663FD1F}"/>
              </a:ext>
            </a:extLst>
          </p:cNvPr>
          <p:cNvSpPr/>
          <p:nvPr/>
        </p:nvSpPr>
        <p:spPr>
          <a:xfrm>
            <a:off x="6884091" y="2381960"/>
            <a:ext cx="1166648" cy="236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82D99B-10C3-5BE5-FFAF-3818692D7C29}"/>
              </a:ext>
            </a:extLst>
          </p:cNvPr>
          <p:cNvCxnSpPr/>
          <p:nvPr/>
        </p:nvCxnSpPr>
        <p:spPr>
          <a:xfrm flipH="1">
            <a:off x="4283459" y="3344325"/>
            <a:ext cx="8532" cy="1677637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4E660D6-DD12-DA9D-A52D-5BC66890790C}"/>
              </a:ext>
            </a:extLst>
          </p:cNvPr>
          <p:cNvSpPr/>
          <p:nvPr/>
        </p:nvSpPr>
        <p:spPr>
          <a:xfrm>
            <a:off x="3691220" y="1964108"/>
            <a:ext cx="1163844" cy="64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Control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6DE4F5-A3E4-B593-C1C2-17121A25A48E}"/>
              </a:ext>
            </a:extLst>
          </p:cNvPr>
          <p:cNvSpPr txBox="1"/>
          <p:nvPr/>
        </p:nvSpPr>
        <p:spPr>
          <a:xfrm>
            <a:off x="8004056" y="2055877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. . 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6FC7BC-173E-15FF-EA33-2437CBB3B0AA}"/>
              </a:ext>
            </a:extLst>
          </p:cNvPr>
          <p:cNvCxnSpPr/>
          <p:nvPr/>
        </p:nvCxnSpPr>
        <p:spPr>
          <a:xfrm flipH="1">
            <a:off x="4649942" y="4408847"/>
            <a:ext cx="1111248" cy="6212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18821-5AFE-206D-32B6-5A9E95711590}"/>
              </a:ext>
            </a:extLst>
          </p:cNvPr>
          <p:cNvCxnSpPr/>
          <p:nvPr/>
        </p:nvCxnSpPr>
        <p:spPr>
          <a:xfrm flipH="1" flipV="1">
            <a:off x="4724203" y="5184554"/>
            <a:ext cx="843822" cy="7105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D59D3-DDF1-D2E5-A9A8-93E9A4F53FB2}"/>
              </a:ext>
            </a:extLst>
          </p:cNvPr>
          <p:cNvCxnSpPr/>
          <p:nvPr/>
        </p:nvCxnSpPr>
        <p:spPr>
          <a:xfrm flipH="1" flipV="1">
            <a:off x="6350432" y="4467317"/>
            <a:ext cx="792959" cy="5653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189142-168F-C475-04F7-AB63BF1BA8C7}"/>
              </a:ext>
            </a:extLst>
          </p:cNvPr>
          <p:cNvCxnSpPr/>
          <p:nvPr/>
        </p:nvCxnSpPr>
        <p:spPr>
          <a:xfrm flipH="1">
            <a:off x="7560943" y="3297586"/>
            <a:ext cx="8532" cy="1677637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E806DF9-78BD-B1E9-76A6-B4A4A8C86642}"/>
              </a:ext>
            </a:extLst>
          </p:cNvPr>
          <p:cNvCxnSpPr/>
          <p:nvPr/>
        </p:nvCxnSpPr>
        <p:spPr>
          <a:xfrm flipH="1">
            <a:off x="9201055" y="2395828"/>
            <a:ext cx="8532" cy="1677637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879B74-92E4-2D8E-692D-A77800870A25}"/>
              </a:ext>
            </a:extLst>
          </p:cNvPr>
          <p:cNvCxnSpPr/>
          <p:nvPr/>
        </p:nvCxnSpPr>
        <p:spPr>
          <a:xfrm flipH="1">
            <a:off x="6017851" y="2444139"/>
            <a:ext cx="8532" cy="1188720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ECBBD9-A785-A32D-6EC4-EFC17478D727}"/>
              </a:ext>
            </a:extLst>
          </p:cNvPr>
          <p:cNvCxnSpPr/>
          <p:nvPr/>
        </p:nvCxnSpPr>
        <p:spPr>
          <a:xfrm>
            <a:off x="3271265" y="3859863"/>
            <a:ext cx="8548621" cy="13701"/>
          </a:xfrm>
          <a:prstGeom prst="line">
            <a:avLst/>
          </a:prstGeom>
          <a:ln w="95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D24FB8E-F67C-4E09-F7E9-B9602230C501}"/>
              </a:ext>
            </a:extLst>
          </p:cNvPr>
          <p:cNvSpPr txBox="1"/>
          <p:nvPr/>
        </p:nvSpPr>
        <p:spPr>
          <a:xfrm>
            <a:off x="10463049" y="3473024"/>
            <a:ext cx="145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Plane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08B2D6-BD3D-C64A-E071-C2507FA840CD}"/>
              </a:ext>
            </a:extLst>
          </p:cNvPr>
          <p:cNvSpPr txBox="1"/>
          <p:nvPr/>
        </p:nvSpPr>
        <p:spPr>
          <a:xfrm>
            <a:off x="10559202" y="3885809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Plane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AF42CC-5658-B1FE-203F-4F62C3CF1B9B}"/>
              </a:ext>
            </a:extLst>
          </p:cNvPr>
          <p:cNvSpPr txBox="1"/>
          <p:nvPr/>
        </p:nvSpPr>
        <p:spPr>
          <a:xfrm>
            <a:off x="3149077" y="4000017"/>
            <a:ext cx="1187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Flow Rules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F254BED-ACA3-3D89-BE41-D0246B7F6FB9}"/>
              </a:ext>
            </a:extLst>
          </p:cNvPr>
          <p:cNvCxnSpPr/>
          <p:nvPr/>
        </p:nvCxnSpPr>
        <p:spPr>
          <a:xfrm flipH="1">
            <a:off x="7823073" y="4473995"/>
            <a:ext cx="1006282" cy="5561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D55AC-F193-5648-45ED-D090DF5E6B48}"/>
              </a:ext>
            </a:extLst>
          </p:cNvPr>
          <p:cNvCxnSpPr/>
          <p:nvPr/>
        </p:nvCxnSpPr>
        <p:spPr>
          <a:xfrm flipH="1">
            <a:off x="6223622" y="5408554"/>
            <a:ext cx="1079823" cy="5648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54D7D84-E923-F997-6755-F7FD03BD19A9}"/>
              </a:ext>
            </a:extLst>
          </p:cNvPr>
          <p:cNvSpPr/>
          <p:nvPr/>
        </p:nvSpPr>
        <p:spPr>
          <a:xfrm>
            <a:off x="5161307" y="1964108"/>
            <a:ext cx="1163844" cy="64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Control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4E8605-23B7-D7B5-BA20-8394123AB238}"/>
              </a:ext>
            </a:extLst>
          </p:cNvPr>
          <p:cNvSpPr/>
          <p:nvPr/>
        </p:nvSpPr>
        <p:spPr>
          <a:xfrm>
            <a:off x="6585385" y="1964108"/>
            <a:ext cx="1163844" cy="64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Control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39824A-D2AF-791B-12E1-2DC836456D36}"/>
              </a:ext>
            </a:extLst>
          </p:cNvPr>
          <p:cNvSpPr/>
          <p:nvPr/>
        </p:nvSpPr>
        <p:spPr>
          <a:xfrm>
            <a:off x="8728411" y="1964108"/>
            <a:ext cx="1163844" cy="6400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Control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App</a:t>
            </a:r>
          </a:p>
        </p:txBody>
      </p:sp>
      <p:pic>
        <p:nvPicPr>
          <p:cNvPr id="26" name="Google Shape;1463;p153" descr="switch-icon.png">
            <a:extLst>
              <a:ext uri="{FF2B5EF4-FFF2-40B4-BE49-F238E27FC236}">
                <a16:creationId xmlns:a16="http://schemas.microsoft.com/office/drawing/2014/main" id="{14EB9CA6-402B-B6C4-DED5-8F637C216C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08629" y="4848022"/>
            <a:ext cx="1159475" cy="74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463;p153" descr="switch-icon.png">
            <a:extLst>
              <a:ext uri="{FF2B5EF4-FFF2-40B4-BE49-F238E27FC236}">
                <a16:creationId xmlns:a16="http://schemas.microsoft.com/office/drawing/2014/main" id="{A6660639-455A-FAF7-01B1-33C3CF483A0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3906" y="3880979"/>
            <a:ext cx="1159475" cy="74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463;p153" descr="switch-icon.png">
            <a:extLst>
              <a:ext uri="{FF2B5EF4-FFF2-40B4-BE49-F238E27FC236}">
                <a16:creationId xmlns:a16="http://schemas.microsoft.com/office/drawing/2014/main" id="{A8F60874-86F3-619A-BF75-F3104AADCAD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99222" y="3917300"/>
            <a:ext cx="1159475" cy="74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463;p153" descr="switch-icon.png">
            <a:extLst>
              <a:ext uri="{FF2B5EF4-FFF2-40B4-BE49-F238E27FC236}">
                <a16:creationId xmlns:a16="http://schemas.microsoft.com/office/drawing/2014/main" id="{3FAFEEB7-9B38-6857-2A11-221564F745C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09181" y="4799458"/>
            <a:ext cx="1159475" cy="74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463;p153" descr="switch-icon.png">
            <a:extLst>
              <a:ext uri="{FF2B5EF4-FFF2-40B4-BE49-F238E27FC236}">
                <a16:creationId xmlns:a16="http://schemas.microsoft.com/office/drawing/2014/main" id="{1C4FCAB8-E47F-307F-8CD6-132AF60EB92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6361" y="5718531"/>
            <a:ext cx="1159475" cy="7403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2701437-02DC-8F2A-AD7C-2D840534CAC3}"/>
              </a:ext>
            </a:extLst>
          </p:cNvPr>
          <p:cNvCxnSpPr/>
          <p:nvPr/>
        </p:nvCxnSpPr>
        <p:spPr>
          <a:xfrm flipH="1">
            <a:off x="5887682" y="3302162"/>
            <a:ext cx="17222" cy="2597279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44B27EA-7830-44A9-8A32-DDA9C88904D2}"/>
              </a:ext>
            </a:extLst>
          </p:cNvPr>
          <p:cNvGrpSpPr/>
          <p:nvPr/>
        </p:nvGrpSpPr>
        <p:grpSpPr>
          <a:xfrm>
            <a:off x="3691220" y="2706782"/>
            <a:ext cx="6211402" cy="1005840"/>
            <a:chOff x="2903129" y="3021882"/>
            <a:chExt cx="6211402" cy="121297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C49645-21FB-4D57-F818-543205D23E83}"/>
                </a:ext>
              </a:extLst>
            </p:cNvPr>
            <p:cNvSpPr/>
            <p:nvPr/>
          </p:nvSpPr>
          <p:spPr>
            <a:xfrm>
              <a:off x="2903129" y="3021882"/>
              <a:ext cx="6185866" cy="1212975"/>
            </a:xfrm>
            <a:prstGeom prst="rect">
              <a:avLst/>
            </a:prstGeom>
            <a:solidFill>
              <a:srgbClr val="CFE7F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Controller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A1D0492-7F54-4E48-DE4E-9D7424079C35}"/>
                </a:ext>
              </a:extLst>
            </p:cNvPr>
            <p:cNvGrpSpPr/>
            <p:nvPr/>
          </p:nvGrpSpPr>
          <p:grpSpPr>
            <a:xfrm>
              <a:off x="7203221" y="3079799"/>
              <a:ext cx="1096671" cy="1083466"/>
              <a:chOff x="10279626" y="1055050"/>
              <a:chExt cx="1096671" cy="1083466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D957F87-12A1-E39C-A65F-83A4497DA18C}"/>
                  </a:ext>
                </a:extLst>
              </p:cNvPr>
              <p:cNvSpPr/>
              <p:nvPr/>
            </p:nvSpPr>
            <p:spPr>
              <a:xfrm>
                <a:off x="10279626" y="1590548"/>
                <a:ext cx="250722" cy="26774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ED3742C-C88A-BF54-DF2B-806A3E8AB9F3}"/>
                  </a:ext>
                </a:extLst>
              </p:cNvPr>
              <p:cNvSpPr/>
              <p:nvPr/>
            </p:nvSpPr>
            <p:spPr>
              <a:xfrm>
                <a:off x="10682748" y="1870767"/>
                <a:ext cx="250722" cy="26774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8DAD55C-6B42-6482-5DB3-B7A32B6568E9}"/>
                  </a:ext>
                </a:extLst>
              </p:cNvPr>
              <p:cNvSpPr/>
              <p:nvPr/>
            </p:nvSpPr>
            <p:spPr>
              <a:xfrm>
                <a:off x="10682748" y="1322799"/>
                <a:ext cx="250722" cy="26774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79A21AD-8A76-59E3-B6AB-9111D1A959AA}"/>
                  </a:ext>
                </a:extLst>
              </p:cNvPr>
              <p:cNvSpPr/>
              <p:nvPr/>
            </p:nvSpPr>
            <p:spPr>
              <a:xfrm>
                <a:off x="11125575" y="1055050"/>
                <a:ext cx="250722" cy="26774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2E03BC0-C8C1-5445-F68C-2518219DA719}"/>
                  </a:ext>
                </a:extLst>
              </p:cNvPr>
              <p:cNvSpPr/>
              <p:nvPr/>
            </p:nvSpPr>
            <p:spPr>
              <a:xfrm>
                <a:off x="11125575" y="1590547"/>
                <a:ext cx="250722" cy="26774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819BCF1-EEBE-D8D2-08BE-07617A3461DE}"/>
                  </a:ext>
                </a:extLst>
              </p:cNvPr>
              <p:cNvCxnSpPr/>
              <p:nvPr/>
            </p:nvCxnSpPr>
            <p:spPr>
              <a:xfrm flipV="1">
                <a:off x="10493631" y="1094261"/>
                <a:ext cx="845949" cy="5354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9C0F70C-96C0-1CAB-9791-F58ECE147BFF}"/>
                  </a:ext>
                </a:extLst>
              </p:cNvPr>
              <p:cNvCxnSpPr/>
              <p:nvPr/>
            </p:nvCxnSpPr>
            <p:spPr>
              <a:xfrm flipH="1">
                <a:off x="10896753" y="1629758"/>
                <a:ext cx="442827" cy="2802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C9EF15C-8B92-6D19-479D-3A7A5977916C}"/>
                  </a:ext>
                </a:extLst>
              </p:cNvPr>
              <p:cNvCxnSpPr/>
              <p:nvPr/>
            </p:nvCxnSpPr>
            <p:spPr>
              <a:xfrm>
                <a:off x="10719465" y="1362010"/>
                <a:ext cx="620115" cy="4570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DD28A52-8106-5DCA-1328-E15A7E88A980}"/>
                  </a:ext>
                </a:extLst>
              </p:cNvPr>
              <p:cNvCxnSpPr/>
              <p:nvPr/>
            </p:nvCxnSpPr>
            <p:spPr>
              <a:xfrm>
                <a:off x="10316343" y="1629759"/>
                <a:ext cx="580410" cy="4695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3358636-BCBC-A157-AB59-661EE9B1503B}"/>
                  </a:ext>
                </a:extLst>
              </p:cNvPr>
              <p:cNvCxnSpPr/>
              <p:nvPr/>
            </p:nvCxnSpPr>
            <p:spPr>
              <a:xfrm>
                <a:off x="11250936" y="1322799"/>
                <a:ext cx="0" cy="2677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ADCB1CE-A9F1-44D8-530C-13A9E55142C7}"/>
                </a:ext>
              </a:extLst>
            </p:cNvPr>
            <p:cNvSpPr txBox="1"/>
            <p:nvPr/>
          </p:nvSpPr>
          <p:spPr>
            <a:xfrm>
              <a:off x="8120348" y="3034652"/>
              <a:ext cx="9941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Global </a:t>
              </a:r>
            </a:p>
            <a:p>
              <a:pPr algn="r"/>
              <a:r>
                <a:rPr lang="en-US" dirty="0"/>
                <a:t>Network</a:t>
              </a:r>
            </a:p>
            <a:p>
              <a:pPr algn="r"/>
              <a:r>
                <a:rPr lang="en-US" dirty="0"/>
                <a:t>Map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8CE4F35E-2CC7-87DF-0AF1-496E855DE43B}"/>
              </a:ext>
            </a:extLst>
          </p:cNvPr>
          <p:cNvSpPr/>
          <p:nvPr/>
        </p:nvSpPr>
        <p:spPr>
          <a:xfrm>
            <a:off x="585039" y="2918298"/>
            <a:ext cx="1841933" cy="73495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Routing Table</a:t>
            </a:r>
          </a:p>
          <a:p>
            <a:pPr algn="ctr"/>
            <a:r>
              <a:rPr lang="en-US" b="1" dirty="0"/>
              <a:t>(RIB)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60832E6-F6C3-FE1A-1288-F8B92FF478F3}"/>
              </a:ext>
            </a:extLst>
          </p:cNvPr>
          <p:cNvCxnSpPr>
            <a:stCxn id="46" idx="2"/>
            <a:endCxn id="48" idx="0"/>
          </p:cNvCxnSpPr>
          <p:nvPr/>
        </p:nvCxnSpPr>
        <p:spPr>
          <a:xfrm>
            <a:off x="1506006" y="3653256"/>
            <a:ext cx="0" cy="5636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882FD0E-657B-72AE-3B9C-2E6CA03D5022}"/>
              </a:ext>
            </a:extLst>
          </p:cNvPr>
          <p:cNvSpPr/>
          <p:nvPr/>
        </p:nvSpPr>
        <p:spPr>
          <a:xfrm>
            <a:off x="585039" y="4216891"/>
            <a:ext cx="1841933" cy="73495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Forwarding Table</a:t>
            </a:r>
          </a:p>
          <a:p>
            <a:pPr algn="ctr"/>
            <a:r>
              <a:rPr lang="en-US" b="1" dirty="0"/>
              <a:t>(FIB)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F003941-552B-5B84-173E-32D214C2DBCB}"/>
              </a:ext>
            </a:extLst>
          </p:cNvPr>
          <p:cNvCxnSpPr/>
          <p:nvPr/>
        </p:nvCxnSpPr>
        <p:spPr>
          <a:xfrm flipV="1">
            <a:off x="168687" y="3934139"/>
            <a:ext cx="3874614" cy="9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BF55D4A-9F33-547A-64FA-5FA7AFFE5818}"/>
              </a:ext>
            </a:extLst>
          </p:cNvPr>
          <p:cNvCxnSpPr>
            <a:endCxn id="46" idx="0"/>
          </p:cNvCxnSpPr>
          <p:nvPr/>
        </p:nvCxnSpPr>
        <p:spPr>
          <a:xfrm>
            <a:off x="1506005" y="2427207"/>
            <a:ext cx="1" cy="4910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2C3F79-609F-065A-7280-3FB08A3E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2EDBBAB-8885-EA51-19CC-2B2366EF6810}"/>
              </a:ext>
            </a:extLst>
          </p:cNvPr>
          <p:cNvSpPr txBox="1">
            <a:spLocks/>
          </p:cNvSpPr>
          <p:nvPr/>
        </p:nvSpPr>
        <p:spPr>
          <a:xfrm>
            <a:off x="68481" y="6427309"/>
            <a:ext cx="10925101" cy="460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IEEE CNS 2022</a:t>
            </a:r>
          </a:p>
        </p:txBody>
      </p:sp>
    </p:spTree>
    <p:extLst>
      <p:ext uri="{BB962C8B-B14F-4D97-AF65-F5344CB8AC3E}">
        <p14:creationId xmlns:p14="http://schemas.microsoft.com/office/powerpoint/2010/main" val="311703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ADED9-ADF9-4148-624B-E79A84DA6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Intrusion Detection System Application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2580D38-D70C-63D7-4A5E-55456F126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6653" y="2182714"/>
            <a:ext cx="5619036" cy="3601815"/>
          </a:xfr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355AAB0-D7CB-143F-1BDB-3258E3BD7BC3}"/>
              </a:ext>
            </a:extLst>
          </p:cNvPr>
          <p:cNvSpPr/>
          <p:nvPr/>
        </p:nvSpPr>
        <p:spPr>
          <a:xfrm>
            <a:off x="8179474" y="2936021"/>
            <a:ext cx="795528" cy="20201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IDS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49C80F-9284-F609-B432-9C213F81FC17}"/>
              </a:ext>
            </a:extLst>
          </p:cNvPr>
          <p:cNvSpPr txBox="1"/>
          <p:nvPr/>
        </p:nvSpPr>
        <p:spPr>
          <a:xfrm>
            <a:off x="696686" y="2182714"/>
            <a:ext cx="3802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Detect anomalies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Drop 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Redirect flows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412AD-1193-2DB4-36F2-6260A12E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D9B7DC3-7C8D-2A5F-EB9F-0D72A2B3A713}"/>
              </a:ext>
            </a:extLst>
          </p:cNvPr>
          <p:cNvSpPr txBox="1">
            <a:spLocks/>
          </p:cNvSpPr>
          <p:nvPr/>
        </p:nvSpPr>
        <p:spPr>
          <a:xfrm>
            <a:off x="68481" y="6427309"/>
            <a:ext cx="10925101" cy="460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IEEE CNS 2022</a:t>
            </a:r>
          </a:p>
        </p:txBody>
      </p:sp>
    </p:spTree>
    <p:extLst>
      <p:ext uri="{BB962C8B-B14F-4D97-AF65-F5344CB8AC3E}">
        <p14:creationId xmlns:p14="http://schemas.microsoft.com/office/powerpoint/2010/main" val="51628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A7050-D83B-BAB3-0312-8FD7AF468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Centralized Intrusion Detection System in Data Plane</a:t>
            </a:r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BC66816-FAB1-F50E-5D44-EF6CA7001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053" y="2626074"/>
            <a:ext cx="5619036" cy="360181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5806C2B-66E5-BC2E-8D2F-D1A866DB3F4B}"/>
              </a:ext>
            </a:extLst>
          </p:cNvPr>
          <p:cNvSpPr/>
          <p:nvPr/>
        </p:nvSpPr>
        <p:spPr>
          <a:xfrm>
            <a:off x="8633898" y="3847823"/>
            <a:ext cx="795528" cy="48555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B45D3FB-6BBA-F4DF-1BFD-688E553651A7}"/>
              </a:ext>
            </a:extLst>
          </p:cNvPr>
          <p:cNvSpPr/>
          <p:nvPr/>
        </p:nvSpPr>
        <p:spPr>
          <a:xfrm>
            <a:off x="6368902" y="3386468"/>
            <a:ext cx="1041991" cy="2392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BBAF7C-AE64-7713-2887-040645EF2E7A}"/>
              </a:ext>
            </a:extLst>
          </p:cNvPr>
          <p:cNvCxnSpPr>
            <a:cxnSpLocks/>
          </p:cNvCxnSpPr>
          <p:nvPr/>
        </p:nvCxnSpPr>
        <p:spPr>
          <a:xfrm flipV="1">
            <a:off x="5824380" y="4032855"/>
            <a:ext cx="2820327" cy="98240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ent Arrow 10">
            <a:extLst>
              <a:ext uri="{FF2B5EF4-FFF2-40B4-BE49-F238E27FC236}">
                <a16:creationId xmlns:a16="http://schemas.microsoft.com/office/drawing/2014/main" id="{0B9BD2FD-535F-0B31-CC28-041E469FB9F0}"/>
              </a:ext>
            </a:extLst>
          </p:cNvPr>
          <p:cNvSpPr/>
          <p:nvPr/>
        </p:nvSpPr>
        <p:spPr>
          <a:xfrm flipH="1">
            <a:off x="6379711" y="3437858"/>
            <a:ext cx="2689860" cy="409965"/>
          </a:xfrm>
          <a:prstGeom prst="bentArrow">
            <a:avLst>
              <a:gd name="adj1" fmla="val 25000"/>
              <a:gd name="adj2" fmla="val 29957"/>
              <a:gd name="adj3" fmla="val 25000"/>
              <a:gd name="adj4" fmla="val 4375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03BD2B-D4E9-9827-9FD9-E350BC6929CA}"/>
              </a:ext>
            </a:extLst>
          </p:cNvPr>
          <p:cNvSpPr txBox="1"/>
          <p:nvPr/>
        </p:nvSpPr>
        <p:spPr>
          <a:xfrm>
            <a:off x="7224703" y="3283976"/>
            <a:ext cx="2024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Anomaly Detection Report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0708A04-8CE8-C099-0533-00F4131FF3FB}"/>
              </a:ext>
            </a:extLst>
          </p:cNvPr>
          <p:cNvCxnSpPr>
            <a:cxnSpLocks/>
          </p:cNvCxnSpPr>
          <p:nvPr/>
        </p:nvCxnSpPr>
        <p:spPr>
          <a:xfrm flipV="1">
            <a:off x="7421702" y="4032855"/>
            <a:ext cx="1212196" cy="1162890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CE95F5F-4AEF-FB1E-12AF-19FB2DFD8F32}"/>
              </a:ext>
            </a:extLst>
          </p:cNvPr>
          <p:cNvCxnSpPr>
            <a:cxnSpLocks/>
          </p:cNvCxnSpPr>
          <p:nvPr/>
        </p:nvCxnSpPr>
        <p:spPr>
          <a:xfrm flipV="1">
            <a:off x="5974753" y="4015353"/>
            <a:ext cx="2659145" cy="1761837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5BAE108-7512-76D1-9B1A-B4345082FA3D}"/>
              </a:ext>
            </a:extLst>
          </p:cNvPr>
          <p:cNvCxnSpPr>
            <a:cxnSpLocks/>
          </p:cNvCxnSpPr>
          <p:nvPr/>
        </p:nvCxnSpPr>
        <p:spPr>
          <a:xfrm flipV="1">
            <a:off x="5327088" y="4087025"/>
            <a:ext cx="3317619" cy="768478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BD5DC49-6FFF-E07A-A769-D33E3DA749BC}"/>
              </a:ext>
            </a:extLst>
          </p:cNvPr>
          <p:cNvCxnSpPr>
            <a:cxnSpLocks/>
          </p:cNvCxnSpPr>
          <p:nvPr/>
        </p:nvCxnSpPr>
        <p:spPr>
          <a:xfrm flipV="1">
            <a:off x="4531560" y="4087025"/>
            <a:ext cx="4113147" cy="1408886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BE397B5-61B1-6077-46D6-F744CE9ED81A}"/>
              </a:ext>
            </a:extLst>
          </p:cNvPr>
          <p:cNvCxnSpPr>
            <a:cxnSpLocks/>
          </p:cNvCxnSpPr>
          <p:nvPr/>
        </p:nvCxnSpPr>
        <p:spPr>
          <a:xfrm flipV="1">
            <a:off x="4316995" y="4087025"/>
            <a:ext cx="4327712" cy="437298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15F8E14-EB44-D4C2-4587-EE741C35DBFA}"/>
              </a:ext>
            </a:extLst>
          </p:cNvPr>
          <p:cNvSpPr txBox="1"/>
          <p:nvPr/>
        </p:nvSpPr>
        <p:spPr>
          <a:xfrm>
            <a:off x="571500" y="2164409"/>
            <a:ext cx="2689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Limited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Overloading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DA7AF4-A1DC-A467-6B6B-5DB853BE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237268-B104-1D32-DCBF-C91B92663166}"/>
              </a:ext>
            </a:extLst>
          </p:cNvPr>
          <p:cNvSpPr txBox="1">
            <a:spLocks/>
          </p:cNvSpPr>
          <p:nvPr/>
        </p:nvSpPr>
        <p:spPr>
          <a:xfrm>
            <a:off x="68481" y="6427309"/>
            <a:ext cx="10925101" cy="460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IEEE CNS 2022</a:t>
            </a:r>
          </a:p>
        </p:txBody>
      </p:sp>
    </p:spTree>
    <p:extLst>
      <p:ext uri="{BB962C8B-B14F-4D97-AF65-F5344CB8AC3E}">
        <p14:creationId xmlns:p14="http://schemas.microsoft.com/office/powerpoint/2010/main" val="68107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3EE40-18C0-D692-CD50-7073152B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Intrusion Detection System for Switches in Data Plane</a:t>
            </a:r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6B3284F-4B05-9F42-8D3B-F88D4C311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5465" y="2197228"/>
            <a:ext cx="5619036" cy="3601815"/>
          </a:xfr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69EAB91-81C8-A1DD-DF2D-60CD5FA4234E}"/>
              </a:ext>
            </a:extLst>
          </p:cNvPr>
          <p:cNvSpPr/>
          <p:nvPr/>
        </p:nvSpPr>
        <p:spPr>
          <a:xfrm>
            <a:off x="6164240" y="2952196"/>
            <a:ext cx="1041991" cy="2392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D9699F-50EA-707F-CC1B-EB5439F94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957" y="3728822"/>
            <a:ext cx="368300" cy="2794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3AFF18-6856-25D5-5014-62CA179D0A8D}"/>
              </a:ext>
            </a:extLst>
          </p:cNvPr>
          <p:cNvCxnSpPr/>
          <p:nvPr/>
        </p:nvCxnSpPr>
        <p:spPr>
          <a:xfrm>
            <a:off x="4161107" y="3964935"/>
            <a:ext cx="0" cy="13716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1204F7A-34FF-91BA-0107-B73401CCE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043" y="5434546"/>
            <a:ext cx="368300" cy="2794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24729D-348C-E3F0-6034-EC8E223D3209}"/>
              </a:ext>
            </a:extLst>
          </p:cNvPr>
          <p:cNvCxnSpPr/>
          <p:nvPr/>
        </p:nvCxnSpPr>
        <p:spPr>
          <a:xfrm>
            <a:off x="4357193" y="5307147"/>
            <a:ext cx="0" cy="13716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49C1C1F-A8D0-EE4F-3C2B-5D31CB3F9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59" y="4813409"/>
            <a:ext cx="368300" cy="2794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C5C01D-7267-B2F7-8ED8-E3844494FE33}"/>
              </a:ext>
            </a:extLst>
          </p:cNvPr>
          <p:cNvCxnSpPr/>
          <p:nvPr/>
        </p:nvCxnSpPr>
        <p:spPr>
          <a:xfrm>
            <a:off x="5099009" y="4694511"/>
            <a:ext cx="0" cy="13716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874A5D1D-681E-1994-43A4-612C72E88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995" y="4790924"/>
            <a:ext cx="368300" cy="2794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C9A97F5-0B70-BD98-DB9F-7C9BBCC13A2A}"/>
              </a:ext>
            </a:extLst>
          </p:cNvPr>
          <p:cNvCxnSpPr/>
          <p:nvPr/>
        </p:nvCxnSpPr>
        <p:spPr>
          <a:xfrm>
            <a:off x="6293021" y="4676249"/>
            <a:ext cx="0" cy="13716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A0260A8-92FA-CA03-3602-68CEC3053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418" y="5698281"/>
            <a:ext cx="368300" cy="2794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0F2E80-1779-0429-D727-3E4F96D79737}"/>
              </a:ext>
            </a:extLst>
          </p:cNvPr>
          <p:cNvCxnSpPr/>
          <p:nvPr/>
        </p:nvCxnSpPr>
        <p:spPr>
          <a:xfrm>
            <a:off x="5816063" y="5584007"/>
            <a:ext cx="0" cy="13716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456AADD-E4CE-58EE-173F-871AA140A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477" y="5119395"/>
            <a:ext cx="368300" cy="2794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543A50-3EDB-1B2F-8FA3-D1847D13F930}"/>
              </a:ext>
            </a:extLst>
          </p:cNvPr>
          <p:cNvCxnSpPr/>
          <p:nvPr/>
        </p:nvCxnSpPr>
        <p:spPr>
          <a:xfrm>
            <a:off x="7250122" y="5005121"/>
            <a:ext cx="0" cy="13716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BE4E4878-6F0C-45EF-2F52-127CBD91E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168" y="4192206"/>
            <a:ext cx="368300" cy="2794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580A73D-759E-72F9-A214-E1CF6540C6D1}"/>
              </a:ext>
            </a:extLst>
          </p:cNvPr>
          <p:cNvCxnSpPr/>
          <p:nvPr/>
        </p:nvCxnSpPr>
        <p:spPr>
          <a:xfrm>
            <a:off x="6957813" y="4077932"/>
            <a:ext cx="0" cy="13716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E59C300C-53C4-A842-2EDD-590F25B1E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611" y="4052506"/>
            <a:ext cx="368300" cy="2794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CD3604-61E0-69DA-D7CF-B7EDF4E031C4}"/>
              </a:ext>
            </a:extLst>
          </p:cNvPr>
          <p:cNvCxnSpPr/>
          <p:nvPr/>
        </p:nvCxnSpPr>
        <p:spPr>
          <a:xfrm>
            <a:off x="5665256" y="3938232"/>
            <a:ext cx="0" cy="13716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F63D02B9-0B20-EF6B-F224-E4014892F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811" y="3912806"/>
            <a:ext cx="368300" cy="2794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FADE870-4F0A-C811-A366-3091F77B6244}"/>
              </a:ext>
            </a:extLst>
          </p:cNvPr>
          <p:cNvCxnSpPr/>
          <p:nvPr/>
        </p:nvCxnSpPr>
        <p:spPr>
          <a:xfrm>
            <a:off x="7484961" y="4148919"/>
            <a:ext cx="0" cy="13716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DF09DAA-E78B-F710-FAFA-D7C4583E920A}"/>
              </a:ext>
            </a:extLst>
          </p:cNvPr>
          <p:cNvSpPr txBox="1"/>
          <p:nvPr/>
        </p:nvSpPr>
        <p:spPr>
          <a:xfrm>
            <a:off x="622300" y="2197228"/>
            <a:ext cx="246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Cost of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Missing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Limited Capacity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54C6C8-6120-1B00-E89D-823307B1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A249331-163D-F0AA-3EAA-38924065B5E6}"/>
              </a:ext>
            </a:extLst>
          </p:cNvPr>
          <p:cNvSpPr txBox="1">
            <a:spLocks/>
          </p:cNvSpPr>
          <p:nvPr/>
        </p:nvSpPr>
        <p:spPr>
          <a:xfrm>
            <a:off x="68481" y="6427309"/>
            <a:ext cx="10925101" cy="460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IEEE CNS 2022</a:t>
            </a:r>
          </a:p>
        </p:txBody>
      </p:sp>
    </p:spTree>
    <p:extLst>
      <p:ext uri="{BB962C8B-B14F-4D97-AF65-F5344CB8AC3E}">
        <p14:creationId xmlns:p14="http://schemas.microsoft.com/office/powerpoint/2010/main" val="321677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ABD64-7F85-A9D8-EDA4-0ACC8753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Chain of Intrusion Detection System in Data Plane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40266E7-621A-8B41-5690-EFCCEB457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338" y="2108200"/>
            <a:ext cx="7553650" cy="376078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05926-6619-5701-3A1E-BBBCC1F9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D608C7B-D9C8-24E4-FD56-522FF6F4D623}"/>
              </a:ext>
            </a:extLst>
          </p:cNvPr>
          <p:cNvSpPr txBox="1">
            <a:spLocks/>
          </p:cNvSpPr>
          <p:nvPr/>
        </p:nvSpPr>
        <p:spPr>
          <a:xfrm>
            <a:off x="68481" y="6427309"/>
            <a:ext cx="10925101" cy="460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IEEE CNS 2022</a:t>
            </a:r>
          </a:p>
        </p:txBody>
      </p:sp>
    </p:spTree>
    <p:extLst>
      <p:ext uri="{BB962C8B-B14F-4D97-AF65-F5344CB8AC3E}">
        <p14:creationId xmlns:p14="http://schemas.microsoft.com/office/powerpoint/2010/main" val="4142426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2B6C9846-B5AB-4E52-988D-F7E5865C9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6F3D7E8E-8467-4198-87E0-ADC1B604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67282-28B7-38B5-F09E-3E11E76F1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17994A1A-D42D-6A94-72F1-B526C065B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380810"/>
              </p:ext>
            </p:extLst>
          </p:nvPr>
        </p:nvGraphicFramePr>
        <p:xfrm>
          <a:off x="645744" y="293914"/>
          <a:ext cx="10900477" cy="627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EDEC2D-C185-C366-9461-69F73796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1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B8D24-F8B2-F1E4-F74C-440665F9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Proposed Method</a:t>
            </a:r>
            <a:endParaRPr lang="en-US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170E2A2E-8211-DAA8-1EB1-CA0156B2D1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226787"/>
              </p:ext>
            </p:extLst>
          </p:nvPr>
        </p:nvGraphicFramePr>
        <p:xfrm>
          <a:off x="1097280" y="2108201"/>
          <a:ext cx="10058400" cy="376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5BDA9F-CE52-51C8-4B1A-46D05279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69A0F7D-784C-6DF3-96CC-4F5BCE0E3F41}"/>
              </a:ext>
            </a:extLst>
          </p:cNvPr>
          <p:cNvSpPr txBox="1">
            <a:spLocks/>
          </p:cNvSpPr>
          <p:nvPr/>
        </p:nvSpPr>
        <p:spPr>
          <a:xfrm>
            <a:off x="68481" y="6427309"/>
            <a:ext cx="10925101" cy="460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IEEE CNS 2022</a:t>
            </a:r>
          </a:p>
        </p:txBody>
      </p:sp>
    </p:spTree>
    <p:extLst>
      <p:ext uri="{BB962C8B-B14F-4D97-AF65-F5344CB8AC3E}">
        <p14:creationId xmlns:p14="http://schemas.microsoft.com/office/powerpoint/2010/main" val="2267305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72BD8-6CF1-036A-B5F4-D4B8D1EAB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Grouping the Flows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1509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screenshot of a graph&#10;&#10;Description automatically generated with low confidence">
            <a:extLst>
              <a:ext uri="{FF2B5EF4-FFF2-40B4-BE49-F238E27FC236}">
                <a16:creationId xmlns:a16="http://schemas.microsoft.com/office/drawing/2014/main" id="{C9CB1572-62EC-4874-5E04-C0E90727F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137" y="2959491"/>
            <a:ext cx="3806164" cy="176035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EF24FA7-12B9-F71B-6F9D-8CE139027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536" y="2959491"/>
            <a:ext cx="3801344" cy="173911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1EA9D-AAA7-7F70-F843-6053F579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B69F998-8F05-A035-C447-612801CDF2D3}"/>
              </a:ext>
            </a:extLst>
          </p:cNvPr>
          <p:cNvSpPr txBox="1">
            <a:spLocks/>
          </p:cNvSpPr>
          <p:nvPr/>
        </p:nvSpPr>
        <p:spPr>
          <a:xfrm>
            <a:off x="68481" y="6427309"/>
            <a:ext cx="10925101" cy="460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IEEE CNS 2022</a:t>
            </a:r>
          </a:p>
        </p:txBody>
      </p:sp>
    </p:spTree>
    <p:extLst>
      <p:ext uri="{BB962C8B-B14F-4D97-AF65-F5344CB8AC3E}">
        <p14:creationId xmlns:p14="http://schemas.microsoft.com/office/powerpoint/2010/main" val="34403990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382029"/>
      </a:dk2>
      <a:lt2>
        <a:srgbClr val="E2E3E8"/>
      </a:lt2>
      <a:accent1>
        <a:srgbClr val="B5A020"/>
      </a:accent1>
      <a:accent2>
        <a:srgbClr val="D56B17"/>
      </a:accent2>
      <a:accent3>
        <a:srgbClr val="E72E29"/>
      </a:accent3>
      <a:accent4>
        <a:srgbClr val="D51761"/>
      </a:accent4>
      <a:accent5>
        <a:srgbClr val="E729C2"/>
      </a:accent5>
      <a:accent6>
        <a:srgbClr val="AA17D5"/>
      </a:accent6>
      <a:hlink>
        <a:srgbClr val="BF3F91"/>
      </a:hlink>
      <a:folHlink>
        <a:srgbClr val="7F7F7F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6025</TotalTime>
  <Words>573</Words>
  <Application>Microsoft Macintosh PowerPoint</Application>
  <PresentationFormat>Widescreen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Bookman Old Style</vt:lpstr>
      <vt:lpstr>Calibri</vt:lpstr>
      <vt:lpstr>Cambria Math</vt:lpstr>
      <vt:lpstr>Franklin Gothic Book</vt:lpstr>
      <vt:lpstr>Helvetica</vt:lpstr>
      <vt:lpstr>Segoe UI</vt:lpstr>
      <vt:lpstr>Times New Roman</vt:lpstr>
      <vt:lpstr>RetrospectVTI</vt:lpstr>
      <vt:lpstr>Enhancing Load Balancing by Intrusion Detection System Chain  on SDN Data Plane </vt:lpstr>
      <vt:lpstr>Software-Defined Networks</vt:lpstr>
      <vt:lpstr>Intrusion Detection System Application</vt:lpstr>
      <vt:lpstr>Centralized Intrusion Detection System in Data Plane</vt:lpstr>
      <vt:lpstr>Intrusion Detection System for Switches in Data Plane</vt:lpstr>
      <vt:lpstr>Chain of Intrusion Detection System in Data Plane</vt:lpstr>
      <vt:lpstr>PowerPoint Presentation</vt:lpstr>
      <vt:lpstr>Proposed Method</vt:lpstr>
      <vt:lpstr>Grouping the Flows</vt:lpstr>
      <vt:lpstr>Grouping the Flows</vt:lpstr>
      <vt:lpstr>Matching Flow Groups to IDS chain</vt:lpstr>
      <vt:lpstr>PowerPoint Presentation</vt:lpstr>
      <vt:lpstr>Evaluation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Load Balancing by Intrusion Detection System Chain  on SDN Data Plane </dc:title>
  <dc:creator>Nadia Niknami</dc:creator>
  <cp:lastModifiedBy>Nadia Niknami</cp:lastModifiedBy>
  <cp:revision>5</cp:revision>
  <dcterms:created xsi:type="dcterms:W3CDTF">2022-08-30T21:09:24Z</dcterms:created>
  <dcterms:modified xsi:type="dcterms:W3CDTF">2022-10-04T19:23:31Z</dcterms:modified>
</cp:coreProperties>
</file>