
<file path=[Content_Types].xml><?xml version="1.0" encoding="utf-8"?>
<Types xmlns="http://schemas.openxmlformats.org/package/2006/content-types">
  <Default Extension="jpeg" ContentType="image/jpeg"/>
  <Default Extension="JPG" ContentType="image/.jpg"/>
  <Default Extension="png" ContentType="image/png"/>
  <Default Extension="emf" ContentType="image/x-emf"/>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
  </p:notesMasterIdLst>
  <p:handoutMasterIdLst>
    <p:handoutMasterId r:id="rId32"/>
  </p:handoutMasterIdLst>
  <p:sldIdLst>
    <p:sldId id="584" r:id="rId3"/>
    <p:sldId id="487" r:id="rId5"/>
    <p:sldId id="585" r:id="rId6"/>
    <p:sldId id="587" r:id="rId7"/>
    <p:sldId id="603" r:id="rId8"/>
    <p:sldId id="604" r:id="rId9"/>
    <p:sldId id="588" r:id="rId10"/>
    <p:sldId id="539" r:id="rId11"/>
    <p:sldId id="589" r:id="rId12"/>
    <p:sldId id="591" r:id="rId13"/>
    <p:sldId id="571" r:id="rId14"/>
    <p:sldId id="540" r:id="rId15"/>
    <p:sldId id="599" r:id="rId16"/>
    <p:sldId id="606" r:id="rId17"/>
    <p:sldId id="607" r:id="rId18"/>
    <p:sldId id="608" r:id="rId19"/>
    <p:sldId id="610" r:id="rId20"/>
    <p:sldId id="611" r:id="rId21"/>
    <p:sldId id="613" r:id="rId22"/>
    <p:sldId id="614" r:id="rId23"/>
    <p:sldId id="615" r:id="rId24"/>
    <p:sldId id="564" r:id="rId25"/>
    <p:sldId id="617" r:id="rId26"/>
    <p:sldId id="618" r:id="rId27"/>
    <p:sldId id="619" r:id="rId28"/>
    <p:sldId id="621" r:id="rId29"/>
    <p:sldId id="609" r:id="rId30"/>
    <p:sldId id="530" r:id="rId31"/>
  </p:sldIdLst>
  <p:sldSz cx="9144000" cy="5143500" type="screen16x9"/>
  <p:notesSz cx="6858000" cy="9144000"/>
  <p:custDataLst>
    <p:tags r:id="rId36"/>
  </p:custDataLst>
  <p:defaultTextStyle>
    <a:defPPr>
      <a:defRPr lang="zh-CN"/>
    </a:defPPr>
    <a:lvl1pPr marL="0" algn="l" defTabSz="342900" rtl="0" eaLnBrk="1" latinLnBrk="0" hangingPunct="1">
      <a:defRPr sz="1400" kern="1200">
        <a:solidFill>
          <a:schemeClr val="tx1"/>
        </a:solidFill>
        <a:latin typeface="+mn-lt"/>
        <a:ea typeface="+mn-ea"/>
        <a:cs typeface="+mn-cs"/>
      </a:defRPr>
    </a:lvl1pPr>
    <a:lvl2pPr marL="342900" algn="l" defTabSz="342900" rtl="0" eaLnBrk="1" latinLnBrk="0" hangingPunct="1">
      <a:defRPr sz="1400" kern="1200">
        <a:solidFill>
          <a:schemeClr val="tx1"/>
        </a:solidFill>
        <a:latin typeface="+mn-lt"/>
        <a:ea typeface="+mn-ea"/>
        <a:cs typeface="+mn-cs"/>
      </a:defRPr>
    </a:lvl2pPr>
    <a:lvl3pPr marL="685800" algn="l" defTabSz="342900" rtl="0" eaLnBrk="1" latinLnBrk="0" hangingPunct="1">
      <a:defRPr sz="1400" kern="1200">
        <a:solidFill>
          <a:schemeClr val="tx1"/>
        </a:solidFill>
        <a:latin typeface="+mn-lt"/>
        <a:ea typeface="+mn-ea"/>
        <a:cs typeface="+mn-cs"/>
      </a:defRPr>
    </a:lvl3pPr>
    <a:lvl4pPr marL="1028700" algn="l" defTabSz="342900" rtl="0" eaLnBrk="1" latinLnBrk="0" hangingPunct="1">
      <a:defRPr sz="1400" kern="1200">
        <a:solidFill>
          <a:schemeClr val="tx1"/>
        </a:solidFill>
        <a:latin typeface="+mn-lt"/>
        <a:ea typeface="+mn-ea"/>
        <a:cs typeface="+mn-cs"/>
      </a:defRPr>
    </a:lvl4pPr>
    <a:lvl5pPr marL="1371600" algn="l" defTabSz="342900" rtl="0" eaLnBrk="1" latinLnBrk="0" hangingPunct="1">
      <a:defRPr sz="1400" kern="1200">
        <a:solidFill>
          <a:schemeClr val="tx1"/>
        </a:solidFill>
        <a:latin typeface="+mn-lt"/>
        <a:ea typeface="+mn-ea"/>
        <a:cs typeface="+mn-cs"/>
      </a:defRPr>
    </a:lvl5pPr>
    <a:lvl6pPr marL="1714500" algn="l" defTabSz="342900" rtl="0" eaLnBrk="1" latinLnBrk="0" hangingPunct="1">
      <a:defRPr sz="1400" kern="1200">
        <a:solidFill>
          <a:schemeClr val="tx1"/>
        </a:solidFill>
        <a:latin typeface="+mn-lt"/>
        <a:ea typeface="+mn-ea"/>
        <a:cs typeface="+mn-cs"/>
      </a:defRPr>
    </a:lvl6pPr>
    <a:lvl7pPr marL="2057400" algn="l" defTabSz="342900" rtl="0" eaLnBrk="1" latinLnBrk="0" hangingPunct="1">
      <a:defRPr sz="1400" kern="1200">
        <a:solidFill>
          <a:schemeClr val="tx1"/>
        </a:solidFill>
        <a:latin typeface="+mn-lt"/>
        <a:ea typeface="+mn-ea"/>
        <a:cs typeface="+mn-cs"/>
      </a:defRPr>
    </a:lvl7pPr>
    <a:lvl8pPr marL="2400300" algn="l" defTabSz="342900" rtl="0" eaLnBrk="1" latinLnBrk="0" hangingPunct="1">
      <a:defRPr sz="1400" kern="1200">
        <a:solidFill>
          <a:schemeClr val="tx1"/>
        </a:solidFill>
        <a:latin typeface="+mn-lt"/>
        <a:ea typeface="+mn-ea"/>
        <a:cs typeface="+mn-cs"/>
      </a:defRPr>
    </a:lvl8pPr>
    <a:lvl9pPr marL="2743200" algn="l" defTabSz="342900" rtl="0" eaLnBrk="1" latinLnBrk="0" hangingPunct="1">
      <a:defRPr sz="1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26" userDrawn="1">
          <p15:clr>
            <a:srgbClr val="A4A3A4"/>
          </p15:clr>
        </p15:guide>
        <p15:guide id="2" pos="3785" userDrawn="1">
          <p15:clr>
            <a:srgbClr val="A4A3A4"/>
          </p15:clr>
        </p15:guide>
        <p15:guide id="3" orient="horz" pos="1798" userDrawn="1">
          <p15:clr>
            <a:srgbClr val="A4A3A4"/>
          </p15:clr>
        </p15:guide>
        <p15:guide id="4" orient="horz" pos="478" userDrawn="1">
          <p15:clr>
            <a:srgbClr val="A4A3A4"/>
          </p15:clr>
        </p15:guide>
        <p15:guide id="5" orient="horz" pos="2818" userDrawn="1">
          <p15:clr>
            <a:srgbClr val="A4A3A4"/>
          </p15:clr>
        </p15:guide>
        <p15:guide id="6" pos="2917" userDrawn="1">
          <p15:clr>
            <a:srgbClr val="A4A3A4"/>
          </p15:clr>
        </p15:guide>
        <p15:guide id="7" pos="396" userDrawn="1">
          <p15:clr>
            <a:srgbClr val="A4A3A4"/>
          </p15:clr>
        </p15:guide>
        <p15:guide id="8" pos="534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CB5"/>
    <a:srgbClr val="4484CD"/>
    <a:srgbClr val="85D8EF"/>
    <a:srgbClr val="94DCF0"/>
    <a:srgbClr val="89D9EF"/>
    <a:srgbClr val="6ED1EC"/>
    <a:srgbClr val="52C8E8"/>
    <a:srgbClr val="ED832D"/>
    <a:srgbClr val="FCEBDD"/>
    <a:srgbClr val="FFEBA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浅色样式 1 - 强调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76" autoAdjust="0"/>
    <p:restoredTop sz="76700" autoAdjust="0"/>
  </p:normalViewPr>
  <p:slideViewPr>
    <p:cSldViewPr snapToGrid="0" snapToObjects="1" showGuides="1">
      <p:cViewPr varScale="1">
        <p:scale>
          <a:sx n="112" d="100"/>
          <a:sy n="112" d="100"/>
        </p:scale>
        <p:origin x="76" y="64"/>
      </p:cViewPr>
      <p:guideLst>
        <p:guide orient="horz" pos="2226"/>
        <p:guide pos="3785"/>
        <p:guide orient="horz" pos="1798"/>
        <p:guide orient="horz" pos="478"/>
        <p:guide orient="horz" pos="2818"/>
        <p:guide pos="2917"/>
        <p:guide pos="396"/>
        <p:guide pos="5343"/>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86" d="100"/>
        <a:sy n="186" d="100"/>
      </p:scale>
      <p:origin x="0" y="0"/>
    </p:cViewPr>
  </p:sorterViewPr>
  <p:notesViewPr>
    <p:cSldViewPr snapToGrid="0" snapToObjects="1">
      <p:cViewPr varScale="1">
        <p:scale>
          <a:sx n="84" d="100"/>
          <a:sy n="84" d="100"/>
        </p:scale>
        <p:origin x="3912" y="90"/>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6" Type="http://schemas.openxmlformats.org/officeDocument/2006/relationships/tags" Target="tags/tag23.xml"/><Relationship Id="rId35" Type="http://schemas.openxmlformats.org/officeDocument/2006/relationships/tableStyles" Target="tableStyles.xml"/><Relationship Id="rId34" Type="http://schemas.openxmlformats.org/officeDocument/2006/relationships/viewProps" Target="viewProps.xml"/><Relationship Id="rId33" Type="http://schemas.openxmlformats.org/officeDocument/2006/relationships/presProps" Target="presProps.xml"/><Relationship Id="rId32" Type="http://schemas.openxmlformats.org/officeDocument/2006/relationships/handoutMaster" Target="handoutMasters/handoutMaster1.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4B18F8A-74B5-9148-A891-627592061A38}" type="datetimeFigureOut">
              <a:rPr kumimoji="1" lang="zh-CN" altLang="en-US" smtClean="0"/>
            </a:fld>
            <a:endParaRPr kumimoji="1"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zh-CN" altLang="en-US"/>
          </a:p>
        </p:txBody>
      </p:sp>
      <p:sp>
        <p:nvSpPr>
          <p:cNvPr id="5" name="幻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08768D9-5829-CA4C-800C-5932EF9830F6}" type="slidenum">
              <a:rPr kumimoji="1" lang="zh-CN" altLang="en-US" smtClean="0"/>
            </a:fld>
            <a:endParaRPr kumimoji="1" lang="zh-CN" alt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6D6ACD6-F780-4A47-B5D9-D292A4BD6F81}" type="datetimeFigureOut">
              <a:rPr kumimoji="1" lang="zh-CN" altLang="en-US" smtClean="0"/>
            </a:fld>
            <a:endParaRPr kumimoji="1" lang="zh-CN" altLang="en-US"/>
          </a:p>
        </p:txBody>
      </p:sp>
      <p:sp>
        <p:nvSpPr>
          <p:cNvPr id="4" name="幻灯片图像占位符 3"/>
          <p:cNvSpPr>
            <a:spLocks noGrp="1" noRot="1" noChangeAspect="1"/>
          </p:cNvSpPr>
          <p:nvPr>
            <p:ph type="sldImg" idx="2"/>
          </p:nvPr>
        </p:nvSpPr>
        <p:spPr>
          <a:xfrm>
            <a:off x="381000" y="-14841"/>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381000" y="3362650"/>
            <a:ext cx="6477000" cy="4114800"/>
          </a:xfrm>
          <a:prstGeom prst="rect">
            <a:avLst/>
          </a:prstGeom>
        </p:spPr>
        <p:txBody>
          <a:bodyPr vert="horz" lIns="91440" tIns="45720" rIns="91440" bIns="45720" rtlCol="0"/>
          <a:lstStyle/>
          <a:p>
            <a:pPr lvl="0"/>
            <a:r>
              <a:rPr kumimoji="1" lang="zh-CN" altLang="en-US" dirty="0"/>
              <a:t>单击此处编辑母版文本样式</a:t>
            </a:r>
            <a:endParaRPr kumimoji="1" lang="zh-CN" altLang="en-US" dirty="0"/>
          </a:p>
          <a:p>
            <a:pPr lvl="1"/>
            <a:r>
              <a:rPr kumimoji="1" lang="zh-CN" altLang="en-US" dirty="0"/>
              <a:t>二级</a:t>
            </a:r>
            <a:endParaRPr kumimoji="1" lang="zh-CN" altLang="en-US" dirty="0"/>
          </a:p>
          <a:p>
            <a:pPr lvl="2"/>
            <a:r>
              <a:rPr kumimoji="1" lang="zh-CN" altLang="en-US" dirty="0"/>
              <a:t>三级</a:t>
            </a:r>
            <a:endParaRPr kumimoji="1" lang="zh-CN" altLang="en-US" dirty="0"/>
          </a:p>
          <a:p>
            <a:pPr lvl="3"/>
            <a:r>
              <a:rPr kumimoji="1" lang="zh-CN" altLang="en-US" dirty="0"/>
              <a:t>四级</a:t>
            </a:r>
            <a:endParaRPr kumimoji="1" lang="zh-CN" altLang="en-US" dirty="0"/>
          </a:p>
          <a:p>
            <a:pPr lvl="4"/>
            <a:r>
              <a:rPr kumimoji="1" lang="zh-CN" altLang="en-US" dirty="0"/>
              <a:t>五级</a:t>
            </a:r>
            <a:endParaRPr kumimoji="1" lang="zh-CN" altLang="en-US" dirty="0"/>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zh-CN" altLang="en-US"/>
          </a:p>
        </p:txBody>
      </p:sp>
      <p:sp>
        <p:nvSpPr>
          <p:cNvPr id="7" name="幻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712715C-60D8-4442-95C1-470452B8606C}" type="slidenum">
              <a:rPr kumimoji="1" lang="zh-CN" altLang="en-US" smtClean="0"/>
            </a:fld>
            <a:endParaRPr kumimoji="1" lang="zh-CN" altLang="en-US"/>
          </a:p>
        </p:txBody>
      </p:sp>
    </p:spTree>
  </p:cSld>
  <p:clrMap bg1="lt1" tx1="dk1" bg2="lt2" tx2="dk2" accent1="accent1" accent2="accent2" accent3="accent3" accent4="accent4" accent5="accent5" accent6="accent6" hlink="hlink" folHlink="folHlink"/>
  <p:hf hdr="0" ftr="0" dt="0"/>
  <p:notesStyle>
    <a:lvl1pPr marL="0" algn="l" defTabSz="342900" rtl="0" eaLnBrk="1" latinLnBrk="0" hangingPunct="1">
      <a:defRPr sz="1600" kern="1200">
        <a:solidFill>
          <a:schemeClr val="tx1"/>
        </a:solidFill>
        <a:latin typeface="Arial" panose="020B0604020202020204" pitchFamily="34" charset="0"/>
        <a:ea typeface="+mn-ea"/>
        <a:cs typeface="Arial" panose="020B0604020202020204" pitchFamily="34" charset="0"/>
      </a:defRPr>
    </a:lvl1pPr>
    <a:lvl2pPr marL="342900" algn="l" defTabSz="342900" rtl="0" eaLnBrk="1" latinLnBrk="0" hangingPunct="1">
      <a:defRPr sz="1600" kern="1200">
        <a:solidFill>
          <a:schemeClr val="tx1"/>
        </a:solidFill>
        <a:latin typeface="Arial" panose="020B0604020202020204" pitchFamily="34" charset="0"/>
        <a:ea typeface="+mn-ea"/>
        <a:cs typeface="Arial" panose="020B0604020202020204" pitchFamily="34" charset="0"/>
      </a:defRPr>
    </a:lvl2pPr>
    <a:lvl3pPr marL="685800" algn="l" defTabSz="342900" rtl="0" eaLnBrk="1" latinLnBrk="0" hangingPunct="1">
      <a:defRPr sz="1600" kern="1200">
        <a:solidFill>
          <a:schemeClr val="tx1"/>
        </a:solidFill>
        <a:latin typeface="Arial" panose="020B0604020202020204" pitchFamily="34" charset="0"/>
        <a:ea typeface="+mn-ea"/>
        <a:cs typeface="Arial" panose="020B0604020202020204" pitchFamily="34" charset="0"/>
      </a:defRPr>
    </a:lvl3pPr>
    <a:lvl4pPr marL="1028700" algn="l" defTabSz="342900" rtl="0" eaLnBrk="1" latinLnBrk="0" hangingPunct="1">
      <a:defRPr sz="1600" kern="1200">
        <a:solidFill>
          <a:schemeClr val="tx1"/>
        </a:solidFill>
        <a:latin typeface="Arial" panose="020B0604020202020204" pitchFamily="34" charset="0"/>
        <a:ea typeface="+mn-ea"/>
        <a:cs typeface="Arial" panose="020B0604020202020204" pitchFamily="34" charset="0"/>
      </a:defRPr>
    </a:lvl4pPr>
    <a:lvl5pPr marL="1371600" algn="l" defTabSz="342900" rtl="0" eaLnBrk="1" latinLnBrk="0" hangingPunct="1">
      <a:defRPr sz="1600" kern="1200">
        <a:solidFill>
          <a:schemeClr val="tx1"/>
        </a:solidFill>
        <a:latin typeface="Arial" panose="020B0604020202020204" pitchFamily="34" charset="0"/>
        <a:ea typeface="+mn-ea"/>
        <a:cs typeface="Arial" panose="020B0604020202020204" pitchFamily="34" charset="0"/>
      </a:defRPr>
    </a:lvl5pPr>
    <a:lvl6pPr marL="1714500" algn="l" defTabSz="342900" rtl="0" eaLnBrk="1" latinLnBrk="0" hangingPunct="1">
      <a:defRPr sz="900" kern="1200">
        <a:solidFill>
          <a:schemeClr val="tx1"/>
        </a:solidFill>
        <a:latin typeface="+mn-lt"/>
        <a:ea typeface="+mn-ea"/>
        <a:cs typeface="+mn-cs"/>
      </a:defRPr>
    </a:lvl6pPr>
    <a:lvl7pPr marL="2057400" algn="l" defTabSz="342900" rtl="0" eaLnBrk="1" latinLnBrk="0" hangingPunct="1">
      <a:defRPr sz="900" kern="1200">
        <a:solidFill>
          <a:schemeClr val="tx1"/>
        </a:solidFill>
        <a:latin typeface="+mn-lt"/>
        <a:ea typeface="+mn-ea"/>
        <a:cs typeface="+mn-cs"/>
      </a:defRPr>
    </a:lvl7pPr>
    <a:lvl8pPr marL="2400300" algn="l" defTabSz="342900" rtl="0" eaLnBrk="1" latinLnBrk="0" hangingPunct="1">
      <a:defRPr sz="900" kern="1200">
        <a:solidFill>
          <a:schemeClr val="tx1"/>
        </a:solidFill>
        <a:latin typeface="+mn-lt"/>
        <a:ea typeface="+mn-ea"/>
        <a:cs typeface="+mn-cs"/>
      </a:defRPr>
    </a:lvl8pPr>
    <a:lvl9pPr marL="2743200" algn="l" defTabSz="3429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0"/>
            <a:ext cx="6096000" cy="3429000"/>
          </a:xfrm>
        </p:spPr>
      </p:sp>
      <p:sp>
        <p:nvSpPr>
          <p:cNvPr id="3" name="备注占位符 2"/>
          <p:cNvSpPr>
            <a:spLocks noGrp="1"/>
          </p:cNvSpPr>
          <p:nvPr>
            <p:ph type="body" idx="1"/>
          </p:nvPr>
        </p:nvSpPr>
        <p:spPr/>
        <p:txBody>
          <a:bodyPr/>
          <a:lstStyle/>
          <a:p>
            <a:pPr marL="0" marR="0" lvl="0" indent="0" defTabSz="342900" rtl="0" eaLnBrk="1" fontAlgn="auto" latinLnBrk="0" hangingPunct="1">
              <a:lnSpc>
                <a:spcPct val="100000"/>
              </a:lnSpc>
              <a:spcBef>
                <a:spcPts val="0"/>
              </a:spcBef>
              <a:spcAft>
                <a:spcPts val="0"/>
              </a:spcAft>
              <a:buClrTx/>
              <a:buSzTx/>
              <a:buFontTx/>
              <a:buNone/>
              <a:defRPr/>
            </a:pPr>
            <a:r>
              <a:rPr lang="en-US" altLang="zh-CN" sz="1800" dirty="0">
                <a:latin typeface="Arial" panose="020B0604020202020204" pitchFamily="34" charset="0"/>
                <a:cs typeface="Arial" panose="020B0604020202020204" pitchFamily="34" charset="0"/>
              </a:rPr>
              <a:t>Hello everyone, today is my honor to be here. I’m </a:t>
            </a:r>
            <a:r>
              <a:rPr lang="en-US" altLang="zh-CN" sz="1800" dirty="0" err="1">
                <a:latin typeface="Arial" panose="020B0604020202020204" pitchFamily="34" charset="0"/>
                <a:cs typeface="Arial" panose="020B0604020202020204" pitchFamily="34" charset="0"/>
              </a:rPr>
              <a:t>Bojin</a:t>
            </a:r>
            <a:r>
              <a:rPr lang="en-US" altLang="zh-CN" sz="1800" dirty="0">
                <a:latin typeface="Arial" panose="020B0604020202020204" pitchFamily="34" charset="0"/>
                <a:cs typeface="Arial" panose="020B0604020202020204" pitchFamily="34" charset="0"/>
              </a:rPr>
              <a:t> from Beijing University of Technology, and I’m here to </a:t>
            </a:r>
            <a:r>
              <a:rPr lang="en-US" altLang="zh-CN" sz="1800" kern="100" dirty="0">
                <a:effectLst/>
                <a:latin typeface="Arial" panose="020B0604020202020204" pitchFamily="34" charset="0"/>
                <a:ea typeface="等线" panose="02010600030101010101" pitchFamily="2" charset="-122"/>
                <a:cs typeface="Arial" panose="020B0604020202020204" pitchFamily="34" charset="0"/>
              </a:rPr>
              <a:t>present our work “SoCL: Scalable and Latency-Optimized  Microservices in Serverless Edge Computing”</a:t>
            </a:r>
            <a:endParaRPr lang="en-US" altLang="zh-CN" sz="1800" kern="100" dirty="0">
              <a:effectLst/>
              <a:latin typeface="Arial" panose="020B0604020202020204" pitchFamily="34" charset="0"/>
              <a:ea typeface="等线" panose="02010600030101010101" pitchFamily="2" charset="-122"/>
              <a:cs typeface="Arial" panose="020B0604020202020204" pitchFamily="34" charset="0"/>
            </a:endParaRPr>
          </a:p>
        </p:txBody>
      </p:sp>
      <p:sp>
        <p:nvSpPr>
          <p:cNvPr id="4" name="灯片编号占位符 3"/>
          <p:cNvSpPr>
            <a:spLocks noGrp="1"/>
          </p:cNvSpPr>
          <p:nvPr>
            <p:ph type="sldNum" sz="quarter" idx="10"/>
          </p:nvPr>
        </p:nvSpPr>
        <p:spPr/>
        <p:txBody>
          <a:bodyPr/>
          <a:lstStyle/>
          <a:p>
            <a:fld id="{D712715C-60D8-4442-95C1-470452B8606C}" type="slidenum">
              <a:rPr kumimoji="1" lang="zh-CN" altLang="en-US" smtClean="0"/>
            </a:fld>
            <a:endParaRPr kumimoji="1"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342900" rtl="0" eaLnBrk="1" fontAlgn="auto" latinLnBrk="0" hangingPunct="1">
              <a:lnSpc>
                <a:spcPct val="100000"/>
              </a:lnSpc>
              <a:spcBef>
                <a:spcPts val="0"/>
              </a:spcBef>
              <a:spcAft>
                <a:spcPts val="0"/>
              </a:spcAft>
              <a:buClrTx/>
              <a:buSzTx/>
              <a:buFontTx/>
              <a:buNone/>
              <a:defRPr/>
            </a:pPr>
            <a:r>
              <a:rPr lang="en-US" altLang="zh-CN" sz="1800" dirty="0">
                <a:latin typeface="Arial" panose="020B0604020202020204" pitchFamily="34" charset="0"/>
                <a:cs typeface="Arial" panose="020B0604020202020204" pitchFamily="34" charset="0"/>
              </a:rPr>
              <a:t>The provisioning cost and the request completion time together form the objective, where the constraints (2) and (3) </a:t>
            </a:r>
            <a:r>
              <a:rPr lang="en-US" altLang="zh-CN" sz="1800" dirty="0"/>
              <a:t>guarantee </a:t>
            </a:r>
            <a:r>
              <a:rPr lang="en-US" altLang="zh-CN" sz="1800" dirty="0">
                <a:latin typeface="Arial" panose="020B0604020202020204" pitchFamily="34" charset="0"/>
                <a:cs typeface="Arial" panose="020B0604020202020204" pitchFamily="34" charset="0"/>
              </a:rPr>
              <a:t>QoS, and the constraint (4) ensures each edge server will not run out of memory. </a:t>
            </a:r>
            <a:endParaRPr lang="en-US" altLang="zh-CN" sz="1800" dirty="0">
              <a:latin typeface="Arial" panose="020B0604020202020204" pitchFamily="34" charset="0"/>
              <a:cs typeface="Arial" panose="020B0604020202020204" pitchFamily="34" charset="0"/>
            </a:endParaRPr>
          </a:p>
          <a:p>
            <a:pPr marL="0" marR="0" lvl="0" indent="0" algn="l" defTabSz="342900" rtl="0" eaLnBrk="1" fontAlgn="auto" latinLnBrk="0" hangingPunct="1">
              <a:lnSpc>
                <a:spcPct val="100000"/>
              </a:lnSpc>
              <a:spcBef>
                <a:spcPts val="0"/>
              </a:spcBef>
              <a:spcAft>
                <a:spcPts val="0"/>
              </a:spcAft>
              <a:buClrTx/>
              <a:buSzTx/>
              <a:buFontTx/>
              <a:buNone/>
              <a:defRPr/>
            </a:pPr>
            <a:endParaRPr lang="en-US" altLang="zh-CN" sz="1800" dirty="0">
              <a:latin typeface="Arial" panose="020B0604020202020204" pitchFamily="34" charset="0"/>
              <a:cs typeface="Arial" panose="020B0604020202020204" pitchFamily="34" charset="0"/>
            </a:endParaRPr>
          </a:p>
          <a:p>
            <a:pPr marL="0" marR="0" lvl="0" indent="0" algn="l" defTabSz="342900" rtl="0" eaLnBrk="1" fontAlgn="auto" latinLnBrk="0" hangingPunct="1">
              <a:lnSpc>
                <a:spcPct val="100000"/>
              </a:lnSpc>
              <a:spcBef>
                <a:spcPts val="0"/>
              </a:spcBef>
              <a:spcAft>
                <a:spcPts val="0"/>
              </a:spcAft>
              <a:buClrTx/>
              <a:buSzTx/>
              <a:buFontTx/>
              <a:buNone/>
              <a:defRPr/>
            </a:pPr>
            <a:r>
              <a:rPr lang="en-US" altLang="zh-CN" sz="1800" dirty="0">
                <a:latin typeface="Arial" panose="020B0604020202020204" pitchFamily="34" charset="0"/>
                <a:cs typeface="Arial" panose="020B0604020202020204" pitchFamily="34" charset="0"/>
              </a:rPr>
              <a:t>Our objective is to </a:t>
            </a:r>
            <a:r>
              <a:rPr lang="en-US" altLang="zh-CN" sz="1800" dirty="0">
                <a:latin typeface="Arial" panose="020B0604020202020204" pitchFamily="34" charset="0"/>
                <a:ea typeface="微软雅黑" panose="020B0503020204020204" pitchFamily="34" charset="-122"/>
                <a:cs typeface="Arial" panose="020B0604020202020204" pitchFamily="34" charset="0"/>
              </a:rPr>
              <a:t>find a provisioning strategy for microservices to minimize cost and delay under the QoS and memory constraints. </a:t>
            </a:r>
            <a:endParaRPr lang="zh-CN" altLang="en-US" sz="1800" dirty="0">
              <a:latin typeface="Arial" panose="020B0604020202020204" pitchFamily="34" charset="0"/>
              <a:cs typeface="Arial" panose="020B0604020202020204" pitchFamily="34" charset="0"/>
            </a:endParaRPr>
          </a:p>
        </p:txBody>
      </p:sp>
      <p:sp>
        <p:nvSpPr>
          <p:cNvPr id="4" name="灯片编号占位符 3"/>
          <p:cNvSpPr>
            <a:spLocks noGrp="1"/>
          </p:cNvSpPr>
          <p:nvPr>
            <p:ph type="sldNum" sz="quarter" idx="10"/>
          </p:nvPr>
        </p:nvSpPr>
        <p:spPr/>
        <p:txBody>
          <a:bodyPr/>
          <a:lstStyle/>
          <a:p>
            <a:fld id="{D712715C-60D8-4442-95C1-470452B8606C}" type="slidenum">
              <a:rPr kumimoji="1" lang="zh-CN" altLang="en-US" smtClean="0"/>
            </a:fld>
            <a:endParaRPr kumimoji="1"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0"/>
            <a:ext cx="6096000" cy="3429000"/>
          </a:xfrm>
        </p:spPr>
      </p:sp>
      <mc:AlternateContent xmlns:mc="http://schemas.openxmlformats.org/markup-compatibility/2006">
        <mc:Choice xmlns:a14="http://schemas.microsoft.com/office/drawing/2010/main" Requires="a14">
          <p:sp>
            <p:nvSpPr>
              <p:cNvPr id="3" name="备注占位符 2"/>
              <p:cNvSpPr>
                <a:spLocks noGrp="1"/>
              </p:cNvSpPr>
              <p:nvPr>
                <p:ph type="body" idx="1"/>
              </p:nvPr>
            </p:nvSpPr>
            <p:spPr/>
            <p:txBody>
              <a:bodyPr/>
              <a:lstStyle/>
              <a:p>
                <a:pPr marL="0" marR="0" lvl="0" indent="0" algn="l" defTabSz="342900" rtl="0" eaLnBrk="1" fontAlgn="auto" latinLnBrk="0" hangingPunct="1">
                  <a:lnSpc>
                    <a:spcPct val="100000"/>
                  </a:lnSpc>
                  <a:spcBef>
                    <a:spcPts val="0"/>
                  </a:spcBef>
                  <a:spcAft>
                    <a:spcPts val="0"/>
                  </a:spcAft>
                  <a:buClrTx/>
                  <a:buSzTx/>
                  <a:buFontTx/>
                  <a:buNone/>
                  <a:defRPr/>
                </a:pPr>
                <a:r>
                  <a:rPr lang="en-US" altLang="zh-CN" sz="1800" dirty="0">
                    <a:latin typeface="Arial" panose="020B0604020202020204" pitchFamily="34" charset="0"/>
                    <a:sym typeface="Comic Sans MS" panose="030F0702030302020204"/>
                  </a:rPr>
                  <a:t>To better address the routing</a:t>
                </a:r>
                <a:r>
                  <a:rPr lang="zh-CN" altLang="en-US" sz="1800" dirty="0">
                    <a:latin typeface="Arial" panose="020B0604020202020204" pitchFamily="34" charset="0"/>
                    <a:sym typeface="Comic Sans MS" panose="030F0702030302020204"/>
                  </a:rPr>
                  <a:t> </a:t>
                </a:r>
                <a:r>
                  <a:rPr lang="en-US" altLang="zh-CN" sz="1800" dirty="0">
                    <a:latin typeface="Arial" panose="020B0604020202020204" pitchFamily="34" charset="0"/>
                    <a:sym typeface="Comic Sans MS" panose="030F0702030302020204"/>
                  </a:rPr>
                  <a:t>problem to </a:t>
                </a:r>
                <a:r>
                  <a:rPr lang="en-US" altLang="zh-CN" sz="1800" dirty="0" err="1">
                    <a:latin typeface="Arial" panose="020B0604020202020204" pitchFamily="34" charset="0"/>
                    <a:sym typeface="Comic Sans MS" panose="030F0702030302020204"/>
                  </a:rPr>
                  <a:t>Gurobi</a:t>
                </a:r>
                <a:r>
                  <a:rPr lang="en-US" altLang="zh-CN" sz="1800" dirty="0">
                    <a:latin typeface="Arial" panose="020B0604020202020204" pitchFamily="34" charset="0"/>
                    <a:sym typeface="Comic Sans MS" panose="030F0702030302020204"/>
                  </a:rPr>
                  <a:t> optimizer, we reformulate the problem by introducing structured decision variables that normalize relationships among user requests. </a:t>
                </a:r>
                <a:endParaRPr lang="en-US" altLang="zh-CN" sz="1800" dirty="0">
                  <a:latin typeface="Arial" panose="020B0604020202020204" pitchFamily="34" charset="0"/>
                  <a:sym typeface="Comic Sans MS" panose="030F0702030302020204"/>
                </a:endParaRPr>
              </a:p>
              <a:p>
                <a:pPr marL="0" marR="0" lvl="0" indent="0" algn="l" defTabSz="342900" rtl="0" eaLnBrk="1" fontAlgn="auto" latinLnBrk="0" hangingPunct="1">
                  <a:lnSpc>
                    <a:spcPct val="100000"/>
                  </a:lnSpc>
                  <a:spcBef>
                    <a:spcPts val="0"/>
                  </a:spcBef>
                  <a:spcAft>
                    <a:spcPts val="0"/>
                  </a:spcAft>
                  <a:buClrTx/>
                  <a:buSzTx/>
                  <a:buFontTx/>
                  <a:buNone/>
                  <a:defRPr/>
                </a:pPr>
                <a:endParaRPr lang="en-US" altLang="zh-CN" sz="1800" dirty="0">
                  <a:latin typeface="Arial" panose="020B0604020202020204" pitchFamily="34" charset="0"/>
                  <a:sym typeface="Comic Sans MS" panose="030F0702030302020204"/>
                </a:endParaRPr>
              </a:p>
              <a:p>
                <a:pPr marL="0" marR="0" lvl="0" indent="0" algn="l" defTabSz="342900" rtl="0" eaLnBrk="1" fontAlgn="auto" latinLnBrk="0" hangingPunct="1">
                  <a:lnSpc>
                    <a:spcPct val="100000"/>
                  </a:lnSpc>
                  <a:spcBef>
                    <a:spcPts val="0"/>
                  </a:spcBef>
                  <a:spcAft>
                    <a:spcPts val="0"/>
                  </a:spcAft>
                  <a:buClrTx/>
                  <a:buSzTx/>
                  <a:buFontTx/>
                  <a:buNone/>
                  <a:defRPr/>
                </a:pPr>
                <a:r>
                  <a:rPr lang="en-US" altLang="zh-CN" sz="1800" dirty="0">
                    <a:latin typeface="Arial" panose="020B0604020202020204" pitchFamily="34" charset="0"/>
                    <a:sym typeface="Comic Sans MS" panose="030F0702030302020204"/>
                  </a:rPr>
                  <a:t>We illustrate the routing decision by introducing the service decision variable </a:t>
                </a:r>
                <a14:m>
                  <m:oMath xmlns:m="http://schemas.openxmlformats.org/officeDocument/2006/math">
                    <m:r>
                      <a:rPr lang="en-US" altLang="zh-CN" sz="1800" b="0" i="1" smtClean="0">
                        <a:latin typeface="Cambria Math" panose="02040503050406030204" pitchFamily="18" charset="0"/>
                        <a:sym typeface="Comic Sans MS" panose="030F0702030302020204"/>
                      </a:rPr>
                      <m:t>𝑦</m:t>
                    </m:r>
                    <m:r>
                      <a:rPr lang="en-US" altLang="zh-CN" sz="1800" b="0" i="1" smtClean="0">
                        <a:latin typeface="Cambria Math" panose="02040503050406030204" pitchFamily="18" charset="0"/>
                        <a:sym typeface="Comic Sans MS" panose="030F0702030302020204"/>
                      </a:rPr>
                      <m:t>(</m:t>
                    </m:r>
                    <m:r>
                      <a:rPr lang="en-US" altLang="zh-CN" sz="1800" b="0" i="1" smtClean="0">
                        <a:latin typeface="Cambria Math" panose="02040503050406030204" pitchFamily="18" charset="0"/>
                        <a:sym typeface="Comic Sans MS" panose="030F0702030302020204"/>
                      </a:rPr>
                      <m:t>ℎ</m:t>
                    </m:r>
                    <m:r>
                      <a:rPr lang="en-US" altLang="zh-CN" sz="1800" b="0" i="1" smtClean="0">
                        <a:latin typeface="Cambria Math" panose="02040503050406030204" pitchFamily="18" charset="0"/>
                        <a:sym typeface="Comic Sans MS" panose="030F0702030302020204"/>
                      </a:rPr>
                      <m:t>,</m:t>
                    </m:r>
                    <m:r>
                      <a:rPr lang="en-US" altLang="zh-CN" sz="1800" b="0" i="1" smtClean="0">
                        <a:latin typeface="Cambria Math" panose="02040503050406030204" pitchFamily="18" charset="0"/>
                        <a:sym typeface="Comic Sans MS" panose="030F0702030302020204"/>
                      </a:rPr>
                      <m:t>𝑖</m:t>
                    </m:r>
                    <m:r>
                      <a:rPr lang="en-US" altLang="zh-CN" sz="1800" b="0" i="1" smtClean="0">
                        <a:latin typeface="Cambria Math" panose="02040503050406030204" pitchFamily="18" charset="0"/>
                        <a:sym typeface="Comic Sans MS" panose="030F0702030302020204"/>
                      </a:rPr>
                      <m:t>,</m:t>
                    </m:r>
                    <m:r>
                      <a:rPr lang="en-US" altLang="zh-CN" sz="1800" b="0" i="1" smtClean="0">
                        <a:latin typeface="Cambria Math" panose="02040503050406030204" pitchFamily="18" charset="0"/>
                        <a:sym typeface="Comic Sans MS" panose="030F0702030302020204"/>
                      </a:rPr>
                      <m:t>𝑘</m:t>
                    </m:r>
                    <m:r>
                      <a:rPr lang="en-US" altLang="zh-CN" sz="1800" b="0" i="1" smtClean="0">
                        <a:latin typeface="Cambria Math" panose="02040503050406030204" pitchFamily="18" charset="0"/>
                        <a:sym typeface="Comic Sans MS" panose="030F0702030302020204"/>
                      </a:rPr>
                      <m:t>)</m:t>
                    </m:r>
                  </m:oMath>
                </a14:m>
                <a:r>
                  <a:rPr lang="en-US" altLang="zh-CN" sz="1800" dirty="0">
                    <a:latin typeface="Arial" panose="020B0604020202020204" pitchFamily="34" charset="0"/>
                    <a:sym typeface="Comic Sans MS" panose="030F0702030302020204"/>
                  </a:rPr>
                  <a:t>, which denotes whether the microservice</a:t>
                </a:r>
                <a:r>
                  <a:rPr lang="en-US" altLang="zh-CN" sz="1800" dirty="0"/>
                  <a:t> </a:t>
                </a:r>
                <a14:m>
                  <m:oMath xmlns:m="http://schemas.openxmlformats.org/officeDocument/2006/math">
                    <m:sSub>
                      <m:sSubPr>
                        <m:ctrlPr>
                          <a:rPr lang="en-US" altLang="zh-CN" sz="1800" i="1">
                            <a:latin typeface="Cambria Math" panose="02040503050406030204" pitchFamily="18" charset="0"/>
                          </a:rPr>
                        </m:ctrlPr>
                      </m:sSubPr>
                      <m:e>
                        <m:r>
                          <a:rPr lang="en-US" altLang="zh-CN" sz="1800" i="1">
                            <a:latin typeface="Cambria Math" panose="02040503050406030204" pitchFamily="18" charset="0"/>
                          </a:rPr>
                          <m:t>𝑚</m:t>
                        </m:r>
                      </m:e>
                      <m:sub>
                        <m:r>
                          <a:rPr lang="en-US" altLang="zh-CN" sz="1800" i="1">
                            <a:latin typeface="Cambria Math" panose="02040503050406030204" pitchFamily="18" charset="0"/>
                          </a:rPr>
                          <m:t>𝑖</m:t>
                        </m:r>
                      </m:sub>
                    </m:sSub>
                  </m:oMath>
                </a14:m>
                <a:r>
                  <a:rPr lang="en-US" altLang="zh-CN" sz="1800" dirty="0">
                    <a:latin typeface="Arial" panose="020B0604020202020204" pitchFamily="34" charset="0"/>
                    <a:sym typeface="Comic Sans MS" panose="030F0702030302020204"/>
                  </a:rPr>
                  <a:t> serves request </a:t>
                </a:r>
                <a14:m>
                  <m:oMath xmlns:m="http://schemas.openxmlformats.org/officeDocument/2006/math">
                    <m:sSub>
                      <m:sSubPr>
                        <m:ctrlPr>
                          <a:rPr lang="en-US" altLang="zh-CN" sz="1800" i="1">
                            <a:latin typeface="Cambria Math" panose="02040503050406030204" pitchFamily="18" charset="0"/>
                          </a:rPr>
                        </m:ctrlPr>
                      </m:sSubPr>
                      <m:e>
                        <m:r>
                          <a:rPr lang="en-US" altLang="zh-CN" sz="1800" i="1">
                            <a:latin typeface="Cambria Math" panose="02040503050406030204" pitchFamily="18" charset="0"/>
                          </a:rPr>
                          <m:t>𝑢</m:t>
                        </m:r>
                      </m:e>
                      <m:sub>
                        <m:r>
                          <a:rPr lang="en-US" altLang="zh-CN" sz="1800" i="1">
                            <a:latin typeface="Cambria Math" panose="02040503050406030204" pitchFamily="18" charset="0"/>
                          </a:rPr>
                          <m:t>ℎ</m:t>
                        </m:r>
                      </m:sub>
                    </m:sSub>
                  </m:oMath>
                </a14:m>
                <a:r>
                  <a:rPr lang="en-US" altLang="zh-CN" sz="1800" dirty="0">
                    <a:latin typeface="Arial" panose="020B0604020202020204" pitchFamily="34" charset="0"/>
                    <a:sym typeface="Comic Sans MS" panose="030F0702030302020204"/>
                  </a:rPr>
                  <a:t> on edge server </a:t>
                </a:r>
                <a14:m>
                  <m:oMath xmlns:m="http://schemas.openxmlformats.org/officeDocument/2006/math">
                    <m:sSub>
                      <m:sSubPr>
                        <m:ctrlPr>
                          <a:rPr lang="en-US" altLang="zh-CN" sz="1800" i="1" smtClean="0">
                            <a:latin typeface="Cambria Math" panose="02040503050406030204" pitchFamily="18" charset="0"/>
                            <a:sym typeface="Comic Sans MS" panose="030F0702030302020204"/>
                          </a:rPr>
                        </m:ctrlPr>
                      </m:sSubPr>
                      <m:e>
                        <m:r>
                          <a:rPr lang="en-US" altLang="zh-CN" sz="1800" b="0" i="1" smtClean="0">
                            <a:latin typeface="Cambria Math" panose="02040503050406030204" pitchFamily="18" charset="0"/>
                            <a:sym typeface="Comic Sans MS" panose="030F0702030302020204"/>
                          </a:rPr>
                          <m:t>𝑣</m:t>
                        </m:r>
                      </m:e>
                      <m:sub>
                        <m:r>
                          <a:rPr lang="en-US" altLang="zh-CN" sz="1800" b="0" i="1" smtClean="0">
                            <a:latin typeface="Cambria Math" panose="02040503050406030204" pitchFamily="18" charset="0"/>
                            <a:sym typeface="Comic Sans MS" panose="030F0702030302020204"/>
                          </a:rPr>
                          <m:t>𝑘</m:t>
                        </m:r>
                      </m:sub>
                    </m:sSub>
                  </m:oMath>
                </a14:m>
                <a:r>
                  <a:rPr lang="en-US" altLang="zh-CN" sz="1800" dirty="0">
                    <a:latin typeface="Arial" panose="020B0604020202020204" pitchFamily="34" charset="0"/>
                    <a:sym typeface="Comic Sans MS" panose="030F0702030302020204"/>
                  </a:rPr>
                  <a:t>. </a:t>
                </a:r>
                <a:endParaRPr lang="en-US" altLang="zh-CN" sz="1800" dirty="0">
                  <a:latin typeface="Arial" panose="020B0604020202020204" pitchFamily="34" charset="0"/>
                  <a:sym typeface="Comic Sans MS" panose="030F0702030302020204"/>
                </a:endParaRPr>
              </a:p>
              <a:p>
                <a:pPr marL="0" marR="0" lvl="0" indent="0" algn="l" defTabSz="342900" rtl="0" eaLnBrk="1" fontAlgn="auto" latinLnBrk="0" hangingPunct="1">
                  <a:lnSpc>
                    <a:spcPct val="100000"/>
                  </a:lnSpc>
                  <a:spcBef>
                    <a:spcPts val="0"/>
                  </a:spcBef>
                  <a:spcAft>
                    <a:spcPts val="0"/>
                  </a:spcAft>
                  <a:buClrTx/>
                  <a:buSzTx/>
                  <a:buFontTx/>
                  <a:buNone/>
                  <a:defRPr/>
                </a:pPr>
                <a:r>
                  <a:rPr lang="en-US" altLang="zh-CN" sz="1800" dirty="0">
                    <a:latin typeface="Arial" panose="020B0604020202020204" pitchFamily="34" charset="0"/>
                    <a:sym typeface="Comic Sans MS" panose="030F0702030302020204"/>
                  </a:rPr>
                  <a:t>Since the completion process repeatedly</a:t>
                </a:r>
                <a:r>
                  <a:rPr lang="en-US" altLang="zh-CN" sz="1800" baseline="0" dirty="0">
                    <a:latin typeface="Arial" panose="020B0604020202020204" pitchFamily="34" charset="0"/>
                    <a:sym typeface="Comic Sans MS" panose="030F0702030302020204"/>
                  </a:rPr>
                  <a:t> switch between</a:t>
                </a:r>
                <a:r>
                  <a:rPr lang="en-US" altLang="zh-CN" sz="1800" dirty="0">
                    <a:latin typeface="Arial" panose="020B0604020202020204" pitchFamily="34" charset="0"/>
                    <a:sym typeface="Comic Sans MS" panose="030F0702030302020204"/>
                  </a:rPr>
                  <a:t> </a:t>
                </a:r>
                <a:r>
                  <a:rPr lang="en-US" altLang="zh-CN" sz="1800" baseline="0" dirty="0">
                    <a:latin typeface="Arial" panose="020B0604020202020204" pitchFamily="34" charset="0"/>
                    <a:cs typeface="Arial" panose="020B0604020202020204" pitchFamily="34" charset="0"/>
                  </a:rPr>
                  <a:t>computation and transmission stages,</a:t>
                </a:r>
                <a:r>
                  <a:rPr lang="en-US" altLang="zh-CN" sz="1800" baseline="0" dirty="0">
                    <a:latin typeface="Arial" panose="020B0604020202020204" pitchFamily="34" charset="0"/>
                    <a:sym typeface="Comic Sans MS" panose="030F0702030302020204"/>
                  </a:rPr>
                  <a:t> w</a:t>
                </a:r>
                <a:r>
                  <a:rPr lang="en-US" altLang="zh-CN" sz="1800" dirty="0">
                    <a:latin typeface="Arial" panose="020B0604020202020204" pitchFamily="34" charset="0"/>
                    <a:sym typeface="Comic Sans MS" panose="030F0702030302020204"/>
                  </a:rPr>
                  <a:t>e further regard </a:t>
                </a:r>
                <a14:m>
                  <m:oMath xmlns:m="http://schemas.openxmlformats.org/officeDocument/2006/math">
                    <m:sSup>
                      <m:sSupPr>
                        <m:ctrlPr>
                          <a:rPr lang="en-US" altLang="zh-CN" sz="1800" i="1" smtClean="0">
                            <a:latin typeface="Cambria Math" panose="02040503050406030204" pitchFamily="18" charset="0"/>
                            <a:sym typeface="Comic Sans MS" panose="030F0702030302020204"/>
                          </a:rPr>
                        </m:ctrlPr>
                      </m:sSupPr>
                      <m:e>
                        <m:r>
                          <a:rPr lang="en-US" altLang="zh-CN" sz="1800" b="0" i="1" smtClean="0">
                            <a:latin typeface="Cambria Math" panose="02040503050406030204" pitchFamily="18" charset="0"/>
                            <a:sym typeface="Comic Sans MS" panose="030F0702030302020204"/>
                          </a:rPr>
                          <m:t>𝑑</m:t>
                        </m:r>
                      </m:e>
                      <m:sup>
                        <m:r>
                          <a:rPr lang="en-US" altLang="zh-CN" sz="1800" b="0" i="1" smtClean="0">
                            <a:latin typeface="Cambria Math" panose="02040503050406030204" pitchFamily="18" charset="0"/>
                            <a:sym typeface="Comic Sans MS" panose="030F0702030302020204"/>
                          </a:rPr>
                          <m:t>ℎ</m:t>
                        </m:r>
                      </m:sup>
                    </m:sSup>
                    <m:r>
                      <a:rPr lang="en-US" altLang="zh-CN" sz="1800" b="0" i="1" smtClean="0">
                        <a:latin typeface="Cambria Math" panose="02040503050406030204" pitchFamily="18" charset="0"/>
                        <a:sym typeface="Comic Sans MS" panose="030F0702030302020204"/>
                      </a:rPr>
                      <m:t>(</m:t>
                    </m:r>
                    <m:sSub>
                      <m:sSubPr>
                        <m:ctrlPr>
                          <a:rPr lang="en-US" altLang="zh-CN" sz="1600" i="1">
                            <a:latin typeface="Cambria Math" panose="02040503050406030204" pitchFamily="18" charset="0"/>
                          </a:rPr>
                        </m:ctrlPr>
                      </m:sSubPr>
                      <m:e>
                        <m:r>
                          <a:rPr lang="en-US" altLang="zh-CN" sz="1600" i="1">
                            <a:latin typeface="Cambria Math" panose="02040503050406030204" pitchFamily="18" charset="0"/>
                          </a:rPr>
                          <m:t>𝑚</m:t>
                        </m:r>
                      </m:e>
                      <m:sub>
                        <m:r>
                          <a:rPr lang="en-US" altLang="zh-CN" sz="1600" i="1">
                            <a:latin typeface="Cambria Math" panose="02040503050406030204" pitchFamily="18" charset="0"/>
                          </a:rPr>
                          <m:t>𝑖</m:t>
                        </m:r>
                      </m:sub>
                    </m:sSub>
                    <m:r>
                      <a:rPr lang="en-US" altLang="zh-CN" sz="1600" b="0" i="1" smtClean="0">
                        <a:latin typeface="Cambria Math" panose="02040503050406030204" pitchFamily="18" charset="0"/>
                      </a:rPr>
                      <m:t>)</m:t>
                    </m:r>
                  </m:oMath>
                </a14:m>
                <a:r>
                  <a:rPr lang="en-US" altLang="zh-CN" sz="1800" dirty="0">
                    <a:latin typeface="Arial" panose="020B0604020202020204" pitchFamily="34" charset="0"/>
                    <a:sym typeface="Comic Sans MS" panose="030F0702030302020204"/>
                  </a:rPr>
                  <a:t> as a transmission-computation cycle. </a:t>
                </a:r>
                <a:endParaRPr lang="en-US" altLang="zh-CN" sz="1800" dirty="0">
                  <a:latin typeface="Arial" panose="020B0604020202020204" pitchFamily="34" charset="0"/>
                  <a:sym typeface="Comic Sans MS" panose="030F0702030302020204"/>
                </a:endParaRPr>
              </a:p>
              <a:p>
                <a:pPr marL="0" marR="0" lvl="0" indent="0" algn="l" defTabSz="342900" rtl="0" eaLnBrk="1" fontAlgn="auto" latinLnBrk="0" hangingPunct="1">
                  <a:lnSpc>
                    <a:spcPct val="100000"/>
                  </a:lnSpc>
                  <a:spcBef>
                    <a:spcPts val="0"/>
                  </a:spcBef>
                  <a:spcAft>
                    <a:spcPts val="0"/>
                  </a:spcAft>
                  <a:buClrTx/>
                  <a:buSzTx/>
                  <a:buFontTx/>
                  <a:buNone/>
                  <a:defRPr/>
                </a:pPr>
                <a:endParaRPr lang="en-US" altLang="zh-CN" sz="1800" dirty="0">
                  <a:sym typeface="Comic Sans MS" panose="030F0702030302020204"/>
                </a:endParaRPr>
              </a:p>
              <a:p>
                <a:pPr marL="0" lvl="2" indent="0">
                  <a:lnSpc>
                    <a:spcPct val="110000"/>
                  </a:lnSpc>
                  <a:spcBef>
                    <a:spcPts val="600"/>
                  </a:spcBef>
                  <a:spcAft>
                    <a:spcPts val="0"/>
                  </a:spcAft>
                  <a:buClr>
                    <a:schemeClr val="accent2">
                      <a:lumMod val="75000"/>
                    </a:schemeClr>
                  </a:buClr>
                  <a:buSzPct val="100000"/>
                  <a:buNone/>
                </a:pPr>
                <a:r>
                  <a:rPr lang="en-US" altLang="zh-CN" sz="1800" dirty="0">
                    <a:sym typeface="Comic Sans MS" panose="030F0702030302020204"/>
                  </a:rPr>
                  <a:t>Then the completion time was reformulated as this new form, where the variable </a:t>
                </a:r>
                <a14:m>
                  <m:oMath xmlns:m="http://schemas.openxmlformats.org/officeDocument/2006/math">
                    <m:r>
                      <a:rPr lang="en-US" altLang="zh-CN" sz="1800">
                        <a:latin typeface="Cambria Math" panose="02040503050406030204" pitchFamily="18" charset="0"/>
                        <a:sym typeface="Comic Sans MS" panose="030F0702030302020204"/>
                      </a:rPr>
                      <m:t>𝑦</m:t>
                    </m:r>
                    <m:d>
                      <m:dPr>
                        <m:ctrlPr>
                          <a:rPr lang="en-US" altLang="zh-CN" sz="1800" i="1">
                            <a:latin typeface="Cambria Math" panose="02040503050406030204" pitchFamily="18" charset="0"/>
                            <a:sym typeface="Comic Sans MS" panose="030F0702030302020204"/>
                          </a:rPr>
                        </m:ctrlPr>
                      </m:dPr>
                      <m:e>
                        <m:r>
                          <a:rPr lang="en-US" altLang="zh-CN" sz="1800">
                            <a:latin typeface="Cambria Math" panose="02040503050406030204" pitchFamily="18" charset="0"/>
                            <a:sym typeface="Comic Sans MS" panose="030F0702030302020204"/>
                          </a:rPr>
                          <m:t>ℎ</m:t>
                        </m:r>
                        <m:r>
                          <a:rPr lang="en-US" altLang="zh-CN" sz="1800">
                            <a:latin typeface="Cambria Math" panose="02040503050406030204" pitchFamily="18" charset="0"/>
                            <a:sym typeface="Comic Sans MS" panose="030F0702030302020204"/>
                          </a:rPr>
                          <m:t>,</m:t>
                        </m:r>
                        <m:r>
                          <a:rPr lang="en-US" altLang="zh-CN" sz="1800">
                            <a:latin typeface="Cambria Math" panose="02040503050406030204" pitchFamily="18" charset="0"/>
                            <a:sym typeface="Comic Sans MS" panose="030F0702030302020204"/>
                          </a:rPr>
                          <m:t>𝑖</m:t>
                        </m:r>
                        <m:r>
                          <a:rPr lang="en-US" altLang="zh-CN" sz="1800">
                            <a:latin typeface="Cambria Math" panose="02040503050406030204" pitchFamily="18" charset="0"/>
                            <a:sym typeface="Comic Sans MS" panose="030F0702030302020204"/>
                          </a:rPr>
                          <m:t>,</m:t>
                        </m:r>
                        <m:r>
                          <a:rPr lang="en-US" altLang="zh-CN" sz="1800">
                            <a:latin typeface="Cambria Math" panose="02040503050406030204" pitchFamily="18" charset="0"/>
                            <a:sym typeface="Comic Sans MS" panose="030F0702030302020204"/>
                          </a:rPr>
                          <m:t>𝑘</m:t>
                        </m:r>
                      </m:e>
                    </m:d>
                  </m:oMath>
                </a14:m>
                <a:r>
                  <a:rPr lang="en-US" altLang="zh-CN" sz="1800" dirty="0">
                    <a:sym typeface="Comic Sans MS" panose="030F0702030302020204"/>
                  </a:rPr>
                  <a:t> must follow the constraints to keep path uniqueness, feasibility and binarity. </a:t>
                </a:r>
                <a:endParaRPr lang="en-US" altLang="zh-CN" sz="1800" dirty="0">
                  <a:sym typeface="Comic Sans MS" panose="030F0702030302020204"/>
                </a:endParaRPr>
              </a:p>
              <a:p>
                <a:pPr marL="0" lvl="2" indent="0">
                  <a:lnSpc>
                    <a:spcPct val="110000"/>
                  </a:lnSpc>
                  <a:spcBef>
                    <a:spcPts val="600"/>
                  </a:spcBef>
                  <a:spcAft>
                    <a:spcPts val="0"/>
                  </a:spcAft>
                  <a:buClr>
                    <a:schemeClr val="accent2">
                      <a:lumMod val="75000"/>
                    </a:schemeClr>
                  </a:buClr>
                  <a:buSzPct val="100000"/>
                  <a:buNone/>
                </a:pPr>
                <a:endParaRPr lang="en-US" altLang="zh-CN" sz="1800" dirty="0">
                  <a:sym typeface="Comic Sans MS" panose="030F0702030302020204"/>
                </a:endParaRPr>
              </a:p>
              <a:p>
                <a:pPr marL="0" lvl="2" indent="0">
                  <a:lnSpc>
                    <a:spcPct val="110000"/>
                  </a:lnSpc>
                  <a:spcBef>
                    <a:spcPts val="600"/>
                  </a:spcBef>
                  <a:spcAft>
                    <a:spcPts val="0"/>
                  </a:spcAft>
                  <a:buClr>
                    <a:schemeClr val="accent2">
                      <a:lumMod val="75000"/>
                    </a:schemeClr>
                  </a:buClr>
                  <a:buSzPct val="100000"/>
                  <a:buNone/>
                </a:pPr>
                <a:r>
                  <a:rPr lang="en-US" altLang="zh-CN" sz="1800" dirty="0">
                    <a:sym typeface="Comic Sans MS" panose="030F0702030302020204"/>
                  </a:rPr>
                  <a:t>---</a:t>
                </a:r>
                <a:endParaRPr lang="en-US" altLang="zh-CN" sz="1800" dirty="0">
                  <a:sym typeface="Comic Sans MS" panose="030F0702030302020204"/>
                </a:endParaRPr>
              </a:p>
              <a:p>
                <a:pPr marL="0" lvl="2" indent="0">
                  <a:lnSpc>
                    <a:spcPct val="110000"/>
                  </a:lnSpc>
                  <a:spcBef>
                    <a:spcPts val="600"/>
                  </a:spcBef>
                  <a:spcAft>
                    <a:spcPts val="0"/>
                  </a:spcAft>
                  <a:buClr>
                    <a:schemeClr val="accent2">
                      <a:lumMod val="75000"/>
                    </a:schemeClr>
                  </a:buClr>
                  <a:buSzPct val="100000"/>
                  <a:buNone/>
                </a:pPr>
                <a:r>
                  <a:rPr lang="en-US" altLang="zh-CN" sz="1800" dirty="0">
                    <a:sym typeface="Comic Sans MS" panose="030F0702030302020204"/>
                  </a:rPr>
                  <a:t>Path uniqueness, that only one instance of each specific microservice was chosen in a particular request chain;</a:t>
                </a:r>
                <a:endParaRPr lang="en-US" altLang="zh-CN" sz="1800" dirty="0">
                  <a:sym typeface="Comic Sans MS" panose="030F0702030302020204"/>
                </a:endParaRPr>
              </a:p>
              <a:p>
                <a:pPr marL="0" lvl="2" indent="0">
                  <a:lnSpc>
                    <a:spcPct val="110000"/>
                  </a:lnSpc>
                  <a:spcBef>
                    <a:spcPts val="600"/>
                  </a:spcBef>
                  <a:spcAft>
                    <a:spcPts val="0"/>
                  </a:spcAft>
                  <a:buClr>
                    <a:schemeClr val="accent2">
                      <a:lumMod val="75000"/>
                    </a:schemeClr>
                  </a:buClr>
                  <a:buSzPct val="100000"/>
                  <a:buNone/>
                </a:pPr>
                <a:r>
                  <a:rPr lang="en-US" altLang="zh-CN" sz="1800" dirty="0">
                    <a:sym typeface="Comic Sans MS" panose="030F0702030302020204"/>
                  </a:rPr>
                  <a:t>Feasibility, that the microservice instance must alive in the edge server to be chosen;</a:t>
                </a:r>
                <a:endParaRPr lang="en-US" altLang="zh-CN" sz="1800" dirty="0">
                  <a:sym typeface="Comic Sans MS" panose="030F0702030302020204"/>
                </a:endParaRPr>
              </a:p>
              <a:p>
                <a:pPr marL="0" lvl="2" indent="0">
                  <a:lnSpc>
                    <a:spcPct val="110000"/>
                  </a:lnSpc>
                  <a:spcBef>
                    <a:spcPts val="600"/>
                  </a:spcBef>
                  <a:spcAft>
                    <a:spcPts val="0"/>
                  </a:spcAft>
                  <a:buClr>
                    <a:schemeClr val="accent2">
                      <a:lumMod val="75000"/>
                    </a:schemeClr>
                  </a:buClr>
                  <a:buSzPct val="100000"/>
                  <a:buNone/>
                </a:pPr>
                <a:r>
                  <a:rPr lang="en-US" altLang="zh-CN" sz="1800" dirty="0">
                    <a:sym typeface="Comic Sans MS" panose="030F0702030302020204"/>
                  </a:rPr>
                  <a:t>And binarity. </a:t>
                </a:r>
                <a:endParaRPr lang="en-US" altLang="zh-CN" sz="1800" dirty="0">
                  <a:sym typeface="Comic Sans MS" panose="030F0702030302020204"/>
                </a:endParaRPr>
              </a:p>
              <a:p>
                <a:pPr marL="0" marR="0" lvl="0" indent="0" algn="l" defTabSz="342900" rtl="0" eaLnBrk="1" fontAlgn="auto" latinLnBrk="0" hangingPunct="1">
                  <a:lnSpc>
                    <a:spcPct val="100000"/>
                  </a:lnSpc>
                  <a:spcBef>
                    <a:spcPts val="0"/>
                  </a:spcBef>
                  <a:spcAft>
                    <a:spcPts val="0"/>
                  </a:spcAft>
                  <a:buClrTx/>
                  <a:buSzTx/>
                  <a:buFontTx/>
                  <a:buNone/>
                  <a:defRPr/>
                </a:pPr>
                <a:endParaRPr lang="zh-CN" altLang="en-US" sz="1800" dirty="0"/>
              </a:p>
            </p:txBody>
          </p:sp>
        </mc:Choice>
        <mc:Fallback>
          <p:sp>
            <p:nvSpPr>
              <p:cNvPr id="3" name="备注占位符 2"/>
              <p:cNvSpPr>
                <a:spLocks noRot="1" noChangeAspect="1" noMove="1" noResize="1" noEditPoints="1" noAdjustHandles="1" noChangeArrowheads="1" noChangeShapeType="1" noTextEdit="1"/>
              </p:cNvSpPr>
              <p:nvPr>
                <p:ph type="body" idx="1"/>
              </p:nvPr>
            </p:nvSpPr>
            <p:spPr>
              <a:blipFill rotWithShape="1">
                <a:blip r:embed="rId3"/>
                <a:stretch>
                  <a:fillRect t="-8" b="-65933"/>
                </a:stretch>
              </a:blipFill>
            </p:spPr>
            <p:txBody>
              <a:bodyPr/>
              <a:lstStyle/>
              <a:p>
                <a:r>
                  <a:rPr lang="zh-CN" altLang="en-US">
                    <a:noFill/>
                  </a:rPr>
                  <a:t> </a:t>
                </a:r>
              </a:p>
            </p:txBody>
          </p:sp>
        </mc:Fallback>
      </mc:AlternateContent>
      <p:sp>
        <p:nvSpPr>
          <p:cNvPr id="4" name="灯片编号占位符 3"/>
          <p:cNvSpPr>
            <a:spLocks noGrp="1"/>
          </p:cNvSpPr>
          <p:nvPr>
            <p:ph type="sldNum" sz="quarter" idx="10"/>
          </p:nvPr>
        </p:nvSpPr>
        <p:spPr/>
        <p:txBody>
          <a:bodyPr/>
          <a:lstStyle/>
          <a:p>
            <a:fld id="{D712715C-60D8-4442-95C1-470452B8606C}" type="slidenum">
              <a:rPr kumimoji="1" lang="zh-CN" altLang="en-US" smtClean="0"/>
            </a:fld>
            <a:endParaRPr kumimoji="1"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0"/>
            <a:ext cx="6096000" cy="3429000"/>
          </a:xfrm>
        </p:spPr>
      </p:sp>
      <p:sp>
        <p:nvSpPr>
          <p:cNvPr id="3" name="备注占位符 2"/>
          <p:cNvSpPr>
            <a:spLocks noGrp="1"/>
          </p:cNvSpPr>
          <p:nvPr>
            <p:ph type="body" idx="1"/>
          </p:nvPr>
        </p:nvSpPr>
        <p:spPr/>
        <p:txBody>
          <a:bodyPr/>
          <a:lstStyle/>
          <a:p>
            <a:r>
              <a:rPr lang="en-US" altLang="zh-CN" sz="1800" dirty="0"/>
              <a:t>Here we introduce our proposed approach. </a:t>
            </a:r>
            <a:endParaRPr lang="zh-CN" altLang="en-US" sz="1800" dirty="0"/>
          </a:p>
        </p:txBody>
      </p:sp>
      <p:sp>
        <p:nvSpPr>
          <p:cNvPr id="4" name="灯片编号占位符 3"/>
          <p:cNvSpPr>
            <a:spLocks noGrp="1"/>
          </p:cNvSpPr>
          <p:nvPr>
            <p:ph type="sldNum" sz="quarter" idx="5"/>
          </p:nvPr>
        </p:nvSpPr>
        <p:spPr/>
        <p:txBody>
          <a:bodyPr/>
          <a:lstStyle/>
          <a:p>
            <a:fld id="{D712715C-60D8-4442-95C1-470452B8606C}" type="slidenum">
              <a:rPr kumimoji="1" lang="zh-CN" altLang="en-US" smtClean="0"/>
            </a:fld>
            <a:endParaRPr kumimoji="1"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14288"/>
            <a:ext cx="6096000" cy="3429001"/>
          </a:xfrm>
        </p:spPr>
      </p:sp>
      <p:sp>
        <p:nvSpPr>
          <p:cNvPr id="3" name="备注占位符 2"/>
          <p:cNvSpPr>
            <a:spLocks noGrp="1"/>
          </p:cNvSpPr>
          <p:nvPr>
            <p:ph type="body" idx="1"/>
          </p:nvPr>
        </p:nvSpPr>
        <p:spPr/>
        <p:txBody>
          <a:bodyPr/>
          <a:lstStyle/>
          <a:p>
            <a:r>
              <a:rPr lang="en-US" altLang="zh-CN" sz="1800" dirty="0"/>
              <a:t>The proposed SoCL framework,</a:t>
            </a:r>
            <a:r>
              <a:rPr lang="zh-CN" altLang="en-US" sz="1800" dirty="0"/>
              <a:t> </a:t>
            </a:r>
            <a:r>
              <a:rPr lang="en-US" altLang="zh-CN" sz="1800" dirty="0"/>
              <a:t>as</a:t>
            </a:r>
            <a:r>
              <a:rPr lang="zh-CN" altLang="en-US" sz="1800" dirty="0"/>
              <a:t> </a:t>
            </a:r>
            <a:r>
              <a:rPr lang="en-US" altLang="zh-CN" sz="1800" dirty="0"/>
              <a:t>shown</a:t>
            </a:r>
            <a:r>
              <a:rPr lang="zh-CN" altLang="en-US" sz="1800" dirty="0"/>
              <a:t> </a:t>
            </a:r>
            <a:r>
              <a:rPr lang="en-US" altLang="zh-CN" sz="1800" dirty="0"/>
              <a:t>in</a:t>
            </a:r>
            <a:r>
              <a:rPr lang="zh-CN" altLang="en-US" sz="1800" dirty="0"/>
              <a:t> </a:t>
            </a:r>
            <a:r>
              <a:rPr lang="en-US" altLang="zh-CN" sz="1800" dirty="0"/>
              <a:t>this</a:t>
            </a:r>
            <a:r>
              <a:rPr lang="zh-CN" altLang="en-US" sz="1800" dirty="0"/>
              <a:t> </a:t>
            </a:r>
            <a:r>
              <a:rPr lang="en-US" altLang="zh-CN" sz="1800" dirty="0"/>
              <a:t>figure, was performed under 3 steps: a region-based initial partition that organizes virtual groups under each microservices’ perspective; an instance pre-provision that provision microservice instances based on cost budget of each group; a multi-scale combination that parallel combine instances during large scale and serial combine instance during small scale. </a:t>
            </a:r>
            <a:endParaRPr lang="en-US" altLang="zh-CN" sz="1800" dirty="0"/>
          </a:p>
          <a:p>
            <a:endParaRPr lang="en-US" altLang="zh-CN" sz="1800" dirty="0"/>
          </a:p>
          <a:p>
            <a:r>
              <a:rPr lang="en-US" altLang="zh-CN" sz="1800" dirty="0"/>
              <a:t>The initial partition step and the budget-based upper bound together narrows the solution space and providing a basis for efficient provisioning in the subsequent optimization phase. </a:t>
            </a:r>
            <a:endParaRPr lang="zh-CN" altLang="en-US" sz="1800" dirty="0"/>
          </a:p>
        </p:txBody>
      </p:sp>
      <p:sp>
        <p:nvSpPr>
          <p:cNvPr id="4" name="灯片编号占位符 3"/>
          <p:cNvSpPr>
            <a:spLocks noGrp="1"/>
          </p:cNvSpPr>
          <p:nvPr>
            <p:ph type="sldNum" sz="quarter" idx="10"/>
          </p:nvPr>
        </p:nvSpPr>
        <p:spPr/>
        <p:txBody>
          <a:bodyPr/>
          <a:lstStyle/>
          <a:p>
            <a:fld id="{D712715C-60D8-4442-95C1-470452B8606C}" type="slidenum">
              <a:rPr kumimoji="1" lang="zh-CN" altLang="en-US" smtClean="0"/>
            </a:fld>
            <a:endParaRPr kumimoji="1"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14288"/>
            <a:ext cx="6096000" cy="3429001"/>
          </a:xfrm>
        </p:spPr>
      </p:sp>
      <mc:AlternateContent xmlns:mc="http://schemas.openxmlformats.org/markup-compatibility/2006">
        <mc:Choice xmlns:a14="http://schemas.microsoft.com/office/drawing/2010/main" Requires="a14">
          <p:sp>
            <p:nvSpPr>
              <p:cNvPr id="3" name="备注占位符 2"/>
              <p:cNvSpPr>
                <a:spLocks noGrp="1"/>
              </p:cNvSpPr>
              <p:nvPr>
                <p:ph type="body" idx="1"/>
              </p:nvPr>
            </p:nvSpPr>
            <p:spPr/>
            <p:txBody>
              <a:bodyPr/>
              <a:lstStyle/>
              <a:p>
                <a:pPr marL="0" marR="0" lvl="0" indent="0" algn="l" defTabSz="342900" rtl="0" eaLnBrk="1" fontAlgn="auto" latinLnBrk="0" hangingPunct="1">
                  <a:lnSpc>
                    <a:spcPct val="100000"/>
                  </a:lnSpc>
                  <a:spcBef>
                    <a:spcPts val="0"/>
                  </a:spcBef>
                  <a:spcAft>
                    <a:spcPts val="0"/>
                  </a:spcAft>
                  <a:buClrTx/>
                  <a:buSzTx/>
                  <a:buFontTx/>
                  <a:buNone/>
                  <a:defRPr/>
                </a:pPr>
                <a:r>
                  <a:rPr lang="en-US" altLang="zh-CN" sz="1800" dirty="0">
                    <a:latin typeface="Arial" panose="020B0604020202020204" pitchFamily="34" charset="0"/>
                    <a:ea typeface="黑体" panose="02010609060101010101" pitchFamily="49" charset="-122"/>
                    <a:cs typeface="Arial" panose="020B0604020202020204" pitchFamily="34" charset="0"/>
                  </a:rPr>
                  <a:t>In the region-based initial partion, we first construct a graph based on the physical topology of edge servers. </a:t>
                </a:r>
                <a:endParaRPr lang="en-US" altLang="zh-CN" sz="1800" dirty="0">
                  <a:latin typeface="Arial" panose="020B0604020202020204" pitchFamily="34" charset="0"/>
                  <a:ea typeface="黑体" panose="02010609060101010101" pitchFamily="49" charset="-122"/>
                  <a:cs typeface="Arial" panose="020B0604020202020204" pitchFamily="34" charset="0"/>
                </a:endParaRPr>
              </a:p>
              <a:p>
                <a:pPr marL="0" marR="0" lvl="0" indent="0" algn="l" defTabSz="342900" rtl="0" eaLnBrk="1" fontAlgn="auto" latinLnBrk="0" hangingPunct="1">
                  <a:lnSpc>
                    <a:spcPct val="100000"/>
                  </a:lnSpc>
                  <a:spcBef>
                    <a:spcPts val="0"/>
                  </a:spcBef>
                  <a:spcAft>
                    <a:spcPts val="0"/>
                  </a:spcAft>
                  <a:buClrTx/>
                  <a:buSzTx/>
                  <a:buFontTx/>
                  <a:buNone/>
                  <a:defRPr/>
                </a:pPr>
                <a:endParaRPr lang="en-US" altLang="zh-CN" sz="1800" dirty="0">
                  <a:latin typeface="Arial" panose="020B0604020202020204" pitchFamily="34" charset="0"/>
                  <a:ea typeface="黑体" panose="02010609060101010101" pitchFamily="49" charset="-122"/>
                  <a:cs typeface="Arial" panose="020B0604020202020204" pitchFamily="34" charset="0"/>
                </a:endParaRPr>
              </a:p>
              <a:p>
                <a:pPr marL="0" marR="0" lvl="0" indent="0" algn="l" defTabSz="342900" rtl="0" eaLnBrk="1" fontAlgn="auto" latinLnBrk="0" hangingPunct="1">
                  <a:lnSpc>
                    <a:spcPct val="100000"/>
                  </a:lnSpc>
                  <a:spcBef>
                    <a:spcPts val="0"/>
                  </a:spcBef>
                  <a:spcAft>
                    <a:spcPts val="0"/>
                  </a:spcAft>
                  <a:buClrTx/>
                  <a:buSzTx/>
                  <a:buFontTx/>
                  <a:buNone/>
                  <a:defRPr/>
                </a:pPr>
                <a:r>
                  <a:rPr lang="en-US" altLang="zh-CN" sz="1800" dirty="0">
                    <a:latin typeface="Arial" panose="020B0604020202020204" pitchFamily="34" charset="0"/>
                    <a:ea typeface="黑体" panose="02010609060101010101" pitchFamily="49" charset="-122"/>
                    <a:cs typeface="Arial" panose="020B0604020202020204" pitchFamily="34" charset="0"/>
                  </a:rPr>
                  <a:t>We start by identifying those</a:t>
                </a:r>
                <a:r>
                  <a:rPr lang="en-US" altLang="zh-CN" sz="1800" baseline="0" dirty="0">
                    <a:latin typeface="Arial" panose="020B0604020202020204" pitchFamily="34" charset="0"/>
                    <a:ea typeface="黑体" panose="02010609060101010101" pitchFamily="49" charset="-122"/>
                    <a:cs typeface="Arial" panose="020B0604020202020204" pitchFamily="34" charset="0"/>
                  </a:rPr>
                  <a:t> </a:t>
                </a:r>
                <a:r>
                  <a:rPr lang="en-US" altLang="zh-CN" sz="1800" dirty="0">
                    <a:latin typeface="Arial" panose="020B0604020202020204" pitchFamily="34" charset="0"/>
                    <a:ea typeface="黑体" panose="02010609060101010101" pitchFamily="49" charset="-122"/>
                    <a:cs typeface="Arial" panose="020B0604020202020204" pitchFamily="34" charset="0"/>
                  </a:rPr>
                  <a:t>edge servers </a:t>
                </a:r>
                <a14:m>
                  <m:oMath xmlns:m="http://schemas.openxmlformats.org/officeDocument/2006/math">
                    <m:sSub>
                      <m:sSubPr>
                        <m:ctrlPr>
                          <a:rPr lang="en-US" altLang="zh-CN" sz="1800" i="1" smtClean="0">
                            <a:latin typeface="Cambria Math" panose="02040503050406030204" pitchFamily="18" charset="0"/>
                            <a:ea typeface="黑体" panose="02010609060101010101" pitchFamily="49" charset="-122"/>
                            <a:cs typeface="Arial" panose="020B0604020202020204" pitchFamily="34" charset="0"/>
                          </a:rPr>
                        </m:ctrlPr>
                      </m:sSubPr>
                      <m:e>
                        <m:r>
                          <a:rPr lang="en-US" altLang="zh-CN" sz="1800" b="0" i="1" smtClean="0">
                            <a:latin typeface="Cambria Math" panose="02040503050406030204" pitchFamily="18" charset="0"/>
                            <a:ea typeface="黑体" panose="02010609060101010101" pitchFamily="49" charset="-122"/>
                            <a:cs typeface="Arial" panose="020B0604020202020204" pitchFamily="34" charset="0"/>
                          </a:rPr>
                          <m:t>𝑣</m:t>
                        </m:r>
                      </m:e>
                      <m:sub>
                        <m:r>
                          <a:rPr lang="en-US" altLang="zh-CN" sz="1800" b="0" i="1" smtClean="0">
                            <a:latin typeface="Cambria Math" panose="02040503050406030204" pitchFamily="18" charset="0"/>
                            <a:ea typeface="黑体" panose="02010609060101010101" pitchFamily="49" charset="-122"/>
                            <a:cs typeface="Arial" panose="020B0604020202020204" pitchFamily="34" charset="0"/>
                          </a:rPr>
                          <m:t>𝑘</m:t>
                        </m:r>
                      </m:sub>
                    </m:sSub>
                  </m:oMath>
                </a14:m>
                <a:r>
                  <a:rPr lang="en-US" altLang="zh-CN" sz="1800" dirty="0">
                    <a:latin typeface="Arial" panose="020B0604020202020204" pitchFamily="34" charset="0"/>
                    <a:ea typeface="黑体" panose="02010609060101010101" pitchFamily="49" charset="-122"/>
                    <a:cs typeface="Arial" panose="020B0604020202020204" pitchFamily="34" charset="0"/>
                  </a:rPr>
                  <a:t> that hosting requests for </a:t>
                </a:r>
                <a14:m>
                  <m:oMath xmlns:m="http://schemas.openxmlformats.org/officeDocument/2006/math">
                    <m:sSub>
                      <m:sSubPr>
                        <m:ctrlPr>
                          <a:rPr lang="en-US" altLang="zh-CN" sz="1800" i="1" smtClean="0">
                            <a:latin typeface="Cambria Math" panose="02040503050406030204" pitchFamily="18" charset="0"/>
                          </a:rPr>
                        </m:ctrlPr>
                      </m:sSubPr>
                      <m:e>
                        <m:r>
                          <a:rPr lang="en-US" altLang="zh-CN" sz="1800" i="1">
                            <a:latin typeface="Cambria Math" panose="02040503050406030204" pitchFamily="18" charset="0"/>
                          </a:rPr>
                          <m:t>𝑚</m:t>
                        </m:r>
                      </m:e>
                      <m:sub>
                        <m:r>
                          <a:rPr lang="en-US" altLang="zh-CN" sz="1800" i="1">
                            <a:latin typeface="Cambria Math" panose="02040503050406030204" pitchFamily="18" charset="0"/>
                          </a:rPr>
                          <m:t>𝑖</m:t>
                        </m:r>
                      </m:sub>
                    </m:sSub>
                  </m:oMath>
                </a14:m>
                <a:r>
                  <a:rPr lang="en-US" altLang="zh-CN" sz="1800" dirty="0"/>
                  <a:t> , and collecting these nodes into </a:t>
                </a:r>
                <a14:m>
                  <m:oMath xmlns:m="http://schemas.openxmlformats.org/officeDocument/2006/math">
                    <m:r>
                      <a:rPr lang="en-US" altLang="zh-CN" sz="1800" b="0" i="1" smtClean="0">
                        <a:latin typeface="Cambria Math" panose="02040503050406030204" pitchFamily="18" charset="0"/>
                      </a:rPr>
                      <m:t>𝑉</m:t>
                    </m:r>
                    <m:r>
                      <a:rPr lang="en-US" altLang="zh-CN" sz="1800" b="0" i="1" smtClean="0">
                        <a:latin typeface="Cambria Math" panose="02040503050406030204" pitchFamily="18" charset="0"/>
                      </a:rPr>
                      <m:t>(</m:t>
                    </m:r>
                    <m:sSub>
                      <m:sSubPr>
                        <m:ctrlPr>
                          <a:rPr lang="en-US" altLang="zh-CN" sz="1800" b="0" i="1" smtClean="0">
                            <a:latin typeface="Cambria Math" panose="02040503050406030204" pitchFamily="18" charset="0"/>
                          </a:rPr>
                        </m:ctrlPr>
                      </m:sSubPr>
                      <m:e>
                        <m:r>
                          <a:rPr lang="en-US" altLang="zh-CN" sz="1800" b="0" i="1" smtClean="0">
                            <a:latin typeface="Cambria Math" panose="02040503050406030204" pitchFamily="18" charset="0"/>
                          </a:rPr>
                          <m:t>𝑚</m:t>
                        </m:r>
                      </m:e>
                      <m:sub>
                        <m:r>
                          <a:rPr lang="en-US" altLang="zh-CN" sz="1800" b="0" i="1" smtClean="0">
                            <a:latin typeface="Cambria Math" panose="02040503050406030204" pitchFamily="18" charset="0"/>
                          </a:rPr>
                          <m:t>𝑖</m:t>
                        </m:r>
                      </m:sub>
                    </m:sSub>
                    <m:r>
                      <a:rPr lang="en-US" altLang="zh-CN" sz="1800" b="0" i="1" smtClean="0">
                        <a:latin typeface="Cambria Math" panose="02040503050406030204" pitchFamily="18" charset="0"/>
                      </a:rPr>
                      <m:t>)</m:t>
                    </m:r>
                  </m:oMath>
                </a14:m>
                <a:r>
                  <a:rPr lang="en-US" altLang="zh-CN" sz="1800" dirty="0">
                    <a:latin typeface="Arial" panose="020B0604020202020204" pitchFamily="34" charset="0"/>
                    <a:ea typeface="黑体" panose="02010609060101010101" pitchFamily="49" charset="-122"/>
                    <a:cs typeface="Arial" panose="020B0604020202020204" pitchFamily="34" charset="0"/>
                  </a:rPr>
                  <a:t>, forming a subgraph </a:t>
                </a:r>
                <a14:m>
                  <m:oMath xmlns:m="http://schemas.openxmlformats.org/officeDocument/2006/math">
                    <m:r>
                      <a:rPr lang="en-US" altLang="zh-CN" sz="1800" b="0" i="1" smtClean="0">
                        <a:latin typeface="Cambria Math" panose="02040503050406030204" pitchFamily="18" charset="0"/>
                      </a:rPr>
                      <m:t>𝐺</m:t>
                    </m:r>
                    <m:d>
                      <m:dPr>
                        <m:ctrlPr>
                          <a:rPr lang="en-US" altLang="zh-CN" sz="1800" b="0" i="1" smtClean="0">
                            <a:latin typeface="Cambria Math" panose="02040503050406030204" pitchFamily="18" charset="0"/>
                          </a:rPr>
                        </m:ctrlPr>
                      </m:dPr>
                      <m:e>
                        <m:sSub>
                          <m:sSubPr>
                            <m:ctrlPr>
                              <a:rPr lang="en-US" altLang="zh-CN" sz="1800" i="1">
                                <a:latin typeface="Cambria Math" panose="02040503050406030204" pitchFamily="18" charset="0"/>
                              </a:rPr>
                            </m:ctrlPr>
                          </m:sSubPr>
                          <m:e>
                            <m:r>
                              <a:rPr lang="en-US" altLang="zh-CN" sz="1800" i="1">
                                <a:latin typeface="Cambria Math" panose="02040503050406030204" pitchFamily="18" charset="0"/>
                              </a:rPr>
                              <m:t>𝑚</m:t>
                            </m:r>
                          </m:e>
                          <m:sub>
                            <m:r>
                              <a:rPr lang="en-US" altLang="zh-CN" sz="1800" i="1">
                                <a:latin typeface="Cambria Math" panose="02040503050406030204" pitchFamily="18" charset="0"/>
                              </a:rPr>
                              <m:t>𝑖</m:t>
                            </m:r>
                          </m:sub>
                        </m:sSub>
                      </m:e>
                    </m:d>
                  </m:oMath>
                </a14:m>
                <a:r>
                  <a:rPr lang="en-US" altLang="zh-CN" sz="1800" dirty="0"/>
                  <a:t> . </a:t>
                </a:r>
                <a:endParaRPr lang="en-US" altLang="zh-CN" sz="1800" dirty="0"/>
              </a:p>
              <a:p>
                <a:pPr marL="0" marR="0" lvl="0" indent="0" algn="l" defTabSz="342900" rtl="0" eaLnBrk="1" fontAlgn="auto" latinLnBrk="0" hangingPunct="1">
                  <a:lnSpc>
                    <a:spcPct val="100000"/>
                  </a:lnSpc>
                  <a:spcBef>
                    <a:spcPts val="0"/>
                  </a:spcBef>
                  <a:spcAft>
                    <a:spcPts val="0"/>
                  </a:spcAft>
                  <a:buClrTx/>
                  <a:buSzTx/>
                  <a:buFontTx/>
                  <a:buNone/>
                  <a:defRPr/>
                </a:pPr>
                <a:r>
                  <a:rPr lang="en-US" altLang="zh-CN" sz="1800" dirty="0"/>
                  <a:t>Since they are not fully connected, we use virtual links that select the shortest path and regard the harmonic mean of each link speed as the virtual link speed, reconnected into a new graph </a:t>
                </a:r>
                <a14:m>
                  <m:oMath xmlns:m="http://schemas.openxmlformats.org/officeDocument/2006/math">
                    <m:sSup>
                      <m:sSupPr>
                        <m:ctrlPr>
                          <a:rPr lang="en-US" altLang="zh-CN" sz="1800" i="1" smtClean="0">
                            <a:latin typeface="Cambria Math" panose="02040503050406030204" pitchFamily="18" charset="0"/>
                          </a:rPr>
                        </m:ctrlPr>
                      </m:sSupPr>
                      <m:e>
                        <m:r>
                          <a:rPr lang="en-US" altLang="zh-CN" sz="1800" b="0" i="1" smtClean="0">
                            <a:latin typeface="Cambria Math" panose="02040503050406030204" pitchFamily="18" charset="0"/>
                          </a:rPr>
                          <m:t>𝐺</m:t>
                        </m:r>
                      </m:e>
                      <m:sup>
                        <m:r>
                          <a:rPr lang="en-US" altLang="zh-CN" sz="1800" b="0" i="1" smtClean="0">
                            <a:latin typeface="Cambria Math" panose="02040503050406030204" pitchFamily="18" charset="0"/>
                          </a:rPr>
                          <m:t>′</m:t>
                        </m:r>
                      </m:sup>
                    </m:sSup>
                    <m:r>
                      <a:rPr lang="en-US" altLang="zh-CN" sz="1800" i="1">
                        <a:latin typeface="Cambria Math" panose="02040503050406030204" pitchFamily="18" charset="0"/>
                      </a:rPr>
                      <m:t>(</m:t>
                    </m:r>
                    <m:sSub>
                      <m:sSubPr>
                        <m:ctrlPr>
                          <a:rPr lang="en-US" altLang="zh-CN" sz="1800" i="1">
                            <a:latin typeface="Cambria Math" panose="02040503050406030204" pitchFamily="18" charset="0"/>
                          </a:rPr>
                        </m:ctrlPr>
                      </m:sSubPr>
                      <m:e>
                        <m:r>
                          <a:rPr lang="en-US" altLang="zh-CN" sz="1800" i="1">
                            <a:latin typeface="Cambria Math" panose="02040503050406030204" pitchFamily="18" charset="0"/>
                          </a:rPr>
                          <m:t>𝑚</m:t>
                        </m:r>
                      </m:e>
                      <m:sub>
                        <m:r>
                          <a:rPr lang="en-US" altLang="zh-CN" sz="1800" i="1">
                            <a:latin typeface="Cambria Math" panose="02040503050406030204" pitchFamily="18" charset="0"/>
                          </a:rPr>
                          <m:t>𝑖</m:t>
                        </m:r>
                      </m:sub>
                    </m:sSub>
                    <m:r>
                      <a:rPr lang="en-US" altLang="zh-CN" sz="1800" i="1">
                        <a:latin typeface="Cambria Math" panose="02040503050406030204" pitchFamily="18" charset="0"/>
                      </a:rPr>
                      <m:t>)</m:t>
                    </m:r>
                  </m:oMath>
                </a14:m>
                <a:r>
                  <a:rPr lang="en-US" altLang="zh-CN" sz="1800" dirty="0"/>
                  <a:t> (G prime). </a:t>
                </a:r>
                <a:endParaRPr lang="en-US" altLang="zh-CN" sz="1800" dirty="0"/>
              </a:p>
              <a:p>
                <a:pPr marL="0" marR="0" lvl="0" indent="0" algn="l" defTabSz="342900" rtl="0" eaLnBrk="1" fontAlgn="auto" latinLnBrk="0" hangingPunct="1">
                  <a:lnSpc>
                    <a:spcPct val="100000"/>
                  </a:lnSpc>
                  <a:spcBef>
                    <a:spcPts val="0"/>
                  </a:spcBef>
                  <a:spcAft>
                    <a:spcPts val="0"/>
                  </a:spcAft>
                  <a:buClrTx/>
                  <a:buSzTx/>
                  <a:buFontTx/>
                  <a:buNone/>
                  <a:defRPr/>
                </a:pPr>
                <a:r>
                  <a:rPr lang="en-US" altLang="zh-CN" sz="1800" dirty="0"/>
                  <a:t>Then we use a bandwidth threshold to filter out low-bandwidth links, forming high-connectivity groups that nodes inside a same group can collaborate together. </a:t>
                </a:r>
                <a:endParaRPr lang="en-US" altLang="zh-CN" sz="1800" dirty="0"/>
              </a:p>
              <a:p>
                <a:pPr marL="0" marR="0" lvl="0" indent="0" algn="l" defTabSz="342900" rtl="0" eaLnBrk="1" fontAlgn="auto" latinLnBrk="0" hangingPunct="1">
                  <a:lnSpc>
                    <a:spcPct val="100000"/>
                  </a:lnSpc>
                  <a:spcBef>
                    <a:spcPts val="0"/>
                  </a:spcBef>
                  <a:spcAft>
                    <a:spcPts val="0"/>
                  </a:spcAft>
                  <a:buClrTx/>
                  <a:buSzTx/>
                  <a:buFontTx/>
                  <a:buNone/>
                  <a:defRPr/>
                </a:pPr>
                <a:r>
                  <a:rPr lang="en-US" altLang="zh-CN" sz="1800" dirty="0"/>
                  <a:t>Finally, a proactive factor was calculated to figure out which node could be a candidate that helps improving the connectivity. </a:t>
                </a:r>
                <a:endParaRPr lang="en-US" altLang="zh-CN" sz="1800" dirty="0"/>
              </a:p>
            </p:txBody>
          </p:sp>
        </mc:Choice>
        <mc:Fallback>
          <p:sp>
            <p:nvSpPr>
              <p:cNvPr id="3" name="备注占位符 2"/>
              <p:cNvSpPr>
                <a:spLocks noRot="1" noChangeAspect="1" noMove="1" noResize="1" noEditPoints="1" noAdjustHandles="1" noChangeArrowheads="1" noChangeShapeType="1" noTextEdit="1"/>
              </p:cNvSpPr>
              <p:nvPr>
                <p:ph type="body" idx="1"/>
              </p:nvPr>
            </p:nvSpPr>
            <p:spPr>
              <a:blipFill rotWithShape="1">
                <a:blip r:embed="rId3"/>
                <a:stretch>
                  <a:fillRect t="-8" b="-7770"/>
                </a:stretch>
              </a:blipFill>
            </p:spPr>
            <p:txBody>
              <a:bodyPr/>
              <a:lstStyle/>
              <a:p>
                <a:r>
                  <a:rPr lang="zh-CN" altLang="en-US">
                    <a:noFill/>
                  </a:rPr>
                  <a:t> </a:t>
                </a:r>
              </a:p>
            </p:txBody>
          </p:sp>
        </mc:Fallback>
      </mc:AlternateContent>
      <p:sp>
        <p:nvSpPr>
          <p:cNvPr id="4" name="灯片编号占位符 3"/>
          <p:cNvSpPr>
            <a:spLocks noGrp="1"/>
          </p:cNvSpPr>
          <p:nvPr>
            <p:ph type="sldNum" sz="quarter" idx="10"/>
          </p:nvPr>
        </p:nvSpPr>
        <p:spPr/>
        <p:txBody>
          <a:bodyPr/>
          <a:lstStyle/>
          <a:p>
            <a:fld id="{D712715C-60D8-4442-95C1-470452B8606C}" type="slidenum">
              <a:rPr kumimoji="1" lang="zh-CN" altLang="en-US" smtClean="0"/>
            </a:fld>
            <a:endParaRPr kumimoji="1"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14288"/>
            <a:ext cx="6096000" cy="3429001"/>
          </a:xfrm>
        </p:spPr>
      </p:sp>
      <mc:AlternateContent xmlns:mc="http://schemas.openxmlformats.org/markup-compatibility/2006">
        <mc:Choice xmlns:a14="http://schemas.microsoft.com/office/drawing/2010/main" Requires="a14">
          <p:sp>
            <p:nvSpPr>
              <p:cNvPr id="3" name="备注占位符 2"/>
              <p:cNvSpPr>
                <a:spLocks noGrp="1"/>
              </p:cNvSpPr>
              <p:nvPr>
                <p:ph type="body" idx="1"/>
              </p:nvPr>
            </p:nvSpPr>
            <p:spPr/>
            <p:txBody>
              <a:bodyPr/>
              <a:lstStyle/>
              <a:p>
                <a:pPr marL="0" marR="0" lvl="0" indent="0" algn="l" defTabSz="342900" rtl="0" eaLnBrk="1" fontAlgn="auto" latinLnBrk="0" hangingPunct="1">
                  <a:lnSpc>
                    <a:spcPct val="100000"/>
                  </a:lnSpc>
                  <a:spcBef>
                    <a:spcPts val="0"/>
                  </a:spcBef>
                  <a:spcAft>
                    <a:spcPts val="0"/>
                  </a:spcAft>
                  <a:buClrTx/>
                  <a:buSzTx/>
                  <a:buFontTx/>
                  <a:buNone/>
                  <a:defRPr/>
                </a:pPr>
                <a:r>
                  <a:rPr lang="en-US" altLang="zh-CN" sz="1800" dirty="0"/>
                  <a:t>The </a:t>
                </a:r>
                <a:r>
                  <a:rPr lang="en-US" altLang="zh-CN" sz="1800" dirty="0">
                    <a:solidFill>
                      <a:schemeClr val="tx1"/>
                    </a:solidFill>
                  </a:rPr>
                  <a:t>proactive factor was defined as </a:t>
                </a:r>
                <a:r>
                  <a:rPr lang="en-US" altLang="zh-CN" sz="1800" dirty="0">
                    <a:solidFill>
                      <a:schemeClr val="tx1"/>
                    </a:solidFill>
                    <a:latin typeface="Arial" panose="020B0604020202020204" pitchFamily="34" charset="0"/>
                    <a:ea typeface="黑体" panose="02010609060101010101" pitchFamily="49" charset="-122"/>
                  </a:rPr>
                  <a:t>the completion time deviation between provisioning the instance only on candidate </a:t>
                </a:r>
                <a14:m>
                  <m:oMath xmlns:m="http://schemas.openxmlformats.org/officeDocument/2006/math">
                    <m:sSub>
                      <m:sSubPr>
                        <m:ctrlPr>
                          <a:rPr lang="en-US" altLang="zh-CN" sz="1800" i="1" smtClean="0">
                            <a:solidFill>
                              <a:schemeClr val="tx1"/>
                            </a:solidFill>
                            <a:latin typeface="Cambria Math" panose="02040503050406030204" pitchFamily="18" charset="0"/>
                            <a:ea typeface="黑体" panose="02010609060101010101" pitchFamily="49" charset="-122"/>
                          </a:rPr>
                        </m:ctrlPr>
                      </m:sSubPr>
                      <m:e>
                        <m:r>
                          <a:rPr lang="en-US" altLang="zh-CN" sz="1800" b="0" i="1" smtClean="0">
                            <a:solidFill>
                              <a:schemeClr val="tx1"/>
                            </a:solidFill>
                            <a:latin typeface="Cambria Math" panose="02040503050406030204" pitchFamily="18" charset="0"/>
                            <a:ea typeface="黑体" panose="02010609060101010101" pitchFamily="49" charset="-122"/>
                          </a:rPr>
                          <m:t>𝑣</m:t>
                        </m:r>
                      </m:e>
                      <m:sub>
                        <m:r>
                          <a:rPr lang="zh-CN" altLang="en-US" sz="1800" i="1" smtClean="0">
                            <a:solidFill>
                              <a:schemeClr val="tx1"/>
                            </a:solidFill>
                            <a:latin typeface="Cambria Math" panose="02040503050406030204" pitchFamily="18" charset="0"/>
                            <a:ea typeface="黑体" panose="02010609060101010101" pitchFamily="49" charset="-122"/>
                          </a:rPr>
                          <m:t>𝜂</m:t>
                        </m:r>
                      </m:sub>
                    </m:sSub>
                  </m:oMath>
                </a14:m>
                <a:r>
                  <a:rPr lang="en-US" altLang="zh-CN" sz="1800" i="1" dirty="0">
                    <a:solidFill>
                      <a:schemeClr val="tx1"/>
                    </a:solidFill>
                    <a:latin typeface="Cambria Math" panose="02040503050406030204" pitchFamily="18" charset="0"/>
                    <a:ea typeface="黑体" panose="02010609060101010101" pitchFamily="49" charset="-122"/>
                  </a:rPr>
                  <a:t> </a:t>
                </a:r>
                <a:r>
                  <a:rPr lang="en-US" altLang="zh-CN" sz="1800" dirty="0">
                    <a:solidFill>
                      <a:schemeClr val="tx1"/>
                    </a:solidFill>
                    <a:latin typeface="Arial" panose="020B0604020202020204" pitchFamily="34" charset="0"/>
                    <a:ea typeface="黑体" panose="02010609060101010101" pitchFamily="49" charset="-122"/>
                  </a:rPr>
                  <a:t>(v eta) and only on any </a:t>
                </a:r>
                <a14:m>
                  <m:oMath xmlns:m="http://schemas.openxmlformats.org/officeDocument/2006/math">
                    <m:sSub>
                      <m:sSubPr>
                        <m:ctrlPr>
                          <a:rPr lang="en-US" altLang="zh-CN" sz="1800" i="1" smtClean="0">
                            <a:solidFill>
                              <a:schemeClr val="tx1"/>
                            </a:solidFill>
                            <a:latin typeface="Cambria Math" panose="02040503050406030204" pitchFamily="18" charset="0"/>
                            <a:ea typeface="黑体" panose="02010609060101010101" pitchFamily="49" charset="-122"/>
                          </a:rPr>
                        </m:ctrlPr>
                      </m:sSubPr>
                      <m:e>
                        <m:r>
                          <a:rPr lang="en-US" altLang="zh-CN" sz="1800" b="0" i="1" smtClean="0">
                            <a:solidFill>
                              <a:schemeClr val="tx1"/>
                            </a:solidFill>
                            <a:latin typeface="Cambria Math" panose="02040503050406030204" pitchFamily="18" charset="0"/>
                            <a:ea typeface="黑体" panose="02010609060101010101" pitchFamily="49" charset="-122"/>
                          </a:rPr>
                          <m:t>𝑣</m:t>
                        </m:r>
                      </m:e>
                      <m:sub>
                        <m:r>
                          <a:rPr lang="en-US" altLang="zh-CN" sz="1800" b="0" i="1" smtClean="0">
                            <a:solidFill>
                              <a:schemeClr val="tx1"/>
                            </a:solidFill>
                            <a:latin typeface="Cambria Math" panose="02040503050406030204" pitchFamily="18" charset="0"/>
                            <a:ea typeface="黑体" panose="02010609060101010101" pitchFamily="49" charset="-122"/>
                          </a:rPr>
                          <m:t>𝑎</m:t>
                        </m:r>
                      </m:sub>
                    </m:sSub>
                  </m:oMath>
                </a14:m>
                <a:r>
                  <a:rPr lang="en-US" altLang="zh-CN" sz="1800" dirty="0">
                    <a:solidFill>
                      <a:schemeClr val="tx1"/>
                    </a:solidFill>
                    <a:latin typeface="Arial" panose="020B0604020202020204" pitchFamily="34" charset="0"/>
                    <a:ea typeface="黑体" panose="02010609060101010101" pitchFamily="49" charset="-122"/>
                  </a:rPr>
                  <a:t> belonging to this group, and </a:t>
                </a:r>
                <a14:m>
                  <m:oMath xmlns:m="http://schemas.openxmlformats.org/officeDocument/2006/math">
                    <m:sSub>
                      <m:sSubPr>
                        <m:ctrlPr>
                          <a:rPr lang="en-US" altLang="zh-CN" sz="1800" i="1" smtClean="0">
                            <a:latin typeface="Cambria Math" panose="02040503050406030204" pitchFamily="18" charset="0"/>
                            <a:ea typeface="黑体" panose="02010609060101010101" pitchFamily="49" charset="-122"/>
                          </a:rPr>
                        </m:ctrlPr>
                      </m:sSubPr>
                      <m:e>
                        <m:r>
                          <a:rPr lang="en-US" altLang="zh-CN" sz="1800" i="1">
                            <a:latin typeface="Cambria Math" panose="02040503050406030204" pitchFamily="18" charset="0"/>
                            <a:ea typeface="黑体" panose="02010609060101010101" pitchFamily="49" charset="-122"/>
                          </a:rPr>
                          <m:t>𝑟</m:t>
                        </m:r>
                      </m:e>
                      <m:sub>
                        <m:r>
                          <a:rPr lang="en-US" altLang="zh-CN" sz="1800" i="1">
                            <a:latin typeface="Cambria Math" panose="02040503050406030204" pitchFamily="18" charset="0"/>
                            <a:ea typeface="黑体" panose="02010609060101010101" pitchFamily="49" charset="-122"/>
                          </a:rPr>
                          <m:t>𝑖</m:t>
                        </m:r>
                      </m:sub>
                    </m:sSub>
                  </m:oMath>
                </a14:m>
                <a:r>
                  <a:rPr lang="en-US" altLang="zh-CN" sz="1800" dirty="0">
                    <a:latin typeface="Arial" panose="020B0604020202020204" pitchFamily="34" charset="0"/>
                    <a:ea typeface="黑体" panose="02010609060101010101" pitchFamily="49" charset="-122"/>
                  </a:rPr>
                  <a:t> represents the total number of user requests for </a:t>
                </a:r>
                <a14:m>
                  <m:oMath xmlns:m="http://schemas.openxmlformats.org/officeDocument/2006/math">
                    <m:sSub>
                      <m:sSubPr>
                        <m:ctrlPr>
                          <a:rPr lang="en-US" altLang="zh-CN" sz="1800" i="1">
                            <a:latin typeface="Cambria Math" panose="02040503050406030204" pitchFamily="18" charset="0"/>
                            <a:ea typeface="黑体" panose="02010609060101010101" pitchFamily="49" charset="-122"/>
                          </a:rPr>
                        </m:ctrlPr>
                      </m:sSubPr>
                      <m:e>
                        <m:r>
                          <a:rPr lang="en-US" altLang="zh-CN" sz="1800" i="1">
                            <a:latin typeface="Cambria Math" panose="02040503050406030204" pitchFamily="18" charset="0"/>
                            <a:ea typeface="黑体" panose="02010609060101010101" pitchFamily="49" charset="-122"/>
                          </a:rPr>
                          <m:t>𝑚</m:t>
                        </m:r>
                      </m:e>
                      <m:sub>
                        <m:r>
                          <a:rPr lang="en-US" altLang="zh-CN" sz="1800" i="1">
                            <a:latin typeface="Cambria Math" panose="02040503050406030204" pitchFamily="18" charset="0"/>
                            <a:ea typeface="黑体" panose="02010609060101010101" pitchFamily="49" charset="-122"/>
                          </a:rPr>
                          <m:t>𝑖</m:t>
                        </m:r>
                      </m:sub>
                    </m:sSub>
                  </m:oMath>
                </a14:m>
                <a:r>
                  <a:rPr lang="en-US" altLang="zh-CN" sz="1800" dirty="0">
                    <a:latin typeface="Arial" panose="020B0604020202020204" pitchFamily="34" charset="0"/>
                    <a:ea typeface="黑体" panose="02010609060101010101" pitchFamily="49" charset="-122"/>
                  </a:rPr>
                  <a:t> on edge server </a:t>
                </a:r>
                <a14:m>
                  <m:oMath xmlns:m="http://schemas.openxmlformats.org/officeDocument/2006/math">
                    <m:sSub>
                      <m:sSubPr>
                        <m:ctrlPr>
                          <a:rPr lang="en-US" altLang="zh-CN" sz="1800" b="0" i="1" smtClean="0">
                            <a:latin typeface="Cambria Math" panose="02040503050406030204" pitchFamily="18" charset="0"/>
                            <a:ea typeface="黑体" panose="02010609060101010101" pitchFamily="49" charset="-122"/>
                          </a:rPr>
                        </m:ctrlPr>
                      </m:sSubPr>
                      <m:e>
                        <m:r>
                          <a:rPr lang="en-US" altLang="zh-CN" sz="1800" b="0" i="1" smtClean="0">
                            <a:latin typeface="Cambria Math" panose="02040503050406030204" pitchFamily="18" charset="0"/>
                            <a:ea typeface="黑体" panose="02010609060101010101" pitchFamily="49" charset="-122"/>
                          </a:rPr>
                          <m:t>𝑣</m:t>
                        </m:r>
                      </m:e>
                      <m:sub>
                        <m:r>
                          <a:rPr lang="en-US" altLang="zh-CN" sz="1800" b="0" i="1" smtClean="0">
                            <a:latin typeface="Cambria Math" panose="02040503050406030204" pitchFamily="18" charset="0"/>
                            <a:ea typeface="黑体" panose="02010609060101010101" pitchFamily="49" charset="-122"/>
                          </a:rPr>
                          <m:t>𝑖</m:t>
                        </m:r>
                      </m:sub>
                    </m:sSub>
                  </m:oMath>
                </a14:m>
                <a:r>
                  <a:rPr lang="en-US" altLang="zh-CN" sz="1800" dirty="0">
                    <a:latin typeface="Arial" panose="020B0604020202020204" pitchFamily="34" charset="0"/>
                    <a:ea typeface="黑体" panose="02010609060101010101" pitchFamily="49" charset="-122"/>
                  </a:rPr>
                  <a:t> inside the server group</a:t>
                </a:r>
                <a:r>
                  <a:rPr lang="en-US" altLang="zh-CN" sz="1800" dirty="0">
                    <a:ea typeface="Cambria Math" panose="02040503050406030204" pitchFamily="18" charset="0"/>
                  </a:rPr>
                  <a:t> </a:t>
                </a:r>
                <a14:m>
                  <m:oMath xmlns:m="http://schemas.openxmlformats.org/officeDocument/2006/math">
                    <m:sSub>
                      <m:sSubPr>
                        <m:ctrlPr>
                          <a:rPr lang="en-US" altLang="zh-CN" sz="1800" i="1">
                            <a:latin typeface="Cambria Math" panose="02040503050406030204" pitchFamily="18" charset="0"/>
                            <a:ea typeface="Cambria Math" panose="02040503050406030204" pitchFamily="18" charset="0"/>
                          </a:rPr>
                        </m:ctrlPr>
                      </m:sSubPr>
                      <m:e>
                        <m:r>
                          <a:rPr lang="en-US" altLang="zh-CN" sz="1800" i="1">
                            <a:latin typeface="Cambria Math" panose="02040503050406030204" pitchFamily="18" charset="0"/>
                            <a:ea typeface="Cambria Math" panose="02040503050406030204" pitchFamily="18" charset="0"/>
                          </a:rPr>
                          <m:t>𝑝</m:t>
                        </m:r>
                      </m:e>
                      <m:sub>
                        <m:r>
                          <a:rPr lang="en-US" altLang="zh-CN" sz="1800" i="1">
                            <a:latin typeface="Cambria Math" panose="02040503050406030204" pitchFamily="18" charset="0"/>
                            <a:ea typeface="Cambria Math" panose="02040503050406030204" pitchFamily="18" charset="0"/>
                          </a:rPr>
                          <m:t>𝑠</m:t>
                        </m:r>
                      </m:sub>
                    </m:sSub>
                    <m:d>
                      <m:dPr>
                        <m:ctrlPr>
                          <a:rPr lang="en-US" altLang="zh-CN" sz="1800" i="1">
                            <a:latin typeface="Cambria Math" panose="02040503050406030204" pitchFamily="18" charset="0"/>
                          </a:rPr>
                        </m:ctrlPr>
                      </m:dPr>
                      <m:e>
                        <m:sSub>
                          <m:sSubPr>
                            <m:ctrlPr>
                              <a:rPr lang="en-US" altLang="zh-CN" sz="1800" i="1">
                                <a:latin typeface="Cambria Math" panose="02040503050406030204" pitchFamily="18" charset="0"/>
                              </a:rPr>
                            </m:ctrlPr>
                          </m:sSubPr>
                          <m:e>
                            <m:r>
                              <a:rPr lang="en-US" altLang="zh-CN" sz="1800" i="1">
                                <a:latin typeface="Cambria Math" panose="02040503050406030204" pitchFamily="18" charset="0"/>
                              </a:rPr>
                              <m:t>𝑚</m:t>
                            </m:r>
                          </m:e>
                          <m:sub>
                            <m:r>
                              <a:rPr lang="en-US" altLang="zh-CN" sz="1800" i="1">
                                <a:latin typeface="Cambria Math" panose="02040503050406030204" pitchFamily="18" charset="0"/>
                              </a:rPr>
                              <m:t>𝑖</m:t>
                            </m:r>
                          </m:sub>
                        </m:sSub>
                      </m:e>
                    </m:d>
                  </m:oMath>
                </a14:m>
                <a:r>
                  <a:rPr lang="en-US" altLang="zh-CN" sz="1800" dirty="0">
                    <a:solidFill>
                      <a:schemeClr val="tx1"/>
                    </a:solidFill>
                  </a:rPr>
                  <a:t>. </a:t>
                </a:r>
                <a:endParaRPr lang="en-US" altLang="zh-CN" sz="1800" dirty="0">
                  <a:solidFill>
                    <a:schemeClr val="tx1"/>
                  </a:solidFill>
                </a:endParaRPr>
              </a:p>
              <a:p>
                <a:pPr marL="0" marR="0" lvl="0" indent="0" algn="l" defTabSz="342900" rtl="0" eaLnBrk="1" fontAlgn="auto" latinLnBrk="0" hangingPunct="1">
                  <a:lnSpc>
                    <a:spcPct val="100000"/>
                  </a:lnSpc>
                  <a:spcBef>
                    <a:spcPts val="0"/>
                  </a:spcBef>
                  <a:spcAft>
                    <a:spcPts val="0"/>
                  </a:spcAft>
                  <a:buClrTx/>
                  <a:buSzTx/>
                  <a:buFontTx/>
                  <a:buNone/>
                  <a:defRPr/>
                </a:pPr>
                <a:endParaRPr lang="en-US" altLang="zh-CN" sz="1800" dirty="0"/>
              </a:p>
              <a:p>
                <a:pPr marL="0" marR="0" lvl="0" indent="0" algn="l" defTabSz="342900" rtl="0" eaLnBrk="1" fontAlgn="auto" latinLnBrk="0" hangingPunct="1">
                  <a:lnSpc>
                    <a:spcPct val="100000"/>
                  </a:lnSpc>
                  <a:spcBef>
                    <a:spcPts val="0"/>
                  </a:spcBef>
                  <a:spcAft>
                    <a:spcPts val="0"/>
                  </a:spcAft>
                  <a:buClrTx/>
                  <a:buSzTx/>
                  <a:buFontTx/>
                  <a:buNone/>
                  <a:defRPr/>
                </a:pPr>
                <a:r>
                  <a:rPr lang="en-US" altLang="zh-CN" sz="1800" dirty="0"/>
                  <a:t>Having the </a:t>
                </a:r>
                <a:r>
                  <a:rPr lang="en-US" altLang="zh-CN" sz="1800" dirty="0">
                    <a:solidFill>
                      <a:schemeClr val="tx1"/>
                    </a:solidFill>
                  </a:rPr>
                  <a:t>proactive factor, a node can become a candidate node when its proactive factor below 0, and it has more than 2 direct links into any server node inside the group. </a:t>
                </a:r>
                <a:endParaRPr lang="en-US" altLang="zh-CN" sz="1800" dirty="0"/>
              </a:p>
              <a:p>
                <a:pPr marL="0" marR="0" lvl="0" indent="0" algn="l" defTabSz="342900" rtl="0" eaLnBrk="1" fontAlgn="auto" latinLnBrk="0" hangingPunct="1">
                  <a:lnSpc>
                    <a:spcPct val="100000"/>
                  </a:lnSpc>
                  <a:spcBef>
                    <a:spcPts val="0"/>
                  </a:spcBef>
                  <a:spcAft>
                    <a:spcPts val="0"/>
                  </a:spcAft>
                  <a:buClrTx/>
                  <a:buSzTx/>
                  <a:buFontTx/>
                  <a:buNone/>
                  <a:defRPr/>
                </a:pPr>
                <a:r>
                  <a:rPr lang="en-US" altLang="zh-CN" sz="1800" dirty="0"/>
                  <a:t>Also, a “communication intensity” </a:t>
                </a:r>
                <a14:m>
                  <m:oMath xmlns:m="http://schemas.openxmlformats.org/officeDocument/2006/math">
                    <m:sSub>
                      <m:sSubPr>
                        <m:ctrlPr>
                          <a:rPr lang="en-US" altLang="zh-CN" sz="1800" i="1" smtClean="0">
                            <a:latin typeface="Cambria Math" panose="02040503050406030204" pitchFamily="18" charset="0"/>
                          </a:rPr>
                        </m:ctrlPr>
                      </m:sSubPr>
                      <m:e>
                        <m:r>
                          <a:rPr lang="zh-CN" altLang="en-US" sz="1800" i="1" smtClean="0">
                            <a:latin typeface="Cambria Math" panose="02040503050406030204" pitchFamily="18" charset="0"/>
                          </a:rPr>
                          <m:t>𝜒</m:t>
                        </m:r>
                      </m:e>
                      <m:sub>
                        <m:sSub>
                          <m:sSubPr>
                            <m:ctrlPr>
                              <a:rPr lang="en-US" altLang="zh-CN" sz="1800" i="1" smtClean="0">
                                <a:latin typeface="Cambria Math" panose="02040503050406030204" pitchFamily="18" charset="0"/>
                              </a:rPr>
                            </m:ctrlPr>
                          </m:sSubPr>
                          <m:e>
                            <m:r>
                              <a:rPr lang="en-US" altLang="zh-CN" sz="1800" b="0" i="1" smtClean="0">
                                <a:latin typeface="Cambria Math" panose="02040503050406030204" pitchFamily="18" charset="0"/>
                              </a:rPr>
                              <m:t>𝑣</m:t>
                            </m:r>
                          </m:e>
                          <m:sub>
                            <m:r>
                              <a:rPr lang="en-US" altLang="zh-CN" sz="1800" b="0" i="1" smtClean="0">
                                <a:latin typeface="Cambria Math" panose="02040503050406030204" pitchFamily="18" charset="0"/>
                              </a:rPr>
                              <m:t>𝑘</m:t>
                            </m:r>
                          </m:sub>
                        </m:sSub>
                      </m:sub>
                    </m:sSub>
                  </m:oMath>
                </a14:m>
                <a:r>
                  <a:rPr lang="en-US" altLang="zh-CN" sz="1800" dirty="0"/>
                  <a:t> (chi </a:t>
                </a:r>
                <a:r>
                  <a:rPr lang="en-US" altLang="zh-CN" sz="1800" dirty="0" err="1"/>
                  <a:t>vk</a:t>
                </a:r>
                <a:r>
                  <a:rPr lang="en-US" altLang="zh-CN" sz="1800" dirty="0"/>
                  <a:t>) was pre-calculated in ascending order to accelerate the candidate validation</a:t>
                </a:r>
                <a:r>
                  <a:rPr lang="en-US" altLang="zh-CN" sz="1800" dirty="0">
                    <a:latin typeface="Arial" panose="020B0604020202020204" pitchFamily="34" charset="0"/>
                    <a:ea typeface="黑体" panose="02010609060101010101" pitchFamily="49" charset="-122"/>
                    <a:cs typeface="Arial" panose="020B0604020202020204" pitchFamily="34" charset="0"/>
                  </a:rPr>
                  <a:t>. </a:t>
                </a:r>
                <a:endParaRPr lang="en-US" altLang="zh-CN" sz="1800" dirty="0">
                  <a:latin typeface="Arial" panose="020B0604020202020204" pitchFamily="34" charset="0"/>
                  <a:ea typeface="黑体" panose="02010609060101010101" pitchFamily="49" charset="-122"/>
                  <a:cs typeface="Arial" panose="020B0604020202020204" pitchFamily="34" charset="0"/>
                </a:endParaRPr>
              </a:p>
              <a:p>
                <a:pPr marL="0" marR="0" lvl="0" indent="0" algn="l" defTabSz="342900" rtl="0" eaLnBrk="1" fontAlgn="auto" latinLnBrk="0" hangingPunct="1">
                  <a:lnSpc>
                    <a:spcPct val="100000"/>
                  </a:lnSpc>
                  <a:spcBef>
                    <a:spcPts val="0"/>
                  </a:spcBef>
                  <a:spcAft>
                    <a:spcPts val="0"/>
                  </a:spcAft>
                  <a:buClrTx/>
                  <a:buSzTx/>
                  <a:buFontTx/>
                  <a:buNone/>
                  <a:defRPr/>
                </a:pPr>
                <a:endParaRPr lang="en-US" altLang="zh-CN" sz="1800" dirty="0">
                  <a:latin typeface="Arial" panose="020B0604020202020204" pitchFamily="34" charset="0"/>
                  <a:ea typeface="黑体" panose="02010609060101010101" pitchFamily="49" charset="-122"/>
                  <a:cs typeface="Arial" panose="020B0604020202020204" pitchFamily="34" charset="0"/>
                </a:endParaRPr>
              </a:p>
              <a:p>
                <a:pPr marL="0" marR="0" lvl="0" indent="0" algn="l" defTabSz="342900" rtl="0" eaLnBrk="1" fontAlgn="auto" latinLnBrk="0" hangingPunct="1">
                  <a:lnSpc>
                    <a:spcPct val="100000"/>
                  </a:lnSpc>
                  <a:spcBef>
                    <a:spcPts val="0"/>
                  </a:spcBef>
                  <a:spcAft>
                    <a:spcPts val="0"/>
                  </a:spcAft>
                  <a:buClrTx/>
                  <a:buSzTx/>
                  <a:buFontTx/>
                  <a:buNone/>
                  <a:defRPr/>
                </a:pPr>
                <a:r>
                  <a:rPr lang="en-US" altLang="zh-CN" sz="1800" dirty="0">
                    <a:latin typeface="Arial" panose="020B0604020202020204" pitchFamily="34" charset="0"/>
                    <a:ea typeface="黑体" panose="02010609060101010101" pitchFamily="49" charset="-122"/>
                    <a:cs typeface="Arial" panose="020B0604020202020204" pitchFamily="34" charset="0"/>
                  </a:rPr>
                  <a:t>The link number demand of a candidate node was proved in theorem 1</a:t>
                </a:r>
                <a:endParaRPr lang="en-US" altLang="zh-CN" sz="1800" dirty="0"/>
              </a:p>
            </p:txBody>
          </p:sp>
        </mc:Choice>
        <mc:Fallback>
          <p:sp>
            <p:nvSpPr>
              <p:cNvPr id="3" name="备注占位符 2"/>
              <p:cNvSpPr>
                <a:spLocks noRot="1" noChangeAspect="1" noMove="1" noResize="1" noEditPoints="1" noAdjustHandles="1" noChangeArrowheads="1" noChangeShapeType="1" noTextEdit="1"/>
              </p:cNvSpPr>
              <p:nvPr>
                <p:ph type="body" idx="1"/>
              </p:nvPr>
            </p:nvSpPr>
            <p:spPr>
              <a:blipFill rotWithShape="1">
                <a:blip r:embed="rId3"/>
                <a:stretch>
                  <a:fillRect t="-8" b="-2847"/>
                </a:stretch>
              </a:blipFill>
            </p:spPr>
            <p:txBody>
              <a:bodyPr/>
              <a:lstStyle/>
              <a:p>
                <a:r>
                  <a:rPr lang="zh-CN" altLang="en-US">
                    <a:noFill/>
                  </a:rPr>
                  <a:t> </a:t>
                </a:r>
              </a:p>
            </p:txBody>
          </p:sp>
        </mc:Fallback>
      </mc:AlternateContent>
      <p:sp>
        <p:nvSpPr>
          <p:cNvPr id="4" name="灯片编号占位符 3"/>
          <p:cNvSpPr>
            <a:spLocks noGrp="1"/>
          </p:cNvSpPr>
          <p:nvPr>
            <p:ph type="sldNum" sz="quarter" idx="10"/>
          </p:nvPr>
        </p:nvSpPr>
        <p:spPr/>
        <p:txBody>
          <a:bodyPr/>
          <a:lstStyle/>
          <a:p>
            <a:fld id="{D712715C-60D8-4442-95C1-470452B8606C}" type="slidenum">
              <a:rPr kumimoji="1" lang="zh-CN" altLang="en-US" smtClean="0"/>
            </a:fld>
            <a:endParaRPr kumimoji="1"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0"/>
            <a:ext cx="6096000" cy="3429000"/>
          </a:xfrm>
        </p:spPr>
      </p:sp>
      <mc:AlternateContent xmlns:mc="http://schemas.openxmlformats.org/markup-compatibility/2006">
        <mc:Choice xmlns:a14="http://schemas.microsoft.com/office/drawing/2010/main" Requires="a14">
          <p:sp>
            <p:nvSpPr>
              <p:cNvPr id="3" name="备注占位符 2"/>
              <p:cNvSpPr>
                <a:spLocks noGrp="1"/>
              </p:cNvSpPr>
              <p:nvPr>
                <p:ph type="body" idx="1"/>
              </p:nvPr>
            </p:nvSpPr>
            <p:spPr/>
            <p:txBody>
              <a:bodyPr/>
              <a:lstStyle/>
              <a:p>
                <a:pPr marL="0" marR="0" lvl="0" indent="0" algn="l" defTabSz="342900" rtl="0" eaLnBrk="1" fontAlgn="auto" latinLnBrk="0" hangingPunct="1">
                  <a:lnSpc>
                    <a:spcPct val="100000"/>
                  </a:lnSpc>
                  <a:spcBef>
                    <a:spcPts val="0"/>
                  </a:spcBef>
                  <a:spcAft>
                    <a:spcPts val="0"/>
                  </a:spcAft>
                  <a:buClrTx/>
                  <a:buSzTx/>
                  <a:buFontTx/>
                  <a:buNone/>
                  <a:defRPr/>
                </a:pPr>
                <a:r>
                  <a:rPr lang="en-US" altLang="zh-CN" sz="1800" dirty="0"/>
                  <a:t>The pre-provisioning step uses budget-based constraints to optimize the provisioning process.</a:t>
                </a:r>
                <a:r>
                  <a:rPr lang="zh-CN" altLang="en-US" sz="1800" dirty="0"/>
                  <a:t> </a:t>
                </a:r>
                <a:r>
                  <a:rPr lang="en-US" altLang="zh-CN" sz="1800" dirty="0"/>
                  <a:t>The upper bound on the number of each microservice instance is determined based on the maximum budget to ensure the cost constraint was guaranteed, while the lower bound keeps a constant 1. </a:t>
                </a:r>
                <a:endParaRPr lang="en-US" altLang="zh-CN" sz="1800" dirty="0"/>
              </a:p>
              <a:p>
                <a:pPr marL="0" marR="0" lvl="0" indent="0" algn="l" defTabSz="342900" rtl="0" eaLnBrk="1" fontAlgn="auto" latinLnBrk="0" hangingPunct="1">
                  <a:lnSpc>
                    <a:spcPct val="100000"/>
                  </a:lnSpc>
                  <a:spcBef>
                    <a:spcPts val="0"/>
                  </a:spcBef>
                  <a:spcAft>
                    <a:spcPts val="0"/>
                  </a:spcAft>
                  <a:buClrTx/>
                  <a:buSzTx/>
                  <a:buFontTx/>
                  <a:buNone/>
                  <a:defRPr/>
                </a:pPr>
                <a:endParaRPr lang="en-US" altLang="zh-CN" sz="1800" dirty="0"/>
              </a:p>
              <a:p>
                <a:pPr marL="0" marR="0" lvl="0" indent="0" algn="l" defTabSz="342900" rtl="0" eaLnBrk="1" fontAlgn="auto" latinLnBrk="0" hangingPunct="1">
                  <a:lnSpc>
                    <a:spcPct val="100000"/>
                  </a:lnSpc>
                  <a:spcBef>
                    <a:spcPts val="0"/>
                  </a:spcBef>
                  <a:spcAft>
                    <a:spcPts val="0"/>
                  </a:spcAft>
                  <a:buClrTx/>
                  <a:buSzTx/>
                  <a:buFontTx/>
                  <a:buNone/>
                  <a:defRPr/>
                </a:pPr>
                <a:r>
                  <a:rPr lang="en-US" altLang="zh-CN" sz="1800" dirty="0"/>
                  <a:t>We first obtain the maximum remaining budget of </a:t>
                </a:r>
                <a14:m>
                  <m:oMath xmlns:m="http://schemas.openxmlformats.org/officeDocument/2006/math">
                    <m:sSub>
                      <m:sSubPr>
                        <m:ctrlPr>
                          <a:rPr lang="en-US" altLang="zh-CN" sz="1800" i="1" smtClean="0">
                            <a:latin typeface="Cambria Math" panose="02040503050406030204" pitchFamily="18" charset="0"/>
                          </a:rPr>
                        </m:ctrlPr>
                      </m:sSubPr>
                      <m:e>
                        <m:r>
                          <a:rPr lang="en-US" altLang="zh-CN" sz="1800" i="1">
                            <a:latin typeface="Cambria Math" panose="02040503050406030204" pitchFamily="18" charset="0"/>
                          </a:rPr>
                          <m:t>𝑚</m:t>
                        </m:r>
                      </m:e>
                      <m:sub>
                        <m:r>
                          <a:rPr lang="en-US" altLang="zh-CN" sz="1800" i="1">
                            <a:latin typeface="Cambria Math" panose="02040503050406030204" pitchFamily="18" charset="0"/>
                          </a:rPr>
                          <m:t>𝑖</m:t>
                        </m:r>
                      </m:sub>
                    </m:sSub>
                  </m:oMath>
                </a14:m>
                <a:r>
                  <a:rPr lang="en-US" altLang="zh-CN" sz="1800" dirty="0"/>
                  <a:t> by subtracting the unit costs of all other microservices from the total budget. </a:t>
                </a:r>
                <a:endParaRPr lang="en-US" altLang="zh-CN" sz="1800" dirty="0"/>
              </a:p>
              <a:p>
                <a:pPr marL="0" marR="0" lvl="0" indent="0" algn="l" defTabSz="342900" rtl="0" eaLnBrk="1" fontAlgn="auto" latinLnBrk="0" hangingPunct="1">
                  <a:lnSpc>
                    <a:spcPct val="100000"/>
                  </a:lnSpc>
                  <a:spcBef>
                    <a:spcPts val="0"/>
                  </a:spcBef>
                  <a:spcAft>
                    <a:spcPts val="0"/>
                  </a:spcAft>
                  <a:buClrTx/>
                  <a:buSzTx/>
                  <a:buFontTx/>
                  <a:buNone/>
                  <a:defRPr/>
                </a:pPr>
                <a:r>
                  <a:rPr lang="en-US" altLang="zh-CN" sz="1800" dirty="0"/>
                  <a:t>Based on that, we determine</a:t>
                </a:r>
                <a:r>
                  <a:rPr lang="en-US" altLang="zh-CN" sz="1800" baseline="0" dirty="0"/>
                  <a:t> </a:t>
                </a:r>
                <a:r>
                  <a:rPr lang="en-US" altLang="zh-CN" sz="1800" dirty="0"/>
                  <a:t>the maximum tolerant instance number of </a:t>
                </a:r>
                <a14:m>
                  <m:oMath xmlns:m="http://schemas.openxmlformats.org/officeDocument/2006/math">
                    <m:sSub>
                      <m:sSubPr>
                        <m:ctrlPr>
                          <a:rPr lang="en-US" altLang="zh-CN" sz="1800" i="1" smtClean="0">
                            <a:latin typeface="Cambria Math" panose="02040503050406030204" pitchFamily="18" charset="0"/>
                          </a:rPr>
                        </m:ctrlPr>
                      </m:sSubPr>
                      <m:e>
                        <m:r>
                          <a:rPr lang="en-US" altLang="zh-CN" sz="1800" i="1">
                            <a:latin typeface="Cambria Math" panose="02040503050406030204" pitchFamily="18" charset="0"/>
                          </a:rPr>
                          <m:t>𝑚</m:t>
                        </m:r>
                      </m:e>
                      <m:sub>
                        <m:r>
                          <a:rPr lang="en-US" altLang="zh-CN" sz="1800" i="1">
                            <a:latin typeface="Cambria Math" panose="02040503050406030204" pitchFamily="18" charset="0"/>
                          </a:rPr>
                          <m:t>𝑖</m:t>
                        </m:r>
                      </m:sub>
                    </m:sSub>
                  </m:oMath>
                </a14:m>
                <a:r>
                  <a:rPr lang="en-US" altLang="zh-CN" sz="1800" dirty="0"/>
                  <a:t> by taking the floor of the remaining budget divided by the unit cost of microservice </a:t>
                </a:r>
                <a14:m>
                  <m:oMath xmlns:m="http://schemas.openxmlformats.org/officeDocument/2006/math">
                    <m:sSub>
                      <m:sSubPr>
                        <m:ctrlPr>
                          <a:rPr lang="en-US" altLang="zh-CN" sz="1800" i="1" smtClean="0">
                            <a:latin typeface="Cambria Math" panose="02040503050406030204" pitchFamily="18" charset="0"/>
                          </a:rPr>
                        </m:ctrlPr>
                      </m:sSubPr>
                      <m:e>
                        <m:r>
                          <a:rPr lang="en-US" altLang="zh-CN" sz="1800" i="1">
                            <a:latin typeface="Cambria Math" panose="02040503050406030204" pitchFamily="18" charset="0"/>
                          </a:rPr>
                          <m:t>𝑚</m:t>
                        </m:r>
                      </m:e>
                      <m:sub>
                        <m:r>
                          <a:rPr lang="en-US" altLang="zh-CN" sz="1800" i="1">
                            <a:latin typeface="Cambria Math" panose="02040503050406030204" pitchFamily="18" charset="0"/>
                          </a:rPr>
                          <m:t>𝑖</m:t>
                        </m:r>
                      </m:sub>
                    </m:sSub>
                  </m:oMath>
                </a14:m>
                <a:r>
                  <a:rPr lang="en-US" altLang="zh-CN" sz="1800" dirty="0"/>
                  <a:t> . </a:t>
                </a:r>
                <a:endParaRPr lang="en-US" altLang="zh-CN" sz="1800" dirty="0"/>
              </a:p>
              <a:p>
                <a:pPr marL="0" marR="0" lvl="0" indent="0" algn="l" defTabSz="342900" rtl="0" eaLnBrk="1" fontAlgn="auto" latinLnBrk="0" hangingPunct="1">
                  <a:lnSpc>
                    <a:spcPct val="100000"/>
                  </a:lnSpc>
                  <a:spcBef>
                    <a:spcPts val="0"/>
                  </a:spcBef>
                  <a:spcAft>
                    <a:spcPts val="0"/>
                  </a:spcAft>
                  <a:buClrTx/>
                  <a:buSzTx/>
                  <a:buFontTx/>
                  <a:buNone/>
                  <a:defRPr/>
                </a:pPr>
                <a:r>
                  <a:rPr lang="en-US" altLang="zh-CN" sz="1800" dirty="0"/>
                  <a:t>Since the</a:t>
                </a:r>
                <a:r>
                  <a:rPr lang="en-US" altLang="zh-CN" sz="1800" baseline="0" dirty="0"/>
                  <a:t> best situation </a:t>
                </a:r>
                <a:r>
                  <a:rPr lang="en-US" altLang="zh-CN" sz="1800" dirty="0"/>
                  <a:t>is to provision </a:t>
                </a:r>
                <a14:m>
                  <m:oMath xmlns:m="http://schemas.openxmlformats.org/officeDocument/2006/math">
                    <m:sSub>
                      <m:sSubPr>
                        <m:ctrlPr>
                          <a:rPr lang="en-US" altLang="zh-CN" sz="1800" i="1" smtClean="0">
                            <a:latin typeface="Cambria Math" panose="02040503050406030204" pitchFamily="18" charset="0"/>
                          </a:rPr>
                        </m:ctrlPr>
                      </m:sSubPr>
                      <m:e>
                        <m:r>
                          <a:rPr lang="en-US" altLang="zh-CN" sz="1800" i="1">
                            <a:latin typeface="Cambria Math" panose="02040503050406030204" pitchFamily="18" charset="0"/>
                          </a:rPr>
                          <m:t>𝑚</m:t>
                        </m:r>
                      </m:e>
                      <m:sub>
                        <m:r>
                          <a:rPr lang="en-US" altLang="zh-CN" sz="1800" i="1">
                            <a:latin typeface="Cambria Math" panose="02040503050406030204" pitchFamily="18" charset="0"/>
                          </a:rPr>
                          <m:t>𝑖</m:t>
                        </m:r>
                      </m:sub>
                    </m:sSub>
                  </m:oMath>
                </a14:m>
                <a:r>
                  <a:rPr lang="en-US" altLang="zh-CN" sz="1800" dirty="0"/>
                  <a:t> on every server hosting requests for </a:t>
                </a:r>
                <a14:m>
                  <m:oMath xmlns:m="http://schemas.openxmlformats.org/officeDocument/2006/math">
                    <m:sSub>
                      <m:sSubPr>
                        <m:ctrlPr>
                          <a:rPr lang="en-US" altLang="zh-CN" sz="1800" i="1" smtClean="0">
                            <a:latin typeface="Cambria Math" panose="02040503050406030204" pitchFamily="18" charset="0"/>
                          </a:rPr>
                        </m:ctrlPr>
                      </m:sSubPr>
                      <m:e>
                        <m:r>
                          <a:rPr lang="en-US" altLang="zh-CN" sz="1800" i="1">
                            <a:latin typeface="Cambria Math" panose="02040503050406030204" pitchFamily="18" charset="0"/>
                          </a:rPr>
                          <m:t>𝑚</m:t>
                        </m:r>
                      </m:e>
                      <m:sub>
                        <m:r>
                          <a:rPr lang="en-US" altLang="zh-CN" sz="1800" i="1">
                            <a:latin typeface="Cambria Math" panose="02040503050406030204" pitchFamily="18" charset="0"/>
                          </a:rPr>
                          <m:t>𝑖</m:t>
                        </m:r>
                      </m:sub>
                    </m:sSub>
                  </m:oMath>
                </a14:m>
                <a:r>
                  <a:rPr lang="en-US" altLang="zh-CN" sz="1800" dirty="0"/>
                  <a:t> , the upper bound for </a:t>
                </a:r>
                <a14:m>
                  <m:oMath xmlns:m="http://schemas.openxmlformats.org/officeDocument/2006/math">
                    <m:sSub>
                      <m:sSubPr>
                        <m:ctrlPr>
                          <a:rPr lang="en-US" altLang="zh-CN" sz="1800" i="1" smtClean="0">
                            <a:latin typeface="Cambria Math" panose="02040503050406030204" pitchFamily="18" charset="0"/>
                          </a:rPr>
                        </m:ctrlPr>
                      </m:sSubPr>
                      <m:e>
                        <m:r>
                          <a:rPr lang="en-US" altLang="zh-CN" sz="1800" i="1">
                            <a:latin typeface="Cambria Math" panose="02040503050406030204" pitchFamily="18" charset="0"/>
                          </a:rPr>
                          <m:t>𝑚</m:t>
                        </m:r>
                      </m:e>
                      <m:sub>
                        <m:r>
                          <a:rPr lang="en-US" altLang="zh-CN" sz="1800" i="1">
                            <a:latin typeface="Cambria Math" panose="02040503050406030204" pitchFamily="18" charset="0"/>
                          </a:rPr>
                          <m:t>𝑖</m:t>
                        </m:r>
                      </m:sub>
                    </m:sSub>
                  </m:oMath>
                </a14:m>
                <a:r>
                  <a:rPr lang="en-US" altLang="zh-CN" sz="1800" dirty="0"/>
                  <a:t> should be the minimum between</a:t>
                </a:r>
                <a:r>
                  <a:rPr lang="en-US" altLang="zh-CN" sz="1800" baseline="0" dirty="0"/>
                  <a:t> such server number and the </a:t>
                </a:r>
                <a:r>
                  <a:rPr lang="en-US" altLang="zh-CN" sz="1800" dirty="0"/>
                  <a:t>maximum tolerant instance number . </a:t>
                </a:r>
                <a:endParaRPr lang="en-US" altLang="zh-CN" sz="1800" dirty="0"/>
              </a:p>
              <a:p>
                <a:pPr marL="0" marR="0" lvl="0" indent="0" algn="l" defTabSz="342900" rtl="0" eaLnBrk="1" fontAlgn="auto" latinLnBrk="0" hangingPunct="1">
                  <a:lnSpc>
                    <a:spcPct val="100000"/>
                  </a:lnSpc>
                  <a:spcBef>
                    <a:spcPts val="0"/>
                  </a:spcBef>
                  <a:spcAft>
                    <a:spcPts val="0"/>
                  </a:spcAft>
                  <a:buClrTx/>
                  <a:buSzTx/>
                  <a:buFontTx/>
                  <a:buNone/>
                  <a:defRPr/>
                </a:pPr>
                <a:r>
                  <a:rPr lang="en-US" altLang="zh-CN" sz="1800" dirty="0"/>
                  <a:t>Then as shown in the figure, each microservice will have a maximum and minimum bound restricting its instance number. </a:t>
                </a:r>
                <a:endParaRPr lang="en-US" altLang="zh-CN" sz="1800" dirty="0"/>
              </a:p>
            </p:txBody>
          </p:sp>
        </mc:Choice>
        <mc:Fallback>
          <p:sp>
            <p:nvSpPr>
              <p:cNvPr id="3" name="备注占位符 2"/>
              <p:cNvSpPr>
                <a:spLocks noRot="1" noChangeAspect="1" noMove="1" noResize="1" noEditPoints="1" noAdjustHandles="1" noChangeArrowheads="1" noChangeShapeType="1" noTextEdit="1"/>
              </p:cNvSpPr>
              <p:nvPr>
                <p:ph type="body" idx="1"/>
              </p:nvPr>
            </p:nvSpPr>
            <p:spPr>
              <a:blipFill rotWithShape="1">
                <a:blip r:embed="rId3"/>
                <a:stretch>
                  <a:fillRect t="-8" b="-21103"/>
                </a:stretch>
              </a:blipFill>
            </p:spPr>
            <p:txBody>
              <a:bodyPr/>
              <a:lstStyle/>
              <a:p>
                <a:r>
                  <a:rPr lang="zh-CN" altLang="en-US">
                    <a:noFill/>
                  </a:rPr>
                  <a:t> </a:t>
                </a:r>
              </a:p>
            </p:txBody>
          </p:sp>
        </mc:Fallback>
      </mc:AlternateContent>
      <p:sp>
        <p:nvSpPr>
          <p:cNvPr id="4" name="灯片编号占位符 3"/>
          <p:cNvSpPr>
            <a:spLocks noGrp="1"/>
          </p:cNvSpPr>
          <p:nvPr>
            <p:ph type="sldNum" sz="quarter" idx="10"/>
          </p:nvPr>
        </p:nvSpPr>
        <p:spPr/>
        <p:txBody>
          <a:bodyPr/>
          <a:lstStyle/>
          <a:p>
            <a:fld id="{D712715C-60D8-4442-95C1-470452B8606C}" type="slidenum">
              <a:rPr kumimoji="1" lang="zh-CN" altLang="en-US" smtClean="0"/>
            </a:fld>
            <a:endParaRPr kumimoji="1"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14288"/>
            <a:ext cx="6096000" cy="3429001"/>
          </a:xfrm>
        </p:spPr>
      </p:sp>
      <mc:AlternateContent xmlns:mc="http://schemas.openxmlformats.org/markup-compatibility/2006">
        <mc:Choice xmlns:a14="http://schemas.microsoft.com/office/drawing/2010/main" Requires="a14">
          <p:sp>
            <p:nvSpPr>
              <p:cNvPr id="3" name="备注占位符 2"/>
              <p:cNvSpPr>
                <a:spLocks noGrp="1"/>
              </p:cNvSpPr>
              <p:nvPr>
                <p:ph type="body" idx="1"/>
              </p:nvPr>
            </p:nvSpPr>
            <p:spPr/>
            <p:txBody>
              <a:bodyPr/>
              <a:lstStyle/>
              <a:p>
                <a:pPr marL="0" marR="0" lvl="0" indent="0" algn="l" defTabSz="342900" rtl="0" eaLnBrk="1" fontAlgn="auto" latinLnBrk="0" hangingPunct="1">
                  <a:lnSpc>
                    <a:spcPct val="100000"/>
                  </a:lnSpc>
                  <a:spcBef>
                    <a:spcPts val="0"/>
                  </a:spcBef>
                  <a:spcAft>
                    <a:spcPts val="0"/>
                  </a:spcAft>
                  <a:buClrTx/>
                  <a:buSzTx/>
                  <a:buFontTx/>
                  <a:buNone/>
                  <a:defRPr/>
                </a:pPr>
                <a:r>
                  <a:rPr lang="en-US" altLang="zh-CN" sz="1800" dirty="0"/>
                  <a:t>With the budget bounds obtained just now, we assign the estimated number of instances to each partition. The server locations and user demand patterns are considered to ensure the budget allocation within each partition is both balanced and meets the practical requirements of microservice delivery. </a:t>
                </a:r>
                <a:endParaRPr lang="en-US" altLang="zh-CN" sz="1800" dirty="0"/>
              </a:p>
              <a:p>
                <a:pPr marL="0" marR="0" lvl="0" indent="0" algn="l" defTabSz="342900" rtl="0" eaLnBrk="1" fontAlgn="auto" latinLnBrk="0" hangingPunct="1">
                  <a:lnSpc>
                    <a:spcPct val="100000"/>
                  </a:lnSpc>
                  <a:spcBef>
                    <a:spcPts val="0"/>
                  </a:spcBef>
                  <a:spcAft>
                    <a:spcPts val="0"/>
                  </a:spcAft>
                  <a:buClrTx/>
                  <a:buSzTx/>
                  <a:buFontTx/>
                  <a:buNone/>
                  <a:defRPr/>
                </a:pPr>
                <a:endParaRPr lang="en-US" altLang="zh-CN" sz="1800" dirty="0"/>
              </a:p>
              <a:p>
                <a:pPr marL="0" marR="0" lvl="0" indent="0" algn="l" defTabSz="342900" rtl="0" eaLnBrk="1" fontAlgn="auto" latinLnBrk="0" hangingPunct="1">
                  <a:lnSpc>
                    <a:spcPct val="100000"/>
                  </a:lnSpc>
                  <a:spcBef>
                    <a:spcPts val="0"/>
                  </a:spcBef>
                  <a:spcAft>
                    <a:spcPts val="0"/>
                  </a:spcAft>
                  <a:buClrTx/>
                  <a:buSzTx/>
                  <a:buFontTx/>
                  <a:buNone/>
                  <a:defRPr/>
                </a:pPr>
                <a:r>
                  <a:rPr lang="en-US" altLang="zh-CN" sz="1800" dirty="0"/>
                  <a:t>We</a:t>
                </a:r>
                <a:r>
                  <a:rPr lang="zh-CN" altLang="en-US" sz="1800" dirty="0"/>
                  <a:t> </a:t>
                </a:r>
                <a:r>
                  <a:rPr lang="en-US" altLang="zh-CN" sz="1800" dirty="0"/>
                  <a:t>begin</a:t>
                </a:r>
                <a:r>
                  <a:rPr lang="zh-CN" altLang="en-US" sz="1800" dirty="0"/>
                  <a:t> </a:t>
                </a:r>
                <a:r>
                  <a:rPr lang="en-US" altLang="zh-CN" sz="1800" dirty="0"/>
                  <a:t>with</a:t>
                </a:r>
                <a:r>
                  <a:rPr lang="zh-CN" altLang="en-US" sz="1800" dirty="0"/>
                  <a:t> </a:t>
                </a:r>
                <a:r>
                  <a:rPr lang="en-US" altLang="zh-CN" sz="1800" dirty="0"/>
                  <a:t>counting the request rate of each microservice </a:t>
                </a:r>
                <a14:m>
                  <m:oMath xmlns:m="http://schemas.openxmlformats.org/officeDocument/2006/math">
                    <m:sSub>
                      <m:sSubPr>
                        <m:ctrlPr>
                          <a:rPr lang="en-US" altLang="zh-CN" sz="1800" i="1" smtClean="0">
                            <a:latin typeface="Cambria Math" panose="02040503050406030204" pitchFamily="18" charset="0"/>
                          </a:rPr>
                        </m:ctrlPr>
                      </m:sSubPr>
                      <m:e>
                        <m:r>
                          <a:rPr lang="en-US" altLang="zh-CN" sz="1800" i="1">
                            <a:latin typeface="Cambria Math" panose="02040503050406030204" pitchFamily="18" charset="0"/>
                          </a:rPr>
                          <m:t>𝑚</m:t>
                        </m:r>
                      </m:e>
                      <m:sub>
                        <m:r>
                          <a:rPr lang="en-US" altLang="zh-CN" sz="1800" i="1">
                            <a:latin typeface="Cambria Math" panose="02040503050406030204" pitchFamily="18" charset="0"/>
                          </a:rPr>
                          <m:t>𝑖</m:t>
                        </m:r>
                      </m:sub>
                    </m:sSub>
                  </m:oMath>
                </a14:m>
                <a:r>
                  <a:rPr lang="zh-CN" altLang="en-US" sz="1800" dirty="0"/>
                  <a:t> </a:t>
                </a:r>
                <a:r>
                  <a:rPr lang="en-US" altLang="zh-CN" sz="1800" dirty="0"/>
                  <a:t>on each server </a:t>
                </a:r>
                <a14:m>
                  <m:oMath xmlns:m="http://schemas.openxmlformats.org/officeDocument/2006/math">
                    <m:sSub>
                      <m:sSubPr>
                        <m:ctrlPr>
                          <a:rPr lang="en-US" altLang="zh-CN" sz="1800" i="1" smtClean="0">
                            <a:latin typeface="Cambria Math" panose="02040503050406030204" pitchFamily="18" charset="0"/>
                          </a:rPr>
                        </m:ctrlPr>
                      </m:sSubPr>
                      <m:e>
                        <m:r>
                          <a:rPr lang="en-US" altLang="zh-CN" sz="1800" i="1">
                            <a:latin typeface="Cambria Math" panose="02040503050406030204" pitchFamily="18" charset="0"/>
                          </a:rPr>
                          <m:t>𝑣</m:t>
                        </m:r>
                      </m:e>
                      <m:sub>
                        <m:r>
                          <a:rPr lang="en-US" altLang="zh-CN" sz="1800" i="1">
                            <a:latin typeface="Cambria Math" panose="02040503050406030204" pitchFamily="18" charset="0"/>
                          </a:rPr>
                          <m:t>𝑘</m:t>
                        </m:r>
                      </m:sub>
                    </m:sSub>
                  </m:oMath>
                </a14:m>
                <a:r>
                  <a:rPr lang="en-US" altLang="zh-CN" sz="1800" dirty="0"/>
                  <a:t>, further deducing the request rate on each partition group. Then a quota allocation strategy was introduced</a:t>
                </a:r>
                <a:r>
                  <a:rPr lang="en-US" altLang="zh-CN" sz="1800" baseline="0" dirty="0"/>
                  <a:t> to allocate the budget by group demand ratio. If the allocated quota is sufficient to every server inside the group, just simply pre-provision instance to all servers inside this group; otherwise, a selective provisioning guided by instance contribution was performed to determine the provision priority, where the </a:t>
                </a:r>
                <a:r>
                  <a:rPr lang="en-US" altLang="zh-CN" sz="1800" baseline="0" dirty="0">
                    <a:solidFill>
                      <a:schemeClr val="tx1"/>
                    </a:solidFill>
                  </a:rPr>
                  <a:t>instance contribution was defined as </a:t>
                </a:r>
                <a:r>
                  <a:rPr lang="en-US" altLang="zh-CN" sz="1800" dirty="0">
                    <a:solidFill>
                      <a:schemeClr val="tx1"/>
                    </a:solidFill>
                    <a:latin typeface="Arial" panose="020B0604020202020204" pitchFamily="34" charset="0"/>
                    <a:ea typeface="黑体" panose="02010609060101010101" pitchFamily="49" charset="-122"/>
                  </a:rPr>
                  <a:t>the estimated overall completion time for the group </a:t>
                </a:r>
                <a14:m>
                  <m:oMath xmlns:m="http://schemas.openxmlformats.org/officeDocument/2006/math">
                    <m:sSub>
                      <m:sSubPr>
                        <m:ctrlPr>
                          <a:rPr lang="en-US" altLang="zh-CN" sz="1800" i="1">
                            <a:solidFill>
                              <a:schemeClr val="tx1"/>
                            </a:solidFill>
                            <a:latin typeface="Cambria Math" panose="02040503050406030204" pitchFamily="18" charset="0"/>
                          </a:rPr>
                        </m:ctrlPr>
                      </m:sSubPr>
                      <m:e>
                        <m:r>
                          <a:rPr lang="en-US" altLang="zh-CN" sz="1800" i="1">
                            <a:solidFill>
                              <a:schemeClr val="tx1"/>
                            </a:solidFill>
                            <a:latin typeface="Cambria Math" panose="02040503050406030204" pitchFamily="18" charset="0"/>
                          </a:rPr>
                          <m:t>𝑝</m:t>
                        </m:r>
                      </m:e>
                      <m:sub>
                        <m:r>
                          <a:rPr lang="en-US" altLang="zh-CN" sz="1800" i="1">
                            <a:solidFill>
                              <a:schemeClr val="tx1"/>
                            </a:solidFill>
                            <a:latin typeface="Cambria Math" panose="02040503050406030204" pitchFamily="18" charset="0"/>
                          </a:rPr>
                          <m:t>𝑠</m:t>
                        </m:r>
                      </m:sub>
                    </m:sSub>
                    <m:d>
                      <m:dPr>
                        <m:ctrlPr>
                          <a:rPr lang="en-US" altLang="zh-CN" sz="1800" i="1">
                            <a:solidFill>
                              <a:schemeClr val="tx1"/>
                            </a:solidFill>
                            <a:latin typeface="Cambria Math" panose="02040503050406030204" pitchFamily="18" charset="0"/>
                          </a:rPr>
                        </m:ctrlPr>
                      </m:dPr>
                      <m:e>
                        <m:sSub>
                          <m:sSubPr>
                            <m:ctrlPr>
                              <a:rPr lang="en-US" altLang="zh-CN" sz="1800" i="1">
                                <a:solidFill>
                                  <a:schemeClr val="tx1"/>
                                </a:solidFill>
                                <a:latin typeface="Cambria Math" panose="02040503050406030204" pitchFamily="18" charset="0"/>
                              </a:rPr>
                            </m:ctrlPr>
                          </m:sSubPr>
                          <m:e>
                            <m:r>
                              <a:rPr lang="en-US" altLang="zh-CN" sz="1800" i="1">
                                <a:solidFill>
                                  <a:schemeClr val="tx1"/>
                                </a:solidFill>
                                <a:latin typeface="Cambria Math" panose="02040503050406030204" pitchFamily="18" charset="0"/>
                              </a:rPr>
                              <m:t>𝑚</m:t>
                            </m:r>
                          </m:e>
                          <m:sub>
                            <m:r>
                              <a:rPr lang="en-US" altLang="zh-CN" sz="1800" i="1">
                                <a:solidFill>
                                  <a:schemeClr val="tx1"/>
                                </a:solidFill>
                                <a:latin typeface="Cambria Math" panose="02040503050406030204" pitchFamily="18" charset="0"/>
                              </a:rPr>
                              <m:t>𝑖</m:t>
                            </m:r>
                          </m:sub>
                        </m:sSub>
                      </m:e>
                    </m:d>
                    <m:r>
                      <a:rPr lang="en-US" altLang="zh-CN" sz="1800" i="1">
                        <a:solidFill>
                          <a:schemeClr val="tx1"/>
                        </a:solidFill>
                        <a:latin typeface="Cambria Math" panose="02040503050406030204" pitchFamily="18" charset="0"/>
                      </a:rPr>
                      <m:t> </m:t>
                    </m:r>
                  </m:oMath>
                </a14:m>
                <a:r>
                  <a:rPr lang="en-US" altLang="zh-CN" sz="1800" dirty="0">
                    <a:solidFill>
                      <a:schemeClr val="tx1"/>
                    </a:solidFill>
                    <a:latin typeface="Arial" panose="020B0604020202020204" pitchFamily="34" charset="0"/>
                    <a:ea typeface="黑体" panose="02010609060101010101" pitchFamily="49" charset="-122"/>
                  </a:rPr>
                  <a:t>if </a:t>
                </a:r>
                <a14:m>
                  <m:oMath xmlns:m="http://schemas.openxmlformats.org/officeDocument/2006/math">
                    <m:sSub>
                      <m:sSubPr>
                        <m:ctrlPr>
                          <a:rPr lang="en-US" altLang="zh-CN" sz="1800" i="1">
                            <a:solidFill>
                              <a:schemeClr val="tx1"/>
                            </a:solidFill>
                            <a:latin typeface="Cambria Math" panose="02040503050406030204" pitchFamily="18" charset="0"/>
                          </a:rPr>
                        </m:ctrlPr>
                      </m:sSubPr>
                      <m:e>
                        <m:r>
                          <a:rPr lang="en-US" altLang="zh-CN" sz="1800" i="1">
                            <a:solidFill>
                              <a:schemeClr val="tx1"/>
                            </a:solidFill>
                            <a:latin typeface="Cambria Math" panose="02040503050406030204" pitchFamily="18" charset="0"/>
                          </a:rPr>
                          <m:t>𝑣</m:t>
                        </m:r>
                      </m:e>
                      <m:sub>
                        <m:r>
                          <a:rPr lang="en-US" altLang="zh-CN" sz="1800" i="1">
                            <a:solidFill>
                              <a:schemeClr val="tx1"/>
                            </a:solidFill>
                            <a:latin typeface="Cambria Math" panose="02040503050406030204" pitchFamily="18" charset="0"/>
                          </a:rPr>
                          <m:t>𝑘</m:t>
                        </m:r>
                      </m:sub>
                    </m:sSub>
                  </m:oMath>
                </a14:m>
                <a:r>
                  <a:rPr lang="zh-CN" altLang="en-US" sz="1800" dirty="0">
                    <a:solidFill>
                      <a:schemeClr val="tx1"/>
                    </a:solidFill>
                  </a:rPr>
                  <a:t> </a:t>
                </a:r>
                <a:r>
                  <a:rPr lang="en-US" altLang="zh-CN" sz="1800" dirty="0">
                    <a:solidFill>
                      <a:schemeClr val="tx1"/>
                    </a:solidFill>
                  </a:rPr>
                  <a:t>is the only server hosting an instance of </a:t>
                </a:r>
                <a14:m>
                  <m:oMath xmlns:m="http://schemas.openxmlformats.org/officeDocument/2006/math">
                    <m:sSub>
                      <m:sSubPr>
                        <m:ctrlPr>
                          <a:rPr lang="en-US" altLang="zh-CN" sz="1800" i="1">
                            <a:solidFill>
                              <a:schemeClr val="tx1"/>
                            </a:solidFill>
                            <a:latin typeface="Cambria Math" panose="02040503050406030204" pitchFamily="18" charset="0"/>
                          </a:rPr>
                        </m:ctrlPr>
                      </m:sSubPr>
                      <m:e>
                        <m:r>
                          <a:rPr lang="en-US" altLang="zh-CN" sz="1800" i="1">
                            <a:solidFill>
                              <a:schemeClr val="tx1"/>
                            </a:solidFill>
                            <a:latin typeface="Cambria Math" panose="02040503050406030204" pitchFamily="18" charset="0"/>
                          </a:rPr>
                          <m:t>𝑚</m:t>
                        </m:r>
                      </m:e>
                      <m:sub>
                        <m:r>
                          <a:rPr lang="en-US" altLang="zh-CN" sz="1800" i="1">
                            <a:solidFill>
                              <a:schemeClr val="tx1"/>
                            </a:solidFill>
                            <a:latin typeface="Cambria Math" panose="02040503050406030204" pitchFamily="18" charset="0"/>
                          </a:rPr>
                          <m:t>𝑖</m:t>
                        </m:r>
                      </m:sub>
                    </m:sSub>
                  </m:oMath>
                </a14:m>
                <a:r>
                  <a:rPr lang="en-US" altLang="zh-CN" sz="1800" dirty="0"/>
                  <a:t> . </a:t>
                </a:r>
                <a:endParaRPr lang="en-US" altLang="zh-CN" sz="1800" dirty="0"/>
              </a:p>
            </p:txBody>
          </p:sp>
        </mc:Choice>
        <mc:Fallback>
          <p:sp>
            <p:nvSpPr>
              <p:cNvPr id="3" name="备注占位符 2"/>
              <p:cNvSpPr>
                <a:spLocks noRot="1" noChangeAspect="1" noMove="1" noResize="1" noEditPoints="1" noAdjustHandles="1" noChangeArrowheads="1" noChangeShapeType="1" noTextEdit="1"/>
              </p:cNvSpPr>
              <p:nvPr>
                <p:ph type="body" idx="1"/>
              </p:nvPr>
            </p:nvSpPr>
            <p:spPr>
              <a:blipFill rotWithShape="1">
                <a:blip r:embed="rId3"/>
                <a:stretch>
                  <a:fillRect t="-8" b="-14437"/>
                </a:stretch>
              </a:blipFill>
            </p:spPr>
            <p:txBody>
              <a:bodyPr/>
              <a:lstStyle/>
              <a:p>
                <a:r>
                  <a:rPr lang="zh-CN" altLang="en-US">
                    <a:noFill/>
                  </a:rPr>
                  <a:t> </a:t>
                </a:r>
              </a:p>
            </p:txBody>
          </p:sp>
        </mc:Fallback>
      </mc:AlternateContent>
      <p:sp>
        <p:nvSpPr>
          <p:cNvPr id="4" name="灯片编号占位符 3"/>
          <p:cNvSpPr>
            <a:spLocks noGrp="1"/>
          </p:cNvSpPr>
          <p:nvPr>
            <p:ph type="sldNum" sz="quarter" idx="10"/>
          </p:nvPr>
        </p:nvSpPr>
        <p:spPr/>
        <p:txBody>
          <a:bodyPr/>
          <a:lstStyle/>
          <a:p>
            <a:fld id="{D712715C-60D8-4442-95C1-470452B8606C}" type="slidenum">
              <a:rPr kumimoji="1" lang="zh-CN" altLang="en-US" smtClean="0"/>
            </a:fld>
            <a:endParaRPr kumimoji="1"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0"/>
            <a:ext cx="6096000" cy="3429000"/>
          </a:xfrm>
        </p:spPr>
      </p:sp>
      <mc:AlternateContent xmlns:mc="http://schemas.openxmlformats.org/markup-compatibility/2006">
        <mc:Choice xmlns:a14="http://schemas.microsoft.com/office/drawing/2010/main" Requires="a14">
          <p:sp>
            <p:nvSpPr>
              <p:cNvPr id="3" name="备注占位符 2"/>
              <p:cNvSpPr>
                <a:spLocks noGrp="1"/>
              </p:cNvSpPr>
              <p:nvPr>
                <p:ph type="body" idx="1"/>
              </p:nvPr>
            </p:nvSpPr>
            <p:spPr/>
            <p:txBody>
              <a:bodyPr/>
              <a:lstStyle/>
              <a:p>
                <a:pPr marL="0" marR="0" lvl="0" indent="0" algn="l" defTabSz="342900" rtl="0" eaLnBrk="1" fontAlgn="auto" latinLnBrk="0" hangingPunct="1">
                  <a:lnSpc>
                    <a:spcPct val="100000"/>
                  </a:lnSpc>
                  <a:spcBef>
                    <a:spcPts val="0"/>
                  </a:spcBef>
                  <a:spcAft>
                    <a:spcPts val="0"/>
                  </a:spcAft>
                  <a:buClrTx/>
                  <a:buSzTx/>
                  <a:buFontTx/>
                  <a:buNone/>
                  <a:defRPr/>
                </a:pPr>
                <a:r>
                  <a:rPr lang="en-US" altLang="zh-CN" sz="1800" dirty="0"/>
                  <a:t>An instance combination involves merging two instances of the same microservice into a single consolidated instance to reduce provisioning costs.</a:t>
                </a:r>
                <a:r>
                  <a:rPr lang="zh-CN" altLang="en-US" sz="1800" dirty="0"/>
                  <a:t> </a:t>
                </a:r>
                <a:r>
                  <a:rPr lang="en-US" altLang="zh-CN" sz="1800" dirty="0"/>
                  <a:t>The multi-scale combination step aims to minimize the objective function by combining instances with two granularities: the large-scale gradient descent merges multiple instances simultaneously, while the small-scale gradient descent combines instances individually to identify the optimal trade-off. </a:t>
                </a:r>
                <a:endParaRPr lang="en-US" altLang="zh-CN" sz="1800" dirty="0"/>
              </a:p>
              <a:p>
                <a:pPr marL="0" marR="0" lvl="0" indent="0" algn="l" defTabSz="342900" rtl="0" eaLnBrk="1" fontAlgn="auto" latinLnBrk="0" hangingPunct="1">
                  <a:lnSpc>
                    <a:spcPct val="100000"/>
                  </a:lnSpc>
                  <a:spcBef>
                    <a:spcPts val="0"/>
                  </a:spcBef>
                  <a:spcAft>
                    <a:spcPts val="0"/>
                  </a:spcAft>
                  <a:buClrTx/>
                  <a:buSzTx/>
                  <a:buFontTx/>
                  <a:buNone/>
                  <a:defRPr/>
                </a:pPr>
                <a:endParaRPr lang="en-US" altLang="zh-CN" sz="1800" dirty="0"/>
              </a:p>
              <a:p>
                <a:pPr marL="0" marR="0" lvl="0" indent="0" algn="l" defTabSz="342900" rtl="0" eaLnBrk="1" fontAlgn="auto" latinLnBrk="0" hangingPunct="1">
                  <a:lnSpc>
                    <a:spcPct val="100000"/>
                  </a:lnSpc>
                  <a:spcBef>
                    <a:spcPts val="0"/>
                  </a:spcBef>
                  <a:spcAft>
                    <a:spcPts val="0"/>
                  </a:spcAft>
                  <a:buClrTx/>
                  <a:buSzTx/>
                  <a:buFontTx/>
                  <a:buNone/>
                  <a:defRPr/>
                </a:pPr>
                <a:r>
                  <a:rPr lang="en-US" altLang="zh-CN" sz="1800" dirty="0"/>
                  <a:t>The combination process will definitely increase the overall completion time; thus, we monitor the provision update and use </a:t>
                </a:r>
                <a14:m>
                  <m:oMath xmlns:m="http://schemas.openxmlformats.org/officeDocument/2006/math">
                    <m:r>
                      <a:rPr lang="zh-CN" altLang="en-US" sz="1800" i="1" smtClean="0">
                        <a:latin typeface="Cambria Math" panose="02040503050406030204" pitchFamily="18" charset="0"/>
                        <a:ea typeface="微软雅黑" panose="020B0503020204020204" pitchFamily="34" charset="-122"/>
                      </a:rPr>
                      <m:t>𝜓</m:t>
                    </m:r>
                    <m:d>
                      <m:dPr>
                        <m:ctrlPr>
                          <a:rPr lang="en-US" altLang="zh-CN" sz="1800" b="0" i="1" smtClean="0">
                            <a:latin typeface="Cambria Math" panose="02040503050406030204" pitchFamily="18" charset="0"/>
                            <a:ea typeface="微软雅黑" panose="020B0503020204020204" pitchFamily="34" charset="-122"/>
                          </a:rPr>
                        </m:ctrlPr>
                      </m:dPr>
                      <m:e>
                        <m:sSup>
                          <m:sSupPr>
                            <m:ctrlPr>
                              <a:rPr lang="en-US" altLang="zh-CN" sz="1800" i="1" smtClean="0">
                                <a:latin typeface="Cambria Math" panose="02040503050406030204" pitchFamily="18" charset="0"/>
                              </a:rPr>
                            </m:ctrlPr>
                          </m:sSupPr>
                          <m:e>
                            <m:r>
                              <a:rPr lang="zh-CN" altLang="en-US" sz="1800" i="1">
                                <a:latin typeface="Cambria Math" panose="02040503050406030204" pitchFamily="18" charset="0"/>
                              </a:rPr>
                              <m:t>𝒫</m:t>
                            </m:r>
                          </m:e>
                          <m:sup>
                            <m:r>
                              <a:rPr lang="en-US" altLang="zh-CN" sz="1800" b="0" i="1" smtClean="0">
                                <a:latin typeface="Cambria Math" panose="02040503050406030204" pitchFamily="18" charset="0"/>
                              </a:rPr>
                              <m:t>𝑡</m:t>
                            </m:r>
                          </m:sup>
                        </m:sSup>
                        <m:d>
                          <m:dPr>
                            <m:ctrlPr>
                              <a:rPr lang="en-US" altLang="zh-CN" sz="1800" i="1">
                                <a:latin typeface="Cambria Math" panose="02040503050406030204" pitchFamily="18" charset="0"/>
                              </a:rPr>
                            </m:ctrlPr>
                          </m:dPr>
                          <m:e>
                            <m:sSub>
                              <m:sSubPr>
                                <m:ctrlPr>
                                  <a:rPr lang="en-US" altLang="zh-CN" sz="1800" i="1">
                                    <a:latin typeface="Cambria Math" panose="02040503050406030204" pitchFamily="18" charset="0"/>
                                  </a:rPr>
                                </m:ctrlPr>
                              </m:sSubPr>
                              <m:e>
                                <m:r>
                                  <a:rPr lang="en-US" altLang="zh-CN" sz="1800" i="1">
                                    <a:latin typeface="Cambria Math" panose="02040503050406030204" pitchFamily="18" charset="0"/>
                                  </a:rPr>
                                  <m:t>𝑚</m:t>
                                </m:r>
                              </m:e>
                              <m:sub>
                                <m:r>
                                  <a:rPr lang="en-US" altLang="zh-CN" sz="1800" i="1">
                                    <a:latin typeface="Cambria Math" panose="02040503050406030204" pitchFamily="18" charset="0"/>
                                  </a:rPr>
                                  <m:t>𝑖</m:t>
                                </m:r>
                              </m:sub>
                            </m:sSub>
                          </m:e>
                        </m:d>
                      </m:e>
                    </m:d>
                    <m:r>
                      <a:rPr lang="en-US" altLang="zh-CN" sz="1800" i="1">
                        <a:latin typeface="Cambria Math" panose="02040503050406030204" pitchFamily="18" charset="0"/>
                      </a:rPr>
                      <m:t> </m:t>
                    </m:r>
                  </m:oMath>
                </a14:m>
                <a:r>
                  <a:rPr lang="en-US" altLang="zh-CN" sz="1800" dirty="0">
                    <a:latin typeface="Arial" panose="020B0604020202020204" pitchFamily="34" charset="0"/>
                    <a:ea typeface="微软雅黑" panose="020B0503020204020204" pitchFamily="34" charset="-122"/>
                  </a:rPr>
                  <a:t>(Psi) to represent the estimated completion time under</a:t>
                </a:r>
                <a:r>
                  <a:rPr lang="en-US" altLang="zh-CN" sz="1800" baseline="0" dirty="0">
                    <a:latin typeface="Arial" panose="020B0604020202020204" pitchFamily="34" charset="0"/>
                    <a:ea typeface="微软雅黑" panose="020B0503020204020204" pitchFamily="34" charset="-122"/>
                  </a:rPr>
                  <a:t> current provisioning strategy. </a:t>
                </a:r>
                <a:endParaRPr lang="en-US" altLang="zh-CN" sz="1800" baseline="0" dirty="0">
                  <a:latin typeface="Arial" panose="020B0604020202020204" pitchFamily="34" charset="0"/>
                  <a:ea typeface="微软雅黑" panose="020B0503020204020204" pitchFamily="34" charset="-122"/>
                </a:endParaRPr>
              </a:p>
              <a:p>
                <a:pPr marL="0" marR="0" lvl="0" indent="0" algn="l" defTabSz="342900" rtl="0" eaLnBrk="1" fontAlgn="auto" latinLnBrk="0" hangingPunct="1">
                  <a:lnSpc>
                    <a:spcPct val="100000"/>
                  </a:lnSpc>
                  <a:spcBef>
                    <a:spcPts val="0"/>
                  </a:spcBef>
                  <a:spcAft>
                    <a:spcPts val="0"/>
                  </a:spcAft>
                  <a:buClrTx/>
                  <a:buSzTx/>
                  <a:buFontTx/>
                  <a:buNone/>
                  <a:defRPr/>
                </a:pPr>
                <a:r>
                  <a:rPr lang="en-US" altLang="zh-CN" sz="1800" baseline="0" dirty="0">
                    <a:latin typeface="Arial" panose="020B0604020202020204" pitchFamily="34" charset="0"/>
                    <a:ea typeface="微软雅黑" panose="020B0503020204020204" pitchFamily="34" charset="-122"/>
                  </a:rPr>
                  <a:t>In order to estimate the completion time change, we define </a:t>
                </a:r>
                <a14:m>
                  <m:oMath xmlns:m="http://schemas.openxmlformats.org/officeDocument/2006/math">
                    <m:r>
                      <a:rPr lang="zh-CN" altLang="en-US" sz="1800" i="1" smtClean="0">
                        <a:latin typeface="Cambria Math" panose="02040503050406030204" pitchFamily="18" charset="0"/>
                        <a:ea typeface="微软雅黑" panose="020B0503020204020204" pitchFamily="34" charset="-122"/>
                      </a:rPr>
                      <m:t>𝜓</m:t>
                    </m:r>
                    <m:d>
                      <m:dPr>
                        <m:ctrlPr>
                          <a:rPr lang="en-US" altLang="zh-CN" sz="1800" i="1">
                            <a:latin typeface="Cambria Math" panose="02040503050406030204" pitchFamily="18" charset="0"/>
                            <a:ea typeface="微软雅黑" panose="020B0503020204020204" pitchFamily="34" charset="-122"/>
                          </a:rPr>
                        </m:ctrlPr>
                      </m:dPr>
                      <m:e>
                        <m:sSup>
                          <m:sSupPr>
                            <m:ctrlPr>
                              <a:rPr lang="en-US" altLang="zh-CN" sz="1800" i="1">
                                <a:latin typeface="Cambria Math" panose="02040503050406030204" pitchFamily="18" charset="0"/>
                              </a:rPr>
                            </m:ctrlPr>
                          </m:sSupPr>
                          <m:e>
                            <m:r>
                              <a:rPr lang="zh-CN" altLang="en-US" sz="1800" i="1">
                                <a:latin typeface="Cambria Math" panose="02040503050406030204" pitchFamily="18" charset="0"/>
                              </a:rPr>
                              <m:t>𝒫</m:t>
                            </m:r>
                          </m:e>
                          <m:sup>
                            <m:r>
                              <a:rPr lang="en-US" altLang="zh-CN" sz="1800" i="1">
                                <a:latin typeface="Cambria Math" panose="02040503050406030204" pitchFamily="18" charset="0"/>
                              </a:rPr>
                              <m:t>′</m:t>
                            </m:r>
                            <m:r>
                              <a:rPr lang="en-US" altLang="zh-CN" sz="1800" i="1">
                                <a:latin typeface="Cambria Math" panose="02040503050406030204" pitchFamily="18" charset="0"/>
                              </a:rPr>
                              <m:t>𝑡</m:t>
                            </m:r>
                          </m:sup>
                        </m:sSup>
                        <m:d>
                          <m:dPr>
                            <m:ctrlPr>
                              <a:rPr lang="en-US" altLang="zh-CN" sz="1800" i="1">
                                <a:latin typeface="Cambria Math" panose="02040503050406030204" pitchFamily="18" charset="0"/>
                              </a:rPr>
                            </m:ctrlPr>
                          </m:dPr>
                          <m:e>
                            <m:sSub>
                              <m:sSubPr>
                                <m:ctrlPr>
                                  <a:rPr lang="en-US" altLang="zh-CN" sz="1800" i="1">
                                    <a:latin typeface="Cambria Math" panose="02040503050406030204" pitchFamily="18" charset="0"/>
                                  </a:rPr>
                                </m:ctrlPr>
                              </m:sSubPr>
                              <m:e>
                                <m:r>
                                  <a:rPr lang="en-US" altLang="zh-CN" sz="1800" i="1">
                                    <a:latin typeface="Cambria Math" panose="02040503050406030204" pitchFamily="18" charset="0"/>
                                  </a:rPr>
                                  <m:t>𝑚</m:t>
                                </m:r>
                              </m:e>
                              <m:sub>
                                <m:r>
                                  <a:rPr lang="en-US" altLang="zh-CN" sz="1800" i="1">
                                    <a:latin typeface="Cambria Math" panose="02040503050406030204" pitchFamily="18" charset="0"/>
                                  </a:rPr>
                                  <m:t>𝑖</m:t>
                                </m:r>
                              </m:sub>
                            </m:sSub>
                          </m:e>
                        </m:d>
                      </m:e>
                    </m:d>
                  </m:oMath>
                </a14:m>
                <a:r>
                  <a:rPr lang="zh-CN" altLang="en-US" sz="1800" dirty="0">
                    <a:latin typeface="Arial" panose="020B0604020202020204" pitchFamily="34" charset="0"/>
                    <a:ea typeface="微软雅黑" panose="020B0503020204020204" pitchFamily="34" charset="-122"/>
                  </a:rPr>
                  <a:t> </a:t>
                </a:r>
                <a:r>
                  <a:rPr lang="en-US" altLang="zh-CN" sz="1800" dirty="0">
                    <a:latin typeface="Arial" panose="020B0604020202020204" pitchFamily="34" charset="0"/>
                    <a:ea typeface="微软雅黑" panose="020B0503020204020204" pitchFamily="34" charset="-122"/>
                  </a:rPr>
                  <a:t>(Psi P prime t m </a:t>
                </a:r>
                <a:r>
                  <a:rPr lang="en-US" altLang="zh-CN" sz="1800" dirty="0" err="1">
                    <a:latin typeface="Arial" panose="020B0604020202020204" pitchFamily="34" charset="0"/>
                    <a:ea typeface="微软雅黑" panose="020B0503020204020204" pitchFamily="34" charset="-122"/>
                  </a:rPr>
                  <a:t>i</a:t>
                </a:r>
                <a:r>
                  <a:rPr lang="en-US" altLang="zh-CN" sz="1800" dirty="0">
                    <a:latin typeface="Arial" panose="020B0604020202020204" pitchFamily="34" charset="0"/>
                    <a:ea typeface="微软雅黑" panose="020B0503020204020204" pitchFamily="34" charset="-122"/>
                  </a:rPr>
                  <a:t>) as the </a:t>
                </a:r>
                <a:r>
                  <a:rPr lang="en-US" altLang="zh-CN" sz="1800" dirty="0">
                    <a:latin typeface="Arial" panose="020B0604020202020204" pitchFamily="34" charset="0"/>
                    <a:ea typeface="+mn-ea"/>
                  </a:rPr>
                  <a:t>c</a:t>
                </a:r>
                <a:r>
                  <a:rPr lang="en-US" altLang="zh-CN" sz="1800" dirty="0"/>
                  <a:t>ompletion time before removing </a:t>
                </a:r>
                <a14:m>
                  <m:oMath xmlns:m="http://schemas.openxmlformats.org/officeDocument/2006/math">
                    <m:sSub>
                      <m:sSubPr>
                        <m:ctrlPr>
                          <a:rPr lang="en-US" altLang="zh-CN" sz="1800" i="1">
                            <a:latin typeface="Cambria Math" panose="02040503050406030204" pitchFamily="18" charset="0"/>
                          </a:rPr>
                        </m:ctrlPr>
                      </m:sSubPr>
                      <m:e>
                        <m:r>
                          <a:rPr lang="en-US" altLang="zh-CN" sz="1800" i="1">
                            <a:latin typeface="Cambria Math" panose="02040503050406030204" pitchFamily="18" charset="0"/>
                          </a:rPr>
                          <m:t>𝑣</m:t>
                        </m:r>
                      </m:e>
                      <m:sub>
                        <m:r>
                          <a:rPr lang="en-US" altLang="zh-CN" sz="1800" i="1">
                            <a:latin typeface="Cambria Math" panose="02040503050406030204" pitchFamily="18" charset="0"/>
                          </a:rPr>
                          <m:t>𝑘</m:t>
                        </m:r>
                      </m:sub>
                    </m:sSub>
                  </m:oMath>
                </a14:m>
                <a:r>
                  <a:rPr lang="en-US" altLang="zh-CN" sz="1800" dirty="0">
                    <a:latin typeface="Arial" panose="020B0604020202020204" pitchFamily="34" charset="0"/>
                    <a:ea typeface="微软雅黑" panose="020B0503020204020204" pitchFamily="34" charset="-122"/>
                  </a:rPr>
                  <a:t> , and the </a:t>
                </a:r>
                <a14:m>
                  <m:oMath xmlns:m="http://schemas.openxmlformats.org/officeDocument/2006/math">
                    <m:r>
                      <a:rPr lang="zh-CN" altLang="en-US" sz="1800" i="1" smtClean="0">
                        <a:latin typeface="Cambria Math" panose="02040503050406030204" pitchFamily="18" charset="0"/>
                        <a:ea typeface="微软雅黑" panose="020B0503020204020204" pitchFamily="34" charset="-122"/>
                      </a:rPr>
                      <m:t>𝜓</m:t>
                    </m:r>
                    <m:d>
                      <m:dPr>
                        <m:ctrlPr>
                          <a:rPr lang="en-US" altLang="zh-CN" sz="1800" i="1">
                            <a:latin typeface="Cambria Math" panose="02040503050406030204" pitchFamily="18" charset="0"/>
                            <a:ea typeface="微软雅黑" panose="020B0503020204020204" pitchFamily="34" charset="-122"/>
                          </a:rPr>
                        </m:ctrlPr>
                      </m:dPr>
                      <m:e>
                        <m:sSup>
                          <m:sSupPr>
                            <m:ctrlPr>
                              <a:rPr lang="en-US" altLang="zh-CN" sz="1800" i="1">
                                <a:latin typeface="Cambria Math" panose="02040503050406030204" pitchFamily="18" charset="0"/>
                              </a:rPr>
                            </m:ctrlPr>
                          </m:sSupPr>
                          <m:e>
                            <m:r>
                              <a:rPr lang="zh-CN" altLang="en-US" sz="1800" i="1">
                                <a:latin typeface="Cambria Math" panose="02040503050406030204" pitchFamily="18" charset="0"/>
                              </a:rPr>
                              <m:t>𝒫</m:t>
                            </m:r>
                          </m:e>
                          <m:sup>
                            <m:r>
                              <a:rPr lang="en-US" altLang="zh-CN" sz="1800" i="1">
                                <a:latin typeface="Cambria Math" panose="02040503050406030204" pitchFamily="18" charset="0"/>
                              </a:rPr>
                              <m:t>′</m:t>
                            </m:r>
                            <m:r>
                              <a:rPr lang="en-US" altLang="zh-CN" sz="1800" b="0" i="1" smtClean="0">
                                <a:latin typeface="Cambria Math" panose="02040503050406030204" pitchFamily="18" charset="0"/>
                              </a:rPr>
                              <m:t>′</m:t>
                            </m:r>
                            <m:r>
                              <a:rPr lang="en-US" altLang="zh-CN" sz="1800" i="1">
                                <a:latin typeface="Cambria Math" panose="02040503050406030204" pitchFamily="18" charset="0"/>
                              </a:rPr>
                              <m:t>𝑡</m:t>
                            </m:r>
                          </m:sup>
                        </m:sSup>
                        <m:d>
                          <m:dPr>
                            <m:ctrlPr>
                              <a:rPr lang="en-US" altLang="zh-CN" sz="1800" i="1">
                                <a:latin typeface="Cambria Math" panose="02040503050406030204" pitchFamily="18" charset="0"/>
                              </a:rPr>
                            </m:ctrlPr>
                          </m:dPr>
                          <m:e>
                            <m:sSub>
                              <m:sSubPr>
                                <m:ctrlPr>
                                  <a:rPr lang="en-US" altLang="zh-CN" sz="1800" i="1">
                                    <a:latin typeface="Cambria Math" panose="02040503050406030204" pitchFamily="18" charset="0"/>
                                  </a:rPr>
                                </m:ctrlPr>
                              </m:sSubPr>
                              <m:e>
                                <m:r>
                                  <a:rPr lang="en-US" altLang="zh-CN" sz="1800" i="1">
                                    <a:latin typeface="Cambria Math" panose="02040503050406030204" pitchFamily="18" charset="0"/>
                                  </a:rPr>
                                  <m:t>𝑚</m:t>
                                </m:r>
                              </m:e>
                              <m:sub>
                                <m:r>
                                  <a:rPr lang="en-US" altLang="zh-CN" sz="1800" i="1">
                                    <a:latin typeface="Cambria Math" panose="02040503050406030204" pitchFamily="18" charset="0"/>
                                  </a:rPr>
                                  <m:t>𝑖</m:t>
                                </m:r>
                              </m:sub>
                            </m:sSub>
                          </m:e>
                        </m:d>
                      </m:e>
                    </m:d>
                  </m:oMath>
                </a14:m>
                <a:r>
                  <a:rPr lang="zh-CN" altLang="en-US" sz="1800" dirty="0">
                    <a:latin typeface="Arial" panose="020B0604020202020204" pitchFamily="34" charset="0"/>
                    <a:ea typeface="微软雅黑" panose="020B0503020204020204" pitchFamily="34" charset="-122"/>
                  </a:rPr>
                  <a:t> </a:t>
                </a:r>
                <a:r>
                  <a:rPr lang="en-US" altLang="zh-CN" sz="1800" dirty="0">
                    <a:latin typeface="Arial" panose="020B0604020202020204" pitchFamily="34" charset="0"/>
                    <a:ea typeface="微软雅黑" panose="020B0503020204020204" pitchFamily="34" charset="-122"/>
                  </a:rPr>
                  <a:t>(Psi P double prime t m i) after </a:t>
                </a:r>
                <a:r>
                  <a:rPr lang="en-US" altLang="zh-CN" sz="1800" dirty="0"/>
                  <a:t>removing </a:t>
                </a:r>
                <a14:m>
                  <m:oMath xmlns:m="http://schemas.openxmlformats.org/officeDocument/2006/math">
                    <m:sSub>
                      <m:sSubPr>
                        <m:ctrlPr>
                          <a:rPr lang="en-US" altLang="zh-CN" sz="1800" i="1">
                            <a:latin typeface="Cambria Math" panose="02040503050406030204" pitchFamily="18" charset="0"/>
                          </a:rPr>
                        </m:ctrlPr>
                      </m:sSubPr>
                      <m:e>
                        <m:r>
                          <a:rPr lang="en-US" altLang="zh-CN" sz="1800" i="1">
                            <a:latin typeface="Cambria Math" panose="02040503050406030204" pitchFamily="18" charset="0"/>
                          </a:rPr>
                          <m:t>𝑣</m:t>
                        </m:r>
                      </m:e>
                      <m:sub>
                        <m:r>
                          <a:rPr lang="en-US" altLang="zh-CN" sz="1800" i="1">
                            <a:latin typeface="Cambria Math" panose="02040503050406030204" pitchFamily="18" charset="0"/>
                          </a:rPr>
                          <m:t>𝑘</m:t>
                        </m:r>
                      </m:sub>
                    </m:sSub>
                  </m:oMath>
                </a14:m>
                <a:r>
                  <a:rPr lang="en-US" altLang="zh-CN" sz="1800" dirty="0">
                    <a:latin typeface="Arial" panose="020B0604020202020204" pitchFamily="34" charset="0"/>
                    <a:ea typeface="微软雅黑" panose="020B0503020204020204" pitchFamily="34" charset="-122"/>
                  </a:rPr>
                  <a:t> . </a:t>
                </a:r>
                <a:endParaRPr lang="en-US" altLang="zh-CN" sz="1800" dirty="0">
                  <a:latin typeface="Arial" panose="020B0604020202020204" pitchFamily="34" charset="0"/>
                  <a:ea typeface="微软雅黑" panose="020B0503020204020204" pitchFamily="34" charset="-122"/>
                </a:endParaRPr>
              </a:p>
            </p:txBody>
          </p:sp>
        </mc:Choice>
        <mc:Fallback>
          <p:sp>
            <p:nvSpPr>
              <p:cNvPr id="3" name="备注占位符 2"/>
              <p:cNvSpPr>
                <a:spLocks noRot="1" noChangeAspect="1" noMove="1" noResize="1" noEditPoints="1" noAdjustHandles="1" noChangeArrowheads="1" noChangeShapeType="1" noTextEdit="1"/>
              </p:cNvSpPr>
              <p:nvPr>
                <p:ph type="body" idx="1"/>
              </p:nvPr>
            </p:nvSpPr>
            <p:spPr>
              <a:blipFill rotWithShape="1">
                <a:blip r:embed="rId3"/>
                <a:stretch>
                  <a:fillRect t="-8" b="-17955"/>
                </a:stretch>
              </a:blipFill>
            </p:spPr>
            <p:txBody>
              <a:bodyPr/>
              <a:lstStyle/>
              <a:p>
                <a:r>
                  <a:rPr lang="zh-CN" altLang="en-US">
                    <a:noFill/>
                  </a:rPr>
                  <a:t> </a:t>
                </a:r>
              </a:p>
            </p:txBody>
          </p:sp>
        </mc:Fallback>
      </mc:AlternateContent>
      <p:sp>
        <p:nvSpPr>
          <p:cNvPr id="4" name="灯片编号占位符 3"/>
          <p:cNvSpPr>
            <a:spLocks noGrp="1"/>
          </p:cNvSpPr>
          <p:nvPr>
            <p:ph type="sldNum" sz="quarter" idx="10"/>
          </p:nvPr>
        </p:nvSpPr>
        <p:spPr/>
        <p:txBody>
          <a:bodyPr/>
          <a:lstStyle/>
          <a:p>
            <a:fld id="{D712715C-60D8-4442-95C1-470452B8606C}" type="slidenum">
              <a:rPr kumimoji="1" lang="zh-CN" altLang="en-US" smtClean="0"/>
            </a:fld>
            <a:endParaRPr kumimoji="1"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0"/>
            <a:ext cx="6096000" cy="3429000"/>
          </a:xfrm>
        </p:spPr>
      </p:sp>
      <mc:AlternateContent xmlns:mc="http://schemas.openxmlformats.org/markup-compatibility/2006">
        <mc:Choice xmlns:a14="http://schemas.microsoft.com/office/drawing/2010/main" Requires="a14">
          <p:sp>
            <p:nvSpPr>
              <p:cNvPr id="3" name="备注占位符 2"/>
              <p:cNvSpPr>
                <a:spLocks noGrp="1"/>
              </p:cNvSpPr>
              <p:nvPr>
                <p:ph type="body" idx="1"/>
              </p:nvPr>
            </p:nvSpPr>
            <p:spPr/>
            <p:txBody>
              <a:bodyPr/>
              <a:lstStyle/>
              <a:p>
                <a:pPr marL="0" marR="0" lvl="0" indent="0" algn="l" defTabSz="342900" rtl="0" eaLnBrk="1" fontAlgn="auto" latinLnBrk="0" hangingPunct="1">
                  <a:lnSpc>
                    <a:spcPct val="100000"/>
                  </a:lnSpc>
                  <a:spcBef>
                    <a:spcPts val="0"/>
                  </a:spcBef>
                  <a:spcAft>
                    <a:spcPts val="0"/>
                  </a:spcAft>
                  <a:buClrTx/>
                  <a:buSzTx/>
                  <a:buFontTx/>
                  <a:buNone/>
                  <a:defRPr/>
                </a:pPr>
                <a:r>
                  <a:rPr lang="en-US" altLang="zh-CN" sz="1800" dirty="0">
                    <a:latin typeface="Arial" panose="020B0604020202020204" pitchFamily="34" charset="0"/>
                    <a:ea typeface="微软雅黑" panose="020B0503020204020204" pitchFamily="34" charset="-122"/>
                  </a:rPr>
                  <a:t>The two-scale gradient descent combination is outlined in Algorithm 3. During the large-scale gradient descent in lines 1-5, we combine the microservice instances in parallel. </a:t>
                </a:r>
                <a:endParaRPr lang="en-US" altLang="zh-CN" sz="1800" dirty="0">
                  <a:latin typeface="Arial" panose="020B0604020202020204" pitchFamily="34" charset="0"/>
                  <a:ea typeface="微软雅黑" panose="020B0503020204020204" pitchFamily="34" charset="-122"/>
                </a:endParaRPr>
              </a:p>
              <a:p>
                <a:pPr marL="0" marR="0" lvl="0" indent="0" algn="l" defTabSz="342900" rtl="0" eaLnBrk="1" fontAlgn="auto" latinLnBrk="0" hangingPunct="1">
                  <a:lnSpc>
                    <a:spcPct val="100000"/>
                  </a:lnSpc>
                  <a:spcBef>
                    <a:spcPts val="0"/>
                  </a:spcBef>
                  <a:spcAft>
                    <a:spcPts val="0"/>
                  </a:spcAft>
                  <a:buClrTx/>
                  <a:buSzTx/>
                  <a:buFontTx/>
                  <a:buNone/>
                  <a:defRPr/>
                </a:pPr>
                <a:r>
                  <a:rPr lang="en-US" altLang="zh-CN" sz="1800" dirty="0">
                    <a:latin typeface="Arial" panose="020B0604020202020204" pitchFamily="34" charset="0"/>
                    <a:ea typeface="微软雅黑" panose="020B0503020204020204" pitchFamily="34" charset="-122"/>
                  </a:rPr>
                  <a:t>In line 2, the latency loss list was deduced by selecting instance with the lowest latency loss. As line 2 referring to the Algorithm 4, each microservice type will have one instance selected and ready for the removal, unless there was only one instance remaining in the edge environment, avoiding the service fallback to the cloud. </a:t>
                </a:r>
                <a:endParaRPr lang="en-US" altLang="zh-CN" sz="1800" dirty="0">
                  <a:latin typeface="Arial" panose="020B0604020202020204" pitchFamily="34" charset="0"/>
                  <a:ea typeface="微软雅黑" panose="020B0503020204020204" pitchFamily="34" charset="-122"/>
                </a:endParaRPr>
              </a:p>
              <a:p>
                <a:pPr marL="0" marR="0" lvl="0" indent="0" algn="l" defTabSz="342900" rtl="0" eaLnBrk="1" fontAlgn="auto" latinLnBrk="0" hangingPunct="1">
                  <a:lnSpc>
                    <a:spcPct val="100000"/>
                  </a:lnSpc>
                  <a:spcBef>
                    <a:spcPts val="0"/>
                  </a:spcBef>
                  <a:spcAft>
                    <a:spcPts val="0"/>
                  </a:spcAft>
                  <a:buClrTx/>
                  <a:buSzTx/>
                  <a:buFontTx/>
                  <a:buNone/>
                  <a:defRPr/>
                </a:pPr>
                <a:r>
                  <a:rPr lang="en-US" altLang="zh-CN" sz="1800" dirty="0">
                    <a:latin typeface="Arial" panose="020B0604020202020204" pitchFamily="34" charset="0"/>
                    <a:ea typeface="微软雅黑" panose="020B0503020204020204" pitchFamily="34" charset="-122"/>
                  </a:rPr>
                  <a:t>Let’s back to the Algorithm 3, in line 3, a hyperparameter </a:t>
                </a:r>
                <a14:m>
                  <m:oMath xmlns:m="http://schemas.openxmlformats.org/officeDocument/2006/math">
                    <m:r>
                      <a:rPr lang="zh-CN" altLang="en-US" sz="1800" i="1" smtClean="0">
                        <a:latin typeface="Cambria Math" panose="02040503050406030204" pitchFamily="18" charset="0"/>
                        <a:ea typeface="微软雅黑" panose="020B0503020204020204" pitchFamily="34" charset="-122"/>
                      </a:rPr>
                      <m:t>𝜔</m:t>
                    </m:r>
                  </m:oMath>
                </a14:m>
                <a:r>
                  <a:rPr lang="en-US" altLang="zh-CN" sz="1800" dirty="0">
                    <a:latin typeface="Arial" panose="020B0604020202020204" pitchFamily="34" charset="0"/>
                    <a:ea typeface="微软雅黑" panose="020B0503020204020204" pitchFamily="34" charset="-122"/>
                  </a:rPr>
                  <a:t> (omega) was proposed to regulate the number of parallel combinations,</a:t>
                </a:r>
                <a:r>
                  <a:rPr lang="en-US" altLang="zh-CN" sz="1800" baseline="0" dirty="0">
                    <a:latin typeface="Arial" panose="020B0604020202020204" pitchFamily="34" charset="0"/>
                    <a:ea typeface="微软雅黑" panose="020B0503020204020204" pitchFamily="34" charset="-122"/>
                  </a:rPr>
                  <a:t> which limits the speed of parallel gradient descent by only taking the </a:t>
                </a:r>
                <a14:m>
                  <m:oMath xmlns:m="http://schemas.openxmlformats.org/officeDocument/2006/math">
                    <m:r>
                      <a:rPr lang="zh-CN" altLang="en-US" sz="1800" i="1" smtClean="0">
                        <a:latin typeface="Cambria Math" panose="02040503050406030204" pitchFamily="18" charset="0"/>
                        <a:ea typeface="微软雅黑" panose="020B0503020204020204" pitchFamily="34" charset="-122"/>
                      </a:rPr>
                      <m:t>𝜔</m:t>
                    </m:r>
                  </m:oMath>
                </a14:m>
                <a:r>
                  <a:rPr lang="en-US" altLang="zh-CN" sz="1800" dirty="0">
                    <a:latin typeface="Arial" panose="020B0604020202020204" pitchFamily="34" charset="0"/>
                    <a:ea typeface="微软雅黑" panose="020B0503020204020204" pitchFamily="34" charset="-122"/>
                  </a:rPr>
                  <a:t> (omega)</a:t>
                </a:r>
                <a:r>
                  <a:rPr lang="en-US" altLang="zh-CN" sz="1800" baseline="0" dirty="0">
                    <a:latin typeface="Arial" panose="020B0604020202020204" pitchFamily="34" charset="0"/>
                    <a:ea typeface="微软雅黑" panose="020B0503020204020204" pitchFamily="34" charset="-122"/>
                  </a:rPr>
                  <a:t> minimal percentage of instances to be combined. </a:t>
                </a:r>
                <a:endParaRPr lang="en-US" altLang="zh-CN" sz="1800" baseline="0" dirty="0">
                  <a:latin typeface="Arial" panose="020B0604020202020204" pitchFamily="34" charset="0"/>
                  <a:ea typeface="微软雅黑" panose="020B0503020204020204" pitchFamily="34" charset="-122"/>
                </a:endParaRPr>
              </a:p>
              <a:p>
                <a:pPr marL="0" marR="0" lvl="0" indent="0" algn="l" defTabSz="342900" rtl="0" eaLnBrk="1" fontAlgn="auto" latinLnBrk="0" hangingPunct="1">
                  <a:lnSpc>
                    <a:spcPct val="100000"/>
                  </a:lnSpc>
                  <a:spcBef>
                    <a:spcPts val="0"/>
                  </a:spcBef>
                  <a:spcAft>
                    <a:spcPts val="0"/>
                  </a:spcAft>
                  <a:buClrTx/>
                  <a:buSzTx/>
                  <a:buFontTx/>
                  <a:buNone/>
                  <a:defRPr/>
                </a:pPr>
                <a:r>
                  <a:rPr lang="en-US" altLang="zh-CN" sz="1800" baseline="0" dirty="0">
                    <a:latin typeface="Arial" panose="020B0604020202020204" pitchFamily="34" charset="0"/>
                    <a:ea typeface="微软雅黑" panose="020B0503020204020204" pitchFamily="34" charset="-122"/>
                  </a:rPr>
                  <a:t>Further in line 4, we regard the </a:t>
                </a:r>
                <a:r>
                  <a:rPr lang="en-US" altLang="zh-CN" sz="1800" dirty="0"/>
                  <a:t>frequently recurring dependency patterns in</a:t>
                </a:r>
                <a:r>
                  <a:rPr lang="en-US" altLang="zh-CN" sz="1800" baseline="0" dirty="0"/>
                  <a:t> </a:t>
                </a:r>
                <a:r>
                  <a:rPr lang="en-US" altLang="zh-CN" sz="1800" dirty="0"/>
                  <a:t>user requests</a:t>
                </a:r>
                <a:r>
                  <a:rPr lang="en-US" altLang="zh-CN" sz="1800" baseline="0" dirty="0"/>
                  <a:t> as “dependency conflicted” and avoid combining them simultaneously to prevent </a:t>
                </a:r>
                <a:r>
                  <a:rPr lang="en-US" altLang="zh-CN" sz="1800" dirty="0"/>
                  <a:t>significant increase in completion</a:t>
                </a:r>
                <a:r>
                  <a:rPr lang="en-US" altLang="zh-CN" sz="1800" baseline="0" dirty="0"/>
                  <a:t> time</a:t>
                </a:r>
                <a:r>
                  <a:rPr lang="en-US" altLang="zh-CN" sz="1800" dirty="0"/>
                  <a:t> of individual requests. </a:t>
                </a:r>
                <a:endParaRPr lang="en-US" altLang="zh-CN" sz="1800" dirty="0">
                  <a:latin typeface="Arial" panose="020B0604020202020204" pitchFamily="34" charset="0"/>
                  <a:ea typeface="微软雅黑" panose="020B0503020204020204" pitchFamily="34" charset="-122"/>
                </a:endParaRPr>
              </a:p>
            </p:txBody>
          </p:sp>
        </mc:Choice>
        <mc:Fallback>
          <p:sp>
            <p:nvSpPr>
              <p:cNvPr id="3" name="备注占位符 2"/>
              <p:cNvSpPr>
                <a:spLocks noRot="1" noChangeAspect="1" noMove="1" noResize="1" noEditPoints="1" noAdjustHandles="1" noChangeArrowheads="1" noChangeShapeType="1" noTextEdit="1"/>
              </p:cNvSpPr>
              <p:nvPr>
                <p:ph type="body" idx="1"/>
              </p:nvPr>
            </p:nvSpPr>
            <p:spPr>
              <a:blipFill rotWithShape="1">
                <a:blip r:embed="rId3"/>
                <a:stretch>
                  <a:fillRect t="-8" b="-27770"/>
                </a:stretch>
              </a:blipFill>
            </p:spPr>
            <p:txBody>
              <a:bodyPr/>
              <a:lstStyle/>
              <a:p>
                <a:r>
                  <a:rPr lang="zh-CN" altLang="en-US">
                    <a:noFill/>
                  </a:rPr>
                  <a:t> </a:t>
                </a:r>
              </a:p>
            </p:txBody>
          </p:sp>
        </mc:Fallback>
      </mc:AlternateContent>
      <p:sp>
        <p:nvSpPr>
          <p:cNvPr id="4" name="灯片编号占位符 3"/>
          <p:cNvSpPr>
            <a:spLocks noGrp="1"/>
          </p:cNvSpPr>
          <p:nvPr>
            <p:ph type="sldNum" sz="quarter" idx="10"/>
          </p:nvPr>
        </p:nvSpPr>
        <p:spPr/>
        <p:txBody>
          <a:bodyPr/>
          <a:lstStyle/>
          <a:p>
            <a:fld id="{D712715C-60D8-4442-95C1-470452B8606C}" type="slidenum">
              <a:rPr kumimoji="1" lang="zh-CN" altLang="en-US" smtClean="0"/>
            </a:fld>
            <a:endParaRPr kumimoji="1"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0"/>
            <a:ext cx="6096000" cy="3429000"/>
          </a:xfrm>
        </p:spPr>
      </p:sp>
      <p:sp>
        <p:nvSpPr>
          <p:cNvPr id="3" name="备注占位符 2"/>
          <p:cNvSpPr>
            <a:spLocks noGrp="1"/>
          </p:cNvSpPr>
          <p:nvPr>
            <p:ph type="body" idx="1"/>
          </p:nvPr>
        </p:nvSpPr>
        <p:spPr/>
        <p:txBody>
          <a:bodyPr/>
          <a:lstStyle/>
          <a:p>
            <a:pPr indent="0"/>
            <a:r>
              <a:rPr lang="en-US" altLang="zh-CN" sz="1800" dirty="0">
                <a:latin typeface="Arial" panose="020B0604020202020204" pitchFamily="34" charset="0"/>
                <a:cs typeface="Arial" panose="020B0604020202020204" pitchFamily="34" charset="0"/>
              </a:rPr>
              <a:t>Here is </a:t>
            </a:r>
            <a:r>
              <a:rPr lang="en-US" altLang="zh-CN" sz="1800" kern="100" dirty="0">
                <a:effectLst/>
                <a:latin typeface="Arial" panose="020B0604020202020204" pitchFamily="34" charset="0"/>
                <a:ea typeface="等线" panose="02010600030101010101" pitchFamily="2" charset="-122"/>
                <a:cs typeface="Arial" panose="020B0604020202020204" pitchFamily="34" charset="0"/>
              </a:rPr>
              <a:t>the outline of my presentation. I will first give the background. </a:t>
            </a:r>
            <a:endParaRPr lang="zh-CN" altLang="zh-CN" sz="1800" kern="100" dirty="0">
              <a:effectLst/>
              <a:latin typeface="Arial" panose="020B0604020202020204" pitchFamily="34" charset="0"/>
              <a:ea typeface="等线" panose="02010600030101010101" pitchFamily="2" charset="-122"/>
              <a:cs typeface="Arial" panose="020B0604020202020204" pitchFamily="34" charset="0"/>
            </a:endParaRPr>
          </a:p>
        </p:txBody>
      </p:sp>
      <p:sp>
        <p:nvSpPr>
          <p:cNvPr id="4" name="灯片编号占位符 3"/>
          <p:cNvSpPr>
            <a:spLocks noGrp="1"/>
          </p:cNvSpPr>
          <p:nvPr>
            <p:ph type="sldNum" sz="quarter" idx="5"/>
          </p:nvPr>
        </p:nvSpPr>
        <p:spPr/>
        <p:txBody>
          <a:bodyPr/>
          <a:lstStyle/>
          <a:p>
            <a:fld id="{D712715C-60D8-4442-95C1-470452B8606C}" type="slidenum">
              <a:rPr kumimoji="1" lang="zh-CN" altLang="en-US" smtClean="0"/>
            </a:fld>
            <a:endParaRPr kumimoji="1"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0"/>
            <a:ext cx="6096000" cy="3429000"/>
          </a:xfrm>
        </p:spPr>
      </p:sp>
      <mc:AlternateContent xmlns:mc="http://schemas.openxmlformats.org/markup-compatibility/2006">
        <mc:Choice xmlns:a14="http://schemas.microsoft.com/office/drawing/2010/main" Requires="a14">
          <p:sp>
            <p:nvSpPr>
              <p:cNvPr id="3" name="备注占位符 2"/>
              <p:cNvSpPr>
                <a:spLocks noGrp="1"/>
              </p:cNvSpPr>
              <p:nvPr>
                <p:ph type="body" idx="1"/>
              </p:nvPr>
            </p:nvSpPr>
            <p:spPr/>
            <p:txBody>
              <a:bodyPr/>
              <a:lstStyle/>
              <a:p>
                <a:pPr marL="0" marR="0" lvl="0" indent="0" algn="l" defTabSz="342900" rtl="0" eaLnBrk="1" fontAlgn="auto" latinLnBrk="0" hangingPunct="1">
                  <a:lnSpc>
                    <a:spcPct val="100000"/>
                  </a:lnSpc>
                  <a:spcBef>
                    <a:spcPts val="0"/>
                  </a:spcBef>
                  <a:spcAft>
                    <a:spcPts val="0"/>
                  </a:spcAft>
                  <a:buClrTx/>
                  <a:buSzTx/>
                  <a:buFontTx/>
                  <a:buNone/>
                  <a:defRPr/>
                </a:pPr>
                <a:r>
                  <a:rPr lang="en-US" altLang="zh-CN" sz="1800" dirty="0">
                    <a:latin typeface="Arial" panose="020B0604020202020204" pitchFamily="34" charset="0"/>
                    <a:ea typeface="微软雅黑" panose="020B0503020204020204" pitchFamily="34" charset="-122"/>
                  </a:rPr>
                  <a:t>After the deployment cost fall into the maximum budget constraint, the combination process switch into the small-scale serial gradient decent. The main concern changes from the budget feasibility to the trade-off between deployment cost and completion time. The calculation method of the latency loss remains the same in line 8, but the instances are combined one by one in line 10 to implement a more granular adjustments. </a:t>
                </a:r>
                <a:endParaRPr lang="en-US" altLang="zh-CN" sz="1800" dirty="0">
                  <a:latin typeface="Arial" panose="020B0604020202020204" pitchFamily="34" charset="0"/>
                  <a:ea typeface="微软雅黑" panose="020B0503020204020204" pitchFamily="34" charset="-122"/>
                </a:endParaRPr>
              </a:p>
              <a:p>
                <a:pPr marL="0" marR="0" lvl="0" indent="0" algn="l" defTabSz="342900" rtl="0" eaLnBrk="1" fontAlgn="auto" latinLnBrk="0" hangingPunct="1">
                  <a:lnSpc>
                    <a:spcPct val="100000"/>
                  </a:lnSpc>
                  <a:spcBef>
                    <a:spcPts val="0"/>
                  </a:spcBef>
                  <a:spcAft>
                    <a:spcPts val="0"/>
                  </a:spcAft>
                  <a:buClrTx/>
                  <a:buSzTx/>
                  <a:buFontTx/>
                  <a:buNone/>
                  <a:defRPr/>
                </a:pPr>
                <a:r>
                  <a:rPr lang="en-US" altLang="zh-CN" sz="1800" dirty="0">
                    <a:latin typeface="Arial" panose="020B0604020202020204" pitchFamily="34" charset="0"/>
                    <a:ea typeface="微软雅黑" panose="020B0503020204020204" pitchFamily="34" charset="-122"/>
                  </a:rPr>
                  <a:t>In line 7 and 9, we estimate the objective with current deployment cost and the estimated completion time. Having</a:t>
                </a:r>
                <a:r>
                  <a:rPr lang="en-US" altLang="zh-CN" sz="1800" baseline="0" dirty="0">
                    <a:latin typeface="Arial" panose="020B0604020202020204" pitchFamily="34" charset="0"/>
                    <a:ea typeface="微软雅黑" panose="020B0503020204020204" pitchFamily="34" charset="-122"/>
                  </a:rPr>
                  <a:t> the objective </a:t>
                </a:r>
                <a:r>
                  <a:rPr lang="en-US" altLang="zh-CN" sz="1800" dirty="0">
                    <a:latin typeface="Arial" panose="020B0604020202020204" pitchFamily="34" charset="0"/>
                    <a:ea typeface="微软雅黑" panose="020B0503020204020204" pitchFamily="34" charset="-122"/>
                  </a:rPr>
                  <a:t>before</a:t>
                </a:r>
                <a:r>
                  <a:rPr lang="en-US" altLang="zh-CN" sz="1800" baseline="0" dirty="0">
                    <a:latin typeface="Arial" panose="020B0604020202020204" pitchFamily="34" charset="0"/>
                    <a:ea typeface="微软雅黑" panose="020B0503020204020204" pitchFamily="34" charset="-122"/>
                  </a:rPr>
                  <a:t> and after serial combine, we </a:t>
                </a:r>
                <a:r>
                  <a:rPr lang="en-US" altLang="zh-CN" sz="1800" dirty="0">
                    <a:latin typeface="Arial" panose="020B0604020202020204" pitchFamily="34" charset="0"/>
                    <a:ea typeface="微软雅黑" panose="020B0503020204020204" pitchFamily="34" charset="-122"/>
                  </a:rPr>
                  <a:t>give the small-scale gradient </a:t>
                </a:r>
                <a14:m>
                  <m:oMath xmlns:m="http://schemas.openxmlformats.org/officeDocument/2006/math">
                    <m:r>
                      <a:rPr lang="zh-CN" altLang="en-US" sz="1800" i="1" smtClean="0">
                        <a:latin typeface="Cambria Math" panose="02040503050406030204" pitchFamily="18" charset="0"/>
                      </a:rPr>
                      <m:t>𝛿</m:t>
                    </m:r>
                    <m:r>
                      <a:rPr lang="en-US" altLang="zh-CN" sz="1800" b="0" i="1" smtClean="0">
                        <a:latin typeface="Cambria Math" panose="02040503050406030204" pitchFamily="18" charset="0"/>
                      </a:rPr>
                      <m:t>=</m:t>
                    </m:r>
                    <m:sSup>
                      <m:sSupPr>
                        <m:ctrlPr>
                          <a:rPr lang="en-US" altLang="zh-CN" sz="1800" b="0" i="1" smtClean="0">
                            <a:latin typeface="Cambria Math" panose="02040503050406030204" pitchFamily="18" charset="0"/>
                          </a:rPr>
                        </m:ctrlPr>
                      </m:sSupPr>
                      <m:e>
                        <m:r>
                          <a:rPr lang="en-US" altLang="zh-CN" sz="1800" b="0" i="1" smtClean="0">
                            <a:latin typeface="Cambria Math" panose="02040503050406030204" pitchFamily="18" charset="0"/>
                          </a:rPr>
                          <m:t>𝑄</m:t>
                        </m:r>
                      </m:e>
                      <m:sup>
                        <m:r>
                          <a:rPr lang="en-US" altLang="zh-CN" sz="1800" b="0" i="1" smtClean="0">
                            <a:latin typeface="Cambria Math" panose="02040503050406030204" pitchFamily="18" charset="0"/>
                          </a:rPr>
                          <m:t>′</m:t>
                        </m:r>
                      </m:sup>
                    </m:sSup>
                    <m:r>
                      <a:rPr lang="en-US" altLang="zh-CN" sz="1800" b="0" i="1" smtClean="0">
                        <a:latin typeface="Cambria Math" panose="02040503050406030204" pitchFamily="18" charset="0"/>
                      </a:rPr>
                      <m:t>−</m:t>
                    </m:r>
                    <m:sSup>
                      <m:sSupPr>
                        <m:ctrlPr>
                          <a:rPr lang="en-US" altLang="zh-CN" sz="1800" i="1">
                            <a:latin typeface="Cambria Math" panose="02040503050406030204" pitchFamily="18" charset="0"/>
                          </a:rPr>
                        </m:ctrlPr>
                      </m:sSupPr>
                      <m:e>
                        <m:r>
                          <a:rPr lang="en-US" altLang="zh-CN" sz="1800" i="1">
                            <a:latin typeface="Cambria Math" panose="02040503050406030204" pitchFamily="18" charset="0"/>
                          </a:rPr>
                          <m:t>𝑄</m:t>
                        </m:r>
                      </m:e>
                      <m:sup>
                        <m:r>
                          <a:rPr lang="en-US" altLang="zh-CN" sz="1800" i="1">
                            <a:latin typeface="Cambria Math" panose="02040503050406030204" pitchFamily="18" charset="0"/>
                          </a:rPr>
                          <m:t>′</m:t>
                        </m:r>
                        <m:r>
                          <a:rPr lang="en-US" altLang="zh-CN" sz="1800" b="0" i="1" smtClean="0">
                            <a:latin typeface="Cambria Math" panose="02040503050406030204" pitchFamily="18" charset="0"/>
                          </a:rPr>
                          <m:t>′</m:t>
                        </m:r>
                      </m:sup>
                    </m:sSup>
                    <m:r>
                      <a:rPr lang="en-US" altLang="zh-CN" sz="1800" b="0" i="1" smtClean="0">
                        <a:latin typeface="Cambria Math" panose="02040503050406030204" pitchFamily="18" charset="0"/>
                      </a:rPr>
                      <m:t>+</m:t>
                    </m:r>
                    <m:r>
                      <m:rPr>
                        <m:sty m:val="p"/>
                      </m:rPr>
                      <a:rPr lang="el-GR" altLang="zh-CN" sz="1800" b="0" i="1" smtClean="0">
                        <a:latin typeface="Cambria Math" panose="02040503050406030204" pitchFamily="18" charset="0"/>
                        <a:ea typeface="Cambria Math" panose="02040503050406030204" pitchFamily="18" charset="0"/>
                      </a:rPr>
                      <m:t>Θ</m:t>
                    </m:r>
                  </m:oMath>
                </a14:m>
                <a:r>
                  <a:rPr lang="en-US" altLang="zh-CN" sz="1800" dirty="0">
                    <a:latin typeface="Arial" panose="020B0604020202020204" pitchFamily="34" charset="0"/>
                    <a:ea typeface="微软雅黑" panose="020B0503020204020204" pitchFamily="34" charset="-122"/>
                  </a:rPr>
                  <a:t> (delta equals Q prime minus Q double prime plus Theta) and regard </a:t>
                </a:r>
                <a14:m>
                  <m:oMath xmlns:m="http://schemas.openxmlformats.org/officeDocument/2006/math">
                    <m:r>
                      <a:rPr lang="zh-CN" altLang="en-US" sz="1800" i="1" smtClean="0">
                        <a:latin typeface="Cambria Math" panose="02040503050406030204" pitchFamily="18" charset="0"/>
                      </a:rPr>
                      <m:t>𝛿</m:t>
                    </m:r>
                    <m:r>
                      <a:rPr lang="en-US" altLang="zh-CN" sz="1800" i="1" smtClean="0">
                        <a:latin typeface="Cambria Math" panose="02040503050406030204" pitchFamily="18" charset="0"/>
                        <a:ea typeface="Cambria Math" panose="02040503050406030204" pitchFamily="18" charset="0"/>
                      </a:rPr>
                      <m:t>&lt;</m:t>
                    </m:r>
                    <m:r>
                      <a:rPr lang="en-US" altLang="zh-CN" sz="1800" b="0" i="1" smtClean="0">
                        <a:latin typeface="Cambria Math" panose="02040503050406030204" pitchFamily="18" charset="0"/>
                        <a:ea typeface="Cambria Math" panose="02040503050406030204" pitchFamily="18" charset="0"/>
                      </a:rPr>
                      <m:t>0</m:t>
                    </m:r>
                  </m:oMath>
                </a14:m>
                <a:r>
                  <a:rPr lang="en-US" altLang="zh-CN" sz="1800" dirty="0">
                    <a:latin typeface="Arial" panose="020B0604020202020204" pitchFamily="34" charset="0"/>
                    <a:ea typeface="微软雅黑" panose="020B0503020204020204" pitchFamily="34" charset="-122"/>
                  </a:rPr>
                  <a:t> (delta</a:t>
                </a:r>
                <a:r>
                  <a:rPr lang="en-US" altLang="zh-CN" sz="1800" baseline="0" dirty="0">
                    <a:latin typeface="Arial" panose="020B0604020202020204" pitchFamily="34" charset="0"/>
                    <a:ea typeface="微软雅黑" panose="020B0503020204020204" pitchFamily="34" charset="-122"/>
                  </a:rPr>
                  <a:t> less-than 0) as the sign that the objective value starts to rise back, where </a:t>
                </a:r>
                <a14:m>
                  <m:oMath xmlns:m="http://schemas.openxmlformats.org/officeDocument/2006/math">
                    <m:r>
                      <m:rPr>
                        <m:sty m:val="p"/>
                      </m:rPr>
                      <a:rPr lang="el-GR" altLang="zh-CN" sz="1800" b="0" i="1" smtClean="0">
                        <a:latin typeface="Cambria Math" panose="02040503050406030204" pitchFamily="18" charset="0"/>
                        <a:ea typeface="Cambria Math" panose="02040503050406030204" pitchFamily="18" charset="0"/>
                      </a:rPr>
                      <m:t>Θ</m:t>
                    </m:r>
                  </m:oMath>
                </a14:m>
                <a:r>
                  <a:rPr lang="en-US" altLang="zh-CN" sz="1800" dirty="0">
                    <a:latin typeface="Arial" panose="020B0604020202020204" pitchFamily="34" charset="0"/>
                    <a:ea typeface="微软雅黑" panose="020B0503020204020204" pitchFamily="34" charset="-122"/>
                  </a:rPr>
                  <a:t> (Theta) is a positive disturbance factor to prevent a small rise back stopping the whole progress. </a:t>
                </a:r>
                <a:endParaRPr lang="en-US" altLang="zh-CN" sz="1800" dirty="0">
                  <a:latin typeface="Arial" panose="020B0604020202020204" pitchFamily="34" charset="0"/>
                  <a:ea typeface="微软雅黑" panose="020B0503020204020204" pitchFamily="34" charset="-122"/>
                </a:endParaRPr>
              </a:p>
              <a:p>
                <a:pPr marL="0" marR="0" lvl="0" indent="0" algn="l" defTabSz="342900" rtl="0" eaLnBrk="1" fontAlgn="auto" latinLnBrk="0" hangingPunct="1">
                  <a:lnSpc>
                    <a:spcPct val="100000"/>
                  </a:lnSpc>
                  <a:spcBef>
                    <a:spcPts val="0"/>
                  </a:spcBef>
                  <a:spcAft>
                    <a:spcPts val="0"/>
                  </a:spcAft>
                  <a:buClrTx/>
                  <a:buSzTx/>
                  <a:buFontTx/>
                  <a:buNone/>
                  <a:defRPr/>
                </a:pPr>
                <a:r>
                  <a:rPr lang="en-US" altLang="zh-CN" sz="1800" dirty="0">
                    <a:latin typeface="Arial" panose="020B0604020202020204" pitchFamily="34" charset="0"/>
                    <a:ea typeface="微软雅黑" panose="020B0503020204020204" pitchFamily="34" charset="-122"/>
                  </a:rPr>
                  <a:t>The provisioning solution from each serial combine round may violate the storage constraint or completion time constraint. A storage planning process is applied in line 11 to avoid storage violation, followed by a roll-back mechanism in lines 12 to 15 to ensure the maximum completion time. </a:t>
                </a:r>
                <a:endParaRPr lang="en-US" altLang="zh-CN" sz="1800" dirty="0">
                  <a:latin typeface="Arial" panose="020B0604020202020204" pitchFamily="34" charset="0"/>
                  <a:ea typeface="微软雅黑" panose="020B0503020204020204" pitchFamily="34" charset="-122"/>
                </a:endParaRPr>
              </a:p>
            </p:txBody>
          </p:sp>
        </mc:Choice>
        <mc:Fallback>
          <p:sp>
            <p:nvSpPr>
              <p:cNvPr id="3" name="备注占位符 2"/>
              <p:cNvSpPr>
                <a:spLocks noRot="1" noChangeAspect="1" noMove="1" noResize="1" noEditPoints="1" noAdjustHandles="1" noChangeArrowheads="1" noChangeShapeType="1" noTextEdit="1"/>
              </p:cNvSpPr>
              <p:nvPr>
                <p:ph type="body" idx="1"/>
              </p:nvPr>
            </p:nvSpPr>
            <p:spPr>
              <a:blipFill rotWithShape="1">
                <a:blip r:embed="rId3"/>
                <a:stretch>
                  <a:fillRect t="-8" b="-41103"/>
                </a:stretch>
              </a:blipFill>
            </p:spPr>
            <p:txBody>
              <a:bodyPr/>
              <a:lstStyle/>
              <a:p>
                <a:r>
                  <a:rPr lang="zh-CN" altLang="en-US">
                    <a:noFill/>
                  </a:rPr>
                  <a:t> </a:t>
                </a:r>
              </a:p>
            </p:txBody>
          </p:sp>
        </mc:Fallback>
      </mc:AlternateContent>
      <p:sp>
        <p:nvSpPr>
          <p:cNvPr id="4" name="灯片编号占位符 3"/>
          <p:cNvSpPr>
            <a:spLocks noGrp="1"/>
          </p:cNvSpPr>
          <p:nvPr>
            <p:ph type="sldNum" sz="quarter" idx="10"/>
          </p:nvPr>
        </p:nvSpPr>
        <p:spPr/>
        <p:txBody>
          <a:bodyPr/>
          <a:lstStyle/>
          <a:p>
            <a:fld id="{D712715C-60D8-4442-95C1-470452B8606C}" type="slidenum">
              <a:rPr kumimoji="1" lang="zh-CN" altLang="en-US" smtClean="0"/>
            </a:fld>
            <a:endParaRPr kumimoji="1"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0"/>
            <a:ext cx="6096000" cy="3429000"/>
          </a:xfrm>
        </p:spPr>
      </p:sp>
      <mc:AlternateContent xmlns:mc="http://schemas.openxmlformats.org/markup-compatibility/2006">
        <mc:Choice xmlns:a14="http://schemas.microsoft.com/office/drawing/2010/main" Requires="a14">
          <p:sp>
            <p:nvSpPr>
              <p:cNvPr id="3" name="备注占位符 2"/>
              <p:cNvSpPr>
                <a:spLocks noGrp="1"/>
              </p:cNvSpPr>
              <p:nvPr>
                <p:ph type="body" idx="1"/>
              </p:nvPr>
            </p:nvSpPr>
            <p:spPr/>
            <p:txBody>
              <a:bodyPr/>
              <a:lstStyle/>
              <a:p>
                <a:pPr marL="0" marR="0" lvl="0" indent="0" algn="l" defTabSz="342900" rtl="0" eaLnBrk="1" fontAlgn="auto" latinLnBrk="0" hangingPunct="1">
                  <a:lnSpc>
                    <a:spcPct val="100000"/>
                  </a:lnSpc>
                  <a:spcBef>
                    <a:spcPts val="0"/>
                  </a:spcBef>
                  <a:spcAft>
                    <a:spcPts val="0"/>
                  </a:spcAft>
                  <a:buClrTx/>
                  <a:buSzTx/>
                  <a:buFontTx/>
                  <a:buNone/>
                  <a:defRPr/>
                </a:pPr>
                <a:r>
                  <a:rPr lang="en-US" altLang="zh-CN" sz="1800" dirty="0">
                    <a:latin typeface="Arial" panose="020B0604020202020204" pitchFamily="34" charset="0"/>
                    <a:ea typeface="微软雅黑" panose="020B0503020204020204" pitchFamily="34" charset="-122"/>
                  </a:rPr>
                  <a:t>The storage planning process identifies less critical microservices on each server based on the </a:t>
                </a:r>
                <a:r>
                  <a:rPr lang="en-US" altLang="zh-CN" sz="1800" dirty="0" err="1">
                    <a:latin typeface="Arial" panose="020B0604020202020204" pitchFamily="34" charset="0"/>
                    <a:ea typeface="微软雅黑" panose="020B0503020204020204" pitchFamily="34" charset="-122"/>
                  </a:rPr>
                  <a:t>FuzzyAHP</a:t>
                </a:r>
                <a:r>
                  <a:rPr lang="en-US" altLang="zh-CN" sz="1800" dirty="0">
                    <a:latin typeface="Arial" panose="020B0604020202020204" pitchFamily="34" charset="0"/>
                    <a:ea typeface="微软雅黑" panose="020B0503020204020204" pitchFamily="34" charset="-122"/>
                  </a:rPr>
                  <a:t> method. Once the total memory of every edge server can accommodate every provisioned instances, the </a:t>
                </a:r>
                <a:r>
                  <a:rPr lang="en-US" altLang="zh-CN" sz="1800" dirty="0" err="1">
                    <a:latin typeface="Arial" panose="020B0604020202020204" pitchFamily="34" charset="0"/>
                    <a:ea typeface="微软雅黑" panose="020B0503020204020204" pitchFamily="34" charset="-122"/>
                  </a:rPr>
                  <a:t>FuzzyAHP</a:t>
                </a:r>
                <a:r>
                  <a:rPr lang="en-US" altLang="zh-CN" sz="1800" dirty="0">
                    <a:latin typeface="Arial" panose="020B0604020202020204" pitchFamily="34" charset="0"/>
                    <a:ea typeface="微软雅黑" panose="020B0503020204020204" pitchFamily="34" charset="-122"/>
                  </a:rPr>
                  <a:t> method will calculate the local demand factor to guide the storage planning.</a:t>
                </a:r>
                <a:r>
                  <a:rPr lang="zh-CN" altLang="en-US" sz="1800" dirty="0">
                    <a:latin typeface="Arial" panose="020B0604020202020204" pitchFamily="34" charset="0"/>
                    <a:ea typeface="微软雅黑" panose="020B0503020204020204" pitchFamily="34" charset="-122"/>
                  </a:rPr>
                  <a:t> </a:t>
                </a:r>
                <a:endParaRPr lang="en-US" altLang="zh-CN" sz="1800" dirty="0">
                  <a:latin typeface="Arial" panose="020B0604020202020204" pitchFamily="34" charset="0"/>
                  <a:ea typeface="微软雅黑" panose="020B0503020204020204" pitchFamily="34" charset="-122"/>
                </a:endParaRPr>
              </a:p>
              <a:p>
                <a:pPr marL="0" marR="0" lvl="0" indent="0" algn="l" defTabSz="342900" rtl="0" eaLnBrk="1" fontAlgn="auto" latinLnBrk="0" hangingPunct="1">
                  <a:lnSpc>
                    <a:spcPct val="100000"/>
                  </a:lnSpc>
                  <a:spcBef>
                    <a:spcPts val="0"/>
                  </a:spcBef>
                  <a:spcAft>
                    <a:spcPts val="0"/>
                  </a:spcAft>
                  <a:buClrTx/>
                  <a:buSzTx/>
                  <a:buFontTx/>
                  <a:buNone/>
                  <a:defRPr/>
                </a:pPr>
                <a:endParaRPr lang="en-US" altLang="zh-CN" sz="1800" dirty="0">
                  <a:latin typeface="Arial" panose="020B0604020202020204" pitchFamily="34" charset="0"/>
                  <a:ea typeface="微软雅黑" panose="020B0503020204020204" pitchFamily="34" charset="-122"/>
                </a:endParaRPr>
              </a:p>
              <a:p>
                <a:pPr marL="0" marR="0" lvl="0" indent="0" algn="l" defTabSz="342900" rtl="0" eaLnBrk="1" fontAlgn="auto" latinLnBrk="0" hangingPunct="1">
                  <a:lnSpc>
                    <a:spcPct val="100000"/>
                  </a:lnSpc>
                  <a:spcBef>
                    <a:spcPts val="0"/>
                  </a:spcBef>
                  <a:spcAft>
                    <a:spcPts val="0"/>
                  </a:spcAft>
                  <a:buClrTx/>
                  <a:buSzTx/>
                  <a:buFontTx/>
                  <a:buNone/>
                  <a:defRPr/>
                </a:pPr>
                <a:r>
                  <a:rPr lang="en-US" altLang="zh-CN" sz="1800" dirty="0">
                    <a:latin typeface="Arial" panose="020B0604020202020204" pitchFamily="34" charset="0"/>
                    <a:ea typeface="微软雅黑" panose="020B0503020204020204" pitchFamily="34" charset="-122"/>
                  </a:rPr>
                  <a:t>As</a:t>
                </a:r>
                <a:r>
                  <a:rPr lang="zh-CN" altLang="en-US" sz="1800" dirty="0">
                    <a:latin typeface="Arial" panose="020B0604020202020204" pitchFamily="34" charset="0"/>
                    <a:ea typeface="微软雅黑" panose="020B0503020204020204" pitchFamily="34" charset="-122"/>
                  </a:rPr>
                  <a:t> </a:t>
                </a:r>
                <a:r>
                  <a:rPr lang="en-US" altLang="zh-CN" sz="1800" dirty="0">
                    <a:latin typeface="Arial" panose="020B0604020202020204" pitchFamily="34" charset="0"/>
                    <a:ea typeface="微软雅黑" panose="020B0503020204020204" pitchFamily="34" charset="-122"/>
                  </a:rPr>
                  <a:t>shown</a:t>
                </a:r>
                <a:r>
                  <a:rPr lang="zh-CN" altLang="en-US" sz="1800" dirty="0">
                    <a:latin typeface="Arial" panose="020B0604020202020204" pitchFamily="34" charset="0"/>
                    <a:ea typeface="微软雅黑" panose="020B0503020204020204" pitchFamily="34" charset="-122"/>
                  </a:rPr>
                  <a:t> </a:t>
                </a:r>
                <a:r>
                  <a:rPr lang="en-US" altLang="zh-CN" sz="1800" dirty="0">
                    <a:latin typeface="Arial" panose="020B0604020202020204" pitchFamily="34" charset="0"/>
                    <a:ea typeface="微软雅黑" panose="020B0503020204020204" pitchFamily="34" charset="-122"/>
                  </a:rPr>
                  <a:t>in</a:t>
                </a:r>
                <a:r>
                  <a:rPr lang="zh-CN" altLang="en-US" sz="1800" dirty="0">
                    <a:latin typeface="Arial" panose="020B0604020202020204" pitchFamily="34" charset="0"/>
                    <a:ea typeface="微软雅黑" panose="020B0503020204020204" pitchFamily="34" charset="-122"/>
                  </a:rPr>
                  <a:t> </a:t>
                </a:r>
                <a:r>
                  <a:rPr lang="en-US" altLang="zh-CN" sz="1800" dirty="0">
                    <a:latin typeface="Arial" panose="020B0604020202020204" pitchFamily="34" charset="0"/>
                    <a:ea typeface="微软雅黑" panose="020B0503020204020204" pitchFamily="34" charset="-122"/>
                  </a:rPr>
                  <a:t>definition 4, </a:t>
                </a:r>
                <a:r>
                  <a:rPr lang="en-US" altLang="zh-CN" sz="1800" dirty="0">
                    <a:latin typeface="Arial" panose="020B0604020202020204" pitchFamily="34" charset="0"/>
                    <a:ea typeface="黑体" panose="02010609060101010101" pitchFamily="49" charset="-122"/>
                  </a:rPr>
                  <a:t>the local demand factor reflects </a:t>
                </a:r>
                <a:r>
                  <a:rPr lang="en-US" altLang="zh-CN" sz="1800" dirty="0">
                    <a:solidFill>
                      <a:srgbClr val="C00000"/>
                    </a:solidFill>
                    <a:latin typeface="Arial" panose="020B0604020202020204" pitchFamily="34" charset="0"/>
                    <a:ea typeface="黑体" panose="02010609060101010101" pitchFamily="49" charset="-122"/>
                  </a:rPr>
                  <a:t>the importance of providing instance </a:t>
                </a:r>
                <a14:m>
                  <m:oMath xmlns:m="http://schemas.openxmlformats.org/officeDocument/2006/math">
                    <m:sSub>
                      <m:sSubPr>
                        <m:ctrlPr>
                          <a:rPr lang="en-US" altLang="zh-CN" sz="1800" i="1">
                            <a:solidFill>
                              <a:srgbClr val="C00000"/>
                            </a:solidFill>
                            <a:latin typeface="Cambria Math" panose="02040503050406030204" pitchFamily="18" charset="0"/>
                          </a:rPr>
                        </m:ctrlPr>
                      </m:sSubPr>
                      <m:e>
                        <m:r>
                          <a:rPr lang="en-US" altLang="zh-CN" sz="1800" i="1">
                            <a:solidFill>
                              <a:srgbClr val="C00000"/>
                            </a:solidFill>
                            <a:latin typeface="Cambria Math" panose="02040503050406030204" pitchFamily="18" charset="0"/>
                          </a:rPr>
                          <m:t>𝑚</m:t>
                        </m:r>
                      </m:e>
                      <m:sub>
                        <m:r>
                          <a:rPr lang="en-US" altLang="zh-CN" sz="1800" i="1">
                            <a:solidFill>
                              <a:srgbClr val="C00000"/>
                            </a:solidFill>
                            <a:latin typeface="Cambria Math" panose="02040503050406030204" pitchFamily="18" charset="0"/>
                          </a:rPr>
                          <m:t>𝑖</m:t>
                        </m:r>
                      </m:sub>
                    </m:sSub>
                  </m:oMath>
                </a14:m>
                <a:r>
                  <a:rPr lang="en-US" altLang="zh-CN" sz="1800" dirty="0">
                    <a:solidFill>
                      <a:srgbClr val="C00000"/>
                    </a:solidFill>
                    <a:latin typeface="Arial" panose="020B0604020202020204" pitchFamily="34" charset="0"/>
                    <a:ea typeface="黑体" panose="02010609060101010101" pitchFamily="49" charset="-122"/>
                  </a:rPr>
                  <a:t> on server </a:t>
                </a:r>
                <a14:m>
                  <m:oMath xmlns:m="http://schemas.openxmlformats.org/officeDocument/2006/math">
                    <m:sSub>
                      <m:sSubPr>
                        <m:ctrlPr>
                          <a:rPr lang="en-US" altLang="zh-CN" sz="1800" i="1">
                            <a:solidFill>
                              <a:srgbClr val="C00000"/>
                            </a:solidFill>
                            <a:latin typeface="Cambria Math" panose="02040503050406030204" pitchFamily="18" charset="0"/>
                          </a:rPr>
                        </m:ctrlPr>
                      </m:sSubPr>
                      <m:e>
                        <m:r>
                          <a:rPr lang="en-US" altLang="zh-CN" sz="1800" i="1">
                            <a:solidFill>
                              <a:srgbClr val="C00000"/>
                            </a:solidFill>
                            <a:latin typeface="Cambria Math" panose="02040503050406030204" pitchFamily="18" charset="0"/>
                          </a:rPr>
                          <m:t>𝑣</m:t>
                        </m:r>
                      </m:e>
                      <m:sub>
                        <m:r>
                          <a:rPr lang="en-US" altLang="zh-CN" sz="1800" i="1">
                            <a:solidFill>
                              <a:srgbClr val="C00000"/>
                            </a:solidFill>
                            <a:latin typeface="Cambria Math" panose="02040503050406030204" pitchFamily="18" charset="0"/>
                          </a:rPr>
                          <m:t>𝑘</m:t>
                        </m:r>
                      </m:sub>
                    </m:sSub>
                  </m:oMath>
                </a14:m>
                <a:r>
                  <a:rPr lang="en-US" altLang="zh-CN" sz="1800" dirty="0">
                    <a:latin typeface="Arial" panose="020B0604020202020204" pitchFamily="34" charset="0"/>
                    <a:ea typeface="微软雅黑" panose="020B0503020204020204" pitchFamily="34" charset="-122"/>
                  </a:rPr>
                  <a:t> . The fuzzy properties of microservice </a:t>
                </a:r>
                <a14:m>
                  <m:oMath xmlns:m="http://schemas.openxmlformats.org/officeDocument/2006/math">
                    <m:sSub>
                      <m:sSubPr>
                        <m:ctrlPr>
                          <a:rPr lang="en-US" altLang="zh-CN" sz="1800" i="1" smtClean="0">
                            <a:latin typeface="Cambria Math" panose="02040503050406030204" pitchFamily="18" charset="0"/>
                          </a:rPr>
                        </m:ctrlPr>
                      </m:sSubPr>
                      <m:e>
                        <m:r>
                          <a:rPr lang="en-US" altLang="zh-CN" sz="1800">
                            <a:latin typeface="Cambria Math" panose="02040503050406030204" pitchFamily="18" charset="0"/>
                          </a:rPr>
                          <m:t>𝑚</m:t>
                        </m:r>
                      </m:e>
                      <m:sub>
                        <m:r>
                          <a:rPr lang="en-US" altLang="zh-CN" sz="1800">
                            <a:latin typeface="Cambria Math" panose="02040503050406030204" pitchFamily="18" charset="0"/>
                          </a:rPr>
                          <m:t>𝑖</m:t>
                        </m:r>
                      </m:sub>
                    </m:sSub>
                  </m:oMath>
                </a14:m>
                <a:r>
                  <a:rPr lang="en-US" altLang="zh-CN" sz="1800" dirty="0"/>
                  <a:t> on server </a:t>
                </a:r>
                <a14:m>
                  <m:oMath xmlns:m="http://schemas.openxmlformats.org/officeDocument/2006/math">
                    <m:sSub>
                      <m:sSubPr>
                        <m:ctrlPr>
                          <a:rPr lang="en-US" altLang="zh-CN" sz="1800" i="1">
                            <a:latin typeface="Cambria Math" panose="02040503050406030204" pitchFamily="18" charset="0"/>
                          </a:rPr>
                        </m:ctrlPr>
                      </m:sSubPr>
                      <m:e>
                        <m:r>
                          <a:rPr lang="en-US" altLang="zh-CN" sz="1800" i="1">
                            <a:latin typeface="Cambria Math" panose="02040503050406030204" pitchFamily="18" charset="0"/>
                          </a:rPr>
                          <m:t>𝑣</m:t>
                        </m:r>
                      </m:e>
                      <m:sub>
                        <m:r>
                          <a:rPr lang="en-US" altLang="zh-CN" sz="1800" i="1">
                            <a:latin typeface="Cambria Math" panose="02040503050406030204" pitchFamily="18" charset="0"/>
                          </a:rPr>
                          <m:t>𝑘</m:t>
                        </m:r>
                      </m:sub>
                    </m:sSub>
                  </m:oMath>
                </a14:m>
                <a:r>
                  <a:rPr lang="en-US" altLang="zh-CN" sz="1800" dirty="0">
                    <a:latin typeface="Arial" panose="020B0604020202020204" pitchFamily="34" charset="0"/>
                    <a:ea typeface="微软雅黑" panose="020B0503020204020204" pitchFamily="34" charset="-122"/>
                  </a:rPr>
                  <a:t> are the </a:t>
                </a:r>
                <a:r>
                  <a:rPr lang="en-US" altLang="zh-CN" sz="1800" dirty="0"/>
                  <a:t>deployment cost of </a:t>
                </a:r>
                <a14:m>
                  <m:oMath xmlns:m="http://schemas.openxmlformats.org/officeDocument/2006/math">
                    <m:sSub>
                      <m:sSubPr>
                        <m:ctrlPr>
                          <a:rPr lang="en-US" altLang="zh-CN" sz="1800" i="1" smtClean="0">
                            <a:latin typeface="Cambria Math" panose="02040503050406030204" pitchFamily="18" charset="0"/>
                          </a:rPr>
                        </m:ctrlPr>
                      </m:sSubPr>
                      <m:e>
                        <m:r>
                          <a:rPr lang="en-US" altLang="zh-CN" sz="1800">
                            <a:latin typeface="Cambria Math" panose="02040503050406030204" pitchFamily="18" charset="0"/>
                          </a:rPr>
                          <m:t>𝑚</m:t>
                        </m:r>
                      </m:e>
                      <m:sub>
                        <m:r>
                          <a:rPr lang="en-US" altLang="zh-CN" sz="1800">
                            <a:latin typeface="Cambria Math" panose="02040503050406030204" pitchFamily="18" charset="0"/>
                          </a:rPr>
                          <m:t>𝑖</m:t>
                        </m:r>
                      </m:sub>
                    </m:sSub>
                  </m:oMath>
                </a14:m>
                <a:r>
                  <a:rPr lang="en-US" altLang="zh-CN" sz="1800" dirty="0"/>
                  <a:t> ,</a:t>
                </a:r>
                <a:r>
                  <a:rPr lang="en-US" altLang="zh-CN" sz="1800" baseline="0" dirty="0"/>
                  <a:t> the </a:t>
                </a:r>
                <a:r>
                  <a:rPr lang="en-US" altLang="zh-CN" sz="1800" dirty="0"/>
                  <a:t>storage requirement of </a:t>
                </a:r>
                <a14:m>
                  <m:oMath xmlns:m="http://schemas.openxmlformats.org/officeDocument/2006/math">
                    <m:sSub>
                      <m:sSubPr>
                        <m:ctrlPr>
                          <a:rPr lang="en-US" altLang="zh-CN" sz="1800" i="1" smtClean="0">
                            <a:latin typeface="Cambria Math" panose="02040503050406030204" pitchFamily="18" charset="0"/>
                          </a:rPr>
                        </m:ctrlPr>
                      </m:sSubPr>
                      <m:e>
                        <m:r>
                          <a:rPr lang="en-US" altLang="zh-CN" sz="1800">
                            <a:latin typeface="Cambria Math" panose="02040503050406030204" pitchFamily="18" charset="0"/>
                          </a:rPr>
                          <m:t>𝑚</m:t>
                        </m:r>
                      </m:e>
                      <m:sub>
                        <m:r>
                          <a:rPr lang="en-US" altLang="zh-CN" sz="1800">
                            <a:latin typeface="Cambria Math" panose="02040503050406030204" pitchFamily="18" charset="0"/>
                          </a:rPr>
                          <m:t>𝑖</m:t>
                        </m:r>
                      </m:sub>
                    </m:sSub>
                  </m:oMath>
                </a14:m>
                <a:r>
                  <a:rPr lang="en-US" altLang="zh-CN" sz="1800" dirty="0">
                    <a:latin typeface="Arial" panose="020B0604020202020204" pitchFamily="34" charset="0"/>
                    <a:ea typeface="微软雅黑" panose="020B0503020204020204" pitchFamily="34" charset="-122"/>
                  </a:rPr>
                  <a:t> , the </a:t>
                </a:r>
                <a:r>
                  <a:rPr lang="en-US" altLang="zh-CN" sz="1800" dirty="0"/>
                  <a:t>number of users requesting for </a:t>
                </a:r>
                <a14:m>
                  <m:oMath xmlns:m="http://schemas.openxmlformats.org/officeDocument/2006/math">
                    <m:sSub>
                      <m:sSubPr>
                        <m:ctrlPr>
                          <a:rPr lang="en-US" altLang="zh-CN" sz="1800" i="1">
                            <a:latin typeface="Cambria Math" panose="02040503050406030204" pitchFamily="18" charset="0"/>
                          </a:rPr>
                        </m:ctrlPr>
                      </m:sSubPr>
                      <m:e>
                        <m:r>
                          <a:rPr lang="en-US" altLang="zh-CN" sz="1800" i="1">
                            <a:latin typeface="Cambria Math" panose="02040503050406030204" pitchFamily="18" charset="0"/>
                          </a:rPr>
                          <m:t>𝑚</m:t>
                        </m:r>
                      </m:e>
                      <m:sub>
                        <m:r>
                          <a:rPr lang="en-US" altLang="zh-CN" sz="1800" i="1">
                            <a:latin typeface="Cambria Math" panose="02040503050406030204" pitchFamily="18" charset="0"/>
                          </a:rPr>
                          <m:t>𝑖</m:t>
                        </m:r>
                      </m:sub>
                    </m:sSub>
                  </m:oMath>
                </a14:m>
                <a:r>
                  <a:rPr lang="zh-CN" altLang="en-US" sz="1800" dirty="0"/>
                  <a:t> </a:t>
                </a:r>
                <a:r>
                  <a:rPr lang="en-US" altLang="zh-CN" sz="1800" dirty="0"/>
                  <a:t>on server </a:t>
                </a:r>
                <a14:m>
                  <m:oMath xmlns:m="http://schemas.openxmlformats.org/officeDocument/2006/math">
                    <m:sSub>
                      <m:sSubPr>
                        <m:ctrlPr>
                          <a:rPr lang="en-US" altLang="zh-CN" sz="1800" i="1">
                            <a:latin typeface="Cambria Math" panose="02040503050406030204" pitchFamily="18" charset="0"/>
                          </a:rPr>
                        </m:ctrlPr>
                      </m:sSubPr>
                      <m:e>
                        <m:r>
                          <a:rPr lang="en-US" altLang="zh-CN" sz="1800" i="1">
                            <a:latin typeface="Cambria Math" panose="02040503050406030204" pitchFamily="18" charset="0"/>
                          </a:rPr>
                          <m:t>𝑣</m:t>
                        </m:r>
                      </m:e>
                      <m:sub>
                        <m:r>
                          <a:rPr lang="en-US" altLang="zh-CN" sz="1800" i="1">
                            <a:latin typeface="Cambria Math" panose="02040503050406030204" pitchFamily="18" charset="0"/>
                          </a:rPr>
                          <m:t>𝑘</m:t>
                        </m:r>
                      </m:sub>
                    </m:sSub>
                  </m:oMath>
                </a14:m>
                <a:r>
                  <a:rPr lang="zh-CN" altLang="en-US" sz="1800" dirty="0"/>
                  <a:t> </a:t>
                </a:r>
                <a:r>
                  <a:rPr lang="en-US" altLang="zh-CN" sz="1800" dirty="0"/>
                  <a:t>, and an</a:t>
                </a:r>
                <a:r>
                  <a:rPr lang="en-US" altLang="zh-CN" sz="1800" baseline="0" dirty="0"/>
                  <a:t> order factor considering </a:t>
                </a:r>
                <a14:m>
                  <m:oMath xmlns:m="http://schemas.openxmlformats.org/officeDocument/2006/math">
                    <m:sSub>
                      <m:sSubPr>
                        <m:ctrlPr>
                          <a:rPr lang="en-US" altLang="zh-CN" sz="1800" i="1" smtClean="0">
                            <a:latin typeface="Cambria Math" panose="02040503050406030204" pitchFamily="18" charset="0"/>
                          </a:rPr>
                        </m:ctrlPr>
                      </m:sSubPr>
                      <m:e>
                        <m:r>
                          <a:rPr lang="en-US" altLang="zh-CN" sz="1800">
                            <a:latin typeface="Cambria Math" panose="02040503050406030204" pitchFamily="18" charset="0"/>
                          </a:rPr>
                          <m:t>𝑚</m:t>
                        </m:r>
                      </m:e>
                      <m:sub>
                        <m:r>
                          <a:rPr lang="en-US" altLang="zh-CN" sz="1800">
                            <a:latin typeface="Cambria Math" panose="02040503050406030204" pitchFamily="18" charset="0"/>
                          </a:rPr>
                          <m:t>𝑖</m:t>
                        </m:r>
                      </m:sub>
                    </m:sSub>
                  </m:oMath>
                </a14:m>
                <a:r>
                  <a:rPr lang="en-US" altLang="zh-CN" sz="1800" dirty="0"/>
                  <a:t>’s position in different user</a:t>
                </a:r>
                <a:r>
                  <a:rPr lang="en-US" altLang="zh-CN" sz="1800" baseline="0" dirty="0"/>
                  <a:t> request dependency chain. </a:t>
                </a:r>
                <a:endParaRPr lang="en-US" altLang="zh-CN" sz="1800" dirty="0">
                  <a:latin typeface="Arial" panose="020B0604020202020204" pitchFamily="34" charset="0"/>
                  <a:ea typeface="微软雅黑" panose="020B0503020204020204" pitchFamily="34" charset="-122"/>
                </a:endParaRPr>
              </a:p>
            </p:txBody>
          </p:sp>
        </mc:Choice>
        <mc:Fallback>
          <p:sp>
            <p:nvSpPr>
              <p:cNvPr id="3" name="备注占位符 2"/>
              <p:cNvSpPr>
                <a:spLocks noRot="1" noChangeAspect="1" noMove="1" noResize="1" noEditPoints="1" noAdjustHandles="1" noChangeArrowheads="1" noChangeShapeType="1" noTextEdit="1"/>
              </p:cNvSpPr>
              <p:nvPr>
                <p:ph type="body" idx="1"/>
              </p:nvPr>
            </p:nvSpPr>
            <p:spPr>
              <a:blipFill rotWithShape="1">
                <a:blip r:embed="rId3"/>
                <a:stretch>
                  <a:fillRect t="-8" b="8"/>
                </a:stretch>
              </a:blipFill>
            </p:spPr>
            <p:txBody>
              <a:bodyPr/>
              <a:lstStyle/>
              <a:p>
                <a:r>
                  <a:rPr lang="zh-CN" altLang="en-US">
                    <a:noFill/>
                  </a:rPr>
                  <a:t> </a:t>
                </a:r>
              </a:p>
            </p:txBody>
          </p:sp>
        </mc:Fallback>
      </mc:AlternateContent>
      <p:sp>
        <p:nvSpPr>
          <p:cNvPr id="4" name="灯片编号占位符 3"/>
          <p:cNvSpPr>
            <a:spLocks noGrp="1"/>
          </p:cNvSpPr>
          <p:nvPr>
            <p:ph type="sldNum" sz="quarter" idx="10"/>
          </p:nvPr>
        </p:nvSpPr>
        <p:spPr/>
        <p:txBody>
          <a:bodyPr/>
          <a:lstStyle/>
          <a:p>
            <a:fld id="{D712715C-60D8-4442-95C1-470452B8606C}" type="slidenum">
              <a:rPr kumimoji="1" lang="zh-CN" altLang="en-US" smtClean="0"/>
            </a:fld>
            <a:endParaRPr kumimoji="1"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kern="100" dirty="0">
                <a:effectLst/>
                <a:latin typeface="Arial" panose="020B0604020202020204" pitchFamily="34" charset="0"/>
                <a:ea typeface="等线" panose="02010600030101010101" pitchFamily="2" charset="-122"/>
                <a:cs typeface="Arial" panose="020B0604020202020204" pitchFamily="34" charset="0"/>
              </a:rPr>
              <a:t>At last, let me show some experimental results. </a:t>
            </a:r>
            <a:endParaRPr lang="zh-CN" altLang="en-US" sz="1800" dirty="0"/>
          </a:p>
        </p:txBody>
      </p:sp>
      <p:sp>
        <p:nvSpPr>
          <p:cNvPr id="4" name="灯片编号占位符 3"/>
          <p:cNvSpPr>
            <a:spLocks noGrp="1"/>
          </p:cNvSpPr>
          <p:nvPr>
            <p:ph type="sldNum" sz="quarter" idx="5"/>
          </p:nvPr>
        </p:nvSpPr>
        <p:spPr/>
        <p:txBody>
          <a:bodyPr/>
          <a:lstStyle/>
          <a:p>
            <a:fld id="{D712715C-60D8-4442-95C1-470452B8606C}" type="slidenum">
              <a:rPr kumimoji="1" lang="zh-CN" altLang="en-US" smtClean="0"/>
            </a:fld>
            <a:endParaRPr kumimoji="1"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14288"/>
            <a:ext cx="6096000" cy="3429001"/>
          </a:xfrm>
        </p:spPr>
      </p:sp>
      <p:sp>
        <p:nvSpPr>
          <p:cNvPr id="3" name="备注占位符 2"/>
          <p:cNvSpPr>
            <a:spLocks noGrp="1"/>
          </p:cNvSpPr>
          <p:nvPr>
            <p:ph type="body" idx="1"/>
          </p:nvPr>
        </p:nvSpPr>
        <p:spPr/>
        <p:txBody>
          <a:bodyPr/>
          <a:lstStyle/>
          <a:p>
            <a:pPr marL="0" marR="0" lvl="2" indent="0" algn="l" defTabSz="342900" rtl="0" eaLnBrk="1" fontAlgn="auto" latinLnBrk="0" hangingPunct="1">
              <a:lnSpc>
                <a:spcPct val="100000"/>
              </a:lnSpc>
              <a:spcBef>
                <a:spcPts val="0"/>
              </a:spcBef>
              <a:spcAft>
                <a:spcPts val="0"/>
              </a:spcAft>
              <a:buClrTx/>
              <a:buSzTx/>
              <a:buFontTx/>
              <a:buNone/>
              <a:defRPr/>
            </a:pPr>
            <a:r>
              <a:rPr lang="en-US" altLang="zh-CN" sz="1800" dirty="0"/>
              <a:t>Here is the basic setting. </a:t>
            </a:r>
            <a:endParaRPr lang="en-US" altLang="zh-CN" sz="1800" dirty="0">
              <a:solidFill>
                <a:prstClr val="black"/>
              </a:solidFill>
              <a:ea typeface="等线" panose="02010600030101010101" pitchFamily="2" charset="-122"/>
              <a:sym typeface="+mn-ea"/>
            </a:endParaRPr>
          </a:p>
          <a:p>
            <a:pPr marL="0" lvl="2"/>
            <a:r>
              <a:rPr lang="en-US" altLang="zh-CN" sz="1800" b="0" dirty="0">
                <a:solidFill>
                  <a:prstClr val="black"/>
                </a:solidFill>
                <a:ea typeface="等线" panose="02010600030101010101" pitchFamily="2" charset="-122"/>
                <a:sym typeface="+mn-ea"/>
              </a:rPr>
              <a:t>We use the Microservices dataset that includes dependency analyses for 20 microservice-based projects. </a:t>
            </a:r>
            <a:endParaRPr lang="en-US" altLang="zh-CN" sz="1800" b="0" dirty="0">
              <a:solidFill>
                <a:prstClr val="black"/>
              </a:solidFill>
              <a:latin typeface="Arial" panose="020B0604020202020204" pitchFamily="34" charset="0"/>
              <a:ea typeface="等线" panose="02010600030101010101" pitchFamily="2" charset="-122"/>
              <a:sym typeface="+mn-ea"/>
            </a:endParaRPr>
          </a:p>
          <a:p>
            <a:pPr marL="0" lvl="2"/>
            <a:r>
              <a:rPr lang="en-US" altLang="zh-CN" sz="1800" b="0" dirty="0">
                <a:solidFill>
                  <a:prstClr val="black"/>
                </a:solidFill>
                <a:ea typeface="等线" panose="02010600030101010101" pitchFamily="2" charset="-122"/>
                <a:sym typeface="+mn-ea"/>
              </a:rPr>
              <a:t>And the </a:t>
            </a:r>
            <a:r>
              <a:rPr lang="en-US" altLang="zh-CN" sz="1800" b="1" dirty="0" err="1">
                <a:solidFill>
                  <a:prstClr val="black"/>
                </a:solidFill>
                <a:ea typeface="等线" panose="02010600030101010101" pitchFamily="2" charset="-122"/>
                <a:sym typeface="+mn-ea"/>
              </a:rPr>
              <a:t>eShopOnContainers</a:t>
            </a:r>
            <a:r>
              <a:rPr lang="en-US" altLang="zh-CN" sz="1800" b="0" dirty="0">
                <a:solidFill>
                  <a:prstClr val="black"/>
                </a:solidFill>
                <a:ea typeface="等线" panose="02010600030101010101" pitchFamily="2" charset="-122"/>
                <a:sym typeface="+mn-ea"/>
              </a:rPr>
              <a:t> project, configuring </a:t>
            </a:r>
            <a:r>
              <a:rPr lang="en-US" altLang="zh-CN" sz="1800" dirty="0">
                <a:solidFill>
                  <a:prstClr val="black"/>
                </a:solidFill>
                <a:ea typeface="等线" panose="02010600030101010101" pitchFamily="2" charset="-122"/>
                <a:sym typeface="+mn-ea"/>
              </a:rPr>
              <a:t>microservices with processing capabilities from 1G to 3 GFLOPs and data flows from 1 to 80 GB/s. </a:t>
            </a:r>
            <a:endParaRPr lang="en-US" altLang="zh-CN" sz="1800" dirty="0">
              <a:solidFill>
                <a:prstClr val="black"/>
              </a:solidFill>
              <a:ea typeface="等线" panose="02010600030101010101" pitchFamily="2" charset="-122"/>
              <a:sym typeface="+mn-ea"/>
            </a:endParaRPr>
          </a:p>
          <a:p>
            <a:pPr marL="0" lvl="2"/>
            <a:r>
              <a:rPr lang="en-US" altLang="zh-CN" sz="1800" dirty="0">
                <a:solidFill>
                  <a:prstClr val="black"/>
                </a:solidFill>
                <a:ea typeface="等线" panose="02010600030101010101" pitchFamily="2" charset="-122"/>
                <a:sym typeface="+mn-ea"/>
              </a:rPr>
              <a:t>Edge Servers have 5 to 20 GFLOPs computing power, with 4 to 8 storage units, and 20 to 80 GB/s bandwidth.</a:t>
            </a:r>
            <a:r>
              <a:rPr lang="en-US" altLang="zh-CN" sz="1800" dirty="0">
                <a:solidFill>
                  <a:prstClr val="black"/>
                </a:solidFill>
                <a:latin typeface="Arial" panose="020B0604020202020204" pitchFamily="34" charset="0"/>
                <a:ea typeface="等线" panose="02010600030101010101" pitchFamily="2" charset="-122"/>
                <a:sym typeface="+mn-ea"/>
              </a:rPr>
              <a:t> </a:t>
            </a:r>
            <a:endParaRPr lang="en-US" altLang="zh-CN" sz="1800" dirty="0">
              <a:solidFill>
                <a:prstClr val="black"/>
              </a:solidFill>
              <a:latin typeface="Arial" panose="020B0604020202020204" pitchFamily="34" charset="0"/>
              <a:ea typeface="等线" panose="02010600030101010101" pitchFamily="2" charset="-122"/>
              <a:sym typeface="+mn-ea"/>
            </a:endParaRPr>
          </a:p>
          <a:p>
            <a:pPr marL="0" lvl="2"/>
            <a:endParaRPr lang="en-US" altLang="zh-CN" sz="1800" dirty="0">
              <a:solidFill>
                <a:prstClr val="black"/>
              </a:solidFill>
              <a:latin typeface="Arial" panose="020B0604020202020204" pitchFamily="34" charset="0"/>
              <a:ea typeface="等线" panose="02010600030101010101" pitchFamily="2" charset="-122"/>
              <a:sym typeface="+mn-ea"/>
            </a:endParaRPr>
          </a:p>
          <a:p>
            <a:pPr marL="0" lvl="2"/>
            <a:r>
              <a:rPr lang="en-US" altLang="zh-CN" sz="1800" dirty="0">
                <a:solidFill>
                  <a:prstClr val="black"/>
                </a:solidFill>
                <a:latin typeface="Arial" panose="020B0604020202020204" pitchFamily="34" charset="0"/>
                <a:ea typeface="等线" panose="02010600030101010101" pitchFamily="2" charset="-122"/>
                <a:sym typeface="+mn-ea"/>
              </a:rPr>
              <a:t>We choose these following methods as comparison. </a:t>
            </a:r>
            <a:endParaRPr lang="en-US" altLang="zh-CN" sz="1800" dirty="0">
              <a:solidFill>
                <a:prstClr val="black"/>
              </a:solidFill>
              <a:latin typeface="Arial" panose="020B0604020202020204" pitchFamily="34" charset="0"/>
              <a:ea typeface="等线" panose="02010600030101010101" pitchFamily="2" charset="-122"/>
            </a:endParaRPr>
          </a:p>
        </p:txBody>
      </p:sp>
      <p:sp>
        <p:nvSpPr>
          <p:cNvPr id="4" name="灯片编号占位符 3"/>
          <p:cNvSpPr>
            <a:spLocks noGrp="1"/>
          </p:cNvSpPr>
          <p:nvPr>
            <p:ph type="sldNum" sz="quarter" idx="10"/>
          </p:nvPr>
        </p:nvSpPr>
        <p:spPr/>
        <p:txBody>
          <a:bodyPr/>
          <a:lstStyle/>
          <a:p>
            <a:fld id="{D712715C-60D8-4442-95C1-470452B8606C}" type="slidenum">
              <a:rPr kumimoji="1" lang="zh-CN" altLang="en-US" smtClean="0"/>
            </a:fld>
            <a:endParaRPr kumimoji="1"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14288"/>
            <a:ext cx="6096000" cy="3429001"/>
          </a:xfrm>
        </p:spPr>
      </p:sp>
      <p:sp>
        <p:nvSpPr>
          <p:cNvPr id="3" name="备注占位符 2"/>
          <p:cNvSpPr>
            <a:spLocks noGrp="1"/>
          </p:cNvSpPr>
          <p:nvPr>
            <p:ph type="body" idx="1"/>
          </p:nvPr>
        </p:nvSpPr>
        <p:spPr/>
        <p:txBody>
          <a:bodyPr/>
          <a:lstStyle/>
          <a:p>
            <a:r>
              <a:rPr lang="en-US" altLang="zh-CN" sz="1800" dirty="0"/>
              <a:t>We compared the performance of the </a:t>
            </a:r>
            <a:r>
              <a:rPr lang="en-US" altLang="zh-CN" sz="1800" dirty="0" err="1"/>
              <a:t>Gurobi</a:t>
            </a:r>
            <a:r>
              <a:rPr lang="en-US" altLang="zh-CN" sz="1800" dirty="0"/>
              <a:t> optimizer and SoCL at various user scales and server scales, focusing on objective and runtime. The result shows that although Gurobi achieves slightly better objective values, the differences are minimal.</a:t>
            </a:r>
            <a:endParaRPr lang="en-US" altLang="zh-CN" sz="1800" dirty="0"/>
          </a:p>
          <a:p>
            <a:r>
              <a:rPr lang="en-US" altLang="zh-CN" sz="1800" dirty="0"/>
              <a:t>However, SoCL significantly outperforms </a:t>
            </a:r>
            <a:r>
              <a:rPr lang="en-US" altLang="zh-CN" sz="1800" dirty="0" err="1"/>
              <a:t>Gurobi</a:t>
            </a:r>
            <a:r>
              <a:rPr lang="en-US" altLang="zh-CN" sz="1800" dirty="0"/>
              <a:t> in terms of runtime, especially as the user scale and server scale increases. </a:t>
            </a:r>
            <a:endParaRPr lang="en-US" altLang="zh-CN" sz="1800" dirty="0"/>
          </a:p>
          <a:p>
            <a:r>
              <a:rPr lang="en-US" altLang="zh-CN" sz="1800" dirty="0"/>
              <a:t>These results underscore </a:t>
            </a:r>
            <a:r>
              <a:rPr lang="en-US" altLang="zh-CN" sz="1800" dirty="0" err="1"/>
              <a:t>SoCL’s</a:t>
            </a:r>
            <a:r>
              <a:rPr lang="en-US" altLang="zh-CN" sz="1800" dirty="0"/>
              <a:t> ability to deliver near-optimal solutions with significantly higher computational efficiency and demonstrate its scalability and practicality for large-scale scenarios, where </a:t>
            </a:r>
            <a:r>
              <a:rPr lang="en-US" altLang="zh-CN" sz="1800" dirty="0" err="1"/>
              <a:t>Gurobi’s</a:t>
            </a:r>
            <a:r>
              <a:rPr lang="en-US" altLang="zh-CN" sz="1800" dirty="0"/>
              <a:t> performance is no longer feasible. </a:t>
            </a:r>
            <a:endParaRPr lang="en-US" altLang="zh-CN" sz="1800" dirty="0"/>
          </a:p>
        </p:txBody>
      </p:sp>
      <p:sp>
        <p:nvSpPr>
          <p:cNvPr id="4" name="灯片编号占位符 3"/>
          <p:cNvSpPr>
            <a:spLocks noGrp="1"/>
          </p:cNvSpPr>
          <p:nvPr>
            <p:ph type="sldNum" sz="quarter" idx="10"/>
          </p:nvPr>
        </p:nvSpPr>
        <p:spPr/>
        <p:txBody>
          <a:bodyPr/>
          <a:lstStyle/>
          <a:p>
            <a:fld id="{D712715C-60D8-4442-95C1-470452B8606C}" type="slidenum">
              <a:rPr kumimoji="1" lang="zh-CN" altLang="en-US" smtClean="0"/>
            </a:fld>
            <a:endParaRPr kumimoji="1"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14288"/>
            <a:ext cx="6096000" cy="3429001"/>
          </a:xfrm>
        </p:spPr>
      </p:sp>
      <p:sp>
        <p:nvSpPr>
          <p:cNvPr id="3" name="备注占位符 2"/>
          <p:cNvSpPr>
            <a:spLocks noGrp="1"/>
          </p:cNvSpPr>
          <p:nvPr>
            <p:ph type="body" idx="1"/>
          </p:nvPr>
        </p:nvSpPr>
        <p:spPr/>
        <p:txBody>
          <a:bodyPr/>
          <a:lstStyle/>
          <a:p>
            <a:r>
              <a:rPr lang="en-US" altLang="zh-CN" sz="1800" dirty="0"/>
              <a:t>We compared the performance of four methods under user scales of 80, 120, 160, and 200, and conducted an in-depth analysis of the results. </a:t>
            </a:r>
            <a:endParaRPr lang="en-US" altLang="zh-CN" sz="1800" dirty="0"/>
          </a:p>
          <a:p>
            <a:r>
              <a:rPr lang="en-US" altLang="zh-CN" sz="1800" dirty="0"/>
              <a:t>The result shows that SoCL achieved the lowest objective values across all user scales, demonstrating superior optimization capability and computational efficiency. The difference in performance between the methods became clearer as the user scale increased. </a:t>
            </a:r>
            <a:endParaRPr lang="en-US" altLang="zh-CN" sz="1800" dirty="0"/>
          </a:p>
          <a:p>
            <a:r>
              <a:rPr lang="en-US" altLang="zh-CN" sz="1800" dirty="0"/>
              <a:t>These results exhibited that </a:t>
            </a:r>
            <a:r>
              <a:rPr lang="en-US" altLang="zh-CN" sz="1800" dirty="0" err="1"/>
              <a:t>SoCL’s</a:t>
            </a:r>
            <a:r>
              <a:rPr lang="en-US" altLang="zh-CN" sz="1800" dirty="0"/>
              <a:t> efficient search and microservice provisioning strategy can effectively avoids resource redundancy and search inefficiency, ensuring a balanced optimization of deployment cost and latency. </a:t>
            </a:r>
            <a:endParaRPr lang="en-US" altLang="zh-CN" sz="1800" dirty="0"/>
          </a:p>
        </p:txBody>
      </p:sp>
      <p:sp>
        <p:nvSpPr>
          <p:cNvPr id="4" name="灯片编号占位符 3"/>
          <p:cNvSpPr>
            <a:spLocks noGrp="1"/>
          </p:cNvSpPr>
          <p:nvPr>
            <p:ph type="sldNum" sz="quarter" idx="10"/>
          </p:nvPr>
        </p:nvSpPr>
        <p:spPr/>
        <p:txBody>
          <a:bodyPr/>
          <a:lstStyle/>
          <a:p>
            <a:fld id="{D712715C-60D8-4442-95C1-470452B8606C}" type="slidenum">
              <a:rPr kumimoji="1" lang="zh-CN" altLang="en-US" smtClean="0"/>
            </a:fld>
            <a:endParaRPr kumimoji="1"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14288"/>
            <a:ext cx="6096000" cy="3429001"/>
          </a:xfrm>
        </p:spPr>
      </p:sp>
      <p:sp>
        <p:nvSpPr>
          <p:cNvPr id="3" name="备注占位符 2"/>
          <p:cNvSpPr>
            <a:spLocks noGrp="1"/>
          </p:cNvSpPr>
          <p:nvPr>
            <p:ph type="body" idx="1"/>
          </p:nvPr>
        </p:nvSpPr>
        <p:spPr/>
        <p:txBody>
          <a:bodyPr/>
          <a:lstStyle/>
          <a:p>
            <a:pPr marL="0" marR="0" lvl="0" indent="0" algn="l" defTabSz="342900" rtl="0" eaLnBrk="1" fontAlgn="auto" latinLnBrk="0" hangingPunct="1">
              <a:lnSpc>
                <a:spcPct val="100000"/>
              </a:lnSpc>
              <a:spcBef>
                <a:spcPts val="0"/>
              </a:spcBef>
              <a:spcAft>
                <a:spcPts val="0"/>
              </a:spcAft>
              <a:buClrTx/>
              <a:buSzTx/>
              <a:buFontTx/>
              <a:buNone/>
              <a:defRPr/>
            </a:pPr>
            <a:r>
              <a:rPr lang="en-US" altLang="zh-CN" sz="1800" dirty="0">
                <a:solidFill>
                  <a:prstClr val="black"/>
                </a:solidFill>
                <a:latin typeface="Arial" panose="020B0604020202020204" pitchFamily="34" charset="0"/>
                <a:sym typeface="Comic Sans MS" panose="030F0702030302020204"/>
              </a:rPr>
              <a:t>During the objective evaluation under 50 and 70 users </a:t>
            </a:r>
            <a:r>
              <a:rPr lang="en-US" altLang="zh-CN" sz="1800" dirty="0">
                <a:latin typeface="Arial" panose="020B0604020202020204" pitchFamily="34" charset="0"/>
                <a:ea typeface="微软雅黑" panose="020B0503020204020204" pitchFamily="34" charset="-122"/>
              </a:rPr>
              <a:t>with 8 servers, we found that</a:t>
            </a:r>
            <a:r>
              <a:rPr lang="en-US" altLang="zh-CN" sz="1800" dirty="0">
                <a:solidFill>
                  <a:schemeClr val="tx1"/>
                </a:solidFill>
                <a:latin typeface="Arial" panose="020B0604020202020204" pitchFamily="34" charset="0"/>
                <a:ea typeface="微软雅黑" panose="020B0503020204020204" pitchFamily="34" charset="-122"/>
              </a:rPr>
              <a:t> </a:t>
            </a:r>
            <a:r>
              <a:rPr lang="en-US" altLang="zh-CN" sz="1800" dirty="0">
                <a:solidFill>
                  <a:prstClr val="black"/>
                </a:solidFill>
                <a:latin typeface="Arial" panose="020B0604020202020204" pitchFamily="34" charset="0"/>
                <a:sym typeface="Comic Sans MS" panose="030F0702030302020204"/>
              </a:rPr>
              <a:t>although the RP and JDR methods achieve a low completion time, this result depends on a full utilization </a:t>
            </a:r>
            <a:r>
              <a:rPr lang="en-US" altLang="zh-CN" sz="1800" dirty="0"/>
              <a:t>of the maximum deployment budget, which increases the total deployment cost and negatively affects the objective. Instead, the proposed SoCL method can balance the cost of deploying instances with the users’ requirements and place the instances in a proper place to increase the benefit. </a:t>
            </a:r>
            <a:endParaRPr lang="en-US" altLang="zh-CN" sz="1800" dirty="0"/>
          </a:p>
          <a:p>
            <a:pPr marL="0" marR="0" lvl="0" indent="0" algn="l" defTabSz="342900" rtl="0" eaLnBrk="1" fontAlgn="auto" latinLnBrk="0" hangingPunct="1">
              <a:lnSpc>
                <a:spcPct val="100000"/>
              </a:lnSpc>
              <a:spcBef>
                <a:spcPts val="0"/>
              </a:spcBef>
              <a:spcAft>
                <a:spcPts val="0"/>
              </a:spcAft>
              <a:buClrTx/>
              <a:buSzTx/>
              <a:buFontTx/>
              <a:buNone/>
              <a:defRPr/>
            </a:pPr>
            <a:r>
              <a:rPr lang="en-US" altLang="zh-CN" sz="1800" dirty="0"/>
              <a:t>We also conducted a 4-hour trace experiment on Kubernetes, where 50 users randomly moved among edge nodes and issued requests every 5 minutes with stochastic service dependencies. The result shows that SoCL consistently achieved the lowest average delay, around 8.50 </a:t>
            </a:r>
            <a:r>
              <a:rPr lang="en-US" altLang="zh-CN" sz="1800" dirty="0" err="1"/>
              <a:t>ms</a:t>
            </a:r>
            <a:r>
              <a:rPr lang="en-US" altLang="zh-CN" sz="1800" dirty="0"/>
              <a:t> per timestamp, outperforming RP and JDR. </a:t>
            </a:r>
            <a:endParaRPr lang="en-US" altLang="zh-CN" sz="1800" dirty="0"/>
          </a:p>
        </p:txBody>
      </p:sp>
      <p:sp>
        <p:nvSpPr>
          <p:cNvPr id="4" name="灯片编号占位符 3"/>
          <p:cNvSpPr>
            <a:spLocks noGrp="1"/>
          </p:cNvSpPr>
          <p:nvPr>
            <p:ph type="sldNum" sz="quarter" idx="10"/>
          </p:nvPr>
        </p:nvSpPr>
        <p:spPr/>
        <p:txBody>
          <a:bodyPr/>
          <a:lstStyle/>
          <a:p>
            <a:fld id="{D712715C-60D8-4442-95C1-470452B8606C}" type="slidenum">
              <a:rPr kumimoji="1" lang="zh-CN" altLang="en-US" smtClean="0"/>
            </a:fld>
            <a:endParaRPr kumimoji="1"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14288"/>
            <a:ext cx="6096000" cy="3429001"/>
          </a:xfrm>
        </p:spPr>
      </p:sp>
      <p:sp>
        <p:nvSpPr>
          <p:cNvPr id="3" name="备注占位符 2"/>
          <p:cNvSpPr>
            <a:spLocks noGrp="1"/>
          </p:cNvSpPr>
          <p:nvPr>
            <p:ph type="body" idx="1"/>
          </p:nvPr>
        </p:nvSpPr>
        <p:spPr/>
        <p:txBody>
          <a:bodyPr/>
          <a:lstStyle/>
          <a:p>
            <a:r>
              <a:rPr lang="en-US" altLang="zh-CN" sz="1800" kern="100" dirty="0">
                <a:effectLst/>
                <a:latin typeface="Arial" panose="020B0604020202020204" pitchFamily="34" charset="0"/>
                <a:ea typeface="等线" panose="02010600030101010101" pitchFamily="2" charset="-122"/>
                <a:cs typeface="Arial" panose="020B0604020202020204" pitchFamily="34" charset="0"/>
              </a:rPr>
              <a:t>In conclusion,  </a:t>
            </a:r>
            <a:r>
              <a:rPr lang="en-US" altLang="zh-CN" sz="1800" dirty="0">
                <a:latin typeface="Arial" panose="020B0604020202020204" pitchFamily="34" charset="0"/>
                <a:cs typeface="Arial" panose="020B0604020202020204" pitchFamily="34" charset="0"/>
              </a:rPr>
              <a:t>we proposed SoCL, </a:t>
            </a:r>
            <a:r>
              <a:rPr lang="en-US" altLang="zh-CN" sz="1800" dirty="0">
                <a:latin typeface="Arial" panose="020B0604020202020204" pitchFamily="34" charset="0"/>
                <a:ea typeface="黑体" panose="02010609060101010101" pitchFamily="49" charset="-122"/>
              </a:rPr>
              <a:t>a scalable framework for efficient microservice provisioning, which optimally positions microservice instances to balance cost and latency based on user demands.</a:t>
            </a:r>
            <a:r>
              <a:rPr lang="zh-CN" altLang="en-US" sz="1800" dirty="0">
                <a:latin typeface="Arial" panose="020B0604020202020204" pitchFamily="34" charset="0"/>
                <a:ea typeface="黑体" panose="02010609060101010101" pitchFamily="49" charset="-122"/>
              </a:rPr>
              <a:t> </a:t>
            </a:r>
            <a:endParaRPr lang="en-US" altLang="zh-CN" sz="1800" kern="100" dirty="0">
              <a:effectLst/>
              <a:latin typeface="Arial" panose="020B0604020202020204" pitchFamily="34" charset="0"/>
              <a:ea typeface="黑体" panose="02010609060101010101" pitchFamily="49" charset="-122"/>
              <a:cs typeface="Arial" panose="020B0604020202020204" pitchFamily="34" charset="0"/>
            </a:endParaRPr>
          </a:p>
          <a:p>
            <a:endParaRPr lang="en-US" altLang="zh-CN" sz="1800" kern="100" dirty="0">
              <a:effectLst/>
              <a:latin typeface="Arial" panose="020B0604020202020204" pitchFamily="34" charset="0"/>
              <a:ea typeface="黑体" panose="02010609060101010101" pitchFamily="49" charset="-122"/>
              <a:cs typeface="Arial" panose="020B0604020202020204" pitchFamily="34" charset="0"/>
            </a:endParaRPr>
          </a:p>
          <a:p>
            <a:r>
              <a:rPr lang="en-US" altLang="zh-CN" sz="1800" kern="100" dirty="0">
                <a:effectLst/>
                <a:latin typeface="Arial" panose="020B0604020202020204" pitchFamily="34" charset="0"/>
                <a:ea typeface="等线" panose="02010600030101010101" pitchFamily="2" charset="-122"/>
                <a:cs typeface="Arial" panose="020B0604020202020204" pitchFamily="34" charset="0"/>
              </a:rPr>
              <a:t>Extensive experiments, including simulations and containerized deployments on Kubernetes, demonstrate that SoCL consistently outperforms baselines, handling large-scale user requests and network expansions effectively. </a:t>
            </a:r>
            <a:endParaRPr lang="en-US" altLang="zh-CN" sz="1800" kern="100" dirty="0">
              <a:effectLst/>
              <a:latin typeface="Arial" panose="020B0604020202020204" pitchFamily="34" charset="0"/>
              <a:ea typeface="等线" panose="02010600030101010101" pitchFamily="2" charset="-122"/>
              <a:cs typeface="Arial" panose="020B0604020202020204" pitchFamily="34" charset="0"/>
            </a:endParaRPr>
          </a:p>
          <a:p>
            <a:endParaRPr lang="en-US" altLang="zh-CN" sz="1800" kern="100" dirty="0">
              <a:effectLst/>
              <a:latin typeface="Arial" panose="020B0604020202020204" pitchFamily="34" charset="0"/>
              <a:ea typeface="等线" panose="02010600030101010101" pitchFamily="2" charset="-122"/>
              <a:cs typeface="Arial" panose="020B0604020202020204" pitchFamily="34" charset="0"/>
            </a:endParaRPr>
          </a:p>
          <a:p>
            <a:r>
              <a:rPr lang="en-US" altLang="zh-CN" sz="1800" kern="100" dirty="0">
                <a:effectLst/>
                <a:latin typeface="Arial" panose="020B0604020202020204" pitchFamily="34" charset="0"/>
                <a:ea typeface="等线" panose="02010600030101010101" pitchFamily="2" charset="-122"/>
                <a:cs typeface="Arial" panose="020B0604020202020204" pitchFamily="34" charset="0"/>
              </a:rPr>
              <a:t>Compared to the state-of-the art ILP optimizer </a:t>
            </a:r>
            <a:r>
              <a:rPr lang="en-US" altLang="zh-CN" sz="1800" kern="100" dirty="0" err="1">
                <a:effectLst/>
                <a:latin typeface="Arial" panose="020B0604020202020204" pitchFamily="34" charset="0"/>
                <a:ea typeface="等线" panose="02010600030101010101" pitchFamily="2" charset="-122"/>
                <a:cs typeface="Arial" panose="020B0604020202020204" pitchFamily="34" charset="0"/>
              </a:rPr>
              <a:t>Gurobi</a:t>
            </a:r>
            <a:r>
              <a:rPr lang="en-US" altLang="zh-CN" sz="1800" kern="100" dirty="0">
                <a:effectLst/>
                <a:latin typeface="Arial" panose="020B0604020202020204" pitchFamily="34" charset="0"/>
                <a:ea typeface="等线" panose="02010600030101010101" pitchFamily="2" charset="-122"/>
                <a:cs typeface="Arial" panose="020B0604020202020204" pitchFamily="34" charset="0"/>
              </a:rPr>
              <a:t>, SoCL achieves significant reductions in cost and latency while delivering execution times up to one order of magnitude faster. </a:t>
            </a:r>
            <a:endParaRPr lang="en-US" altLang="zh-CN" sz="1800" kern="100" dirty="0">
              <a:effectLst/>
              <a:latin typeface="Arial" panose="020B0604020202020204" pitchFamily="34" charset="0"/>
              <a:ea typeface="等线" panose="02010600030101010101" pitchFamily="2" charset="-122"/>
              <a:cs typeface="Arial" panose="020B0604020202020204" pitchFamily="34" charset="0"/>
            </a:endParaRPr>
          </a:p>
          <a:p>
            <a:endParaRPr lang="en-US" altLang="zh-CN" sz="1800" kern="100" dirty="0">
              <a:effectLst/>
              <a:latin typeface="Arial" panose="020B0604020202020204" pitchFamily="34" charset="0"/>
              <a:ea typeface="等线" panose="02010600030101010101" pitchFamily="2" charset="-122"/>
              <a:cs typeface="Arial" panose="020B0604020202020204" pitchFamily="34" charset="0"/>
            </a:endParaRPr>
          </a:p>
          <a:p>
            <a:r>
              <a:rPr lang="en-US" altLang="zh-CN" sz="1800" dirty="0"/>
              <a:t>As future work, we plan to incorporate user behavior modeling and preference integration to support context-aware resource management. This advancement aims to address broader QoS challenges in edge networks and facilitate the development of more generalized and adaptive resource management solutions. </a:t>
            </a:r>
            <a:endParaRPr lang="en-US" altLang="zh-CN" sz="1800" kern="100" dirty="0">
              <a:effectLst/>
              <a:latin typeface="Arial" panose="020B0604020202020204" pitchFamily="34" charset="0"/>
              <a:ea typeface="等线" panose="02010600030101010101" pitchFamily="2" charset="-122"/>
              <a:cs typeface="Arial" panose="020B0604020202020204" pitchFamily="34" charset="0"/>
            </a:endParaRPr>
          </a:p>
        </p:txBody>
      </p:sp>
      <p:sp>
        <p:nvSpPr>
          <p:cNvPr id="4" name="灯片编号占位符 3"/>
          <p:cNvSpPr>
            <a:spLocks noGrp="1"/>
          </p:cNvSpPr>
          <p:nvPr>
            <p:ph type="sldNum" sz="quarter" idx="10"/>
          </p:nvPr>
        </p:nvSpPr>
        <p:spPr/>
        <p:txBody>
          <a:bodyPr/>
          <a:lstStyle/>
          <a:p>
            <a:fld id="{D712715C-60D8-4442-95C1-470452B8606C}" type="slidenum">
              <a:rPr kumimoji="1" lang="zh-CN" altLang="en-US" smtClean="0"/>
            </a:fld>
            <a:endParaRPr kumimoji="1"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Thank you for your attention. Please feel free to ask any questions. </a:t>
            </a:r>
            <a:br>
              <a:rPr lang="en-US" altLang="zh-CN" dirty="0"/>
            </a:br>
            <a:br>
              <a:rPr lang="en-US" altLang="zh-CN" dirty="0"/>
            </a:br>
            <a:r>
              <a:rPr lang="zh-CN" altLang="en-US" dirty="0"/>
              <a:t>可能的提问：</a:t>
            </a:r>
            <a:endParaRPr lang="en-US" altLang="zh-CN" dirty="0"/>
          </a:p>
          <a:p>
            <a:r>
              <a:rPr lang="zh-CN" altLang="en-US" dirty="0"/>
              <a:t>关于</a:t>
            </a:r>
            <a:r>
              <a:rPr lang="en-US" altLang="zh-CN" dirty="0"/>
              <a:t>microservice</a:t>
            </a:r>
            <a:r>
              <a:rPr lang="zh-CN" altLang="en-US" dirty="0"/>
              <a:t>和</a:t>
            </a:r>
            <a:r>
              <a:rPr lang="en-US" altLang="zh-CN" dirty="0"/>
              <a:t>function</a:t>
            </a:r>
            <a:r>
              <a:rPr lang="zh-CN" altLang="en-US" dirty="0"/>
              <a:t>：</a:t>
            </a:r>
            <a:r>
              <a:rPr lang="en-US" altLang="zh-CN" dirty="0"/>
              <a:t>they are all computation tasks: a serverless function is more fine-grained comparing with microservice, it may start in need and destroy after use, while microservice keeps alive in a certain container or virtual machine</a:t>
            </a:r>
            <a:endParaRPr lang="zh-CN" altLang="en-US" dirty="0"/>
          </a:p>
        </p:txBody>
      </p:sp>
      <p:sp>
        <p:nvSpPr>
          <p:cNvPr id="4" name="灯片编号占位符 3"/>
          <p:cNvSpPr>
            <a:spLocks noGrp="1"/>
          </p:cNvSpPr>
          <p:nvPr>
            <p:ph type="sldNum" sz="quarter" idx="10"/>
          </p:nvPr>
        </p:nvSpPr>
        <p:spPr/>
        <p:txBody>
          <a:bodyPr/>
          <a:lstStyle/>
          <a:p>
            <a:fld id="{D712715C-60D8-4442-95C1-470452B8606C}" type="slidenum">
              <a:rPr kumimoji="1" lang="zh-CN" altLang="en-US" smtClean="0"/>
            </a:fld>
            <a:endParaRPr kumimoji="1"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lvl="1" indent="0" defTabSz="977900" fontAlgn="base">
              <a:lnSpc>
                <a:spcPct val="130000"/>
              </a:lnSpc>
              <a:spcBef>
                <a:spcPct val="0"/>
              </a:spcBef>
              <a:spcAft>
                <a:spcPct val="20000"/>
              </a:spcAft>
              <a:buClr>
                <a:srgbClr val="3B919E"/>
              </a:buClr>
              <a:buFont typeface="Wingdings" panose="05000000000000000000" pitchFamily="2" charset="2"/>
              <a:buNone/>
              <a:defRPr/>
            </a:pPr>
            <a:r>
              <a:rPr lang="en-US" altLang="zh-CN" sz="1800" dirty="0">
                <a:latin typeface="Arial" panose="020B0604020202020204" pitchFamily="34" charset="0"/>
                <a:ea typeface="黑体" panose="02010609060101010101" pitchFamily="49" charset="-122"/>
                <a:cs typeface="Arial" panose="020B0604020202020204" pitchFamily="34" charset="0"/>
              </a:rPr>
              <a:t>The emergence of serverless edge computing reduces reliance on centralized cloud services by deploying lightweight functions to the network edge. </a:t>
            </a:r>
            <a:endParaRPr lang="en-US" altLang="zh-CN" sz="1800" dirty="0">
              <a:latin typeface="Arial" panose="020B0604020202020204" pitchFamily="34" charset="0"/>
              <a:ea typeface="黑体" panose="02010609060101010101" pitchFamily="49" charset="-122"/>
              <a:cs typeface="Arial" panose="020B0604020202020204" pitchFamily="34" charset="0"/>
            </a:endParaRPr>
          </a:p>
          <a:p>
            <a:pPr marL="0" lvl="1" indent="0" defTabSz="977900" fontAlgn="base">
              <a:lnSpc>
                <a:spcPct val="130000"/>
              </a:lnSpc>
              <a:spcBef>
                <a:spcPct val="0"/>
              </a:spcBef>
              <a:spcAft>
                <a:spcPct val="20000"/>
              </a:spcAft>
              <a:buClr>
                <a:srgbClr val="3B919E"/>
              </a:buClr>
              <a:buFont typeface="Wingdings" panose="05000000000000000000" pitchFamily="2" charset="2"/>
              <a:buNone/>
              <a:defRPr/>
            </a:pPr>
            <a:endParaRPr lang="en-US" altLang="zh-CN" sz="1800" dirty="0">
              <a:latin typeface="Arial" panose="020B0604020202020204" pitchFamily="34" charset="0"/>
              <a:ea typeface="黑体" panose="02010609060101010101" pitchFamily="49" charset="-122"/>
              <a:cs typeface="Arial" panose="020B0604020202020204" pitchFamily="34" charset="0"/>
            </a:endParaRPr>
          </a:p>
          <a:p>
            <a:pPr marL="0" lvl="1" indent="0" defTabSz="977900" fontAlgn="base">
              <a:lnSpc>
                <a:spcPct val="130000"/>
              </a:lnSpc>
              <a:spcBef>
                <a:spcPct val="0"/>
              </a:spcBef>
              <a:spcAft>
                <a:spcPct val="20000"/>
              </a:spcAft>
              <a:buClr>
                <a:srgbClr val="3B919E"/>
              </a:buClr>
              <a:buFont typeface="Wingdings" panose="05000000000000000000" pitchFamily="2" charset="2"/>
              <a:buNone/>
              <a:defRPr/>
            </a:pPr>
            <a:r>
              <a:rPr lang="en-US" altLang="zh-CN" sz="1800" dirty="0">
                <a:latin typeface="Arial" panose="020B0604020202020204" pitchFamily="34" charset="0"/>
                <a:ea typeface="黑体" panose="02010609060101010101" pitchFamily="49" charset="-122"/>
                <a:cs typeface="Arial" panose="020B0604020202020204" pitchFamily="34" charset="0"/>
              </a:rPr>
              <a:t>It can support a wide range of time-sensitive applications, such as outdoor drone control. </a:t>
            </a:r>
            <a:endParaRPr lang="en-US" altLang="zh-CN" sz="1800" dirty="0">
              <a:latin typeface="Arial" panose="020B0604020202020204" pitchFamily="34" charset="0"/>
              <a:ea typeface="黑体" panose="02010609060101010101" pitchFamily="49" charset="-122"/>
              <a:cs typeface="Arial" panose="020B0604020202020204" pitchFamily="34" charset="0"/>
            </a:endParaRPr>
          </a:p>
          <a:p>
            <a:pPr marL="0" lvl="1" indent="0" defTabSz="977900" fontAlgn="base">
              <a:lnSpc>
                <a:spcPct val="130000"/>
              </a:lnSpc>
              <a:spcBef>
                <a:spcPct val="0"/>
              </a:spcBef>
              <a:spcAft>
                <a:spcPct val="20000"/>
              </a:spcAft>
              <a:buClr>
                <a:srgbClr val="3B919E"/>
              </a:buClr>
              <a:buFont typeface="Wingdings" panose="05000000000000000000" pitchFamily="2" charset="2"/>
              <a:buNone/>
              <a:defRPr/>
            </a:pPr>
            <a:endParaRPr lang="en-US" altLang="zh-CN" sz="1800" dirty="0">
              <a:latin typeface="Arial" panose="020B0604020202020204" pitchFamily="34" charset="0"/>
              <a:ea typeface="黑体" panose="02010609060101010101" pitchFamily="49" charset="-122"/>
              <a:cs typeface="Arial" panose="020B0604020202020204" pitchFamily="34" charset="0"/>
            </a:endParaRPr>
          </a:p>
          <a:p>
            <a:pPr marL="0" lvl="1" indent="0" defTabSz="977900" fontAlgn="base">
              <a:lnSpc>
                <a:spcPct val="130000"/>
              </a:lnSpc>
              <a:spcBef>
                <a:spcPct val="0"/>
              </a:spcBef>
              <a:spcAft>
                <a:spcPct val="20000"/>
              </a:spcAft>
              <a:buClr>
                <a:srgbClr val="3B919E"/>
              </a:buClr>
              <a:buFont typeface="Wingdings" panose="05000000000000000000" pitchFamily="2" charset="2"/>
              <a:buNone/>
              <a:defRPr/>
            </a:pPr>
            <a:r>
              <a:rPr lang="en-US" altLang="zh-CN" sz="1800" dirty="0">
                <a:latin typeface="Arial" panose="020B0604020202020204" pitchFamily="34" charset="0"/>
                <a:ea typeface="黑体" panose="02010609060101010101" pitchFamily="49" charset="-122"/>
                <a:cs typeface="Arial" panose="020B0604020202020204" pitchFamily="34" charset="0"/>
              </a:rPr>
              <a:t>However, the user mobility and random request dependency chain make the provisioning process complicated in </a:t>
            </a:r>
            <a:r>
              <a:rPr lang="en-US" altLang="zh-CN" sz="1800" dirty="0">
                <a:latin typeface="Arial" panose="020B0604020202020204" pitchFamily="34" charset="0"/>
                <a:cs typeface="Arial" panose="020B0604020202020204" pitchFamily="34" charset="0"/>
              </a:rPr>
              <a:t>large-scale</a:t>
            </a:r>
            <a:r>
              <a:rPr lang="en-US" altLang="zh-CN" sz="1800" dirty="0">
                <a:latin typeface="Arial" panose="020B0604020202020204" pitchFamily="34" charset="0"/>
                <a:ea typeface="黑体" panose="02010609060101010101" pitchFamily="49" charset="-122"/>
                <a:cs typeface="Arial" panose="020B0604020202020204" pitchFamily="34" charset="0"/>
              </a:rPr>
              <a:t> dynamic environment. </a:t>
            </a:r>
            <a:endParaRPr lang="en-US" altLang="zh-CN" sz="1800" dirty="0">
              <a:latin typeface="Arial" panose="020B0604020202020204" pitchFamily="34" charset="0"/>
              <a:ea typeface="黑体" panose="02010609060101010101" pitchFamily="49" charset="-122"/>
              <a:cs typeface="Arial" panose="020B0604020202020204" pitchFamily="34" charset="0"/>
            </a:endParaRPr>
          </a:p>
          <a:p>
            <a:pPr marL="0" lvl="1" indent="0" defTabSz="977900" fontAlgn="base">
              <a:lnSpc>
                <a:spcPct val="130000"/>
              </a:lnSpc>
              <a:spcBef>
                <a:spcPct val="0"/>
              </a:spcBef>
              <a:spcAft>
                <a:spcPct val="20000"/>
              </a:spcAft>
              <a:buClr>
                <a:srgbClr val="3B919E"/>
              </a:buClr>
              <a:buFont typeface="Wingdings" panose="05000000000000000000" pitchFamily="2" charset="2"/>
              <a:buNone/>
              <a:defRPr/>
            </a:pPr>
            <a:endParaRPr lang="en-US" altLang="zh-CN" sz="1800" dirty="0">
              <a:latin typeface="Arial" panose="020B0604020202020204" pitchFamily="34" charset="0"/>
              <a:ea typeface="黑体" panose="02010609060101010101" pitchFamily="49" charset="-122"/>
              <a:cs typeface="Arial" panose="020B0604020202020204" pitchFamily="34" charset="0"/>
            </a:endParaRPr>
          </a:p>
        </p:txBody>
      </p:sp>
      <p:sp>
        <p:nvSpPr>
          <p:cNvPr id="4" name="灯片编号占位符 3"/>
          <p:cNvSpPr>
            <a:spLocks noGrp="1"/>
          </p:cNvSpPr>
          <p:nvPr>
            <p:ph type="sldNum" sz="quarter" idx="10"/>
          </p:nvPr>
        </p:nvSpPr>
        <p:spPr/>
        <p:txBody>
          <a:bodyPr/>
          <a:lstStyle/>
          <a:p>
            <a:fld id="{D712715C-60D8-4442-95C1-470452B8606C}" type="slidenum">
              <a:rPr kumimoji="1" lang="zh-CN" altLang="en-US" smtClean="0"/>
            </a:fld>
            <a:endParaRPr kumimoji="1"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0"/>
            <a:ext cx="6096000" cy="3429000"/>
          </a:xfrm>
        </p:spPr>
      </p:sp>
      <p:sp>
        <p:nvSpPr>
          <p:cNvPr id="3" name="备注占位符 2"/>
          <p:cNvSpPr>
            <a:spLocks noGrp="1"/>
          </p:cNvSpPr>
          <p:nvPr>
            <p:ph type="body" idx="1"/>
          </p:nvPr>
        </p:nvSpPr>
        <p:spPr/>
        <p:txBody>
          <a:bodyPr/>
          <a:lstStyle/>
          <a:p>
            <a:pPr indent="0"/>
            <a:r>
              <a:rPr lang="en-US" altLang="zh-CN" sz="1800" kern="100" dirty="0">
                <a:effectLst/>
                <a:latin typeface="Arial" panose="020B0604020202020204" pitchFamily="34" charset="0"/>
                <a:ea typeface="+mn-ea"/>
                <a:cs typeface="Arial" panose="020B0604020202020204" pitchFamily="34" charset="0"/>
              </a:rPr>
              <a:t>Here is an example of the scenario. </a:t>
            </a:r>
            <a:endParaRPr lang="en-US" altLang="zh-CN" sz="1800" kern="100" dirty="0">
              <a:effectLst/>
              <a:latin typeface="Arial" panose="020B0604020202020204" pitchFamily="34" charset="0"/>
              <a:ea typeface="+mn-ea"/>
              <a:cs typeface="Arial" panose="020B0604020202020204" pitchFamily="34" charset="0"/>
            </a:endParaRPr>
          </a:p>
          <a:p>
            <a:pPr indent="0"/>
            <a:endParaRPr lang="en-US" altLang="zh-CN" sz="1800" kern="100" dirty="0">
              <a:effectLst/>
              <a:latin typeface="Arial" panose="020B0604020202020204" pitchFamily="34" charset="0"/>
              <a:ea typeface="+mn-ea"/>
              <a:cs typeface="Arial" panose="020B0604020202020204" pitchFamily="34" charset="0"/>
            </a:endParaRPr>
          </a:p>
          <a:p>
            <a:pPr indent="0"/>
            <a:r>
              <a:rPr lang="en-US" altLang="zh-CN" sz="1800" kern="100" dirty="0">
                <a:effectLst/>
                <a:latin typeface="Arial" panose="020B0604020202020204" pitchFamily="34" charset="0"/>
                <a:ea typeface="+mn-ea"/>
                <a:cs typeface="Arial" panose="020B0604020202020204" pitchFamily="34" charset="0"/>
              </a:rPr>
              <a:t>The cloud server have every microservices. </a:t>
            </a:r>
            <a:endParaRPr lang="en-US" altLang="zh-CN" sz="1800" kern="100" dirty="0">
              <a:effectLst/>
              <a:latin typeface="Arial" panose="020B0604020202020204" pitchFamily="34" charset="0"/>
              <a:ea typeface="+mn-ea"/>
              <a:cs typeface="Arial" panose="020B0604020202020204" pitchFamily="34" charset="0"/>
            </a:endParaRPr>
          </a:p>
          <a:p>
            <a:pPr indent="0"/>
            <a:r>
              <a:rPr lang="en-US" altLang="zh-CN" sz="1800" kern="100" dirty="0">
                <a:effectLst/>
                <a:latin typeface="Arial" panose="020B0604020202020204" pitchFamily="34" charset="0"/>
                <a:ea typeface="+mn-ea"/>
                <a:cs typeface="Arial" panose="020B0604020202020204" pitchFamily="34" charset="0"/>
              </a:rPr>
              <a:t>The edge servers are deployed near the base station infrastructures with constrained resources. </a:t>
            </a:r>
            <a:endParaRPr lang="en-US" altLang="zh-CN" sz="1800" kern="100" dirty="0">
              <a:effectLst/>
              <a:latin typeface="Arial" panose="020B0604020202020204" pitchFamily="34" charset="0"/>
              <a:ea typeface="黑体" panose="02010609060101010101" pitchFamily="49" charset="-122"/>
              <a:cs typeface="Arial" panose="020B0604020202020204" pitchFamily="34" charset="0"/>
            </a:endParaRPr>
          </a:p>
          <a:p>
            <a:pPr marL="0" marR="0" lvl="0" indent="0" defTabSz="342900" rtl="0" eaLnBrk="1" fontAlgn="auto" latinLnBrk="0" hangingPunct="1">
              <a:lnSpc>
                <a:spcPct val="100000"/>
              </a:lnSpc>
              <a:spcBef>
                <a:spcPts val="0"/>
              </a:spcBef>
              <a:spcAft>
                <a:spcPts val="0"/>
              </a:spcAft>
              <a:buClrTx/>
              <a:buSzTx/>
              <a:buFontTx/>
              <a:buNone/>
              <a:defRPr/>
            </a:pPr>
            <a:r>
              <a:rPr lang="en-US" altLang="zh-CN" sz="1800" kern="100" dirty="0">
                <a:effectLst/>
                <a:latin typeface="Arial" panose="020B0604020202020204" pitchFamily="34" charset="0"/>
                <a:ea typeface="黑体" panose="02010609060101010101" pitchFamily="49" charset="-122"/>
                <a:cs typeface="Arial" panose="020B0604020202020204" pitchFamily="34" charset="0"/>
              </a:rPr>
              <a:t>The users </a:t>
            </a:r>
            <a:r>
              <a:rPr lang="en-US" altLang="zh-CN" sz="1800" kern="100" dirty="0">
                <a:effectLst/>
                <a:latin typeface="Arial" panose="020B0604020202020204" pitchFamily="34" charset="0"/>
                <a:ea typeface="+mn-ea"/>
                <a:cs typeface="Arial" panose="020B0604020202020204" pitchFamily="34" charset="0"/>
              </a:rPr>
              <a:t>have high mobility with diverse requests. </a:t>
            </a:r>
            <a:endParaRPr lang="en-US" altLang="zh-CN" sz="1800" kern="100" dirty="0">
              <a:effectLst/>
              <a:latin typeface="Arial" panose="020B0604020202020204" pitchFamily="34" charset="0"/>
              <a:ea typeface="+mn-ea"/>
              <a:cs typeface="Arial" panose="020B0604020202020204" pitchFamily="34" charset="0"/>
            </a:endParaRPr>
          </a:p>
          <a:p>
            <a:pPr marL="0" marR="0" lvl="0" indent="0" defTabSz="342900" rtl="0" eaLnBrk="1" fontAlgn="auto" latinLnBrk="0" hangingPunct="1">
              <a:lnSpc>
                <a:spcPct val="100000"/>
              </a:lnSpc>
              <a:spcBef>
                <a:spcPts val="0"/>
              </a:spcBef>
              <a:spcAft>
                <a:spcPts val="0"/>
              </a:spcAft>
              <a:buClrTx/>
              <a:buSzTx/>
              <a:buFontTx/>
              <a:buNone/>
              <a:defRPr/>
            </a:pPr>
            <a:endParaRPr lang="en-US" altLang="zh-CN" sz="1800" kern="100" dirty="0">
              <a:effectLst/>
              <a:latin typeface="Arial" panose="020B0604020202020204" pitchFamily="34" charset="0"/>
              <a:ea typeface="+mn-ea"/>
              <a:cs typeface="Arial" panose="020B0604020202020204" pitchFamily="34" charset="0"/>
            </a:endParaRPr>
          </a:p>
          <a:p>
            <a:pPr marL="0" marR="0" lvl="0" indent="0" defTabSz="342900" rtl="0" eaLnBrk="1" fontAlgn="auto" latinLnBrk="0" hangingPunct="1">
              <a:lnSpc>
                <a:spcPct val="100000"/>
              </a:lnSpc>
              <a:spcBef>
                <a:spcPts val="0"/>
              </a:spcBef>
              <a:spcAft>
                <a:spcPts val="0"/>
              </a:spcAft>
              <a:buClrTx/>
              <a:buSzTx/>
              <a:buFontTx/>
              <a:buNone/>
              <a:defRPr/>
            </a:pPr>
            <a:r>
              <a:rPr lang="en-US" altLang="zh-CN" sz="1800" kern="100" dirty="0">
                <a:effectLst/>
                <a:latin typeface="Arial" panose="020B0604020202020204" pitchFamily="34" charset="0"/>
                <a:ea typeface="+mn-ea"/>
                <a:cs typeface="Arial" panose="020B0604020202020204" pitchFamily="34" charset="0"/>
              </a:rPr>
              <a:t>Since the different request dependency, it is hard to find an optimal provisioning decision. </a:t>
            </a:r>
            <a:endParaRPr lang="en-US" altLang="zh-CN" sz="1800" kern="100" dirty="0">
              <a:effectLst/>
              <a:latin typeface="Arial" panose="020B0604020202020204" pitchFamily="34" charset="0"/>
              <a:ea typeface="+mn-ea"/>
              <a:cs typeface="Arial" panose="020B0604020202020204" pitchFamily="34" charset="0"/>
            </a:endParaRPr>
          </a:p>
          <a:p>
            <a:pPr marL="0" marR="0" lvl="0" indent="0" defTabSz="342900" rtl="0" eaLnBrk="1" fontAlgn="auto" latinLnBrk="0" hangingPunct="1">
              <a:lnSpc>
                <a:spcPct val="100000"/>
              </a:lnSpc>
              <a:spcBef>
                <a:spcPts val="0"/>
              </a:spcBef>
              <a:spcAft>
                <a:spcPts val="0"/>
              </a:spcAft>
              <a:buClrTx/>
              <a:buSzTx/>
              <a:buFontTx/>
              <a:buNone/>
              <a:defRPr/>
            </a:pPr>
            <a:r>
              <a:rPr lang="en-US" altLang="zh-CN" sz="1800" kern="100" dirty="0">
                <a:effectLst/>
                <a:latin typeface="Arial" panose="020B0604020202020204" pitchFamily="34" charset="0"/>
                <a:ea typeface="+mn-ea"/>
                <a:cs typeface="Arial" panose="020B0604020202020204" pitchFamily="34" charset="0"/>
              </a:rPr>
              <a:t>In case1, the user2 at edge2 need to forward his request to edge1 to obtain access of microservice1. </a:t>
            </a:r>
            <a:endParaRPr lang="en-US" altLang="zh-CN" sz="1800" kern="100" dirty="0">
              <a:effectLst/>
              <a:latin typeface="Arial" panose="020B0604020202020204" pitchFamily="34" charset="0"/>
              <a:ea typeface="+mn-ea"/>
              <a:cs typeface="Arial" panose="020B0604020202020204" pitchFamily="34" charset="0"/>
            </a:endParaRPr>
          </a:p>
          <a:p>
            <a:pPr marL="0" marR="0" lvl="0" indent="0" defTabSz="342900" rtl="0" eaLnBrk="1" fontAlgn="auto" latinLnBrk="0" hangingPunct="1">
              <a:lnSpc>
                <a:spcPct val="100000"/>
              </a:lnSpc>
              <a:spcBef>
                <a:spcPts val="0"/>
              </a:spcBef>
              <a:spcAft>
                <a:spcPts val="0"/>
              </a:spcAft>
              <a:buClrTx/>
              <a:buSzTx/>
              <a:buFontTx/>
              <a:buNone/>
              <a:defRPr/>
            </a:pPr>
            <a:r>
              <a:rPr lang="en-US" altLang="zh-CN" sz="1800" kern="100" dirty="0">
                <a:effectLst/>
                <a:latin typeface="Arial" panose="020B0604020202020204" pitchFamily="34" charset="0"/>
                <a:ea typeface="+mn-ea"/>
                <a:cs typeface="Arial" panose="020B0604020202020204" pitchFamily="34" charset="0"/>
              </a:rPr>
              <a:t>In case2, the user4 can simply wait on edge3 locally. </a:t>
            </a:r>
            <a:endParaRPr lang="en-US" altLang="zh-CN" sz="1800" kern="100" dirty="0">
              <a:effectLst/>
              <a:latin typeface="Arial" panose="020B0604020202020204" pitchFamily="34" charset="0"/>
              <a:ea typeface="+mn-ea"/>
              <a:cs typeface="Arial" panose="020B0604020202020204" pitchFamily="34" charset="0"/>
            </a:endParaRPr>
          </a:p>
          <a:p>
            <a:pPr marL="0" marR="0" lvl="0" indent="0" defTabSz="342900" rtl="0" eaLnBrk="1" fontAlgn="auto" latinLnBrk="0" hangingPunct="1">
              <a:lnSpc>
                <a:spcPct val="100000"/>
              </a:lnSpc>
              <a:spcBef>
                <a:spcPts val="0"/>
              </a:spcBef>
              <a:spcAft>
                <a:spcPts val="0"/>
              </a:spcAft>
              <a:buClrTx/>
              <a:buSzTx/>
              <a:buFontTx/>
              <a:buNone/>
              <a:defRPr/>
            </a:pPr>
            <a:r>
              <a:rPr lang="zh-CN" altLang="en-US" sz="1800" dirty="0">
                <a:latin typeface="Arial" panose="020B0604020202020204" pitchFamily="34" charset="0"/>
                <a:ea typeface="黑体" panose="02010609060101010101" pitchFamily="49" charset="-122"/>
                <a:cs typeface="Times New Roman" panose="02020603050405020304" pitchFamily="18" charset="0"/>
              </a:rPr>
              <a:t>（动画）</a:t>
            </a:r>
            <a:r>
              <a:rPr lang="en-US" altLang="zh-CN" sz="1800" dirty="0">
                <a:latin typeface="Arial" panose="020B0604020202020204" pitchFamily="34" charset="0"/>
                <a:ea typeface="黑体" panose="02010609060101010101" pitchFamily="49" charset="-122"/>
                <a:cs typeface="Times New Roman" panose="02020603050405020304" pitchFamily="18" charset="0"/>
              </a:rPr>
              <a:t>Also, an improper </a:t>
            </a:r>
            <a:r>
              <a:rPr lang="en-US" altLang="zh-CN" sz="1800" kern="100" dirty="0">
                <a:effectLst/>
                <a:latin typeface="Arial" panose="020B0604020202020204" pitchFamily="34" charset="0"/>
                <a:ea typeface="+mn-ea"/>
                <a:cs typeface="Arial" panose="020B0604020202020204" pitchFamily="34" charset="0"/>
              </a:rPr>
              <a:t>microservice</a:t>
            </a:r>
            <a:r>
              <a:rPr lang="en-US" altLang="zh-CN" sz="1800" dirty="0">
                <a:latin typeface="Arial" panose="020B0604020202020204" pitchFamily="34" charset="0"/>
                <a:ea typeface="黑体" panose="02010609060101010101" pitchFamily="49" charset="-122"/>
                <a:cs typeface="Times New Roman" panose="02020603050405020304" pitchFamily="18" charset="0"/>
              </a:rPr>
              <a:t> placement may cause back-and-forth data transmission. </a:t>
            </a:r>
            <a:endParaRPr lang="en-US" altLang="zh-CN" sz="1800" dirty="0">
              <a:latin typeface="Arial" panose="020B0604020202020204" pitchFamily="34" charset="0"/>
              <a:ea typeface="黑体" panose="02010609060101010101" pitchFamily="49" charset="-122"/>
              <a:cs typeface="Times New Roman" panose="02020603050405020304" pitchFamily="18" charset="0"/>
            </a:endParaRPr>
          </a:p>
        </p:txBody>
      </p:sp>
      <p:sp>
        <p:nvSpPr>
          <p:cNvPr id="4" name="灯片编号占位符 3"/>
          <p:cNvSpPr>
            <a:spLocks noGrp="1"/>
          </p:cNvSpPr>
          <p:nvPr>
            <p:ph type="sldNum" sz="quarter" idx="10"/>
          </p:nvPr>
        </p:nvSpPr>
        <p:spPr/>
        <p:txBody>
          <a:bodyPr/>
          <a:lstStyle/>
          <a:p>
            <a:fld id="{D712715C-60D8-4442-95C1-470452B8606C}" type="slidenum">
              <a:rPr kumimoji="1" lang="zh-CN" altLang="en-US" smtClean="0"/>
            </a:fld>
            <a:endParaRPr kumimoji="1"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0"/>
            <a:ext cx="6096000" cy="3429000"/>
          </a:xfrm>
        </p:spPr>
      </p:sp>
      <p:sp>
        <p:nvSpPr>
          <p:cNvPr id="3" name="备注占位符 2"/>
          <p:cNvSpPr>
            <a:spLocks noGrp="1"/>
          </p:cNvSpPr>
          <p:nvPr>
            <p:ph type="body" idx="1"/>
          </p:nvPr>
        </p:nvSpPr>
        <p:spPr/>
        <p:txBody>
          <a:bodyPr/>
          <a:lstStyle/>
          <a:p>
            <a:pPr indent="0"/>
            <a:r>
              <a:rPr lang="en-US" altLang="zh-CN" sz="1800" kern="100" dirty="0">
                <a:effectLst/>
                <a:latin typeface="Arial" panose="020B0604020202020204" pitchFamily="34" charset="0"/>
                <a:ea typeface="+mn-ea"/>
                <a:cs typeface="Arial" panose="020B0604020202020204" pitchFamily="34" charset="0"/>
              </a:rPr>
              <a:t>Under complexity analysis and cluster trace data analysis, we identify several challenges on designing serverless edge computing microservice provisioning framework: </a:t>
            </a:r>
            <a:endParaRPr lang="en-US" altLang="zh-CN" sz="1800" kern="100" dirty="0">
              <a:effectLst/>
              <a:latin typeface="Arial" panose="020B0604020202020204" pitchFamily="34" charset="0"/>
              <a:ea typeface="+mn-ea"/>
              <a:cs typeface="Arial" panose="020B0604020202020204" pitchFamily="34" charset="0"/>
            </a:endParaRPr>
          </a:p>
          <a:p>
            <a:pPr indent="0"/>
            <a:endParaRPr lang="en-US" altLang="zh-CN" sz="1800" kern="100" dirty="0">
              <a:effectLst/>
              <a:latin typeface="Arial" panose="020B0604020202020204" pitchFamily="34" charset="0"/>
              <a:ea typeface="+mn-ea"/>
              <a:cs typeface="Arial" panose="020B0604020202020204" pitchFamily="34" charset="0"/>
            </a:endParaRPr>
          </a:p>
          <a:p>
            <a:pPr indent="0"/>
            <a:r>
              <a:rPr lang="en-US" altLang="zh-CN" sz="1800" kern="100" dirty="0">
                <a:effectLst/>
                <a:latin typeface="Arial" panose="020B0604020202020204" pitchFamily="34" charset="0"/>
                <a:ea typeface="+mn-ea"/>
                <a:cs typeface="Arial" panose="020B0604020202020204" pitchFamily="34" charset="0"/>
              </a:rPr>
              <a:t>As shown in the right figure, experiments using </a:t>
            </a:r>
            <a:r>
              <a:rPr lang="en-US" altLang="zh-CN" sz="1800" kern="100" dirty="0" err="1">
                <a:effectLst/>
                <a:latin typeface="Arial" panose="020B0604020202020204" pitchFamily="34" charset="0"/>
                <a:ea typeface="+mn-ea"/>
                <a:cs typeface="Arial" panose="020B0604020202020204" pitchFamily="34" charset="0"/>
              </a:rPr>
              <a:t>Gurobi</a:t>
            </a:r>
            <a:r>
              <a:rPr lang="en-US" altLang="zh-CN" sz="1800" kern="100" dirty="0">
                <a:effectLst/>
                <a:latin typeface="Arial" panose="020B0604020202020204" pitchFamily="34" charset="0"/>
                <a:ea typeface="+mn-ea"/>
                <a:cs typeface="Arial" panose="020B0604020202020204" pitchFamily="34" charset="0"/>
              </a:rPr>
              <a:t> with various numbers of user and edge server shows that the provisioning runtime increased exponentially over tenfold, showing the complexity of the optimization problem. </a:t>
            </a:r>
            <a:endParaRPr lang="en-US" altLang="zh-CN" sz="1800" kern="100" dirty="0">
              <a:effectLst/>
              <a:latin typeface="Arial" panose="020B0604020202020204" pitchFamily="34" charset="0"/>
              <a:ea typeface="+mn-ea"/>
              <a:cs typeface="Arial" panose="020B0604020202020204" pitchFamily="34" charset="0"/>
            </a:endParaRPr>
          </a:p>
          <a:p>
            <a:pPr indent="0"/>
            <a:endParaRPr lang="en-US" altLang="zh-CN" sz="1800" kern="100" dirty="0">
              <a:effectLst/>
              <a:latin typeface="Arial" panose="020B0604020202020204" pitchFamily="34" charset="0"/>
              <a:ea typeface="+mn-ea"/>
              <a:cs typeface="Arial" panose="020B0604020202020204" pitchFamily="34" charset="0"/>
            </a:endParaRPr>
          </a:p>
          <a:p>
            <a:pPr indent="0"/>
            <a:r>
              <a:rPr lang="en-US" altLang="zh-CN" sz="1800" kern="100" dirty="0">
                <a:effectLst/>
                <a:latin typeface="Arial" panose="020B0604020202020204" pitchFamily="34" charset="0"/>
                <a:ea typeface="+mn-ea"/>
                <a:cs typeface="Arial" panose="020B0604020202020204" pitchFamily="34" charset="0"/>
              </a:rPr>
              <a:t>We analyzed microservice traces from the Alibaba Cluster Trace Program by selecting the 10 most frequently recorded services on a one-hour trace, to analyze similarity distributions across files. As shown in </a:t>
            </a:r>
            <a:r>
              <a:rPr lang="en-US" altLang="zh-CN" sz="1800" kern="100">
                <a:effectLst/>
                <a:latin typeface="Arial" panose="020B0604020202020204" pitchFamily="34" charset="0"/>
                <a:ea typeface="+mn-ea"/>
                <a:cs typeface="Arial" panose="020B0604020202020204" pitchFamily="34" charset="0"/>
              </a:rPr>
              <a:t>the left </a:t>
            </a:r>
            <a:r>
              <a:rPr lang="en-US" altLang="zh-CN" sz="1800" kern="100" dirty="0">
                <a:effectLst/>
                <a:latin typeface="Arial" panose="020B0604020202020204" pitchFamily="34" charset="0"/>
                <a:ea typeface="+mn-ea"/>
                <a:cs typeface="Arial" panose="020B0604020202020204" pitchFamily="34" charset="0"/>
              </a:rPr>
              <a:t>figure, the similarity values vary significantly across files, indicating a highly dynamic and heterogeneous service landscape. </a:t>
            </a:r>
            <a:endParaRPr lang="zh-CN" altLang="zh-CN" sz="1800" kern="100" dirty="0">
              <a:effectLst/>
              <a:latin typeface="Arial" panose="020B0604020202020204" pitchFamily="34" charset="0"/>
              <a:ea typeface="+mn-ea"/>
              <a:cs typeface="Arial" panose="020B0604020202020204" pitchFamily="34" charset="0"/>
            </a:endParaRPr>
          </a:p>
        </p:txBody>
      </p:sp>
      <p:sp>
        <p:nvSpPr>
          <p:cNvPr id="4" name="灯片编号占位符 3"/>
          <p:cNvSpPr>
            <a:spLocks noGrp="1"/>
          </p:cNvSpPr>
          <p:nvPr>
            <p:ph type="sldNum" sz="quarter" idx="10"/>
          </p:nvPr>
        </p:nvSpPr>
        <p:spPr/>
        <p:txBody>
          <a:bodyPr/>
          <a:lstStyle/>
          <a:p>
            <a:fld id="{D712715C-60D8-4442-95C1-470452B8606C}" type="slidenum">
              <a:rPr kumimoji="1" lang="zh-CN" altLang="en-US" smtClean="0"/>
            </a:fld>
            <a:endParaRPr kumimoji="1"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0"/>
            <a:ext cx="6096000" cy="3429000"/>
          </a:xfrm>
        </p:spPr>
      </p:sp>
      <p:sp>
        <p:nvSpPr>
          <p:cNvPr id="3" name="备注占位符 2"/>
          <p:cNvSpPr>
            <a:spLocks noGrp="1"/>
          </p:cNvSpPr>
          <p:nvPr>
            <p:ph type="body" idx="1"/>
          </p:nvPr>
        </p:nvSpPr>
        <p:spPr/>
        <p:txBody>
          <a:bodyPr/>
          <a:lstStyle/>
          <a:p>
            <a:pPr indent="0"/>
            <a:r>
              <a:rPr lang="en-US" altLang="zh-CN" sz="1800" kern="100" dirty="0">
                <a:effectLst/>
                <a:latin typeface="Arial" panose="020B0604020202020204" pitchFamily="34" charset="0"/>
                <a:ea typeface="+mn-ea"/>
                <a:cs typeface="Arial" panose="020B0604020202020204" pitchFamily="34" charset="0"/>
              </a:rPr>
              <a:t>As shown in the figure, the request rates significantly fluctuate with recurring peaks, reflecting the unpredictable nature of demands. This time-varying workload complicates the resource provisioning problem and calls for adaptive, load-aware strategies to maintain performance and cost-efficiency. </a:t>
            </a:r>
            <a:endParaRPr lang="en-US" altLang="zh-CN" sz="1800" kern="100" dirty="0">
              <a:effectLst/>
              <a:latin typeface="Arial" panose="020B0604020202020204" pitchFamily="34" charset="0"/>
              <a:ea typeface="+mn-ea"/>
              <a:cs typeface="Arial" panose="020B0604020202020204" pitchFamily="34" charset="0"/>
            </a:endParaRPr>
          </a:p>
          <a:p>
            <a:pPr indent="0"/>
            <a:endParaRPr lang="en-US" altLang="zh-CN" sz="1800" kern="100" dirty="0">
              <a:effectLst/>
              <a:latin typeface="Arial" panose="020B0604020202020204" pitchFamily="34" charset="0"/>
              <a:ea typeface="+mn-ea"/>
              <a:cs typeface="Arial" panose="020B0604020202020204" pitchFamily="34" charset="0"/>
            </a:endParaRPr>
          </a:p>
          <a:p>
            <a:pPr indent="0"/>
            <a:r>
              <a:rPr lang="en-US" altLang="zh-CN" sz="1800" kern="100" dirty="0">
                <a:effectLst/>
                <a:latin typeface="Arial" panose="020B0604020202020204" pitchFamily="34" charset="0"/>
                <a:ea typeface="+mn-ea"/>
                <a:cs typeface="Arial" panose="020B0604020202020204" pitchFamily="34" charset="0"/>
              </a:rPr>
              <a:t>Also, edge servers are operated under stringent resource constraints, particularly in memory: edge servers from Alibaba have only 8 to 128GB memory size, which is way more less than the cloud servers. Limited memory capacity on edge nodes not only causes difficulty in arranging microservice instances, but also demand a lightweight algorithm to perform in a memory limited edge. </a:t>
            </a:r>
            <a:endParaRPr lang="zh-CN" altLang="zh-CN" sz="1800" kern="100" dirty="0">
              <a:effectLst/>
              <a:latin typeface="Arial" panose="020B0604020202020204" pitchFamily="34" charset="0"/>
              <a:ea typeface="+mn-ea"/>
              <a:cs typeface="Arial" panose="020B0604020202020204" pitchFamily="34" charset="0"/>
            </a:endParaRPr>
          </a:p>
        </p:txBody>
      </p:sp>
      <p:sp>
        <p:nvSpPr>
          <p:cNvPr id="4" name="灯片编号占位符 3"/>
          <p:cNvSpPr>
            <a:spLocks noGrp="1"/>
          </p:cNvSpPr>
          <p:nvPr>
            <p:ph type="sldNum" sz="quarter" idx="10"/>
          </p:nvPr>
        </p:nvSpPr>
        <p:spPr/>
        <p:txBody>
          <a:bodyPr/>
          <a:lstStyle/>
          <a:p>
            <a:fld id="{D712715C-60D8-4442-95C1-470452B8606C}" type="slidenum">
              <a:rPr kumimoji="1" lang="zh-CN" altLang="en-US" smtClean="0"/>
            </a:fld>
            <a:endParaRPr kumimoji="1"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0"/>
            <a:ext cx="6096000" cy="3429000"/>
          </a:xfrm>
        </p:spPr>
      </p:sp>
      <p:sp>
        <p:nvSpPr>
          <p:cNvPr id="3" name="备注占位符 2"/>
          <p:cNvSpPr>
            <a:spLocks noGrp="1"/>
          </p:cNvSpPr>
          <p:nvPr>
            <p:ph type="body" idx="1"/>
          </p:nvPr>
        </p:nvSpPr>
        <p:spPr/>
        <p:txBody>
          <a:bodyPr/>
          <a:lstStyle/>
          <a:p>
            <a:pPr indent="0"/>
            <a:r>
              <a:rPr lang="en-US" altLang="zh-CN" sz="1800" kern="100" dirty="0">
                <a:effectLst/>
                <a:latin typeface="Arial" panose="020B0604020202020204" pitchFamily="34" charset="0"/>
                <a:ea typeface="+mn-ea"/>
                <a:cs typeface="Arial" panose="020B0604020202020204" pitchFamily="34" charset="0"/>
              </a:rPr>
              <a:t>The SoCL framework aims to address the above challenges through the following key features: </a:t>
            </a:r>
            <a:endParaRPr lang="en-US" altLang="zh-CN" sz="1800" kern="100" dirty="0">
              <a:effectLst/>
              <a:latin typeface="Arial" panose="020B0604020202020204" pitchFamily="34" charset="0"/>
              <a:ea typeface="+mn-ea"/>
              <a:cs typeface="Arial" panose="020B0604020202020204" pitchFamily="34" charset="0"/>
            </a:endParaRPr>
          </a:p>
          <a:p>
            <a:pPr indent="0"/>
            <a:endParaRPr lang="en-US" altLang="zh-CN" sz="1800" kern="100" dirty="0">
              <a:effectLst/>
              <a:latin typeface="Arial" panose="020B0604020202020204" pitchFamily="34" charset="0"/>
              <a:ea typeface="+mn-ea"/>
              <a:cs typeface="Arial" panose="020B0604020202020204" pitchFamily="34" charset="0"/>
            </a:endParaRPr>
          </a:p>
          <a:p>
            <a:pPr indent="0"/>
            <a:r>
              <a:rPr lang="en-US" altLang="zh-CN" sz="1800" kern="100" dirty="0">
                <a:effectLst/>
                <a:latin typeface="Arial" panose="020B0604020202020204" pitchFamily="34" charset="0"/>
                <a:ea typeface="+mn-ea"/>
                <a:cs typeface="Arial" panose="020B0604020202020204" pitchFamily="34" charset="0"/>
              </a:rPr>
              <a:t>First is the One-shot decision-making: The SoCL framework reacts promptly to mobility-induced changes, continuously responds to real-time user distributions and requests. </a:t>
            </a:r>
            <a:endParaRPr lang="en-US" altLang="zh-CN" sz="1800" kern="100" dirty="0">
              <a:effectLst/>
              <a:latin typeface="Arial" panose="020B0604020202020204" pitchFamily="34" charset="0"/>
              <a:ea typeface="+mn-ea"/>
              <a:cs typeface="Arial" panose="020B0604020202020204" pitchFamily="34" charset="0"/>
            </a:endParaRPr>
          </a:p>
          <a:p>
            <a:pPr indent="0"/>
            <a:r>
              <a:rPr lang="en-US" altLang="zh-CN" sz="1800" kern="100" dirty="0">
                <a:effectLst/>
                <a:latin typeface="Arial" panose="020B0604020202020204" pitchFamily="34" charset="0"/>
                <a:ea typeface="+mn-ea"/>
                <a:cs typeface="Arial" panose="020B0604020202020204" pitchFamily="34" charset="0"/>
              </a:rPr>
              <a:t>Second is the Dependency-based filtering: The filtering mechanism can figure out the intrinsic dependencies inside the user requests and avoid detoured routing. </a:t>
            </a:r>
            <a:endParaRPr lang="en-US" altLang="zh-CN" sz="1800" kern="100" dirty="0">
              <a:effectLst/>
              <a:latin typeface="Arial" panose="020B0604020202020204" pitchFamily="34" charset="0"/>
              <a:ea typeface="+mn-ea"/>
              <a:cs typeface="Arial" panose="020B0604020202020204" pitchFamily="34" charset="0"/>
            </a:endParaRPr>
          </a:p>
          <a:p>
            <a:pPr indent="0"/>
            <a:r>
              <a:rPr lang="en-US" altLang="zh-CN" sz="1800" kern="100" dirty="0">
                <a:effectLst/>
                <a:latin typeface="Arial" panose="020B0604020202020204" pitchFamily="34" charset="0"/>
                <a:ea typeface="+mn-ea"/>
                <a:cs typeface="Arial" panose="020B0604020202020204" pitchFamily="34" charset="0"/>
              </a:rPr>
              <a:t>Third, it is Optimized for routing: The partitioning method ensures each connectivity-based group has at least one instance, increasing the probability of finding a nearby edge server. </a:t>
            </a:r>
            <a:endParaRPr lang="en-US" altLang="zh-CN" sz="1800" kern="100" dirty="0">
              <a:effectLst/>
              <a:latin typeface="Arial" panose="020B0604020202020204" pitchFamily="34" charset="0"/>
              <a:ea typeface="+mn-ea"/>
              <a:cs typeface="Arial" panose="020B0604020202020204" pitchFamily="34" charset="0"/>
            </a:endParaRPr>
          </a:p>
          <a:p>
            <a:pPr indent="0"/>
            <a:r>
              <a:rPr lang="en-US" altLang="zh-CN" sz="1800" kern="100" dirty="0">
                <a:effectLst/>
                <a:latin typeface="Arial" panose="020B0604020202020204" pitchFamily="34" charset="0"/>
                <a:ea typeface="+mn-ea"/>
                <a:cs typeface="Arial" panose="020B0604020202020204" pitchFamily="34" charset="0"/>
              </a:rPr>
              <a:t>And last, it has Flexible storage planning: The storage planning mechanism performs a deployment trade-off by instance priority, allowing more warm instances in the nearby area. </a:t>
            </a:r>
            <a:endParaRPr lang="zh-CN" altLang="zh-CN" sz="1800" kern="100" dirty="0">
              <a:effectLst/>
              <a:latin typeface="Arial" panose="020B0604020202020204" pitchFamily="34" charset="0"/>
              <a:ea typeface="+mn-ea"/>
              <a:cs typeface="Arial" panose="020B0604020202020204" pitchFamily="34" charset="0"/>
            </a:endParaRPr>
          </a:p>
        </p:txBody>
      </p:sp>
      <p:sp>
        <p:nvSpPr>
          <p:cNvPr id="4" name="灯片编号占位符 3"/>
          <p:cNvSpPr>
            <a:spLocks noGrp="1"/>
          </p:cNvSpPr>
          <p:nvPr>
            <p:ph type="sldNum" sz="quarter" idx="10"/>
          </p:nvPr>
        </p:nvSpPr>
        <p:spPr/>
        <p:txBody>
          <a:bodyPr/>
          <a:lstStyle/>
          <a:p>
            <a:fld id="{D712715C-60D8-4442-95C1-470452B8606C}" type="slidenum">
              <a:rPr kumimoji="1" lang="zh-CN" altLang="en-US" smtClean="0"/>
            </a:fld>
            <a:endParaRPr kumimoji="1"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dirty="0"/>
              <a:t>Here we introduce the models and formulation.</a:t>
            </a:r>
            <a:endParaRPr lang="zh-CN" altLang="en-US" sz="1800" dirty="0"/>
          </a:p>
        </p:txBody>
      </p:sp>
      <p:sp>
        <p:nvSpPr>
          <p:cNvPr id="4" name="灯片编号占位符 3"/>
          <p:cNvSpPr>
            <a:spLocks noGrp="1"/>
          </p:cNvSpPr>
          <p:nvPr>
            <p:ph type="sldNum" sz="quarter" idx="5"/>
          </p:nvPr>
        </p:nvSpPr>
        <p:spPr/>
        <p:txBody>
          <a:bodyPr/>
          <a:lstStyle/>
          <a:p>
            <a:fld id="{D712715C-60D8-4442-95C1-470452B8606C}" type="slidenum">
              <a:rPr kumimoji="1" lang="zh-CN" altLang="en-US" smtClean="0"/>
            </a:fld>
            <a:endParaRPr kumimoji="1"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14288"/>
            <a:ext cx="6096000" cy="3429001"/>
          </a:xfrm>
        </p:spPr>
      </p:sp>
      <mc:AlternateContent xmlns:mc="http://schemas.openxmlformats.org/markup-compatibility/2006">
        <mc:Choice xmlns:a14="http://schemas.microsoft.com/office/drawing/2010/main" Requires="a14">
          <p:sp>
            <p:nvSpPr>
              <p:cNvPr id="3" name="备注占位符 2"/>
              <p:cNvSpPr>
                <a:spLocks noGrp="1"/>
              </p:cNvSpPr>
              <p:nvPr>
                <p:ph type="body" idx="1"/>
              </p:nvPr>
            </p:nvSpPr>
            <p:spPr/>
            <p:txBody>
              <a:bodyPr/>
              <a:lstStyle/>
              <a:p>
                <a:pPr marL="0" marR="0" lvl="0" indent="0" algn="l" defTabSz="342900" rtl="0" eaLnBrk="1" fontAlgn="auto" latinLnBrk="0" hangingPunct="1">
                  <a:lnSpc>
                    <a:spcPct val="100000"/>
                  </a:lnSpc>
                  <a:spcBef>
                    <a:spcPts val="0"/>
                  </a:spcBef>
                  <a:spcAft>
                    <a:spcPts val="0"/>
                  </a:spcAft>
                  <a:buClrTx/>
                  <a:buSzTx/>
                  <a:buFontTx/>
                  <a:buNone/>
                  <a:defRPr/>
                </a:pPr>
                <a:r>
                  <a:rPr lang="en-US" altLang="zh-CN" sz="1800" kern="1200" dirty="0">
                    <a:solidFill>
                      <a:schemeClr val="tx1"/>
                    </a:solidFill>
                    <a:latin typeface="Arial" panose="020B0604020202020204" pitchFamily="34" charset="0"/>
                    <a:ea typeface="黑体" panose="02010609060101010101" pitchFamily="49" charset="-122"/>
                    <a:cs typeface="Times New Roman" panose="02020603050405020304" pitchFamily="18" charset="0"/>
                  </a:rPr>
                  <a:t>For the system model, we got the entities at the left part, and some indications at the right part. </a:t>
                </a:r>
                <a:endParaRPr lang="en-US" altLang="zh-CN" sz="1800" dirty="0">
                  <a:latin typeface="Arial" panose="020B0604020202020204" pitchFamily="34" charset="0"/>
                  <a:cs typeface="Arial" panose="020B0604020202020204" pitchFamily="34" charset="0"/>
                </a:endParaRPr>
              </a:p>
              <a:p>
                <a:pPr marL="0" marR="0" lvl="0" indent="0" algn="l" defTabSz="342900" rtl="0" eaLnBrk="1" fontAlgn="auto" latinLnBrk="0" hangingPunct="1">
                  <a:lnSpc>
                    <a:spcPct val="100000"/>
                  </a:lnSpc>
                  <a:spcBef>
                    <a:spcPts val="0"/>
                  </a:spcBef>
                  <a:spcAft>
                    <a:spcPts val="0"/>
                  </a:spcAft>
                  <a:buClrTx/>
                  <a:buSzTx/>
                  <a:buFontTx/>
                  <a:buNone/>
                  <a:defRPr/>
                </a:pPr>
                <a:endParaRPr lang="en-US" altLang="zh-CN" sz="1800" dirty="0">
                  <a:latin typeface="Arial" panose="020B0604020202020204" pitchFamily="34" charset="0"/>
                  <a:cs typeface="Arial" panose="020B0604020202020204" pitchFamily="34" charset="0"/>
                </a:endParaRPr>
              </a:p>
              <a:p>
                <a:pPr marL="0" marR="0" lvl="0" indent="0" algn="l" defTabSz="342900" rtl="0" eaLnBrk="1" fontAlgn="auto" latinLnBrk="0" hangingPunct="1">
                  <a:lnSpc>
                    <a:spcPct val="100000"/>
                  </a:lnSpc>
                  <a:spcBef>
                    <a:spcPts val="0"/>
                  </a:spcBef>
                  <a:spcAft>
                    <a:spcPts val="0"/>
                  </a:spcAft>
                  <a:buClrTx/>
                  <a:buSzTx/>
                  <a:buFontTx/>
                  <a:buNone/>
                  <a:defRPr/>
                </a:pPr>
                <a:r>
                  <a:rPr lang="en-US" altLang="zh-CN" sz="1800" dirty="0">
                    <a:latin typeface="Arial" panose="020B0604020202020204" pitchFamily="34" charset="0"/>
                    <a:cs typeface="Arial" panose="020B0604020202020204" pitchFamily="34" charset="0"/>
                  </a:rPr>
                  <a:t>Here is the cost model for each edge server, where the x is a provisioning decision variable to indicate whether microservice </a:t>
                </a:r>
                <a14:m>
                  <m:oMath xmlns:m="http://schemas.openxmlformats.org/officeDocument/2006/math">
                    <m:sSub>
                      <m:sSubPr>
                        <m:ctrlPr>
                          <a:rPr lang="en-US" altLang="zh-CN" sz="1800" i="1" smtClean="0">
                            <a:latin typeface="Cambria Math" panose="02040503050406030204" pitchFamily="18" charset="0"/>
                            <a:cs typeface="Arial" panose="020B0604020202020204" pitchFamily="34" charset="0"/>
                          </a:rPr>
                        </m:ctrlPr>
                      </m:sSubPr>
                      <m:e>
                        <m:r>
                          <a:rPr lang="en-US" altLang="zh-CN" sz="1800" b="0" i="1" smtClean="0">
                            <a:latin typeface="Cambria Math" panose="02040503050406030204" pitchFamily="18" charset="0"/>
                            <a:cs typeface="Arial" panose="020B0604020202020204" pitchFamily="34" charset="0"/>
                          </a:rPr>
                          <m:t>𝑚</m:t>
                        </m:r>
                      </m:e>
                      <m:sub>
                        <m:r>
                          <a:rPr lang="en-US" altLang="zh-CN" sz="1800" b="0" i="1" smtClean="0">
                            <a:latin typeface="Cambria Math" panose="02040503050406030204" pitchFamily="18" charset="0"/>
                            <a:cs typeface="Arial" panose="020B0604020202020204" pitchFamily="34" charset="0"/>
                          </a:rPr>
                          <m:t>𝑖</m:t>
                        </m:r>
                      </m:sub>
                    </m:sSub>
                  </m:oMath>
                </a14:m>
                <a:r>
                  <a:rPr lang="en-US" altLang="zh-CN" sz="1800" baseline="0" dirty="0">
                    <a:latin typeface="Arial" panose="020B0604020202020204" pitchFamily="34" charset="0"/>
                    <a:cs typeface="Arial" panose="020B0604020202020204" pitchFamily="34" charset="0"/>
                  </a:rPr>
                  <a:t> is placed on </a:t>
                </a:r>
                <a14:m>
                  <m:oMath xmlns:m="http://schemas.openxmlformats.org/officeDocument/2006/math">
                    <m:sSub>
                      <m:sSubPr>
                        <m:ctrlPr>
                          <a:rPr lang="en-US" altLang="zh-CN" sz="1800" i="1" baseline="0" smtClean="0">
                            <a:latin typeface="Cambria Math" panose="02040503050406030204" pitchFamily="18" charset="0"/>
                            <a:cs typeface="Arial" panose="020B0604020202020204" pitchFamily="34" charset="0"/>
                          </a:rPr>
                        </m:ctrlPr>
                      </m:sSubPr>
                      <m:e>
                        <m:r>
                          <a:rPr lang="en-US" altLang="zh-CN" sz="1800" b="0" i="1" baseline="0" smtClean="0">
                            <a:latin typeface="Cambria Math" panose="02040503050406030204" pitchFamily="18" charset="0"/>
                            <a:cs typeface="Arial" panose="020B0604020202020204" pitchFamily="34" charset="0"/>
                          </a:rPr>
                          <m:t>𝑣</m:t>
                        </m:r>
                      </m:e>
                      <m:sub>
                        <m:r>
                          <a:rPr lang="en-US" altLang="zh-CN" sz="1800" b="0" i="1" baseline="0" smtClean="0">
                            <a:latin typeface="Cambria Math" panose="02040503050406030204" pitchFamily="18" charset="0"/>
                            <a:cs typeface="Arial" panose="020B0604020202020204" pitchFamily="34" charset="0"/>
                          </a:rPr>
                          <m:t>𝑘</m:t>
                        </m:r>
                      </m:sub>
                    </m:sSub>
                  </m:oMath>
                </a14:m>
                <a:r>
                  <a:rPr lang="en-US" altLang="zh-CN" sz="1800" baseline="0" dirty="0">
                    <a:latin typeface="Arial" panose="020B0604020202020204" pitchFamily="34" charset="0"/>
                    <a:cs typeface="Arial" panose="020B0604020202020204" pitchFamily="34" charset="0"/>
                  </a:rPr>
                  <a:t> . </a:t>
                </a:r>
                <a:endParaRPr lang="en-US" altLang="zh-CN" sz="1800" baseline="0" dirty="0">
                  <a:latin typeface="Arial" panose="020B0604020202020204" pitchFamily="34" charset="0"/>
                  <a:cs typeface="Arial" panose="020B0604020202020204" pitchFamily="34" charset="0"/>
                </a:endParaRPr>
              </a:p>
              <a:p>
                <a:pPr marL="0" marR="0" lvl="0" indent="0" algn="l" defTabSz="342900" rtl="0" eaLnBrk="1" fontAlgn="auto" latinLnBrk="0" hangingPunct="1">
                  <a:lnSpc>
                    <a:spcPct val="100000"/>
                  </a:lnSpc>
                  <a:spcBef>
                    <a:spcPts val="0"/>
                  </a:spcBef>
                  <a:spcAft>
                    <a:spcPts val="0"/>
                  </a:spcAft>
                  <a:buClrTx/>
                  <a:buSzTx/>
                  <a:buFontTx/>
                  <a:buNone/>
                  <a:defRPr/>
                </a:pPr>
                <a:endParaRPr lang="en-US" altLang="zh-CN" sz="1800" baseline="0" dirty="0">
                  <a:latin typeface="Arial" panose="020B0604020202020204" pitchFamily="34" charset="0"/>
                  <a:cs typeface="Arial" panose="020B0604020202020204" pitchFamily="34" charset="0"/>
                </a:endParaRPr>
              </a:p>
              <a:p>
                <a:pPr marL="0" marR="0" lvl="0" indent="0" algn="l" defTabSz="342900" rtl="0" eaLnBrk="1" fontAlgn="auto" latinLnBrk="0" hangingPunct="1">
                  <a:lnSpc>
                    <a:spcPct val="100000"/>
                  </a:lnSpc>
                  <a:spcBef>
                    <a:spcPts val="0"/>
                  </a:spcBef>
                  <a:spcAft>
                    <a:spcPts val="0"/>
                  </a:spcAft>
                  <a:buClrTx/>
                  <a:buSzTx/>
                  <a:buFontTx/>
                  <a:buNone/>
                  <a:defRPr/>
                </a:pPr>
                <a:r>
                  <a:rPr lang="en-US" altLang="zh-CN" sz="1800" baseline="0" dirty="0">
                    <a:latin typeface="Arial" panose="020B0604020202020204" pitchFamily="34" charset="0"/>
                    <a:cs typeface="Arial" panose="020B0604020202020204" pitchFamily="34" charset="0"/>
                  </a:rPr>
                  <a:t>The completion time of each request consists of 4 terms, only the </a:t>
                </a:r>
                <a14:m>
                  <m:oMath xmlns:m="http://schemas.openxmlformats.org/officeDocument/2006/math">
                    <m:sSubSup>
                      <m:sSubSupPr>
                        <m:ctrlPr>
                          <a:rPr lang="en-US" altLang="zh-CN" sz="1800" i="1" smtClean="0">
                            <a:latin typeface="Cambria Math" panose="02040503050406030204" pitchFamily="18" charset="0"/>
                            <a:sym typeface="Comic Sans MS" panose="030F0702030302020204"/>
                          </a:rPr>
                        </m:ctrlPr>
                      </m:sSubSupPr>
                      <m:e>
                        <m:r>
                          <a:rPr lang="en-US" altLang="zh-CN" sz="1800" i="1">
                            <a:latin typeface="Cambria Math" panose="02040503050406030204" pitchFamily="18" charset="0"/>
                            <a:sym typeface="Comic Sans MS" panose="030F0702030302020204"/>
                          </a:rPr>
                          <m:t>𝑑</m:t>
                        </m:r>
                      </m:e>
                      <m:sub>
                        <m:r>
                          <a:rPr lang="en-US" altLang="zh-CN" sz="1800" b="0" i="1" smtClean="0">
                            <a:latin typeface="Cambria Math" panose="02040503050406030204" pitchFamily="18" charset="0"/>
                            <a:sym typeface="Comic Sans MS" panose="030F0702030302020204"/>
                          </a:rPr>
                          <m:t>𝑐</m:t>
                        </m:r>
                      </m:sub>
                      <m:sup>
                        <m:r>
                          <a:rPr lang="en-US" altLang="zh-CN" sz="1800" i="1">
                            <a:latin typeface="Cambria Math" panose="02040503050406030204" pitchFamily="18" charset="0"/>
                            <a:sym typeface="Comic Sans MS" panose="030F0702030302020204"/>
                          </a:rPr>
                          <m:t>ℎ</m:t>
                        </m:r>
                      </m:sup>
                    </m:sSubSup>
                    <m:d>
                      <m:dPr>
                        <m:ctrlPr>
                          <a:rPr lang="en-US" altLang="zh-CN" sz="1800" i="1">
                            <a:latin typeface="Cambria Math" panose="02040503050406030204" pitchFamily="18" charset="0"/>
                            <a:ea typeface="Cambria Math" panose="02040503050406030204" pitchFamily="18" charset="0"/>
                            <a:sym typeface="Comic Sans MS" panose="030F0702030302020204"/>
                          </a:rPr>
                        </m:ctrlPr>
                      </m:dPr>
                      <m:e>
                        <m:sSub>
                          <m:sSubPr>
                            <m:ctrlPr>
                              <a:rPr lang="en-US" altLang="zh-CN" sz="1800" i="1">
                                <a:latin typeface="Cambria Math" panose="02040503050406030204" pitchFamily="18" charset="0"/>
                              </a:rPr>
                            </m:ctrlPr>
                          </m:sSubPr>
                          <m:e>
                            <m:r>
                              <a:rPr lang="en-US" altLang="zh-CN" sz="1800" i="1">
                                <a:latin typeface="Cambria Math" panose="02040503050406030204" pitchFamily="18" charset="0"/>
                              </a:rPr>
                              <m:t>𝑚</m:t>
                            </m:r>
                          </m:e>
                          <m:sub>
                            <m:r>
                              <a:rPr lang="en-US" altLang="zh-CN" sz="1800" i="1">
                                <a:latin typeface="Cambria Math" panose="02040503050406030204" pitchFamily="18" charset="0"/>
                              </a:rPr>
                              <m:t>𝑖</m:t>
                            </m:r>
                          </m:sub>
                        </m:sSub>
                      </m:e>
                    </m:d>
                  </m:oMath>
                </a14:m>
                <a:r>
                  <a:rPr lang="en-US" altLang="zh-CN" sz="1800" baseline="0" dirty="0">
                    <a:latin typeface="Arial" panose="020B0604020202020204" pitchFamily="34" charset="0"/>
                    <a:cs typeface="Arial" panose="020B0604020202020204" pitchFamily="34" charset="0"/>
                  </a:rPr>
                  <a:t> is the computation delay, and the others are the transmission delays at different stage. </a:t>
                </a:r>
                <a:endParaRPr lang="en-US" altLang="zh-CN" sz="1800" baseline="0" dirty="0">
                  <a:latin typeface="Arial" panose="020B0604020202020204" pitchFamily="34" charset="0"/>
                  <a:cs typeface="Arial" panose="020B0604020202020204" pitchFamily="34" charset="0"/>
                </a:endParaRPr>
              </a:p>
              <a:p>
                <a:pPr marL="0" marR="0" lvl="0" indent="0" algn="l" defTabSz="342900" rtl="0" eaLnBrk="1" fontAlgn="auto" latinLnBrk="0" hangingPunct="1">
                  <a:lnSpc>
                    <a:spcPct val="100000"/>
                  </a:lnSpc>
                  <a:spcBef>
                    <a:spcPts val="0"/>
                  </a:spcBef>
                  <a:spcAft>
                    <a:spcPts val="0"/>
                  </a:spcAft>
                  <a:buClrTx/>
                  <a:buSzTx/>
                  <a:buFontTx/>
                  <a:buNone/>
                  <a:defRPr/>
                </a:pPr>
                <a:endParaRPr lang="zh-CN" altLang="en-US" sz="1800" dirty="0">
                  <a:latin typeface="Arial" panose="020B0604020202020204" pitchFamily="34" charset="0"/>
                  <a:cs typeface="Arial" panose="020B0604020202020204" pitchFamily="34" charset="0"/>
                </a:endParaRPr>
              </a:p>
            </p:txBody>
          </p:sp>
        </mc:Choice>
        <mc:Fallback>
          <p:sp>
            <p:nvSpPr>
              <p:cNvPr id="3" name="备注占位符 2"/>
              <p:cNvSpPr>
                <a:spLocks noRot="1" noChangeAspect="1" noMove="1" noResize="1" noEditPoints="1" noAdjustHandles="1" noChangeArrowheads="1" noChangeShapeType="1" noTextEdit="1"/>
              </p:cNvSpPr>
              <p:nvPr>
                <p:ph type="body" idx="1"/>
              </p:nvPr>
            </p:nvSpPr>
            <p:spPr>
              <a:blipFill rotWithShape="1">
                <a:blip r:embed="rId3"/>
                <a:stretch>
                  <a:fillRect t="-8" b="8"/>
                </a:stretch>
              </a:blipFill>
            </p:spPr>
            <p:txBody>
              <a:bodyPr/>
              <a:lstStyle/>
              <a:p>
                <a:r>
                  <a:rPr lang="zh-CN" altLang="en-US">
                    <a:noFill/>
                  </a:rPr>
                  <a:t> </a:t>
                </a:r>
              </a:p>
            </p:txBody>
          </p:sp>
        </mc:Fallback>
      </mc:AlternateContent>
      <p:sp>
        <p:nvSpPr>
          <p:cNvPr id="4" name="灯片编号占位符 3"/>
          <p:cNvSpPr>
            <a:spLocks noGrp="1"/>
          </p:cNvSpPr>
          <p:nvPr>
            <p:ph type="sldNum" sz="quarter" idx="10"/>
          </p:nvPr>
        </p:nvSpPr>
        <p:spPr/>
        <p:txBody>
          <a:bodyPr/>
          <a:lstStyle/>
          <a:p>
            <a:fld id="{D712715C-60D8-4442-95C1-470452B8606C}" type="slidenum">
              <a:rPr kumimoji="1" lang="zh-CN" altLang="en-US" smtClean="0"/>
            </a:fld>
            <a:endParaRPr kumimoji="1"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showMasterSp="0">
  <p:cSld name="空白">
    <p:bg>
      <p:bgPr>
        <a:solidFill>
          <a:schemeClr val="bg1"/>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showMasterSp="0">
  <p:cSld name="1_空白">
    <p:bg>
      <p:bgPr>
        <a:solidFill>
          <a:schemeClr val="bg1"/>
        </a:solidFill>
        <a:effectLst/>
      </p:bgPr>
    </p:bg>
    <p:spTree>
      <p:nvGrpSpPr>
        <p:cNvPr id="1" name=""/>
        <p:cNvGrpSpPr/>
        <p:nvPr/>
      </p:nvGrpSpPr>
      <p:grpSpPr>
        <a:xfrm>
          <a:off x="0" y="0"/>
          <a:ext cx="0" cy="0"/>
          <a:chOff x="0" y="0"/>
          <a:chExt cx="0" cy="0"/>
        </a:xfrm>
      </p:grpSpPr>
      <p:sp>
        <p:nvSpPr>
          <p:cNvPr id="2" name="矩形 1"/>
          <p:cNvSpPr/>
          <p:nvPr userDrawn="1"/>
        </p:nvSpPr>
        <p:spPr>
          <a:xfrm>
            <a:off x="8136860" y="4786900"/>
            <a:ext cx="820283" cy="276999"/>
          </a:xfrm>
          <a:prstGeom prst="rect">
            <a:avLst/>
          </a:prstGeom>
        </p:spPr>
        <p:txBody>
          <a:bodyPr lIns="68580" tIns="34290" rIns="68580" bIns="34290"/>
          <a:lstStyle/>
          <a:p>
            <a:pPr algn="ctr">
              <a:defRPr/>
            </a:pPr>
            <a:fld id="{2EEF1883-7A0E-4F66-9932-E581691AD397}" type="slidenum">
              <a:rPr lang="zh-CN" altLang="en-US" sz="1200" smtClean="0">
                <a:solidFill>
                  <a:schemeClr val="tx1">
                    <a:lumMod val="65000"/>
                    <a:lumOff val="35000"/>
                  </a:schemeClr>
                </a:solidFill>
              </a:rPr>
            </a:fld>
            <a:endPar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a:t>单击此处编辑母版标题样式</a:t>
            </a:r>
            <a:endParaRPr lang="zh-CN" altLang="en-US"/>
          </a:p>
        </p:txBody>
      </p:sp>
      <p:sp>
        <p:nvSpPr>
          <p:cNvPr id="3" name="矩形 2"/>
          <p:cNvSpPr/>
          <p:nvPr userDrawn="1"/>
        </p:nvSpPr>
        <p:spPr>
          <a:xfrm>
            <a:off x="7747712" y="4897279"/>
            <a:ext cx="775136" cy="246221"/>
          </a:xfrm>
          <a:prstGeom prst="rect">
            <a:avLst/>
          </a:prstGeom>
        </p:spPr>
        <p:txBody>
          <a:bodyPr wrap="square">
            <a:spAutoFit/>
          </a:bodyPr>
          <a:lstStyle/>
          <a:p>
            <a:pPr defTabSz="914400"/>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模板下载：</a:t>
            </a:r>
            <a:r>
              <a:rPr lang="en-US" altLang="zh-CN" sz="100" dirty="0">
                <a:solidFill>
                  <a:prstClr val="white"/>
                </a:solidFill>
                <a:latin typeface="Calibri" panose="020F0502020204030204"/>
                <a:ea typeface="宋体" panose="02010600030101010101" pitchFamily="2" charset="-122"/>
              </a:rPr>
              <a:t>www.1ppt.com/moban/     </a:t>
            </a:r>
            <a:r>
              <a:rPr lang="zh-CN" altLang="en-US" sz="100" dirty="0">
                <a:solidFill>
                  <a:prstClr val="white"/>
                </a:solidFill>
                <a:latin typeface="Calibri" panose="020F0502020204030204"/>
                <a:ea typeface="宋体" panose="02010600030101010101" pitchFamily="2" charset="-122"/>
              </a:rPr>
              <a:t>行业</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www.1ppt.com/hangye/ </a:t>
            </a:r>
            <a:endParaRPr lang="en-US" altLang="zh-CN" sz="100" dirty="0">
              <a:solidFill>
                <a:prstClr val="white"/>
              </a:solidFill>
              <a:latin typeface="Calibri" panose="020F0502020204030204"/>
              <a:ea typeface="宋体" panose="02010600030101010101" pitchFamily="2" charset="-122"/>
            </a:endParaRPr>
          </a:p>
          <a:p>
            <a:pPr defTabSz="914400"/>
            <a:r>
              <a:rPr lang="zh-CN" altLang="en-US" sz="100" dirty="0">
                <a:solidFill>
                  <a:prstClr val="white"/>
                </a:solidFill>
                <a:latin typeface="Calibri" panose="020F0502020204030204"/>
                <a:ea typeface="宋体" panose="02010600030101010101" pitchFamily="2" charset="-122"/>
              </a:rPr>
              <a:t>节日</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www.1ppt.com/jieri/           PPT</a:t>
            </a:r>
            <a:r>
              <a:rPr lang="zh-CN" altLang="en-US" sz="100" dirty="0">
                <a:solidFill>
                  <a:prstClr val="white"/>
                </a:solidFill>
                <a:latin typeface="Calibri" panose="020F0502020204030204"/>
                <a:ea typeface="宋体" panose="02010600030101010101" pitchFamily="2" charset="-122"/>
              </a:rPr>
              <a:t>素材下载：</a:t>
            </a:r>
            <a:r>
              <a:rPr lang="en-US" altLang="zh-CN" sz="100" dirty="0">
                <a:solidFill>
                  <a:prstClr val="white"/>
                </a:solidFill>
                <a:latin typeface="Calibri" panose="020F0502020204030204"/>
                <a:ea typeface="宋体" panose="02010600030101010101" pitchFamily="2" charset="-122"/>
              </a:rPr>
              <a:t>www.1ppt.com/sucai/</a:t>
            </a:r>
            <a:endParaRPr lang="en-US" altLang="zh-CN" sz="100" dirty="0">
              <a:solidFill>
                <a:prstClr val="white"/>
              </a:solidFill>
              <a:latin typeface="Calibri" panose="020F0502020204030204"/>
              <a:ea typeface="宋体" panose="02010600030101010101" pitchFamily="2" charset="-122"/>
            </a:endParaRPr>
          </a:p>
          <a:p>
            <a:pPr defTabSz="914400"/>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背景图片：</a:t>
            </a:r>
            <a:r>
              <a:rPr lang="en-US" altLang="zh-CN" sz="100" dirty="0">
                <a:solidFill>
                  <a:prstClr val="white"/>
                </a:solidFill>
                <a:latin typeface="Calibri" panose="020F0502020204030204"/>
                <a:ea typeface="宋体" panose="02010600030101010101" pitchFamily="2" charset="-122"/>
              </a:rPr>
              <a:t>www.1ppt.com/beijing/      PPT</a:t>
            </a:r>
            <a:r>
              <a:rPr lang="zh-CN" altLang="en-US" sz="100" dirty="0">
                <a:solidFill>
                  <a:prstClr val="white"/>
                </a:solidFill>
                <a:latin typeface="Calibri" panose="020F0502020204030204"/>
                <a:ea typeface="宋体" panose="02010600030101010101" pitchFamily="2" charset="-122"/>
              </a:rPr>
              <a:t>图表下载：</a:t>
            </a:r>
            <a:r>
              <a:rPr lang="en-US" altLang="zh-CN" sz="100" dirty="0">
                <a:solidFill>
                  <a:prstClr val="white"/>
                </a:solidFill>
                <a:latin typeface="Calibri" panose="020F0502020204030204"/>
                <a:ea typeface="宋体" panose="02010600030101010101" pitchFamily="2" charset="-122"/>
              </a:rPr>
              <a:t>www.1ppt.com/tubiao/      </a:t>
            </a:r>
            <a:endParaRPr lang="en-US" altLang="zh-CN" sz="100" dirty="0">
              <a:solidFill>
                <a:prstClr val="white"/>
              </a:solidFill>
              <a:latin typeface="Calibri" panose="020F0502020204030204"/>
              <a:ea typeface="宋体" panose="02010600030101010101" pitchFamily="2" charset="-122"/>
            </a:endParaRPr>
          </a:p>
          <a:p>
            <a:pPr defTabSz="914400"/>
            <a:r>
              <a:rPr lang="zh-CN" altLang="en-US" sz="100" dirty="0">
                <a:solidFill>
                  <a:prstClr val="white"/>
                </a:solidFill>
                <a:latin typeface="Calibri" panose="020F0502020204030204"/>
                <a:ea typeface="宋体" panose="02010600030101010101" pitchFamily="2" charset="-122"/>
              </a:rPr>
              <a:t>优秀</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下载：</a:t>
            </a:r>
            <a:r>
              <a:rPr lang="en-US" altLang="zh-CN" sz="100" dirty="0">
                <a:solidFill>
                  <a:prstClr val="white"/>
                </a:solidFill>
                <a:latin typeface="Calibri" panose="020F0502020204030204"/>
                <a:ea typeface="宋体" panose="02010600030101010101" pitchFamily="2" charset="-122"/>
              </a:rPr>
              <a:t>www.1ppt.com/xiazai/        PPT</a:t>
            </a:r>
            <a:r>
              <a:rPr lang="zh-CN" altLang="en-US" sz="100" dirty="0">
                <a:solidFill>
                  <a:prstClr val="white"/>
                </a:solidFill>
                <a:latin typeface="Calibri" panose="020F0502020204030204"/>
                <a:ea typeface="宋体" panose="02010600030101010101" pitchFamily="2" charset="-122"/>
              </a:rPr>
              <a:t>教程： </a:t>
            </a:r>
            <a:r>
              <a:rPr lang="en-US" altLang="zh-CN" sz="100" dirty="0">
                <a:solidFill>
                  <a:prstClr val="white"/>
                </a:solidFill>
                <a:latin typeface="Calibri" panose="020F0502020204030204"/>
                <a:ea typeface="宋体" panose="02010600030101010101" pitchFamily="2" charset="-122"/>
              </a:rPr>
              <a:t>www.1ppt.com/powerpoint/      </a:t>
            </a:r>
            <a:endParaRPr lang="en-US" altLang="zh-CN" sz="100" dirty="0">
              <a:solidFill>
                <a:prstClr val="white"/>
              </a:solidFill>
              <a:latin typeface="Calibri" panose="020F0502020204030204"/>
              <a:ea typeface="宋体" panose="02010600030101010101" pitchFamily="2" charset="-122"/>
            </a:endParaRPr>
          </a:p>
          <a:p>
            <a:pPr defTabSz="914400"/>
            <a:r>
              <a:rPr lang="en-US" altLang="zh-CN" sz="100" dirty="0">
                <a:solidFill>
                  <a:prstClr val="white"/>
                </a:solidFill>
                <a:latin typeface="Calibri" panose="020F0502020204030204"/>
                <a:ea typeface="宋体" panose="02010600030101010101" pitchFamily="2" charset="-122"/>
              </a:rPr>
              <a:t>Word</a:t>
            </a:r>
            <a:r>
              <a:rPr lang="zh-CN" altLang="en-US" sz="100" dirty="0">
                <a:solidFill>
                  <a:prstClr val="white"/>
                </a:solidFill>
                <a:latin typeface="Calibri" panose="020F0502020204030204"/>
                <a:ea typeface="宋体" panose="02010600030101010101" pitchFamily="2" charset="-122"/>
              </a:rPr>
              <a:t>教程： </a:t>
            </a:r>
            <a:r>
              <a:rPr lang="en-US" altLang="zh-CN" sz="100" dirty="0">
                <a:solidFill>
                  <a:prstClr val="white"/>
                </a:solidFill>
                <a:latin typeface="Calibri" panose="020F0502020204030204"/>
                <a:ea typeface="宋体" panose="02010600030101010101" pitchFamily="2" charset="-122"/>
              </a:rPr>
              <a:t>www.1ppt.com/word/              Excel</a:t>
            </a:r>
            <a:r>
              <a:rPr lang="zh-CN" altLang="en-US" sz="100" dirty="0">
                <a:solidFill>
                  <a:prstClr val="white"/>
                </a:solidFill>
                <a:latin typeface="Calibri" panose="020F0502020204030204"/>
                <a:ea typeface="宋体" panose="02010600030101010101" pitchFamily="2" charset="-122"/>
              </a:rPr>
              <a:t>教程：</a:t>
            </a:r>
            <a:r>
              <a:rPr lang="en-US" altLang="zh-CN" sz="100" dirty="0">
                <a:solidFill>
                  <a:prstClr val="white"/>
                </a:solidFill>
                <a:latin typeface="Calibri" panose="020F0502020204030204"/>
                <a:ea typeface="宋体" panose="02010600030101010101" pitchFamily="2" charset="-122"/>
              </a:rPr>
              <a:t>www.1ppt.com/excel/  </a:t>
            </a:r>
            <a:endParaRPr lang="en-US" altLang="zh-CN" sz="100" dirty="0">
              <a:solidFill>
                <a:prstClr val="white"/>
              </a:solidFill>
              <a:latin typeface="Calibri" panose="020F0502020204030204"/>
              <a:ea typeface="宋体" panose="02010600030101010101" pitchFamily="2" charset="-122"/>
            </a:endParaRPr>
          </a:p>
          <a:p>
            <a:pPr defTabSz="914400"/>
            <a:r>
              <a:rPr lang="zh-CN" altLang="en-US" sz="100" dirty="0">
                <a:solidFill>
                  <a:prstClr val="white"/>
                </a:solidFill>
                <a:latin typeface="Calibri" panose="020F0502020204030204"/>
                <a:ea typeface="宋体" panose="02010600030101010101" pitchFamily="2" charset="-122"/>
              </a:rPr>
              <a:t>资料下载：</a:t>
            </a:r>
            <a:r>
              <a:rPr lang="en-US" altLang="zh-CN" sz="100" dirty="0">
                <a:solidFill>
                  <a:prstClr val="white"/>
                </a:solidFill>
                <a:latin typeface="Calibri" panose="020F0502020204030204"/>
                <a:ea typeface="宋体" panose="02010600030101010101" pitchFamily="2" charset="-122"/>
              </a:rPr>
              <a:t>www.1ppt.com/ziliao/                PPT</a:t>
            </a:r>
            <a:r>
              <a:rPr lang="zh-CN" altLang="en-US" sz="100" dirty="0">
                <a:solidFill>
                  <a:prstClr val="white"/>
                </a:solidFill>
                <a:latin typeface="Calibri" panose="020F0502020204030204"/>
                <a:ea typeface="宋体" panose="02010600030101010101" pitchFamily="2" charset="-122"/>
              </a:rPr>
              <a:t>课件下载：</a:t>
            </a:r>
            <a:r>
              <a:rPr lang="en-US" altLang="zh-CN" sz="100" dirty="0">
                <a:solidFill>
                  <a:prstClr val="white"/>
                </a:solidFill>
                <a:latin typeface="Calibri" panose="020F0502020204030204"/>
                <a:ea typeface="宋体" panose="02010600030101010101" pitchFamily="2" charset="-122"/>
              </a:rPr>
              <a:t>www.1ppt.com/kejian/ </a:t>
            </a:r>
            <a:endParaRPr lang="en-US" altLang="zh-CN" sz="100" dirty="0">
              <a:solidFill>
                <a:prstClr val="white"/>
              </a:solidFill>
              <a:latin typeface="Calibri" panose="020F0502020204030204"/>
              <a:ea typeface="宋体" panose="02010600030101010101" pitchFamily="2" charset="-122"/>
            </a:endParaRPr>
          </a:p>
          <a:p>
            <a:pPr defTabSz="914400"/>
            <a:r>
              <a:rPr lang="zh-CN" altLang="en-US" sz="100" dirty="0">
                <a:solidFill>
                  <a:prstClr val="white"/>
                </a:solidFill>
                <a:latin typeface="Calibri" panose="020F0502020204030204"/>
                <a:ea typeface="宋体" panose="02010600030101010101" pitchFamily="2" charset="-122"/>
              </a:rPr>
              <a:t>范文下载：</a:t>
            </a:r>
            <a:r>
              <a:rPr lang="en-US" altLang="zh-CN" sz="100" dirty="0">
                <a:solidFill>
                  <a:prstClr val="white"/>
                </a:solidFill>
                <a:latin typeface="Calibri" panose="020F0502020204030204"/>
                <a:ea typeface="宋体" panose="02010600030101010101" pitchFamily="2" charset="-122"/>
              </a:rPr>
              <a:t>www.1ppt.com/fanwen/             </a:t>
            </a:r>
            <a:r>
              <a:rPr lang="zh-CN" altLang="en-US" sz="100" dirty="0">
                <a:solidFill>
                  <a:prstClr val="white"/>
                </a:solidFill>
                <a:latin typeface="Calibri" panose="020F0502020204030204"/>
                <a:ea typeface="宋体" panose="02010600030101010101" pitchFamily="2" charset="-122"/>
              </a:rPr>
              <a:t>试卷下载：</a:t>
            </a:r>
            <a:r>
              <a:rPr lang="en-US" altLang="zh-CN" sz="100" dirty="0">
                <a:solidFill>
                  <a:prstClr val="white"/>
                </a:solidFill>
                <a:latin typeface="Calibri" panose="020F0502020204030204"/>
                <a:ea typeface="宋体" panose="02010600030101010101" pitchFamily="2" charset="-122"/>
              </a:rPr>
              <a:t>www.1ppt.com/shiti/  </a:t>
            </a:r>
            <a:endParaRPr lang="en-US" altLang="zh-CN" sz="100" dirty="0">
              <a:solidFill>
                <a:prstClr val="white"/>
              </a:solidFill>
              <a:latin typeface="Calibri" panose="020F0502020204030204"/>
              <a:ea typeface="宋体" panose="02010600030101010101" pitchFamily="2" charset="-122"/>
            </a:endParaRPr>
          </a:p>
          <a:p>
            <a:pPr defTabSz="914400"/>
            <a:r>
              <a:rPr lang="zh-CN" altLang="en-US" sz="100" dirty="0">
                <a:solidFill>
                  <a:prstClr val="white"/>
                </a:solidFill>
                <a:latin typeface="Calibri" panose="020F0502020204030204"/>
                <a:ea typeface="宋体" panose="02010600030101010101" pitchFamily="2" charset="-122"/>
              </a:rPr>
              <a:t>教案下载：</a:t>
            </a:r>
            <a:r>
              <a:rPr lang="en-US" altLang="zh-CN" sz="100" dirty="0">
                <a:solidFill>
                  <a:prstClr val="white"/>
                </a:solidFill>
                <a:latin typeface="Calibri" panose="020F0502020204030204"/>
                <a:ea typeface="宋体" panose="02010600030101010101" pitchFamily="2" charset="-122"/>
              </a:rPr>
              <a:t>www.1ppt.com/jiaoan/        </a:t>
            </a:r>
            <a:endParaRPr lang="en-US" altLang="zh-CN" sz="100" dirty="0">
              <a:solidFill>
                <a:prstClr val="white"/>
              </a:solidFill>
              <a:latin typeface="Calibri" panose="020F0502020204030204"/>
              <a:ea typeface="宋体" panose="02010600030101010101" pitchFamily="2" charset="-122"/>
            </a:endParaRPr>
          </a:p>
          <a:p>
            <a:pPr defTabSz="914400"/>
            <a:r>
              <a:rPr lang="zh-CN" altLang="en-US" sz="100" dirty="0">
                <a:solidFill>
                  <a:prstClr val="white"/>
                </a:solidFill>
                <a:latin typeface="Calibri" panose="020F0502020204030204"/>
                <a:ea typeface="宋体" panose="02010600030101010101" pitchFamily="2" charset="-122"/>
              </a:rPr>
              <a:t>字体下载：</a:t>
            </a:r>
            <a:r>
              <a:rPr lang="en-US" altLang="zh-CN" sz="100" dirty="0">
                <a:solidFill>
                  <a:prstClr val="white"/>
                </a:solidFill>
                <a:latin typeface="Calibri" panose="020F0502020204030204"/>
                <a:ea typeface="宋体" panose="02010600030101010101" pitchFamily="2" charset="-122"/>
              </a:rPr>
              <a:t>www.1ppt.com/ziti/</a:t>
            </a:r>
            <a:endParaRPr lang="en-US" altLang="zh-CN" sz="100" dirty="0">
              <a:solidFill>
                <a:prstClr val="white"/>
              </a:solidFill>
              <a:latin typeface="Calibri" panose="020F0502020204030204"/>
              <a:ea typeface="宋体" panose="02010600030101010101" pitchFamily="2" charset="-122"/>
            </a:endParaRPr>
          </a:p>
          <a:p>
            <a:pPr defTabSz="914400"/>
            <a:r>
              <a:rPr lang="en-US" altLang="zh-CN" sz="100" dirty="0">
                <a:solidFill>
                  <a:prstClr val="white"/>
                </a:solidFill>
                <a:latin typeface="Calibri" panose="020F0502020204030204"/>
                <a:ea typeface="宋体" panose="02010600030101010101" pitchFamily="2" charset="-122"/>
              </a:rPr>
              <a:t> </a:t>
            </a:r>
            <a:endParaRPr lang="zh-CN" altLang="en-US" sz="100" dirty="0">
              <a:solidFill>
                <a:prstClr val="white"/>
              </a:solidFill>
              <a:latin typeface="Calibri" panose="020F0502020204030204"/>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自定义版式">
    <p:bg>
      <p:bgPr>
        <a:solidFill>
          <a:schemeClr val="accent1"/>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sldLayout>
</file>

<file path=ppt/slideMasters/_rels/slideMaster1.xml.rels><?xml version="1.0" encoding="UTF-8" standalone="yes"?>
<Relationships xmlns="http://schemas.openxmlformats.org/package/2006/relationships"><Relationship Id="rId5" Type="http://schemas.openxmlformats.org/officeDocument/2006/relationships/theme" Target="../theme/theme1.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hf hdr="0" dt="0"/>
  <p:txStyles>
    <p:titleStyle>
      <a:lvl1pPr algn="l" defTabSz="685800" rtl="0" eaLnBrk="1" latinLnBrk="0" hangingPunct="1">
        <a:lnSpc>
          <a:spcPct val="90000"/>
        </a:lnSpc>
        <a:spcBef>
          <a:spcPct val="0"/>
        </a:spcBef>
        <a:buNone/>
        <a:defRPr sz="2400" b="1" i="0" kern="1200" baseline="0">
          <a:solidFill>
            <a:srgbClr val="071F65"/>
          </a:solidFill>
          <a:effectLst/>
          <a:latin typeface="Arial Black" panose="020B0A04020102020204" pitchFamily="34" charset="0"/>
          <a:ea typeface="微软雅黑" panose="020B0503020204020204" pitchFamily="34" charset="-122"/>
          <a:cs typeface="+mj-cs"/>
        </a:defRPr>
      </a:lvl1pPr>
    </p:titleStyle>
    <p:bodyStyle>
      <a:lvl1pPr marL="267970" indent="-267970" algn="just" defTabSz="685800" rtl="0" eaLnBrk="1" latinLnBrk="0" hangingPunct="1">
        <a:lnSpc>
          <a:spcPct val="110000"/>
        </a:lnSpc>
        <a:spcBef>
          <a:spcPts val="1350"/>
        </a:spcBef>
        <a:spcAft>
          <a:spcPts val="0"/>
        </a:spcAft>
        <a:buClr>
          <a:schemeClr val="accent2">
            <a:lumMod val="75000"/>
          </a:schemeClr>
        </a:buClr>
        <a:buSzPct val="70000"/>
        <a:buFont typeface="Wingdings 2" panose="05020102010507070707" pitchFamily="18" charset="2"/>
        <a:buChar char=""/>
        <a:defRPr sz="1500" kern="1200" baseline="0">
          <a:solidFill>
            <a:srgbClr val="071F65"/>
          </a:solidFill>
          <a:latin typeface="Arial" panose="020B0604020202020204" pitchFamily="34" charset="0"/>
          <a:ea typeface="微软雅黑" panose="020B0503020204020204" pitchFamily="34" charset="-122"/>
          <a:cs typeface="+mn-cs"/>
        </a:defRPr>
      </a:lvl1pPr>
      <a:lvl2pPr marL="267970" indent="-267970" algn="just" defTabSz="685800" rtl="0" eaLnBrk="1" latinLnBrk="0" hangingPunct="1">
        <a:lnSpc>
          <a:spcPct val="130000"/>
        </a:lnSpc>
        <a:spcBef>
          <a:spcPts val="0"/>
        </a:spcBef>
        <a:spcAft>
          <a:spcPts val="450"/>
        </a:spcAft>
        <a:buClr>
          <a:schemeClr val="accent2">
            <a:lumMod val="60000"/>
            <a:lumOff val="40000"/>
          </a:schemeClr>
        </a:buClr>
        <a:buFont typeface="幼圆" panose="02010509060101010101" pitchFamily="49" charset="-122"/>
        <a:buChar char=" "/>
        <a:defRPr sz="1200" kern="1200" baseline="0">
          <a:solidFill>
            <a:srgbClr val="071F65"/>
          </a:solidFill>
          <a:latin typeface="幼圆" panose="02010509060101010101" pitchFamily="49" charset="-122"/>
          <a:ea typeface="幼圆" panose="02010509060101010101" pitchFamily="49" charset="-122"/>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image" Target="../media/image25.png"/></Relationships>
</file>

<file path=ppt/slides/_rels/slide11.xml.rels><?xml version="1.0" encoding="UTF-8" standalone="yes"?>
<Relationships xmlns="http://schemas.openxmlformats.org/package/2006/relationships"><Relationship Id="rId9" Type="http://schemas.openxmlformats.org/officeDocument/2006/relationships/notesSlide" Target="../notesSlides/notesSlide11.xml"/><Relationship Id="rId8" Type="http://schemas.openxmlformats.org/officeDocument/2006/relationships/slideLayout" Target="../slideLayouts/slideLayout2.xml"/><Relationship Id="rId7" Type="http://schemas.openxmlformats.org/officeDocument/2006/relationships/image" Target="../media/image28.png"/><Relationship Id="rId6" Type="http://schemas.openxmlformats.org/officeDocument/2006/relationships/tags" Target="../tags/tag19.xml"/><Relationship Id="rId5" Type="http://schemas.openxmlformats.org/officeDocument/2006/relationships/tags" Target="../tags/tag18.xml"/><Relationship Id="rId4" Type="http://schemas.openxmlformats.org/officeDocument/2006/relationships/image" Target="../media/image27.png"/><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image" Target="../media/image26.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2.xml"/><Relationship Id="rId2" Type="http://schemas.openxmlformats.org/officeDocument/2006/relationships/image" Target="../media/image31.emf"/><Relationship Id="rId1" Type="http://schemas.openxmlformats.org/officeDocument/2006/relationships/image" Target="../media/image30.pn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2.xml"/><Relationship Id="rId2" Type="http://schemas.openxmlformats.org/officeDocument/2006/relationships/image" Target="../media/image33.png"/><Relationship Id="rId1" Type="http://schemas.openxmlformats.org/officeDocument/2006/relationships/image" Target="../media/image32.png"/></Relationships>
</file>

<file path=ppt/slides/_rels/slide15.xml.rels><?xml version="1.0" encoding="UTF-8" standalone="yes"?>
<Relationships xmlns="http://schemas.openxmlformats.org/package/2006/relationships"><Relationship Id="rId6" Type="http://schemas.openxmlformats.org/officeDocument/2006/relationships/notesSlide" Target="../notesSlides/notesSlide15.xml"/><Relationship Id="rId5" Type="http://schemas.openxmlformats.org/officeDocument/2006/relationships/slideLayout" Target="../slideLayouts/slideLayout2.xml"/><Relationship Id="rId4" Type="http://schemas.openxmlformats.org/officeDocument/2006/relationships/image" Target="../media/image38.png"/><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2.xml"/><Relationship Id="rId2" Type="http://schemas.openxmlformats.org/officeDocument/2006/relationships/image" Target="../media/image41.emf"/><Relationship Id="rId1" Type="http://schemas.openxmlformats.org/officeDocument/2006/relationships/image" Target="../media/image40.png"/></Relationships>
</file>

<file path=ppt/slides/_rels/slide17.xml.rels><?xml version="1.0" encoding="UTF-8" standalone="yes"?>
<Relationships xmlns="http://schemas.openxmlformats.org/package/2006/relationships"><Relationship Id="rId5" Type="http://schemas.openxmlformats.org/officeDocument/2006/relationships/notesSlide" Target="../notesSlides/notesSlide17.xml"/><Relationship Id="rId4" Type="http://schemas.openxmlformats.org/officeDocument/2006/relationships/slideLayout" Target="../slideLayouts/slideLayout2.xml"/><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image" Target="../media/image43.png"/></Relationships>
</file>

<file path=ppt/slides/_rels/slide18.xml.rels><?xml version="1.0" encoding="UTF-8" standalone="yes"?>
<Relationships xmlns="http://schemas.openxmlformats.org/package/2006/relationships"><Relationship Id="rId6" Type="http://schemas.openxmlformats.org/officeDocument/2006/relationships/notesSlide" Target="../notesSlides/notesSlide18.xml"/><Relationship Id="rId5" Type="http://schemas.openxmlformats.org/officeDocument/2006/relationships/slideLayout" Target="../slideLayouts/slideLayout2.xml"/><Relationship Id="rId4" Type="http://schemas.openxmlformats.org/officeDocument/2006/relationships/image" Target="../media/image50.png"/><Relationship Id="rId3" Type="http://schemas.openxmlformats.org/officeDocument/2006/relationships/image" Target="../media/image49.png"/><Relationship Id="rId2" Type="http://schemas.openxmlformats.org/officeDocument/2006/relationships/image" Target="../media/image48.emf"/><Relationship Id="rId1" Type="http://schemas.openxmlformats.org/officeDocument/2006/relationships/image" Target="../media/image47.png"/></Relationships>
</file>

<file path=ppt/slides/_rels/slide19.xml.rels><?xml version="1.0" encoding="UTF-8" standalone="yes"?>
<Relationships xmlns="http://schemas.openxmlformats.org/package/2006/relationships"><Relationship Id="rId5" Type="http://schemas.openxmlformats.org/officeDocument/2006/relationships/notesSlide" Target="../notesSlides/notesSlide19.xml"/><Relationship Id="rId4" Type="http://schemas.openxmlformats.org/officeDocument/2006/relationships/slideLayout" Target="../slideLayouts/slideLayout2.xml"/><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image" Target="../media/image5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notesSlide" Target="../notesSlides/notesSlide20.xml"/><Relationship Id="rId7"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tags" Target="../tags/tag22.xml"/><Relationship Id="rId4" Type="http://schemas.openxmlformats.org/officeDocument/2006/relationships/tags" Target="../tags/tag21.xml"/><Relationship Id="rId3" Type="http://schemas.openxmlformats.org/officeDocument/2006/relationships/tags" Target="../tags/tag20.xml"/><Relationship Id="rId2" Type="http://schemas.openxmlformats.org/officeDocument/2006/relationships/image" Target="../media/image56.png"/><Relationship Id="rId1" Type="http://schemas.openxmlformats.org/officeDocument/2006/relationships/image" Target="../media/image53.png"/></Relationships>
</file>

<file path=ppt/slides/_rels/slide21.xml.rels><?xml version="1.0" encoding="UTF-8" standalone="yes"?>
<Relationships xmlns="http://schemas.openxmlformats.org/package/2006/relationships"><Relationship Id="rId5" Type="http://schemas.openxmlformats.org/officeDocument/2006/relationships/notesSlide" Target="../notesSlides/notesSlide21.xml"/><Relationship Id="rId4" Type="http://schemas.openxmlformats.org/officeDocument/2006/relationships/slideLayout" Target="../slideLayouts/slideLayout2.xml"/><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image" Target="../media/image59.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image" Target="../media/image6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image" Target="../media/image64.png"/></Relationships>
</file>

<file path=ppt/slides/_rels/slide26.xml.rels><?xml version="1.0" encoding="UTF-8" standalone="yes"?>
<Relationships xmlns="http://schemas.openxmlformats.org/package/2006/relationships"><Relationship Id="rId5" Type="http://schemas.openxmlformats.org/officeDocument/2006/relationships/notesSlide" Target="../notesSlides/notesSlide26.xml"/><Relationship Id="rId4" Type="http://schemas.openxmlformats.org/officeDocument/2006/relationships/slideLayout" Target="../slideLayouts/slideLayout2.xml"/><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image" Target="../media/image65.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2.xml"/><Relationship Id="rId3" Type="http://schemas.openxmlformats.org/officeDocument/2006/relationships/image" Target="../media/image7.png"/><Relationship Id="rId2" Type="http://schemas.openxmlformats.org/officeDocument/2006/relationships/image" Target="../media/image6.GIF"/><Relationship Id="rId1" Type="http://schemas.openxmlformats.org/officeDocument/2006/relationships/image" Target="../media/image5.GIF"/></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2.xml"/><Relationship Id="rId2" Type="http://schemas.openxmlformats.org/officeDocument/2006/relationships/tags" Target="../tags/tag1.xml"/><Relationship Id="rId1" Type="http://schemas.openxmlformats.org/officeDocument/2006/relationships/image" Target="../media/image8.png"/></Relationships>
</file>

<file path=ppt/slides/_rels/slide5.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2.xml"/><Relationship Id="rId4" Type="http://schemas.openxmlformats.org/officeDocument/2006/relationships/image" Target="../media/image12.png"/><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9" Type="http://schemas.openxmlformats.org/officeDocument/2006/relationships/tags" Target="../tags/tag8.xml"/><Relationship Id="rId8" Type="http://schemas.openxmlformats.org/officeDocument/2006/relationships/tags" Target="../tags/tag7.xml"/><Relationship Id="rId7" Type="http://schemas.openxmlformats.org/officeDocument/2006/relationships/image" Target="../media/image15.png"/><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image" Target="../media/image14.png"/><Relationship Id="rId26" Type="http://schemas.openxmlformats.org/officeDocument/2006/relationships/notesSlide" Target="../notesSlides/notesSlide9.xml"/><Relationship Id="rId25" Type="http://schemas.openxmlformats.org/officeDocument/2006/relationships/slideLayout" Target="../slideLayouts/slideLayout2.xml"/><Relationship Id="rId24" Type="http://schemas.openxmlformats.org/officeDocument/2006/relationships/image" Target="../media/image23.png"/><Relationship Id="rId23" Type="http://schemas.openxmlformats.org/officeDocument/2006/relationships/image" Target="../media/image22.png"/><Relationship Id="rId22" Type="http://schemas.openxmlformats.org/officeDocument/2006/relationships/tags" Target="../tags/tag15.xml"/><Relationship Id="rId21" Type="http://schemas.openxmlformats.org/officeDocument/2006/relationships/tags" Target="../tags/tag14.xml"/><Relationship Id="rId20" Type="http://schemas.openxmlformats.org/officeDocument/2006/relationships/image" Target="../media/image21.png"/><Relationship Id="rId2" Type="http://schemas.openxmlformats.org/officeDocument/2006/relationships/tags" Target="../tags/tag3.xml"/><Relationship Id="rId19" Type="http://schemas.openxmlformats.org/officeDocument/2006/relationships/image" Target="../media/image20.png"/><Relationship Id="rId18" Type="http://schemas.openxmlformats.org/officeDocument/2006/relationships/image" Target="../media/image19.png"/><Relationship Id="rId17" Type="http://schemas.openxmlformats.org/officeDocument/2006/relationships/image" Target="../media/image18.png"/><Relationship Id="rId16" Type="http://schemas.openxmlformats.org/officeDocument/2006/relationships/tags" Target="../tags/tag13.xml"/><Relationship Id="rId15" Type="http://schemas.openxmlformats.org/officeDocument/2006/relationships/tags" Target="../tags/tag12.xml"/><Relationship Id="rId14" Type="http://schemas.openxmlformats.org/officeDocument/2006/relationships/image" Target="../media/image17.png"/><Relationship Id="rId13" Type="http://schemas.openxmlformats.org/officeDocument/2006/relationships/tags" Target="../tags/tag11.xml"/><Relationship Id="rId12" Type="http://schemas.openxmlformats.org/officeDocument/2006/relationships/tags" Target="../tags/tag10.xml"/><Relationship Id="rId11" Type="http://schemas.openxmlformats.org/officeDocument/2006/relationships/image" Target="../media/image16.png"/><Relationship Id="rId10" Type="http://schemas.openxmlformats.org/officeDocument/2006/relationships/tags" Target="../tags/tag9.xml"/><Relationship Id="rId1" Type="http://schemas.openxmlformats.org/officeDocument/2006/relationships/tags" Target="../tags/tag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22"/>
          <p:cNvSpPr/>
          <p:nvPr/>
        </p:nvSpPr>
        <p:spPr>
          <a:xfrm>
            <a:off x="772708" y="1418675"/>
            <a:ext cx="7598583" cy="1022139"/>
          </a:xfrm>
          <a:prstGeom prst="rect">
            <a:avLst/>
          </a:prstGeom>
        </p:spPr>
        <p:txBody>
          <a:bodyPr wrap="square" lIns="68580" tIns="34290" rIns="68580" bIns="34290">
            <a:spAutoFit/>
          </a:bodyPr>
          <a:lstStyle/>
          <a:p>
            <a:pPr algn="ctr">
              <a:lnSpc>
                <a:spcPct val="150000"/>
              </a:lnSpc>
            </a:pPr>
            <a:r>
              <a:rPr lang="en-US" altLang="zh-CN" sz="2200" b="1" dirty="0">
                <a:latin typeface="Arial" panose="020B0604020202020204" pitchFamily="34" charset="0"/>
                <a:ea typeface="黑体" panose="02010609060101010101" pitchFamily="49" charset="-122"/>
                <a:cs typeface="Times New Roman" panose="02020603050405020304" pitchFamily="18" charset="0"/>
              </a:rPr>
              <a:t>SoCL: Scalable and Latency-Optimized  Microservices</a:t>
            </a:r>
            <a:endParaRPr lang="en-US" altLang="zh-CN" sz="2200" b="1" dirty="0">
              <a:latin typeface="Arial" panose="020B0604020202020204" pitchFamily="34" charset="0"/>
              <a:ea typeface="黑体" panose="02010609060101010101" pitchFamily="49" charset="-122"/>
              <a:cs typeface="Times New Roman" panose="02020603050405020304" pitchFamily="18" charset="0"/>
            </a:endParaRPr>
          </a:p>
          <a:p>
            <a:pPr algn="ctr">
              <a:lnSpc>
                <a:spcPct val="150000"/>
              </a:lnSpc>
            </a:pPr>
            <a:r>
              <a:rPr lang="en-US" altLang="zh-CN" sz="2200" b="1" dirty="0">
                <a:latin typeface="Arial" panose="020B0604020202020204" pitchFamily="34" charset="0"/>
                <a:ea typeface="黑体" panose="02010609060101010101" pitchFamily="49" charset="-122"/>
                <a:cs typeface="Times New Roman" panose="02020603050405020304" pitchFamily="18" charset="0"/>
              </a:rPr>
              <a:t> in Serverless Edge Computing</a:t>
            </a:r>
            <a:endParaRPr lang="zh-CN" altLang="en-US" sz="2200" b="1" dirty="0">
              <a:latin typeface="Arial" panose="020B0604020202020204" pitchFamily="34" charset="0"/>
              <a:ea typeface="黑体" panose="02010609060101010101" pitchFamily="49" charset="-122"/>
              <a:cs typeface="Times New Roman" panose="02020603050405020304" pitchFamily="18" charset="0"/>
            </a:endParaRPr>
          </a:p>
        </p:txBody>
      </p:sp>
      <p:cxnSp>
        <p:nvCxnSpPr>
          <p:cNvPr id="24" name="直接连接符 23"/>
          <p:cNvCxnSpPr/>
          <p:nvPr/>
        </p:nvCxnSpPr>
        <p:spPr>
          <a:xfrm flipH="1">
            <a:off x="1956231" y="2527674"/>
            <a:ext cx="535007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Freeform 5"/>
          <p:cNvSpPr>
            <a:spLocks noChangeAspect="1" noEditPoints="1"/>
          </p:cNvSpPr>
          <p:nvPr/>
        </p:nvSpPr>
        <p:spPr bwMode="auto">
          <a:xfrm>
            <a:off x="-184964" y="877569"/>
            <a:ext cx="1026717" cy="1694181"/>
          </a:xfrm>
          <a:custGeom>
            <a:avLst/>
            <a:gdLst>
              <a:gd name="T0" fmla="*/ 0 w 7449"/>
              <a:gd name="T1" fmla="*/ 0 h 11906"/>
              <a:gd name="T2" fmla="*/ 7449 w 7449"/>
              <a:gd name="T3" fmla="*/ 4223 h 11906"/>
              <a:gd name="T4" fmla="*/ 0 w 7449"/>
              <a:gd name="T5" fmla="*/ 4223 h 11906"/>
              <a:gd name="T6" fmla="*/ 0 w 7449"/>
              <a:gd name="T7" fmla="*/ 0 h 11906"/>
              <a:gd name="T8" fmla="*/ 7449 w 7449"/>
              <a:gd name="T9" fmla="*/ 4302 h 11906"/>
              <a:gd name="T10" fmla="*/ 0 w 7449"/>
              <a:gd name="T11" fmla="*/ 8525 h 11906"/>
              <a:gd name="T12" fmla="*/ 0 w 7449"/>
              <a:gd name="T13" fmla="*/ 4302 h 11906"/>
              <a:gd name="T14" fmla="*/ 7449 w 7449"/>
              <a:gd name="T15" fmla="*/ 4302 h 11906"/>
              <a:gd name="T16" fmla="*/ 2857 w 7449"/>
              <a:gd name="T17" fmla="*/ 10038 h 11906"/>
              <a:gd name="T18" fmla="*/ 5 w 7449"/>
              <a:gd name="T19" fmla="*/ 11903 h 11906"/>
              <a:gd name="T20" fmla="*/ 0 w 7449"/>
              <a:gd name="T21" fmla="*/ 11906 h 11906"/>
              <a:gd name="T22" fmla="*/ 0 w 7449"/>
              <a:gd name="T23" fmla="*/ 8789 h 11906"/>
              <a:gd name="T24" fmla="*/ 2857 w 7449"/>
              <a:gd name="T25" fmla="*/ 7136 h 11906"/>
              <a:gd name="T26" fmla="*/ 2857 w 7449"/>
              <a:gd name="T27" fmla="*/ 10038 h 119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449" h="11906">
                <a:moveTo>
                  <a:pt x="0" y="0"/>
                </a:moveTo>
                <a:lnTo>
                  <a:pt x="7449" y="4223"/>
                </a:lnTo>
                <a:lnTo>
                  <a:pt x="0" y="4223"/>
                </a:lnTo>
                <a:lnTo>
                  <a:pt x="0" y="0"/>
                </a:lnTo>
                <a:close/>
                <a:moveTo>
                  <a:pt x="7449" y="4302"/>
                </a:moveTo>
                <a:lnTo>
                  <a:pt x="0" y="8525"/>
                </a:lnTo>
                <a:lnTo>
                  <a:pt x="0" y="4302"/>
                </a:lnTo>
                <a:lnTo>
                  <a:pt x="7449" y="4302"/>
                </a:lnTo>
                <a:close/>
                <a:moveTo>
                  <a:pt x="2857" y="10038"/>
                </a:moveTo>
                <a:cubicBezTo>
                  <a:pt x="2537" y="11326"/>
                  <a:pt x="721" y="11825"/>
                  <a:pt x="5" y="11903"/>
                </a:cubicBezTo>
                <a:lnTo>
                  <a:pt x="0" y="11906"/>
                </a:lnTo>
                <a:lnTo>
                  <a:pt x="0" y="8789"/>
                </a:lnTo>
                <a:lnTo>
                  <a:pt x="2857" y="7136"/>
                </a:lnTo>
                <a:lnTo>
                  <a:pt x="2857" y="10038"/>
                </a:lnTo>
                <a:close/>
              </a:path>
            </a:pathLst>
          </a:custGeom>
          <a:solidFill>
            <a:srgbClr val="1AA3C7"/>
          </a:solidFill>
          <a:ln w="5" cap="flat">
            <a:solidFill>
              <a:schemeClr val="accent1">
                <a:lumMod val="20000"/>
                <a:lumOff val="80000"/>
              </a:schemeClr>
            </a:solidFill>
            <a:prstDash val="solid"/>
            <a:miter lim="800000"/>
          </a:ln>
        </p:spPr>
        <p:txBody>
          <a:bodyPr vert="horz" wrap="square" lIns="91440" tIns="45720" rIns="91440" bIns="45720" numCol="1" anchor="t" anchorCtr="0" compatLnSpc="1"/>
          <a:lstStyle/>
          <a:p>
            <a:endParaRPr lang="zh-CN" altLang="en-US" dirty="0">
              <a:latin typeface="Arial" panose="020B0604020202020204" pitchFamily="34" charset="0"/>
            </a:endParaRPr>
          </a:p>
        </p:txBody>
      </p:sp>
      <p:sp>
        <p:nvSpPr>
          <p:cNvPr id="15" name="Freeform 6"/>
          <p:cNvSpPr>
            <a:spLocks noChangeAspect="1" noEditPoints="1"/>
          </p:cNvSpPr>
          <p:nvPr/>
        </p:nvSpPr>
        <p:spPr bwMode="auto">
          <a:xfrm>
            <a:off x="794769" y="1494659"/>
            <a:ext cx="78603" cy="1000194"/>
          </a:xfrm>
          <a:custGeom>
            <a:avLst/>
            <a:gdLst>
              <a:gd name="T0" fmla="*/ 246 w 571"/>
              <a:gd name="T1" fmla="*/ 0 h 7028"/>
              <a:gd name="T2" fmla="*/ 246 w 571"/>
              <a:gd name="T3" fmla="*/ 2716 h 7028"/>
              <a:gd name="T4" fmla="*/ 178 w 571"/>
              <a:gd name="T5" fmla="*/ 2816 h 7028"/>
              <a:gd name="T6" fmla="*/ 286 w 571"/>
              <a:gd name="T7" fmla="*/ 2924 h 7028"/>
              <a:gd name="T8" fmla="*/ 394 w 571"/>
              <a:gd name="T9" fmla="*/ 2816 h 7028"/>
              <a:gd name="T10" fmla="*/ 325 w 571"/>
              <a:gd name="T11" fmla="*/ 2716 h 7028"/>
              <a:gd name="T12" fmla="*/ 325 w 571"/>
              <a:gd name="T13" fmla="*/ 0 h 7028"/>
              <a:gd name="T14" fmla="*/ 246 w 571"/>
              <a:gd name="T15" fmla="*/ 0 h 7028"/>
              <a:gd name="T16" fmla="*/ 0 w 571"/>
              <a:gd name="T17" fmla="*/ 3749 h 7028"/>
              <a:gd name="T18" fmla="*/ 571 w 571"/>
              <a:gd name="T19" fmla="*/ 3749 h 7028"/>
              <a:gd name="T20" fmla="*/ 571 w 571"/>
              <a:gd name="T21" fmla="*/ 3790 h 7028"/>
              <a:gd name="T22" fmla="*/ 0 w 571"/>
              <a:gd name="T23" fmla="*/ 3790 h 7028"/>
              <a:gd name="T24" fmla="*/ 0 w 571"/>
              <a:gd name="T25" fmla="*/ 3749 h 7028"/>
              <a:gd name="T26" fmla="*/ 0 w 571"/>
              <a:gd name="T27" fmla="*/ 3323 h 7028"/>
              <a:gd name="T28" fmla="*/ 0 w 571"/>
              <a:gd name="T29" fmla="*/ 3323 h 7028"/>
              <a:gd name="T30" fmla="*/ 0 w 571"/>
              <a:gd name="T31" fmla="*/ 3323 h 7028"/>
              <a:gd name="T32" fmla="*/ 286 w 571"/>
              <a:gd name="T33" fmla="*/ 3037 h 7028"/>
              <a:gd name="T34" fmla="*/ 571 w 571"/>
              <a:gd name="T35" fmla="*/ 3323 h 7028"/>
              <a:gd name="T36" fmla="*/ 571 w 571"/>
              <a:gd name="T37" fmla="*/ 3323 h 7028"/>
              <a:gd name="T38" fmla="*/ 571 w 571"/>
              <a:gd name="T39" fmla="*/ 3323 h 7028"/>
              <a:gd name="T40" fmla="*/ 571 w 571"/>
              <a:gd name="T41" fmla="*/ 3683 h 7028"/>
              <a:gd name="T42" fmla="*/ 0 w 571"/>
              <a:gd name="T43" fmla="*/ 3683 h 7028"/>
              <a:gd name="T44" fmla="*/ 0 w 571"/>
              <a:gd name="T45" fmla="*/ 3323 h 7028"/>
              <a:gd name="T46" fmla="*/ 37 w 571"/>
              <a:gd name="T47" fmla="*/ 3885 h 7028"/>
              <a:gd name="T48" fmla="*/ 0 w 571"/>
              <a:gd name="T49" fmla="*/ 3885 h 7028"/>
              <a:gd name="T50" fmla="*/ 0 w 571"/>
              <a:gd name="T51" fmla="*/ 7028 h 7028"/>
              <a:gd name="T52" fmla="*/ 37 w 571"/>
              <a:gd name="T53" fmla="*/ 7028 h 7028"/>
              <a:gd name="T54" fmla="*/ 37 w 571"/>
              <a:gd name="T55" fmla="*/ 3885 h 7028"/>
              <a:gd name="T56" fmla="*/ 126 w 571"/>
              <a:gd name="T57" fmla="*/ 3885 h 7028"/>
              <a:gd name="T58" fmla="*/ 89 w 571"/>
              <a:gd name="T59" fmla="*/ 3885 h 7028"/>
              <a:gd name="T60" fmla="*/ 89 w 571"/>
              <a:gd name="T61" fmla="*/ 7028 h 7028"/>
              <a:gd name="T62" fmla="*/ 126 w 571"/>
              <a:gd name="T63" fmla="*/ 7028 h 7028"/>
              <a:gd name="T64" fmla="*/ 126 w 571"/>
              <a:gd name="T65" fmla="*/ 3885 h 7028"/>
              <a:gd name="T66" fmla="*/ 215 w 571"/>
              <a:gd name="T67" fmla="*/ 3885 h 7028"/>
              <a:gd name="T68" fmla="*/ 178 w 571"/>
              <a:gd name="T69" fmla="*/ 3885 h 7028"/>
              <a:gd name="T70" fmla="*/ 178 w 571"/>
              <a:gd name="T71" fmla="*/ 7028 h 7028"/>
              <a:gd name="T72" fmla="*/ 215 w 571"/>
              <a:gd name="T73" fmla="*/ 7028 h 7028"/>
              <a:gd name="T74" fmla="*/ 215 w 571"/>
              <a:gd name="T75" fmla="*/ 3885 h 7028"/>
              <a:gd name="T76" fmla="*/ 304 w 571"/>
              <a:gd name="T77" fmla="*/ 3885 h 7028"/>
              <a:gd name="T78" fmla="*/ 267 w 571"/>
              <a:gd name="T79" fmla="*/ 3885 h 7028"/>
              <a:gd name="T80" fmla="*/ 267 w 571"/>
              <a:gd name="T81" fmla="*/ 7028 h 7028"/>
              <a:gd name="T82" fmla="*/ 304 w 571"/>
              <a:gd name="T83" fmla="*/ 7028 h 7028"/>
              <a:gd name="T84" fmla="*/ 304 w 571"/>
              <a:gd name="T85" fmla="*/ 3885 h 7028"/>
              <a:gd name="T86" fmla="*/ 393 w 571"/>
              <a:gd name="T87" fmla="*/ 3885 h 7028"/>
              <a:gd name="T88" fmla="*/ 356 w 571"/>
              <a:gd name="T89" fmla="*/ 3885 h 7028"/>
              <a:gd name="T90" fmla="*/ 356 w 571"/>
              <a:gd name="T91" fmla="*/ 7028 h 7028"/>
              <a:gd name="T92" fmla="*/ 393 w 571"/>
              <a:gd name="T93" fmla="*/ 7028 h 7028"/>
              <a:gd name="T94" fmla="*/ 393 w 571"/>
              <a:gd name="T95" fmla="*/ 3885 h 7028"/>
              <a:gd name="T96" fmla="*/ 482 w 571"/>
              <a:gd name="T97" fmla="*/ 3885 h 7028"/>
              <a:gd name="T98" fmla="*/ 445 w 571"/>
              <a:gd name="T99" fmla="*/ 3885 h 7028"/>
              <a:gd name="T100" fmla="*/ 445 w 571"/>
              <a:gd name="T101" fmla="*/ 7028 h 7028"/>
              <a:gd name="T102" fmla="*/ 482 w 571"/>
              <a:gd name="T103" fmla="*/ 7028 h 7028"/>
              <a:gd name="T104" fmla="*/ 482 w 571"/>
              <a:gd name="T105" fmla="*/ 3885 h 7028"/>
              <a:gd name="T106" fmla="*/ 571 w 571"/>
              <a:gd name="T107" fmla="*/ 3885 h 7028"/>
              <a:gd name="T108" fmla="*/ 534 w 571"/>
              <a:gd name="T109" fmla="*/ 3885 h 7028"/>
              <a:gd name="T110" fmla="*/ 534 w 571"/>
              <a:gd name="T111" fmla="*/ 7028 h 7028"/>
              <a:gd name="T112" fmla="*/ 571 w 571"/>
              <a:gd name="T113" fmla="*/ 7028 h 7028"/>
              <a:gd name="T114" fmla="*/ 571 w 571"/>
              <a:gd name="T115" fmla="*/ 3885 h 70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71" h="7028">
                <a:moveTo>
                  <a:pt x="246" y="0"/>
                </a:moveTo>
                <a:lnTo>
                  <a:pt x="246" y="2716"/>
                </a:lnTo>
                <a:cubicBezTo>
                  <a:pt x="206" y="2731"/>
                  <a:pt x="178" y="2770"/>
                  <a:pt x="178" y="2816"/>
                </a:cubicBezTo>
                <a:cubicBezTo>
                  <a:pt x="178" y="2876"/>
                  <a:pt x="226" y="2924"/>
                  <a:pt x="286" y="2924"/>
                </a:cubicBezTo>
                <a:cubicBezTo>
                  <a:pt x="345" y="2924"/>
                  <a:pt x="394" y="2876"/>
                  <a:pt x="394" y="2816"/>
                </a:cubicBezTo>
                <a:cubicBezTo>
                  <a:pt x="394" y="2770"/>
                  <a:pt x="365" y="2731"/>
                  <a:pt x="325" y="2716"/>
                </a:cubicBezTo>
                <a:lnTo>
                  <a:pt x="325" y="0"/>
                </a:lnTo>
                <a:lnTo>
                  <a:pt x="246" y="0"/>
                </a:lnTo>
                <a:close/>
                <a:moveTo>
                  <a:pt x="0" y="3749"/>
                </a:moveTo>
                <a:lnTo>
                  <a:pt x="571" y="3749"/>
                </a:lnTo>
                <a:lnTo>
                  <a:pt x="571" y="3790"/>
                </a:lnTo>
                <a:lnTo>
                  <a:pt x="0" y="3790"/>
                </a:lnTo>
                <a:lnTo>
                  <a:pt x="0" y="3749"/>
                </a:lnTo>
                <a:close/>
                <a:moveTo>
                  <a:pt x="0" y="3323"/>
                </a:moveTo>
                <a:lnTo>
                  <a:pt x="0" y="3323"/>
                </a:lnTo>
                <a:lnTo>
                  <a:pt x="0" y="3323"/>
                </a:lnTo>
                <a:cubicBezTo>
                  <a:pt x="0" y="3165"/>
                  <a:pt x="128" y="3037"/>
                  <a:pt x="286" y="3037"/>
                </a:cubicBezTo>
                <a:cubicBezTo>
                  <a:pt x="443" y="3037"/>
                  <a:pt x="571" y="3165"/>
                  <a:pt x="571" y="3323"/>
                </a:cubicBezTo>
                <a:lnTo>
                  <a:pt x="571" y="3323"/>
                </a:lnTo>
                <a:lnTo>
                  <a:pt x="571" y="3323"/>
                </a:lnTo>
                <a:lnTo>
                  <a:pt x="571" y="3683"/>
                </a:lnTo>
                <a:lnTo>
                  <a:pt x="0" y="3683"/>
                </a:lnTo>
                <a:lnTo>
                  <a:pt x="0" y="3323"/>
                </a:lnTo>
                <a:close/>
                <a:moveTo>
                  <a:pt x="37" y="3885"/>
                </a:moveTo>
                <a:lnTo>
                  <a:pt x="0" y="3885"/>
                </a:lnTo>
                <a:lnTo>
                  <a:pt x="0" y="7028"/>
                </a:lnTo>
                <a:lnTo>
                  <a:pt x="37" y="7028"/>
                </a:lnTo>
                <a:lnTo>
                  <a:pt x="37" y="3885"/>
                </a:lnTo>
                <a:close/>
                <a:moveTo>
                  <a:pt x="126" y="3885"/>
                </a:moveTo>
                <a:lnTo>
                  <a:pt x="89" y="3885"/>
                </a:lnTo>
                <a:lnTo>
                  <a:pt x="89" y="7028"/>
                </a:lnTo>
                <a:lnTo>
                  <a:pt x="126" y="7028"/>
                </a:lnTo>
                <a:lnTo>
                  <a:pt x="126" y="3885"/>
                </a:lnTo>
                <a:close/>
                <a:moveTo>
                  <a:pt x="215" y="3885"/>
                </a:moveTo>
                <a:lnTo>
                  <a:pt x="178" y="3885"/>
                </a:lnTo>
                <a:lnTo>
                  <a:pt x="178" y="7028"/>
                </a:lnTo>
                <a:lnTo>
                  <a:pt x="215" y="7028"/>
                </a:lnTo>
                <a:lnTo>
                  <a:pt x="215" y="3885"/>
                </a:lnTo>
                <a:close/>
                <a:moveTo>
                  <a:pt x="304" y="3885"/>
                </a:moveTo>
                <a:lnTo>
                  <a:pt x="267" y="3885"/>
                </a:lnTo>
                <a:lnTo>
                  <a:pt x="267" y="7028"/>
                </a:lnTo>
                <a:lnTo>
                  <a:pt x="304" y="7028"/>
                </a:lnTo>
                <a:lnTo>
                  <a:pt x="304" y="3885"/>
                </a:lnTo>
                <a:close/>
                <a:moveTo>
                  <a:pt x="393" y="3885"/>
                </a:moveTo>
                <a:lnTo>
                  <a:pt x="356" y="3885"/>
                </a:lnTo>
                <a:lnTo>
                  <a:pt x="356" y="7028"/>
                </a:lnTo>
                <a:lnTo>
                  <a:pt x="393" y="7028"/>
                </a:lnTo>
                <a:lnTo>
                  <a:pt x="393" y="3885"/>
                </a:lnTo>
                <a:close/>
                <a:moveTo>
                  <a:pt x="482" y="3885"/>
                </a:moveTo>
                <a:lnTo>
                  <a:pt x="445" y="3885"/>
                </a:lnTo>
                <a:lnTo>
                  <a:pt x="445" y="7028"/>
                </a:lnTo>
                <a:lnTo>
                  <a:pt x="482" y="7028"/>
                </a:lnTo>
                <a:lnTo>
                  <a:pt x="482" y="3885"/>
                </a:lnTo>
                <a:close/>
                <a:moveTo>
                  <a:pt x="571" y="3885"/>
                </a:moveTo>
                <a:lnTo>
                  <a:pt x="534" y="3885"/>
                </a:lnTo>
                <a:lnTo>
                  <a:pt x="534" y="7028"/>
                </a:lnTo>
                <a:lnTo>
                  <a:pt x="571" y="7028"/>
                </a:lnTo>
                <a:lnTo>
                  <a:pt x="571" y="3885"/>
                </a:lnTo>
                <a:close/>
              </a:path>
            </a:pathLst>
          </a:custGeom>
          <a:solidFill>
            <a:schemeClr val="accent1"/>
          </a:solidFill>
          <a:ln>
            <a:noFill/>
          </a:ln>
        </p:spPr>
        <p:txBody>
          <a:bodyPr vert="horz" wrap="square" lIns="91440" tIns="45720" rIns="91440" bIns="45720" numCol="1" anchor="t" anchorCtr="0" compatLnSpc="1"/>
          <a:lstStyle/>
          <a:p>
            <a:endParaRPr lang="zh-CN" altLang="en-US" dirty="0">
              <a:latin typeface="Arial" panose="020B0604020202020204" pitchFamily="34" charset="0"/>
            </a:endParaRPr>
          </a:p>
        </p:txBody>
      </p:sp>
      <p:sp>
        <p:nvSpPr>
          <p:cNvPr id="12" name="副标题 2"/>
          <p:cNvSpPr txBox="1"/>
          <p:nvPr/>
        </p:nvSpPr>
        <p:spPr>
          <a:xfrm>
            <a:off x="155434" y="3286380"/>
            <a:ext cx="3034665" cy="1694180"/>
          </a:xfrm>
          <a:prstGeom prst="rect">
            <a:avLst/>
          </a:prstGeom>
        </p:spPr>
        <p:txBody>
          <a:bodyPr vert="horz" lIns="45720" rIns="45720">
            <a:noAutofit/>
          </a:bodyPr>
          <a:lstStyle>
            <a:lvl1pPr marL="0" marR="64135" indent="0" algn="r" rtl="0" eaLnBrk="1" latinLnBrk="0" hangingPunct="1">
              <a:spcBef>
                <a:spcPts val="400"/>
              </a:spcBef>
              <a:spcAft>
                <a:spcPts val="0"/>
              </a:spcAft>
              <a:buClr>
                <a:schemeClr val="accent1"/>
              </a:buClr>
              <a:buSzPct val="68000"/>
              <a:buFont typeface="Wingdings 3" panose="05040102010807070707"/>
              <a:buNone/>
              <a:defRPr kumimoji="0" sz="2700" kern="1200">
                <a:solidFill>
                  <a:schemeClr val="tx2"/>
                </a:solidFill>
                <a:latin typeface="+mn-lt"/>
                <a:ea typeface="+mn-ea"/>
                <a:cs typeface="+mn-cs"/>
              </a:defRPr>
            </a:lvl1pPr>
            <a:lvl2pPr marL="457200" indent="0" algn="ctr" rtl="0" eaLnBrk="1" latinLnBrk="0" hangingPunct="1">
              <a:spcBef>
                <a:spcPts val="325"/>
              </a:spcBef>
              <a:buClr>
                <a:schemeClr val="accent1"/>
              </a:buClr>
              <a:buFont typeface="Verdana" panose="020B0604030504040204"/>
              <a:buNone/>
              <a:defRPr kumimoji="0" sz="2300" kern="1200">
                <a:solidFill>
                  <a:schemeClr val="tx1"/>
                </a:solidFill>
                <a:latin typeface="+mn-lt"/>
                <a:ea typeface="+mn-ea"/>
                <a:cs typeface="+mn-cs"/>
              </a:defRPr>
            </a:lvl2pPr>
            <a:lvl3pPr marL="914400" indent="0" algn="ctr" rtl="0" eaLnBrk="1" latinLnBrk="0" hangingPunct="1">
              <a:spcBef>
                <a:spcPts val="350"/>
              </a:spcBef>
              <a:buClr>
                <a:schemeClr val="accent2"/>
              </a:buClr>
              <a:buSzPct val="100000"/>
              <a:buFont typeface="Wingdings 2" panose="05020102010507070707"/>
              <a:buNone/>
              <a:defRPr kumimoji="0" sz="2100" kern="1200">
                <a:solidFill>
                  <a:schemeClr val="tx1"/>
                </a:solidFill>
                <a:latin typeface="+mn-lt"/>
                <a:ea typeface="+mn-ea"/>
                <a:cs typeface="+mn-cs"/>
              </a:defRPr>
            </a:lvl3pPr>
            <a:lvl4pPr marL="1371600" indent="0" algn="ctr" rtl="0" eaLnBrk="1" latinLnBrk="0" hangingPunct="1">
              <a:spcBef>
                <a:spcPts val="350"/>
              </a:spcBef>
              <a:buClr>
                <a:schemeClr val="accent2"/>
              </a:buClr>
              <a:buFont typeface="Wingdings 2" panose="05020102010507070707"/>
              <a:buNone/>
              <a:defRPr kumimoji="0" sz="1900" kern="1200">
                <a:solidFill>
                  <a:schemeClr val="tx1"/>
                </a:solidFill>
                <a:latin typeface="+mn-lt"/>
                <a:ea typeface="+mn-ea"/>
                <a:cs typeface="+mn-cs"/>
              </a:defRPr>
            </a:lvl4pPr>
            <a:lvl5pPr marL="1828800" indent="0" algn="ctr" rtl="0" eaLnBrk="1" latinLnBrk="0" hangingPunct="1">
              <a:spcBef>
                <a:spcPts val="350"/>
              </a:spcBef>
              <a:buClr>
                <a:schemeClr val="accent2"/>
              </a:buClr>
              <a:buFont typeface="Wingdings 2" panose="05020102010507070707"/>
              <a:buNone/>
              <a:defRPr kumimoji="0" sz="1800" kern="1200">
                <a:solidFill>
                  <a:schemeClr val="tx1"/>
                </a:solidFill>
                <a:latin typeface="+mn-lt"/>
                <a:ea typeface="+mn-ea"/>
                <a:cs typeface="+mn-cs"/>
              </a:defRPr>
            </a:lvl5pPr>
            <a:lvl6pPr marL="2286000" indent="0" algn="ctr" rtl="0" eaLnBrk="1" latinLnBrk="0" hangingPunct="1">
              <a:spcBef>
                <a:spcPts val="350"/>
              </a:spcBef>
              <a:buClr>
                <a:schemeClr val="accent3"/>
              </a:buClr>
              <a:buFont typeface="Wingdings 2" panose="05020102010507070707"/>
              <a:buNone/>
              <a:defRPr kumimoji="0" sz="1800" kern="1200">
                <a:solidFill>
                  <a:schemeClr val="tx1"/>
                </a:solidFill>
                <a:latin typeface="+mn-lt"/>
                <a:ea typeface="+mn-ea"/>
                <a:cs typeface="+mn-cs"/>
              </a:defRPr>
            </a:lvl6pPr>
            <a:lvl7pPr marL="2743200" indent="0" algn="ctr" rtl="0" eaLnBrk="1" latinLnBrk="0" hangingPunct="1">
              <a:spcBef>
                <a:spcPts val="350"/>
              </a:spcBef>
              <a:buClr>
                <a:schemeClr val="accent3"/>
              </a:buClr>
              <a:buFont typeface="Wingdings 2" panose="05020102010507070707"/>
              <a:buNone/>
              <a:defRPr kumimoji="0" sz="1600" kern="1200">
                <a:solidFill>
                  <a:schemeClr val="tx1"/>
                </a:solidFill>
                <a:latin typeface="+mn-lt"/>
                <a:ea typeface="+mn-ea"/>
                <a:cs typeface="+mn-cs"/>
              </a:defRPr>
            </a:lvl7pPr>
            <a:lvl8pPr marL="3200400" indent="0" algn="ctr" rtl="0" eaLnBrk="1" latinLnBrk="0" hangingPunct="1">
              <a:spcBef>
                <a:spcPts val="350"/>
              </a:spcBef>
              <a:buClr>
                <a:schemeClr val="accent3"/>
              </a:buClr>
              <a:buFont typeface="Wingdings 2" panose="05020102010507070707"/>
              <a:buNone/>
              <a:defRPr kumimoji="0" sz="1600" kern="1200">
                <a:solidFill>
                  <a:schemeClr val="tx1"/>
                </a:solidFill>
                <a:latin typeface="+mn-lt"/>
                <a:ea typeface="+mn-ea"/>
                <a:cs typeface="+mn-cs"/>
              </a:defRPr>
            </a:lvl8pPr>
            <a:lvl9pPr marL="3657600" indent="0" algn="ctr" rtl="0" eaLnBrk="1" latinLnBrk="0" hangingPunct="1">
              <a:spcBef>
                <a:spcPts val="350"/>
              </a:spcBef>
              <a:buClr>
                <a:schemeClr val="accent3"/>
              </a:buClr>
              <a:buFont typeface="Wingdings 2" panose="05020102010507070707"/>
              <a:buNone/>
              <a:defRPr kumimoji="0" sz="1600" kern="1200" baseline="0">
                <a:solidFill>
                  <a:schemeClr val="tx1"/>
                </a:solidFill>
                <a:latin typeface="+mn-lt"/>
                <a:ea typeface="+mn-ea"/>
                <a:cs typeface="+mn-cs"/>
              </a:defRPr>
            </a:lvl9pPr>
          </a:lstStyle>
          <a:p>
            <a:pPr marR="0" algn="ctr" defTabSz="914400">
              <a:lnSpc>
                <a:spcPct val="130000"/>
              </a:lnSpc>
              <a:buClr>
                <a:srgbClr val="3494BA"/>
              </a:buClr>
            </a:pPr>
            <a:r>
              <a:rPr lang="en-US" altLang="zh-CN" sz="1400" dirty="0" err="1">
                <a:solidFill>
                  <a:schemeClr val="tx1"/>
                </a:solidFill>
                <a:latin typeface="Arial" panose="020B0604020202020204" pitchFamily="34" charset="0"/>
                <a:ea typeface="黑体" panose="02010609060101010101" pitchFamily="49" charset="-122"/>
                <a:cs typeface="Times New Roman" panose="02020603050405020304" pitchFamily="18" charset="0"/>
              </a:rPr>
              <a:t>Shuaibing</a:t>
            </a:r>
            <a:r>
              <a:rPr lang="en-US" altLang="zh-CN" sz="1400" dirty="0">
                <a:solidFill>
                  <a:schemeClr val="tx1"/>
                </a:solidFill>
                <a:latin typeface="Arial" panose="020B0604020202020204" pitchFamily="34" charset="0"/>
                <a:ea typeface="黑体" panose="02010609060101010101" pitchFamily="49" charset="-122"/>
                <a:cs typeface="Times New Roman" panose="02020603050405020304" pitchFamily="18" charset="0"/>
              </a:rPr>
              <a:t> Lu, </a:t>
            </a:r>
            <a:r>
              <a:rPr lang="en-US" altLang="zh-CN" sz="1400" b="1" dirty="0" err="1">
                <a:solidFill>
                  <a:schemeClr val="tx1"/>
                </a:solidFill>
                <a:latin typeface="Arial" panose="020B0604020202020204" pitchFamily="34" charset="0"/>
                <a:ea typeface="黑体" panose="02010609060101010101" pitchFamily="49" charset="-122"/>
                <a:cs typeface="Times New Roman" panose="02020603050405020304" pitchFamily="18" charset="0"/>
              </a:rPr>
              <a:t>Bojin</a:t>
            </a:r>
            <a:r>
              <a:rPr lang="en-US" altLang="zh-CN" sz="1400" b="1" dirty="0">
                <a:solidFill>
                  <a:schemeClr val="tx1"/>
                </a:solidFill>
                <a:latin typeface="Arial" panose="020B0604020202020204" pitchFamily="34" charset="0"/>
                <a:ea typeface="黑体" panose="02010609060101010101" pitchFamily="49" charset="-122"/>
                <a:cs typeface="Times New Roman" panose="02020603050405020304" pitchFamily="18" charset="0"/>
              </a:rPr>
              <a:t> Xiang</a:t>
            </a:r>
            <a:r>
              <a:rPr lang="en-US" altLang="zh-CN" sz="1400" dirty="0">
                <a:solidFill>
                  <a:schemeClr val="tx1"/>
                </a:solidFill>
                <a:latin typeface="Arial" panose="020B0604020202020204" pitchFamily="34" charset="0"/>
                <a:ea typeface="黑体" panose="02010609060101010101" pitchFamily="49" charset="-122"/>
                <a:cs typeface="Times New Roman" panose="02020603050405020304" pitchFamily="18" charset="0"/>
              </a:rPr>
              <a:t>, Ziyu You</a:t>
            </a:r>
            <a:endParaRPr lang="en-US" altLang="zh-CN" sz="1400" dirty="0">
              <a:solidFill>
                <a:schemeClr val="tx1"/>
              </a:solidFill>
              <a:latin typeface="Arial" panose="020B0604020202020204" pitchFamily="34" charset="0"/>
              <a:ea typeface="黑体" panose="02010609060101010101" pitchFamily="49" charset="-122"/>
              <a:cs typeface="Times New Roman" panose="02020603050405020304" pitchFamily="18" charset="0"/>
            </a:endParaRPr>
          </a:p>
          <a:p>
            <a:pPr marR="0" algn="ctr" defTabSz="914400">
              <a:lnSpc>
                <a:spcPct val="130000"/>
              </a:lnSpc>
              <a:buClr>
                <a:srgbClr val="3494BA"/>
              </a:buClr>
            </a:pPr>
            <a:r>
              <a:rPr lang="en-US" altLang="zh-CN" sz="1300" dirty="0">
                <a:solidFill>
                  <a:schemeClr val="tx1"/>
                </a:solidFill>
                <a:latin typeface="Arial" panose="020B0604020202020204" pitchFamily="34" charset="0"/>
                <a:ea typeface="黑体" panose="02010609060101010101" pitchFamily="49" charset="-122"/>
                <a:cs typeface="Times New Roman" panose="02020603050405020304" pitchFamily="18" charset="0"/>
              </a:rPr>
              <a:t>College of Computer Science</a:t>
            </a:r>
            <a:endParaRPr lang="en-US" altLang="zh-CN" sz="1300" dirty="0">
              <a:solidFill>
                <a:schemeClr val="tx1"/>
              </a:solidFill>
              <a:latin typeface="Arial" panose="020B0604020202020204" pitchFamily="34" charset="0"/>
              <a:ea typeface="黑体" panose="02010609060101010101" pitchFamily="49" charset="-122"/>
              <a:cs typeface="Times New Roman" panose="02020603050405020304" pitchFamily="18" charset="0"/>
            </a:endParaRPr>
          </a:p>
          <a:p>
            <a:pPr marR="0" algn="ctr" defTabSz="914400">
              <a:lnSpc>
                <a:spcPct val="130000"/>
              </a:lnSpc>
              <a:buClr>
                <a:srgbClr val="3494BA"/>
              </a:buClr>
            </a:pPr>
            <a:r>
              <a:rPr lang="en-US" altLang="zh-CN" sz="1300" dirty="0">
                <a:solidFill>
                  <a:schemeClr val="tx1"/>
                </a:solidFill>
                <a:latin typeface="Arial" panose="020B0604020202020204" pitchFamily="34" charset="0"/>
                <a:ea typeface="黑体" panose="02010609060101010101" pitchFamily="49" charset="-122"/>
                <a:cs typeface="Times New Roman" panose="02020603050405020304" pitchFamily="18" charset="0"/>
              </a:rPr>
              <a:t> Beijing University of Technology </a:t>
            </a:r>
            <a:endParaRPr lang="en-US" altLang="zh-CN" sz="1300" dirty="0">
              <a:solidFill>
                <a:schemeClr val="tx1"/>
              </a:solidFill>
              <a:latin typeface="Arial" panose="020B0604020202020204" pitchFamily="34" charset="0"/>
              <a:ea typeface="黑体" panose="02010609060101010101" pitchFamily="49" charset="-122"/>
              <a:cs typeface="Times New Roman" panose="02020603050405020304" pitchFamily="18" charset="0"/>
            </a:endParaRPr>
          </a:p>
          <a:p>
            <a:pPr marR="0" algn="ctr" defTabSz="914400">
              <a:lnSpc>
                <a:spcPct val="130000"/>
              </a:lnSpc>
              <a:buClr>
                <a:srgbClr val="3494BA"/>
              </a:buClr>
            </a:pPr>
            <a:r>
              <a:rPr lang="en-US" altLang="zh-CN" sz="1300" dirty="0">
                <a:solidFill>
                  <a:schemeClr val="tx1"/>
                </a:solidFill>
                <a:latin typeface="Arial" panose="020B0604020202020204" pitchFamily="34" charset="0"/>
                <a:ea typeface="黑体" panose="02010609060101010101" pitchFamily="49" charset="-122"/>
                <a:cs typeface="Times New Roman" panose="02020603050405020304" pitchFamily="18" charset="0"/>
              </a:rPr>
              <a:t>Beijing, China</a:t>
            </a:r>
            <a:endParaRPr lang="zh-CN" altLang="en-US" sz="1300" dirty="0">
              <a:solidFill>
                <a:schemeClr val="tx1"/>
              </a:solidFill>
              <a:latin typeface="Arial" panose="020B0604020202020204" pitchFamily="34" charset="0"/>
              <a:ea typeface="黑体" panose="02010609060101010101" pitchFamily="49" charset="-122"/>
              <a:cs typeface="Times New Roman" panose="02020603050405020304" pitchFamily="18" charset="0"/>
            </a:endParaRPr>
          </a:p>
        </p:txBody>
      </p:sp>
      <p:sp>
        <p:nvSpPr>
          <p:cNvPr id="3" name="文本框 2"/>
          <p:cNvSpPr txBox="1"/>
          <p:nvPr/>
        </p:nvSpPr>
        <p:spPr>
          <a:xfrm>
            <a:off x="1106878" y="27946"/>
            <a:ext cx="6428279" cy="307777"/>
          </a:xfrm>
          <a:prstGeom prst="rect">
            <a:avLst/>
          </a:prstGeom>
          <a:noFill/>
        </p:spPr>
        <p:txBody>
          <a:bodyPr wrap="square">
            <a:spAutoFit/>
          </a:bodyPr>
          <a:lstStyle/>
          <a:p>
            <a:r>
              <a:rPr lang="en-US" altLang="zh-CN" b="1" i="0" dirty="0">
                <a:solidFill>
                  <a:srgbClr val="000000"/>
                </a:solidFill>
                <a:effectLst/>
                <a:latin typeface="Arial" panose="020B0604020202020204" pitchFamily="34" charset="0"/>
                <a:ea typeface="+mj-ea"/>
              </a:rPr>
              <a:t>The IEEE International Conference on Cluster Computing (CLUSTER 2025)</a:t>
            </a:r>
            <a:endParaRPr lang="zh-CN" altLang="en-US" b="1" dirty="0">
              <a:latin typeface="Arial" panose="020B0604020202020204" pitchFamily="34" charset="0"/>
              <a:ea typeface="+mj-ea"/>
            </a:endParaRPr>
          </a:p>
        </p:txBody>
      </p:sp>
      <p:sp>
        <p:nvSpPr>
          <p:cNvPr id="9" name="副标题 2"/>
          <p:cNvSpPr txBox="1"/>
          <p:nvPr/>
        </p:nvSpPr>
        <p:spPr>
          <a:xfrm>
            <a:off x="2778515" y="3286307"/>
            <a:ext cx="3215641" cy="1694253"/>
          </a:xfrm>
          <a:prstGeom prst="rect">
            <a:avLst/>
          </a:prstGeom>
        </p:spPr>
        <p:txBody>
          <a:bodyPr vert="horz" lIns="45720" rIns="45720">
            <a:noAutofit/>
          </a:bodyPr>
          <a:lstStyle>
            <a:lvl1pPr marL="0" marR="64135" indent="0" algn="r" rtl="0" eaLnBrk="1" latinLnBrk="0" hangingPunct="1">
              <a:spcBef>
                <a:spcPts val="400"/>
              </a:spcBef>
              <a:spcAft>
                <a:spcPts val="0"/>
              </a:spcAft>
              <a:buClr>
                <a:schemeClr val="accent1"/>
              </a:buClr>
              <a:buSzPct val="68000"/>
              <a:buFont typeface="Wingdings 3" panose="05040102010807070707"/>
              <a:buNone/>
              <a:defRPr kumimoji="0" sz="2700" kern="1200">
                <a:solidFill>
                  <a:schemeClr val="tx2"/>
                </a:solidFill>
                <a:latin typeface="+mn-lt"/>
                <a:ea typeface="+mn-ea"/>
                <a:cs typeface="+mn-cs"/>
              </a:defRPr>
            </a:lvl1pPr>
            <a:lvl2pPr marL="457200" indent="0" algn="ctr" rtl="0" eaLnBrk="1" latinLnBrk="0" hangingPunct="1">
              <a:spcBef>
                <a:spcPts val="325"/>
              </a:spcBef>
              <a:buClr>
                <a:schemeClr val="accent1"/>
              </a:buClr>
              <a:buFont typeface="Verdana" panose="020B0604030504040204"/>
              <a:buNone/>
              <a:defRPr kumimoji="0" sz="2300" kern="1200">
                <a:solidFill>
                  <a:schemeClr val="tx1"/>
                </a:solidFill>
                <a:latin typeface="+mn-lt"/>
                <a:ea typeface="+mn-ea"/>
                <a:cs typeface="+mn-cs"/>
              </a:defRPr>
            </a:lvl2pPr>
            <a:lvl3pPr marL="914400" indent="0" algn="ctr" rtl="0" eaLnBrk="1" latinLnBrk="0" hangingPunct="1">
              <a:spcBef>
                <a:spcPts val="350"/>
              </a:spcBef>
              <a:buClr>
                <a:schemeClr val="accent2"/>
              </a:buClr>
              <a:buSzPct val="100000"/>
              <a:buFont typeface="Wingdings 2" panose="05020102010507070707"/>
              <a:buNone/>
              <a:defRPr kumimoji="0" sz="2100" kern="1200">
                <a:solidFill>
                  <a:schemeClr val="tx1"/>
                </a:solidFill>
                <a:latin typeface="+mn-lt"/>
                <a:ea typeface="+mn-ea"/>
                <a:cs typeface="+mn-cs"/>
              </a:defRPr>
            </a:lvl3pPr>
            <a:lvl4pPr marL="1371600" indent="0" algn="ctr" rtl="0" eaLnBrk="1" latinLnBrk="0" hangingPunct="1">
              <a:spcBef>
                <a:spcPts val="350"/>
              </a:spcBef>
              <a:buClr>
                <a:schemeClr val="accent2"/>
              </a:buClr>
              <a:buFont typeface="Wingdings 2" panose="05020102010507070707"/>
              <a:buNone/>
              <a:defRPr kumimoji="0" sz="1900" kern="1200">
                <a:solidFill>
                  <a:schemeClr val="tx1"/>
                </a:solidFill>
                <a:latin typeface="+mn-lt"/>
                <a:ea typeface="+mn-ea"/>
                <a:cs typeface="+mn-cs"/>
              </a:defRPr>
            </a:lvl4pPr>
            <a:lvl5pPr marL="1828800" indent="0" algn="ctr" rtl="0" eaLnBrk="1" latinLnBrk="0" hangingPunct="1">
              <a:spcBef>
                <a:spcPts val="350"/>
              </a:spcBef>
              <a:buClr>
                <a:schemeClr val="accent2"/>
              </a:buClr>
              <a:buFont typeface="Wingdings 2" panose="05020102010507070707"/>
              <a:buNone/>
              <a:defRPr kumimoji="0" sz="1800" kern="1200">
                <a:solidFill>
                  <a:schemeClr val="tx1"/>
                </a:solidFill>
                <a:latin typeface="+mn-lt"/>
                <a:ea typeface="+mn-ea"/>
                <a:cs typeface="+mn-cs"/>
              </a:defRPr>
            </a:lvl5pPr>
            <a:lvl6pPr marL="2286000" indent="0" algn="ctr" rtl="0" eaLnBrk="1" latinLnBrk="0" hangingPunct="1">
              <a:spcBef>
                <a:spcPts val="350"/>
              </a:spcBef>
              <a:buClr>
                <a:schemeClr val="accent3"/>
              </a:buClr>
              <a:buFont typeface="Wingdings 2" panose="05020102010507070707"/>
              <a:buNone/>
              <a:defRPr kumimoji="0" sz="1800" kern="1200">
                <a:solidFill>
                  <a:schemeClr val="tx1"/>
                </a:solidFill>
                <a:latin typeface="+mn-lt"/>
                <a:ea typeface="+mn-ea"/>
                <a:cs typeface="+mn-cs"/>
              </a:defRPr>
            </a:lvl6pPr>
            <a:lvl7pPr marL="2743200" indent="0" algn="ctr" rtl="0" eaLnBrk="1" latinLnBrk="0" hangingPunct="1">
              <a:spcBef>
                <a:spcPts val="350"/>
              </a:spcBef>
              <a:buClr>
                <a:schemeClr val="accent3"/>
              </a:buClr>
              <a:buFont typeface="Wingdings 2" panose="05020102010507070707"/>
              <a:buNone/>
              <a:defRPr kumimoji="0" sz="1600" kern="1200">
                <a:solidFill>
                  <a:schemeClr val="tx1"/>
                </a:solidFill>
                <a:latin typeface="+mn-lt"/>
                <a:ea typeface="+mn-ea"/>
                <a:cs typeface="+mn-cs"/>
              </a:defRPr>
            </a:lvl7pPr>
            <a:lvl8pPr marL="3200400" indent="0" algn="ctr" rtl="0" eaLnBrk="1" latinLnBrk="0" hangingPunct="1">
              <a:spcBef>
                <a:spcPts val="350"/>
              </a:spcBef>
              <a:buClr>
                <a:schemeClr val="accent3"/>
              </a:buClr>
              <a:buFont typeface="Wingdings 2" panose="05020102010507070707"/>
              <a:buNone/>
              <a:defRPr kumimoji="0" sz="1600" kern="1200">
                <a:solidFill>
                  <a:schemeClr val="tx1"/>
                </a:solidFill>
                <a:latin typeface="+mn-lt"/>
                <a:ea typeface="+mn-ea"/>
                <a:cs typeface="+mn-cs"/>
              </a:defRPr>
            </a:lvl8pPr>
            <a:lvl9pPr marL="3657600" indent="0" algn="ctr" rtl="0" eaLnBrk="1" latinLnBrk="0" hangingPunct="1">
              <a:spcBef>
                <a:spcPts val="350"/>
              </a:spcBef>
              <a:buClr>
                <a:schemeClr val="accent3"/>
              </a:buClr>
              <a:buFont typeface="Wingdings 2" panose="05020102010507070707"/>
              <a:buNone/>
              <a:defRPr kumimoji="0" sz="1600" kern="1200" baseline="0">
                <a:solidFill>
                  <a:schemeClr val="tx1"/>
                </a:solidFill>
                <a:latin typeface="+mn-lt"/>
                <a:ea typeface="+mn-ea"/>
                <a:cs typeface="+mn-cs"/>
              </a:defRPr>
            </a:lvl9pPr>
          </a:lstStyle>
          <a:p>
            <a:pPr marR="0" algn="ctr" defTabSz="914400">
              <a:lnSpc>
                <a:spcPct val="130000"/>
              </a:lnSpc>
              <a:buClr>
                <a:srgbClr val="3494BA"/>
              </a:buClr>
            </a:pPr>
            <a:r>
              <a:rPr lang="en-US" altLang="zh-CN" sz="1400" dirty="0">
                <a:solidFill>
                  <a:schemeClr val="tx1"/>
                </a:solidFill>
                <a:latin typeface="Arial" panose="020B0604020202020204" pitchFamily="34" charset="0"/>
                <a:ea typeface="黑体" panose="02010609060101010101" pitchFamily="49" charset="-122"/>
                <a:cs typeface="Times New Roman" panose="02020603050405020304" pitchFamily="18" charset="0"/>
              </a:rPr>
              <a:t>Jie Wu</a:t>
            </a:r>
            <a:endParaRPr lang="en-US" altLang="zh-CN" sz="1400" dirty="0">
              <a:solidFill>
                <a:schemeClr val="tx1"/>
              </a:solidFill>
              <a:latin typeface="Arial" panose="020B0604020202020204" pitchFamily="34" charset="0"/>
              <a:ea typeface="黑体" panose="02010609060101010101" pitchFamily="49" charset="-122"/>
              <a:cs typeface="Times New Roman" panose="02020603050405020304" pitchFamily="18" charset="0"/>
            </a:endParaRPr>
          </a:p>
          <a:p>
            <a:pPr marR="0" algn="ctr" defTabSz="914400">
              <a:lnSpc>
                <a:spcPct val="130000"/>
              </a:lnSpc>
              <a:buClr>
                <a:srgbClr val="3494BA"/>
              </a:buClr>
            </a:pPr>
            <a:r>
              <a:rPr lang="en-US" altLang="zh-CN" sz="1300" dirty="0">
                <a:solidFill>
                  <a:schemeClr val="tx1"/>
                </a:solidFill>
                <a:latin typeface="Arial" panose="020B0604020202020204" pitchFamily="34" charset="0"/>
                <a:ea typeface="黑体" panose="02010609060101010101" pitchFamily="49" charset="-122"/>
                <a:cs typeface="Times New Roman" panose="02020603050405020304" pitchFamily="18" charset="0"/>
              </a:rPr>
              <a:t>China Telecom Cloud Computing Research Institute</a:t>
            </a:r>
            <a:endParaRPr lang="en-US" altLang="zh-CN" sz="1300" dirty="0">
              <a:solidFill>
                <a:schemeClr val="tx1"/>
              </a:solidFill>
              <a:latin typeface="Arial" panose="020B0604020202020204" pitchFamily="34" charset="0"/>
              <a:ea typeface="黑体" panose="02010609060101010101" pitchFamily="49" charset="-122"/>
              <a:cs typeface="Times New Roman" panose="02020603050405020304" pitchFamily="18" charset="0"/>
            </a:endParaRPr>
          </a:p>
          <a:p>
            <a:pPr marR="0" algn="ctr" defTabSz="914400">
              <a:lnSpc>
                <a:spcPct val="130000"/>
              </a:lnSpc>
              <a:buClr>
                <a:srgbClr val="3494BA"/>
              </a:buClr>
            </a:pPr>
            <a:r>
              <a:rPr lang="en-US" altLang="zh-CN" sz="1300" dirty="0">
                <a:solidFill>
                  <a:schemeClr val="tx1"/>
                </a:solidFill>
                <a:latin typeface="Arial" panose="020B0604020202020204" pitchFamily="34" charset="0"/>
                <a:ea typeface="黑体" panose="02010609060101010101" pitchFamily="49" charset="-122"/>
                <a:cs typeface="Times New Roman" panose="02020603050405020304" pitchFamily="18" charset="0"/>
              </a:rPr>
              <a:t>Center for Networked Computing</a:t>
            </a:r>
            <a:endParaRPr lang="en-US" altLang="zh-CN" sz="1300" dirty="0">
              <a:solidFill>
                <a:schemeClr val="tx1"/>
              </a:solidFill>
              <a:latin typeface="Arial" panose="020B0604020202020204" pitchFamily="34" charset="0"/>
              <a:ea typeface="黑体" panose="02010609060101010101" pitchFamily="49" charset="-122"/>
              <a:cs typeface="Times New Roman" panose="02020603050405020304" pitchFamily="18" charset="0"/>
            </a:endParaRPr>
          </a:p>
          <a:p>
            <a:pPr marR="0" algn="ctr" defTabSz="914400">
              <a:lnSpc>
                <a:spcPct val="130000"/>
              </a:lnSpc>
              <a:buClr>
                <a:srgbClr val="3494BA"/>
              </a:buClr>
            </a:pPr>
            <a:r>
              <a:rPr lang="en-US" altLang="zh-CN" sz="1300" dirty="0">
                <a:solidFill>
                  <a:schemeClr val="tx1"/>
                </a:solidFill>
                <a:latin typeface="Arial" panose="020B0604020202020204" pitchFamily="34" charset="0"/>
                <a:ea typeface="黑体" panose="02010609060101010101" pitchFamily="49" charset="-122"/>
                <a:cs typeface="Times New Roman" panose="02020603050405020304" pitchFamily="18" charset="0"/>
              </a:rPr>
              <a:t> Temple University </a:t>
            </a:r>
            <a:endParaRPr lang="en-US" altLang="zh-CN" sz="1300" dirty="0">
              <a:solidFill>
                <a:schemeClr val="tx1"/>
              </a:solidFill>
              <a:latin typeface="Arial" panose="020B0604020202020204" pitchFamily="34" charset="0"/>
              <a:ea typeface="黑体" panose="02010609060101010101" pitchFamily="49" charset="-122"/>
              <a:cs typeface="Times New Roman" panose="02020603050405020304" pitchFamily="18" charset="0"/>
            </a:endParaRPr>
          </a:p>
          <a:p>
            <a:pPr marR="0" algn="ctr" defTabSz="914400">
              <a:lnSpc>
                <a:spcPct val="130000"/>
              </a:lnSpc>
              <a:buClr>
                <a:srgbClr val="3494BA"/>
              </a:buClr>
            </a:pPr>
            <a:r>
              <a:rPr lang="en-US" altLang="zh-CN" sz="1300" dirty="0">
                <a:solidFill>
                  <a:schemeClr val="tx1"/>
                </a:solidFill>
                <a:latin typeface="Arial" panose="020B0604020202020204" pitchFamily="34" charset="0"/>
                <a:ea typeface="黑体" panose="02010609060101010101" pitchFamily="49" charset="-122"/>
                <a:cs typeface="Times New Roman" panose="02020603050405020304" pitchFamily="18" charset="0"/>
              </a:rPr>
              <a:t>Philadelphia, USA</a:t>
            </a:r>
            <a:endParaRPr lang="zh-CN" altLang="en-US" sz="1300" dirty="0">
              <a:solidFill>
                <a:schemeClr val="tx1"/>
              </a:solidFill>
              <a:latin typeface="Arial" panose="020B0604020202020204" pitchFamily="34" charset="0"/>
              <a:ea typeface="黑体" panose="02010609060101010101" pitchFamily="49" charset="-122"/>
              <a:cs typeface="Times New Roman" panose="02020603050405020304" pitchFamily="18" charset="0"/>
            </a:endParaRPr>
          </a:p>
        </p:txBody>
      </p:sp>
      <p:pic>
        <p:nvPicPr>
          <p:cNvPr id="13" name="Picture 4"/>
          <p:cNvPicPr>
            <a:picLocks noChangeAspect="1"/>
          </p:cNvPicPr>
          <p:nvPr/>
        </p:nvPicPr>
        <p:blipFill>
          <a:blip r:embed="rId1">
            <a:extLst>
              <a:ext uri="{28A0092B-C50C-407E-A947-70E740481C1C}">
                <a14:useLocalDpi xmlns:a14="http://schemas.microsoft.com/office/drawing/2010/main" val="0"/>
              </a:ext>
            </a:extLst>
          </a:blip>
          <a:srcRect t="28765" b="31529"/>
          <a:stretch>
            <a:fillRect/>
          </a:stretch>
        </p:blipFill>
        <p:spPr bwMode="auto">
          <a:xfrm>
            <a:off x="5653072" y="622353"/>
            <a:ext cx="1090295"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15" descr="wps_pic_0"/>
          <p:cNvPicPr>
            <a:picLocks noChangeAspect="1"/>
          </p:cNvPicPr>
          <p:nvPr/>
        </p:nvPicPr>
        <p:blipFill>
          <a:blip r:embed="rId2"/>
          <a:srcRect l="4620" t="19059" r="6515" b="18403"/>
          <a:stretch>
            <a:fillRect/>
          </a:stretch>
        </p:blipFill>
        <p:spPr>
          <a:xfrm>
            <a:off x="6920089" y="511863"/>
            <a:ext cx="1608455" cy="624840"/>
          </a:xfrm>
          <a:prstGeom prst="rect">
            <a:avLst/>
          </a:prstGeom>
        </p:spPr>
      </p:pic>
      <p:pic>
        <p:nvPicPr>
          <p:cNvPr id="2" name="图片 1"/>
          <p:cNvPicPr>
            <a:picLocks noChangeAspect="1"/>
          </p:cNvPicPr>
          <p:nvPr/>
        </p:nvPicPr>
        <p:blipFill rotWithShape="1">
          <a:blip r:embed="rId3">
            <a:extLst>
              <a:ext uri="{28A0092B-C50C-407E-A947-70E740481C1C}">
                <a14:useLocalDpi xmlns:a14="http://schemas.microsoft.com/office/drawing/2010/main" val="0"/>
              </a:ext>
            </a:extLst>
          </a:blip>
          <a:srcRect r="71951"/>
          <a:stretch>
            <a:fillRect/>
          </a:stretch>
        </p:blipFill>
        <p:spPr>
          <a:xfrm>
            <a:off x="3488507" y="503608"/>
            <a:ext cx="688340" cy="668655"/>
          </a:xfrm>
          <a:prstGeom prst="rect">
            <a:avLst/>
          </a:prstGeom>
        </p:spPr>
      </p:pic>
      <p:sp>
        <p:nvSpPr>
          <p:cNvPr id="4" name="副标题 2"/>
          <p:cNvSpPr txBox="1"/>
          <p:nvPr/>
        </p:nvSpPr>
        <p:spPr>
          <a:xfrm>
            <a:off x="5591422" y="3301365"/>
            <a:ext cx="3467100" cy="1694180"/>
          </a:xfrm>
          <a:prstGeom prst="rect">
            <a:avLst/>
          </a:prstGeom>
        </p:spPr>
        <p:txBody>
          <a:bodyPr vert="horz" lIns="45720" rIns="45720">
            <a:noAutofit/>
          </a:bodyPr>
          <a:lstStyle>
            <a:lvl1pPr marL="0" marR="64135" indent="0" algn="r" rtl="0" eaLnBrk="1" latinLnBrk="0" hangingPunct="1">
              <a:spcBef>
                <a:spcPts val="400"/>
              </a:spcBef>
              <a:spcAft>
                <a:spcPts val="0"/>
              </a:spcAft>
              <a:buClr>
                <a:schemeClr val="accent1"/>
              </a:buClr>
              <a:buSzPct val="68000"/>
              <a:buFont typeface="Wingdings 3" panose="05040102010807070707"/>
              <a:buNone/>
              <a:defRPr kumimoji="0" sz="2700" kern="1200">
                <a:solidFill>
                  <a:schemeClr val="tx2"/>
                </a:solidFill>
                <a:latin typeface="+mn-lt"/>
                <a:ea typeface="+mn-ea"/>
                <a:cs typeface="+mn-cs"/>
              </a:defRPr>
            </a:lvl1pPr>
            <a:lvl2pPr marL="457200" indent="0" algn="ctr" rtl="0" eaLnBrk="1" latinLnBrk="0" hangingPunct="1">
              <a:spcBef>
                <a:spcPts val="325"/>
              </a:spcBef>
              <a:buClr>
                <a:schemeClr val="accent1"/>
              </a:buClr>
              <a:buFont typeface="Verdana" panose="020B0604030504040204"/>
              <a:buNone/>
              <a:defRPr kumimoji="0" sz="2300" kern="1200">
                <a:solidFill>
                  <a:schemeClr val="tx1"/>
                </a:solidFill>
                <a:latin typeface="+mn-lt"/>
                <a:ea typeface="+mn-ea"/>
                <a:cs typeface="+mn-cs"/>
              </a:defRPr>
            </a:lvl2pPr>
            <a:lvl3pPr marL="914400" indent="0" algn="ctr" rtl="0" eaLnBrk="1" latinLnBrk="0" hangingPunct="1">
              <a:spcBef>
                <a:spcPts val="350"/>
              </a:spcBef>
              <a:buClr>
                <a:schemeClr val="accent2"/>
              </a:buClr>
              <a:buSzPct val="100000"/>
              <a:buFont typeface="Wingdings 2" panose="05020102010507070707"/>
              <a:buNone/>
              <a:defRPr kumimoji="0" sz="2100" kern="1200">
                <a:solidFill>
                  <a:schemeClr val="tx1"/>
                </a:solidFill>
                <a:latin typeface="+mn-lt"/>
                <a:ea typeface="+mn-ea"/>
                <a:cs typeface="+mn-cs"/>
              </a:defRPr>
            </a:lvl3pPr>
            <a:lvl4pPr marL="1371600" indent="0" algn="ctr" rtl="0" eaLnBrk="1" latinLnBrk="0" hangingPunct="1">
              <a:spcBef>
                <a:spcPts val="350"/>
              </a:spcBef>
              <a:buClr>
                <a:schemeClr val="accent2"/>
              </a:buClr>
              <a:buFont typeface="Wingdings 2" panose="05020102010507070707"/>
              <a:buNone/>
              <a:defRPr kumimoji="0" sz="1900" kern="1200">
                <a:solidFill>
                  <a:schemeClr val="tx1"/>
                </a:solidFill>
                <a:latin typeface="+mn-lt"/>
                <a:ea typeface="+mn-ea"/>
                <a:cs typeface="+mn-cs"/>
              </a:defRPr>
            </a:lvl4pPr>
            <a:lvl5pPr marL="1828800" indent="0" algn="ctr" rtl="0" eaLnBrk="1" latinLnBrk="0" hangingPunct="1">
              <a:spcBef>
                <a:spcPts val="350"/>
              </a:spcBef>
              <a:buClr>
                <a:schemeClr val="accent2"/>
              </a:buClr>
              <a:buFont typeface="Wingdings 2" panose="05020102010507070707"/>
              <a:buNone/>
              <a:defRPr kumimoji="0" sz="1800" kern="1200">
                <a:solidFill>
                  <a:schemeClr val="tx1"/>
                </a:solidFill>
                <a:latin typeface="+mn-lt"/>
                <a:ea typeface="+mn-ea"/>
                <a:cs typeface="+mn-cs"/>
              </a:defRPr>
            </a:lvl5pPr>
            <a:lvl6pPr marL="2286000" indent="0" algn="ctr" rtl="0" eaLnBrk="1" latinLnBrk="0" hangingPunct="1">
              <a:spcBef>
                <a:spcPts val="350"/>
              </a:spcBef>
              <a:buClr>
                <a:schemeClr val="accent3"/>
              </a:buClr>
              <a:buFont typeface="Wingdings 2" panose="05020102010507070707"/>
              <a:buNone/>
              <a:defRPr kumimoji="0" sz="1800" kern="1200">
                <a:solidFill>
                  <a:schemeClr val="tx1"/>
                </a:solidFill>
                <a:latin typeface="+mn-lt"/>
                <a:ea typeface="+mn-ea"/>
                <a:cs typeface="+mn-cs"/>
              </a:defRPr>
            </a:lvl6pPr>
            <a:lvl7pPr marL="2743200" indent="0" algn="ctr" rtl="0" eaLnBrk="1" latinLnBrk="0" hangingPunct="1">
              <a:spcBef>
                <a:spcPts val="350"/>
              </a:spcBef>
              <a:buClr>
                <a:schemeClr val="accent3"/>
              </a:buClr>
              <a:buFont typeface="Wingdings 2" panose="05020102010507070707"/>
              <a:buNone/>
              <a:defRPr kumimoji="0" sz="1600" kern="1200">
                <a:solidFill>
                  <a:schemeClr val="tx1"/>
                </a:solidFill>
                <a:latin typeface="+mn-lt"/>
                <a:ea typeface="+mn-ea"/>
                <a:cs typeface="+mn-cs"/>
              </a:defRPr>
            </a:lvl7pPr>
            <a:lvl8pPr marL="3200400" indent="0" algn="ctr" rtl="0" eaLnBrk="1" latinLnBrk="0" hangingPunct="1">
              <a:spcBef>
                <a:spcPts val="350"/>
              </a:spcBef>
              <a:buClr>
                <a:schemeClr val="accent3"/>
              </a:buClr>
              <a:buFont typeface="Wingdings 2" panose="05020102010507070707"/>
              <a:buNone/>
              <a:defRPr kumimoji="0" sz="1600" kern="1200">
                <a:solidFill>
                  <a:schemeClr val="tx1"/>
                </a:solidFill>
                <a:latin typeface="+mn-lt"/>
                <a:ea typeface="+mn-ea"/>
                <a:cs typeface="+mn-cs"/>
              </a:defRPr>
            </a:lvl8pPr>
            <a:lvl9pPr marL="3657600" indent="0" algn="ctr" rtl="0" eaLnBrk="1" latinLnBrk="0" hangingPunct="1">
              <a:spcBef>
                <a:spcPts val="350"/>
              </a:spcBef>
              <a:buClr>
                <a:schemeClr val="accent3"/>
              </a:buClr>
              <a:buFont typeface="Wingdings 2" panose="05020102010507070707"/>
              <a:buNone/>
              <a:defRPr kumimoji="0" sz="1600" kern="1200" baseline="0">
                <a:solidFill>
                  <a:schemeClr val="tx1"/>
                </a:solidFill>
                <a:latin typeface="+mn-lt"/>
                <a:ea typeface="+mn-ea"/>
                <a:cs typeface="+mn-cs"/>
              </a:defRPr>
            </a:lvl9pPr>
          </a:lstStyle>
          <a:p>
            <a:pPr marR="0" algn="ctr" defTabSz="914400">
              <a:lnSpc>
                <a:spcPct val="130000"/>
              </a:lnSpc>
              <a:buClr>
                <a:srgbClr val="3494BA"/>
              </a:buClr>
            </a:pPr>
            <a:r>
              <a:rPr lang="en-US" altLang="zh-CN" sz="1400" dirty="0" err="1">
                <a:solidFill>
                  <a:schemeClr val="tx1"/>
                </a:solidFill>
                <a:latin typeface="Arial" panose="020B0604020202020204" pitchFamily="34" charset="0"/>
                <a:ea typeface="黑体" panose="02010609060101010101" pitchFamily="49" charset="-122"/>
                <a:cs typeface="Times New Roman" panose="02020603050405020304" pitchFamily="18" charset="0"/>
              </a:rPr>
              <a:t>Wentong</a:t>
            </a:r>
            <a:r>
              <a:rPr lang="en-US" altLang="zh-CN" sz="1400" dirty="0">
                <a:solidFill>
                  <a:schemeClr val="tx1"/>
                </a:solidFill>
                <a:latin typeface="Arial" panose="020B0604020202020204" pitchFamily="34" charset="0"/>
                <a:ea typeface="黑体" panose="02010609060101010101" pitchFamily="49" charset="-122"/>
                <a:cs typeface="Times New Roman" panose="02020603050405020304" pitchFamily="18" charset="0"/>
              </a:rPr>
              <a:t> Cai</a:t>
            </a:r>
            <a:endParaRPr lang="en-US" altLang="zh-CN" sz="1400" dirty="0">
              <a:solidFill>
                <a:schemeClr val="tx1"/>
              </a:solidFill>
              <a:latin typeface="Arial" panose="020B0604020202020204" pitchFamily="34" charset="0"/>
              <a:ea typeface="黑体" panose="02010609060101010101" pitchFamily="49" charset="-122"/>
              <a:cs typeface="Times New Roman" panose="02020603050405020304" pitchFamily="18" charset="0"/>
            </a:endParaRPr>
          </a:p>
          <a:p>
            <a:pPr marR="0" algn="ctr" defTabSz="914400">
              <a:lnSpc>
                <a:spcPct val="130000"/>
              </a:lnSpc>
              <a:buClr>
                <a:srgbClr val="3494BA"/>
              </a:buClr>
            </a:pPr>
            <a:r>
              <a:rPr lang="en-US" altLang="zh-CN" sz="1300" dirty="0">
                <a:solidFill>
                  <a:schemeClr val="tx1"/>
                </a:solidFill>
                <a:latin typeface="Arial" panose="020B0604020202020204" pitchFamily="34" charset="0"/>
                <a:ea typeface="黑体" panose="02010609060101010101" pitchFamily="49" charset="-122"/>
                <a:cs typeface="Times New Roman" panose="02020603050405020304" pitchFamily="18" charset="0"/>
              </a:rPr>
              <a:t>College of Computing and Data Science</a:t>
            </a:r>
            <a:endParaRPr lang="en-US" altLang="zh-CN" sz="1300" dirty="0">
              <a:solidFill>
                <a:schemeClr val="tx1"/>
              </a:solidFill>
              <a:latin typeface="Arial" panose="020B0604020202020204" pitchFamily="34" charset="0"/>
              <a:ea typeface="黑体" panose="02010609060101010101" pitchFamily="49" charset="-122"/>
              <a:cs typeface="Times New Roman" panose="02020603050405020304" pitchFamily="18" charset="0"/>
            </a:endParaRPr>
          </a:p>
          <a:p>
            <a:pPr marR="0" algn="ctr" defTabSz="914400">
              <a:lnSpc>
                <a:spcPct val="130000"/>
              </a:lnSpc>
              <a:buClr>
                <a:srgbClr val="3494BA"/>
              </a:buClr>
            </a:pPr>
            <a:r>
              <a:rPr lang="en-US" altLang="zh-CN" sz="1300" dirty="0">
                <a:solidFill>
                  <a:schemeClr val="tx1"/>
                </a:solidFill>
                <a:latin typeface="Arial" panose="020B0604020202020204" pitchFamily="34" charset="0"/>
                <a:ea typeface="黑体" panose="02010609060101010101" pitchFamily="49" charset="-122"/>
                <a:cs typeface="Times New Roman" panose="02020603050405020304" pitchFamily="18" charset="0"/>
              </a:rPr>
              <a:t>Nanyang Technological University</a:t>
            </a:r>
            <a:endParaRPr lang="en-US" altLang="zh-CN" sz="1300" dirty="0">
              <a:solidFill>
                <a:schemeClr val="tx1"/>
              </a:solidFill>
              <a:latin typeface="Arial" panose="020B0604020202020204" pitchFamily="34" charset="0"/>
              <a:ea typeface="黑体" panose="02010609060101010101" pitchFamily="49" charset="-122"/>
              <a:cs typeface="Times New Roman" panose="02020603050405020304" pitchFamily="18" charset="0"/>
            </a:endParaRPr>
          </a:p>
          <a:p>
            <a:pPr marR="0" algn="ctr" defTabSz="914400">
              <a:lnSpc>
                <a:spcPct val="130000"/>
              </a:lnSpc>
              <a:buClr>
                <a:srgbClr val="3494BA"/>
              </a:buClr>
            </a:pPr>
            <a:r>
              <a:rPr lang="en-US" altLang="zh-CN" sz="1300" dirty="0">
                <a:solidFill>
                  <a:schemeClr val="tx1"/>
                </a:solidFill>
                <a:latin typeface="Arial" panose="020B0604020202020204" pitchFamily="34" charset="0"/>
                <a:ea typeface="黑体" panose="02010609060101010101" pitchFamily="49" charset="-122"/>
                <a:cs typeface="Times New Roman" panose="02020603050405020304" pitchFamily="18" charset="0"/>
              </a:rPr>
              <a:t>Singapore</a:t>
            </a:r>
            <a:endParaRPr lang="zh-CN" altLang="en-US" sz="1300" dirty="0">
              <a:solidFill>
                <a:schemeClr val="tx1"/>
              </a:solidFill>
              <a:latin typeface="Arial" panose="020B0604020202020204" pitchFamily="34" charset="0"/>
              <a:ea typeface="黑体" panose="02010609060101010101" pitchFamily="49" charset="-122"/>
              <a:cs typeface="Times New Roman" panose="02020603050405020304" pitchFamily="18" charset="0"/>
            </a:endParaRPr>
          </a:p>
        </p:txBody>
      </p:sp>
      <p:pic>
        <p:nvPicPr>
          <p:cNvPr id="5" name="图片 4"/>
          <p:cNvPicPr>
            <a:picLocks noChangeAspect="1"/>
          </p:cNvPicPr>
          <p:nvPr/>
        </p:nvPicPr>
        <p:blipFill>
          <a:blip r:embed="rId4"/>
          <a:stretch>
            <a:fillRect/>
          </a:stretch>
        </p:blipFill>
        <p:spPr>
          <a:xfrm>
            <a:off x="4333240" y="702310"/>
            <a:ext cx="1092835" cy="31242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Shape 266"/>
          <p:cNvSpPr txBox="1"/>
          <p:nvPr/>
        </p:nvSpPr>
        <p:spPr>
          <a:xfrm>
            <a:off x="250792" y="738330"/>
            <a:ext cx="3345848" cy="528218"/>
          </a:xfrm>
          <a:prstGeom prst="rect">
            <a:avLst/>
          </a:prstGeom>
          <a:noFill/>
          <a:ln>
            <a:noFill/>
          </a:ln>
        </p:spPr>
        <p:txBody>
          <a:bodyPr vert="horz" lIns="90000" tIns="46800" rIns="90000" bIns="46800" rtlCol="0"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914400" lvl="1" indent="-457200">
              <a:lnSpc>
                <a:spcPct val="100000"/>
              </a:lnSpc>
              <a:spcBef>
                <a:spcPts val="600"/>
              </a:spcBef>
              <a:buClr>
                <a:schemeClr val="accent2">
                  <a:lumMod val="75000"/>
                </a:schemeClr>
              </a:buClr>
              <a:buSzPct val="100000"/>
              <a:buFont typeface="Wingdings" panose="05000000000000000000" pitchFamily="2" charset="2"/>
              <a:buChar char="q"/>
            </a:pPr>
            <a:r>
              <a:rPr lang="en-US" sz="2400" b="1" dirty="0">
                <a:latin typeface="Arial" panose="020B0604020202020204" pitchFamily="34" charset="0"/>
                <a:sym typeface="Comic Sans MS" panose="030F0702030302020204"/>
              </a:rPr>
              <a:t>Formulation</a:t>
            </a:r>
            <a:endParaRPr lang="en-US" sz="2400" b="1" dirty="0">
              <a:latin typeface="Arial" panose="020B0604020202020204" pitchFamily="34" charset="0"/>
              <a:sym typeface="Comic Sans MS" panose="030F0702030302020204"/>
            </a:endParaRPr>
          </a:p>
          <a:p>
            <a:pPr marL="457200" lvl="1" indent="0">
              <a:lnSpc>
                <a:spcPct val="100000"/>
              </a:lnSpc>
              <a:spcBef>
                <a:spcPts val="600"/>
              </a:spcBef>
              <a:buClr>
                <a:schemeClr val="accent2">
                  <a:lumMod val="60000"/>
                  <a:lumOff val="40000"/>
                </a:schemeClr>
              </a:buClr>
              <a:buSzPct val="100000"/>
              <a:buFont typeface="Arial" panose="020B0604020202020204" pitchFamily="34" charset="0"/>
              <a:buNone/>
            </a:pPr>
            <a:endParaRPr lang="en-US" sz="800" dirty="0">
              <a:latin typeface="Arial" panose="020B0604020202020204" pitchFamily="34" charset="0"/>
              <a:ea typeface="Comic Sans MS" panose="030F0702030302020204"/>
              <a:cs typeface="Arial" panose="020B0604020202020204" pitchFamily="34" charset="0"/>
              <a:sym typeface="Comic Sans MS" panose="030F0702030302020204"/>
            </a:endParaRPr>
          </a:p>
          <a:p>
            <a:pPr marL="1201420" lvl="2" indent="-342900">
              <a:spcBef>
                <a:spcPts val="600"/>
              </a:spcBef>
              <a:buClr>
                <a:schemeClr val="accent2">
                  <a:lumMod val="60000"/>
                  <a:lumOff val="40000"/>
                </a:schemeClr>
              </a:buClr>
              <a:buSzPct val="100000"/>
            </a:pPr>
            <a:endParaRPr lang="en-US" sz="2000" dirty="0">
              <a:latin typeface="Arial" panose="020B0604020202020204" pitchFamily="34" charset="0"/>
            </a:endParaRPr>
          </a:p>
          <a:p>
            <a:pPr marL="800100" lvl="1" indent="-342900">
              <a:spcBef>
                <a:spcPts val="600"/>
              </a:spcBef>
              <a:buSzPct val="25000"/>
              <a:buFont typeface="Arial" panose="020B0604020202020204" pitchFamily="34" charset="0"/>
              <a:buNone/>
            </a:pPr>
            <a:endParaRPr lang="en-US" sz="2400" dirty="0">
              <a:latin typeface="Arial" panose="020B0604020202020204" pitchFamily="34" charset="0"/>
              <a:sym typeface="Comic Sans MS" panose="030F0702030302020204"/>
            </a:endParaRPr>
          </a:p>
        </p:txBody>
      </p:sp>
      <p:sp>
        <p:nvSpPr>
          <p:cNvPr id="33" name="矩形 46"/>
          <p:cNvSpPr>
            <a:spLocks noChangeArrowheads="1"/>
          </p:cNvSpPr>
          <p:nvPr/>
        </p:nvSpPr>
        <p:spPr bwMode="auto">
          <a:xfrm>
            <a:off x="476188" y="177842"/>
            <a:ext cx="3565396" cy="46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8" tIns="45719" rIns="91438" bIns="45719">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buNone/>
            </a:pPr>
            <a:r>
              <a:rPr lang="en-US" altLang="zh-CN" sz="2400" b="1" dirty="0">
                <a:solidFill>
                  <a:schemeClr val="accent1"/>
                </a:solidFill>
                <a:latin typeface="Arial" panose="020B0604020202020204" pitchFamily="34" charset="0"/>
                <a:ea typeface="黑体" panose="02010609060101010101" pitchFamily="49" charset="-122"/>
              </a:rPr>
              <a:t>Model and Formulation</a:t>
            </a:r>
            <a:endParaRPr lang="en-US" altLang="zh-CN" sz="2400" b="1" dirty="0">
              <a:solidFill>
                <a:schemeClr val="accent1"/>
              </a:solidFill>
              <a:latin typeface="Arial" panose="020B0604020202020204" pitchFamily="34" charset="0"/>
              <a:ea typeface="黑体" panose="02010609060101010101" pitchFamily="49" charset="-122"/>
            </a:endParaRPr>
          </a:p>
        </p:txBody>
      </p:sp>
      <p:sp>
        <p:nvSpPr>
          <p:cNvPr id="34" name="等腰三角形 47"/>
          <p:cNvSpPr>
            <a:spLocks noChangeArrowheads="1"/>
          </p:cNvSpPr>
          <p:nvPr/>
        </p:nvSpPr>
        <p:spPr bwMode="auto">
          <a:xfrm rot="5400000">
            <a:off x="-39787" y="157290"/>
            <a:ext cx="581159" cy="501585"/>
          </a:xfrm>
          <a:prstGeom prst="triangle">
            <a:avLst>
              <a:gd name="adj" fmla="val 50000"/>
            </a:avLst>
          </a:prstGeom>
          <a:solidFill>
            <a:srgbClr val="1AA3C7"/>
          </a:solidFill>
          <a:ln>
            <a:noFill/>
          </a:ln>
        </p:spPr>
        <p:txBody>
          <a:bodyPr lIns="91438" tIns="45719" rIns="91438" bIns="45719"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1800">
              <a:solidFill>
                <a:srgbClr val="FFFFFF"/>
              </a:solidFill>
              <a:sym typeface="微软雅黑" panose="020B0503020204020204" pitchFamily="34" charset="-122"/>
            </a:endParaRPr>
          </a:p>
        </p:txBody>
      </p:sp>
      <p:sp>
        <p:nvSpPr>
          <p:cNvPr id="29" name="标注: 弯曲线形 28"/>
          <p:cNvSpPr/>
          <p:nvPr/>
        </p:nvSpPr>
        <p:spPr>
          <a:xfrm>
            <a:off x="5900783" y="724859"/>
            <a:ext cx="1796624" cy="408210"/>
          </a:xfrm>
          <a:prstGeom prst="borderCallout2">
            <a:avLst>
              <a:gd name="adj1" fmla="val 43639"/>
              <a:gd name="adj2" fmla="val -8333"/>
              <a:gd name="adj3" fmla="val 44417"/>
              <a:gd name="adj4" fmla="val -17727"/>
              <a:gd name="adj5" fmla="val 201100"/>
              <a:gd name="adj6" fmla="val -50463"/>
            </a:avLst>
          </a:prstGeom>
          <a:solidFill>
            <a:srgbClr val="006CB5"/>
          </a:solidFill>
          <a:ln w="38100">
            <a:solidFill>
              <a:srgbClr val="006C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300" b="1" dirty="0">
                <a:latin typeface="Arial" panose="020B0604020202020204" pitchFamily="34" charset="0"/>
              </a:rPr>
              <a:t>objective function</a:t>
            </a:r>
            <a:endParaRPr lang="zh-CN" altLang="en-US" sz="1300" b="1" dirty="0">
              <a:latin typeface="Arial" panose="020B0604020202020204" pitchFamily="34" charset="0"/>
            </a:endParaRPr>
          </a:p>
        </p:txBody>
      </p:sp>
      <p:sp>
        <p:nvSpPr>
          <p:cNvPr id="30" name="右大括号 29"/>
          <p:cNvSpPr/>
          <p:nvPr/>
        </p:nvSpPr>
        <p:spPr>
          <a:xfrm>
            <a:off x="7146290" y="1988287"/>
            <a:ext cx="345440" cy="702310"/>
          </a:xfrm>
          <a:prstGeom prst="rightBrace">
            <a:avLst/>
          </a:prstGeom>
          <a:ln w="38100">
            <a:solidFill>
              <a:srgbClr val="006CB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1" name="矩形 30"/>
          <p:cNvSpPr/>
          <p:nvPr/>
        </p:nvSpPr>
        <p:spPr>
          <a:xfrm>
            <a:off x="7503795" y="2073164"/>
            <a:ext cx="1358265" cy="537028"/>
          </a:xfrm>
          <a:prstGeom prst="rect">
            <a:avLst/>
          </a:prstGeom>
          <a:solidFill>
            <a:srgbClr val="006CB5"/>
          </a:solidFill>
          <a:ln w="41275">
            <a:solidFill>
              <a:srgbClr val="006CB5"/>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1300" b="1" dirty="0">
                <a:latin typeface="Arial" panose="020B0604020202020204" pitchFamily="34" charset="0"/>
                <a:sym typeface="+mn-ea"/>
              </a:rPr>
              <a:t>QoS maintain</a:t>
            </a:r>
            <a:endParaRPr lang="en-US" altLang="zh-CN" sz="1300" b="1" dirty="0">
              <a:latin typeface="Arial" panose="020B0604020202020204" pitchFamily="34" charset="0"/>
              <a:sym typeface="+mn-ea"/>
            </a:endParaRPr>
          </a:p>
          <a:p>
            <a:pPr lvl="0" algn="ctr">
              <a:buClrTx/>
              <a:buSzTx/>
              <a:buFontTx/>
            </a:pPr>
            <a:r>
              <a:rPr lang="en-US" altLang="zh-CN" sz="1300" b="1" dirty="0">
                <a:latin typeface="Arial" panose="020B0604020202020204" pitchFamily="34" charset="0"/>
                <a:sym typeface="+mn-ea"/>
              </a:rPr>
              <a:t>constraints</a:t>
            </a:r>
            <a:endParaRPr lang="en-US" altLang="zh-CN" sz="1300" b="1" dirty="0">
              <a:latin typeface="Arial" panose="020B0604020202020204" pitchFamily="34" charset="0"/>
              <a:sym typeface="+mn-ea"/>
            </a:endParaRPr>
          </a:p>
        </p:txBody>
      </p:sp>
      <p:sp>
        <p:nvSpPr>
          <p:cNvPr id="36" name="Shape 266"/>
          <p:cNvSpPr txBox="1"/>
          <p:nvPr/>
        </p:nvSpPr>
        <p:spPr>
          <a:xfrm>
            <a:off x="1108709" y="1382395"/>
            <a:ext cx="6025515" cy="2067560"/>
          </a:xfrm>
          <a:prstGeom prst="rect">
            <a:avLst/>
          </a:prstGeom>
          <a:noFill/>
          <a:ln w="38100">
            <a:solidFill>
              <a:srgbClr val="006CB5"/>
            </a:solidFill>
          </a:ln>
        </p:spPr>
        <p:txBody>
          <a:bodyPr vert="horz" lIns="90000" tIns="46800" rIns="90000" bIns="46800" rtlCol="0"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indent="0">
              <a:lnSpc>
                <a:spcPct val="150000"/>
              </a:lnSpc>
              <a:buNone/>
            </a:pPr>
            <a:endParaRPr lang="en-US" sz="1400" dirty="0">
              <a:latin typeface="Arial" panose="020B0604020202020204" pitchFamily="34" charset="0"/>
            </a:endParaRPr>
          </a:p>
        </p:txBody>
      </p:sp>
      <p:grpSp>
        <p:nvGrpSpPr>
          <p:cNvPr id="5" name="组合 4"/>
          <p:cNvGrpSpPr/>
          <p:nvPr/>
        </p:nvGrpSpPr>
        <p:grpSpPr>
          <a:xfrm>
            <a:off x="589915" y="3690620"/>
            <a:ext cx="7815580" cy="1087120"/>
            <a:chOff x="929" y="5812"/>
            <a:chExt cx="12308" cy="1712"/>
          </a:xfrm>
        </p:grpSpPr>
        <p:sp>
          <p:nvSpPr>
            <p:cNvPr id="3" name="矩形 2"/>
            <p:cNvSpPr/>
            <p:nvPr/>
          </p:nvSpPr>
          <p:spPr>
            <a:xfrm>
              <a:off x="929" y="5812"/>
              <a:ext cx="12210" cy="1713"/>
            </a:xfrm>
            <a:prstGeom prst="rect">
              <a:avLst/>
            </a:prstGeom>
            <a:solidFill>
              <a:srgbClr val="A8E4F3"/>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dirty="0">
                <a:sym typeface="+mn-ea"/>
              </a:endParaRPr>
            </a:p>
          </p:txBody>
        </p:sp>
        <p:sp>
          <p:nvSpPr>
            <p:cNvPr id="6" name="文本框 5"/>
            <p:cNvSpPr txBox="1"/>
            <p:nvPr/>
          </p:nvSpPr>
          <p:spPr>
            <a:xfrm>
              <a:off x="1073" y="5885"/>
              <a:ext cx="12165" cy="1475"/>
            </a:xfrm>
            <a:prstGeom prst="rect">
              <a:avLst/>
            </a:prstGeom>
            <a:noFill/>
          </p:spPr>
          <p:txBody>
            <a:bodyPr wrap="square" rtlCol="0">
              <a:noAutofit/>
            </a:bodyPr>
            <a:lstStyle/>
            <a:p>
              <a:pPr indent="0" algn="l" fontAlgn="auto">
                <a:lnSpc>
                  <a:spcPct val="150000"/>
                </a:lnSpc>
                <a:spcBef>
                  <a:spcPts val="0"/>
                </a:spcBef>
                <a:spcAft>
                  <a:spcPts val="0"/>
                </a:spcAft>
              </a:pPr>
              <a:r>
                <a:rPr lang="en-US" altLang="zh-CN" sz="1800" b="1" dirty="0">
                  <a:latin typeface="Arial" panose="020B0604020202020204" pitchFamily="34" charset="0"/>
                  <a:ea typeface="微软雅黑" panose="020B0503020204020204" pitchFamily="34" charset="-122"/>
                </a:rPr>
                <a:t>Objective</a:t>
              </a:r>
              <a:r>
                <a:rPr lang="en-US" altLang="zh-CN" sz="1800" dirty="0">
                  <a:latin typeface="Arial" panose="020B0604020202020204" pitchFamily="34" charset="0"/>
                  <a:ea typeface="微软雅黑" panose="020B0503020204020204" pitchFamily="34" charset="-122"/>
                </a:rPr>
                <a:t>: find a provisioning strategy for microservices to minimize cost and delay under the QoS and memory constraints. </a:t>
              </a:r>
              <a:endParaRPr lang="en-US" altLang="zh-CN" sz="1800" dirty="0">
                <a:latin typeface="Arial" panose="020B0604020202020204" pitchFamily="34" charset="0"/>
                <a:ea typeface="微软雅黑" panose="020B0503020204020204" pitchFamily="34" charset="-122"/>
              </a:endParaRPr>
            </a:p>
          </p:txBody>
        </p:sp>
      </p:grpSp>
      <mc:AlternateContent xmlns:mc="http://schemas.openxmlformats.org/markup-compatibility/2006">
        <mc:Choice xmlns:a14="http://schemas.microsoft.com/office/drawing/2010/main" Requires="a14">
          <p:sp>
            <p:nvSpPr>
              <p:cNvPr id="2" name="文本框 1"/>
              <p:cNvSpPr txBox="1"/>
              <p:nvPr/>
            </p:nvSpPr>
            <p:spPr>
              <a:xfrm>
                <a:off x="1215389" y="1424812"/>
                <a:ext cx="5720547" cy="1900555"/>
              </a:xfrm>
              <a:prstGeom prst="rect">
                <a:avLst/>
              </a:prstGeom>
              <a:noFill/>
            </p:spPr>
            <p:txBody>
              <a:bodyPr wrap="square" rtlCol="0" anchor="t">
                <a:spAutoFit/>
              </a:bodyPr>
              <a:lstStyle/>
              <a:p>
                <a:pPr indent="0" algn="r">
                  <a:lnSpc>
                    <a:spcPct val="150000"/>
                  </a:lnSpc>
                  <a:buNone/>
                </a:pPr>
                <a14:m>
                  <m:oMath xmlns:m="http://schemas.openxmlformats.org/officeDocument/2006/math">
                    <m:r>
                      <m:rPr>
                        <m:nor/>
                      </m:rPr>
                      <a:rPr lang="en-US" altLang="zh-CN" sz="1800" b="0" i="0" smtClean="0">
                        <a:latin typeface="Cambria Math" panose="02040503050406030204" pitchFamily="18" charset="0"/>
                        <a:ea typeface="Cambria Math" panose="02040503050406030204" pitchFamily="18" charset="0"/>
                      </a:rPr>
                      <m:t>minimize</m:t>
                    </m:r>
                    <m:r>
                      <a:rPr lang="en-US" altLang="zh-CN" sz="1800" i="1">
                        <a:latin typeface="Cambria Math" panose="02040503050406030204" pitchFamily="18" charset="0"/>
                        <a:ea typeface="Cambria Math" panose="02040503050406030204" pitchFamily="18" charset="0"/>
                      </a:rPr>
                      <m:t>  </m:t>
                    </m:r>
                    <m:r>
                      <a:rPr lang="zh-CN" altLang="en-US" sz="1800" i="1" smtClean="0">
                        <a:latin typeface="Cambria Math" panose="02040503050406030204" pitchFamily="18" charset="0"/>
                        <a:ea typeface="Cambria Math" panose="02040503050406030204" pitchFamily="18" charset="0"/>
                      </a:rPr>
                      <m:t>𝜆</m:t>
                    </m:r>
                    <m:nary>
                      <m:naryPr>
                        <m:chr m:val="∑"/>
                        <m:supHide m:val="on"/>
                        <m:ctrlPr>
                          <a:rPr lang="zh-CN" altLang="en-US" sz="1800" i="1" smtClean="0">
                            <a:latin typeface="Cambria Math" panose="02040503050406030204" pitchFamily="18" charset="0"/>
                            <a:ea typeface="Cambria Math" panose="02040503050406030204" pitchFamily="18" charset="0"/>
                          </a:rPr>
                        </m:ctrlPr>
                      </m:naryPr>
                      <m:sub>
                        <m:sSub>
                          <m:sSubPr>
                            <m:ctrlPr>
                              <a:rPr lang="en-US" altLang="zh-CN" sz="1800" i="1">
                                <a:latin typeface="Cambria Math" panose="02040503050406030204" pitchFamily="18" charset="0"/>
                              </a:rPr>
                            </m:ctrlPr>
                          </m:sSubPr>
                          <m:e>
                            <m:r>
                              <a:rPr lang="en-US" altLang="zh-CN" sz="1800" i="1">
                                <a:latin typeface="Cambria Math" panose="02040503050406030204" pitchFamily="18" charset="0"/>
                              </a:rPr>
                              <m:t>𝑣</m:t>
                            </m:r>
                          </m:e>
                          <m:sub>
                            <m:r>
                              <a:rPr lang="en-US" altLang="zh-CN" sz="1800" i="1">
                                <a:latin typeface="Cambria Math" panose="02040503050406030204" pitchFamily="18" charset="0"/>
                              </a:rPr>
                              <m:t>𝑘</m:t>
                            </m:r>
                          </m:sub>
                        </m:sSub>
                        <m:r>
                          <a:rPr lang="en-US" altLang="zh-CN" sz="1800" i="1" smtClean="0">
                            <a:latin typeface="Cambria Math" panose="02040503050406030204" pitchFamily="18" charset="0"/>
                            <a:ea typeface="Cambria Math" panose="02040503050406030204" pitchFamily="18" charset="0"/>
                          </a:rPr>
                          <m:t>∈</m:t>
                        </m:r>
                        <m:r>
                          <a:rPr lang="en-US" altLang="zh-CN" sz="1800" b="0" i="1" smtClean="0">
                            <a:latin typeface="Cambria Math" panose="02040503050406030204" pitchFamily="18" charset="0"/>
                            <a:ea typeface="Cambria Math" panose="02040503050406030204" pitchFamily="18" charset="0"/>
                          </a:rPr>
                          <m:t>𝑉</m:t>
                        </m:r>
                      </m:sub>
                      <m:sup/>
                      <m:e>
                        <m:sSub>
                          <m:sSubPr>
                            <m:ctrlPr>
                              <a:rPr lang="en-US" altLang="zh-CN" sz="1800" i="1">
                                <a:latin typeface="Cambria Math" panose="02040503050406030204" pitchFamily="18" charset="0"/>
                                <a:ea typeface="MS Mincho" charset="0"/>
                                <a:sym typeface="Comic Sans MS" panose="030F0702030302020204"/>
                              </a:rPr>
                            </m:ctrlPr>
                          </m:sSubPr>
                          <m:e>
                            <m:r>
                              <a:rPr lang="zh-CN" altLang="en-US" sz="1800" i="1">
                                <a:latin typeface="Cambria Math" panose="02040503050406030204" pitchFamily="18" charset="0"/>
                                <a:ea typeface="MS Mincho" charset="0"/>
                                <a:sym typeface="Comic Sans MS" panose="030F0702030302020204"/>
                              </a:rPr>
                              <m:t>𝒦</m:t>
                            </m:r>
                          </m:e>
                          <m:sub>
                            <m:r>
                              <a:rPr lang="en-US" altLang="zh-CN" sz="1800" i="1">
                                <a:latin typeface="Cambria Math" panose="02040503050406030204" pitchFamily="18" charset="0"/>
                                <a:ea typeface="MS Mincho" charset="0"/>
                                <a:sym typeface="Comic Sans MS" panose="030F0702030302020204"/>
                              </a:rPr>
                              <m:t>𝑘</m:t>
                            </m:r>
                          </m:sub>
                        </m:sSub>
                      </m:e>
                    </m:nary>
                    <m:r>
                      <a:rPr lang="en-US" altLang="zh-CN" sz="1800" b="0" i="1" smtClean="0">
                        <a:latin typeface="Cambria Math" panose="02040503050406030204" pitchFamily="18" charset="0"/>
                        <a:ea typeface="Cambria Math" panose="02040503050406030204" pitchFamily="18" charset="0"/>
                      </a:rPr>
                      <m:t>+(</m:t>
                    </m:r>
                    <m:r>
                      <a:rPr lang="en-US" altLang="zh-CN" sz="1800" b="0" i="1" smtClean="0">
                        <a:latin typeface="Cambria Math" panose="02040503050406030204" pitchFamily="18" charset="0"/>
                        <a:ea typeface="Cambria Math" panose="02040503050406030204" pitchFamily="18" charset="0"/>
                      </a:rPr>
                      <m:t>1</m:t>
                    </m:r>
                    <m:r>
                      <a:rPr lang="en-US" altLang="zh-CN" sz="1800" b="0" i="1" smtClean="0">
                        <a:latin typeface="Cambria Math" panose="02040503050406030204" pitchFamily="18" charset="0"/>
                        <a:ea typeface="Cambria Math" panose="02040503050406030204" pitchFamily="18" charset="0"/>
                      </a:rPr>
                      <m:t>−</m:t>
                    </m:r>
                    <m:r>
                      <a:rPr lang="zh-CN" altLang="en-US" sz="1800" b="0" i="1" smtClean="0">
                        <a:latin typeface="Cambria Math" panose="02040503050406030204" pitchFamily="18" charset="0"/>
                        <a:ea typeface="Cambria Math" panose="02040503050406030204" pitchFamily="18" charset="0"/>
                      </a:rPr>
                      <m:t>𝜆</m:t>
                    </m:r>
                    <m:r>
                      <a:rPr lang="en-US" altLang="zh-CN" sz="1800" b="0" i="1" smtClean="0">
                        <a:latin typeface="Cambria Math" panose="02040503050406030204" pitchFamily="18" charset="0"/>
                        <a:ea typeface="Cambria Math" panose="02040503050406030204" pitchFamily="18" charset="0"/>
                      </a:rPr>
                      <m:t>)</m:t>
                    </m:r>
                    <m:nary>
                      <m:naryPr>
                        <m:chr m:val="∑"/>
                        <m:supHide m:val="on"/>
                        <m:ctrlPr>
                          <a:rPr lang="en-US" altLang="zh-CN" sz="1800" b="0" i="1" smtClean="0">
                            <a:latin typeface="Cambria Math" panose="02040503050406030204" pitchFamily="18" charset="0"/>
                            <a:ea typeface="Cambria Math" panose="02040503050406030204" pitchFamily="18" charset="0"/>
                          </a:rPr>
                        </m:ctrlPr>
                      </m:naryPr>
                      <m:sub>
                        <m:sSub>
                          <m:sSubPr>
                            <m:ctrlPr>
                              <a:rPr lang="en-US" altLang="zh-CN" sz="1800" i="1">
                                <a:latin typeface="Cambria Math" panose="02040503050406030204" pitchFamily="18" charset="0"/>
                              </a:rPr>
                            </m:ctrlPr>
                          </m:sSubPr>
                          <m:e>
                            <m:r>
                              <a:rPr lang="en-US" altLang="zh-CN" sz="1800" i="1">
                                <a:latin typeface="Cambria Math" panose="02040503050406030204" pitchFamily="18" charset="0"/>
                              </a:rPr>
                              <m:t>𝑢</m:t>
                            </m:r>
                          </m:e>
                          <m:sub>
                            <m:r>
                              <a:rPr lang="en-US" altLang="zh-CN" sz="1800" i="1">
                                <a:latin typeface="Cambria Math" panose="02040503050406030204" pitchFamily="18" charset="0"/>
                              </a:rPr>
                              <m:t>ℎ</m:t>
                            </m:r>
                          </m:sub>
                        </m:sSub>
                        <m:r>
                          <a:rPr lang="en-US" altLang="zh-CN" sz="1800" i="1">
                            <a:latin typeface="Cambria Math" panose="02040503050406030204" pitchFamily="18" charset="0"/>
                            <a:ea typeface="Cambria Math" panose="02040503050406030204" pitchFamily="18" charset="0"/>
                          </a:rPr>
                          <m:t>∈</m:t>
                        </m:r>
                        <m:r>
                          <a:rPr lang="en-US" altLang="zh-CN" sz="1800" b="0" i="1" smtClean="0">
                            <a:latin typeface="Cambria Math" panose="02040503050406030204" pitchFamily="18" charset="0"/>
                            <a:ea typeface="Cambria Math" panose="02040503050406030204" pitchFamily="18" charset="0"/>
                          </a:rPr>
                          <m:t>𝑈</m:t>
                        </m:r>
                      </m:sub>
                      <m:sup/>
                      <m:e>
                        <m:sSub>
                          <m:sSubPr>
                            <m:ctrlPr>
                              <a:rPr lang="en-US" altLang="zh-CN" sz="1800" i="1">
                                <a:latin typeface="Cambria Math" panose="02040503050406030204" pitchFamily="18" charset="0"/>
                                <a:sym typeface="Comic Sans MS" panose="030F0702030302020204"/>
                              </a:rPr>
                            </m:ctrlPr>
                          </m:sSubPr>
                          <m:e>
                            <m:r>
                              <a:rPr lang="zh-CN" altLang="en-US" sz="1800" i="1">
                                <a:latin typeface="Cambria Math" panose="02040503050406030204" pitchFamily="18" charset="0"/>
                                <a:sym typeface="Comic Sans MS" panose="030F0702030302020204"/>
                              </a:rPr>
                              <m:t>𝒟</m:t>
                            </m:r>
                          </m:e>
                          <m:sub>
                            <m:r>
                              <a:rPr lang="en-US" altLang="zh-CN" sz="1800" i="1">
                                <a:latin typeface="Cambria Math" panose="02040503050406030204" pitchFamily="18" charset="0"/>
                                <a:sym typeface="Comic Sans MS" panose="030F0702030302020204"/>
                              </a:rPr>
                              <m:t>ℎ</m:t>
                            </m:r>
                          </m:sub>
                        </m:sSub>
                      </m:e>
                    </m:nary>
                  </m:oMath>
                </a14:m>
                <a:r>
                  <a:rPr lang="en-US" dirty="0">
                    <a:latin typeface="Arial" panose="020B0604020202020204" pitchFamily="34" charset="0"/>
                    <a:sym typeface="+mn-ea"/>
                  </a:rPr>
                  <a:t>	              </a:t>
                </a:r>
                <a:r>
                  <a:rPr lang="en-US" altLang="zh-CN" dirty="0">
                    <a:latin typeface="Arial" panose="020B0604020202020204" pitchFamily="34" charset="0"/>
                    <a:sym typeface="+mn-ea"/>
                  </a:rPr>
                  <a:t> </a:t>
                </a:r>
                <a:r>
                  <a:rPr lang="en-US" dirty="0">
                    <a:latin typeface="Arial" panose="020B0604020202020204" pitchFamily="34" charset="0"/>
                    <a:sym typeface="+mn-ea"/>
                  </a:rPr>
                  <a:t>       </a:t>
                </a:r>
                <a:r>
                  <a:rPr lang="en-US" sz="1600" dirty="0">
                    <a:latin typeface="Arial" panose="020B0604020202020204" pitchFamily="34" charset="0"/>
                    <a:sym typeface="+mn-ea"/>
                  </a:rPr>
                  <a:t>(1)</a:t>
                </a:r>
                <a:endParaRPr lang="en-US" sz="1400" dirty="0">
                  <a:latin typeface="Arial" panose="020B0604020202020204" pitchFamily="34" charset="0"/>
                </a:endParaRPr>
              </a:p>
              <a:p>
                <a:pPr indent="0" algn="r">
                  <a:lnSpc>
                    <a:spcPct val="150000"/>
                  </a:lnSpc>
                  <a:buNone/>
                </a:pPr>
                <a:r>
                  <a:rPr lang="en-US" sz="1600" dirty="0" err="1">
                    <a:latin typeface="Arial" panose="020B0604020202020204" pitchFamily="34" charset="0"/>
                    <a:sym typeface="+mn-ea"/>
                  </a:rPr>
                  <a:t>s.t.</a:t>
                </a:r>
                <a:r>
                  <a:rPr lang="en-US" sz="1600" dirty="0">
                    <a:latin typeface="Arial" panose="020B0604020202020204" pitchFamily="34" charset="0"/>
                    <a:sym typeface="+mn-ea"/>
                  </a:rPr>
                  <a:t>		</a:t>
                </a:r>
                <a:r>
                  <a:rPr lang="en-US" altLang="zh-CN" sz="1600" dirty="0">
                    <a:sym typeface="Comic Sans MS" panose="030F0702030302020204"/>
                  </a:rPr>
                  <a:t> </a:t>
                </a:r>
                <a14:m>
                  <m:oMath xmlns:m="http://schemas.openxmlformats.org/officeDocument/2006/math">
                    <m:sSub>
                      <m:sSubPr>
                        <m:ctrlPr>
                          <a:rPr lang="en-US" altLang="zh-CN" sz="1600" i="1">
                            <a:latin typeface="Cambria Math" panose="02040503050406030204" pitchFamily="18" charset="0"/>
                            <a:sym typeface="Comic Sans MS" panose="030F0702030302020204"/>
                          </a:rPr>
                        </m:ctrlPr>
                      </m:sSubPr>
                      <m:e>
                        <m:r>
                          <a:rPr lang="zh-CN" altLang="en-US" sz="1600" i="1">
                            <a:latin typeface="Cambria Math" panose="02040503050406030204" pitchFamily="18" charset="0"/>
                            <a:sym typeface="Comic Sans MS" panose="030F0702030302020204"/>
                          </a:rPr>
                          <m:t>𝒟</m:t>
                        </m:r>
                      </m:e>
                      <m:sub>
                        <m:r>
                          <a:rPr lang="en-US" altLang="zh-CN" sz="1600" i="1">
                            <a:latin typeface="Cambria Math" panose="02040503050406030204" pitchFamily="18" charset="0"/>
                            <a:sym typeface="Comic Sans MS" panose="030F0702030302020204"/>
                          </a:rPr>
                          <m:t>ℎ</m:t>
                        </m:r>
                      </m:sub>
                    </m:sSub>
                    <m:r>
                      <a:rPr lang="en-US" altLang="zh-CN" sz="1600" i="1" smtClean="0">
                        <a:latin typeface="Cambria Math" panose="02040503050406030204" pitchFamily="18" charset="0"/>
                        <a:ea typeface="Cambria Math" panose="02040503050406030204" pitchFamily="18" charset="0"/>
                        <a:sym typeface="Comic Sans MS" panose="030F0702030302020204"/>
                      </a:rPr>
                      <m:t>≤</m:t>
                    </m:r>
                    <m:sSubSup>
                      <m:sSubSupPr>
                        <m:ctrlPr>
                          <a:rPr lang="en-US" altLang="zh-CN" sz="1600" i="1" smtClean="0">
                            <a:latin typeface="Cambria Math" panose="02040503050406030204" pitchFamily="18" charset="0"/>
                            <a:ea typeface="Cambria Math" panose="02040503050406030204" pitchFamily="18" charset="0"/>
                            <a:sym typeface="Comic Sans MS" panose="030F0702030302020204"/>
                          </a:rPr>
                        </m:ctrlPr>
                      </m:sSubSupPr>
                      <m:e>
                        <m:r>
                          <a:rPr lang="zh-CN" altLang="en-US" sz="1600" i="1">
                            <a:latin typeface="Cambria Math" panose="02040503050406030204" pitchFamily="18" charset="0"/>
                            <a:sym typeface="Comic Sans MS" panose="030F0702030302020204"/>
                          </a:rPr>
                          <m:t>𝒟</m:t>
                        </m:r>
                      </m:e>
                      <m:sub>
                        <m:r>
                          <a:rPr lang="en-US" altLang="zh-CN" sz="1600" b="0" i="1" smtClean="0">
                            <a:latin typeface="Cambria Math" panose="02040503050406030204" pitchFamily="18" charset="0"/>
                            <a:ea typeface="Cambria Math" panose="02040503050406030204" pitchFamily="18" charset="0"/>
                            <a:sym typeface="Comic Sans MS" panose="030F0702030302020204"/>
                          </a:rPr>
                          <m:t>ℎ</m:t>
                        </m:r>
                      </m:sub>
                      <m:sup>
                        <m:r>
                          <a:rPr lang="en-US" altLang="zh-CN" sz="1600" b="0" i="1" smtClean="0">
                            <a:latin typeface="Cambria Math" panose="02040503050406030204" pitchFamily="18" charset="0"/>
                            <a:ea typeface="Cambria Math" panose="02040503050406030204" pitchFamily="18" charset="0"/>
                            <a:sym typeface="Comic Sans MS" panose="030F0702030302020204"/>
                          </a:rPr>
                          <m:t>𝑚𝑎𝑥</m:t>
                        </m:r>
                      </m:sup>
                    </m:sSubSup>
                    <m:r>
                      <a:rPr lang="en-US" altLang="zh-CN" sz="1600" b="0" i="1" smtClean="0">
                        <a:latin typeface="Cambria Math" panose="02040503050406030204" pitchFamily="18" charset="0"/>
                        <a:ea typeface="Cambria Math" panose="02040503050406030204" pitchFamily="18" charset="0"/>
                        <a:sym typeface="Comic Sans MS" panose="030F0702030302020204"/>
                      </a:rPr>
                      <m:t>,∀</m:t>
                    </m:r>
                    <m:sSub>
                      <m:sSubPr>
                        <m:ctrlPr>
                          <a:rPr lang="en-US" altLang="zh-CN" sz="1600" i="1">
                            <a:latin typeface="Cambria Math" panose="02040503050406030204" pitchFamily="18" charset="0"/>
                          </a:rPr>
                        </m:ctrlPr>
                      </m:sSubPr>
                      <m:e>
                        <m:r>
                          <a:rPr lang="en-US" altLang="zh-CN" sz="1600" i="1">
                            <a:latin typeface="Cambria Math" panose="02040503050406030204" pitchFamily="18" charset="0"/>
                          </a:rPr>
                          <m:t>𝑢</m:t>
                        </m:r>
                      </m:e>
                      <m:sub>
                        <m:r>
                          <a:rPr lang="en-US" altLang="zh-CN" sz="1600" i="1">
                            <a:latin typeface="Cambria Math" panose="02040503050406030204" pitchFamily="18" charset="0"/>
                          </a:rPr>
                          <m:t>ℎ</m:t>
                        </m:r>
                      </m:sub>
                    </m:sSub>
                    <m:r>
                      <a:rPr lang="en-US" altLang="zh-CN" sz="1600" i="1">
                        <a:latin typeface="Cambria Math" panose="02040503050406030204" pitchFamily="18" charset="0"/>
                        <a:ea typeface="Cambria Math" panose="02040503050406030204" pitchFamily="18" charset="0"/>
                      </a:rPr>
                      <m:t>∈</m:t>
                    </m:r>
                    <m:r>
                      <a:rPr lang="en-US" altLang="zh-CN" sz="1600" i="1">
                        <a:latin typeface="Cambria Math" panose="02040503050406030204" pitchFamily="18" charset="0"/>
                        <a:ea typeface="Cambria Math" panose="02040503050406030204" pitchFamily="18" charset="0"/>
                      </a:rPr>
                      <m:t>𝑈</m:t>
                    </m:r>
                  </m:oMath>
                </a14:m>
                <a:r>
                  <a:rPr lang="en-US" sz="1600" dirty="0">
                    <a:latin typeface="Arial" panose="020B0604020202020204" pitchFamily="34" charset="0"/>
                    <a:sym typeface="+mn-ea"/>
                  </a:rPr>
                  <a:t>                                   </a:t>
                </a:r>
                <a:r>
                  <a:rPr lang="en-US" altLang="zh-CN" sz="1600" dirty="0">
                    <a:latin typeface="Arial" panose="020B0604020202020204" pitchFamily="34" charset="0"/>
                    <a:sym typeface="+mn-ea"/>
                  </a:rPr>
                  <a:t> </a:t>
                </a:r>
                <a:r>
                  <a:rPr lang="en-US" sz="1600" dirty="0">
                    <a:latin typeface="Arial" panose="020B0604020202020204" pitchFamily="34" charset="0"/>
                    <a:sym typeface="+mn-ea"/>
                  </a:rPr>
                  <a:t>      (2)</a:t>
                </a:r>
                <a:endParaRPr lang="en-US" sz="1600" dirty="0">
                  <a:latin typeface="Arial" panose="020B0604020202020204" pitchFamily="34" charset="0"/>
                </a:endParaRPr>
              </a:p>
              <a:p>
                <a:pPr indent="0" algn="r">
                  <a:lnSpc>
                    <a:spcPct val="150000"/>
                  </a:lnSpc>
                  <a:buNone/>
                </a:pPr>
                <a14:m>
                  <m:oMath xmlns:m="http://schemas.openxmlformats.org/officeDocument/2006/math">
                    <m:nary>
                      <m:naryPr>
                        <m:chr m:val="∑"/>
                        <m:supHide m:val="on"/>
                        <m:ctrlPr>
                          <a:rPr lang="zh-CN" altLang="en-US" sz="1600" i="1">
                            <a:latin typeface="Cambria Math" panose="02040503050406030204" pitchFamily="18" charset="0"/>
                            <a:ea typeface="Cambria Math" panose="02040503050406030204" pitchFamily="18" charset="0"/>
                          </a:rPr>
                        </m:ctrlPr>
                      </m:naryPr>
                      <m:sub>
                        <m:sSub>
                          <m:sSubPr>
                            <m:ctrlPr>
                              <a:rPr lang="en-US" altLang="zh-CN" sz="1600" i="1">
                                <a:latin typeface="Cambria Math" panose="02040503050406030204" pitchFamily="18" charset="0"/>
                              </a:rPr>
                            </m:ctrlPr>
                          </m:sSubPr>
                          <m:e>
                            <m:r>
                              <a:rPr lang="en-US" altLang="zh-CN" sz="1600" i="1">
                                <a:latin typeface="Cambria Math" panose="02040503050406030204" pitchFamily="18" charset="0"/>
                              </a:rPr>
                              <m:t>𝑣</m:t>
                            </m:r>
                          </m:e>
                          <m:sub>
                            <m:r>
                              <a:rPr lang="en-US" altLang="zh-CN" sz="1600" i="1">
                                <a:latin typeface="Cambria Math" panose="02040503050406030204" pitchFamily="18" charset="0"/>
                              </a:rPr>
                              <m:t>𝑘</m:t>
                            </m:r>
                          </m:sub>
                        </m:sSub>
                        <m:r>
                          <a:rPr lang="en-US" altLang="zh-CN" sz="1600" i="1">
                            <a:latin typeface="Cambria Math" panose="02040503050406030204" pitchFamily="18" charset="0"/>
                            <a:ea typeface="Cambria Math" panose="02040503050406030204" pitchFamily="18" charset="0"/>
                          </a:rPr>
                          <m:t>∈</m:t>
                        </m:r>
                        <m:r>
                          <a:rPr lang="en-US" altLang="zh-CN" sz="1600" i="1">
                            <a:latin typeface="Cambria Math" panose="02040503050406030204" pitchFamily="18" charset="0"/>
                            <a:ea typeface="Cambria Math" panose="02040503050406030204" pitchFamily="18" charset="0"/>
                          </a:rPr>
                          <m:t>𝑉</m:t>
                        </m:r>
                      </m:sub>
                      <m:sup/>
                      <m:e>
                        <m:sSub>
                          <m:sSubPr>
                            <m:ctrlPr>
                              <a:rPr lang="en-US" altLang="zh-CN" sz="1600" i="1">
                                <a:latin typeface="Cambria Math" panose="02040503050406030204" pitchFamily="18" charset="0"/>
                                <a:ea typeface="MS Mincho" charset="0"/>
                                <a:sym typeface="Comic Sans MS" panose="030F0702030302020204"/>
                              </a:rPr>
                            </m:ctrlPr>
                          </m:sSubPr>
                          <m:e>
                            <m:r>
                              <a:rPr lang="zh-CN" altLang="en-US" sz="1600" i="1">
                                <a:latin typeface="Cambria Math" panose="02040503050406030204" pitchFamily="18" charset="0"/>
                                <a:ea typeface="MS Mincho" charset="0"/>
                                <a:sym typeface="Comic Sans MS" panose="030F0702030302020204"/>
                              </a:rPr>
                              <m:t>𝒦</m:t>
                            </m:r>
                          </m:e>
                          <m:sub>
                            <m:r>
                              <a:rPr lang="en-US" altLang="zh-CN" sz="1600" i="1">
                                <a:latin typeface="Cambria Math" panose="02040503050406030204" pitchFamily="18" charset="0"/>
                                <a:ea typeface="MS Mincho" charset="0"/>
                                <a:sym typeface="Comic Sans MS" panose="030F0702030302020204"/>
                              </a:rPr>
                              <m:t>𝑘</m:t>
                            </m:r>
                          </m:sub>
                        </m:sSub>
                      </m:e>
                    </m:nary>
                    <m:r>
                      <a:rPr lang="en-US" altLang="zh-CN" sz="1600" i="1" smtClean="0">
                        <a:latin typeface="Cambria Math" panose="02040503050406030204" pitchFamily="18" charset="0"/>
                        <a:ea typeface="Cambria Math" panose="02040503050406030204" pitchFamily="18" charset="0"/>
                        <a:sym typeface="Comic Sans MS" panose="030F0702030302020204"/>
                      </a:rPr>
                      <m:t>≤</m:t>
                    </m:r>
                  </m:oMath>
                </a14:m>
                <a:r>
                  <a:rPr lang="en-US" altLang="zh-CN" sz="1600" dirty="0">
                    <a:latin typeface="Arial" panose="020B0604020202020204" pitchFamily="34" charset="0"/>
                    <a:sym typeface="+mn-ea"/>
                  </a:rPr>
                  <a:t>	</a:t>
                </a:r>
                <a14:m>
                  <m:oMath xmlns:m="http://schemas.openxmlformats.org/officeDocument/2006/math">
                    <m:sSup>
                      <m:sSupPr>
                        <m:ctrlPr>
                          <a:rPr lang="en-US" altLang="zh-CN" sz="1600" i="1">
                            <a:latin typeface="Cambria Math" panose="02040503050406030204" pitchFamily="18" charset="0"/>
                            <a:ea typeface="MS Mincho" charset="0"/>
                            <a:cs typeface="Cambria Math" panose="02040503050406030204" pitchFamily="18" charset="0"/>
                            <a:sym typeface="Comic Sans MS" panose="030F0702030302020204"/>
                          </a:rPr>
                        </m:ctrlPr>
                      </m:sSupPr>
                      <m:e>
                        <m:r>
                          <a:rPr lang="zh-CN" altLang="en-US" sz="1600" i="1">
                            <a:latin typeface="Cambria Math" panose="02040503050406030204" pitchFamily="18" charset="0"/>
                            <a:ea typeface="MS Mincho" charset="0"/>
                            <a:sym typeface="Comic Sans MS" panose="030F0702030302020204"/>
                          </a:rPr>
                          <m:t>𝒦</m:t>
                        </m:r>
                      </m:e>
                      <m:sup>
                        <m:r>
                          <a:rPr lang="en-US" altLang="zh-CN" sz="1600" b="0" i="1" smtClean="0">
                            <a:latin typeface="Cambria Math" panose="02040503050406030204" pitchFamily="18" charset="0"/>
                            <a:ea typeface="MS Mincho" charset="0"/>
                            <a:sym typeface="Comic Sans MS" panose="030F0702030302020204"/>
                          </a:rPr>
                          <m:t>𝑚𝑎𝑥</m:t>
                        </m:r>
                      </m:sup>
                    </m:sSup>
                  </m:oMath>
                </a14:m>
                <a:r>
                  <a:rPr lang="en-US" altLang="zh-CN" sz="1600" dirty="0">
                    <a:latin typeface="Arial" panose="020B0604020202020204" pitchFamily="34" charset="0"/>
                    <a:sym typeface="+mn-ea"/>
                  </a:rPr>
                  <a:t>                                            </a:t>
                </a:r>
                <a:r>
                  <a:rPr lang="en-US" sz="1600" dirty="0">
                    <a:latin typeface="Arial" panose="020B0604020202020204" pitchFamily="34" charset="0"/>
                    <a:sym typeface="+mn-ea"/>
                  </a:rPr>
                  <a:t>(3)</a:t>
                </a:r>
                <a:endParaRPr lang="en-US" sz="1600" dirty="0">
                  <a:latin typeface="Arial" panose="020B0604020202020204" pitchFamily="34" charset="0"/>
                </a:endParaRPr>
              </a:p>
              <a:p>
                <a:pPr indent="0" algn="r">
                  <a:lnSpc>
                    <a:spcPct val="150000"/>
                  </a:lnSpc>
                  <a:buNone/>
                </a:pPr>
                <a14:m>
                  <m:oMath xmlns:m="http://schemas.openxmlformats.org/officeDocument/2006/math">
                    <m:nary>
                      <m:naryPr>
                        <m:chr m:val="∑"/>
                        <m:supHide m:val="on"/>
                        <m:ctrlPr>
                          <a:rPr lang="en-US" altLang="zh-CN" sz="1600" i="1">
                            <a:latin typeface="Cambria Math" panose="02040503050406030204" pitchFamily="18" charset="0"/>
                            <a:ea typeface="MS Mincho" charset="0"/>
                            <a:sym typeface="Comic Sans MS" panose="030F0702030302020204"/>
                          </a:rPr>
                        </m:ctrlPr>
                      </m:naryPr>
                      <m:sub>
                        <m:sSub>
                          <m:sSubPr>
                            <m:ctrlPr>
                              <a:rPr lang="en-US" altLang="zh-CN" sz="1600" i="1">
                                <a:latin typeface="Cambria Math" panose="02040503050406030204" pitchFamily="18" charset="0"/>
                              </a:rPr>
                            </m:ctrlPr>
                          </m:sSubPr>
                          <m:e>
                            <m:r>
                              <a:rPr lang="en-US" altLang="zh-CN" sz="1600" i="1">
                                <a:latin typeface="Cambria Math" panose="02040503050406030204" pitchFamily="18" charset="0"/>
                              </a:rPr>
                              <m:t>𝑚</m:t>
                            </m:r>
                          </m:e>
                          <m:sub>
                            <m:r>
                              <a:rPr lang="en-US" altLang="zh-CN" sz="1600" i="1">
                                <a:latin typeface="Cambria Math" panose="02040503050406030204" pitchFamily="18" charset="0"/>
                              </a:rPr>
                              <m:t>𝑖</m:t>
                            </m:r>
                          </m:sub>
                        </m:sSub>
                        <m:r>
                          <a:rPr lang="en-US" altLang="zh-CN" sz="1600" i="1">
                            <a:latin typeface="Cambria Math" panose="02040503050406030204" pitchFamily="18" charset="0"/>
                            <a:ea typeface="Cambria Math" panose="02040503050406030204" pitchFamily="18" charset="0"/>
                          </a:rPr>
                          <m:t>∈</m:t>
                        </m:r>
                        <m:r>
                          <a:rPr lang="en-US" altLang="zh-CN" sz="1600" i="1">
                            <a:latin typeface="Cambria Math" panose="02040503050406030204" pitchFamily="18" charset="0"/>
                            <a:ea typeface="Cambria Math" panose="02040503050406030204" pitchFamily="18" charset="0"/>
                          </a:rPr>
                          <m:t>𝑀</m:t>
                        </m:r>
                      </m:sub>
                      <m:sup/>
                      <m:e>
                        <m:r>
                          <a:rPr lang="en-US" altLang="zh-CN" sz="1600" i="1">
                            <a:latin typeface="Cambria Math" panose="02040503050406030204" pitchFamily="18" charset="0"/>
                            <a:ea typeface="Cambria Math" panose="02040503050406030204" pitchFamily="18" charset="0"/>
                          </a:rPr>
                          <m:t>𝑥</m:t>
                        </m:r>
                        <m:r>
                          <a:rPr lang="en-US" altLang="zh-CN" sz="1600" i="1">
                            <a:latin typeface="Cambria Math" panose="02040503050406030204" pitchFamily="18" charset="0"/>
                            <a:ea typeface="Cambria Math" panose="02040503050406030204" pitchFamily="18" charset="0"/>
                          </a:rPr>
                          <m:t>(</m:t>
                        </m:r>
                        <m:r>
                          <a:rPr lang="en-US" altLang="zh-CN" sz="1600" i="1">
                            <a:latin typeface="Cambria Math" panose="02040503050406030204" pitchFamily="18" charset="0"/>
                            <a:ea typeface="Cambria Math" panose="02040503050406030204" pitchFamily="18" charset="0"/>
                          </a:rPr>
                          <m:t>𝑖</m:t>
                        </m:r>
                        <m:r>
                          <a:rPr lang="en-US" altLang="zh-CN" sz="1600" i="1">
                            <a:latin typeface="Cambria Math" panose="02040503050406030204" pitchFamily="18" charset="0"/>
                            <a:ea typeface="Cambria Math" panose="02040503050406030204" pitchFamily="18" charset="0"/>
                          </a:rPr>
                          <m:t>,</m:t>
                        </m:r>
                        <m:r>
                          <a:rPr lang="en-US" altLang="zh-CN" sz="1600" i="1">
                            <a:latin typeface="Cambria Math" panose="02040503050406030204" pitchFamily="18" charset="0"/>
                            <a:ea typeface="Cambria Math" panose="02040503050406030204" pitchFamily="18" charset="0"/>
                          </a:rPr>
                          <m:t>𝑘</m:t>
                        </m:r>
                        <m:r>
                          <a:rPr lang="en-US" altLang="zh-CN" sz="1600" i="1">
                            <a:latin typeface="Cambria Math" panose="02040503050406030204" pitchFamily="18" charset="0"/>
                            <a:ea typeface="Cambria Math" panose="02040503050406030204" pitchFamily="18" charset="0"/>
                          </a:rPr>
                          <m:t>)∙</m:t>
                        </m:r>
                        <m:r>
                          <a:rPr lang="zh-CN" altLang="en-US" sz="1600" i="1" smtClean="0">
                            <a:latin typeface="Cambria Math" panose="02040503050406030204" pitchFamily="18" charset="0"/>
                            <a:ea typeface="Cambria Math" panose="02040503050406030204" pitchFamily="18" charset="0"/>
                          </a:rPr>
                          <m:t>𝜙</m:t>
                        </m:r>
                        <m:r>
                          <a:rPr lang="en-US" altLang="zh-CN" sz="1600" b="0" i="1" smtClean="0">
                            <a:latin typeface="Cambria Math" panose="02040503050406030204" pitchFamily="18" charset="0"/>
                            <a:ea typeface="Cambria Math" panose="02040503050406030204" pitchFamily="18" charset="0"/>
                          </a:rPr>
                          <m:t>(</m:t>
                        </m:r>
                        <m:sSub>
                          <m:sSubPr>
                            <m:ctrlPr>
                              <a:rPr lang="en-US" altLang="zh-CN" sz="1600" i="1">
                                <a:latin typeface="Cambria Math" panose="02040503050406030204" pitchFamily="18" charset="0"/>
                              </a:rPr>
                            </m:ctrlPr>
                          </m:sSubPr>
                          <m:e>
                            <m:r>
                              <a:rPr lang="en-US" altLang="zh-CN" sz="1600" i="1">
                                <a:latin typeface="Cambria Math" panose="02040503050406030204" pitchFamily="18" charset="0"/>
                              </a:rPr>
                              <m:t>𝑚</m:t>
                            </m:r>
                          </m:e>
                          <m:sub>
                            <m:r>
                              <a:rPr lang="en-US" altLang="zh-CN" sz="1600" i="1">
                                <a:latin typeface="Cambria Math" panose="02040503050406030204" pitchFamily="18" charset="0"/>
                              </a:rPr>
                              <m:t>𝑖</m:t>
                            </m:r>
                          </m:sub>
                        </m:sSub>
                        <m:r>
                          <a:rPr lang="en-US" altLang="zh-CN" sz="1600" b="0" i="1" smtClean="0">
                            <a:latin typeface="Cambria Math" panose="02040503050406030204" pitchFamily="18" charset="0"/>
                          </a:rPr>
                          <m:t>)</m:t>
                        </m:r>
                      </m:e>
                    </m:nary>
                    <m:r>
                      <a:rPr lang="zh-CN" altLang="en-US" sz="1600" i="1" smtClean="0">
                        <a:latin typeface="Cambria Math" panose="02040503050406030204" pitchFamily="18" charset="0"/>
                        <a:ea typeface="MS Mincho" charset="0"/>
                        <a:sym typeface="Comic Sans MS" panose="030F0702030302020204"/>
                      </a:rPr>
                      <m:t>≤</m:t>
                    </m:r>
                    <m:r>
                      <m:rPr>
                        <m:sty m:val="p"/>
                      </m:rPr>
                      <a:rPr lang="el-GR" altLang="zh-CN" sz="1600" i="1" smtClean="0">
                        <a:latin typeface="Cambria Math" panose="02040503050406030204" pitchFamily="18" charset="0"/>
                        <a:ea typeface="Cambria Math" panose="02040503050406030204" pitchFamily="18" charset="0"/>
                        <a:sym typeface="Comic Sans MS" panose="030F0702030302020204"/>
                      </a:rPr>
                      <m:t>Φ</m:t>
                    </m:r>
                    <m:d>
                      <m:dPr>
                        <m:ctrlPr>
                          <a:rPr lang="en-US" altLang="zh-CN" sz="1600" b="0" i="1" smtClean="0">
                            <a:latin typeface="Cambria Math" panose="02040503050406030204" pitchFamily="18" charset="0"/>
                            <a:ea typeface="Cambria Math" panose="02040503050406030204" pitchFamily="18" charset="0"/>
                            <a:sym typeface="Comic Sans MS" panose="030F0702030302020204"/>
                          </a:rPr>
                        </m:ctrlPr>
                      </m:dPr>
                      <m:e>
                        <m:sSub>
                          <m:sSubPr>
                            <m:ctrlPr>
                              <a:rPr lang="en-US" altLang="zh-CN" sz="1600" i="1">
                                <a:latin typeface="Cambria Math" panose="02040503050406030204" pitchFamily="18" charset="0"/>
                              </a:rPr>
                            </m:ctrlPr>
                          </m:sSubPr>
                          <m:e>
                            <m:r>
                              <a:rPr lang="en-US" altLang="zh-CN" sz="1600" i="1">
                                <a:latin typeface="Cambria Math" panose="02040503050406030204" pitchFamily="18" charset="0"/>
                              </a:rPr>
                              <m:t>𝑣</m:t>
                            </m:r>
                          </m:e>
                          <m:sub>
                            <m:r>
                              <a:rPr lang="en-US" altLang="zh-CN" sz="1600" i="1">
                                <a:latin typeface="Cambria Math" panose="02040503050406030204" pitchFamily="18" charset="0"/>
                              </a:rPr>
                              <m:t>𝑘</m:t>
                            </m:r>
                          </m:sub>
                        </m:sSub>
                      </m:e>
                    </m:d>
                    <m:r>
                      <a:rPr lang="en-US" altLang="zh-CN" sz="1600" b="0" i="1" smtClean="0">
                        <a:latin typeface="Cambria Math" panose="02040503050406030204" pitchFamily="18" charset="0"/>
                      </a:rPr>
                      <m:t>,</m:t>
                    </m:r>
                    <m:r>
                      <a:rPr lang="en-US" altLang="zh-CN" sz="1600" b="0" i="1" smtClean="0">
                        <a:latin typeface="Cambria Math" panose="02040503050406030204" pitchFamily="18" charset="0"/>
                      </a:rPr>
                      <m:t>𝑥</m:t>
                    </m:r>
                    <m:r>
                      <a:rPr lang="en-US" altLang="zh-CN" sz="1600" b="0" i="1" smtClean="0">
                        <a:latin typeface="Cambria Math" panose="02040503050406030204" pitchFamily="18" charset="0"/>
                        <a:ea typeface="Cambria Math" panose="02040503050406030204" pitchFamily="18" charset="0"/>
                      </a:rPr>
                      <m:t>∈</m:t>
                    </m:r>
                    <m:d>
                      <m:dPr>
                        <m:begChr m:val="{"/>
                        <m:endChr m:val="}"/>
                        <m:ctrlPr>
                          <a:rPr lang="en-US" altLang="zh-CN" sz="1600" b="0" i="1" smtClean="0">
                            <a:latin typeface="Cambria Math" panose="02040503050406030204" pitchFamily="18" charset="0"/>
                            <a:ea typeface="Cambria Math" panose="02040503050406030204" pitchFamily="18" charset="0"/>
                          </a:rPr>
                        </m:ctrlPr>
                      </m:dPr>
                      <m:e>
                        <m:r>
                          <a:rPr lang="en-US" altLang="zh-CN" sz="1600" b="0" i="1" smtClean="0">
                            <a:latin typeface="Cambria Math" panose="02040503050406030204" pitchFamily="18" charset="0"/>
                            <a:ea typeface="Cambria Math" panose="02040503050406030204" pitchFamily="18" charset="0"/>
                          </a:rPr>
                          <m:t>0</m:t>
                        </m:r>
                        <m:r>
                          <a:rPr lang="en-US" altLang="zh-CN" sz="1600" b="0" i="1" smtClean="0">
                            <a:latin typeface="Cambria Math" panose="02040503050406030204" pitchFamily="18" charset="0"/>
                            <a:ea typeface="Cambria Math" panose="02040503050406030204" pitchFamily="18" charset="0"/>
                          </a:rPr>
                          <m:t>,</m:t>
                        </m:r>
                        <m:r>
                          <a:rPr lang="en-US" altLang="zh-CN" sz="1600" b="0" i="1" smtClean="0">
                            <a:latin typeface="Cambria Math" panose="02040503050406030204" pitchFamily="18" charset="0"/>
                            <a:ea typeface="Cambria Math" panose="02040503050406030204" pitchFamily="18" charset="0"/>
                          </a:rPr>
                          <m:t>1</m:t>
                        </m:r>
                      </m:e>
                    </m:d>
                    <m:r>
                      <a:rPr lang="en-US" altLang="zh-CN" sz="1600" b="0" i="1" smtClean="0">
                        <a:latin typeface="Cambria Math" panose="02040503050406030204" pitchFamily="18" charset="0"/>
                        <a:ea typeface="Cambria Math" panose="02040503050406030204" pitchFamily="18" charset="0"/>
                      </a:rPr>
                      <m:t>,∀</m:t>
                    </m:r>
                    <m:r>
                      <a:rPr lang="en-US" altLang="zh-CN" sz="1600" b="0" i="1" smtClean="0">
                        <a:latin typeface="Cambria Math" panose="02040503050406030204" pitchFamily="18" charset="0"/>
                        <a:ea typeface="Cambria Math" panose="02040503050406030204" pitchFamily="18" charset="0"/>
                      </a:rPr>
                      <m:t>𝑖</m:t>
                    </m:r>
                    <m:r>
                      <a:rPr lang="en-US" altLang="zh-CN" sz="1600" b="0" i="1" smtClean="0">
                        <a:latin typeface="Cambria Math" panose="02040503050406030204" pitchFamily="18" charset="0"/>
                        <a:ea typeface="Cambria Math" panose="02040503050406030204" pitchFamily="18" charset="0"/>
                      </a:rPr>
                      <m:t>,∀</m:t>
                    </m:r>
                    <m:r>
                      <a:rPr lang="en-US" altLang="zh-CN" sz="1600" b="0" i="1" smtClean="0">
                        <a:latin typeface="Cambria Math" panose="02040503050406030204" pitchFamily="18" charset="0"/>
                        <a:ea typeface="Cambria Math" panose="02040503050406030204" pitchFamily="18" charset="0"/>
                      </a:rPr>
                      <m:t>𝑘</m:t>
                    </m:r>
                  </m:oMath>
                </a14:m>
                <a:r>
                  <a:rPr lang="en-US" altLang="zh-CN" sz="1600" dirty="0">
                    <a:latin typeface="Arial" panose="020B0604020202020204" pitchFamily="34" charset="0"/>
                    <a:sym typeface="+mn-ea"/>
                  </a:rPr>
                  <a:t>  </a:t>
                </a:r>
                <a:r>
                  <a:rPr lang="en-US" sz="1600" dirty="0">
                    <a:latin typeface="Arial" panose="020B0604020202020204" pitchFamily="34" charset="0"/>
                    <a:sym typeface="+mn-ea"/>
                  </a:rPr>
                  <a:t> (4)</a:t>
                </a:r>
                <a:endParaRPr lang="en-US" altLang="en-US" sz="1600" dirty="0">
                  <a:latin typeface="Arial" panose="020B0604020202020204" pitchFamily="34" charset="0"/>
                  <a:ea typeface="微软雅黑" panose="020B0503020204020204" pitchFamily="34" charset="-122"/>
                  <a:sym typeface="+mn-ea"/>
                </a:endParaRPr>
              </a:p>
            </p:txBody>
          </p:sp>
        </mc:Choice>
        <mc:Fallback>
          <p:sp>
            <p:nvSpPr>
              <p:cNvPr id="2" name="文本框 1"/>
              <p:cNvSpPr txBox="1">
                <a:spLocks noRot="1" noChangeAspect="1" noMove="1" noResize="1" noEditPoints="1" noAdjustHandles="1" noChangeArrowheads="1" noChangeShapeType="1" noTextEdit="1"/>
              </p:cNvSpPr>
              <p:nvPr/>
            </p:nvSpPr>
            <p:spPr>
              <a:xfrm>
                <a:off x="1215389" y="1424812"/>
                <a:ext cx="5720547" cy="1900555"/>
              </a:xfrm>
              <a:prstGeom prst="rect">
                <a:avLst/>
              </a:prstGeom>
              <a:blipFill rotWithShape="1">
                <a:blip r:embed="rId1"/>
                <a:stretch>
                  <a:fillRect l="-11" t="-27" r="8" b="27"/>
                </a:stretch>
              </a:blipFill>
            </p:spPr>
            <p:txBody>
              <a:bodyPr/>
              <a:lstStyle/>
              <a:p>
                <a:r>
                  <a:rPr lang="zh-CN" altLang="en-US">
                    <a:noFill/>
                  </a:rPr>
                  <a:t> </a:t>
                </a:r>
              </a:p>
            </p:txBody>
          </p:sp>
        </mc:Fallback>
      </mc:AlternateContent>
      <p:sp>
        <p:nvSpPr>
          <p:cNvPr id="4" name="标注: 弯曲线形 3"/>
          <p:cNvSpPr/>
          <p:nvPr/>
        </p:nvSpPr>
        <p:spPr>
          <a:xfrm>
            <a:off x="7285703" y="2778273"/>
            <a:ext cx="1576357" cy="408305"/>
          </a:xfrm>
          <a:prstGeom prst="borderCallout2">
            <a:avLst>
              <a:gd name="adj1" fmla="val 44028"/>
              <a:gd name="adj2" fmla="val -7803"/>
              <a:gd name="adj3" fmla="val 44417"/>
              <a:gd name="adj4" fmla="val -17727"/>
              <a:gd name="adj5" fmla="val 44376"/>
              <a:gd name="adj6" fmla="val -21976"/>
            </a:avLst>
          </a:prstGeom>
          <a:solidFill>
            <a:srgbClr val="006CB5"/>
          </a:solidFill>
          <a:ln w="38100">
            <a:solidFill>
              <a:srgbClr val="006C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300" b="1" dirty="0">
                <a:latin typeface="Arial" panose="020B0604020202020204" pitchFamily="34" charset="0"/>
              </a:rPr>
              <a:t>memory capacity</a:t>
            </a:r>
            <a:endParaRPr lang="en-US" altLang="zh-CN" sz="1300" b="1" dirty="0">
              <a:latin typeface="Arial" panose="020B0604020202020204" pitchFamily="34" charset="0"/>
            </a:endParaRPr>
          </a:p>
          <a:p>
            <a:pPr algn="ctr"/>
            <a:r>
              <a:rPr lang="en-US" altLang="zh-CN" sz="1300" b="1" dirty="0">
                <a:latin typeface="Arial" panose="020B0604020202020204" pitchFamily="34" charset="0"/>
              </a:rPr>
              <a:t>constraint</a:t>
            </a:r>
            <a:endParaRPr lang="en-US" altLang="zh-CN" sz="1300" b="1" dirty="0">
              <a:latin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矩形 46"/>
          <p:cNvSpPr>
            <a:spLocks noChangeArrowheads="1"/>
          </p:cNvSpPr>
          <p:nvPr/>
        </p:nvSpPr>
        <p:spPr bwMode="auto">
          <a:xfrm>
            <a:off x="476188" y="177842"/>
            <a:ext cx="3565396" cy="46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8" tIns="45719" rIns="91438" bIns="45719">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buNone/>
            </a:pPr>
            <a:r>
              <a:rPr lang="en-US" altLang="zh-CN" sz="2400" b="1" dirty="0">
                <a:solidFill>
                  <a:schemeClr val="accent1"/>
                </a:solidFill>
                <a:latin typeface="Arial" panose="020B0604020202020204" pitchFamily="34" charset="0"/>
                <a:ea typeface="黑体" panose="02010609060101010101" pitchFamily="49" charset="-122"/>
              </a:rPr>
              <a:t>Model and Formulation</a:t>
            </a:r>
            <a:endParaRPr lang="en-US" altLang="zh-CN" sz="2400" b="1" dirty="0">
              <a:solidFill>
                <a:schemeClr val="accent1"/>
              </a:solidFill>
              <a:latin typeface="Arial" panose="020B0604020202020204" pitchFamily="34" charset="0"/>
              <a:ea typeface="黑体" panose="02010609060101010101" pitchFamily="49" charset="-122"/>
            </a:endParaRPr>
          </a:p>
        </p:txBody>
      </p:sp>
      <p:sp>
        <p:nvSpPr>
          <p:cNvPr id="34" name="等腰三角形 47"/>
          <p:cNvSpPr>
            <a:spLocks noChangeArrowheads="1"/>
          </p:cNvSpPr>
          <p:nvPr/>
        </p:nvSpPr>
        <p:spPr bwMode="auto">
          <a:xfrm rot="5400000">
            <a:off x="-39787" y="157290"/>
            <a:ext cx="581159" cy="501585"/>
          </a:xfrm>
          <a:prstGeom prst="triangle">
            <a:avLst>
              <a:gd name="adj" fmla="val 50000"/>
            </a:avLst>
          </a:prstGeom>
          <a:solidFill>
            <a:srgbClr val="1AA3C7"/>
          </a:solidFill>
          <a:ln>
            <a:noFill/>
          </a:ln>
        </p:spPr>
        <p:txBody>
          <a:bodyPr lIns="91438" tIns="45719" rIns="91438" bIns="45719"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1800">
              <a:solidFill>
                <a:srgbClr val="FFFFFF"/>
              </a:solidFill>
              <a:sym typeface="微软雅黑" panose="020B0503020204020204" pitchFamily="34" charset="-122"/>
            </a:endParaRPr>
          </a:p>
        </p:txBody>
      </p:sp>
      <mc:AlternateContent xmlns:mc="http://schemas.openxmlformats.org/markup-compatibility/2006">
        <mc:Choice xmlns:a14="http://schemas.microsoft.com/office/drawing/2010/main" Requires="a14">
          <p:sp>
            <p:nvSpPr>
              <p:cNvPr id="2" name="Shape 266"/>
              <p:cNvSpPr txBox="1"/>
              <p:nvPr/>
            </p:nvSpPr>
            <p:spPr>
              <a:xfrm>
                <a:off x="487045" y="1086485"/>
                <a:ext cx="8422005" cy="1851025"/>
              </a:xfrm>
              <a:prstGeom prst="rect">
                <a:avLst/>
              </a:prstGeom>
              <a:noFill/>
              <a:ln>
                <a:noFill/>
              </a:ln>
            </p:spPr>
            <p:txBody>
              <a:bodyPr vert="horz" lIns="90000" tIns="46800" rIns="90000" bIns="46800" rtlCol="0"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2" indent="-342900">
                  <a:lnSpc>
                    <a:spcPct val="150000"/>
                  </a:lnSpc>
                  <a:spcBef>
                    <a:spcPts val="0"/>
                  </a:spcBef>
                  <a:spcAft>
                    <a:spcPts val="300"/>
                  </a:spcAft>
                  <a:buClr>
                    <a:srgbClr val="006CB5"/>
                  </a:buClr>
                  <a:buSzPct val="100000"/>
                  <a:buFont typeface="Wingdings" panose="05000000000000000000" charset="0"/>
                  <a:buChar char="l"/>
                </a:pPr>
                <a:r>
                  <a:rPr lang="en-US" altLang="zh-CN" sz="1600" dirty="0">
                    <a:latin typeface="Arial" panose="020B0604020202020204" pitchFamily="34" charset="0"/>
                    <a:sym typeface="Comic Sans MS" panose="030F0702030302020204"/>
                  </a:rPr>
                  <a:t>Gurobi optimizer needs a structured decision variable.</a:t>
                </a:r>
                <a:endParaRPr lang="en-US" altLang="zh-CN" sz="1600" dirty="0">
                  <a:latin typeface="Arial" panose="020B0604020202020204" pitchFamily="34" charset="0"/>
                  <a:sym typeface="Comic Sans MS" panose="030F0702030302020204"/>
                </a:endParaRPr>
              </a:p>
              <a:p>
                <a:pPr marL="0" lvl="2" indent="-342900">
                  <a:lnSpc>
                    <a:spcPct val="150000"/>
                  </a:lnSpc>
                  <a:spcBef>
                    <a:spcPts val="0"/>
                  </a:spcBef>
                  <a:spcAft>
                    <a:spcPts val="300"/>
                  </a:spcAft>
                  <a:buClr>
                    <a:srgbClr val="006CB5"/>
                  </a:buClr>
                  <a:buSzPct val="100000"/>
                  <a:buFont typeface="Wingdings" panose="05000000000000000000" charset="0"/>
                  <a:buChar char="l"/>
                </a:pPr>
                <a:r>
                  <a:rPr lang="en-US" altLang="zh-CN" sz="1600" dirty="0">
                    <a:latin typeface="Arial" panose="020B0604020202020204" pitchFamily="34" charset="0"/>
                    <a:sym typeface="Comic Sans MS" panose="030F0702030302020204"/>
                  </a:rPr>
                  <a:t>Method: illustrate the routing decision by </a:t>
                </a:r>
                <a:r>
                  <a:rPr lang="en-US" altLang="zh-CN" sz="1600" dirty="0">
                    <a:solidFill>
                      <a:srgbClr val="C00000"/>
                    </a:solidFill>
                    <a:latin typeface="Arial" panose="020B0604020202020204" pitchFamily="34" charset="0"/>
                    <a:sym typeface="Comic Sans MS" panose="030F0702030302020204"/>
                  </a:rPr>
                  <a:t>service decision variable </a:t>
                </a:r>
                <a14:m>
                  <m:oMath xmlns:m="http://schemas.openxmlformats.org/officeDocument/2006/math">
                    <m:r>
                      <a:rPr lang="en-US" altLang="zh-CN" sz="1600" b="0" i="1" smtClean="0">
                        <a:latin typeface="Cambria Math" panose="02040503050406030204" pitchFamily="18" charset="0"/>
                        <a:sym typeface="Comic Sans MS" panose="030F0702030302020204"/>
                      </a:rPr>
                      <m:t>𝑦</m:t>
                    </m:r>
                    <m:r>
                      <a:rPr lang="en-US" altLang="zh-CN" sz="1600" b="0" i="1" smtClean="0">
                        <a:latin typeface="Cambria Math" panose="02040503050406030204" pitchFamily="18" charset="0"/>
                        <a:sym typeface="Comic Sans MS" panose="030F0702030302020204"/>
                      </a:rPr>
                      <m:t>(</m:t>
                    </m:r>
                    <m:r>
                      <a:rPr lang="en-US" altLang="zh-CN" sz="1600" b="0" i="1" smtClean="0">
                        <a:latin typeface="Cambria Math" panose="02040503050406030204" pitchFamily="18" charset="0"/>
                        <a:sym typeface="Comic Sans MS" panose="030F0702030302020204"/>
                      </a:rPr>
                      <m:t>ℎ</m:t>
                    </m:r>
                    <m:r>
                      <a:rPr lang="en-US" altLang="zh-CN" sz="1600" b="0" i="1" smtClean="0">
                        <a:latin typeface="Cambria Math" panose="02040503050406030204" pitchFamily="18" charset="0"/>
                        <a:sym typeface="Comic Sans MS" panose="030F0702030302020204"/>
                      </a:rPr>
                      <m:t>,</m:t>
                    </m:r>
                    <m:r>
                      <a:rPr lang="en-US" altLang="zh-CN" sz="1600" b="0" i="1" smtClean="0">
                        <a:latin typeface="Cambria Math" panose="02040503050406030204" pitchFamily="18" charset="0"/>
                        <a:sym typeface="Comic Sans MS" panose="030F0702030302020204"/>
                      </a:rPr>
                      <m:t>𝑖</m:t>
                    </m:r>
                    <m:r>
                      <a:rPr lang="en-US" altLang="zh-CN" sz="1600" b="0" i="1" smtClean="0">
                        <a:latin typeface="Cambria Math" panose="02040503050406030204" pitchFamily="18" charset="0"/>
                        <a:sym typeface="Comic Sans MS" panose="030F0702030302020204"/>
                      </a:rPr>
                      <m:t>,</m:t>
                    </m:r>
                    <m:r>
                      <a:rPr lang="en-US" altLang="zh-CN" sz="1600" b="0" i="1" smtClean="0">
                        <a:latin typeface="Cambria Math" panose="02040503050406030204" pitchFamily="18" charset="0"/>
                        <a:sym typeface="Comic Sans MS" panose="030F0702030302020204"/>
                      </a:rPr>
                      <m:t>𝑘</m:t>
                    </m:r>
                    <m:r>
                      <a:rPr lang="en-US" altLang="zh-CN" sz="1600" b="0" i="1" smtClean="0">
                        <a:latin typeface="Cambria Math" panose="02040503050406030204" pitchFamily="18" charset="0"/>
                        <a:sym typeface="Comic Sans MS" panose="030F0702030302020204"/>
                      </a:rPr>
                      <m:t>)</m:t>
                    </m:r>
                  </m:oMath>
                </a14:m>
                <a:endParaRPr lang="en-US" altLang="zh-CN" sz="1600" dirty="0">
                  <a:latin typeface="Arial" panose="020B0604020202020204" pitchFamily="34" charset="0"/>
                  <a:sym typeface="Comic Sans MS" panose="030F0702030302020204"/>
                </a:endParaRPr>
              </a:p>
              <a:p>
                <a:pPr marL="742950" lvl="3" indent="-285750">
                  <a:lnSpc>
                    <a:spcPct val="150000"/>
                  </a:lnSpc>
                  <a:spcBef>
                    <a:spcPct val="0"/>
                  </a:spcBef>
                  <a:buClr>
                    <a:schemeClr val="accent2">
                      <a:lumMod val="75000"/>
                    </a:schemeClr>
                  </a:buClr>
                  <a:buSzPct val="100000"/>
                </a:pPr>
                <a14:m>
                  <m:oMath xmlns:m="http://schemas.openxmlformats.org/officeDocument/2006/math">
                    <m:r>
                      <a:rPr lang="en-US" altLang="zh-CN" sz="1500" i="1">
                        <a:latin typeface="Cambria Math" panose="02040503050406030204" pitchFamily="18" charset="0"/>
                        <a:sym typeface="Comic Sans MS" panose="030F0702030302020204"/>
                      </a:rPr>
                      <m:t>𝑦</m:t>
                    </m:r>
                    <m:d>
                      <m:dPr>
                        <m:ctrlPr>
                          <a:rPr lang="en-US" altLang="zh-CN" sz="1500" i="1">
                            <a:latin typeface="Cambria Math" panose="02040503050406030204" pitchFamily="18" charset="0"/>
                            <a:sym typeface="Comic Sans MS" panose="030F0702030302020204"/>
                          </a:rPr>
                        </m:ctrlPr>
                      </m:dPr>
                      <m:e>
                        <m:r>
                          <a:rPr lang="en-US" altLang="zh-CN" sz="1500" i="1">
                            <a:latin typeface="Cambria Math" panose="02040503050406030204" pitchFamily="18" charset="0"/>
                            <a:sym typeface="Comic Sans MS" panose="030F0702030302020204"/>
                          </a:rPr>
                          <m:t>ℎ</m:t>
                        </m:r>
                        <m:r>
                          <a:rPr lang="en-US" altLang="zh-CN" sz="1500" i="1">
                            <a:latin typeface="Cambria Math" panose="02040503050406030204" pitchFamily="18" charset="0"/>
                            <a:sym typeface="Comic Sans MS" panose="030F0702030302020204"/>
                          </a:rPr>
                          <m:t>,</m:t>
                        </m:r>
                        <m:r>
                          <a:rPr lang="en-US" altLang="zh-CN" sz="1500" i="1">
                            <a:latin typeface="Cambria Math" panose="02040503050406030204" pitchFamily="18" charset="0"/>
                            <a:sym typeface="Comic Sans MS" panose="030F0702030302020204"/>
                          </a:rPr>
                          <m:t>𝑖</m:t>
                        </m:r>
                        <m:r>
                          <a:rPr lang="en-US" altLang="zh-CN" sz="1500" i="1">
                            <a:latin typeface="Cambria Math" panose="02040503050406030204" pitchFamily="18" charset="0"/>
                            <a:sym typeface="Comic Sans MS" panose="030F0702030302020204"/>
                          </a:rPr>
                          <m:t>,</m:t>
                        </m:r>
                        <m:r>
                          <a:rPr lang="en-US" altLang="zh-CN" sz="1500" i="1">
                            <a:latin typeface="Cambria Math" panose="02040503050406030204" pitchFamily="18" charset="0"/>
                            <a:sym typeface="Comic Sans MS" panose="030F0702030302020204"/>
                          </a:rPr>
                          <m:t>𝑘</m:t>
                        </m:r>
                      </m:e>
                    </m:d>
                    <m:r>
                      <a:rPr lang="en-US" altLang="zh-CN" sz="1500" i="1" smtClean="0">
                        <a:latin typeface="Cambria Math" panose="02040503050406030204" pitchFamily="18" charset="0"/>
                        <a:ea typeface="Cambria Math" panose="02040503050406030204" pitchFamily="18" charset="0"/>
                        <a:sym typeface="Comic Sans MS" panose="030F0702030302020204"/>
                      </a:rPr>
                      <m:t>∈</m:t>
                    </m:r>
                    <m:r>
                      <a:rPr lang="en-US" altLang="zh-CN" sz="1500" b="0" i="1" smtClean="0">
                        <a:latin typeface="Cambria Math" panose="02040503050406030204" pitchFamily="18" charset="0"/>
                        <a:ea typeface="Cambria Math" panose="02040503050406030204" pitchFamily="18" charset="0"/>
                        <a:sym typeface="Comic Sans MS" panose="030F0702030302020204"/>
                      </a:rPr>
                      <m:t>{</m:t>
                    </m:r>
                    <m:r>
                      <a:rPr lang="en-US" altLang="zh-CN" sz="1500" b="0" i="1" smtClean="0">
                        <a:latin typeface="Cambria Math" panose="02040503050406030204" pitchFamily="18" charset="0"/>
                        <a:ea typeface="Cambria Math" panose="02040503050406030204" pitchFamily="18" charset="0"/>
                        <a:sym typeface="Comic Sans MS" panose="030F0702030302020204"/>
                      </a:rPr>
                      <m:t>0</m:t>
                    </m:r>
                    <m:r>
                      <a:rPr lang="en-US" altLang="zh-CN" sz="1500" b="0" i="1" smtClean="0">
                        <a:latin typeface="Cambria Math" panose="02040503050406030204" pitchFamily="18" charset="0"/>
                        <a:ea typeface="Cambria Math" panose="02040503050406030204" pitchFamily="18" charset="0"/>
                        <a:sym typeface="Comic Sans MS" panose="030F0702030302020204"/>
                      </a:rPr>
                      <m:t>,</m:t>
                    </m:r>
                    <m:r>
                      <a:rPr lang="en-US" altLang="zh-CN" sz="1500" b="0" i="1" smtClean="0">
                        <a:latin typeface="Cambria Math" panose="02040503050406030204" pitchFamily="18" charset="0"/>
                        <a:ea typeface="Cambria Math" panose="02040503050406030204" pitchFamily="18" charset="0"/>
                        <a:sym typeface="Comic Sans MS" panose="030F0702030302020204"/>
                      </a:rPr>
                      <m:t>1</m:t>
                    </m:r>
                    <m:r>
                      <a:rPr lang="en-US" altLang="zh-CN" sz="1500" b="0" i="1" smtClean="0">
                        <a:latin typeface="Cambria Math" panose="02040503050406030204" pitchFamily="18" charset="0"/>
                        <a:ea typeface="Cambria Math" panose="02040503050406030204" pitchFamily="18" charset="0"/>
                        <a:sym typeface="Comic Sans MS" panose="030F0702030302020204"/>
                      </a:rPr>
                      <m:t>}</m:t>
                    </m:r>
                  </m:oMath>
                </a14:m>
                <a:r>
                  <a:rPr lang="en-US" altLang="zh-CN" sz="1500" dirty="0">
                    <a:latin typeface="Arial" panose="020B0604020202020204" pitchFamily="34" charset="0"/>
                    <a:sym typeface="Comic Sans MS" panose="030F0702030302020204"/>
                  </a:rPr>
                  <a:t> denotes whether</a:t>
                </a:r>
                <a:r>
                  <a:rPr lang="en-US" altLang="zh-CN" sz="1500" dirty="0"/>
                  <a:t> </a:t>
                </a:r>
                <a14:m>
                  <m:oMath xmlns:m="http://schemas.openxmlformats.org/officeDocument/2006/math">
                    <m:sSub>
                      <m:sSubPr>
                        <m:ctrlPr>
                          <a:rPr lang="en-US" altLang="zh-CN" sz="1500" i="1">
                            <a:latin typeface="Cambria Math" panose="02040503050406030204" pitchFamily="18" charset="0"/>
                          </a:rPr>
                        </m:ctrlPr>
                      </m:sSubPr>
                      <m:e>
                        <m:r>
                          <a:rPr lang="en-US" altLang="zh-CN" sz="1500" i="1">
                            <a:latin typeface="Cambria Math" panose="02040503050406030204" pitchFamily="18" charset="0"/>
                          </a:rPr>
                          <m:t>𝑚</m:t>
                        </m:r>
                      </m:e>
                      <m:sub>
                        <m:r>
                          <a:rPr lang="en-US" altLang="zh-CN" sz="1500" i="1">
                            <a:latin typeface="Cambria Math" panose="02040503050406030204" pitchFamily="18" charset="0"/>
                          </a:rPr>
                          <m:t>𝑖</m:t>
                        </m:r>
                      </m:sub>
                    </m:sSub>
                  </m:oMath>
                </a14:m>
                <a:r>
                  <a:rPr lang="en-US" altLang="zh-CN" sz="1500" dirty="0">
                    <a:latin typeface="Arial" panose="020B0604020202020204" pitchFamily="34" charset="0"/>
                    <a:sym typeface="Comic Sans MS" panose="030F0702030302020204"/>
                  </a:rPr>
                  <a:t> serves request </a:t>
                </a:r>
                <a14:m>
                  <m:oMath xmlns:m="http://schemas.openxmlformats.org/officeDocument/2006/math">
                    <m:sSub>
                      <m:sSubPr>
                        <m:ctrlPr>
                          <a:rPr lang="en-US" altLang="zh-CN" sz="1500" i="1">
                            <a:latin typeface="Cambria Math" panose="02040503050406030204" pitchFamily="18" charset="0"/>
                          </a:rPr>
                        </m:ctrlPr>
                      </m:sSubPr>
                      <m:e>
                        <m:r>
                          <a:rPr lang="en-US" altLang="zh-CN" sz="1500" i="1">
                            <a:latin typeface="Cambria Math" panose="02040503050406030204" pitchFamily="18" charset="0"/>
                          </a:rPr>
                          <m:t>𝑢</m:t>
                        </m:r>
                      </m:e>
                      <m:sub>
                        <m:r>
                          <a:rPr lang="en-US" altLang="zh-CN" sz="1500" i="1">
                            <a:latin typeface="Cambria Math" panose="02040503050406030204" pitchFamily="18" charset="0"/>
                          </a:rPr>
                          <m:t>ℎ</m:t>
                        </m:r>
                      </m:sub>
                    </m:sSub>
                  </m:oMath>
                </a14:m>
                <a:r>
                  <a:rPr lang="en-US" altLang="zh-CN" sz="1500" dirty="0">
                    <a:latin typeface="Arial" panose="020B0604020202020204" pitchFamily="34" charset="0"/>
                    <a:sym typeface="Comic Sans MS" panose="030F0702030302020204"/>
                  </a:rPr>
                  <a:t> on </a:t>
                </a:r>
                <a14:m>
                  <m:oMath xmlns:m="http://schemas.openxmlformats.org/officeDocument/2006/math">
                    <m:sSub>
                      <m:sSubPr>
                        <m:ctrlPr>
                          <a:rPr lang="en-US" altLang="zh-CN" sz="1500" i="1" smtClean="0">
                            <a:latin typeface="Cambria Math" panose="02040503050406030204" pitchFamily="18" charset="0"/>
                            <a:sym typeface="Comic Sans MS" panose="030F0702030302020204"/>
                          </a:rPr>
                        </m:ctrlPr>
                      </m:sSubPr>
                      <m:e>
                        <m:r>
                          <a:rPr lang="en-US" altLang="zh-CN" sz="1500" b="0" i="1" smtClean="0">
                            <a:latin typeface="Cambria Math" panose="02040503050406030204" pitchFamily="18" charset="0"/>
                            <a:sym typeface="Comic Sans MS" panose="030F0702030302020204"/>
                          </a:rPr>
                          <m:t>𝑣</m:t>
                        </m:r>
                      </m:e>
                      <m:sub>
                        <m:r>
                          <a:rPr lang="en-US" altLang="zh-CN" sz="1500" b="0" i="1" smtClean="0">
                            <a:latin typeface="Cambria Math" panose="02040503050406030204" pitchFamily="18" charset="0"/>
                            <a:sym typeface="Comic Sans MS" panose="030F0702030302020204"/>
                          </a:rPr>
                          <m:t>𝑘</m:t>
                        </m:r>
                      </m:sub>
                    </m:sSub>
                  </m:oMath>
                </a14:m>
                <a:endParaRPr lang="en-US" altLang="zh-CN" sz="1500" dirty="0">
                  <a:latin typeface="Arial" panose="020B0604020202020204" pitchFamily="34" charset="0"/>
                  <a:sym typeface="Comic Sans MS" panose="030F0702030302020204"/>
                </a:endParaRPr>
              </a:p>
              <a:p>
                <a:pPr marL="742950" lvl="3" indent="-285750">
                  <a:lnSpc>
                    <a:spcPct val="150000"/>
                  </a:lnSpc>
                  <a:spcBef>
                    <a:spcPct val="0"/>
                  </a:spcBef>
                  <a:buClr>
                    <a:schemeClr val="accent2">
                      <a:lumMod val="75000"/>
                    </a:schemeClr>
                  </a:buClr>
                  <a:buSzPct val="100000"/>
                </a:pPr>
                <a:r>
                  <a:rPr lang="en-US" altLang="zh-CN" sz="1500" dirty="0">
                    <a:latin typeface="Arial" panose="020B0604020202020204" pitchFamily="34" charset="0"/>
                    <a:sym typeface="Comic Sans MS" panose="030F0702030302020204"/>
                  </a:rPr>
                  <a:t>Regard </a:t>
                </a:r>
                <a14:m>
                  <m:oMath xmlns:m="http://schemas.openxmlformats.org/officeDocument/2006/math">
                    <m:sSup>
                      <m:sSupPr>
                        <m:ctrlPr>
                          <a:rPr lang="en-US" altLang="zh-CN" sz="1500" i="1" smtClean="0">
                            <a:latin typeface="Cambria Math" panose="02040503050406030204" pitchFamily="18" charset="0"/>
                            <a:sym typeface="Comic Sans MS" panose="030F0702030302020204"/>
                          </a:rPr>
                        </m:ctrlPr>
                      </m:sSupPr>
                      <m:e>
                        <m:r>
                          <a:rPr lang="en-US" altLang="zh-CN" sz="1500" b="0" i="1" smtClean="0">
                            <a:latin typeface="Cambria Math" panose="02040503050406030204" pitchFamily="18" charset="0"/>
                            <a:sym typeface="Comic Sans MS" panose="030F0702030302020204"/>
                          </a:rPr>
                          <m:t>𝑑</m:t>
                        </m:r>
                      </m:e>
                      <m:sup>
                        <m:r>
                          <a:rPr lang="en-US" altLang="zh-CN" sz="1500" b="0" i="1" smtClean="0">
                            <a:latin typeface="Cambria Math" panose="02040503050406030204" pitchFamily="18" charset="0"/>
                            <a:sym typeface="Comic Sans MS" panose="030F0702030302020204"/>
                          </a:rPr>
                          <m:t>ℎ</m:t>
                        </m:r>
                      </m:sup>
                    </m:sSup>
                    <m:r>
                      <a:rPr lang="en-US" altLang="zh-CN" sz="1500" b="0" i="1" smtClean="0">
                        <a:latin typeface="Cambria Math" panose="02040503050406030204" pitchFamily="18" charset="0"/>
                        <a:sym typeface="Comic Sans MS" panose="030F0702030302020204"/>
                      </a:rPr>
                      <m:t>(</m:t>
                    </m:r>
                    <m:sSub>
                      <m:sSubPr>
                        <m:ctrlPr>
                          <a:rPr lang="en-US" altLang="zh-CN" sz="1400" i="1">
                            <a:latin typeface="Cambria Math" panose="02040503050406030204" pitchFamily="18" charset="0"/>
                          </a:rPr>
                        </m:ctrlPr>
                      </m:sSubPr>
                      <m:e>
                        <m:r>
                          <a:rPr lang="en-US" altLang="zh-CN" sz="1400" i="1">
                            <a:latin typeface="Cambria Math" panose="02040503050406030204" pitchFamily="18" charset="0"/>
                          </a:rPr>
                          <m:t>𝑚</m:t>
                        </m:r>
                      </m:e>
                      <m:sub>
                        <m:r>
                          <a:rPr lang="en-US" altLang="zh-CN" sz="1400" i="1">
                            <a:latin typeface="Cambria Math" panose="02040503050406030204" pitchFamily="18" charset="0"/>
                          </a:rPr>
                          <m:t>𝑖</m:t>
                        </m:r>
                      </m:sub>
                    </m:sSub>
                    <m:r>
                      <a:rPr lang="en-US" altLang="zh-CN" sz="1400" b="0" i="1" smtClean="0">
                        <a:latin typeface="Cambria Math" panose="02040503050406030204" pitchFamily="18" charset="0"/>
                      </a:rPr>
                      <m:t>)</m:t>
                    </m:r>
                  </m:oMath>
                </a14:m>
                <a:r>
                  <a:rPr lang="en-US" altLang="zh-CN" sz="1500" dirty="0">
                    <a:latin typeface="Arial" panose="020B0604020202020204" pitchFamily="34" charset="0"/>
                    <a:sym typeface="Comic Sans MS" panose="030F0702030302020204"/>
                  </a:rPr>
                  <a:t> as a </a:t>
                </a:r>
                <a:r>
                  <a:rPr lang="en-US" altLang="zh-CN" sz="1500" dirty="0">
                    <a:solidFill>
                      <a:srgbClr val="C00000"/>
                    </a:solidFill>
                    <a:latin typeface="Arial" panose="020B0604020202020204" pitchFamily="34" charset="0"/>
                    <a:sym typeface="Comic Sans MS" panose="030F0702030302020204"/>
                  </a:rPr>
                  <a:t>transmission-computation cycle</a:t>
                </a:r>
                <a:r>
                  <a:rPr lang="en-US" altLang="zh-CN" sz="1500" dirty="0">
                    <a:latin typeface="Arial" panose="020B0604020202020204" pitchFamily="34" charset="0"/>
                    <a:sym typeface="Comic Sans MS" panose="030F0702030302020204"/>
                  </a:rPr>
                  <a:t>: </a:t>
                </a:r>
                <a14:m>
                  <m:oMath xmlns:m="http://schemas.openxmlformats.org/officeDocument/2006/math">
                    <m:sSup>
                      <m:sSupPr>
                        <m:ctrlPr>
                          <a:rPr lang="en-US" altLang="zh-CN" sz="1800" i="1">
                            <a:latin typeface="Cambria Math" panose="02040503050406030204" pitchFamily="18" charset="0"/>
                            <a:sym typeface="Comic Sans MS" panose="030F0702030302020204"/>
                          </a:rPr>
                        </m:ctrlPr>
                      </m:sSupPr>
                      <m:e>
                        <m:r>
                          <a:rPr lang="en-US" altLang="zh-CN" sz="1800" i="1">
                            <a:latin typeface="Cambria Math" panose="02040503050406030204" pitchFamily="18" charset="0"/>
                            <a:sym typeface="Comic Sans MS" panose="030F0702030302020204"/>
                          </a:rPr>
                          <m:t>𝑑</m:t>
                        </m:r>
                      </m:e>
                      <m:sup>
                        <m:r>
                          <a:rPr lang="en-US" altLang="zh-CN" sz="1800" i="1">
                            <a:latin typeface="Cambria Math" panose="02040503050406030204" pitchFamily="18" charset="0"/>
                            <a:sym typeface="Comic Sans MS" panose="030F0702030302020204"/>
                          </a:rPr>
                          <m:t>ℎ</m:t>
                        </m:r>
                      </m:sup>
                    </m:sSup>
                    <m:d>
                      <m:dPr>
                        <m:ctrlPr>
                          <a:rPr lang="en-US" altLang="zh-CN" sz="1800" i="1">
                            <a:latin typeface="Cambria Math" panose="02040503050406030204" pitchFamily="18" charset="0"/>
                            <a:sym typeface="Comic Sans MS" panose="030F0702030302020204"/>
                          </a:rPr>
                        </m:ctrlPr>
                      </m:dPr>
                      <m:e>
                        <m:sSub>
                          <m:sSubPr>
                            <m:ctrlPr>
                              <a:rPr lang="en-US" altLang="zh-CN" sz="1600" i="1">
                                <a:latin typeface="Cambria Math" panose="02040503050406030204" pitchFamily="18" charset="0"/>
                              </a:rPr>
                            </m:ctrlPr>
                          </m:sSubPr>
                          <m:e>
                            <m:r>
                              <a:rPr lang="en-US" altLang="zh-CN" sz="1600" i="1">
                                <a:latin typeface="Cambria Math" panose="02040503050406030204" pitchFamily="18" charset="0"/>
                              </a:rPr>
                              <m:t>𝑚</m:t>
                            </m:r>
                          </m:e>
                          <m:sub>
                            <m:r>
                              <a:rPr lang="en-US" altLang="zh-CN" sz="1600" i="1">
                                <a:latin typeface="Cambria Math" panose="02040503050406030204" pitchFamily="18" charset="0"/>
                              </a:rPr>
                              <m:t>𝑖</m:t>
                            </m:r>
                          </m:sub>
                        </m:sSub>
                      </m:e>
                    </m:d>
                    <m:r>
                      <a:rPr lang="en-US" altLang="zh-CN" sz="1600" b="0" i="1" smtClean="0">
                        <a:latin typeface="Cambria Math" panose="02040503050406030204" pitchFamily="18" charset="0"/>
                      </a:rPr>
                      <m:t>=</m:t>
                    </m:r>
                    <m:sSubSup>
                      <m:sSubSupPr>
                        <m:ctrlPr>
                          <a:rPr lang="en-US" altLang="zh-CN" sz="1600" i="1">
                            <a:latin typeface="Cambria Math" panose="02040503050406030204" pitchFamily="18" charset="0"/>
                            <a:sym typeface="Comic Sans MS" panose="030F0702030302020204"/>
                          </a:rPr>
                        </m:ctrlPr>
                      </m:sSubSupPr>
                      <m:e>
                        <m:r>
                          <a:rPr lang="en-US" altLang="zh-CN" sz="1600" i="1">
                            <a:latin typeface="Cambria Math" panose="02040503050406030204" pitchFamily="18" charset="0"/>
                            <a:sym typeface="Comic Sans MS" panose="030F0702030302020204"/>
                          </a:rPr>
                          <m:t>𝑑</m:t>
                        </m:r>
                      </m:e>
                      <m:sub>
                        <m:r>
                          <a:rPr lang="en-US" altLang="zh-CN" sz="1600" i="1">
                            <a:latin typeface="Cambria Math" panose="02040503050406030204" pitchFamily="18" charset="0"/>
                            <a:sym typeface="Comic Sans MS" panose="030F0702030302020204"/>
                          </a:rPr>
                          <m:t>𝑐</m:t>
                        </m:r>
                      </m:sub>
                      <m:sup>
                        <m:r>
                          <a:rPr lang="en-US" altLang="zh-CN" sz="1600" i="1">
                            <a:latin typeface="Cambria Math" panose="02040503050406030204" pitchFamily="18" charset="0"/>
                            <a:sym typeface="Comic Sans MS" panose="030F0702030302020204"/>
                          </a:rPr>
                          <m:t>ℎ</m:t>
                        </m:r>
                      </m:sup>
                    </m:sSubSup>
                    <m:d>
                      <m:dPr>
                        <m:ctrlPr>
                          <a:rPr lang="en-US" altLang="zh-CN" sz="1600" i="1">
                            <a:latin typeface="Cambria Math" panose="02040503050406030204" pitchFamily="18" charset="0"/>
                            <a:ea typeface="Cambria Math" panose="02040503050406030204" pitchFamily="18" charset="0"/>
                            <a:sym typeface="Comic Sans MS" panose="030F0702030302020204"/>
                          </a:rPr>
                        </m:ctrlPr>
                      </m:dPr>
                      <m:e>
                        <m:sSub>
                          <m:sSubPr>
                            <m:ctrlPr>
                              <a:rPr lang="en-US" altLang="zh-CN" sz="1600" i="1">
                                <a:latin typeface="Cambria Math" panose="02040503050406030204" pitchFamily="18" charset="0"/>
                              </a:rPr>
                            </m:ctrlPr>
                          </m:sSubPr>
                          <m:e>
                            <m:r>
                              <a:rPr lang="en-US" altLang="zh-CN" sz="1600" i="1">
                                <a:latin typeface="Cambria Math" panose="02040503050406030204" pitchFamily="18" charset="0"/>
                              </a:rPr>
                              <m:t>𝑚</m:t>
                            </m:r>
                          </m:e>
                          <m:sub>
                            <m:r>
                              <a:rPr lang="en-US" altLang="zh-CN" sz="1600" i="1">
                                <a:latin typeface="Cambria Math" panose="02040503050406030204" pitchFamily="18" charset="0"/>
                              </a:rPr>
                              <m:t>𝑖</m:t>
                            </m:r>
                          </m:sub>
                        </m:sSub>
                      </m:e>
                    </m:d>
                    <m:r>
                      <a:rPr lang="en-US" altLang="zh-CN" sz="1600" b="0" i="1" smtClean="0">
                        <a:latin typeface="Cambria Math" panose="02040503050406030204" pitchFamily="18" charset="0"/>
                      </a:rPr>
                      <m:t>+</m:t>
                    </m:r>
                    <m:sSubSup>
                      <m:sSubSupPr>
                        <m:ctrlPr>
                          <a:rPr lang="en-US" altLang="zh-CN" sz="1600" i="1">
                            <a:latin typeface="Cambria Math" panose="02040503050406030204" pitchFamily="18" charset="0"/>
                            <a:sym typeface="Comic Sans MS" panose="030F0702030302020204"/>
                          </a:rPr>
                        </m:ctrlPr>
                      </m:sSubSupPr>
                      <m:e>
                        <m:r>
                          <a:rPr lang="en-US" altLang="zh-CN" sz="1600" i="1">
                            <a:latin typeface="Cambria Math" panose="02040503050406030204" pitchFamily="18" charset="0"/>
                            <a:sym typeface="Comic Sans MS" panose="030F0702030302020204"/>
                          </a:rPr>
                          <m:t>𝑑</m:t>
                        </m:r>
                      </m:e>
                      <m:sub>
                        <m:r>
                          <a:rPr lang="en-US" altLang="zh-CN" sz="1600" i="1">
                            <a:latin typeface="Cambria Math" panose="02040503050406030204" pitchFamily="18" charset="0"/>
                            <a:sym typeface="Comic Sans MS" panose="030F0702030302020204"/>
                          </a:rPr>
                          <m:t>𝑙</m:t>
                        </m:r>
                      </m:sub>
                      <m:sup>
                        <m:r>
                          <a:rPr lang="en-US" altLang="zh-CN" sz="1600" i="1">
                            <a:latin typeface="Cambria Math" panose="02040503050406030204" pitchFamily="18" charset="0"/>
                            <a:sym typeface="Comic Sans MS" panose="030F0702030302020204"/>
                          </a:rPr>
                          <m:t>ℎ</m:t>
                        </m:r>
                      </m:sup>
                    </m:sSubSup>
                    <m:r>
                      <a:rPr lang="en-US" altLang="zh-CN" sz="1600" i="1">
                        <a:latin typeface="Cambria Math" panose="02040503050406030204" pitchFamily="18" charset="0"/>
                        <a:sym typeface="Comic Sans MS" panose="030F0702030302020204"/>
                      </a:rPr>
                      <m:t>(</m:t>
                    </m:r>
                    <m:sSub>
                      <m:sSubPr>
                        <m:ctrlPr>
                          <a:rPr lang="en-US" altLang="zh-CN" sz="1600" i="1">
                            <a:latin typeface="Cambria Math" panose="02040503050406030204" pitchFamily="18" charset="0"/>
                          </a:rPr>
                        </m:ctrlPr>
                      </m:sSubPr>
                      <m:e>
                        <m:r>
                          <a:rPr lang="en-US" altLang="zh-CN" sz="1600" i="1">
                            <a:latin typeface="Cambria Math" panose="02040503050406030204" pitchFamily="18" charset="0"/>
                          </a:rPr>
                          <m:t>𝑒</m:t>
                        </m:r>
                      </m:e>
                      <m:sub>
                        <m:r>
                          <a:rPr lang="en-US" altLang="zh-CN" sz="1600" b="0" i="1" smtClean="0">
                            <a:latin typeface="Cambria Math" panose="02040503050406030204" pitchFamily="18" charset="0"/>
                          </a:rPr>
                          <m:t>𝑝</m:t>
                        </m:r>
                        <m:r>
                          <a:rPr lang="en-US" altLang="zh-CN" sz="1600" i="1">
                            <a:latin typeface="Cambria Math" panose="02040503050406030204" pitchFamily="18" charset="0"/>
                            <a:ea typeface="Cambria Math" panose="02040503050406030204" pitchFamily="18" charset="0"/>
                          </a:rPr>
                          <m:t>→</m:t>
                        </m:r>
                        <m:sSub>
                          <m:sSubPr>
                            <m:ctrlPr>
                              <a:rPr lang="en-US" altLang="zh-CN" sz="1600" i="1">
                                <a:latin typeface="Cambria Math" panose="02040503050406030204" pitchFamily="18" charset="0"/>
                              </a:rPr>
                            </m:ctrlPr>
                          </m:sSubPr>
                          <m:e>
                            <m:r>
                              <a:rPr lang="en-US" altLang="zh-CN" sz="1600" i="1">
                                <a:latin typeface="Cambria Math" panose="02040503050406030204" pitchFamily="18" charset="0"/>
                              </a:rPr>
                              <m:t>𝑚</m:t>
                            </m:r>
                          </m:e>
                          <m:sub>
                            <m:r>
                              <a:rPr lang="en-US" altLang="zh-CN" sz="1600" b="0" i="1" smtClean="0">
                                <a:latin typeface="Cambria Math" panose="02040503050406030204" pitchFamily="18" charset="0"/>
                              </a:rPr>
                              <m:t>𝑖</m:t>
                            </m:r>
                          </m:sub>
                        </m:sSub>
                      </m:sub>
                    </m:sSub>
                    <m:r>
                      <a:rPr lang="en-US" altLang="zh-CN" sz="1600" i="1">
                        <a:latin typeface="Cambria Math" panose="02040503050406030204" pitchFamily="18" charset="0"/>
                      </a:rPr>
                      <m:t>)</m:t>
                    </m:r>
                  </m:oMath>
                </a14:m>
                <a:endParaRPr lang="en-US" altLang="zh-CN" sz="1500" dirty="0">
                  <a:latin typeface="Arial" panose="020B0604020202020204" pitchFamily="34" charset="0"/>
                  <a:sym typeface="Comic Sans MS" panose="030F0702030302020204"/>
                </a:endParaRPr>
              </a:p>
            </p:txBody>
          </p:sp>
        </mc:Choice>
        <mc:Fallback>
          <p:sp>
            <p:nvSpPr>
              <p:cNvPr id="2" name="Shape 266"/>
              <p:cNvSpPr txBox="1">
                <a:spLocks noRot="1" noChangeAspect="1" noMove="1" noResize="1" noEditPoints="1" noAdjustHandles="1" noChangeArrowheads="1" noChangeShapeType="1" noTextEdit="1"/>
              </p:cNvSpPr>
              <p:nvPr/>
            </p:nvSpPr>
            <p:spPr>
              <a:xfrm>
                <a:off x="487045" y="1086485"/>
                <a:ext cx="8422005" cy="1851025"/>
              </a:xfrm>
              <a:prstGeom prst="rect">
                <a:avLst/>
              </a:prstGeom>
              <a:blipFill rotWithShape="1">
                <a:blip r:embed="rId1"/>
                <a:stretch>
                  <a:fillRect/>
                </a:stretch>
              </a:blipFill>
              <a:ln>
                <a:noFill/>
              </a:ln>
            </p:spPr>
            <p:txBody>
              <a:bodyPr/>
              <a:lstStyle/>
              <a:p>
                <a:r>
                  <a:rPr lang="zh-CN" altLang="en-US">
                    <a:noFill/>
                  </a:rPr>
                  <a:t> </a:t>
                </a:r>
              </a:p>
            </p:txBody>
          </p:sp>
        </mc:Fallback>
      </mc:AlternateContent>
      <p:sp>
        <p:nvSpPr>
          <p:cNvPr id="5" name="Shape 266"/>
          <p:cNvSpPr txBox="1"/>
          <p:nvPr/>
        </p:nvSpPr>
        <p:spPr>
          <a:xfrm>
            <a:off x="0" y="628474"/>
            <a:ext cx="3722337" cy="581160"/>
          </a:xfrm>
          <a:prstGeom prst="rect">
            <a:avLst/>
          </a:prstGeom>
          <a:noFill/>
          <a:ln>
            <a:noFill/>
          </a:ln>
        </p:spPr>
        <p:txBody>
          <a:bodyPr vert="horz" lIns="90000" tIns="46800" rIns="90000" bIns="46800" rtlCol="0"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914400" lvl="1" indent="-457200">
              <a:lnSpc>
                <a:spcPct val="130000"/>
              </a:lnSpc>
              <a:spcBef>
                <a:spcPts val="600"/>
              </a:spcBef>
              <a:buClr>
                <a:schemeClr val="accent2">
                  <a:lumMod val="75000"/>
                </a:schemeClr>
              </a:buClr>
              <a:buSzPct val="100000"/>
              <a:buFont typeface="Wingdings" panose="05000000000000000000" pitchFamily="2" charset="2"/>
              <a:buChar char="q"/>
            </a:pPr>
            <a:r>
              <a:rPr lang="en-US" sz="2400" b="1" dirty="0">
                <a:latin typeface="Arial" panose="020B0604020202020204" pitchFamily="34" charset="0"/>
                <a:sym typeface="Comic Sans MS" panose="030F0702030302020204"/>
              </a:rPr>
              <a:t>Reformulation</a:t>
            </a:r>
            <a:endParaRPr lang="en-US" sz="800" dirty="0">
              <a:latin typeface="Arial" panose="020B0604020202020204" pitchFamily="34" charset="0"/>
              <a:ea typeface="Comic Sans MS" panose="030F0702030302020204"/>
              <a:cs typeface="Arial" panose="020B0604020202020204" pitchFamily="34" charset="0"/>
              <a:sym typeface="Comic Sans MS" panose="030F0702030302020204"/>
            </a:endParaRPr>
          </a:p>
        </p:txBody>
      </p:sp>
      <mc:AlternateContent xmlns:mc="http://schemas.openxmlformats.org/markup-compatibility/2006">
        <mc:Choice xmlns:a14="http://schemas.microsoft.com/office/drawing/2010/main" Requires="a14">
          <p:sp>
            <p:nvSpPr>
              <p:cNvPr id="3" name="Shape 266"/>
              <p:cNvSpPr txBox="1"/>
              <p:nvPr>
                <p:custDataLst>
                  <p:tags r:id="rId2"/>
                </p:custDataLst>
              </p:nvPr>
            </p:nvSpPr>
            <p:spPr>
              <a:xfrm>
                <a:off x="501585" y="2790386"/>
                <a:ext cx="4438712" cy="1063625"/>
              </a:xfrm>
              <a:prstGeom prst="rect">
                <a:avLst/>
              </a:prstGeom>
              <a:noFill/>
              <a:ln>
                <a:noFill/>
              </a:ln>
            </p:spPr>
            <p:txBody>
              <a:bodyPr vert="horz" lIns="90000" tIns="46800" rIns="90000" bIns="46800" rtlCol="0"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2" indent="0">
                  <a:lnSpc>
                    <a:spcPct val="110000"/>
                  </a:lnSpc>
                  <a:spcBef>
                    <a:spcPts val="600"/>
                  </a:spcBef>
                  <a:spcAft>
                    <a:spcPts val="0"/>
                  </a:spcAft>
                  <a:buClr>
                    <a:schemeClr val="accent2">
                      <a:lumMod val="75000"/>
                    </a:schemeClr>
                  </a:buClr>
                  <a:buSzPct val="100000"/>
                  <a:buNone/>
                </a:pPr>
                <a:r>
                  <a:rPr lang="en-US" altLang="zh-CN" sz="1600" dirty="0">
                    <a:latin typeface="Arial" panose="020B0604020202020204" pitchFamily="34" charset="0"/>
                    <a:sym typeface="Comic Sans MS" panose="030F0702030302020204"/>
                  </a:rPr>
                  <a:t>Then the completion time was reformulated as: </a:t>
                </a:r>
                <a:endParaRPr lang="en-US" altLang="zh-CN" sz="1600" dirty="0">
                  <a:latin typeface="Arial" panose="020B0604020202020204" pitchFamily="34" charset="0"/>
                  <a:sym typeface="Comic Sans MS" panose="030F0702030302020204"/>
                </a:endParaRPr>
              </a:p>
              <a:p>
                <a:pPr marL="0" lvl="2" indent="0">
                  <a:lnSpc>
                    <a:spcPct val="110000"/>
                  </a:lnSpc>
                  <a:spcBef>
                    <a:spcPts val="600"/>
                  </a:spcBef>
                  <a:buClr>
                    <a:schemeClr val="accent2">
                      <a:lumMod val="75000"/>
                    </a:schemeClr>
                  </a:buClr>
                  <a:buSzPct val="100000"/>
                  <a:buNone/>
                </a:pPr>
                <a14:m>
                  <m:oMathPara xmlns:m="http://schemas.openxmlformats.org/officeDocument/2006/math">
                    <m:oMathParaPr>
                      <m:jc m:val="centerGroup"/>
                    </m:oMathParaPr>
                    <m:oMath xmlns:m="http://schemas.openxmlformats.org/officeDocument/2006/math">
                      <m:sSub>
                        <m:sSubPr>
                          <m:ctrlPr>
                            <a:rPr lang="en-US" altLang="zh-CN" sz="1400" i="1" smtClean="0">
                              <a:latin typeface="Cambria Math" panose="02040503050406030204" pitchFamily="18" charset="0"/>
                              <a:sym typeface="Comic Sans MS" panose="030F0702030302020204"/>
                            </a:rPr>
                          </m:ctrlPr>
                        </m:sSubPr>
                        <m:e>
                          <m:r>
                            <a:rPr lang="zh-CN" altLang="en-US" sz="1400" i="1" smtClean="0">
                              <a:latin typeface="Cambria Math" panose="02040503050406030204" pitchFamily="18" charset="0"/>
                              <a:sym typeface="Comic Sans MS" panose="030F0702030302020204"/>
                            </a:rPr>
                            <m:t>𝒟</m:t>
                          </m:r>
                        </m:e>
                        <m:sub>
                          <m:r>
                            <a:rPr lang="en-US" altLang="zh-CN" sz="1400" b="0" i="1" smtClean="0">
                              <a:latin typeface="Cambria Math" panose="02040503050406030204" pitchFamily="18" charset="0"/>
                              <a:sym typeface="Comic Sans MS" panose="030F0702030302020204"/>
                            </a:rPr>
                            <m:t>ℎ</m:t>
                          </m:r>
                        </m:sub>
                      </m:sSub>
                      <m:r>
                        <a:rPr lang="en-US" altLang="zh-CN" sz="1400" i="1">
                          <a:latin typeface="Cambria Math" panose="02040503050406030204" pitchFamily="18" charset="0"/>
                          <a:sym typeface="Comic Sans MS" panose="030F0702030302020204"/>
                        </a:rPr>
                        <m:t>=</m:t>
                      </m:r>
                      <m:nary>
                        <m:naryPr>
                          <m:chr m:val="∑"/>
                          <m:supHide m:val="on"/>
                          <m:ctrlPr>
                            <a:rPr lang="en-US" altLang="zh-CN" sz="1400" i="1">
                              <a:latin typeface="Cambria Math" panose="02040503050406030204" pitchFamily="18" charset="0"/>
                              <a:sym typeface="Comic Sans MS" panose="030F0702030302020204"/>
                            </a:rPr>
                          </m:ctrlPr>
                        </m:naryPr>
                        <m:sub>
                          <m:sSub>
                            <m:sSubPr>
                              <m:ctrlPr>
                                <a:rPr lang="en-US" altLang="zh-CN" sz="1400" i="1">
                                  <a:latin typeface="Cambria Math" panose="02040503050406030204" pitchFamily="18" charset="0"/>
                                </a:rPr>
                              </m:ctrlPr>
                            </m:sSubPr>
                            <m:e>
                              <m:r>
                                <a:rPr lang="en-US" altLang="zh-CN" sz="1400" i="1">
                                  <a:latin typeface="Cambria Math" panose="02040503050406030204" pitchFamily="18" charset="0"/>
                                </a:rPr>
                                <m:t>𝑚</m:t>
                              </m:r>
                            </m:e>
                            <m:sub>
                              <m:r>
                                <a:rPr lang="en-US" altLang="zh-CN" sz="1400" i="1">
                                  <a:latin typeface="Cambria Math" panose="02040503050406030204" pitchFamily="18" charset="0"/>
                                </a:rPr>
                                <m:t>𝑖</m:t>
                              </m:r>
                            </m:sub>
                          </m:sSub>
                          <m:r>
                            <a:rPr lang="en-US" altLang="zh-CN" sz="1400" i="1">
                              <a:latin typeface="Cambria Math" panose="02040503050406030204" pitchFamily="18" charset="0"/>
                              <a:ea typeface="Cambria Math" panose="02040503050406030204" pitchFamily="18" charset="0"/>
                            </a:rPr>
                            <m:t>∈</m:t>
                          </m:r>
                          <m:sSub>
                            <m:sSubPr>
                              <m:ctrlPr>
                                <a:rPr lang="en-US" altLang="zh-CN" sz="1400" i="1">
                                  <a:latin typeface="Cambria Math" panose="02040503050406030204" pitchFamily="18" charset="0"/>
                                </a:rPr>
                              </m:ctrlPr>
                            </m:sSubPr>
                            <m:e>
                              <m:r>
                                <a:rPr lang="en-US" altLang="zh-CN" sz="1400" i="1">
                                  <a:latin typeface="Cambria Math" panose="02040503050406030204" pitchFamily="18" charset="0"/>
                                </a:rPr>
                                <m:t>𝑀</m:t>
                              </m:r>
                            </m:e>
                            <m:sub>
                              <m:r>
                                <a:rPr lang="en-US" altLang="zh-CN" sz="1400" i="1">
                                  <a:latin typeface="Cambria Math" panose="02040503050406030204" pitchFamily="18" charset="0"/>
                                </a:rPr>
                                <m:t>ℎ</m:t>
                              </m:r>
                            </m:sub>
                          </m:sSub>
                        </m:sub>
                        <m:sup/>
                        <m:e>
                          <m:nary>
                            <m:naryPr>
                              <m:chr m:val="∑"/>
                              <m:supHide m:val="on"/>
                              <m:ctrlPr>
                                <a:rPr lang="en-US" altLang="zh-CN" sz="1400" i="1" smtClean="0">
                                  <a:latin typeface="Cambria Math" panose="02040503050406030204" pitchFamily="18" charset="0"/>
                                </a:rPr>
                              </m:ctrlPr>
                            </m:naryPr>
                            <m:sub>
                              <m:sSub>
                                <m:sSubPr>
                                  <m:ctrlPr>
                                    <a:rPr lang="en-US" altLang="zh-CN" sz="1400" i="1" smtClean="0">
                                      <a:latin typeface="Cambria Math" panose="02040503050406030204" pitchFamily="18" charset="0"/>
                                    </a:rPr>
                                  </m:ctrlPr>
                                </m:sSubPr>
                                <m:e>
                                  <m:r>
                                    <a:rPr lang="en-US" altLang="zh-CN" sz="1400" b="0" i="1" smtClean="0">
                                      <a:latin typeface="Cambria Math" panose="02040503050406030204" pitchFamily="18" charset="0"/>
                                    </a:rPr>
                                    <m:t>𝑣</m:t>
                                  </m:r>
                                </m:e>
                                <m:sub>
                                  <m:r>
                                    <a:rPr lang="en-US" altLang="zh-CN" sz="1400" b="0" i="1" smtClean="0">
                                      <a:latin typeface="Cambria Math" panose="02040503050406030204" pitchFamily="18" charset="0"/>
                                    </a:rPr>
                                    <m:t>𝑘</m:t>
                                  </m:r>
                                </m:sub>
                              </m:sSub>
                              <m:r>
                                <m:rPr>
                                  <m:brk m:alnAt="7"/>
                                </m:rPr>
                                <a:rPr lang="en-US" altLang="zh-CN" sz="1400" i="1" smtClean="0">
                                  <a:latin typeface="Cambria Math" panose="02040503050406030204" pitchFamily="18" charset="0"/>
                                  <a:ea typeface="Cambria Math" panose="02040503050406030204" pitchFamily="18" charset="0"/>
                                </a:rPr>
                                <m:t>∈</m:t>
                              </m:r>
                              <m:sSub>
                                <m:sSubPr>
                                  <m:ctrlPr>
                                    <a:rPr lang="en-US" altLang="zh-CN" sz="1400" i="1" smtClean="0">
                                      <a:latin typeface="Cambria Math" panose="02040503050406030204" pitchFamily="18" charset="0"/>
                                      <a:ea typeface="Cambria Math" panose="02040503050406030204" pitchFamily="18" charset="0"/>
                                    </a:rPr>
                                  </m:ctrlPr>
                                </m:sSubPr>
                                <m:e>
                                  <m:r>
                                    <a:rPr lang="en-US" altLang="zh-CN" sz="1400" b="0" i="1" smtClean="0">
                                      <a:latin typeface="Cambria Math" panose="02040503050406030204" pitchFamily="18" charset="0"/>
                                      <a:ea typeface="Cambria Math" panose="02040503050406030204" pitchFamily="18" charset="0"/>
                                    </a:rPr>
                                    <m:t>𝑉</m:t>
                                  </m:r>
                                </m:e>
                                <m:sub>
                                  <m:r>
                                    <a:rPr lang="en-US" altLang="zh-CN" sz="1400" b="0" i="1" smtClean="0">
                                      <a:latin typeface="Cambria Math" panose="02040503050406030204" pitchFamily="18" charset="0"/>
                                      <a:ea typeface="Cambria Math" panose="02040503050406030204" pitchFamily="18" charset="0"/>
                                    </a:rPr>
                                    <m:t>𝑖</m:t>
                                  </m:r>
                                </m:sub>
                              </m:sSub>
                            </m:sub>
                            <m:sup/>
                            <m:e>
                              <m:r>
                                <a:rPr lang="en-US" altLang="zh-CN" sz="1400" i="1">
                                  <a:latin typeface="Cambria Math" panose="02040503050406030204" pitchFamily="18" charset="0"/>
                                  <a:sym typeface="Comic Sans MS" panose="030F0702030302020204"/>
                                </a:rPr>
                                <m:t>𝑦</m:t>
                              </m:r>
                              <m:r>
                                <a:rPr lang="en-US" altLang="zh-CN" sz="1400" i="1">
                                  <a:latin typeface="Cambria Math" panose="02040503050406030204" pitchFamily="18" charset="0"/>
                                  <a:sym typeface="Comic Sans MS" panose="030F0702030302020204"/>
                                </a:rPr>
                                <m:t>(</m:t>
                              </m:r>
                              <m:r>
                                <a:rPr lang="en-US" altLang="zh-CN" sz="1400" i="1">
                                  <a:latin typeface="Cambria Math" panose="02040503050406030204" pitchFamily="18" charset="0"/>
                                  <a:sym typeface="Comic Sans MS" panose="030F0702030302020204"/>
                                </a:rPr>
                                <m:t>ℎ</m:t>
                              </m:r>
                              <m:r>
                                <a:rPr lang="en-US" altLang="zh-CN" sz="1400" i="1">
                                  <a:latin typeface="Cambria Math" panose="02040503050406030204" pitchFamily="18" charset="0"/>
                                  <a:sym typeface="Comic Sans MS" panose="030F0702030302020204"/>
                                </a:rPr>
                                <m:t>,</m:t>
                              </m:r>
                              <m:r>
                                <a:rPr lang="en-US" altLang="zh-CN" sz="1400" i="1">
                                  <a:latin typeface="Cambria Math" panose="02040503050406030204" pitchFamily="18" charset="0"/>
                                  <a:sym typeface="Comic Sans MS" panose="030F0702030302020204"/>
                                </a:rPr>
                                <m:t>𝑖</m:t>
                              </m:r>
                              <m:r>
                                <a:rPr lang="en-US" altLang="zh-CN" sz="1400" i="1">
                                  <a:latin typeface="Cambria Math" panose="02040503050406030204" pitchFamily="18" charset="0"/>
                                  <a:sym typeface="Comic Sans MS" panose="030F0702030302020204"/>
                                </a:rPr>
                                <m:t>,</m:t>
                              </m:r>
                              <m:r>
                                <a:rPr lang="en-US" altLang="zh-CN" sz="1400" i="1">
                                  <a:latin typeface="Cambria Math" panose="02040503050406030204" pitchFamily="18" charset="0"/>
                                  <a:sym typeface="Comic Sans MS" panose="030F0702030302020204"/>
                                </a:rPr>
                                <m:t>𝑘</m:t>
                              </m:r>
                              <m:r>
                                <a:rPr lang="en-US" altLang="zh-CN" sz="1400" i="1">
                                  <a:latin typeface="Cambria Math" panose="02040503050406030204" pitchFamily="18" charset="0"/>
                                  <a:sym typeface="Comic Sans MS" panose="030F0702030302020204"/>
                                </a:rPr>
                                <m:t>)(</m:t>
                              </m:r>
                              <m:sSup>
                                <m:sSupPr>
                                  <m:ctrlPr>
                                    <a:rPr lang="en-US" altLang="zh-CN" sz="1400" i="1">
                                      <a:latin typeface="Cambria Math" panose="02040503050406030204" pitchFamily="18" charset="0"/>
                                      <a:sym typeface="Comic Sans MS" panose="030F0702030302020204"/>
                                    </a:rPr>
                                  </m:ctrlPr>
                                </m:sSupPr>
                                <m:e>
                                  <m:r>
                                    <a:rPr lang="en-US" altLang="zh-CN" sz="1400" i="1">
                                      <a:latin typeface="Cambria Math" panose="02040503050406030204" pitchFamily="18" charset="0"/>
                                      <a:sym typeface="Comic Sans MS" panose="030F0702030302020204"/>
                                    </a:rPr>
                                    <m:t>𝑑</m:t>
                                  </m:r>
                                </m:e>
                                <m:sup>
                                  <m:r>
                                    <a:rPr lang="en-US" altLang="zh-CN" sz="1400" i="1">
                                      <a:latin typeface="Cambria Math" panose="02040503050406030204" pitchFamily="18" charset="0"/>
                                      <a:sym typeface="Comic Sans MS" panose="030F0702030302020204"/>
                                    </a:rPr>
                                    <m:t>ℎ</m:t>
                                  </m:r>
                                </m:sup>
                              </m:sSup>
                              <m:r>
                                <a:rPr lang="en-US" altLang="zh-CN" sz="1400" i="1">
                                  <a:latin typeface="Cambria Math" panose="02040503050406030204" pitchFamily="18" charset="0"/>
                                  <a:sym typeface="Comic Sans MS" panose="030F0702030302020204"/>
                                </a:rPr>
                                <m:t>(</m:t>
                              </m:r>
                              <m:sSub>
                                <m:sSubPr>
                                  <m:ctrlPr>
                                    <a:rPr lang="en-US" altLang="zh-CN" sz="1400" i="1">
                                      <a:latin typeface="Cambria Math" panose="02040503050406030204" pitchFamily="18" charset="0"/>
                                    </a:rPr>
                                  </m:ctrlPr>
                                </m:sSubPr>
                                <m:e>
                                  <m:r>
                                    <a:rPr lang="en-US" altLang="zh-CN" sz="1400" i="1">
                                      <a:latin typeface="Cambria Math" panose="02040503050406030204" pitchFamily="18" charset="0"/>
                                    </a:rPr>
                                    <m:t>𝑚</m:t>
                                  </m:r>
                                </m:e>
                                <m:sub>
                                  <m:r>
                                    <a:rPr lang="en-US" altLang="zh-CN" sz="1400" i="1">
                                      <a:latin typeface="Cambria Math" panose="02040503050406030204" pitchFamily="18" charset="0"/>
                                    </a:rPr>
                                    <m:t>𝑖</m:t>
                                  </m:r>
                                </m:sub>
                              </m:sSub>
                              <m:r>
                                <a:rPr lang="en-US" altLang="zh-CN" sz="1400" i="1">
                                  <a:latin typeface="Cambria Math" panose="02040503050406030204" pitchFamily="18" charset="0"/>
                                </a:rPr>
                                <m:t>)</m:t>
                              </m:r>
                              <m:r>
                                <a:rPr lang="en-US" altLang="zh-CN" sz="1400" i="1">
                                  <a:latin typeface="Cambria Math" panose="02040503050406030204" pitchFamily="18" charset="0"/>
                                  <a:sym typeface="Comic Sans MS" panose="030F0702030302020204"/>
                                </a:rPr>
                                <m:t>+</m:t>
                              </m:r>
                              <m:sSubSup>
                                <m:sSubSupPr>
                                  <m:ctrlPr>
                                    <a:rPr lang="en-US" altLang="zh-CN" sz="1400" i="1">
                                      <a:latin typeface="Cambria Math" panose="02040503050406030204" pitchFamily="18" charset="0"/>
                                      <a:sym typeface="Comic Sans MS" panose="030F0702030302020204"/>
                                    </a:rPr>
                                  </m:ctrlPr>
                                </m:sSubSupPr>
                                <m:e>
                                  <m:r>
                                    <a:rPr lang="en-US" altLang="zh-CN" sz="1400" i="1">
                                      <a:latin typeface="Cambria Math" panose="02040503050406030204" pitchFamily="18" charset="0"/>
                                      <a:sym typeface="Comic Sans MS" panose="030F0702030302020204"/>
                                    </a:rPr>
                                    <m:t>𝑑</m:t>
                                  </m:r>
                                </m:e>
                                <m:sub>
                                  <m:r>
                                    <a:rPr lang="en-US" altLang="zh-CN" sz="1400" i="1">
                                      <a:latin typeface="Cambria Math" panose="02040503050406030204" pitchFamily="18" charset="0"/>
                                      <a:sym typeface="Comic Sans MS" panose="030F0702030302020204"/>
                                    </a:rPr>
                                    <m:t>𝑜𝑢𝑡</m:t>
                                  </m:r>
                                </m:sub>
                                <m:sup>
                                  <m:r>
                                    <a:rPr lang="en-US" altLang="zh-CN" sz="1400" i="1">
                                      <a:latin typeface="Cambria Math" panose="02040503050406030204" pitchFamily="18" charset="0"/>
                                      <a:sym typeface="Comic Sans MS" panose="030F0702030302020204"/>
                                    </a:rPr>
                                    <m:t>ℎ</m:t>
                                  </m:r>
                                </m:sup>
                              </m:sSubSup>
                              <m:r>
                                <a:rPr lang="en-US" altLang="zh-CN" sz="1400" i="1">
                                  <a:latin typeface="Cambria Math" panose="02040503050406030204" pitchFamily="18" charset="0"/>
                                  <a:sym typeface="Comic Sans MS" panose="030F0702030302020204"/>
                                </a:rPr>
                                <m:t>)</m:t>
                              </m:r>
                            </m:e>
                          </m:nary>
                        </m:e>
                      </m:nary>
                    </m:oMath>
                  </m:oMathPara>
                </a14:m>
                <a:endParaRPr lang="en-US" altLang="zh-CN" sz="1400" i="1" dirty="0">
                  <a:latin typeface="Cambria Math" panose="02040503050406030204" pitchFamily="18" charset="0"/>
                  <a:sym typeface="Comic Sans MS" panose="030F0702030302020204"/>
                </a:endParaRPr>
              </a:p>
            </p:txBody>
          </p:sp>
        </mc:Choice>
        <mc:Fallback>
          <p:sp>
            <p:nvSpPr>
              <p:cNvPr id="3" name="Shape 266"/>
              <p:cNvSpPr txBox="1">
                <a:spLocks noRot="1" noChangeAspect="1" noMove="1" noResize="1" noEditPoints="1" noAdjustHandles="1" noChangeArrowheads="1" noChangeShapeType="1" noTextEdit="1"/>
              </p:cNvSpPr>
              <p:nvPr>
                <p:custDataLst>
                  <p:tags r:id="rId3"/>
                </p:custDataLst>
              </p:nvPr>
            </p:nvSpPr>
            <p:spPr>
              <a:xfrm>
                <a:off x="501585" y="2790386"/>
                <a:ext cx="4438712" cy="1063625"/>
              </a:xfrm>
              <a:prstGeom prst="rect">
                <a:avLst/>
              </a:prstGeom>
              <a:blipFill rotWithShape="1">
                <a:blip r:embed="rId4"/>
                <a:stretch>
                  <a:fillRect l="-13" t="-18" r="14" b="18"/>
                </a:stretch>
              </a:blipFill>
              <a:ln>
                <a:noFill/>
              </a:ln>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7" name="Shape 266"/>
              <p:cNvSpPr txBox="1"/>
              <p:nvPr>
                <p:custDataLst>
                  <p:tags r:id="rId5"/>
                </p:custDataLst>
              </p:nvPr>
            </p:nvSpPr>
            <p:spPr>
              <a:xfrm>
                <a:off x="3476434" y="3557149"/>
                <a:ext cx="4933950" cy="1427560"/>
              </a:xfrm>
              <a:prstGeom prst="rect">
                <a:avLst/>
              </a:prstGeom>
              <a:noFill/>
              <a:ln>
                <a:noFill/>
              </a:ln>
            </p:spPr>
            <p:txBody>
              <a:bodyPr vert="horz" lIns="90000" tIns="46800" rIns="90000" bIns="46800" rtlCol="0"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2" indent="0">
                  <a:lnSpc>
                    <a:spcPct val="110000"/>
                  </a:lnSpc>
                  <a:spcBef>
                    <a:spcPts val="600"/>
                  </a:spcBef>
                  <a:buClr>
                    <a:schemeClr val="accent2">
                      <a:lumMod val="75000"/>
                    </a:schemeClr>
                  </a:buClr>
                  <a:buSzPct val="100000"/>
                  <a:buNone/>
                </a:pPr>
                <a:r>
                  <a:rPr lang="en-US" altLang="zh-CN" sz="1400" dirty="0">
                    <a:latin typeface="Arial" panose="020B0604020202020204" pitchFamily="34" charset="0"/>
                    <a:sym typeface="Comic Sans MS" panose="030F0702030302020204"/>
                  </a:rPr>
                  <a:t>where the variable </a:t>
                </a:r>
                <a14:m>
                  <m:oMath xmlns:m="http://schemas.openxmlformats.org/officeDocument/2006/math">
                    <m:r>
                      <a:rPr lang="en-US" altLang="zh-CN" sz="1400" i="1">
                        <a:latin typeface="Cambria Math" panose="02040503050406030204" pitchFamily="18" charset="0"/>
                        <a:sym typeface="Comic Sans MS" panose="030F0702030302020204"/>
                      </a:rPr>
                      <m:t>𝑦</m:t>
                    </m:r>
                    <m:d>
                      <m:dPr>
                        <m:ctrlPr>
                          <a:rPr lang="en-US" altLang="zh-CN" sz="1400" i="1">
                            <a:latin typeface="Cambria Math" panose="02040503050406030204" pitchFamily="18" charset="0"/>
                            <a:sym typeface="Comic Sans MS" panose="030F0702030302020204"/>
                          </a:rPr>
                        </m:ctrlPr>
                      </m:dPr>
                      <m:e>
                        <m:r>
                          <a:rPr lang="en-US" altLang="zh-CN" sz="1400" i="1">
                            <a:latin typeface="Cambria Math" panose="02040503050406030204" pitchFamily="18" charset="0"/>
                            <a:sym typeface="Comic Sans MS" panose="030F0702030302020204"/>
                          </a:rPr>
                          <m:t>ℎ</m:t>
                        </m:r>
                        <m:r>
                          <a:rPr lang="en-US" altLang="zh-CN" sz="1400" i="1">
                            <a:latin typeface="Cambria Math" panose="02040503050406030204" pitchFamily="18" charset="0"/>
                            <a:sym typeface="Comic Sans MS" panose="030F0702030302020204"/>
                          </a:rPr>
                          <m:t>,</m:t>
                        </m:r>
                        <m:r>
                          <a:rPr lang="en-US" altLang="zh-CN" sz="1400" i="1">
                            <a:latin typeface="Cambria Math" panose="02040503050406030204" pitchFamily="18" charset="0"/>
                            <a:sym typeface="Comic Sans MS" panose="030F0702030302020204"/>
                          </a:rPr>
                          <m:t>𝑖</m:t>
                        </m:r>
                        <m:r>
                          <a:rPr lang="en-US" altLang="zh-CN" sz="1400" i="1">
                            <a:latin typeface="Cambria Math" panose="02040503050406030204" pitchFamily="18" charset="0"/>
                            <a:sym typeface="Comic Sans MS" panose="030F0702030302020204"/>
                          </a:rPr>
                          <m:t>,</m:t>
                        </m:r>
                        <m:r>
                          <a:rPr lang="en-US" altLang="zh-CN" sz="1400" i="1">
                            <a:latin typeface="Cambria Math" panose="02040503050406030204" pitchFamily="18" charset="0"/>
                            <a:sym typeface="Comic Sans MS" panose="030F0702030302020204"/>
                          </a:rPr>
                          <m:t>𝑘</m:t>
                        </m:r>
                      </m:e>
                    </m:d>
                  </m:oMath>
                </a14:m>
                <a:r>
                  <a:rPr lang="en-US" altLang="zh-CN" sz="1400" dirty="0">
                    <a:latin typeface="Arial" panose="020B0604020202020204" pitchFamily="34" charset="0"/>
                    <a:sym typeface="Comic Sans MS" panose="030F0702030302020204"/>
                  </a:rPr>
                  <a:t> must follow the constraints:</a:t>
                </a:r>
                <a:endParaRPr lang="en-US" altLang="zh-CN" sz="1400" dirty="0">
                  <a:latin typeface="Arial" panose="020B0604020202020204" pitchFamily="34" charset="0"/>
                  <a:sym typeface="Comic Sans MS" panose="030F0702030302020204"/>
                </a:endParaRPr>
              </a:p>
              <a:p>
                <a:pPr marL="285750" lvl="2" indent="-285750">
                  <a:lnSpc>
                    <a:spcPct val="130000"/>
                  </a:lnSpc>
                  <a:spcBef>
                    <a:spcPts val="600"/>
                  </a:spcBef>
                  <a:buClr>
                    <a:schemeClr val="accent2">
                      <a:lumMod val="75000"/>
                    </a:schemeClr>
                  </a:buClr>
                  <a:buSzPct val="100000"/>
                  <a:buFont typeface="Wingdings" panose="05000000000000000000" charset="0"/>
                  <a:buChar char="Ø"/>
                </a:pPr>
                <a:r>
                  <a:rPr lang="en-US" altLang="zh-CN" sz="1400" dirty="0">
                    <a:latin typeface="Arial" panose="020B0604020202020204" pitchFamily="34" charset="0"/>
                    <a:sym typeface="Comic Sans MS" panose="030F0702030302020204"/>
                  </a:rPr>
                  <a:t>path uniqueness: </a:t>
                </a:r>
                <a14:m>
                  <m:oMath xmlns:m="http://schemas.openxmlformats.org/officeDocument/2006/math">
                    <m:nary>
                      <m:naryPr>
                        <m:chr m:val="∑"/>
                        <m:supHide m:val="on"/>
                        <m:ctrlPr>
                          <a:rPr lang="en-US" altLang="zh-CN" sz="1400" i="1">
                            <a:latin typeface="Cambria Math" panose="02040503050406030204" pitchFamily="18" charset="0"/>
                          </a:rPr>
                        </m:ctrlPr>
                      </m:naryPr>
                      <m:sub>
                        <m:r>
                          <m:rPr>
                            <m:brk m:alnAt="7"/>
                          </m:rPr>
                          <a:rPr lang="en-US" altLang="zh-CN" sz="1400" b="0" i="1" smtClean="0">
                            <a:latin typeface="Cambria Math" panose="02040503050406030204" pitchFamily="18" charset="0"/>
                          </a:rPr>
                          <m:t>𝑘</m:t>
                        </m:r>
                        <m:r>
                          <a:rPr lang="en-US" altLang="zh-CN" sz="1400" i="1">
                            <a:latin typeface="Cambria Math" panose="02040503050406030204" pitchFamily="18" charset="0"/>
                            <a:ea typeface="Cambria Math" panose="02040503050406030204" pitchFamily="18" charset="0"/>
                          </a:rPr>
                          <m:t>∈</m:t>
                        </m:r>
                        <m:sSub>
                          <m:sSubPr>
                            <m:ctrlPr>
                              <a:rPr lang="en-US" altLang="zh-CN" sz="1400" i="1">
                                <a:latin typeface="Cambria Math" panose="02040503050406030204" pitchFamily="18" charset="0"/>
                                <a:ea typeface="Cambria Math" panose="02040503050406030204" pitchFamily="18" charset="0"/>
                              </a:rPr>
                            </m:ctrlPr>
                          </m:sSubPr>
                          <m:e>
                            <m:r>
                              <a:rPr lang="en-US" altLang="zh-CN" sz="1400" i="1">
                                <a:latin typeface="Cambria Math" panose="02040503050406030204" pitchFamily="18" charset="0"/>
                                <a:ea typeface="Cambria Math" panose="02040503050406030204" pitchFamily="18" charset="0"/>
                              </a:rPr>
                              <m:t>𝑉</m:t>
                            </m:r>
                          </m:e>
                          <m:sub>
                            <m:r>
                              <a:rPr lang="en-US" altLang="zh-CN" sz="1400" i="1">
                                <a:latin typeface="Cambria Math" panose="02040503050406030204" pitchFamily="18" charset="0"/>
                                <a:ea typeface="Cambria Math" panose="02040503050406030204" pitchFamily="18" charset="0"/>
                              </a:rPr>
                              <m:t>𝑖</m:t>
                            </m:r>
                          </m:sub>
                        </m:sSub>
                      </m:sub>
                      <m:sup/>
                      <m:e>
                        <m:r>
                          <a:rPr lang="en-US" altLang="zh-CN" sz="1400" i="1">
                            <a:latin typeface="Cambria Math" panose="02040503050406030204" pitchFamily="18" charset="0"/>
                            <a:sym typeface="Comic Sans MS" panose="030F0702030302020204"/>
                          </a:rPr>
                          <m:t>𝑦</m:t>
                        </m:r>
                        <m:r>
                          <a:rPr lang="en-US" altLang="zh-CN" sz="1400" i="1">
                            <a:latin typeface="Cambria Math" panose="02040503050406030204" pitchFamily="18" charset="0"/>
                            <a:sym typeface="Comic Sans MS" panose="030F0702030302020204"/>
                          </a:rPr>
                          <m:t>(</m:t>
                        </m:r>
                        <m:r>
                          <a:rPr lang="en-US" altLang="zh-CN" sz="1400" i="1">
                            <a:latin typeface="Cambria Math" panose="02040503050406030204" pitchFamily="18" charset="0"/>
                            <a:sym typeface="Comic Sans MS" panose="030F0702030302020204"/>
                          </a:rPr>
                          <m:t>ℎ</m:t>
                        </m:r>
                        <m:r>
                          <a:rPr lang="en-US" altLang="zh-CN" sz="1400" i="1">
                            <a:latin typeface="Cambria Math" panose="02040503050406030204" pitchFamily="18" charset="0"/>
                            <a:sym typeface="Comic Sans MS" panose="030F0702030302020204"/>
                          </a:rPr>
                          <m:t>,</m:t>
                        </m:r>
                        <m:r>
                          <a:rPr lang="en-US" altLang="zh-CN" sz="1400" i="1">
                            <a:latin typeface="Cambria Math" panose="02040503050406030204" pitchFamily="18" charset="0"/>
                            <a:sym typeface="Comic Sans MS" panose="030F0702030302020204"/>
                          </a:rPr>
                          <m:t>𝑖</m:t>
                        </m:r>
                        <m:r>
                          <a:rPr lang="en-US" altLang="zh-CN" sz="1400" i="1">
                            <a:latin typeface="Cambria Math" panose="02040503050406030204" pitchFamily="18" charset="0"/>
                            <a:sym typeface="Comic Sans MS" panose="030F0702030302020204"/>
                          </a:rPr>
                          <m:t>,</m:t>
                        </m:r>
                        <m:r>
                          <a:rPr lang="en-US" altLang="zh-CN" sz="1400" i="1">
                            <a:latin typeface="Cambria Math" panose="02040503050406030204" pitchFamily="18" charset="0"/>
                            <a:sym typeface="Comic Sans MS" panose="030F0702030302020204"/>
                          </a:rPr>
                          <m:t>𝑘</m:t>
                        </m:r>
                        <m:r>
                          <a:rPr lang="en-US" altLang="zh-CN" sz="1400" i="1">
                            <a:latin typeface="Cambria Math" panose="02040503050406030204" pitchFamily="18" charset="0"/>
                            <a:sym typeface="Comic Sans MS" panose="030F0702030302020204"/>
                          </a:rPr>
                          <m:t>)</m:t>
                        </m:r>
                      </m:e>
                    </m:nary>
                    <m:r>
                      <a:rPr lang="en-US" altLang="zh-CN" sz="1400" b="0" i="1" smtClean="0">
                        <a:latin typeface="Cambria Math" panose="02040503050406030204" pitchFamily="18" charset="0"/>
                        <a:sym typeface="Comic Sans MS" panose="030F0702030302020204"/>
                      </a:rPr>
                      <m:t>=</m:t>
                    </m:r>
                    <m:r>
                      <a:rPr lang="en-US" altLang="zh-CN" sz="1400" b="0" i="1" smtClean="0">
                        <a:latin typeface="Cambria Math" panose="02040503050406030204" pitchFamily="18" charset="0"/>
                        <a:sym typeface="Comic Sans MS" panose="030F0702030302020204"/>
                      </a:rPr>
                      <m:t>1</m:t>
                    </m:r>
                    <m:r>
                      <a:rPr lang="en-US" altLang="zh-CN" sz="1400" b="0" i="1" smtClean="0">
                        <a:latin typeface="Cambria Math" panose="02040503050406030204" pitchFamily="18" charset="0"/>
                        <a:sym typeface="Comic Sans MS" panose="030F0702030302020204"/>
                      </a:rPr>
                      <m:t>,</m:t>
                    </m:r>
                    <m:r>
                      <a:rPr lang="en-US" altLang="zh-CN" sz="1400" b="0" i="1" smtClean="0">
                        <a:latin typeface="Cambria Math" panose="02040503050406030204" pitchFamily="18" charset="0"/>
                        <a:ea typeface="Cambria Math" panose="02040503050406030204" pitchFamily="18" charset="0"/>
                        <a:sym typeface="Comic Sans MS" panose="030F0702030302020204"/>
                      </a:rPr>
                      <m:t>∀</m:t>
                    </m:r>
                    <m:r>
                      <a:rPr lang="en-US" altLang="zh-CN" sz="1400" b="0" i="1" smtClean="0">
                        <a:latin typeface="Cambria Math" panose="02040503050406030204" pitchFamily="18" charset="0"/>
                        <a:ea typeface="Cambria Math" panose="02040503050406030204" pitchFamily="18" charset="0"/>
                        <a:sym typeface="Comic Sans MS" panose="030F0702030302020204"/>
                      </a:rPr>
                      <m:t>ℎ</m:t>
                    </m:r>
                    <m:r>
                      <a:rPr lang="en-US" altLang="zh-CN" sz="1400" b="0" i="1" smtClean="0">
                        <a:latin typeface="Cambria Math" panose="02040503050406030204" pitchFamily="18" charset="0"/>
                        <a:ea typeface="Cambria Math" panose="02040503050406030204" pitchFamily="18" charset="0"/>
                        <a:sym typeface="Comic Sans MS" panose="030F0702030302020204"/>
                      </a:rPr>
                      <m:t>,∀</m:t>
                    </m:r>
                    <m:sSub>
                      <m:sSubPr>
                        <m:ctrlPr>
                          <a:rPr lang="en-US" altLang="zh-CN" sz="1400" i="1">
                            <a:latin typeface="Cambria Math" panose="02040503050406030204" pitchFamily="18" charset="0"/>
                          </a:rPr>
                        </m:ctrlPr>
                      </m:sSubPr>
                      <m:e>
                        <m:r>
                          <a:rPr lang="en-US" altLang="zh-CN" sz="1400" i="1">
                            <a:latin typeface="Cambria Math" panose="02040503050406030204" pitchFamily="18" charset="0"/>
                          </a:rPr>
                          <m:t>𝑚</m:t>
                        </m:r>
                      </m:e>
                      <m:sub>
                        <m:r>
                          <a:rPr lang="en-US" altLang="zh-CN" sz="1400" i="1">
                            <a:latin typeface="Cambria Math" panose="02040503050406030204" pitchFamily="18" charset="0"/>
                          </a:rPr>
                          <m:t>𝑖</m:t>
                        </m:r>
                      </m:sub>
                    </m:sSub>
                    <m:r>
                      <a:rPr lang="en-US" altLang="zh-CN" sz="1400" i="1" smtClean="0">
                        <a:latin typeface="Cambria Math" panose="02040503050406030204" pitchFamily="18" charset="0"/>
                        <a:ea typeface="Cambria Math" panose="02040503050406030204" pitchFamily="18" charset="0"/>
                      </a:rPr>
                      <m:t>∈</m:t>
                    </m:r>
                    <m:sSub>
                      <m:sSubPr>
                        <m:ctrlPr>
                          <a:rPr lang="en-US" altLang="zh-CN" sz="1400" i="1">
                            <a:latin typeface="Cambria Math" panose="02040503050406030204" pitchFamily="18" charset="0"/>
                          </a:rPr>
                        </m:ctrlPr>
                      </m:sSubPr>
                      <m:e>
                        <m:r>
                          <a:rPr lang="en-US" altLang="zh-CN" sz="1400" i="1">
                            <a:latin typeface="Cambria Math" panose="02040503050406030204" pitchFamily="18" charset="0"/>
                          </a:rPr>
                          <m:t>𝑀</m:t>
                        </m:r>
                      </m:e>
                      <m:sub>
                        <m:r>
                          <a:rPr lang="en-US" altLang="zh-CN" sz="1400" i="1">
                            <a:latin typeface="Cambria Math" panose="02040503050406030204" pitchFamily="18" charset="0"/>
                          </a:rPr>
                          <m:t>ℎ</m:t>
                        </m:r>
                      </m:sub>
                    </m:sSub>
                  </m:oMath>
                </a14:m>
                <a:endParaRPr lang="en-US" altLang="zh-CN" sz="1400" i="1" dirty="0">
                  <a:latin typeface="Cambria Math" panose="02040503050406030204" pitchFamily="18" charset="0"/>
                  <a:sym typeface="Comic Sans MS" panose="030F0702030302020204"/>
                </a:endParaRPr>
              </a:p>
              <a:p>
                <a:pPr marL="285750" lvl="2" indent="-285750">
                  <a:lnSpc>
                    <a:spcPct val="130000"/>
                  </a:lnSpc>
                  <a:spcBef>
                    <a:spcPts val="600"/>
                  </a:spcBef>
                  <a:buClr>
                    <a:schemeClr val="accent2">
                      <a:lumMod val="75000"/>
                    </a:schemeClr>
                  </a:buClr>
                  <a:buSzPct val="100000"/>
                  <a:buFont typeface="Wingdings" panose="05000000000000000000" charset="0"/>
                  <a:buChar char="Ø"/>
                </a:pPr>
                <a:r>
                  <a:rPr lang="en-US" altLang="zh-CN" sz="1400" dirty="0">
                    <a:latin typeface="Arial" panose="020B0604020202020204" pitchFamily="34" charset="0"/>
                    <a:sym typeface="Comic Sans MS" panose="030F0702030302020204"/>
                  </a:rPr>
                  <a:t>feasibility (the service exist): </a:t>
                </a:r>
                <a14:m>
                  <m:oMath xmlns:m="http://schemas.openxmlformats.org/officeDocument/2006/math">
                    <m:r>
                      <a:rPr lang="en-US" altLang="zh-CN" sz="1400" i="1">
                        <a:latin typeface="Cambria Math" panose="02040503050406030204" pitchFamily="18" charset="0"/>
                        <a:sym typeface="Comic Sans MS" panose="030F0702030302020204"/>
                      </a:rPr>
                      <m:t>𝑦</m:t>
                    </m:r>
                    <m:d>
                      <m:dPr>
                        <m:ctrlPr>
                          <a:rPr lang="en-US" altLang="zh-CN" sz="1400" i="1">
                            <a:latin typeface="Cambria Math" panose="02040503050406030204" pitchFamily="18" charset="0"/>
                            <a:sym typeface="Comic Sans MS" panose="030F0702030302020204"/>
                          </a:rPr>
                        </m:ctrlPr>
                      </m:dPr>
                      <m:e>
                        <m:r>
                          <a:rPr lang="en-US" altLang="zh-CN" sz="1400" i="1">
                            <a:latin typeface="Cambria Math" panose="02040503050406030204" pitchFamily="18" charset="0"/>
                            <a:sym typeface="Comic Sans MS" panose="030F0702030302020204"/>
                          </a:rPr>
                          <m:t>ℎ</m:t>
                        </m:r>
                        <m:r>
                          <a:rPr lang="en-US" altLang="zh-CN" sz="1400" i="1">
                            <a:latin typeface="Cambria Math" panose="02040503050406030204" pitchFamily="18" charset="0"/>
                            <a:sym typeface="Comic Sans MS" panose="030F0702030302020204"/>
                          </a:rPr>
                          <m:t>,</m:t>
                        </m:r>
                        <m:r>
                          <a:rPr lang="en-US" altLang="zh-CN" sz="1400" i="1">
                            <a:latin typeface="Cambria Math" panose="02040503050406030204" pitchFamily="18" charset="0"/>
                            <a:sym typeface="Comic Sans MS" panose="030F0702030302020204"/>
                          </a:rPr>
                          <m:t>𝑖</m:t>
                        </m:r>
                        <m:r>
                          <a:rPr lang="en-US" altLang="zh-CN" sz="1400" i="1">
                            <a:latin typeface="Cambria Math" panose="02040503050406030204" pitchFamily="18" charset="0"/>
                            <a:sym typeface="Comic Sans MS" panose="030F0702030302020204"/>
                          </a:rPr>
                          <m:t>,</m:t>
                        </m:r>
                        <m:r>
                          <a:rPr lang="en-US" altLang="zh-CN" sz="1400" i="1">
                            <a:latin typeface="Cambria Math" panose="02040503050406030204" pitchFamily="18" charset="0"/>
                            <a:sym typeface="Comic Sans MS" panose="030F0702030302020204"/>
                          </a:rPr>
                          <m:t>𝑘</m:t>
                        </m:r>
                      </m:e>
                    </m:d>
                    <m:r>
                      <a:rPr lang="en-US" altLang="zh-CN" sz="1400" i="1" smtClean="0">
                        <a:latin typeface="Cambria Math" panose="02040503050406030204" pitchFamily="18" charset="0"/>
                        <a:ea typeface="Cambria Math" panose="02040503050406030204" pitchFamily="18" charset="0"/>
                        <a:sym typeface="Comic Sans MS" panose="030F0702030302020204"/>
                      </a:rPr>
                      <m:t>≤</m:t>
                    </m:r>
                    <m:r>
                      <a:rPr lang="en-US" altLang="zh-CN" sz="1400" i="1">
                        <a:latin typeface="Cambria Math" panose="02040503050406030204" pitchFamily="18" charset="0"/>
                        <a:ea typeface="Cambria Math" panose="02040503050406030204" pitchFamily="18" charset="0"/>
                      </a:rPr>
                      <m:t>𝑥</m:t>
                    </m:r>
                    <m:d>
                      <m:dPr>
                        <m:ctrlPr>
                          <a:rPr lang="en-US" altLang="zh-CN" sz="1400" i="1">
                            <a:latin typeface="Cambria Math" panose="02040503050406030204" pitchFamily="18" charset="0"/>
                            <a:ea typeface="Cambria Math" panose="02040503050406030204" pitchFamily="18" charset="0"/>
                          </a:rPr>
                        </m:ctrlPr>
                      </m:dPr>
                      <m:e>
                        <m:r>
                          <a:rPr lang="en-US" altLang="zh-CN" sz="1400" i="1">
                            <a:latin typeface="Cambria Math" panose="02040503050406030204" pitchFamily="18" charset="0"/>
                            <a:ea typeface="Cambria Math" panose="02040503050406030204" pitchFamily="18" charset="0"/>
                          </a:rPr>
                          <m:t>𝑖</m:t>
                        </m:r>
                        <m:r>
                          <a:rPr lang="en-US" altLang="zh-CN" sz="1400" i="1">
                            <a:latin typeface="Cambria Math" panose="02040503050406030204" pitchFamily="18" charset="0"/>
                            <a:ea typeface="Cambria Math" panose="02040503050406030204" pitchFamily="18" charset="0"/>
                          </a:rPr>
                          <m:t>,</m:t>
                        </m:r>
                        <m:r>
                          <a:rPr lang="en-US" altLang="zh-CN" sz="1400" i="1">
                            <a:latin typeface="Cambria Math" panose="02040503050406030204" pitchFamily="18" charset="0"/>
                            <a:ea typeface="Cambria Math" panose="02040503050406030204" pitchFamily="18" charset="0"/>
                          </a:rPr>
                          <m:t>𝑘</m:t>
                        </m:r>
                      </m:e>
                    </m:d>
                    <m:r>
                      <a:rPr lang="en-US" altLang="zh-CN" sz="1400" b="0" i="1" smtClean="0">
                        <a:latin typeface="Cambria Math" panose="02040503050406030204" pitchFamily="18" charset="0"/>
                        <a:ea typeface="Cambria Math" panose="02040503050406030204" pitchFamily="18" charset="0"/>
                      </a:rPr>
                      <m:t>,</m:t>
                    </m:r>
                    <m:r>
                      <a:rPr lang="en-US" altLang="zh-CN" sz="1400" i="1">
                        <a:latin typeface="Cambria Math" panose="02040503050406030204" pitchFamily="18" charset="0"/>
                        <a:ea typeface="Cambria Math" panose="02040503050406030204" pitchFamily="18" charset="0"/>
                        <a:sym typeface="Comic Sans MS" panose="030F0702030302020204"/>
                      </a:rPr>
                      <m:t>∀</m:t>
                    </m:r>
                    <m:r>
                      <a:rPr lang="en-US" altLang="zh-CN" sz="1400" i="1">
                        <a:latin typeface="Cambria Math" panose="02040503050406030204" pitchFamily="18" charset="0"/>
                        <a:ea typeface="Cambria Math" panose="02040503050406030204" pitchFamily="18" charset="0"/>
                        <a:sym typeface="Comic Sans MS" panose="030F0702030302020204"/>
                      </a:rPr>
                      <m:t>ℎ</m:t>
                    </m:r>
                    <m:r>
                      <a:rPr lang="en-US" altLang="zh-CN" sz="1400" i="1">
                        <a:latin typeface="Cambria Math" panose="02040503050406030204" pitchFamily="18" charset="0"/>
                        <a:ea typeface="Cambria Math" panose="02040503050406030204" pitchFamily="18" charset="0"/>
                        <a:sym typeface="Comic Sans MS" panose="030F0702030302020204"/>
                      </a:rPr>
                      <m:t>,∀</m:t>
                    </m:r>
                    <m:r>
                      <a:rPr lang="en-US" altLang="zh-CN" sz="1400" b="0" i="1" smtClean="0">
                        <a:latin typeface="Cambria Math" panose="02040503050406030204" pitchFamily="18" charset="0"/>
                        <a:ea typeface="Cambria Math" panose="02040503050406030204" pitchFamily="18" charset="0"/>
                        <a:sym typeface="Comic Sans MS" panose="030F0702030302020204"/>
                      </a:rPr>
                      <m:t>𝑖</m:t>
                    </m:r>
                    <m:r>
                      <a:rPr lang="en-US" altLang="zh-CN" sz="1400" b="0" i="1" smtClean="0">
                        <a:latin typeface="Cambria Math" panose="02040503050406030204" pitchFamily="18" charset="0"/>
                        <a:ea typeface="Cambria Math" panose="02040503050406030204" pitchFamily="18" charset="0"/>
                        <a:sym typeface="Comic Sans MS" panose="030F0702030302020204"/>
                      </a:rPr>
                      <m:t>,∀</m:t>
                    </m:r>
                    <m:r>
                      <a:rPr lang="en-US" altLang="zh-CN" sz="1400" b="0" i="1" smtClean="0">
                        <a:latin typeface="Cambria Math" panose="02040503050406030204" pitchFamily="18" charset="0"/>
                        <a:ea typeface="Cambria Math" panose="02040503050406030204" pitchFamily="18" charset="0"/>
                        <a:sym typeface="Comic Sans MS" panose="030F0702030302020204"/>
                      </a:rPr>
                      <m:t>𝑘</m:t>
                    </m:r>
                  </m:oMath>
                </a14:m>
                <a:endParaRPr lang="en-US" altLang="zh-CN" sz="1400" dirty="0">
                  <a:latin typeface="Arial" panose="020B0604020202020204" pitchFamily="34" charset="0"/>
                  <a:sym typeface="Comic Sans MS" panose="030F0702030302020204"/>
                </a:endParaRPr>
              </a:p>
              <a:p>
                <a:pPr marL="285750" lvl="2" indent="-285750">
                  <a:lnSpc>
                    <a:spcPct val="130000"/>
                  </a:lnSpc>
                  <a:spcBef>
                    <a:spcPts val="600"/>
                  </a:spcBef>
                  <a:buClr>
                    <a:schemeClr val="accent2">
                      <a:lumMod val="75000"/>
                    </a:schemeClr>
                  </a:buClr>
                  <a:buSzPct val="100000"/>
                  <a:buFont typeface="Wingdings" panose="05000000000000000000" charset="0"/>
                  <a:buChar char="Ø"/>
                </a:pPr>
                <a:r>
                  <a:rPr lang="en-US" altLang="zh-CN" sz="1400" dirty="0">
                    <a:latin typeface="Arial" panose="020B0604020202020204" pitchFamily="34" charset="0"/>
                    <a:sym typeface="Comic Sans MS" panose="030F0702030302020204"/>
                  </a:rPr>
                  <a:t>binarity: </a:t>
                </a:r>
                <a14:m>
                  <m:oMath xmlns:m="http://schemas.openxmlformats.org/officeDocument/2006/math">
                    <m:r>
                      <a:rPr lang="en-US" altLang="zh-CN" sz="1400" i="1">
                        <a:latin typeface="Cambria Math" panose="02040503050406030204" pitchFamily="18" charset="0"/>
                        <a:sym typeface="Comic Sans MS" panose="030F0702030302020204"/>
                      </a:rPr>
                      <m:t>𝑦</m:t>
                    </m:r>
                    <m:d>
                      <m:dPr>
                        <m:ctrlPr>
                          <a:rPr lang="en-US" altLang="zh-CN" sz="1400" i="1">
                            <a:latin typeface="Cambria Math" panose="02040503050406030204" pitchFamily="18" charset="0"/>
                            <a:sym typeface="Comic Sans MS" panose="030F0702030302020204"/>
                          </a:rPr>
                        </m:ctrlPr>
                      </m:dPr>
                      <m:e>
                        <m:r>
                          <a:rPr lang="en-US" altLang="zh-CN" sz="1400" i="1">
                            <a:latin typeface="Cambria Math" panose="02040503050406030204" pitchFamily="18" charset="0"/>
                            <a:sym typeface="Comic Sans MS" panose="030F0702030302020204"/>
                          </a:rPr>
                          <m:t>ℎ</m:t>
                        </m:r>
                        <m:r>
                          <a:rPr lang="en-US" altLang="zh-CN" sz="1400" i="1">
                            <a:latin typeface="Cambria Math" panose="02040503050406030204" pitchFamily="18" charset="0"/>
                            <a:sym typeface="Comic Sans MS" panose="030F0702030302020204"/>
                          </a:rPr>
                          <m:t>,</m:t>
                        </m:r>
                        <m:r>
                          <a:rPr lang="en-US" altLang="zh-CN" sz="1400" i="1">
                            <a:latin typeface="Cambria Math" panose="02040503050406030204" pitchFamily="18" charset="0"/>
                            <a:sym typeface="Comic Sans MS" panose="030F0702030302020204"/>
                          </a:rPr>
                          <m:t>𝑖</m:t>
                        </m:r>
                        <m:r>
                          <a:rPr lang="en-US" altLang="zh-CN" sz="1400" i="1">
                            <a:latin typeface="Cambria Math" panose="02040503050406030204" pitchFamily="18" charset="0"/>
                            <a:sym typeface="Comic Sans MS" panose="030F0702030302020204"/>
                          </a:rPr>
                          <m:t>,</m:t>
                        </m:r>
                        <m:r>
                          <a:rPr lang="en-US" altLang="zh-CN" sz="1400" i="1">
                            <a:latin typeface="Cambria Math" panose="02040503050406030204" pitchFamily="18" charset="0"/>
                            <a:sym typeface="Comic Sans MS" panose="030F0702030302020204"/>
                          </a:rPr>
                          <m:t>𝑘</m:t>
                        </m:r>
                      </m:e>
                    </m:d>
                    <m:r>
                      <a:rPr lang="en-US" altLang="zh-CN" sz="1400" i="1" smtClean="0">
                        <a:latin typeface="Cambria Math" panose="02040503050406030204" pitchFamily="18" charset="0"/>
                        <a:ea typeface="Cambria Math" panose="02040503050406030204" pitchFamily="18" charset="0"/>
                        <a:sym typeface="Comic Sans MS" panose="030F0702030302020204"/>
                      </a:rPr>
                      <m:t>∈</m:t>
                    </m:r>
                    <m:d>
                      <m:dPr>
                        <m:begChr m:val="{"/>
                        <m:endChr m:val="}"/>
                        <m:ctrlPr>
                          <a:rPr lang="en-US" altLang="zh-CN" sz="1400" i="1">
                            <a:latin typeface="Cambria Math" panose="02040503050406030204" pitchFamily="18" charset="0"/>
                            <a:ea typeface="Cambria Math" panose="02040503050406030204" pitchFamily="18" charset="0"/>
                            <a:sym typeface="Comic Sans MS" panose="030F0702030302020204"/>
                          </a:rPr>
                        </m:ctrlPr>
                      </m:dPr>
                      <m:e>
                        <m:r>
                          <a:rPr lang="en-US" altLang="zh-CN" sz="1400" i="1">
                            <a:latin typeface="Cambria Math" panose="02040503050406030204" pitchFamily="18" charset="0"/>
                            <a:ea typeface="Cambria Math" panose="02040503050406030204" pitchFamily="18" charset="0"/>
                            <a:sym typeface="Comic Sans MS" panose="030F0702030302020204"/>
                          </a:rPr>
                          <m:t>0</m:t>
                        </m:r>
                        <m:r>
                          <a:rPr lang="en-US" altLang="zh-CN" sz="1400" i="1">
                            <a:latin typeface="Cambria Math" panose="02040503050406030204" pitchFamily="18" charset="0"/>
                            <a:ea typeface="Cambria Math" panose="02040503050406030204" pitchFamily="18" charset="0"/>
                            <a:sym typeface="Comic Sans MS" panose="030F0702030302020204"/>
                          </a:rPr>
                          <m:t>,</m:t>
                        </m:r>
                        <m:r>
                          <a:rPr lang="en-US" altLang="zh-CN" sz="1400" i="1">
                            <a:latin typeface="Cambria Math" panose="02040503050406030204" pitchFamily="18" charset="0"/>
                            <a:ea typeface="Cambria Math" panose="02040503050406030204" pitchFamily="18" charset="0"/>
                            <a:sym typeface="Comic Sans MS" panose="030F0702030302020204"/>
                          </a:rPr>
                          <m:t>1</m:t>
                        </m:r>
                      </m:e>
                    </m:d>
                    <m:r>
                      <a:rPr lang="en-US" altLang="zh-CN" sz="1400" b="0" i="1" smtClean="0">
                        <a:latin typeface="Cambria Math" panose="02040503050406030204" pitchFamily="18" charset="0"/>
                        <a:ea typeface="Cambria Math" panose="02040503050406030204" pitchFamily="18" charset="0"/>
                        <a:sym typeface="Comic Sans MS" panose="030F0702030302020204"/>
                      </a:rPr>
                      <m:t>,</m:t>
                    </m:r>
                    <m:r>
                      <a:rPr lang="en-US" altLang="zh-CN" sz="1400" i="1">
                        <a:latin typeface="Cambria Math" panose="02040503050406030204" pitchFamily="18" charset="0"/>
                        <a:ea typeface="Cambria Math" panose="02040503050406030204" pitchFamily="18" charset="0"/>
                        <a:sym typeface="Comic Sans MS" panose="030F0702030302020204"/>
                      </a:rPr>
                      <m:t>∀</m:t>
                    </m:r>
                    <m:r>
                      <a:rPr lang="en-US" altLang="zh-CN" sz="1400" i="1">
                        <a:latin typeface="Cambria Math" panose="02040503050406030204" pitchFamily="18" charset="0"/>
                        <a:ea typeface="Cambria Math" panose="02040503050406030204" pitchFamily="18" charset="0"/>
                        <a:sym typeface="Comic Sans MS" panose="030F0702030302020204"/>
                      </a:rPr>
                      <m:t>ℎ</m:t>
                    </m:r>
                    <m:r>
                      <a:rPr lang="en-US" altLang="zh-CN" sz="1400" i="1">
                        <a:latin typeface="Cambria Math" panose="02040503050406030204" pitchFamily="18" charset="0"/>
                        <a:ea typeface="Cambria Math" panose="02040503050406030204" pitchFamily="18" charset="0"/>
                        <a:sym typeface="Comic Sans MS" panose="030F0702030302020204"/>
                      </a:rPr>
                      <m:t>,∀</m:t>
                    </m:r>
                    <m:r>
                      <a:rPr lang="en-US" altLang="zh-CN" sz="1400" i="1">
                        <a:latin typeface="Cambria Math" panose="02040503050406030204" pitchFamily="18" charset="0"/>
                        <a:ea typeface="Cambria Math" panose="02040503050406030204" pitchFamily="18" charset="0"/>
                        <a:sym typeface="Comic Sans MS" panose="030F0702030302020204"/>
                      </a:rPr>
                      <m:t>𝑖</m:t>
                    </m:r>
                    <m:r>
                      <a:rPr lang="en-US" altLang="zh-CN" sz="1400" i="1">
                        <a:latin typeface="Cambria Math" panose="02040503050406030204" pitchFamily="18" charset="0"/>
                        <a:ea typeface="Cambria Math" panose="02040503050406030204" pitchFamily="18" charset="0"/>
                        <a:sym typeface="Comic Sans MS" panose="030F0702030302020204"/>
                      </a:rPr>
                      <m:t>,∀</m:t>
                    </m:r>
                    <m:r>
                      <a:rPr lang="en-US" altLang="zh-CN" sz="1400" i="1">
                        <a:latin typeface="Cambria Math" panose="02040503050406030204" pitchFamily="18" charset="0"/>
                        <a:ea typeface="Cambria Math" panose="02040503050406030204" pitchFamily="18" charset="0"/>
                        <a:sym typeface="Comic Sans MS" panose="030F0702030302020204"/>
                      </a:rPr>
                      <m:t>𝑘</m:t>
                    </m:r>
                  </m:oMath>
                </a14:m>
                <a:endParaRPr lang="en-US" altLang="zh-CN" sz="1400" dirty="0">
                  <a:latin typeface="Arial" panose="020B0604020202020204" pitchFamily="34" charset="0"/>
                  <a:sym typeface="Comic Sans MS" panose="030F0702030302020204"/>
                </a:endParaRPr>
              </a:p>
            </p:txBody>
          </p:sp>
        </mc:Choice>
        <mc:Fallback>
          <p:sp>
            <p:nvSpPr>
              <p:cNvPr id="7" name="Shape 266"/>
              <p:cNvSpPr txBox="1">
                <a:spLocks noRot="1" noChangeAspect="1" noMove="1" noResize="1" noEditPoints="1" noAdjustHandles="1" noChangeArrowheads="1" noChangeShapeType="1" noTextEdit="1"/>
              </p:cNvSpPr>
              <p:nvPr>
                <p:custDataLst>
                  <p:tags r:id="rId6"/>
                </p:custDataLst>
              </p:nvPr>
            </p:nvSpPr>
            <p:spPr>
              <a:xfrm>
                <a:off x="3476434" y="3557149"/>
                <a:ext cx="4933950" cy="1427560"/>
              </a:xfrm>
              <a:prstGeom prst="rect">
                <a:avLst/>
              </a:prstGeom>
              <a:blipFill rotWithShape="1">
                <a:blip r:embed="rId7"/>
                <a:stretch>
                  <a:fillRect l="-9" t="-36" r="9" b="42"/>
                </a:stretch>
              </a:blipFill>
              <a:ln>
                <a:noFill/>
              </a:ln>
            </p:spPr>
            <p:txBody>
              <a:bodyPr/>
              <a:lstStyle/>
              <a:p>
                <a:r>
                  <a:rPr lang="zh-CN" altLang="en-US">
                    <a:noFill/>
                  </a:rPr>
                  <a:t> </a:t>
                </a:r>
              </a:p>
            </p:txBody>
          </p:sp>
        </mc:Fallback>
      </mc:AlternateContent>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583921" y="1542987"/>
            <a:ext cx="1893273" cy="1833715"/>
            <a:chOff x="976719" y="1849765"/>
            <a:chExt cx="1490870" cy="1443971"/>
          </a:xfrm>
        </p:grpSpPr>
        <p:sp>
          <p:nvSpPr>
            <p:cNvPr id="16" name="椭圆 15"/>
            <p:cNvSpPr/>
            <p:nvPr/>
          </p:nvSpPr>
          <p:spPr>
            <a:xfrm>
              <a:off x="1105930" y="1849765"/>
              <a:ext cx="1172817" cy="11728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latin typeface="Arial" panose="020B0604020202020204" pitchFamily="34" charset="0"/>
                <a:ea typeface="黑体" panose="02010609060101010101" pitchFamily="49" charset="-122"/>
              </a:endParaRPr>
            </a:p>
          </p:txBody>
        </p:sp>
        <p:grpSp>
          <p:nvGrpSpPr>
            <p:cNvPr id="2" name="组合 1"/>
            <p:cNvGrpSpPr/>
            <p:nvPr/>
          </p:nvGrpSpPr>
          <p:grpSpPr>
            <a:xfrm>
              <a:off x="976719" y="2325007"/>
              <a:ext cx="1490870" cy="968729"/>
              <a:chOff x="976719" y="2325007"/>
              <a:chExt cx="1490870" cy="968729"/>
            </a:xfrm>
          </p:grpSpPr>
          <p:sp>
            <p:nvSpPr>
              <p:cNvPr id="17" name="文本框 16"/>
              <p:cNvSpPr txBox="1"/>
              <p:nvPr/>
            </p:nvSpPr>
            <p:spPr>
              <a:xfrm>
                <a:off x="976719" y="2325007"/>
                <a:ext cx="1490870" cy="290833"/>
              </a:xfrm>
              <a:prstGeom prst="rect">
                <a:avLst/>
              </a:prstGeom>
              <a:noFill/>
            </p:spPr>
            <p:txBody>
              <a:bodyPr wrap="square" rtlCol="0">
                <a:spAutoFit/>
              </a:bodyPr>
              <a:lstStyle/>
              <a:p>
                <a:pPr algn="ctr"/>
                <a:r>
                  <a:rPr lang="en-US" altLang="zh-CN" sz="1800" b="1" dirty="0">
                    <a:latin typeface="Arial" panose="020B0604020202020204" pitchFamily="34" charset="0"/>
                    <a:ea typeface="黑体" panose="02010609060101010101" pitchFamily="49" charset="-122"/>
                  </a:rPr>
                  <a:t>CONTENTS</a:t>
                </a:r>
                <a:endParaRPr lang="zh-CN" altLang="en-US" sz="1800" b="1" dirty="0">
                  <a:latin typeface="Arial" panose="020B0604020202020204" pitchFamily="34" charset="0"/>
                  <a:ea typeface="黑体" panose="02010609060101010101" pitchFamily="49" charset="-122"/>
                </a:endParaRPr>
              </a:p>
            </p:txBody>
          </p:sp>
          <p:grpSp>
            <p:nvGrpSpPr>
              <p:cNvPr id="15" name="组合 14"/>
              <p:cNvGrpSpPr/>
              <p:nvPr/>
            </p:nvGrpSpPr>
            <p:grpSpPr>
              <a:xfrm>
                <a:off x="1533155" y="2555839"/>
                <a:ext cx="900297" cy="737897"/>
                <a:chOff x="2044207" y="3407786"/>
                <a:chExt cx="1200396" cy="983862"/>
              </a:xfrm>
            </p:grpSpPr>
            <p:sp>
              <p:nvSpPr>
                <p:cNvPr id="18" name="椭圆 17"/>
                <p:cNvSpPr/>
                <p:nvPr/>
              </p:nvSpPr>
              <p:spPr>
                <a:xfrm>
                  <a:off x="2044207" y="4139648"/>
                  <a:ext cx="252000" cy="252000"/>
                </a:xfrm>
                <a:prstGeom prst="ellipse">
                  <a:avLst/>
                </a:prstGeom>
                <a:solidFill>
                  <a:srgbClr val="616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latin typeface="Arial" panose="020B0604020202020204" pitchFamily="34" charset="0"/>
                    <a:ea typeface="黑体" panose="02010609060101010101" pitchFamily="49" charset="-122"/>
                  </a:endParaRPr>
                </a:p>
              </p:txBody>
            </p:sp>
            <p:sp>
              <p:nvSpPr>
                <p:cNvPr id="19" name="椭圆 18"/>
                <p:cNvSpPr/>
                <p:nvPr/>
              </p:nvSpPr>
              <p:spPr>
                <a:xfrm>
                  <a:off x="2427217" y="4053909"/>
                  <a:ext cx="216000" cy="216000"/>
                </a:xfrm>
                <a:prstGeom prst="ellipse">
                  <a:avLst/>
                </a:prstGeom>
                <a:solidFill>
                  <a:srgbClr val="61616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latin typeface="Arial" panose="020B0604020202020204" pitchFamily="34" charset="0"/>
                    <a:ea typeface="黑体" panose="02010609060101010101" pitchFamily="49" charset="-122"/>
                  </a:endParaRPr>
                </a:p>
              </p:txBody>
            </p:sp>
            <p:sp>
              <p:nvSpPr>
                <p:cNvPr id="20" name="椭圆 19"/>
                <p:cNvSpPr/>
                <p:nvPr/>
              </p:nvSpPr>
              <p:spPr>
                <a:xfrm>
                  <a:off x="2732504" y="3922108"/>
                  <a:ext cx="180000" cy="180000"/>
                </a:xfrm>
                <a:prstGeom prst="ellipse">
                  <a:avLst/>
                </a:prstGeom>
                <a:solidFill>
                  <a:srgbClr val="616161">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latin typeface="Arial" panose="020B0604020202020204" pitchFamily="34" charset="0"/>
                    <a:ea typeface="黑体" panose="02010609060101010101" pitchFamily="49" charset="-122"/>
                  </a:endParaRPr>
                </a:p>
              </p:txBody>
            </p:sp>
            <p:sp>
              <p:nvSpPr>
                <p:cNvPr id="21" name="椭圆 20"/>
                <p:cNvSpPr/>
                <p:nvPr/>
              </p:nvSpPr>
              <p:spPr>
                <a:xfrm>
                  <a:off x="2993547" y="3687071"/>
                  <a:ext cx="144000" cy="144000"/>
                </a:xfrm>
                <a:prstGeom prst="ellipse">
                  <a:avLst/>
                </a:prstGeom>
                <a:solidFill>
                  <a:srgbClr val="616161">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latin typeface="Arial" panose="020B0604020202020204" pitchFamily="34" charset="0"/>
                    <a:ea typeface="黑体" panose="02010609060101010101" pitchFamily="49" charset="-122"/>
                  </a:endParaRPr>
                </a:p>
              </p:txBody>
            </p:sp>
            <p:sp>
              <p:nvSpPr>
                <p:cNvPr id="22" name="椭圆 21"/>
                <p:cNvSpPr/>
                <p:nvPr/>
              </p:nvSpPr>
              <p:spPr>
                <a:xfrm>
                  <a:off x="3136603" y="3407786"/>
                  <a:ext cx="108000" cy="108000"/>
                </a:xfrm>
                <a:prstGeom prst="ellipse">
                  <a:avLst/>
                </a:prstGeom>
                <a:solidFill>
                  <a:srgbClr val="616161">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latin typeface="Arial" panose="020B0604020202020204" pitchFamily="34" charset="0"/>
                    <a:ea typeface="黑体" panose="02010609060101010101" pitchFamily="49" charset="-122"/>
                  </a:endParaRPr>
                </a:p>
              </p:txBody>
            </p:sp>
          </p:grpSp>
        </p:grpSp>
      </p:grpSp>
      <p:grpSp>
        <p:nvGrpSpPr>
          <p:cNvPr id="3" name="组合 2"/>
          <p:cNvGrpSpPr/>
          <p:nvPr/>
        </p:nvGrpSpPr>
        <p:grpSpPr>
          <a:xfrm>
            <a:off x="3584042" y="537912"/>
            <a:ext cx="705990" cy="705990"/>
            <a:chOff x="4336983" y="1635338"/>
            <a:chExt cx="737418" cy="737418"/>
          </a:xfrm>
          <a:solidFill>
            <a:srgbClr val="1AA3C7"/>
          </a:solidFill>
        </p:grpSpPr>
        <p:sp>
          <p:nvSpPr>
            <p:cNvPr id="27" name="椭圆 26"/>
            <p:cNvSpPr/>
            <p:nvPr/>
          </p:nvSpPr>
          <p:spPr>
            <a:xfrm>
              <a:off x="4336983" y="1635338"/>
              <a:ext cx="737418" cy="737418"/>
            </a:xfrm>
            <a:prstGeom prst="ellipse">
              <a:avLst/>
            </a:prstGeom>
            <a:grpFill/>
            <a:ln w="9525">
              <a:solidFill>
                <a:srgbClr val="1AA3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latin typeface="Arial" panose="020B0604020202020204" pitchFamily="34" charset="0"/>
                <a:ea typeface="黑体" panose="02010609060101010101" pitchFamily="49" charset="-122"/>
              </a:endParaRPr>
            </a:p>
          </p:txBody>
        </p:sp>
        <p:sp>
          <p:nvSpPr>
            <p:cNvPr id="29" name="文本框 28"/>
            <p:cNvSpPr txBox="1"/>
            <p:nvPr/>
          </p:nvSpPr>
          <p:spPr>
            <a:xfrm>
              <a:off x="4489440" y="1817155"/>
              <a:ext cx="457200" cy="417921"/>
            </a:xfrm>
            <a:prstGeom prst="rect">
              <a:avLst/>
            </a:prstGeom>
            <a:grpFill/>
            <a:ln w="12700">
              <a:noFill/>
            </a:ln>
          </p:spPr>
          <p:txBody>
            <a:bodyPr wrap="square" rtlCol="0">
              <a:spAutoFit/>
            </a:bodyPr>
            <a:lstStyle/>
            <a:p>
              <a:pPr algn="ctr"/>
              <a:r>
                <a:rPr lang="en-US" altLang="zh-CN" sz="2000" dirty="0">
                  <a:solidFill>
                    <a:schemeClr val="bg1"/>
                  </a:solidFill>
                  <a:latin typeface="Arial" panose="020B0604020202020204" pitchFamily="34" charset="0"/>
                  <a:ea typeface="黑体" panose="02010609060101010101" pitchFamily="49" charset="-122"/>
                </a:rPr>
                <a:t>1</a:t>
              </a:r>
              <a:endParaRPr lang="zh-CN" altLang="en-US" sz="2000" dirty="0">
                <a:solidFill>
                  <a:schemeClr val="bg1"/>
                </a:solidFill>
                <a:latin typeface="Arial" panose="020B0604020202020204" pitchFamily="34" charset="0"/>
                <a:ea typeface="黑体" panose="02010609060101010101" pitchFamily="49" charset="-122"/>
              </a:endParaRPr>
            </a:p>
          </p:txBody>
        </p:sp>
      </p:grpSp>
      <p:sp>
        <p:nvSpPr>
          <p:cNvPr id="28" name="文本框 27"/>
          <p:cNvSpPr txBox="1"/>
          <p:nvPr/>
        </p:nvSpPr>
        <p:spPr>
          <a:xfrm>
            <a:off x="4647446" y="681202"/>
            <a:ext cx="2956079" cy="461665"/>
          </a:xfrm>
          <a:prstGeom prst="rect">
            <a:avLst/>
          </a:prstGeom>
          <a:noFill/>
        </p:spPr>
        <p:txBody>
          <a:bodyPr wrap="square" rtlCol="0">
            <a:spAutoFit/>
          </a:bodyPr>
          <a:lstStyle/>
          <a:p>
            <a:r>
              <a:rPr lang="en-US" altLang="zh-CN" sz="2400" dirty="0">
                <a:latin typeface="Arial" panose="020B0604020202020204" pitchFamily="34" charset="0"/>
                <a:ea typeface="黑体" panose="02010609060101010101" pitchFamily="49" charset="-122"/>
              </a:rPr>
              <a:t>Introduction</a:t>
            </a:r>
            <a:endParaRPr lang="zh-CN" altLang="en-US" sz="2400" dirty="0">
              <a:latin typeface="Arial" panose="020B0604020202020204" pitchFamily="34" charset="0"/>
              <a:ea typeface="黑体" panose="02010609060101010101" pitchFamily="49" charset="-122"/>
            </a:endParaRPr>
          </a:p>
        </p:txBody>
      </p:sp>
      <p:sp>
        <p:nvSpPr>
          <p:cNvPr id="63" name="文本框 62"/>
          <p:cNvSpPr txBox="1"/>
          <p:nvPr/>
        </p:nvSpPr>
        <p:spPr>
          <a:xfrm>
            <a:off x="4647446" y="1709361"/>
            <a:ext cx="4018760" cy="461665"/>
          </a:xfrm>
          <a:prstGeom prst="rect">
            <a:avLst/>
          </a:prstGeom>
          <a:noFill/>
        </p:spPr>
        <p:txBody>
          <a:bodyPr wrap="square" rtlCol="0">
            <a:spAutoFit/>
          </a:bodyPr>
          <a:lstStyle/>
          <a:p>
            <a:r>
              <a:rPr lang="en-US" altLang="zh-CN" sz="2400" dirty="0">
                <a:latin typeface="Arial" panose="020B0604020202020204" pitchFamily="34" charset="0"/>
                <a:ea typeface="黑体" panose="02010609060101010101" pitchFamily="49" charset="-122"/>
              </a:rPr>
              <a:t>Background</a:t>
            </a:r>
            <a:endParaRPr lang="zh-CN" altLang="en-US" sz="2400" dirty="0">
              <a:latin typeface="Arial" panose="020B0604020202020204" pitchFamily="34" charset="0"/>
              <a:ea typeface="黑体" panose="02010609060101010101" pitchFamily="49" charset="-122"/>
            </a:endParaRPr>
          </a:p>
        </p:txBody>
      </p:sp>
      <p:sp>
        <p:nvSpPr>
          <p:cNvPr id="75" name="文本框 74"/>
          <p:cNvSpPr txBox="1"/>
          <p:nvPr/>
        </p:nvSpPr>
        <p:spPr>
          <a:xfrm>
            <a:off x="4647446" y="3809785"/>
            <a:ext cx="3919906" cy="461665"/>
          </a:xfrm>
          <a:prstGeom prst="rect">
            <a:avLst/>
          </a:prstGeom>
          <a:noFill/>
        </p:spPr>
        <p:txBody>
          <a:bodyPr wrap="square" rtlCol="0">
            <a:spAutoFit/>
          </a:bodyPr>
          <a:lstStyle>
            <a:defPPr>
              <a:defRPr lang="zh-CN"/>
            </a:defPPr>
            <a:lvl1pPr>
              <a:defRPr sz="2400">
                <a:latin typeface="+mn-ea"/>
              </a:defRPr>
            </a:lvl1pPr>
          </a:lstStyle>
          <a:p>
            <a:r>
              <a:rPr lang="en-US" altLang="zh-CN" dirty="0">
                <a:latin typeface="Arial" panose="020B0604020202020204" pitchFamily="34" charset="0"/>
                <a:ea typeface="黑体" panose="02010609060101010101" pitchFamily="49" charset="-122"/>
              </a:rPr>
              <a:t>Experiment and Results</a:t>
            </a:r>
            <a:endParaRPr lang="zh-CN" altLang="en-US" dirty="0">
              <a:latin typeface="Arial" panose="020B0604020202020204" pitchFamily="34" charset="0"/>
              <a:ea typeface="黑体" panose="02010609060101010101" pitchFamily="49" charset="-122"/>
            </a:endParaRPr>
          </a:p>
        </p:txBody>
      </p:sp>
      <p:grpSp>
        <p:nvGrpSpPr>
          <p:cNvPr id="35" name="组合 34"/>
          <p:cNvGrpSpPr/>
          <p:nvPr/>
        </p:nvGrpSpPr>
        <p:grpSpPr>
          <a:xfrm>
            <a:off x="3583128" y="1542987"/>
            <a:ext cx="705990" cy="705990"/>
            <a:chOff x="4336983" y="1635338"/>
            <a:chExt cx="737418" cy="737418"/>
          </a:xfrm>
          <a:solidFill>
            <a:srgbClr val="1AA3C7"/>
          </a:solidFill>
        </p:grpSpPr>
        <p:sp>
          <p:nvSpPr>
            <p:cNvPr id="36" name="椭圆 35"/>
            <p:cNvSpPr/>
            <p:nvPr/>
          </p:nvSpPr>
          <p:spPr>
            <a:xfrm>
              <a:off x="4336983" y="1635338"/>
              <a:ext cx="737418" cy="737418"/>
            </a:xfrm>
            <a:prstGeom prst="ellipse">
              <a:avLst/>
            </a:prstGeom>
            <a:grpFill/>
            <a:ln w="9525">
              <a:solidFill>
                <a:srgbClr val="1AA3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latin typeface="Arial" panose="020B0604020202020204" pitchFamily="34" charset="0"/>
                <a:ea typeface="黑体" panose="02010609060101010101" pitchFamily="49" charset="-122"/>
              </a:endParaRPr>
            </a:p>
          </p:txBody>
        </p:sp>
        <p:sp>
          <p:nvSpPr>
            <p:cNvPr id="37" name="文本框 36"/>
            <p:cNvSpPr txBox="1"/>
            <p:nvPr/>
          </p:nvSpPr>
          <p:spPr>
            <a:xfrm>
              <a:off x="4489440" y="1817155"/>
              <a:ext cx="457200" cy="417921"/>
            </a:xfrm>
            <a:prstGeom prst="rect">
              <a:avLst/>
            </a:prstGeom>
            <a:grpFill/>
            <a:ln w="12700">
              <a:noFill/>
            </a:ln>
          </p:spPr>
          <p:txBody>
            <a:bodyPr wrap="square" rtlCol="0">
              <a:spAutoFit/>
            </a:bodyPr>
            <a:lstStyle/>
            <a:p>
              <a:pPr algn="ctr"/>
              <a:r>
                <a:rPr lang="en-US" altLang="zh-CN" sz="2000" dirty="0">
                  <a:solidFill>
                    <a:schemeClr val="bg1"/>
                  </a:solidFill>
                  <a:latin typeface="Arial" panose="020B0604020202020204" pitchFamily="34" charset="0"/>
                  <a:ea typeface="黑体" panose="02010609060101010101" pitchFamily="49" charset="-122"/>
                </a:rPr>
                <a:t>2</a:t>
              </a:r>
              <a:endParaRPr lang="zh-CN" altLang="en-US" sz="2000" dirty="0">
                <a:solidFill>
                  <a:schemeClr val="bg1"/>
                </a:solidFill>
                <a:latin typeface="Arial" panose="020B0604020202020204" pitchFamily="34" charset="0"/>
                <a:ea typeface="黑体" panose="02010609060101010101" pitchFamily="49" charset="-122"/>
              </a:endParaRPr>
            </a:p>
          </p:txBody>
        </p:sp>
      </p:grpSp>
      <p:grpSp>
        <p:nvGrpSpPr>
          <p:cNvPr id="38" name="组合 37"/>
          <p:cNvGrpSpPr/>
          <p:nvPr/>
        </p:nvGrpSpPr>
        <p:grpSpPr>
          <a:xfrm>
            <a:off x="3594949" y="2535793"/>
            <a:ext cx="705990" cy="705990"/>
            <a:chOff x="4336983" y="1635338"/>
            <a:chExt cx="737418" cy="737418"/>
          </a:xfrm>
          <a:solidFill>
            <a:srgbClr val="1AA3C7"/>
          </a:solidFill>
        </p:grpSpPr>
        <p:sp>
          <p:nvSpPr>
            <p:cNvPr id="39" name="椭圆 38"/>
            <p:cNvSpPr/>
            <p:nvPr/>
          </p:nvSpPr>
          <p:spPr>
            <a:xfrm>
              <a:off x="4336983" y="1635338"/>
              <a:ext cx="737418" cy="737418"/>
            </a:xfrm>
            <a:prstGeom prst="ellipse">
              <a:avLst/>
            </a:prstGeom>
            <a:grpFill/>
            <a:ln w="9525">
              <a:solidFill>
                <a:srgbClr val="1AA3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latin typeface="Arial" panose="020B0604020202020204" pitchFamily="34" charset="0"/>
                <a:ea typeface="黑体" panose="02010609060101010101" pitchFamily="49" charset="-122"/>
              </a:endParaRPr>
            </a:p>
          </p:txBody>
        </p:sp>
        <p:sp>
          <p:nvSpPr>
            <p:cNvPr id="40" name="文本框 39"/>
            <p:cNvSpPr txBox="1"/>
            <p:nvPr/>
          </p:nvSpPr>
          <p:spPr>
            <a:xfrm>
              <a:off x="4489440" y="1817155"/>
              <a:ext cx="457200" cy="417921"/>
            </a:xfrm>
            <a:prstGeom prst="rect">
              <a:avLst/>
            </a:prstGeom>
            <a:grpFill/>
            <a:ln w="12700">
              <a:noFill/>
            </a:ln>
          </p:spPr>
          <p:txBody>
            <a:bodyPr wrap="square" rtlCol="0">
              <a:spAutoFit/>
            </a:bodyPr>
            <a:lstStyle/>
            <a:p>
              <a:pPr algn="ctr"/>
              <a:r>
                <a:rPr lang="en-US" altLang="zh-CN" sz="2000" dirty="0">
                  <a:solidFill>
                    <a:schemeClr val="bg1"/>
                  </a:solidFill>
                  <a:latin typeface="Arial" panose="020B0604020202020204" pitchFamily="34" charset="0"/>
                  <a:ea typeface="黑体" panose="02010609060101010101" pitchFamily="49" charset="-122"/>
                </a:rPr>
                <a:t>3</a:t>
              </a:r>
              <a:endParaRPr lang="zh-CN" altLang="en-US" sz="2000" dirty="0">
                <a:solidFill>
                  <a:schemeClr val="bg1"/>
                </a:solidFill>
                <a:latin typeface="Arial" panose="020B0604020202020204" pitchFamily="34" charset="0"/>
                <a:ea typeface="黑体" panose="02010609060101010101" pitchFamily="49" charset="-122"/>
              </a:endParaRPr>
            </a:p>
          </p:txBody>
        </p:sp>
      </p:grpSp>
      <p:grpSp>
        <p:nvGrpSpPr>
          <p:cNvPr id="41" name="组合 40"/>
          <p:cNvGrpSpPr/>
          <p:nvPr/>
        </p:nvGrpSpPr>
        <p:grpSpPr>
          <a:xfrm>
            <a:off x="3606770" y="3664539"/>
            <a:ext cx="705990" cy="705990"/>
            <a:chOff x="4336983" y="1635338"/>
            <a:chExt cx="737418" cy="737418"/>
          </a:xfrm>
          <a:solidFill>
            <a:srgbClr val="1AA3C7"/>
          </a:solidFill>
        </p:grpSpPr>
        <p:sp>
          <p:nvSpPr>
            <p:cNvPr id="42" name="椭圆 41"/>
            <p:cNvSpPr/>
            <p:nvPr/>
          </p:nvSpPr>
          <p:spPr>
            <a:xfrm>
              <a:off x="4336983" y="1635338"/>
              <a:ext cx="737418" cy="737418"/>
            </a:xfrm>
            <a:prstGeom prst="ellipse">
              <a:avLst/>
            </a:prstGeom>
            <a:grpFill/>
            <a:ln w="9525">
              <a:solidFill>
                <a:srgbClr val="1AA3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latin typeface="Arial" panose="020B0604020202020204" pitchFamily="34" charset="0"/>
                <a:ea typeface="黑体" panose="02010609060101010101" pitchFamily="49" charset="-122"/>
              </a:endParaRPr>
            </a:p>
          </p:txBody>
        </p:sp>
        <p:sp>
          <p:nvSpPr>
            <p:cNvPr id="43" name="文本框 42"/>
            <p:cNvSpPr txBox="1"/>
            <p:nvPr/>
          </p:nvSpPr>
          <p:spPr>
            <a:xfrm>
              <a:off x="4489440" y="1817155"/>
              <a:ext cx="457200" cy="417921"/>
            </a:xfrm>
            <a:prstGeom prst="rect">
              <a:avLst/>
            </a:prstGeom>
            <a:grpFill/>
            <a:ln w="12700">
              <a:noFill/>
            </a:ln>
          </p:spPr>
          <p:txBody>
            <a:bodyPr wrap="square" rtlCol="0">
              <a:spAutoFit/>
            </a:bodyPr>
            <a:lstStyle/>
            <a:p>
              <a:pPr algn="ctr"/>
              <a:r>
                <a:rPr lang="en-US" altLang="zh-CN" sz="2000" dirty="0">
                  <a:solidFill>
                    <a:schemeClr val="bg1"/>
                  </a:solidFill>
                  <a:latin typeface="Arial" panose="020B0604020202020204" pitchFamily="34" charset="0"/>
                  <a:ea typeface="黑体" panose="02010609060101010101" pitchFamily="49" charset="-122"/>
                </a:rPr>
                <a:t>4</a:t>
              </a:r>
              <a:endParaRPr lang="zh-CN" altLang="en-US" sz="2000" dirty="0">
                <a:solidFill>
                  <a:schemeClr val="bg1"/>
                </a:solidFill>
                <a:latin typeface="Arial" panose="020B0604020202020204" pitchFamily="34" charset="0"/>
                <a:ea typeface="黑体" panose="02010609060101010101" pitchFamily="49" charset="-122"/>
              </a:endParaRPr>
            </a:p>
          </p:txBody>
        </p:sp>
      </p:grpSp>
      <p:sp>
        <p:nvSpPr>
          <p:cNvPr id="30" name="文本框 29"/>
          <p:cNvSpPr txBox="1"/>
          <p:nvPr/>
        </p:nvSpPr>
        <p:spPr>
          <a:xfrm>
            <a:off x="4647446" y="2721747"/>
            <a:ext cx="3631582" cy="461665"/>
          </a:xfrm>
          <a:prstGeom prst="rect">
            <a:avLst/>
          </a:prstGeom>
          <a:noFill/>
        </p:spPr>
        <p:txBody>
          <a:bodyPr wrap="square" rtlCol="0">
            <a:spAutoFit/>
          </a:bodyPr>
          <a:lstStyle/>
          <a:p>
            <a:r>
              <a:rPr lang="en-US" altLang="zh-CN" sz="2400" dirty="0">
                <a:solidFill>
                  <a:srgbClr val="FF0000"/>
                </a:solidFill>
                <a:latin typeface="Arial" panose="020B0604020202020204" pitchFamily="34" charset="0"/>
                <a:ea typeface="黑体" panose="02010609060101010101" pitchFamily="49" charset="-122"/>
              </a:rPr>
              <a:t>Algorithm Design</a:t>
            </a:r>
            <a:endParaRPr lang="zh-CN" altLang="en-US" sz="2400" dirty="0">
              <a:solidFill>
                <a:srgbClr val="FF0000"/>
              </a:solidFill>
              <a:latin typeface="Arial" panose="020B0604020202020204" pitchFamily="34" charset="0"/>
              <a:ea typeface="黑体" panose="020106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矩形 46"/>
          <p:cNvSpPr>
            <a:spLocks noChangeArrowheads="1"/>
          </p:cNvSpPr>
          <p:nvPr/>
        </p:nvSpPr>
        <p:spPr bwMode="auto">
          <a:xfrm>
            <a:off x="476188" y="177842"/>
            <a:ext cx="4027893" cy="46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8" tIns="45719" rIns="91438" bIns="45719">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buNone/>
            </a:pPr>
            <a:r>
              <a:rPr lang="en-US" altLang="zh-CN" sz="2400" b="1" dirty="0">
                <a:solidFill>
                  <a:schemeClr val="accent1"/>
                </a:solidFill>
                <a:latin typeface="Arial" panose="020B0604020202020204" pitchFamily="34" charset="0"/>
                <a:ea typeface="黑体" panose="02010609060101010101" pitchFamily="49" charset="-122"/>
              </a:rPr>
              <a:t>SoCL framework overview</a:t>
            </a:r>
            <a:endParaRPr lang="en-US" altLang="zh-CN" sz="2400" b="1" dirty="0">
              <a:solidFill>
                <a:schemeClr val="accent1"/>
              </a:solidFill>
              <a:latin typeface="Arial" panose="020B0604020202020204" pitchFamily="34" charset="0"/>
              <a:ea typeface="黑体" panose="02010609060101010101" pitchFamily="49" charset="-122"/>
            </a:endParaRPr>
          </a:p>
        </p:txBody>
      </p:sp>
      <p:sp>
        <p:nvSpPr>
          <p:cNvPr id="34" name="等腰三角形 47"/>
          <p:cNvSpPr>
            <a:spLocks noChangeArrowheads="1"/>
          </p:cNvSpPr>
          <p:nvPr/>
        </p:nvSpPr>
        <p:spPr bwMode="auto">
          <a:xfrm rot="5400000">
            <a:off x="-39787" y="157290"/>
            <a:ext cx="581159" cy="501585"/>
          </a:xfrm>
          <a:prstGeom prst="triangle">
            <a:avLst>
              <a:gd name="adj" fmla="val 50000"/>
            </a:avLst>
          </a:prstGeom>
          <a:solidFill>
            <a:srgbClr val="1AA3C7"/>
          </a:solidFill>
          <a:ln>
            <a:noFill/>
          </a:ln>
        </p:spPr>
        <p:txBody>
          <a:bodyPr lIns="91438" tIns="45719" rIns="91438" bIns="45719"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1800">
              <a:solidFill>
                <a:srgbClr val="FFFFFF"/>
              </a:solidFill>
              <a:sym typeface="微软雅黑" panose="020B0503020204020204" pitchFamily="34" charset="-122"/>
            </a:endParaRPr>
          </a:p>
        </p:txBody>
      </p:sp>
      <p:sp>
        <p:nvSpPr>
          <p:cNvPr id="4" name="文本框 3"/>
          <p:cNvSpPr txBox="1"/>
          <p:nvPr/>
        </p:nvSpPr>
        <p:spPr>
          <a:xfrm>
            <a:off x="132992" y="689737"/>
            <a:ext cx="8359857" cy="459457"/>
          </a:xfrm>
          <a:prstGeom prst="rect">
            <a:avLst/>
          </a:prstGeom>
          <a:noFill/>
        </p:spPr>
        <p:txBody>
          <a:bodyPr wrap="square" rtlCol="0">
            <a:noAutofit/>
          </a:bodyPr>
          <a:lstStyle/>
          <a:p>
            <a:pPr marL="285750" indent="-285750">
              <a:lnSpc>
                <a:spcPct val="130000"/>
              </a:lnSpc>
              <a:buFont typeface="Wingdings" panose="05000000000000000000" pitchFamily="2" charset="2"/>
              <a:buChar char="p"/>
            </a:pPr>
            <a:r>
              <a:rPr lang="en-US" altLang="zh-CN" sz="1800" dirty="0">
                <a:latin typeface="Arial" panose="020B0604020202020204" pitchFamily="34" charset="0"/>
                <a:ea typeface="黑体" panose="02010609060101010101" pitchFamily="49" charset="-122"/>
              </a:rPr>
              <a:t> </a:t>
            </a:r>
            <a:r>
              <a:rPr lang="en-US" altLang="zh-CN" sz="1800" b="1" u="sng" dirty="0">
                <a:latin typeface="Arial" panose="020B0604020202020204" pitchFamily="34" charset="0"/>
                <a:ea typeface="黑体" panose="02010609060101010101" pitchFamily="49" charset="-122"/>
              </a:rPr>
              <a:t>S</a:t>
            </a:r>
            <a:r>
              <a:rPr lang="en-US" altLang="zh-CN" sz="1800" dirty="0">
                <a:latin typeface="Arial" panose="020B0604020202020204" pitchFamily="34" charset="0"/>
                <a:ea typeface="黑体" panose="02010609060101010101" pitchFamily="49" charset="-122"/>
              </a:rPr>
              <a:t>calable </a:t>
            </a:r>
            <a:r>
              <a:rPr lang="en-US" altLang="zh-CN" sz="1800" b="1" u="sng" dirty="0">
                <a:latin typeface="Arial" panose="020B0604020202020204" pitchFamily="34" charset="0"/>
                <a:ea typeface="黑体" panose="02010609060101010101" pitchFamily="49" charset="-122"/>
              </a:rPr>
              <a:t>o</a:t>
            </a:r>
            <a:r>
              <a:rPr lang="en-US" altLang="zh-CN" sz="1800" dirty="0">
                <a:latin typeface="Arial" panose="020B0604020202020204" pitchFamily="34" charset="0"/>
                <a:ea typeface="黑体" panose="02010609060101010101" pitchFamily="49" charset="-122"/>
              </a:rPr>
              <a:t>ptimization framework with </a:t>
            </a:r>
            <a:r>
              <a:rPr lang="en-US" altLang="zh-CN" sz="1800" b="1" u="sng" dirty="0">
                <a:latin typeface="Arial" panose="020B0604020202020204" pitchFamily="34" charset="0"/>
                <a:ea typeface="黑体" panose="02010609060101010101" pitchFamily="49" charset="-122"/>
              </a:rPr>
              <a:t>C</a:t>
            </a:r>
            <a:r>
              <a:rPr lang="en-US" altLang="zh-CN" sz="1800" dirty="0">
                <a:latin typeface="Arial" panose="020B0604020202020204" pitchFamily="34" charset="0"/>
                <a:ea typeface="黑体" panose="02010609060101010101" pitchFamily="49" charset="-122"/>
              </a:rPr>
              <a:t>ost-efficiency and </a:t>
            </a:r>
            <a:r>
              <a:rPr lang="en-US" altLang="zh-CN" sz="1800" b="1" u="sng" dirty="0">
                <a:latin typeface="Arial" panose="020B0604020202020204" pitchFamily="34" charset="0"/>
                <a:ea typeface="黑体" panose="02010609060101010101" pitchFamily="49" charset="-122"/>
              </a:rPr>
              <a:t>L</a:t>
            </a:r>
            <a:r>
              <a:rPr lang="en-US" altLang="zh-CN" sz="1800" dirty="0">
                <a:latin typeface="Arial" panose="020B0604020202020204" pitchFamily="34" charset="0"/>
                <a:ea typeface="黑体" panose="02010609060101010101" pitchFamily="49" charset="-122"/>
              </a:rPr>
              <a:t>atency reduction</a:t>
            </a:r>
            <a:endParaRPr lang="zh-CN" altLang="en-US" sz="1800" dirty="0">
              <a:latin typeface="Arial" panose="020B0604020202020204" pitchFamily="34" charset="0"/>
              <a:ea typeface="黑体" panose="02010609060101010101" pitchFamily="49" charset="-122"/>
            </a:endParaRPr>
          </a:p>
        </p:txBody>
      </p:sp>
      <mc:AlternateContent xmlns:mc="http://schemas.openxmlformats.org/markup-compatibility/2006">
        <mc:Choice xmlns:a14="http://schemas.microsoft.com/office/drawing/2010/main" Requires="a14">
          <p:sp>
            <p:nvSpPr>
              <p:cNvPr id="2" name="文本框 1"/>
              <p:cNvSpPr txBox="1"/>
              <p:nvPr/>
            </p:nvSpPr>
            <p:spPr>
              <a:xfrm>
                <a:off x="6383301" y="1267292"/>
                <a:ext cx="2731926" cy="3491790"/>
              </a:xfrm>
              <a:prstGeom prst="rect">
                <a:avLst/>
              </a:prstGeom>
              <a:noFill/>
            </p:spPr>
            <p:txBody>
              <a:bodyPr wrap="square">
                <a:spAutoFit/>
              </a:bodyPr>
              <a:lstStyle/>
              <a:p>
                <a:pPr indent="0">
                  <a:lnSpc>
                    <a:spcPct val="150000"/>
                  </a:lnSpc>
                  <a:buNone/>
                </a:pPr>
                <a:r>
                  <a:rPr lang="en-US" altLang="zh-CN" sz="1600" dirty="0"/>
                  <a:t>region-based initial partition</a:t>
                </a:r>
                <a:endParaRPr lang="en-US" altLang="zh-CN" sz="1600" dirty="0"/>
              </a:p>
              <a:p>
                <a:pPr marL="179705" indent="-179705">
                  <a:lnSpc>
                    <a:spcPct val="130000"/>
                  </a:lnSpc>
                  <a:buFont typeface="Arial" panose="020B0604020202020204" pitchFamily="34" charset="0"/>
                  <a:buChar char="•"/>
                </a:pPr>
                <a:r>
                  <a:rPr lang="en-US" altLang="zh-CN" dirty="0"/>
                  <a:t>grouping nodes for </a:t>
                </a:r>
                <a14:m>
                  <m:oMath xmlns:m="http://schemas.openxmlformats.org/officeDocument/2006/math">
                    <m:r>
                      <a:rPr lang="en-US" altLang="zh-CN" i="1" smtClean="0">
                        <a:latin typeface="Cambria Math" panose="02040503050406030204" pitchFamily="18" charset="0"/>
                        <a:ea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𝑚</m:t>
                        </m:r>
                      </m:e>
                      <m:sub>
                        <m:r>
                          <a:rPr lang="en-US" altLang="zh-CN" i="1">
                            <a:latin typeface="Cambria Math" panose="02040503050406030204" pitchFamily="18" charset="0"/>
                          </a:rPr>
                          <m:t>𝑖</m:t>
                        </m:r>
                      </m:sub>
                    </m:sSub>
                    <m:r>
                      <a:rPr lang="en-US" altLang="zh-CN" i="1">
                        <a:latin typeface="Cambria Math" panose="02040503050406030204" pitchFamily="18" charset="0"/>
                        <a:ea typeface="Cambria Math" panose="02040503050406030204" pitchFamily="18" charset="0"/>
                      </a:rPr>
                      <m:t>∈</m:t>
                    </m:r>
                    <m:r>
                      <a:rPr lang="en-US" altLang="zh-CN" i="1">
                        <a:latin typeface="Cambria Math" panose="02040503050406030204" pitchFamily="18" charset="0"/>
                        <a:ea typeface="Cambria Math" panose="02040503050406030204" pitchFamily="18" charset="0"/>
                      </a:rPr>
                      <m:t>𝑀</m:t>
                    </m:r>
                  </m:oMath>
                </a14:m>
                <a:endParaRPr lang="en-US" altLang="zh-CN" dirty="0"/>
              </a:p>
              <a:p>
                <a:pPr marL="179705" indent="-179705">
                  <a:lnSpc>
                    <a:spcPct val="130000"/>
                  </a:lnSpc>
                  <a:buFont typeface="Arial" panose="020B0604020202020204" pitchFamily="34" charset="0"/>
                  <a:buChar char="•"/>
                </a:pPr>
                <a:r>
                  <a:rPr lang="en-US" altLang="zh-CN" dirty="0"/>
                  <a:t>candidate node election</a:t>
                </a:r>
                <a:endParaRPr lang="en-US" altLang="zh-CN" dirty="0"/>
              </a:p>
              <a:p>
                <a:pPr>
                  <a:lnSpc>
                    <a:spcPct val="130000"/>
                  </a:lnSpc>
                </a:pPr>
                <a:endParaRPr lang="en-US" altLang="zh-CN" sz="1600" dirty="0"/>
              </a:p>
              <a:p>
                <a:pPr>
                  <a:lnSpc>
                    <a:spcPct val="130000"/>
                  </a:lnSpc>
                </a:pPr>
                <a:r>
                  <a:rPr lang="en-US" altLang="zh-CN" sz="1600" dirty="0"/>
                  <a:t>instance pre-provision</a:t>
                </a:r>
                <a:endParaRPr lang="en-US" altLang="zh-CN" sz="1600" dirty="0"/>
              </a:p>
              <a:p>
                <a:pPr marL="179705" indent="-179705">
                  <a:lnSpc>
                    <a:spcPct val="130000"/>
                  </a:lnSpc>
                  <a:buFont typeface="Arial" panose="020B0604020202020204" pitchFamily="34" charset="0"/>
                  <a:buChar char="•"/>
                </a:pPr>
                <a:r>
                  <a:rPr lang="en-US" altLang="zh-CN" dirty="0"/>
                  <a:t>budget bound determination</a:t>
                </a:r>
                <a:endParaRPr lang="en-US" altLang="zh-CN" dirty="0"/>
              </a:p>
              <a:p>
                <a:pPr marL="179705" indent="-179705">
                  <a:lnSpc>
                    <a:spcPct val="130000"/>
                  </a:lnSpc>
                  <a:buFont typeface="Arial" panose="020B0604020202020204" pitchFamily="34" charset="0"/>
                  <a:buChar char="•"/>
                </a:pPr>
                <a:r>
                  <a:rPr lang="en-US" altLang="zh-CN" dirty="0"/>
                  <a:t>node group initial provision</a:t>
                </a:r>
                <a:endParaRPr lang="en-US" altLang="zh-CN" sz="1600" dirty="0"/>
              </a:p>
              <a:p>
                <a:pPr indent="0">
                  <a:lnSpc>
                    <a:spcPct val="150000"/>
                  </a:lnSpc>
                  <a:buNone/>
                </a:pPr>
                <a:endParaRPr lang="en-US" altLang="zh-CN" sz="1600" dirty="0"/>
              </a:p>
              <a:p>
                <a:pPr indent="0">
                  <a:lnSpc>
                    <a:spcPct val="150000"/>
                  </a:lnSpc>
                  <a:buNone/>
                </a:pPr>
                <a:r>
                  <a:rPr lang="en-US" altLang="zh-CN" sz="1600" dirty="0"/>
                  <a:t>multi-scale combination</a:t>
                </a:r>
                <a:endParaRPr lang="en-US" altLang="zh-CN" sz="1600" dirty="0"/>
              </a:p>
              <a:p>
                <a:pPr marL="179705" indent="-179705">
                  <a:lnSpc>
                    <a:spcPct val="130000"/>
                  </a:lnSpc>
                  <a:buFont typeface="Arial" panose="020B0604020202020204" pitchFamily="34" charset="0"/>
                  <a:buChar char="•"/>
                </a:pPr>
                <a:r>
                  <a:rPr lang="en-US" altLang="zh-CN" dirty="0"/>
                  <a:t>dependency-based filtering</a:t>
                </a:r>
                <a:endParaRPr lang="en-US" altLang="zh-CN" dirty="0"/>
              </a:p>
              <a:p>
                <a:pPr marL="179705" indent="-179705">
                  <a:lnSpc>
                    <a:spcPct val="130000"/>
                  </a:lnSpc>
                  <a:buFont typeface="Arial" panose="020B0604020202020204" pitchFamily="34" charset="0"/>
                  <a:buChar char="•"/>
                </a:pPr>
                <a:r>
                  <a:rPr lang="en-US" altLang="zh-CN" dirty="0"/>
                  <a:t>fuzzy-based rearrange</a:t>
                </a:r>
                <a:endParaRPr lang="en-US" altLang="zh-CN" dirty="0"/>
              </a:p>
            </p:txBody>
          </p:sp>
        </mc:Choice>
        <mc:Fallback>
          <p:sp>
            <p:nvSpPr>
              <p:cNvPr id="2" name="文本框 1"/>
              <p:cNvSpPr txBox="1">
                <a:spLocks noRot="1" noChangeAspect="1" noMove="1" noResize="1" noEditPoints="1" noAdjustHandles="1" noChangeArrowheads="1" noChangeShapeType="1" noTextEdit="1"/>
              </p:cNvSpPr>
              <p:nvPr/>
            </p:nvSpPr>
            <p:spPr>
              <a:xfrm>
                <a:off x="6383301" y="1267292"/>
                <a:ext cx="2731926" cy="3491790"/>
              </a:xfrm>
              <a:prstGeom prst="rect">
                <a:avLst/>
              </a:prstGeom>
              <a:blipFill rotWithShape="1">
                <a:blip r:embed="rId1"/>
                <a:stretch>
                  <a:fillRect l="-10" t="-13" r="16" b="11"/>
                </a:stretch>
              </a:blipFill>
            </p:spPr>
            <p:txBody>
              <a:bodyPr/>
              <a:lstStyle/>
              <a:p>
                <a:r>
                  <a:rPr lang="zh-CN" altLang="en-US">
                    <a:noFill/>
                  </a:rPr>
                  <a:t> </a:t>
                </a:r>
              </a:p>
            </p:txBody>
          </p:sp>
        </mc:Fallback>
      </mc:AlternateContent>
      <p:pic>
        <p:nvPicPr>
          <p:cNvPr id="5" name="图片 4"/>
          <p:cNvPicPr>
            <a:picLocks noChangeAspect="1"/>
          </p:cNvPicPr>
          <p:nvPr/>
        </p:nvPicPr>
        <p:blipFill>
          <a:blip r:embed="rId2"/>
          <a:stretch>
            <a:fillRect/>
          </a:stretch>
        </p:blipFill>
        <p:spPr>
          <a:xfrm>
            <a:off x="279309" y="1349534"/>
            <a:ext cx="6013162" cy="3479483"/>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矩形 46"/>
          <p:cNvSpPr>
            <a:spLocks noChangeArrowheads="1"/>
          </p:cNvSpPr>
          <p:nvPr/>
        </p:nvSpPr>
        <p:spPr bwMode="auto">
          <a:xfrm>
            <a:off x="476188" y="177842"/>
            <a:ext cx="4419796" cy="46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8" tIns="45719" rIns="91438" bIns="45719">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buNone/>
            </a:pPr>
            <a:r>
              <a:rPr lang="en-US" altLang="zh-CN" sz="2400" b="1" dirty="0">
                <a:solidFill>
                  <a:schemeClr val="accent1"/>
                </a:solidFill>
                <a:latin typeface="Arial" panose="020B0604020202020204" pitchFamily="34" charset="0"/>
                <a:ea typeface="黑体" panose="02010609060101010101" pitchFamily="49" charset="-122"/>
              </a:rPr>
              <a:t>Region-based initial partition</a:t>
            </a:r>
            <a:endParaRPr lang="en-US" altLang="zh-CN" sz="2400" b="1" dirty="0">
              <a:solidFill>
                <a:schemeClr val="accent1"/>
              </a:solidFill>
              <a:latin typeface="Arial" panose="020B0604020202020204" pitchFamily="34" charset="0"/>
              <a:ea typeface="黑体" panose="02010609060101010101" pitchFamily="49" charset="-122"/>
            </a:endParaRPr>
          </a:p>
        </p:txBody>
      </p:sp>
      <p:sp>
        <p:nvSpPr>
          <p:cNvPr id="34" name="等腰三角形 47"/>
          <p:cNvSpPr>
            <a:spLocks noChangeArrowheads="1"/>
          </p:cNvSpPr>
          <p:nvPr/>
        </p:nvSpPr>
        <p:spPr bwMode="auto">
          <a:xfrm rot="5400000">
            <a:off x="-39787" y="157290"/>
            <a:ext cx="581159" cy="501585"/>
          </a:xfrm>
          <a:prstGeom prst="triangle">
            <a:avLst>
              <a:gd name="adj" fmla="val 50000"/>
            </a:avLst>
          </a:prstGeom>
          <a:solidFill>
            <a:srgbClr val="1AA3C7"/>
          </a:solidFill>
          <a:ln>
            <a:noFill/>
          </a:ln>
        </p:spPr>
        <p:txBody>
          <a:bodyPr lIns="91438" tIns="45719" rIns="91438" bIns="45719"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1800">
              <a:solidFill>
                <a:srgbClr val="FFFFFF"/>
              </a:solidFill>
              <a:sym typeface="微软雅黑" panose="020B0503020204020204" pitchFamily="34" charset="-122"/>
            </a:endParaRPr>
          </a:p>
        </p:txBody>
      </p:sp>
      <p:pic>
        <p:nvPicPr>
          <p:cNvPr id="5" name="图片 4"/>
          <p:cNvPicPr>
            <a:picLocks noChangeAspect="1"/>
          </p:cNvPicPr>
          <p:nvPr/>
        </p:nvPicPr>
        <p:blipFill>
          <a:blip r:embed="rId1"/>
          <a:stretch>
            <a:fillRect/>
          </a:stretch>
        </p:blipFill>
        <p:spPr>
          <a:xfrm>
            <a:off x="1306287" y="2280983"/>
            <a:ext cx="6077068" cy="2675256"/>
          </a:xfrm>
          <a:prstGeom prst="rect">
            <a:avLst/>
          </a:prstGeom>
        </p:spPr>
      </p:pic>
      <mc:AlternateContent xmlns:mc="http://schemas.openxmlformats.org/markup-compatibility/2006">
        <mc:Choice xmlns:a14="http://schemas.microsoft.com/office/drawing/2010/main" Requires="a14">
          <p:sp>
            <p:nvSpPr>
              <p:cNvPr id="8" name="文本框 7"/>
              <p:cNvSpPr txBox="1"/>
              <p:nvPr/>
            </p:nvSpPr>
            <p:spPr>
              <a:xfrm>
                <a:off x="457195" y="646835"/>
                <a:ext cx="8024196" cy="1477840"/>
              </a:xfrm>
              <a:prstGeom prst="rect">
                <a:avLst/>
              </a:prstGeom>
              <a:noFill/>
            </p:spPr>
            <p:txBody>
              <a:bodyPr wrap="square">
                <a:spAutoFit/>
              </a:bodyPr>
              <a:lstStyle/>
              <a:p>
                <a:pPr marL="285750" lvl="2" indent="-285750">
                  <a:lnSpc>
                    <a:spcPct val="120000"/>
                  </a:lnSpc>
                  <a:spcBef>
                    <a:spcPts val="600"/>
                  </a:spcBef>
                  <a:buClr>
                    <a:schemeClr val="accent2">
                      <a:lumMod val="75000"/>
                    </a:schemeClr>
                  </a:buClr>
                  <a:buSzPct val="100000"/>
                  <a:buFont typeface="Wingdings" panose="05000000000000000000" charset="0"/>
                  <a:buChar char="Ø"/>
                </a:pPr>
                <a:r>
                  <a:rPr lang="en-US" altLang="zh-CN" dirty="0">
                    <a:solidFill>
                      <a:schemeClr val="tx1"/>
                    </a:solidFill>
                    <a:sym typeface="+mn-ea"/>
                  </a:rPr>
                  <a:t>provisioning </a:t>
                </a:r>
                <a:r>
                  <a:rPr lang="en-US" altLang="zh-CN" sz="1600" dirty="0">
                    <a:solidFill>
                      <a:srgbClr val="C00000"/>
                    </a:solidFill>
                    <a:sym typeface="+mn-ea"/>
                  </a:rPr>
                  <a:t>perspective </a:t>
                </a:r>
                <a14:m>
                  <m:oMath xmlns:m="http://schemas.openxmlformats.org/officeDocument/2006/math">
                    <m:r>
                      <a:rPr lang="en-US" altLang="zh-CN" sz="1600" b="0" i="1" smtClean="0">
                        <a:solidFill>
                          <a:srgbClr val="C00000"/>
                        </a:solidFill>
                        <a:latin typeface="Cambria Math" panose="02040503050406030204" pitchFamily="18" charset="0"/>
                      </a:rPr>
                      <m:t>𝑉</m:t>
                    </m:r>
                    <m:r>
                      <a:rPr lang="en-US" altLang="zh-CN" sz="1600" b="0" i="1" smtClean="0">
                        <a:solidFill>
                          <a:srgbClr val="C00000"/>
                        </a:solidFill>
                        <a:latin typeface="Cambria Math" panose="02040503050406030204" pitchFamily="18" charset="0"/>
                      </a:rPr>
                      <m:t>(</m:t>
                    </m:r>
                    <m:sSub>
                      <m:sSubPr>
                        <m:ctrlPr>
                          <a:rPr lang="en-US" altLang="zh-CN" sz="1600" b="0" i="1" smtClean="0">
                            <a:solidFill>
                              <a:srgbClr val="C00000"/>
                            </a:solidFill>
                            <a:latin typeface="Cambria Math" panose="02040503050406030204" pitchFamily="18" charset="0"/>
                          </a:rPr>
                        </m:ctrlPr>
                      </m:sSubPr>
                      <m:e>
                        <m:r>
                          <a:rPr lang="en-US" altLang="zh-CN" sz="1600" b="0" i="1" smtClean="0">
                            <a:solidFill>
                              <a:srgbClr val="C00000"/>
                            </a:solidFill>
                            <a:latin typeface="Cambria Math" panose="02040503050406030204" pitchFamily="18" charset="0"/>
                          </a:rPr>
                          <m:t>𝑚</m:t>
                        </m:r>
                      </m:e>
                      <m:sub>
                        <m:r>
                          <a:rPr lang="en-US" altLang="zh-CN" sz="1600" b="0" i="1" smtClean="0">
                            <a:solidFill>
                              <a:srgbClr val="C00000"/>
                            </a:solidFill>
                            <a:latin typeface="Cambria Math" panose="02040503050406030204" pitchFamily="18" charset="0"/>
                          </a:rPr>
                          <m:t>𝑖</m:t>
                        </m:r>
                      </m:sub>
                    </m:sSub>
                    <m:r>
                      <a:rPr lang="en-US" altLang="zh-CN" sz="1600" b="0" i="1" smtClean="0">
                        <a:solidFill>
                          <a:srgbClr val="C00000"/>
                        </a:solidFill>
                        <a:latin typeface="Cambria Math" panose="02040503050406030204" pitchFamily="18" charset="0"/>
                      </a:rPr>
                      <m:t>)</m:t>
                    </m:r>
                  </m:oMath>
                </a14:m>
                <a:r>
                  <a:rPr lang="en-US" altLang="zh-CN" dirty="0">
                    <a:sym typeface="+mn-ea"/>
                  </a:rPr>
                  <a:t>: for an individual </a:t>
                </a:r>
                <a:r>
                  <a:rPr lang="en-US" altLang="zh-CN" dirty="0"/>
                  <a:t>microser</a:t>
                </a:r>
                <a:r>
                  <a:rPr lang="en-US" altLang="zh-CN" dirty="0">
                    <a:solidFill>
                      <a:schemeClr val="tx1"/>
                    </a:solidFill>
                  </a:rPr>
                  <a:t>vice </a:t>
                </a:r>
                <a14:m>
                  <m:oMath xmlns:m="http://schemas.openxmlformats.org/officeDocument/2006/math">
                    <m:sSub>
                      <m:sSubPr>
                        <m:ctrlPr>
                          <a:rPr lang="en-US" altLang="zh-CN" b="0" i="1" smtClean="0">
                            <a:solidFill>
                              <a:schemeClr val="tx1"/>
                            </a:solidFill>
                            <a:latin typeface="Cambria Math" panose="02040503050406030204" pitchFamily="18" charset="0"/>
                          </a:rPr>
                        </m:ctrlPr>
                      </m:sSubPr>
                      <m:e>
                        <m:r>
                          <a:rPr lang="en-US" altLang="zh-CN" b="0" i="1" smtClean="0">
                            <a:solidFill>
                              <a:schemeClr val="tx1"/>
                            </a:solidFill>
                            <a:latin typeface="Cambria Math" panose="02040503050406030204" pitchFamily="18" charset="0"/>
                          </a:rPr>
                          <m:t>𝑚</m:t>
                        </m:r>
                      </m:e>
                      <m:sub>
                        <m:r>
                          <a:rPr lang="en-US" altLang="zh-CN" b="0" i="1" smtClean="0">
                            <a:solidFill>
                              <a:schemeClr val="tx1"/>
                            </a:solidFill>
                            <a:latin typeface="Cambria Math" panose="02040503050406030204" pitchFamily="18" charset="0"/>
                          </a:rPr>
                          <m:t>𝑖</m:t>
                        </m:r>
                      </m:sub>
                    </m:sSub>
                  </m:oMath>
                </a14:m>
                <a:r>
                  <a:rPr lang="en-US" altLang="zh-CN" dirty="0">
                    <a:solidFill>
                      <a:schemeClr val="tx1"/>
                    </a:solidFill>
                  </a:rPr>
                  <a:t>, eg. </a:t>
                </a:r>
                <a14:m>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𝑚</m:t>
                        </m:r>
                      </m:e>
                      <m:sub>
                        <m:r>
                          <a:rPr lang="en-US" altLang="zh-CN" b="0" i="1" smtClean="0">
                            <a:latin typeface="Cambria Math" panose="02040503050406030204" pitchFamily="18" charset="0"/>
                          </a:rPr>
                          <m:t>1</m:t>
                        </m:r>
                      </m:sub>
                    </m:sSub>
                  </m:oMath>
                </a14:m>
                <a:endParaRPr lang="en-US" altLang="zh-CN" dirty="0"/>
              </a:p>
              <a:p>
                <a:pPr marL="285750" lvl="2" indent="-285750">
                  <a:lnSpc>
                    <a:spcPct val="120000"/>
                  </a:lnSpc>
                  <a:spcBef>
                    <a:spcPts val="600"/>
                  </a:spcBef>
                  <a:buClr>
                    <a:schemeClr val="accent2">
                      <a:lumMod val="75000"/>
                    </a:schemeClr>
                  </a:buClr>
                  <a:buSzPct val="100000"/>
                  <a:buFont typeface="Wingdings" panose="05000000000000000000" charset="0"/>
                  <a:buChar char="Ø"/>
                </a:pPr>
                <a:r>
                  <a:rPr lang="en-US" altLang="zh-CN" sz="1600" dirty="0">
                    <a:solidFill>
                      <a:srgbClr val="C00000"/>
                    </a:solidFill>
                  </a:rPr>
                  <a:t>reconnect</a:t>
                </a:r>
                <a:r>
                  <a:rPr lang="en-US" altLang="zh-CN" dirty="0"/>
                  <a:t> the graph with full-connected virtual links </a:t>
                </a:r>
                <a14:m>
                  <m:oMath xmlns:m="http://schemas.openxmlformats.org/officeDocument/2006/math">
                    <m:sSup>
                      <m:sSupPr>
                        <m:ctrlPr>
                          <a:rPr lang="en-US" altLang="zh-CN" i="1" smtClean="0">
                            <a:latin typeface="Cambria Math" panose="02040503050406030204" pitchFamily="18" charset="0"/>
                          </a:rPr>
                        </m:ctrlPr>
                      </m:sSupPr>
                      <m:e>
                        <m:r>
                          <a:rPr lang="en-US" altLang="zh-CN" b="0" i="1" smtClean="0">
                            <a:latin typeface="Cambria Math" panose="02040503050406030204" pitchFamily="18" charset="0"/>
                          </a:rPr>
                          <m:t>𝐺</m:t>
                        </m:r>
                      </m:e>
                      <m:sup>
                        <m:r>
                          <a:rPr lang="en-US" altLang="zh-CN" b="0" i="1" smtClean="0">
                            <a:latin typeface="Cambria Math" panose="02040503050406030204" pitchFamily="18" charset="0"/>
                          </a:rPr>
                          <m:t>′</m:t>
                        </m:r>
                      </m:sup>
                    </m:sSup>
                    <m:r>
                      <a:rPr lang="en-US" altLang="zh-CN" i="1">
                        <a:latin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𝑚</m:t>
                        </m:r>
                      </m:e>
                      <m:sub>
                        <m:r>
                          <a:rPr lang="en-US" altLang="zh-CN" i="1">
                            <a:latin typeface="Cambria Math" panose="02040503050406030204" pitchFamily="18" charset="0"/>
                          </a:rPr>
                          <m:t>𝑖</m:t>
                        </m:r>
                      </m:sub>
                    </m:sSub>
                    <m:r>
                      <a:rPr lang="en-US" altLang="zh-CN" i="1">
                        <a:latin typeface="Cambria Math" panose="02040503050406030204" pitchFamily="18" charset="0"/>
                      </a:rPr>
                      <m:t>)</m:t>
                    </m:r>
                  </m:oMath>
                </a14:m>
                <a:endParaRPr lang="en-US" altLang="zh-CN" dirty="0"/>
              </a:p>
              <a:p>
                <a:pPr marL="285750" lvl="2" indent="-285750">
                  <a:lnSpc>
                    <a:spcPct val="120000"/>
                  </a:lnSpc>
                  <a:spcBef>
                    <a:spcPts val="600"/>
                  </a:spcBef>
                  <a:buClr>
                    <a:schemeClr val="accent2">
                      <a:lumMod val="75000"/>
                    </a:schemeClr>
                  </a:buClr>
                  <a:buSzPct val="100000"/>
                  <a:buFont typeface="Wingdings" panose="05000000000000000000" charset="0"/>
                  <a:buChar char="Ø"/>
                </a:pPr>
                <a:r>
                  <a:rPr lang="en-US" altLang="zh-CN" dirty="0"/>
                  <a:t>partitioning into groups by </a:t>
                </a:r>
                <a:r>
                  <a:rPr lang="en-US" altLang="zh-CN" sz="1600" dirty="0">
                    <a:solidFill>
                      <a:srgbClr val="C00000"/>
                    </a:solidFill>
                  </a:rPr>
                  <a:t>thresholding</a:t>
                </a:r>
                <a:r>
                  <a:rPr lang="en-US" altLang="zh-CN" dirty="0"/>
                  <a:t> virtual link bandwidth </a:t>
                </a:r>
                <a14:m>
                  <m:oMath xmlns:m="http://schemas.openxmlformats.org/officeDocument/2006/math">
                    <m:r>
                      <a:rPr lang="zh-CN" altLang="en-US" i="1" smtClean="0">
                        <a:latin typeface="Cambria Math" panose="02040503050406030204" pitchFamily="18" charset="0"/>
                      </a:rPr>
                      <m:t>𝒫</m:t>
                    </m:r>
                    <m:d>
                      <m:dPr>
                        <m:ctrlPr>
                          <a:rPr lang="en-US" altLang="zh-CN" i="1">
                            <a:latin typeface="Cambria Math" panose="02040503050406030204" pitchFamily="18" charset="0"/>
                          </a:rPr>
                        </m:ctrlPr>
                      </m:dPr>
                      <m:e>
                        <m:sSub>
                          <m:sSubPr>
                            <m:ctrlPr>
                              <a:rPr lang="en-US" altLang="zh-CN" i="1">
                                <a:latin typeface="Cambria Math" panose="02040503050406030204" pitchFamily="18" charset="0"/>
                              </a:rPr>
                            </m:ctrlPr>
                          </m:sSubPr>
                          <m:e>
                            <m:r>
                              <a:rPr lang="en-US" altLang="zh-CN" i="1">
                                <a:latin typeface="Cambria Math" panose="02040503050406030204" pitchFamily="18" charset="0"/>
                              </a:rPr>
                              <m:t>𝑚</m:t>
                            </m:r>
                          </m:e>
                          <m:sub>
                            <m:r>
                              <a:rPr lang="en-US" altLang="zh-CN" i="1">
                                <a:latin typeface="Cambria Math" panose="02040503050406030204" pitchFamily="18" charset="0"/>
                              </a:rPr>
                              <m:t>𝑖</m:t>
                            </m:r>
                          </m:sub>
                        </m:sSub>
                      </m:e>
                    </m:d>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𝑝</m:t>
                        </m:r>
                      </m:e>
                      <m:sub>
                        <m:r>
                          <a:rPr lang="en-US" altLang="zh-CN" b="0" i="1" smtClean="0">
                            <a:latin typeface="Cambria Math" panose="02040503050406030204" pitchFamily="18" charset="0"/>
                          </a:rPr>
                          <m:t>𝑠</m:t>
                        </m:r>
                      </m:sub>
                    </m:sSub>
                    <m:d>
                      <m:dPr>
                        <m:ctrlPr>
                          <a:rPr lang="en-US" altLang="zh-CN" i="1">
                            <a:latin typeface="Cambria Math" panose="02040503050406030204" pitchFamily="18" charset="0"/>
                          </a:rPr>
                        </m:ctrlPr>
                      </m:dPr>
                      <m:e>
                        <m:sSub>
                          <m:sSubPr>
                            <m:ctrlPr>
                              <a:rPr lang="en-US" altLang="zh-CN" i="1">
                                <a:latin typeface="Cambria Math" panose="02040503050406030204" pitchFamily="18" charset="0"/>
                              </a:rPr>
                            </m:ctrlPr>
                          </m:sSubPr>
                          <m:e>
                            <m:r>
                              <a:rPr lang="en-US" altLang="zh-CN" i="1">
                                <a:latin typeface="Cambria Math" panose="02040503050406030204" pitchFamily="18" charset="0"/>
                              </a:rPr>
                              <m:t>𝑚</m:t>
                            </m:r>
                          </m:e>
                          <m:sub>
                            <m:r>
                              <a:rPr lang="en-US" altLang="zh-CN" i="1">
                                <a:latin typeface="Cambria Math" panose="02040503050406030204" pitchFamily="18" charset="0"/>
                              </a:rPr>
                              <m:t>𝑖</m:t>
                            </m:r>
                          </m:sub>
                        </m:sSub>
                      </m:e>
                    </m:d>
                    <m:r>
                      <a:rPr lang="en-US" altLang="zh-CN" b="0" i="1" smtClean="0">
                        <a:latin typeface="Cambria Math" panose="02040503050406030204" pitchFamily="18" charset="0"/>
                      </a:rPr>
                      <m:t>}</m:t>
                    </m:r>
                  </m:oMath>
                </a14:m>
                <a:endParaRPr lang="en-US" altLang="zh-CN" dirty="0"/>
              </a:p>
              <a:p>
                <a:pPr marL="285750" lvl="2" indent="-285750">
                  <a:lnSpc>
                    <a:spcPct val="120000"/>
                  </a:lnSpc>
                  <a:spcBef>
                    <a:spcPts val="600"/>
                  </a:spcBef>
                  <a:buClr>
                    <a:schemeClr val="accent2">
                      <a:lumMod val="75000"/>
                    </a:schemeClr>
                  </a:buClr>
                  <a:buSzPct val="100000"/>
                  <a:buFont typeface="Wingdings" panose="05000000000000000000" charset="0"/>
                  <a:buChar char="Ø"/>
                </a:pPr>
                <a:r>
                  <a:rPr lang="en-US" altLang="zh-CN" dirty="0"/>
                  <a:t>elect </a:t>
                </a:r>
                <a:r>
                  <a:rPr lang="en-US" altLang="zh-CN" sz="1600" dirty="0">
                    <a:solidFill>
                      <a:srgbClr val="C00000"/>
                    </a:solidFill>
                  </a:rPr>
                  <a:t>candidate node </a:t>
                </a:r>
                <a:r>
                  <a:rPr lang="en-US" altLang="zh-CN" dirty="0"/>
                  <a:t>into groups to enhance connectivity</a:t>
                </a:r>
                <a:endParaRPr lang="zh-CN" altLang="en-US" dirty="0"/>
              </a:p>
            </p:txBody>
          </p:sp>
        </mc:Choice>
        <mc:Fallback>
          <p:sp>
            <p:nvSpPr>
              <p:cNvPr id="8" name="文本框 7"/>
              <p:cNvSpPr txBox="1">
                <a:spLocks noRot="1" noChangeAspect="1" noMove="1" noResize="1" noEditPoints="1" noAdjustHandles="1" noChangeArrowheads="1" noChangeShapeType="1" noTextEdit="1"/>
              </p:cNvSpPr>
              <p:nvPr/>
            </p:nvSpPr>
            <p:spPr>
              <a:xfrm>
                <a:off x="457195" y="646835"/>
                <a:ext cx="8024196" cy="1477840"/>
              </a:xfrm>
              <a:prstGeom prst="rect">
                <a:avLst/>
              </a:prstGeom>
              <a:blipFill rotWithShape="1">
                <a:blip r:embed="rId2"/>
                <a:stretch>
                  <a:fillRect l="-8" t="-27" r="4" b="41"/>
                </a:stretch>
              </a:blipFill>
            </p:spPr>
            <p:txBody>
              <a:bodyPr/>
              <a:lstStyle/>
              <a:p>
                <a:r>
                  <a:rPr lang="zh-CN" altLang="en-US">
                    <a:noFill/>
                  </a:rPr>
                  <a:t> </a:t>
                </a:r>
              </a:p>
            </p:txBody>
          </p:sp>
        </mc:Fallback>
      </mc:AlternateContent>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矩形 46"/>
          <p:cNvSpPr>
            <a:spLocks noChangeArrowheads="1"/>
          </p:cNvSpPr>
          <p:nvPr/>
        </p:nvSpPr>
        <p:spPr bwMode="auto">
          <a:xfrm>
            <a:off x="476188" y="177842"/>
            <a:ext cx="4419796" cy="46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8" tIns="45719" rIns="91438" bIns="45719">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buNone/>
            </a:pPr>
            <a:r>
              <a:rPr lang="en-US" altLang="zh-CN" sz="2400" b="1" dirty="0">
                <a:solidFill>
                  <a:schemeClr val="accent1"/>
                </a:solidFill>
                <a:latin typeface="Arial" panose="020B0604020202020204" pitchFamily="34" charset="0"/>
                <a:ea typeface="黑体" panose="02010609060101010101" pitchFamily="49" charset="-122"/>
              </a:rPr>
              <a:t>Region-based initial partition</a:t>
            </a:r>
            <a:endParaRPr lang="en-US" altLang="zh-CN" sz="2400" b="1" dirty="0">
              <a:solidFill>
                <a:schemeClr val="accent1"/>
              </a:solidFill>
              <a:latin typeface="Arial" panose="020B0604020202020204" pitchFamily="34" charset="0"/>
              <a:ea typeface="黑体" panose="02010609060101010101" pitchFamily="49" charset="-122"/>
            </a:endParaRPr>
          </a:p>
        </p:txBody>
      </p:sp>
      <p:sp>
        <p:nvSpPr>
          <p:cNvPr id="34" name="等腰三角形 47"/>
          <p:cNvSpPr>
            <a:spLocks noChangeArrowheads="1"/>
          </p:cNvSpPr>
          <p:nvPr/>
        </p:nvSpPr>
        <p:spPr bwMode="auto">
          <a:xfrm rot="5400000">
            <a:off x="-39787" y="157290"/>
            <a:ext cx="581159" cy="501585"/>
          </a:xfrm>
          <a:prstGeom prst="triangle">
            <a:avLst>
              <a:gd name="adj" fmla="val 50000"/>
            </a:avLst>
          </a:prstGeom>
          <a:solidFill>
            <a:srgbClr val="1AA3C7"/>
          </a:solidFill>
          <a:ln>
            <a:noFill/>
          </a:ln>
        </p:spPr>
        <p:txBody>
          <a:bodyPr lIns="91438" tIns="45719" rIns="91438" bIns="45719"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1800">
              <a:solidFill>
                <a:srgbClr val="FFFFFF"/>
              </a:solidFill>
              <a:sym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125806" y="762919"/>
            <a:ext cx="4042003" cy="3789378"/>
          </a:xfrm>
          <a:prstGeom prst="rect">
            <a:avLst/>
          </a:prstGeom>
        </p:spPr>
      </p:pic>
      <mc:AlternateContent xmlns:mc="http://schemas.openxmlformats.org/markup-compatibility/2006">
        <mc:Choice xmlns:a14="http://schemas.microsoft.com/office/drawing/2010/main" Requires="a14">
          <p:sp>
            <p:nvSpPr>
              <p:cNvPr id="2" name="文本框 1"/>
              <p:cNvSpPr txBox="1"/>
              <p:nvPr/>
            </p:nvSpPr>
            <p:spPr>
              <a:xfrm>
                <a:off x="4246615" y="762919"/>
                <a:ext cx="4824079" cy="2018501"/>
              </a:xfrm>
              <a:prstGeom prst="rect">
                <a:avLst/>
              </a:prstGeom>
              <a:solidFill>
                <a:srgbClr val="85D8EF"/>
              </a:solidFill>
            </p:spPr>
            <p:txBody>
              <a:bodyPr wrap="square">
                <a:spAutoFit/>
              </a:bodyPr>
              <a:lstStyle/>
              <a:p>
                <a:pPr algn="just">
                  <a:lnSpc>
                    <a:spcPct val="120000"/>
                  </a:lnSpc>
                </a:pPr>
                <a:r>
                  <a:rPr lang="zh-CN" altLang="en-US" b="1" dirty="0">
                    <a:latin typeface="Arial" panose="020B0604020202020204" pitchFamily="34" charset="0"/>
                    <a:ea typeface="黑体" panose="02010609060101010101" pitchFamily="49" charset="-122"/>
                  </a:rPr>
                  <a:t>Definition</a:t>
                </a:r>
                <a:r>
                  <a:rPr lang="en-US" altLang="zh-CN" b="1" dirty="0">
                    <a:latin typeface="Arial" panose="020B0604020202020204" pitchFamily="34" charset="0"/>
                    <a:ea typeface="黑体" panose="02010609060101010101" pitchFamily="49" charset="-122"/>
                  </a:rPr>
                  <a:t>1</a:t>
                </a:r>
                <a:r>
                  <a:rPr lang="zh-CN" altLang="en-US" b="1" dirty="0">
                    <a:latin typeface="Arial" panose="020B0604020202020204" pitchFamily="34" charset="0"/>
                    <a:ea typeface="黑体" panose="02010609060101010101" pitchFamily="49" charset="-122"/>
                  </a:rPr>
                  <a:t>(</a:t>
                </a:r>
                <a:r>
                  <a:rPr lang="en-US" altLang="zh-CN" b="1" dirty="0">
                    <a:solidFill>
                      <a:srgbClr val="C00000"/>
                    </a:solidFill>
                    <a:latin typeface="Arial" panose="020B0604020202020204" pitchFamily="34" charset="0"/>
                    <a:ea typeface="黑体" panose="02010609060101010101" pitchFamily="49" charset="-122"/>
                  </a:rPr>
                  <a:t>proactive factor</a:t>
                </a:r>
                <a:r>
                  <a:rPr lang="zh-CN" altLang="en-US" b="1" dirty="0">
                    <a:latin typeface="Arial" panose="020B0604020202020204" pitchFamily="34" charset="0"/>
                    <a:ea typeface="黑体" panose="02010609060101010101" pitchFamily="49" charset="-122"/>
                  </a:rPr>
                  <a:t>): </a:t>
                </a:r>
                <a:r>
                  <a:rPr lang="en-US" altLang="zh-CN" sz="1300" dirty="0">
                    <a:latin typeface="Arial" panose="020B0604020202020204" pitchFamily="34" charset="0"/>
                    <a:ea typeface="黑体" panose="02010609060101010101" pitchFamily="49" charset="-122"/>
                  </a:rPr>
                  <a:t>the </a:t>
                </a:r>
                <a:r>
                  <a:rPr lang="en-US" altLang="zh-CN" sz="1300" dirty="0">
                    <a:solidFill>
                      <a:srgbClr val="C00000"/>
                    </a:solidFill>
                    <a:latin typeface="Arial" panose="020B0604020202020204" pitchFamily="34" charset="0"/>
                    <a:ea typeface="黑体" panose="02010609060101010101" pitchFamily="49" charset="-122"/>
                  </a:rPr>
                  <a:t>completion time deviation </a:t>
                </a:r>
                <a:r>
                  <a:rPr lang="en-US" altLang="zh-CN" sz="1300" dirty="0">
                    <a:latin typeface="Arial" panose="020B0604020202020204" pitchFamily="34" charset="0"/>
                    <a:ea typeface="黑体" panose="02010609060101010101" pitchFamily="49" charset="-122"/>
                  </a:rPr>
                  <a:t>between provisioning the instance </a:t>
                </a:r>
                <a:r>
                  <a:rPr lang="en-US" altLang="zh-CN" sz="1300" dirty="0">
                    <a:solidFill>
                      <a:srgbClr val="C00000"/>
                    </a:solidFill>
                    <a:latin typeface="Arial" panose="020B0604020202020204" pitchFamily="34" charset="0"/>
                    <a:ea typeface="黑体" panose="02010609060101010101" pitchFamily="49" charset="-122"/>
                  </a:rPr>
                  <a:t>only on candidate </a:t>
                </a:r>
                <a14:m>
                  <m:oMath xmlns:m="http://schemas.openxmlformats.org/officeDocument/2006/math">
                    <m:sSub>
                      <m:sSubPr>
                        <m:ctrlPr>
                          <a:rPr lang="en-US" altLang="zh-CN" sz="1300" i="1" smtClean="0">
                            <a:solidFill>
                              <a:srgbClr val="C00000"/>
                            </a:solidFill>
                            <a:latin typeface="Cambria Math" panose="02040503050406030204" pitchFamily="18" charset="0"/>
                            <a:ea typeface="黑体" panose="02010609060101010101" pitchFamily="49" charset="-122"/>
                          </a:rPr>
                        </m:ctrlPr>
                      </m:sSubPr>
                      <m:e>
                        <m:r>
                          <a:rPr lang="en-US" altLang="zh-CN" sz="1300" b="0" i="1" smtClean="0">
                            <a:solidFill>
                              <a:srgbClr val="C00000"/>
                            </a:solidFill>
                            <a:latin typeface="Cambria Math" panose="02040503050406030204" pitchFamily="18" charset="0"/>
                            <a:ea typeface="黑体" panose="02010609060101010101" pitchFamily="49" charset="-122"/>
                          </a:rPr>
                          <m:t>𝑣</m:t>
                        </m:r>
                      </m:e>
                      <m:sub>
                        <m:r>
                          <a:rPr lang="zh-CN" altLang="en-US" sz="1300" i="1" smtClean="0">
                            <a:solidFill>
                              <a:srgbClr val="C00000"/>
                            </a:solidFill>
                            <a:latin typeface="Cambria Math" panose="02040503050406030204" pitchFamily="18" charset="0"/>
                            <a:ea typeface="黑体" panose="02010609060101010101" pitchFamily="49" charset="-122"/>
                          </a:rPr>
                          <m:t>𝜂</m:t>
                        </m:r>
                      </m:sub>
                    </m:sSub>
                  </m:oMath>
                </a14:m>
                <a:r>
                  <a:rPr lang="en-US" altLang="zh-CN" sz="1300" i="1" dirty="0">
                    <a:solidFill>
                      <a:srgbClr val="C00000"/>
                    </a:solidFill>
                    <a:latin typeface="Cambria Math" panose="02040503050406030204" pitchFamily="18" charset="0"/>
                    <a:ea typeface="黑体" panose="02010609060101010101" pitchFamily="49" charset="-122"/>
                  </a:rPr>
                  <a:t> </a:t>
                </a:r>
                <a:r>
                  <a:rPr lang="en-US" altLang="zh-CN" sz="1300" dirty="0">
                    <a:latin typeface="Arial" panose="020B0604020202020204" pitchFamily="34" charset="0"/>
                    <a:ea typeface="黑体" panose="02010609060101010101" pitchFamily="49" charset="-122"/>
                  </a:rPr>
                  <a:t>and </a:t>
                </a:r>
                <a:r>
                  <a:rPr lang="en-US" altLang="zh-CN" sz="1300" dirty="0">
                    <a:solidFill>
                      <a:srgbClr val="C00000"/>
                    </a:solidFill>
                    <a:latin typeface="Arial" panose="020B0604020202020204" pitchFamily="34" charset="0"/>
                    <a:ea typeface="黑体" panose="02010609060101010101" pitchFamily="49" charset="-122"/>
                  </a:rPr>
                  <a:t>only on any </a:t>
                </a:r>
                <a14:m>
                  <m:oMath xmlns:m="http://schemas.openxmlformats.org/officeDocument/2006/math">
                    <m:sSub>
                      <m:sSubPr>
                        <m:ctrlPr>
                          <a:rPr lang="en-US" altLang="zh-CN" sz="1300" i="1" smtClean="0">
                            <a:solidFill>
                              <a:srgbClr val="C00000"/>
                            </a:solidFill>
                            <a:latin typeface="Cambria Math" panose="02040503050406030204" pitchFamily="18" charset="0"/>
                            <a:ea typeface="黑体" panose="02010609060101010101" pitchFamily="49" charset="-122"/>
                          </a:rPr>
                        </m:ctrlPr>
                      </m:sSubPr>
                      <m:e>
                        <m:r>
                          <a:rPr lang="en-US" altLang="zh-CN" sz="1300" b="0" i="1" smtClean="0">
                            <a:solidFill>
                              <a:srgbClr val="C00000"/>
                            </a:solidFill>
                            <a:latin typeface="Cambria Math" panose="02040503050406030204" pitchFamily="18" charset="0"/>
                            <a:ea typeface="黑体" panose="02010609060101010101" pitchFamily="49" charset="-122"/>
                          </a:rPr>
                          <m:t>𝑣</m:t>
                        </m:r>
                      </m:e>
                      <m:sub>
                        <m:r>
                          <a:rPr lang="en-US" altLang="zh-CN" sz="1300" b="0" i="1" smtClean="0">
                            <a:solidFill>
                              <a:srgbClr val="C00000"/>
                            </a:solidFill>
                            <a:latin typeface="Cambria Math" panose="02040503050406030204" pitchFamily="18" charset="0"/>
                            <a:ea typeface="黑体" panose="02010609060101010101" pitchFamily="49" charset="-122"/>
                          </a:rPr>
                          <m:t>𝑎</m:t>
                        </m:r>
                      </m:sub>
                    </m:sSub>
                  </m:oMath>
                </a14:m>
                <a:r>
                  <a:rPr lang="en-US" altLang="zh-CN" sz="1300" dirty="0">
                    <a:latin typeface="Arial" panose="020B0604020202020204" pitchFamily="34" charset="0"/>
                    <a:ea typeface="黑体" panose="02010609060101010101" pitchFamily="49" charset="-122"/>
                  </a:rPr>
                  <a:t> belonging to this group: </a:t>
                </a:r>
                <a:endParaRPr lang="en-US" altLang="zh-CN" sz="1300" dirty="0">
                  <a:latin typeface="Arial" panose="020B0604020202020204" pitchFamily="34" charset="0"/>
                  <a:ea typeface="黑体" panose="02010609060101010101" pitchFamily="49" charset="-122"/>
                </a:endParaRPr>
              </a:p>
              <a:p>
                <a:pPr algn="just">
                  <a:lnSpc>
                    <a:spcPct val="130000"/>
                  </a:lnSpc>
                </a:pPr>
                <a14:m>
                  <m:oMathPara xmlns:m="http://schemas.openxmlformats.org/officeDocument/2006/math">
                    <m:oMathParaPr>
                      <m:jc m:val="centerGroup"/>
                    </m:oMathParaPr>
                    <m:oMath xmlns:m="http://schemas.openxmlformats.org/officeDocument/2006/math">
                      <m:sSup>
                        <m:sSupPr>
                          <m:ctrlPr>
                            <a:rPr lang="en-US" altLang="zh-CN" sz="1200" i="1" smtClean="0">
                              <a:latin typeface="Cambria Math" panose="02040503050406030204" pitchFamily="18" charset="0"/>
                              <a:ea typeface="黑体" panose="02010609060101010101" pitchFamily="49" charset="-122"/>
                            </a:rPr>
                          </m:ctrlPr>
                        </m:sSupPr>
                        <m:e>
                          <m:r>
                            <m:rPr>
                              <m:sty m:val="p"/>
                            </m:rPr>
                            <a:rPr lang="el-GR" altLang="zh-CN" sz="1200" i="1" smtClean="0">
                              <a:latin typeface="Cambria Math" panose="02040503050406030204" pitchFamily="18" charset="0"/>
                              <a:ea typeface="Cambria Math" panose="02040503050406030204" pitchFamily="18" charset="0"/>
                            </a:rPr>
                            <m:t>Δ</m:t>
                          </m:r>
                        </m:e>
                        <m:sup>
                          <m:r>
                            <a:rPr lang="zh-CN" altLang="en-US" sz="1200" i="1" smtClean="0">
                              <a:latin typeface="Cambria Math" panose="02040503050406030204" pitchFamily="18" charset="0"/>
                              <a:ea typeface="黑体" panose="02010609060101010101" pitchFamily="49" charset="-122"/>
                            </a:rPr>
                            <m:t>𝜂</m:t>
                          </m:r>
                        </m:sup>
                      </m:sSup>
                      <m:r>
                        <a:rPr lang="en-US" altLang="zh-CN" sz="1200" b="0" i="1" smtClean="0">
                          <a:latin typeface="Cambria Math" panose="02040503050406030204" pitchFamily="18" charset="0"/>
                          <a:ea typeface="黑体" panose="02010609060101010101" pitchFamily="49" charset="-122"/>
                        </a:rPr>
                        <m:t>=</m:t>
                      </m:r>
                      <m:d>
                        <m:dPr>
                          <m:begChr m:val="["/>
                          <m:endChr m:val="]"/>
                          <m:ctrlPr>
                            <a:rPr lang="en-US" altLang="zh-CN" sz="1200" b="0" i="1" smtClean="0">
                              <a:latin typeface="Cambria Math" panose="02040503050406030204" pitchFamily="18" charset="0"/>
                              <a:ea typeface="黑体" panose="02010609060101010101" pitchFamily="49" charset="-122"/>
                            </a:rPr>
                          </m:ctrlPr>
                        </m:dPr>
                        <m:e>
                          <m:nary>
                            <m:naryPr>
                              <m:chr m:val="∑"/>
                              <m:supHide m:val="on"/>
                              <m:ctrlPr>
                                <a:rPr lang="en-US" altLang="zh-CN" sz="1200" b="0" i="1" smtClean="0">
                                  <a:latin typeface="Cambria Math" panose="02040503050406030204" pitchFamily="18" charset="0"/>
                                  <a:ea typeface="黑体" panose="02010609060101010101" pitchFamily="49" charset="-122"/>
                                </a:rPr>
                              </m:ctrlPr>
                            </m:naryPr>
                            <m:sub>
                              <m:sSub>
                                <m:sSubPr>
                                  <m:ctrlPr>
                                    <a:rPr lang="en-US" altLang="zh-CN" sz="1200" b="0" i="1" smtClean="0">
                                      <a:latin typeface="Cambria Math" panose="02040503050406030204" pitchFamily="18" charset="0"/>
                                      <a:ea typeface="黑体" panose="02010609060101010101" pitchFamily="49" charset="-122"/>
                                    </a:rPr>
                                  </m:ctrlPr>
                                </m:sSubPr>
                                <m:e>
                                  <m:r>
                                    <a:rPr lang="en-US" altLang="zh-CN" sz="1200" b="0" i="1" smtClean="0">
                                      <a:latin typeface="Cambria Math" panose="02040503050406030204" pitchFamily="18" charset="0"/>
                                      <a:ea typeface="黑体" panose="02010609060101010101" pitchFamily="49" charset="-122"/>
                                    </a:rPr>
                                    <m:t>𝑣</m:t>
                                  </m:r>
                                </m:e>
                                <m:sub>
                                  <m:r>
                                    <a:rPr lang="en-US" altLang="zh-CN" sz="1200" b="0" i="1" smtClean="0">
                                      <a:latin typeface="Cambria Math" panose="02040503050406030204" pitchFamily="18" charset="0"/>
                                      <a:ea typeface="黑体" panose="02010609060101010101" pitchFamily="49" charset="-122"/>
                                    </a:rPr>
                                    <m:t>𝑖</m:t>
                                  </m:r>
                                </m:sub>
                              </m:sSub>
                              <m:r>
                                <m:rPr>
                                  <m:brk m:alnAt="7"/>
                                </m:rPr>
                                <a:rPr lang="en-US" altLang="zh-CN" sz="1200" b="0" i="1" smtClean="0">
                                  <a:latin typeface="Cambria Math" panose="02040503050406030204" pitchFamily="18" charset="0"/>
                                  <a:ea typeface="Cambria Math" panose="02040503050406030204" pitchFamily="18" charset="0"/>
                                </a:rPr>
                                <m:t>∈</m:t>
                              </m:r>
                              <m:sSub>
                                <m:sSubPr>
                                  <m:ctrlPr>
                                    <a:rPr lang="en-US" altLang="zh-CN" sz="1200" b="0" i="1" smtClean="0">
                                      <a:latin typeface="Cambria Math" panose="02040503050406030204" pitchFamily="18" charset="0"/>
                                      <a:ea typeface="Cambria Math" panose="02040503050406030204" pitchFamily="18" charset="0"/>
                                    </a:rPr>
                                  </m:ctrlPr>
                                </m:sSubPr>
                                <m:e>
                                  <m:r>
                                    <a:rPr lang="en-US" altLang="zh-CN" sz="1200" b="0" i="1" smtClean="0">
                                      <a:latin typeface="Cambria Math" panose="02040503050406030204" pitchFamily="18" charset="0"/>
                                      <a:ea typeface="Cambria Math" panose="02040503050406030204" pitchFamily="18" charset="0"/>
                                    </a:rPr>
                                    <m:t>𝑝</m:t>
                                  </m:r>
                                </m:e>
                                <m:sub>
                                  <m:r>
                                    <a:rPr lang="en-US" altLang="zh-CN" sz="1200" b="0" i="1" smtClean="0">
                                      <a:latin typeface="Cambria Math" panose="02040503050406030204" pitchFamily="18" charset="0"/>
                                      <a:ea typeface="Cambria Math" panose="02040503050406030204" pitchFamily="18" charset="0"/>
                                    </a:rPr>
                                    <m:t>𝑠</m:t>
                                  </m:r>
                                </m:sub>
                              </m:sSub>
                              <m:d>
                                <m:dPr>
                                  <m:ctrlPr>
                                    <a:rPr lang="en-US" altLang="zh-CN" sz="1200" i="1">
                                      <a:latin typeface="Cambria Math" panose="02040503050406030204" pitchFamily="18" charset="0"/>
                                    </a:rPr>
                                  </m:ctrlPr>
                                </m:dPr>
                                <m:e>
                                  <m:sSub>
                                    <m:sSubPr>
                                      <m:ctrlPr>
                                        <a:rPr lang="en-US" altLang="zh-CN" sz="1200" i="1">
                                          <a:latin typeface="Cambria Math" panose="02040503050406030204" pitchFamily="18" charset="0"/>
                                        </a:rPr>
                                      </m:ctrlPr>
                                    </m:sSubPr>
                                    <m:e>
                                      <m:r>
                                        <a:rPr lang="en-US" altLang="zh-CN" sz="1200" i="1">
                                          <a:latin typeface="Cambria Math" panose="02040503050406030204" pitchFamily="18" charset="0"/>
                                        </a:rPr>
                                        <m:t>𝑚</m:t>
                                      </m:r>
                                    </m:e>
                                    <m:sub>
                                      <m:r>
                                        <a:rPr lang="en-US" altLang="zh-CN" sz="1200" i="1">
                                          <a:latin typeface="Cambria Math" panose="02040503050406030204" pitchFamily="18" charset="0"/>
                                        </a:rPr>
                                        <m:t>𝑖</m:t>
                                      </m:r>
                                    </m:sub>
                                  </m:sSub>
                                </m:e>
                              </m:d>
                            </m:sub>
                            <m:sup/>
                            <m:e>
                              <m:f>
                                <m:fPr>
                                  <m:ctrlPr>
                                    <a:rPr lang="en-US" altLang="zh-CN" sz="1200" b="0" i="1" smtClean="0">
                                      <a:latin typeface="Cambria Math" panose="02040503050406030204" pitchFamily="18" charset="0"/>
                                      <a:ea typeface="黑体" panose="02010609060101010101" pitchFamily="49" charset="-122"/>
                                    </a:rPr>
                                  </m:ctrlPr>
                                </m:fPr>
                                <m:num>
                                  <m:sSub>
                                    <m:sSubPr>
                                      <m:ctrlPr>
                                        <a:rPr lang="en-US" altLang="zh-CN" sz="1200" b="0" i="1" smtClean="0">
                                          <a:latin typeface="Cambria Math" panose="02040503050406030204" pitchFamily="18" charset="0"/>
                                          <a:ea typeface="黑体" panose="02010609060101010101" pitchFamily="49" charset="-122"/>
                                        </a:rPr>
                                      </m:ctrlPr>
                                    </m:sSubPr>
                                    <m:e>
                                      <m:r>
                                        <a:rPr lang="en-US" altLang="zh-CN" sz="1200" b="0" i="1" smtClean="0">
                                          <a:latin typeface="Cambria Math" panose="02040503050406030204" pitchFamily="18" charset="0"/>
                                          <a:ea typeface="黑体" panose="02010609060101010101" pitchFamily="49" charset="-122"/>
                                        </a:rPr>
                                        <m:t>𝑟</m:t>
                                      </m:r>
                                    </m:e>
                                    <m:sub>
                                      <m:r>
                                        <a:rPr lang="en-US" altLang="zh-CN" sz="1200" b="0" i="1" smtClean="0">
                                          <a:latin typeface="Cambria Math" panose="02040503050406030204" pitchFamily="18" charset="0"/>
                                          <a:ea typeface="黑体" panose="02010609060101010101" pitchFamily="49" charset="-122"/>
                                        </a:rPr>
                                        <m:t>𝑖</m:t>
                                      </m:r>
                                    </m:sub>
                                  </m:sSub>
                                </m:num>
                                <m:den>
                                  <m:r>
                                    <a:rPr lang="zh-CN" altLang="en-US" sz="1200" b="0" i="1" smtClean="0">
                                      <a:latin typeface="Cambria Math" panose="02040503050406030204" pitchFamily="18" charset="0"/>
                                      <a:ea typeface="黑体" panose="02010609060101010101" pitchFamily="49" charset="-122"/>
                                    </a:rPr>
                                    <m:t>𝔹</m:t>
                                  </m:r>
                                  <m:d>
                                    <m:dPr>
                                      <m:ctrlPr>
                                        <a:rPr lang="en-US" altLang="zh-CN" sz="1200" b="0" i="1" smtClean="0">
                                          <a:latin typeface="Cambria Math" panose="02040503050406030204" pitchFamily="18" charset="0"/>
                                          <a:ea typeface="黑体" panose="02010609060101010101" pitchFamily="49" charset="-122"/>
                                        </a:rPr>
                                      </m:ctrlPr>
                                    </m:dPr>
                                    <m:e>
                                      <m:sSubSup>
                                        <m:sSubSupPr>
                                          <m:ctrlPr>
                                            <a:rPr lang="en-US" altLang="zh-CN" sz="1200" b="0" i="1" smtClean="0">
                                              <a:latin typeface="Cambria Math" panose="02040503050406030204" pitchFamily="18" charset="0"/>
                                              <a:ea typeface="黑体" panose="02010609060101010101" pitchFamily="49" charset="-122"/>
                                            </a:rPr>
                                          </m:ctrlPr>
                                        </m:sSubSupPr>
                                        <m:e>
                                          <m:r>
                                            <a:rPr lang="en-US" altLang="zh-CN" sz="1200" b="0" i="1" smtClean="0">
                                              <a:latin typeface="Cambria Math" panose="02040503050406030204" pitchFamily="18" charset="0"/>
                                              <a:ea typeface="黑体" panose="02010609060101010101" pitchFamily="49" charset="-122"/>
                                            </a:rPr>
                                            <m:t>𝑙</m:t>
                                          </m:r>
                                        </m:e>
                                        <m:sub>
                                          <m:r>
                                            <a:rPr lang="en-US" altLang="zh-CN" sz="1200" b="0" i="1" smtClean="0">
                                              <a:latin typeface="Cambria Math" panose="02040503050406030204" pitchFamily="18" charset="0"/>
                                              <a:ea typeface="黑体" panose="02010609060101010101" pitchFamily="49" charset="-122"/>
                                            </a:rPr>
                                            <m:t>𝑖</m:t>
                                          </m:r>
                                          <m:r>
                                            <a:rPr lang="en-US" altLang="zh-CN" sz="1200" b="0" i="1" smtClean="0">
                                              <a:latin typeface="Cambria Math" panose="02040503050406030204" pitchFamily="18" charset="0"/>
                                              <a:ea typeface="黑体" panose="02010609060101010101" pitchFamily="49" charset="-122"/>
                                            </a:rPr>
                                            <m:t>,</m:t>
                                          </m:r>
                                          <m:r>
                                            <a:rPr lang="zh-CN" altLang="en-US" sz="1200" b="0" i="1" smtClean="0">
                                              <a:latin typeface="Cambria Math" panose="02040503050406030204" pitchFamily="18" charset="0"/>
                                              <a:ea typeface="黑体" panose="02010609060101010101" pitchFamily="49" charset="-122"/>
                                            </a:rPr>
                                            <m:t>𝜂</m:t>
                                          </m:r>
                                        </m:sub>
                                        <m:sup>
                                          <m:r>
                                            <a:rPr lang="en-US" altLang="zh-CN" sz="1200" b="0" i="1" smtClean="0">
                                              <a:latin typeface="Cambria Math" panose="02040503050406030204" pitchFamily="18" charset="0"/>
                                              <a:ea typeface="黑体" panose="02010609060101010101" pitchFamily="49" charset="-122"/>
                                            </a:rPr>
                                            <m:t>′</m:t>
                                          </m:r>
                                        </m:sup>
                                      </m:sSubSup>
                                    </m:e>
                                  </m:d>
                                </m:den>
                              </m:f>
                            </m:e>
                          </m:nary>
                        </m:e>
                      </m:d>
                      <m:sSub>
                        <m:sSubPr>
                          <m:ctrlPr>
                            <a:rPr lang="en-US" altLang="zh-CN" sz="1200" b="0" i="1" smtClean="0">
                              <a:latin typeface="Cambria Math" panose="02040503050406030204" pitchFamily="18" charset="0"/>
                              <a:ea typeface="黑体" panose="02010609060101010101" pitchFamily="49" charset="-122"/>
                            </a:rPr>
                          </m:ctrlPr>
                        </m:sSubPr>
                        <m:e>
                          <m:r>
                            <a:rPr lang="en-US" altLang="zh-CN" sz="1200" b="0" i="1" smtClean="0">
                              <a:latin typeface="Cambria Math" panose="02040503050406030204" pitchFamily="18" charset="0"/>
                              <a:ea typeface="黑体" panose="02010609060101010101" pitchFamily="49" charset="-122"/>
                            </a:rPr>
                            <m:t>|</m:t>
                          </m:r>
                        </m:e>
                        <m:sub>
                          <m:sSub>
                            <m:sSubPr>
                              <m:ctrlPr>
                                <a:rPr lang="en-US" altLang="zh-CN" sz="1200" b="0" i="1" smtClean="0">
                                  <a:latin typeface="Cambria Math" panose="02040503050406030204" pitchFamily="18" charset="0"/>
                                  <a:ea typeface="黑体" panose="02010609060101010101" pitchFamily="49" charset="-122"/>
                                </a:rPr>
                              </m:ctrlPr>
                            </m:sSubPr>
                            <m:e>
                              <m:r>
                                <a:rPr lang="en-US" altLang="zh-CN" sz="1200" b="0" i="1" smtClean="0">
                                  <a:latin typeface="Cambria Math" panose="02040503050406030204" pitchFamily="18" charset="0"/>
                                  <a:ea typeface="黑体" panose="02010609060101010101" pitchFamily="49" charset="-122"/>
                                </a:rPr>
                                <m:t>𝑚</m:t>
                              </m:r>
                            </m:e>
                            <m:sub>
                              <m:r>
                                <a:rPr lang="en-US" altLang="zh-CN" sz="1200" b="0" i="1" smtClean="0">
                                  <a:latin typeface="Cambria Math" panose="02040503050406030204" pitchFamily="18" charset="0"/>
                                  <a:ea typeface="黑体" panose="02010609060101010101" pitchFamily="49" charset="-122"/>
                                </a:rPr>
                                <m:t>𝑖</m:t>
                              </m:r>
                            </m:sub>
                          </m:sSub>
                          <m:r>
                            <a:rPr lang="en-US" altLang="zh-CN" sz="1200" b="0" i="1" smtClean="0">
                              <a:latin typeface="Cambria Math" panose="02040503050406030204" pitchFamily="18" charset="0"/>
                              <a:ea typeface="Cambria Math" panose="02040503050406030204" pitchFamily="18" charset="0"/>
                            </a:rPr>
                            <m:t>→</m:t>
                          </m:r>
                          <m:sSub>
                            <m:sSubPr>
                              <m:ctrlPr>
                                <a:rPr lang="en-US" altLang="zh-CN" sz="1200" b="0" i="1" smtClean="0">
                                  <a:latin typeface="Cambria Math" panose="02040503050406030204" pitchFamily="18" charset="0"/>
                                  <a:ea typeface="Cambria Math" panose="02040503050406030204" pitchFamily="18" charset="0"/>
                                </a:rPr>
                              </m:ctrlPr>
                            </m:sSubPr>
                            <m:e>
                              <m:r>
                                <a:rPr lang="en-US" altLang="zh-CN" sz="1200" b="0" i="1" smtClean="0">
                                  <a:latin typeface="Cambria Math" panose="02040503050406030204" pitchFamily="18" charset="0"/>
                                  <a:ea typeface="Cambria Math" panose="02040503050406030204" pitchFamily="18" charset="0"/>
                                </a:rPr>
                                <m:t>𝑣</m:t>
                              </m:r>
                            </m:e>
                            <m:sub>
                              <m:r>
                                <a:rPr lang="zh-CN" altLang="en-US" sz="1200" b="0" i="1" smtClean="0">
                                  <a:latin typeface="Cambria Math" panose="02040503050406030204" pitchFamily="18" charset="0"/>
                                  <a:ea typeface="Cambria Math" panose="02040503050406030204" pitchFamily="18" charset="0"/>
                                </a:rPr>
                                <m:t>𝜂</m:t>
                              </m:r>
                            </m:sub>
                          </m:sSub>
                        </m:sub>
                      </m:sSub>
                      <m:r>
                        <a:rPr lang="en-US" altLang="zh-CN" sz="1200" b="0" i="1" smtClean="0">
                          <a:latin typeface="Cambria Math" panose="02040503050406030204" pitchFamily="18" charset="0"/>
                          <a:ea typeface="黑体" panose="02010609060101010101" pitchFamily="49" charset="-122"/>
                        </a:rPr>
                        <m:t>−</m:t>
                      </m:r>
                      <m:d>
                        <m:dPr>
                          <m:begChr m:val="["/>
                          <m:endChr m:val="]"/>
                          <m:ctrlPr>
                            <a:rPr lang="en-US" altLang="zh-CN" sz="1200" i="1">
                              <a:latin typeface="Cambria Math" panose="02040503050406030204" pitchFamily="18" charset="0"/>
                              <a:ea typeface="黑体" panose="02010609060101010101" pitchFamily="49" charset="-122"/>
                            </a:rPr>
                          </m:ctrlPr>
                        </m:dPr>
                        <m:e>
                          <m:nary>
                            <m:naryPr>
                              <m:chr m:val="∑"/>
                              <m:supHide m:val="on"/>
                              <m:ctrlPr>
                                <a:rPr lang="en-US" altLang="zh-CN" sz="1200" i="1">
                                  <a:latin typeface="Cambria Math" panose="02040503050406030204" pitchFamily="18" charset="0"/>
                                  <a:ea typeface="黑体" panose="02010609060101010101" pitchFamily="49" charset="-122"/>
                                </a:rPr>
                              </m:ctrlPr>
                            </m:naryPr>
                            <m:sub>
                              <m:sSub>
                                <m:sSubPr>
                                  <m:ctrlPr>
                                    <a:rPr lang="en-US" altLang="zh-CN" sz="1200" i="1">
                                      <a:latin typeface="Cambria Math" panose="02040503050406030204" pitchFamily="18" charset="0"/>
                                      <a:ea typeface="黑体" panose="02010609060101010101" pitchFamily="49" charset="-122"/>
                                    </a:rPr>
                                  </m:ctrlPr>
                                </m:sSubPr>
                                <m:e>
                                  <m:r>
                                    <a:rPr lang="en-US" altLang="zh-CN" sz="1200" i="1">
                                      <a:latin typeface="Cambria Math" panose="02040503050406030204" pitchFamily="18" charset="0"/>
                                      <a:ea typeface="黑体" panose="02010609060101010101" pitchFamily="49" charset="-122"/>
                                    </a:rPr>
                                    <m:t>𝑣</m:t>
                                  </m:r>
                                </m:e>
                                <m:sub>
                                  <m:r>
                                    <a:rPr lang="en-US" altLang="zh-CN" sz="1200" i="1">
                                      <a:latin typeface="Cambria Math" panose="02040503050406030204" pitchFamily="18" charset="0"/>
                                      <a:ea typeface="黑体" panose="02010609060101010101" pitchFamily="49" charset="-122"/>
                                    </a:rPr>
                                    <m:t>𝑖</m:t>
                                  </m:r>
                                </m:sub>
                              </m:sSub>
                              <m:r>
                                <m:rPr>
                                  <m:brk m:alnAt="7"/>
                                </m:rPr>
                                <a:rPr lang="en-US" altLang="zh-CN" sz="1200" i="1">
                                  <a:latin typeface="Cambria Math" panose="02040503050406030204" pitchFamily="18" charset="0"/>
                                  <a:ea typeface="Cambria Math" panose="02040503050406030204" pitchFamily="18" charset="0"/>
                                </a:rPr>
                                <m:t>∈</m:t>
                              </m:r>
                              <m:sSub>
                                <m:sSubPr>
                                  <m:ctrlPr>
                                    <a:rPr lang="en-US" altLang="zh-CN" sz="1200" i="1">
                                      <a:latin typeface="Cambria Math" panose="02040503050406030204" pitchFamily="18" charset="0"/>
                                      <a:ea typeface="Cambria Math" panose="02040503050406030204" pitchFamily="18" charset="0"/>
                                    </a:rPr>
                                  </m:ctrlPr>
                                </m:sSubPr>
                                <m:e>
                                  <m:r>
                                    <a:rPr lang="en-US" altLang="zh-CN" sz="1200" i="1">
                                      <a:latin typeface="Cambria Math" panose="02040503050406030204" pitchFamily="18" charset="0"/>
                                      <a:ea typeface="Cambria Math" panose="02040503050406030204" pitchFamily="18" charset="0"/>
                                    </a:rPr>
                                    <m:t>𝑝</m:t>
                                  </m:r>
                                </m:e>
                                <m:sub>
                                  <m:r>
                                    <a:rPr lang="en-US" altLang="zh-CN" sz="1200" i="1">
                                      <a:latin typeface="Cambria Math" panose="02040503050406030204" pitchFamily="18" charset="0"/>
                                      <a:ea typeface="Cambria Math" panose="02040503050406030204" pitchFamily="18" charset="0"/>
                                    </a:rPr>
                                    <m:t>𝑠</m:t>
                                  </m:r>
                                </m:sub>
                              </m:sSub>
                              <m:d>
                                <m:dPr>
                                  <m:ctrlPr>
                                    <a:rPr lang="en-US" altLang="zh-CN" sz="1200" i="1">
                                      <a:latin typeface="Cambria Math" panose="02040503050406030204" pitchFamily="18" charset="0"/>
                                    </a:rPr>
                                  </m:ctrlPr>
                                </m:dPr>
                                <m:e>
                                  <m:sSub>
                                    <m:sSubPr>
                                      <m:ctrlPr>
                                        <a:rPr lang="en-US" altLang="zh-CN" sz="1200" i="1">
                                          <a:latin typeface="Cambria Math" panose="02040503050406030204" pitchFamily="18" charset="0"/>
                                        </a:rPr>
                                      </m:ctrlPr>
                                    </m:sSubPr>
                                    <m:e>
                                      <m:r>
                                        <a:rPr lang="en-US" altLang="zh-CN" sz="1200" i="1">
                                          <a:latin typeface="Cambria Math" panose="02040503050406030204" pitchFamily="18" charset="0"/>
                                        </a:rPr>
                                        <m:t>𝑚</m:t>
                                      </m:r>
                                    </m:e>
                                    <m:sub>
                                      <m:r>
                                        <a:rPr lang="en-US" altLang="zh-CN" sz="1200" i="1">
                                          <a:latin typeface="Cambria Math" panose="02040503050406030204" pitchFamily="18" charset="0"/>
                                        </a:rPr>
                                        <m:t>𝑖</m:t>
                                      </m:r>
                                    </m:sub>
                                  </m:sSub>
                                </m:e>
                              </m:d>
                              <m:r>
                                <a:rPr lang="en-US" altLang="zh-CN" sz="1200" b="0" i="1" smtClean="0">
                                  <a:latin typeface="Cambria Math" panose="02040503050406030204" pitchFamily="18" charset="0"/>
                                </a:rPr>
                                <m:t>\</m:t>
                              </m:r>
                              <m:r>
                                <m:rPr>
                                  <m:lit/>
                                </m:rPr>
                                <a:rPr lang="en-US" altLang="zh-CN" sz="1200" b="0" i="1" smtClean="0">
                                  <a:latin typeface="Cambria Math" panose="02040503050406030204" pitchFamily="18" charset="0"/>
                                </a:rPr>
                                <m:t>{</m:t>
                              </m:r>
                              <m:sSub>
                                <m:sSubPr>
                                  <m:ctrlPr>
                                    <a:rPr lang="en-US" altLang="zh-CN" sz="1200" i="1">
                                      <a:latin typeface="Cambria Math" panose="02040503050406030204" pitchFamily="18" charset="0"/>
                                      <a:ea typeface="黑体" panose="02010609060101010101" pitchFamily="49" charset="-122"/>
                                    </a:rPr>
                                  </m:ctrlPr>
                                </m:sSubPr>
                                <m:e>
                                  <m:r>
                                    <a:rPr lang="en-US" altLang="zh-CN" sz="1200" i="1">
                                      <a:latin typeface="Cambria Math" panose="02040503050406030204" pitchFamily="18" charset="0"/>
                                      <a:ea typeface="黑体" panose="02010609060101010101" pitchFamily="49" charset="-122"/>
                                    </a:rPr>
                                    <m:t>𝑣</m:t>
                                  </m:r>
                                </m:e>
                                <m:sub>
                                  <m:r>
                                    <a:rPr lang="en-US" altLang="zh-CN" sz="1200" i="1">
                                      <a:latin typeface="Cambria Math" panose="02040503050406030204" pitchFamily="18" charset="0"/>
                                      <a:ea typeface="黑体" panose="02010609060101010101" pitchFamily="49" charset="-122"/>
                                    </a:rPr>
                                    <m:t>𝑎</m:t>
                                  </m:r>
                                </m:sub>
                              </m:sSub>
                              <m:r>
                                <a:rPr lang="en-US" altLang="zh-CN" sz="1200" b="0" i="1" smtClean="0">
                                  <a:latin typeface="Cambria Math" panose="02040503050406030204" pitchFamily="18" charset="0"/>
                                  <a:ea typeface="黑体" panose="02010609060101010101" pitchFamily="49" charset="-122"/>
                                </a:rPr>
                                <m:t>}</m:t>
                              </m:r>
                            </m:sub>
                            <m:sup/>
                            <m:e>
                              <m:f>
                                <m:fPr>
                                  <m:ctrlPr>
                                    <a:rPr lang="en-US" altLang="zh-CN" sz="1200" i="1">
                                      <a:latin typeface="Cambria Math" panose="02040503050406030204" pitchFamily="18" charset="0"/>
                                      <a:ea typeface="黑体" panose="02010609060101010101" pitchFamily="49" charset="-122"/>
                                    </a:rPr>
                                  </m:ctrlPr>
                                </m:fPr>
                                <m:num>
                                  <m:sSub>
                                    <m:sSubPr>
                                      <m:ctrlPr>
                                        <a:rPr lang="en-US" altLang="zh-CN" sz="1200" i="1">
                                          <a:latin typeface="Cambria Math" panose="02040503050406030204" pitchFamily="18" charset="0"/>
                                          <a:ea typeface="黑体" panose="02010609060101010101" pitchFamily="49" charset="-122"/>
                                        </a:rPr>
                                      </m:ctrlPr>
                                    </m:sSubPr>
                                    <m:e>
                                      <m:r>
                                        <a:rPr lang="en-US" altLang="zh-CN" sz="1200" i="1">
                                          <a:latin typeface="Cambria Math" panose="02040503050406030204" pitchFamily="18" charset="0"/>
                                          <a:ea typeface="黑体" panose="02010609060101010101" pitchFamily="49" charset="-122"/>
                                        </a:rPr>
                                        <m:t>𝑟</m:t>
                                      </m:r>
                                    </m:e>
                                    <m:sub>
                                      <m:r>
                                        <a:rPr lang="en-US" altLang="zh-CN" sz="1200" i="1">
                                          <a:latin typeface="Cambria Math" panose="02040503050406030204" pitchFamily="18" charset="0"/>
                                          <a:ea typeface="黑体" panose="02010609060101010101" pitchFamily="49" charset="-122"/>
                                        </a:rPr>
                                        <m:t>𝑖</m:t>
                                      </m:r>
                                    </m:sub>
                                  </m:sSub>
                                </m:num>
                                <m:den>
                                  <m:r>
                                    <a:rPr lang="zh-CN" altLang="en-US" sz="1200" i="1">
                                      <a:latin typeface="Cambria Math" panose="02040503050406030204" pitchFamily="18" charset="0"/>
                                      <a:ea typeface="黑体" panose="02010609060101010101" pitchFamily="49" charset="-122"/>
                                    </a:rPr>
                                    <m:t>𝔹</m:t>
                                  </m:r>
                                  <m:d>
                                    <m:dPr>
                                      <m:ctrlPr>
                                        <a:rPr lang="en-US" altLang="zh-CN" sz="1200" i="1">
                                          <a:latin typeface="Cambria Math" panose="02040503050406030204" pitchFamily="18" charset="0"/>
                                          <a:ea typeface="黑体" panose="02010609060101010101" pitchFamily="49" charset="-122"/>
                                        </a:rPr>
                                      </m:ctrlPr>
                                    </m:dPr>
                                    <m:e>
                                      <m:sSubSup>
                                        <m:sSubSupPr>
                                          <m:ctrlPr>
                                            <a:rPr lang="en-US" altLang="zh-CN" sz="1200" i="1">
                                              <a:latin typeface="Cambria Math" panose="02040503050406030204" pitchFamily="18" charset="0"/>
                                              <a:ea typeface="黑体" panose="02010609060101010101" pitchFamily="49" charset="-122"/>
                                            </a:rPr>
                                          </m:ctrlPr>
                                        </m:sSubSupPr>
                                        <m:e>
                                          <m:r>
                                            <a:rPr lang="en-US" altLang="zh-CN" sz="1200" i="1">
                                              <a:latin typeface="Cambria Math" panose="02040503050406030204" pitchFamily="18" charset="0"/>
                                              <a:ea typeface="黑体" panose="02010609060101010101" pitchFamily="49" charset="-122"/>
                                            </a:rPr>
                                            <m:t>𝑙</m:t>
                                          </m:r>
                                        </m:e>
                                        <m:sub>
                                          <m:r>
                                            <a:rPr lang="en-US" altLang="zh-CN" sz="1200" i="1">
                                              <a:latin typeface="Cambria Math" panose="02040503050406030204" pitchFamily="18" charset="0"/>
                                              <a:ea typeface="黑体" panose="02010609060101010101" pitchFamily="49" charset="-122"/>
                                            </a:rPr>
                                            <m:t>𝑖</m:t>
                                          </m:r>
                                          <m:r>
                                            <a:rPr lang="en-US" altLang="zh-CN" sz="1200" i="1">
                                              <a:latin typeface="Cambria Math" panose="02040503050406030204" pitchFamily="18" charset="0"/>
                                              <a:ea typeface="黑体" panose="02010609060101010101" pitchFamily="49" charset="-122"/>
                                            </a:rPr>
                                            <m:t>,</m:t>
                                          </m:r>
                                          <m:r>
                                            <a:rPr lang="en-US" altLang="zh-CN" sz="1200" b="0" i="1" smtClean="0">
                                              <a:latin typeface="Cambria Math" panose="02040503050406030204" pitchFamily="18" charset="0"/>
                                              <a:ea typeface="黑体" panose="02010609060101010101" pitchFamily="49" charset="-122"/>
                                            </a:rPr>
                                            <m:t>𝑎</m:t>
                                          </m:r>
                                        </m:sub>
                                        <m:sup>
                                          <m:r>
                                            <a:rPr lang="en-US" altLang="zh-CN" sz="1200" i="1">
                                              <a:latin typeface="Cambria Math" panose="02040503050406030204" pitchFamily="18" charset="0"/>
                                              <a:ea typeface="黑体" panose="02010609060101010101" pitchFamily="49" charset="-122"/>
                                            </a:rPr>
                                            <m:t>′</m:t>
                                          </m:r>
                                        </m:sup>
                                      </m:sSubSup>
                                    </m:e>
                                  </m:d>
                                </m:den>
                              </m:f>
                            </m:e>
                          </m:nary>
                        </m:e>
                      </m:d>
                      <m:sSub>
                        <m:sSubPr>
                          <m:ctrlPr>
                            <a:rPr lang="en-US" altLang="zh-CN" sz="1200" i="1">
                              <a:latin typeface="Cambria Math" panose="02040503050406030204" pitchFamily="18" charset="0"/>
                              <a:ea typeface="黑体" panose="02010609060101010101" pitchFamily="49" charset="-122"/>
                            </a:rPr>
                          </m:ctrlPr>
                        </m:sSubPr>
                        <m:e>
                          <m:r>
                            <a:rPr lang="en-US" altLang="zh-CN" sz="1200" i="1">
                              <a:latin typeface="Cambria Math" panose="02040503050406030204" pitchFamily="18" charset="0"/>
                              <a:ea typeface="黑体" panose="02010609060101010101" pitchFamily="49" charset="-122"/>
                            </a:rPr>
                            <m:t>|</m:t>
                          </m:r>
                        </m:e>
                        <m:sub>
                          <m:sSub>
                            <m:sSubPr>
                              <m:ctrlPr>
                                <a:rPr lang="en-US" altLang="zh-CN" sz="1200" i="1">
                                  <a:latin typeface="Cambria Math" panose="02040503050406030204" pitchFamily="18" charset="0"/>
                                  <a:ea typeface="黑体" panose="02010609060101010101" pitchFamily="49" charset="-122"/>
                                </a:rPr>
                              </m:ctrlPr>
                            </m:sSubPr>
                            <m:e>
                              <m:r>
                                <a:rPr lang="en-US" altLang="zh-CN" sz="1200" i="1">
                                  <a:latin typeface="Cambria Math" panose="02040503050406030204" pitchFamily="18" charset="0"/>
                                  <a:ea typeface="黑体" panose="02010609060101010101" pitchFamily="49" charset="-122"/>
                                </a:rPr>
                                <m:t>𝑚</m:t>
                              </m:r>
                            </m:e>
                            <m:sub>
                              <m:r>
                                <a:rPr lang="en-US" altLang="zh-CN" sz="1200" i="1">
                                  <a:latin typeface="Cambria Math" panose="02040503050406030204" pitchFamily="18" charset="0"/>
                                  <a:ea typeface="黑体" panose="02010609060101010101" pitchFamily="49" charset="-122"/>
                                </a:rPr>
                                <m:t>𝑖</m:t>
                              </m:r>
                            </m:sub>
                          </m:sSub>
                          <m:r>
                            <a:rPr lang="en-US" altLang="zh-CN" sz="1200" i="1">
                              <a:latin typeface="Cambria Math" panose="02040503050406030204" pitchFamily="18" charset="0"/>
                              <a:ea typeface="Cambria Math" panose="02040503050406030204" pitchFamily="18" charset="0"/>
                            </a:rPr>
                            <m:t>→</m:t>
                          </m:r>
                          <m:sSub>
                            <m:sSubPr>
                              <m:ctrlPr>
                                <a:rPr lang="en-US" altLang="zh-CN" sz="1200" i="1">
                                  <a:latin typeface="Cambria Math" panose="02040503050406030204" pitchFamily="18" charset="0"/>
                                  <a:ea typeface="黑体" panose="02010609060101010101" pitchFamily="49" charset="-122"/>
                                </a:rPr>
                              </m:ctrlPr>
                            </m:sSubPr>
                            <m:e>
                              <m:r>
                                <a:rPr lang="en-US" altLang="zh-CN" sz="1200" i="1">
                                  <a:latin typeface="Cambria Math" panose="02040503050406030204" pitchFamily="18" charset="0"/>
                                  <a:ea typeface="黑体" panose="02010609060101010101" pitchFamily="49" charset="-122"/>
                                </a:rPr>
                                <m:t>𝑣</m:t>
                              </m:r>
                            </m:e>
                            <m:sub>
                              <m:r>
                                <a:rPr lang="en-US" altLang="zh-CN" sz="1200" i="1">
                                  <a:latin typeface="Cambria Math" panose="02040503050406030204" pitchFamily="18" charset="0"/>
                                  <a:ea typeface="黑体" panose="02010609060101010101" pitchFamily="49" charset="-122"/>
                                </a:rPr>
                                <m:t>𝑎</m:t>
                              </m:r>
                            </m:sub>
                          </m:sSub>
                        </m:sub>
                      </m:sSub>
                    </m:oMath>
                  </m:oMathPara>
                </a14:m>
                <a:endParaRPr lang="en-US" altLang="zh-CN" sz="1300" dirty="0">
                  <a:latin typeface="Arial" panose="020B0604020202020204" pitchFamily="34" charset="0"/>
                  <a:ea typeface="Cambria Math" panose="02040503050406030204" pitchFamily="18" charset="0"/>
                </a:endParaRPr>
              </a:p>
              <a:p>
                <a:pPr algn="just">
                  <a:lnSpc>
                    <a:spcPct val="120000"/>
                  </a:lnSpc>
                </a:pPr>
                <a:r>
                  <a:rPr lang="en-US" altLang="zh-CN" sz="1300" dirty="0">
                    <a:latin typeface="Arial" panose="020B0604020202020204" pitchFamily="34" charset="0"/>
                    <a:ea typeface="黑体" panose="02010609060101010101" pitchFamily="49" charset="-122"/>
                  </a:rPr>
                  <a:t>where </a:t>
                </a:r>
                <a14:m>
                  <m:oMath xmlns:m="http://schemas.openxmlformats.org/officeDocument/2006/math">
                    <m:sSub>
                      <m:sSubPr>
                        <m:ctrlPr>
                          <a:rPr lang="en-US" altLang="zh-CN" sz="1300" i="1">
                            <a:latin typeface="Cambria Math" panose="02040503050406030204" pitchFamily="18" charset="0"/>
                            <a:ea typeface="黑体" panose="02010609060101010101" pitchFamily="49" charset="-122"/>
                          </a:rPr>
                        </m:ctrlPr>
                      </m:sSubPr>
                      <m:e>
                        <m:r>
                          <a:rPr lang="en-US" altLang="zh-CN" sz="1300" i="1">
                            <a:latin typeface="Cambria Math" panose="02040503050406030204" pitchFamily="18" charset="0"/>
                            <a:ea typeface="黑体" panose="02010609060101010101" pitchFamily="49" charset="-122"/>
                          </a:rPr>
                          <m:t>𝑟</m:t>
                        </m:r>
                      </m:e>
                      <m:sub>
                        <m:r>
                          <a:rPr lang="en-US" altLang="zh-CN" sz="1300" i="1">
                            <a:latin typeface="Cambria Math" panose="02040503050406030204" pitchFamily="18" charset="0"/>
                            <a:ea typeface="黑体" panose="02010609060101010101" pitchFamily="49" charset="-122"/>
                          </a:rPr>
                          <m:t>𝑖</m:t>
                        </m:r>
                      </m:sub>
                    </m:sSub>
                  </m:oMath>
                </a14:m>
                <a:r>
                  <a:rPr lang="en-US" altLang="zh-CN" sz="1300" dirty="0">
                    <a:latin typeface="Arial" panose="020B0604020202020204" pitchFamily="34" charset="0"/>
                    <a:ea typeface="黑体" panose="02010609060101010101" pitchFamily="49" charset="-122"/>
                  </a:rPr>
                  <a:t> is the number of user requests for </a:t>
                </a:r>
                <a14:m>
                  <m:oMath xmlns:m="http://schemas.openxmlformats.org/officeDocument/2006/math">
                    <m:sSub>
                      <m:sSubPr>
                        <m:ctrlPr>
                          <a:rPr lang="en-US" altLang="zh-CN" sz="1300" i="1">
                            <a:latin typeface="Cambria Math" panose="02040503050406030204" pitchFamily="18" charset="0"/>
                            <a:ea typeface="黑体" panose="02010609060101010101" pitchFamily="49" charset="-122"/>
                          </a:rPr>
                        </m:ctrlPr>
                      </m:sSubPr>
                      <m:e>
                        <m:r>
                          <a:rPr lang="en-US" altLang="zh-CN" sz="1300" i="1">
                            <a:latin typeface="Cambria Math" panose="02040503050406030204" pitchFamily="18" charset="0"/>
                            <a:ea typeface="黑体" panose="02010609060101010101" pitchFamily="49" charset="-122"/>
                          </a:rPr>
                          <m:t>𝑚</m:t>
                        </m:r>
                      </m:e>
                      <m:sub>
                        <m:r>
                          <a:rPr lang="en-US" altLang="zh-CN" sz="1300" i="1">
                            <a:latin typeface="Cambria Math" panose="02040503050406030204" pitchFamily="18" charset="0"/>
                            <a:ea typeface="黑体" panose="02010609060101010101" pitchFamily="49" charset="-122"/>
                          </a:rPr>
                          <m:t>𝑖</m:t>
                        </m:r>
                      </m:sub>
                    </m:sSub>
                  </m:oMath>
                </a14:m>
                <a:r>
                  <a:rPr lang="en-US" altLang="zh-CN" sz="1300" dirty="0">
                    <a:latin typeface="Arial" panose="020B0604020202020204" pitchFamily="34" charset="0"/>
                    <a:ea typeface="黑体" panose="02010609060101010101" pitchFamily="49" charset="-122"/>
                  </a:rPr>
                  <a:t> inside the server group</a:t>
                </a:r>
                <a:r>
                  <a:rPr lang="en-US" altLang="zh-CN" sz="1300" dirty="0">
                    <a:ea typeface="Cambria Math" panose="02040503050406030204" pitchFamily="18" charset="0"/>
                  </a:rPr>
                  <a:t> </a:t>
                </a:r>
                <a14:m>
                  <m:oMath xmlns:m="http://schemas.openxmlformats.org/officeDocument/2006/math">
                    <m:sSub>
                      <m:sSubPr>
                        <m:ctrlPr>
                          <a:rPr lang="en-US" altLang="zh-CN" sz="1300" i="1">
                            <a:latin typeface="Cambria Math" panose="02040503050406030204" pitchFamily="18" charset="0"/>
                            <a:ea typeface="Cambria Math" panose="02040503050406030204" pitchFamily="18" charset="0"/>
                          </a:rPr>
                        </m:ctrlPr>
                      </m:sSubPr>
                      <m:e>
                        <m:r>
                          <a:rPr lang="en-US" altLang="zh-CN" sz="1300" i="1">
                            <a:latin typeface="Cambria Math" panose="02040503050406030204" pitchFamily="18" charset="0"/>
                            <a:ea typeface="Cambria Math" panose="02040503050406030204" pitchFamily="18" charset="0"/>
                          </a:rPr>
                          <m:t>𝑝</m:t>
                        </m:r>
                      </m:e>
                      <m:sub>
                        <m:r>
                          <a:rPr lang="en-US" altLang="zh-CN" sz="1300" i="1">
                            <a:latin typeface="Cambria Math" panose="02040503050406030204" pitchFamily="18" charset="0"/>
                            <a:ea typeface="Cambria Math" panose="02040503050406030204" pitchFamily="18" charset="0"/>
                          </a:rPr>
                          <m:t>𝑠</m:t>
                        </m:r>
                      </m:sub>
                    </m:sSub>
                    <m:d>
                      <m:dPr>
                        <m:ctrlPr>
                          <a:rPr lang="en-US" altLang="zh-CN" sz="1300" i="1">
                            <a:latin typeface="Cambria Math" panose="02040503050406030204" pitchFamily="18" charset="0"/>
                          </a:rPr>
                        </m:ctrlPr>
                      </m:dPr>
                      <m:e>
                        <m:sSub>
                          <m:sSubPr>
                            <m:ctrlPr>
                              <a:rPr lang="en-US" altLang="zh-CN" sz="1300" i="1">
                                <a:latin typeface="Cambria Math" panose="02040503050406030204" pitchFamily="18" charset="0"/>
                              </a:rPr>
                            </m:ctrlPr>
                          </m:sSubPr>
                          <m:e>
                            <m:r>
                              <a:rPr lang="en-US" altLang="zh-CN" sz="1300" i="1">
                                <a:latin typeface="Cambria Math" panose="02040503050406030204" pitchFamily="18" charset="0"/>
                              </a:rPr>
                              <m:t>𝑚</m:t>
                            </m:r>
                          </m:e>
                          <m:sub>
                            <m:r>
                              <a:rPr lang="en-US" altLang="zh-CN" sz="1300" i="1">
                                <a:latin typeface="Cambria Math" panose="02040503050406030204" pitchFamily="18" charset="0"/>
                              </a:rPr>
                              <m:t>𝑖</m:t>
                            </m:r>
                          </m:sub>
                        </m:sSub>
                      </m:e>
                    </m:d>
                  </m:oMath>
                </a14:m>
                <a:r>
                  <a:rPr lang="en-US" altLang="zh-CN" sz="1300" dirty="0">
                    <a:latin typeface="Arial" panose="020B0604020202020204" pitchFamily="34" charset="0"/>
                    <a:ea typeface="黑体" panose="02010609060101010101" pitchFamily="49" charset="-122"/>
                  </a:rPr>
                  <a:t>.</a:t>
                </a:r>
                <a:endParaRPr lang="en-US" altLang="zh-CN" sz="1300" dirty="0">
                  <a:latin typeface="Arial" panose="020B0604020202020204" pitchFamily="34" charset="0"/>
                  <a:ea typeface="黑体" panose="02010609060101010101" pitchFamily="49" charset="-122"/>
                </a:endParaRPr>
              </a:p>
            </p:txBody>
          </p:sp>
        </mc:Choice>
        <mc:Fallback>
          <p:sp>
            <p:nvSpPr>
              <p:cNvPr id="2" name="文本框 1"/>
              <p:cNvSpPr txBox="1">
                <a:spLocks noRot="1" noChangeAspect="1" noMove="1" noResize="1" noEditPoints="1" noAdjustHandles="1" noChangeArrowheads="1" noChangeShapeType="1" noTextEdit="1"/>
              </p:cNvSpPr>
              <p:nvPr/>
            </p:nvSpPr>
            <p:spPr>
              <a:xfrm>
                <a:off x="4246615" y="762919"/>
                <a:ext cx="4824079" cy="2018501"/>
              </a:xfrm>
              <a:prstGeom prst="rect">
                <a:avLst/>
              </a:prstGeom>
              <a:blipFill rotWithShape="1">
                <a:blip r:embed="rId2"/>
                <a:stretch>
                  <a:fillRect l="-8" t="-14" r="7" b="-686"/>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5" name="文本框 4"/>
              <p:cNvSpPr txBox="1"/>
              <p:nvPr/>
            </p:nvSpPr>
            <p:spPr>
              <a:xfrm>
                <a:off x="4350483" y="2942371"/>
                <a:ext cx="4554977" cy="1516569"/>
              </a:xfrm>
              <a:prstGeom prst="rect">
                <a:avLst/>
              </a:prstGeom>
              <a:noFill/>
            </p:spPr>
            <p:txBody>
              <a:bodyPr wrap="square">
                <a:spAutoFit/>
              </a:bodyPr>
              <a:lstStyle/>
              <a:p>
                <a:pPr>
                  <a:lnSpc>
                    <a:spcPct val="120000"/>
                  </a:lnSpc>
                </a:pPr>
                <a:r>
                  <a:rPr lang="en-US" altLang="zh-CN" dirty="0"/>
                  <a:t>a </a:t>
                </a:r>
                <a:r>
                  <a:rPr lang="en-US" altLang="zh-CN" sz="1600" dirty="0">
                    <a:solidFill>
                      <a:srgbClr val="C00000"/>
                    </a:solidFill>
                  </a:rPr>
                  <a:t>candidate node</a:t>
                </a:r>
                <a:r>
                  <a:rPr lang="en-US" altLang="zh-CN" dirty="0">
                    <a:solidFill>
                      <a:srgbClr val="C00000"/>
                    </a:solidFill>
                  </a:rPr>
                  <a:t> </a:t>
                </a:r>
                <a:r>
                  <a:rPr lang="en-US" altLang="zh-CN" dirty="0"/>
                  <a:t>must satisfy: </a:t>
                </a:r>
                <a:endParaRPr lang="en-US" altLang="zh-CN" sz="1600" dirty="0"/>
              </a:p>
              <a:p>
                <a:pPr marL="179705" indent="-179705">
                  <a:lnSpc>
                    <a:spcPct val="120000"/>
                  </a:lnSpc>
                  <a:buFont typeface="Arial" panose="020B0604020202020204" pitchFamily="34" charset="0"/>
                  <a:buChar char="•"/>
                </a:pPr>
                <a:r>
                  <a:rPr lang="en-US" altLang="zh-CN" sz="1300" dirty="0"/>
                  <a:t>proactive factor </a:t>
                </a:r>
                <a14:m>
                  <m:oMath xmlns:m="http://schemas.openxmlformats.org/officeDocument/2006/math">
                    <m:sSup>
                      <m:sSupPr>
                        <m:ctrlPr>
                          <a:rPr lang="en-US" altLang="zh-CN" sz="1300" i="1">
                            <a:latin typeface="Cambria Math" panose="02040503050406030204" pitchFamily="18" charset="0"/>
                            <a:ea typeface="黑体" panose="02010609060101010101" pitchFamily="49" charset="-122"/>
                          </a:rPr>
                        </m:ctrlPr>
                      </m:sSupPr>
                      <m:e>
                        <m:r>
                          <m:rPr>
                            <m:sty m:val="p"/>
                          </m:rPr>
                          <a:rPr lang="el-GR" altLang="zh-CN" sz="1300" i="1">
                            <a:latin typeface="Cambria Math" panose="02040503050406030204" pitchFamily="18" charset="0"/>
                            <a:ea typeface="Cambria Math" panose="02040503050406030204" pitchFamily="18" charset="0"/>
                          </a:rPr>
                          <m:t>Δ</m:t>
                        </m:r>
                      </m:e>
                      <m:sup>
                        <m:r>
                          <a:rPr lang="zh-CN" altLang="en-US" sz="1300" i="1">
                            <a:latin typeface="Cambria Math" panose="02040503050406030204" pitchFamily="18" charset="0"/>
                            <a:ea typeface="黑体" panose="02010609060101010101" pitchFamily="49" charset="-122"/>
                          </a:rPr>
                          <m:t>𝜂</m:t>
                        </m:r>
                      </m:sup>
                    </m:sSup>
                    <m:r>
                      <a:rPr lang="en-US" altLang="zh-CN" sz="1300" i="1" smtClean="0">
                        <a:latin typeface="Cambria Math" panose="02040503050406030204" pitchFamily="18" charset="0"/>
                        <a:ea typeface="Cambria Math" panose="02040503050406030204" pitchFamily="18" charset="0"/>
                      </a:rPr>
                      <m:t>&lt;</m:t>
                    </m:r>
                    <m:r>
                      <a:rPr lang="en-US" altLang="zh-CN" sz="1300" b="0" i="1" smtClean="0">
                        <a:latin typeface="Cambria Math" panose="02040503050406030204" pitchFamily="18" charset="0"/>
                        <a:ea typeface="Cambria Math" panose="02040503050406030204" pitchFamily="18" charset="0"/>
                      </a:rPr>
                      <m:t>0</m:t>
                    </m:r>
                  </m:oMath>
                </a14:m>
                <a:endParaRPr lang="en-US" altLang="zh-CN" sz="1300" dirty="0"/>
              </a:p>
              <a:p>
                <a:pPr marL="179705" indent="-179705">
                  <a:lnSpc>
                    <a:spcPct val="120000"/>
                  </a:lnSpc>
                  <a:buFont typeface="Arial" panose="020B0604020202020204" pitchFamily="34" charset="0"/>
                  <a:buChar char="•"/>
                </a:pPr>
                <a:r>
                  <a:rPr lang="en-US" altLang="zh-CN" sz="1300" dirty="0"/>
                  <a:t>number of direct link </a:t>
                </a:r>
                <a14:m>
                  <m:oMath xmlns:m="http://schemas.openxmlformats.org/officeDocument/2006/math">
                    <m:r>
                      <a:rPr lang="en-US" altLang="zh-CN" sz="1300" i="1" smtClean="0">
                        <a:latin typeface="Cambria Math" panose="02040503050406030204" pitchFamily="18" charset="0"/>
                        <a:ea typeface="Cambria Math" panose="02040503050406030204" pitchFamily="18" charset="0"/>
                      </a:rPr>
                      <m:t>ℋ</m:t>
                    </m:r>
                    <m:r>
                      <a:rPr lang="en-US" altLang="zh-CN" sz="1300" b="0" i="1" smtClean="0">
                        <a:latin typeface="Cambria Math" panose="02040503050406030204" pitchFamily="18" charset="0"/>
                        <a:ea typeface="Cambria Math" panose="02040503050406030204" pitchFamily="18" charset="0"/>
                      </a:rPr>
                      <m:t>(</m:t>
                    </m:r>
                    <m:sSubSup>
                      <m:sSubSupPr>
                        <m:ctrlPr>
                          <a:rPr lang="en-US" altLang="zh-CN" sz="1300" b="0" i="1" smtClean="0">
                            <a:latin typeface="Cambria Math" panose="02040503050406030204" pitchFamily="18" charset="0"/>
                            <a:ea typeface="Cambria Math" panose="02040503050406030204" pitchFamily="18" charset="0"/>
                          </a:rPr>
                        </m:ctrlPr>
                      </m:sSubSupPr>
                      <m:e>
                        <m:r>
                          <a:rPr lang="en-US" altLang="zh-CN" sz="1300" b="0" i="1" smtClean="0">
                            <a:latin typeface="Cambria Math" panose="02040503050406030204" pitchFamily="18" charset="0"/>
                            <a:ea typeface="Cambria Math" panose="02040503050406030204" pitchFamily="18" charset="0"/>
                          </a:rPr>
                          <m:t>𝑣</m:t>
                        </m:r>
                      </m:e>
                      <m:sub>
                        <m:r>
                          <a:rPr lang="zh-CN" altLang="en-US" sz="1300" b="0" i="1" smtClean="0">
                            <a:latin typeface="Cambria Math" panose="02040503050406030204" pitchFamily="18" charset="0"/>
                            <a:ea typeface="Cambria Math" panose="02040503050406030204" pitchFamily="18" charset="0"/>
                          </a:rPr>
                          <m:t>𝜂</m:t>
                        </m:r>
                      </m:sub>
                      <m:sup>
                        <m:d>
                          <m:dPr>
                            <m:ctrlPr>
                              <a:rPr lang="en-US" altLang="zh-CN" sz="1300" i="1">
                                <a:latin typeface="Cambria Math" panose="02040503050406030204" pitchFamily="18" charset="0"/>
                              </a:rPr>
                            </m:ctrlPr>
                          </m:dPr>
                          <m:e>
                            <m:sSub>
                              <m:sSubPr>
                                <m:ctrlPr>
                                  <a:rPr lang="en-US" altLang="zh-CN" sz="1300" i="1">
                                    <a:latin typeface="Cambria Math" panose="02040503050406030204" pitchFamily="18" charset="0"/>
                                  </a:rPr>
                                </m:ctrlPr>
                              </m:sSubPr>
                              <m:e>
                                <m:r>
                                  <a:rPr lang="en-US" altLang="zh-CN" sz="1300" i="1">
                                    <a:latin typeface="Cambria Math" panose="02040503050406030204" pitchFamily="18" charset="0"/>
                                  </a:rPr>
                                  <m:t>𝑚</m:t>
                                </m:r>
                              </m:e>
                              <m:sub>
                                <m:r>
                                  <a:rPr lang="en-US" altLang="zh-CN" sz="1300" i="1">
                                    <a:latin typeface="Cambria Math" panose="02040503050406030204" pitchFamily="18" charset="0"/>
                                  </a:rPr>
                                  <m:t>𝑖</m:t>
                                </m:r>
                              </m:sub>
                            </m:sSub>
                          </m:e>
                        </m:d>
                      </m:sup>
                    </m:sSubSup>
                    <m:r>
                      <a:rPr lang="en-US" altLang="zh-CN" sz="1300" b="0" i="1" smtClean="0">
                        <a:latin typeface="Cambria Math" panose="02040503050406030204" pitchFamily="18" charset="0"/>
                        <a:ea typeface="Cambria Math" panose="02040503050406030204" pitchFamily="18" charset="0"/>
                      </a:rPr>
                      <m:t>)&gt;</m:t>
                    </m:r>
                    <m:r>
                      <a:rPr lang="en-US" altLang="zh-CN" sz="1300" b="0" i="1" smtClean="0">
                        <a:latin typeface="Cambria Math" panose="02040503050406030204" pitchFamily="18" charset="0"/>
                        <a:ea typeface="Cambria Math" panose="02040503050406030204" pitchFamily="18" charset="0"/>
                      </a:rPr>
                      <m:t>2</m:t>
                    </m:r>
                  </m:oMath>
                </a14:m>
                <a:endParaRPr lang="en-US" altLang="zh-CN" sz="1300" dirty="0"/>
              </a:p>
              <a:p>
                <a:pPr>
                  <a:lnSpc>
                    <a:spcPct val="120000"/>
                  </a:lnSpc>
                </a:pPr>
                <a:r>
                  <a:rPr lang="en-US" altLang="zh-CN" dirty="0"/>
                  <a:t>communication intensity </a:t>
                </a:r>
                <a14:m>
                  <m:oMath xmlns:m="http://schemas.openxmlformats.org/officeDocument/2006/math">
                    <m:sSub>
                      <m:sSubPr>
                        <m:ctrlPr>
                          <a:rPr lang="en-US" altLang="zh-CN" i="1">
                            <a:latin typeface="Cambria Math" panose="02040503050406030204" pitchFamily="18" charset="0"/>
                          </a:rPr>
                        </m:ctrlPr>
                      </m:sSubPr>
                      <m:e>
                        <m:r>
                          <a:rPr lang="zh-CN" altLang="en-US" i="1">
                            <a:latin typeface="Cambria Math" panose="02040503050406030204" pitchFamily="18" charset="0"/>
                          </a:rPr>
                          <m:t>𝜒</m:t>
                        </m:r>
                      </m:e>
                      <m:sub>
                        <m:sSub>
                          <m:sSubPr>
                            <m:ctrlPr>
                              <a:rPr lang="en-US" altLang="zh-CN" i="1">
                                <a:latin typeface="Cambria Math" panose="02040503050406030204" pitchFamily="18" charset="0"/>
                              </a:rPr>
                            </m:ctrlPr>
                          </m:sSubPr>
                          <m:e>
                            <m:r>
                              <a:rPr lang="en-US" altLang="zh-CN" i="1">
                                <a:latin typeface="Cambria Math" panose="02040503050406030204" pitchFamily="18" charset="0"/>
                              </a:rPr>
                              <m:t>𝑣</m:t>
                            </m:r>
                          </m:e>
                          <m:sub>
                            <m:r>
                              <a:rPr lang="en-US" altLang="zh-CN" i="1">
                                <a:latin typeface="Cambria Math" panose="02040503050406030204" pitchFamily="18" charset="0"/>
                              </a:rPr>
                              <m:t>𝑘</m:t>
                            </m:r>
                          </m:sub>
                        </m:sSub>
                      </m:sub>
                    </m:sSub>
                    <m:r>
                      <a:rPr lang="en-US" altLang="zh-CN" i="1">
                        <a:latin typeface="Cambria Math" panose="02040503050406030204" pitchFamily="18" charset="0"/>
                      </a:rPr>
                      <m:t> </m:t>
                    </m:r>
                  </m:oMath>
                </a14:m>
                <a:r>
                  <a:rPr lang="en-US" altLang="zh-CN" dirty="0"/>
                  <a:t>: accelerate the candidate validation.</a:t>
                </a:r>
                <a:endParaRPr lang="en-US" altLang="zh-CN" dirty="0"/>
              </a:p>
            </p:txBody>
          </p:sp>
        </mc:Choice>
        <mc:Fallback>
          <p:sp>
            <p:nvSpPr>
              <p:cNvPr id="5" name="文本框 4"/>
              <p:cNvSpPr txBox="1">
                <a:spLocks noRot="1" noChangeAspect="1" noMove="1" noResize="1" noEditPoints="1" noAdjustHandles="1" noChangeArrowheads="1" noChangeShapeType="1" noTextEdit="1"/>
              </p:cNvSpPr>
              <p:nvPr/>
            </p:nvSpPr>
            <p:spPr>
              <a:xfrm>
                <a:off x="4350483" y="2942371"/>
                <a:ext cx="4554977" cy="1516569"/>
              </a:xfrm>
              <a:prstGeom prst="rect">
                <a:avLst/>
              </a:prstGeom>
              <a:blipFill rotWithShape="1">
                <a:blip r:embed="rId3"/>
                <a:stretch>
                  <a:fillRect l="-2" t="-27" r="5" b="40"/>
                </a:stretch>
              </a:blipFill>
            </p:spPr>
            <p:txBody>
              <a:bodyPr/>
              <a:lstStyle/>
              <a:p>
                <a:r>
                  <a:rPr lang="zh-CN" altLang="en-US">
                    <a:noFill/>
                  </a:rPr>
                  <a:t> </a:t>
                </a:r>
              </a:p>
            </p:txBody>
          </p:sp>
        </mc:Fallback>
      </mc:AlternateContent>
      <p:cxnSp>
        <p:nvCxnSpPr>
          <p:cNvPr id="6" name="直接箭头连接符 5"/>
          <p:cNvCxnSpPr>
            <a:endCxn id="5" idx="1"/>
          </p:cNvCxnSpPr>
          <p:nvPr/>
        </p:nvCxnSpPr>
        <p:spPr>
          <a:xfrm>
            <a:off x="2994991" y="3376466"/>
            <a:ext cx="1355492" cy="324190"/>
          </a:xfrm>
          <a:prstGeom prst="straightConnector1">
            <a:avLst/>
          </a:prstGeom>
          <a:ln w="63500">
            <a:solidFill>
              <a:srgbClr val="006CB5"/>
            </a:solidFill>
            <a:tailEnd type="triangle"/>
          </a:ln>
        </p:spPr>
        <p:style>
          <a:lnRef idx="1">
            <a:schemeClr val="accent1"/>
          </a:lnRef>
          <a:fillRef idx="0">
            <a:schemeClr val="accent1"/>
          </a:fillRef>
          <a:effectRef idx="0">
            <a:schemeClr val="accent1"/>
          </a:effectRef>
          <a:fontRef idx="minor">
            <a:schemeClr val="tx1"/>
          </a:fontRef>
        </p:style>
      </p:cxnSp>
      <p:cxnSp>
        <p:nvCxnSpPr>
          <p:cNvPr id="11" name="直接箭头连接符 10"/>
          <p:cNvCxnSpPr/>
          <p:nvPr/>
        </p:nvCxnSpPr>
        <p:spPr>
          <a:xfrm>
            <a:off x="3672737" y="3764913"/>
            <a:ext cx="711133" cy="229571"/>
          </a:xfrm>
          <a:prstGeom prst="straightConnector1">
            <a:avLst/>
          </a:prstGeom>
          <a:ln w="63500">
            <a:solidFill>
              <a:srgbClr val="006CB5"/>
            </a:solidFill>
            <a:tailEnd type="triangle"/>
          </a:ln>
        </p:spPr>
        <p:style>
          <a:lnRef idx="1">
            <a:schemeClr val="accent1"/>
          </a:lnRef>
          <a:fillRef idx="0">
            <a:schemeClr val="accent1"/>
          </a:fillRef>
          <a:effectRef idx="0">
            <a:schemeClr val="accent1"/>
          </a:effectRef>
          <a:fontRef idx="minor">
            <a:schemeClr val="tx1"/>
          </a:fontRef>
        </p:style>
      </p:cxnSp>
      <p:grpSp>
        <p:nvGrpSpPr>
          <p:cNvPr id="4" name="组合 3"/>
          <p:cNvGrpSpPr/>
          <p:nvPr/>
        </p:nvGrpSpPr>
        <p:grpSpPr>
          <a:xfrm>
            <a:off x="349560" y="4578224"/>
            <a:ext cx="7972182" cy="461915"/>
            <a:chOff x="257685" y="4591349"/>
            <a:chExt cx="7972182" cy="461915"/>
          </a:xfrm>
        </p:grpSpPr>
        <p:sp>
          <p:nvSpPr>
            <p:cNvPr id="17" name="矩形 16"/>
            <p:cNvSpPr/>
            <p:nvPr/>
          </p:nvSpPr>
          <p:spPr>
            <a:xfrm>
              <a:off x="276830" y="4679182"/>
              <a:ext cx="7933892" cy="374082"/>
            </a:xfrm>
            <a:prstGeom prst="rect">
              <a:avLst/>
            </a:prstGeom>
            <a:solidFill>
              <a:srgbClr val="85D8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mc:Choice xmlns:a14="http://schemas.microsoft.com/office/drawing/2010/main" Requires="a14">
            <p:sp>
              <p:nvSpPr>
                <p:cNvPr id="16" name="文本框 15"/>
                <p:cNvSpPr txBox="1"/>
                <p:nvPr/>
              </p:nvSpPr>
              <p:spPr>
                <a:xfrm>
                  <a:off x="257685" y="4591349"/>
                  <a:ext cx="7972182" cy="452240"/>
                </a:xfrm>
                <a:prstGeom prst="rect">
                  <a:avLst/>
                </a:prstGeom>
                <a:noFill/>
              </p:spPr>
              <p:txBody>
                <a:bodyPr wrap="square">
                  <a:spAutoFit/>
                </a:bodyPr>
                <a:lstStyle/>
                <a:p>
                  <a:pPr algn="just">
                    <a:lnSpc>
                      <a:spcPct val="130000"/>
                    </a:lnSpc>
                  </a:pPr>
                  <a:r>
                    <a:rPr lang="en-US" altLang="zh-CN" b="1" dirty="0">
                      <a:latin typeface="Arial" panose="020B0604020202020204" pitchFamily="34" charset="0"/>
                      <a:ea typeface="黑体" panose="02010609060101010101" pitchFamily="49" charset="-122"/>
                    </a:rPr>
                    <a:t>Theorem1</a:t>
                  </a:r>
                  <a:r>
                    <a:rPr lang="zh-CN" altLang="en-US" b="1" dirty="0">
                      <a:latin typeface="Arial" panose="020B0604020202020204" pitchFamily="34" charset="0"/>
                      <a:ea typeface="黑体" panose="02010609060101010101" pitchFamily="49" charset="-122"/>
                    </a:rPr>
                    <a:t>: </a:t>
                  </a:r>
                  <a:r>
                    <a:rPr lang="en-US" altLang="zh-CN" dirty="0">
                      <a:latin typeface="Arial" panose="020B0604020202020204" pitchFamily="34" charset="0"/>
                      <a:ea typeface="黑体" panose="02010609060101010101" pitchFamily="49" charset="-122"/>
                    </a:rPr>
                    <a:t>a node </a:t>
                  </a:r>
                  <a14:m>
                    <m:oMath xmlns:m="http://schemas.openxmlformats.org/officeDocument/2006/math">
                      <m:sSubSup>
                        <m:sSubSupPr>
                          <m:ctrlPr>
                            <a:rPr lang="en-US" altLang="zh-CN" i="1">
                              <a:latin typeface="Cambria Math" panose="02040503050406030204" pitchFamily="18" charset="0"/>
                              <a:ea typeface="Cambria Math" panose="02040503050406030204" pitchFamily="18" charset="0"/>
                            </a:rPr>
                          </m:ctrlPr>
                        </m:sSubSupPr>
                        <m:e>
                          <m:r>
                            <a:rPr lang="en-US" altLang="zh-CN" i="1">
                              <a:latin typeface="Cambria Math" panose="02040503050406030204" pitchFamily="18" charset="0"/>
                              <a:ea typeface="Cambria Math" panose="02040503050406030204" pitchFamily="18" charset="0"/>
                            </a:rPr>
                            <m:t>𝑣</m:t>
                          </m:r>
                        </m:e>
                        <m:sub>
                          <m:r>
                            <a:rPr lang="zh-CN" altLang="en-US" i="1">
                              <a:latin typeface="Cambria Math" panose="02040503050406030204" pitchFamily="18" charset="0"/>
                              <a:ea typeface="Cambria Math" panose="02040503050406030204" pitchFamily="18" charset="0"/>
                            </a:rPr>
                            <m:t>𝜂</m:t>
                          </m:r>
                        </m:sub>
                        <m:sup>
                          <m:d>
                            <m:dPr>
                              <m:ctrlPr>
                                <a:rPr lang="en-US" altLang="zh-CN" i="1">
                                  <a:latin typeface="Cambria Math" panose="02040503050406030204" pitchFamily="18" charset="0"/>
                                </a:rPr>
                              </m:ctrlPr>
                            </m:dPr>
                            <m:e>
                              <m:sSub>
                                <m:sSubPr>
                                  <m:ctrlPr>
                                    <a:rPr lang="en-US" altLang="zh-CN" i="1">
                                      <a:latin typeface="Cambria Math" panose="02040503050406030204" pitchFamily="18" charset="0"/>
                                    </a:rPr>
                                  </m:ctrlPr>
                                </m:sSubPr>
                                <m:e>
                                  <m:r>
                                    <a:rPr lang="en-US" altLang="zh-CN" i="1">
                                      <a:latin typeface="Cambria Math" panose="02040503050406030204" pitchFamily="18" charset="0"/>
                                    </a:rPr>
                                    <m:t>𝑚</m:t>
                                  </m:r>
                                </m:e>
                                <m:sub>
                                  <m:r>
                                    <a:rPr lang="en-US" altLang="zh-CN" i="1">
                                      <a:latin typeface="Cambria Math" panose="02040503050406030204" pitchFamily="18" charset="0"/>
                                    </a:rPr>
                                    <m:t>𝑖</m:t>
                                  </m:r>
                                </m:sub>
                              </m:sSub>
                            </m:e>
                          </m:d>
                        </m:sup>
                      </m:sSubSup>
                    </m:oMath>
                  </a14:m>
                  <a:r>
                    <a:rPr lang="en-US" altLang="zh-CN" dirty="0">
                      <a:latin typeface="Arial" panose="020B0604020202020204" pitchFamily="34" charset="0"/>
                      <a:ea typeface="黑体" panose="02010609060101010101" pitchFamily="49" charset="-122"/>
                    </a:rPr>
                    <a:t> must satisfy </a:t>
                  </a:r>
                  <a14:m>
                    <m:oMath xmlns:m="http://schemas.openxmlformats.org/officeDocument/2006/math">
                      <m:r>
                        <a:rPr lang="en-US" altLang="zh-CN" i="1">
                          <a:latin typeface="Cambria Math" panose="02040503050406030204" pitchFamily="18" charset="0"/>
                          <a:ea typeface="Cambria Math" panose="02040503050406030204" pitchFamily="18" charset="0"/>
                        </a:rPr>
                        <m:t>ℋ</m:t>
                      </m:r>
                      <m:r>
                        <a:rPr lang="en-US" altLang="zh-CN" i="1">
                          <a:latin typeface="Cambria Math" panose="02040503050406030204" pitchFamily="18" charset="0"/>
                          <a:ea typeface="Cambria Math" panose="02040503050406030204" pitchFamily="18" charset="0"/>
                        </a:rPr>
                        <m:t>(</m:t>
                      </m:r>
                      <m:sSubSup>
                        <m:sSubSupPr>
                          <m:ctrlPr>
                            <a:rPr lang="en-US" altLang="zh-CN" i="1">
                              <a:latin typeface="Cambria Math" panose="02040503050406030204" pitchFamily="18" charset="0"/>
                              <a:ea typeface="Cambria Math" panose="02040503050406030204" pitchFamily="18" charset="0"/>
                            </a:rPr>
                          </m:ctrlPr>
                        </m:sSubSupPr>
                        <m:e>
                          <m:r>
                            <a:rPr lang="en-US" altLang="zh-CN" i="1">
                              <a:latin typeface="Cambria Math" panose="02040503050406030204" pitchFamily="18" charset="0"/>
                              <a:ea typeface="Cambria Math" panose="02040503050406030204" pitchFamily="18" charset="0"/>
                            </a:rPr>
                            <m:t>𝑣</m:t>
                          </m:r>
                        </m:e>
                        <m:sub>
                          <m:r>
                            <a:rPr lang="zh-CN" altLang="en-US" i="1">
                              <a:latin typeface="Cambria Math" panose="02040503050406030204" pitchFamily="18" charset="0"/>
                              <a:ea typeface="Cambria Math" panose="02040503050406030204" pitchFamily="18" charset="0"/>
                            </a:rPr>
                            <m:t>𝜂</m:t>
                          </m:r>
                        </m:sub>
                        <m:sup>
                          <m:d>
                            <m:dPr>
                              <m:ctrlPr>
                                <a:rPr lang="en-US" altLang="zh-CN" i="1">
                                  <a:latin typeface="Cambria Math" panose="02040503050406030204" pitchFamily="18" charset="0"/>
                                </a:rPr>
                              </m:ctrlPr>
                            </m:dPr>
                            <m:e>
                              <m:sSub>
                                <m:sSubPr>
                                  <m:ctrlPr>
                                    <a:rPr lang="en-US" altLang="zh-CN" i="1">
                                      <a:latin typeface="Cambria Math" panose="02040503050406030204" pitchFamily="18" charset="0"/>
                                    </a:rPr>
                                  </m:ctrlPr>
                                </m:sSubPr>
                                <m:e>
                                  <m:r>
                                    <a:rPr lang="en-US" altLang="zh-CN" i="1">
                                      <a:latin typeface="Cambria Math" panose="02040503050406030204" pitchFamily="18" charset="0"/>
                                    </a:rPr>
                                    <m:t>𝑚</m:t>
                                  </m:r>
                                </m:e>
                                <m:sub>
                                  <m:r>
                                    <a:rPr lang="en-US" altLang="zh-CN" i="1">
                                      <a:latin typeface="Cambria Math" panose="02040503050406030204" pitchFamily="18" charset="0"/>
                                    </a:rPr>
                                    <m:t>𝑖</m:t>
                                  </m:r>
                                </m:sub>
                              </m:sSub>
                            </m:e>
                          </m:d>
                        </m:sup>
                      </m:sSubSup>
                      <m:r>
                        <a:rPr lang="en-US" altLang="zh-CN" i="1">
                          <a:latin typeface="Cambria Math" panose="02040503050406030204" pitchFamily="18" charset="0"/>
                          <a:ea typeface="Cambria Math" panose="02040503050406030204" pitchFamily="18" charset="0"/>
                        </a:rPr>
                        <m:t>)&gt;</m:t>
                      </m:r>
                      <m:r>
                        <a:rPr lang="en-US" altLang="zh-CN" i="1">
                          <a:latin typeface="Cambria Math" panose="02040503050406030204" pitchFamily="18" charset="0"/>
                          <a:ea typeface="Cambria Math" panose="02040503050406030204" pitchFamily="18" charset="0"/>
                        </a:rPr>
                        <m:t>2</m:t>
                      </m:r>
                    </m:oMath>
                  </a14:m>
                  <a:r>
                    <a:rPr lang="en-US" altLang="zh-CN" dirty="0">
                      <a:latin typeface="Arial" panose="020B0604020202020204" pitchFamily="34" charset="0"/>
                      <a:ea typeface="黑体" panose="02010609060101010101" pitchFamily="49" charset="-122"/>
                    </a:rPr>
                    <a:t> to provide sufficient connectivity as a candidate.</a:t>
                  </a:r>
                  <a:endParaRPr lang="en-US" altLang="zh-CN" dirty="0"/>
                </a:p>
              </p:txBody>
            </p:sp>
          </mc:Choice>
          <mc:Fallback>
            <p:sp>
              <p:nvSpPr>
                <p:cNvPr id="16" name="文本框 15"/>
                <p:cNvSpPr txBox="1">
                  <a:spLocks noRot="1" noChangeAspect="1" noMove="1" noResize="1" noEditPoints="1" noAdjustHandles="1" noChangeArrowheads="1" noChangeShapeType="1" noTextEdit="1"/>
                </p:cNvSpPr>
                <p:nvPr/>
              </p:nvSpPr>
              <p:spPr>
                <a:xfrm>
                  <a:off x="257685" y="4591349"/>
                  <a:ext cx="7972182" cy="452240"/>
                </a:xfrm>
                <a:prstGeom prst="rect">
                  <a:avLst/>
                </a:prstGeom>
                <a:blipFill rotWithShape="1">
                  <a:blip r:embed="rId4"/>
                </a:blipFill>
              </p:spPr>
              <p:txBody>
                <a:bodyPr/>
                <a:lstStyle/>
                <a:p>
                  <a:r>
                    <a:rPr lang="zh-CN" altLang="en-US">
                      <a:noFill/>
                    </a:rPr>
                    <a:t> </a:t>
                  </a:r>
                </a:p>
              </p:txBody>
            </p:sp>
          </mc:Fallback>
        </mc:AlternateContent>
      </p:gr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矩形 46"/>
          <p:cNvSpPr>
            <a:spLocks noChangeArrowheads="1"/>
          </p:cNvSpPr>
          <p:nvPr/>
        </p:nvSpPr>
        <p:spPr bwMode="auto">
          <a:xfrm>
            <a:off x="476188" y="177842"/>
            <a:ext cx="3568602" cy="46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8" tIns="45719" rIns="91438" bIns="45719">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buNone/>
            </a:pPr>
            <a:r>
              <a:rPr lang="en-US" altLang="zh-CN" sz="2400" b="1" dirty="0">
                <a:solidFill>
                  <a:schemeClr val="accent1"/>
                </a:solidFill>
                <a:latin typeface="Arial" panose="020B0604020202020204" pitchFamily="34" charset="0"/>
                <a:ea typeface="黑体" panose="02010609060101010101" pitchFamily="49" charset="-122"/>
              </a:rPr>
              <a:t>Instance pre-provision </a:t>
            </a:r>
            <a:endParaRPr lang="en-US" altLang="zh-CN" sz="2400" b="1" dirty="0">
              <a:solidFill>
                <a:schemeClr val="accent1"/>
              </a:solidFill>
              <a:latin typeface="Arial" panose="020B0604020202020204" pitchFamily="34" charset="0"/>
              <a:ea typeface="黑体" panose="02010609060101010101" pitchFamily="49" charset="-122"/>
            </a:endParaRPr>
          </a:p>
        </p:txBody>
      </p:sp>
      <p:sp>
        <p:nvSpPr>
          <p:cNvPr id="34" name="等腰三角形 47"/>
          <p:cNvSpPr>
            <a:spLocks noChangeArrowheads="1"/>
          </p:cNvSpPr>
          <p:nvPr/>
        </p:nvSpPr>
        <p:spPr bwMode="auto">
          <a:xfrm rot="5400000">
            <a:off x="-39787" y="157290"/>
            <a:ext cx="581159" cy="501585"/>
          </a:xfrm>
          <a:prstGeom prst="triangle">
            <a:avLst>
              <a:gd name="adj" fmla="val 50000"/>
            </a:avLst>
          </a:prstGeom>
          <a:solidFill>
            <a:srgbClr val="1AA3C7"/>
          </a:solidFill>
          <a:ln>
            <a:noFill/>
          </a:ln>
        </p:spPr>
        <p:txBody>
          <a:bodyPr lIns="91438" tIns="45719" rIns="91438" bIns="45719"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1800">
              <a:solidFill>
                <a:srgbClr val="FFFFFF"/>
              </a:solidFill>
              <a:sym typeface="微软雅黑" panose="020B0503020204020204" pitchFamily="34" charset="-122"/>
            </a:endParaRPr>
          </a:p>
        </p:txBody>
      </p:sp>
      <mc:AlternateContent xmlns:mc="http://schemas.openxmlformats.org/markup-compatibility/2006">
        <mc:Choice xmlns:a14="http://schemas.microsoft.com/office/drawing/2010/main" Requires="a14">
          <p:sp>
            <p:nvSpPr>
              <p:cNvPr id="8" name="文本框 7"/>
              <p:cNvSpPr txBox="1"/>
              <p:nvPr/>
            </p:nvSpPr>
            <p:spPr>
              <a:xfrm>
                <a:off x="336363" y="1024316"/>
                <a:ext cx="4690649" cy="3498458"/>
              </a:xfrm>
              <a:prstGeom prst="rect">
                <a:avLst/>
              </a:prstGeom>
              <a:noFill/>
            </p:spPr>
            <p:txBody>
              <a:bodyPr wrap="square">
                <a:spAutoFit/>
              </a:bodyPr>
              <a:lstStyle/>
              <a:p>
                <a:pPr marL="0" lvl="2" indent="-342900">
                  <a:lnSpc>
                    <a:spcPct val="150000"/>
                  </a:lnSpc>
                  <a:spcBef>
                    <a:spcPts val="0"/>
                  </a:spcBef>
                  <a:spcAft>
                    <a:spcPts val="300"/>
                  </a:spcAft>
                  <a:buClr>
                    <a:srgbClr val="006CB5"/>
                  </a:buClr>
                  <a:buSzPct val="100000"/>
                  <a:buFont typeface="Wingdings" panose="05000000000000000000" charset="0"/>
                  <a:buChar char="l"/>
                </a:pPr>
                <a:r>
                  <a:rPr lang="en-US" altLang="zh-CN" b="1" dirty="0"/>
                  <a:t>Maximum remaining budget:</a:t>
                </a:r>
                <a:r>
                  <a:rPr lang="en-US" altLang="zh-CN" sz="1600" b="1" dirty="0"/>
                  <a:t> </a:t>
                </a:r>
                <a:r>
                  <a:rPr lang="en-US" altLang="zh-CN" sz="1300" dirty="0"/>
                  <a:t>subtracting the unit costs of all other microservices </a:t>
                </a:r>
                <a:endParaRPr lang="en-US" altLang="zh-CN" sz="1300" dirty="0"/>
              </a:p>
              <a:p>
                <a:pPr marL="0" lvl="2">
                  <a:lnSpc>
                    <a:spcPct val="120000"/>
                  </a:lnSpc>
                  <a:spcBef>
                    <a:spcPts val="0"/>
                  </a:spcBef>
                  <a:spcAft>
                    <a:spcPts val="600"/>
                  </a:spcAft>
                  <a:buClr>
                    <a:srgbClr val="006CB5"/>
                  </a:buClr>
                  <a:buSzPct val="100000"/>
                </a:pPr>
                <a14:m>
                  <m:oMathPara xmlns:m="http://schemas.openxmlformats.org/officeDocument/2006/math">
                    <m:oMathParaPr>
                      <m:jc m:val="centerGroup"/>
                    </m:oMathParaPr>
                    <m:oMath xmlns:m="http://schemas.openxmlformats.org/officeDocument/2006/math">
                      <m:sSup>
                        <m:sSupPr>
                          <m:ctrlPr>
                            <a:rPr lang="en-US" altLang="zh-CN" sz="1200" i="1" smtClean="0">
                              <a:latin typeface="Cambria Math" panose="02040503050406030204" pitchFamily="18" charset="0"/>
                            </a:rPr>
                          </m:ctrlPr>
                        </m:sSupPr>
                        <m:e>
                          <m:r>
                            <a:rPr lang="zh-CN" altLang="en-US" sz="1200" i="1" smtClean="0">
                              <a:latin typeface="Cambria Math" panose="02040503050406030204" pitchFamily="18" charset="0"/>
                            </a:rPr>
                            <m:t>𝒦</m:t>
                          </m:r>
                        </m:e>
                        <m:sup>
                          <m:r>
                            <a:rPr lang="en-US" altLang="zh-CN" sz="1200" b="0" i="1" smtClean="0">
                              <a:latin typeface="Cambria Math" panose="02040503050406030204" pitchFamily="18" charset="0"/>
                            </a:rPr>
                            <m:t>𝑢</m:t>
                          </m:r>
                        </m:sup>
                      </m:sSup>
                      <m:d>
                        <m:dPr>
                          <m:ctrlPr>
                            <a:rPr lang="en-US" altLang="zh-CN" sz="1200" i="1" smtClean="0">
                              <a:latin typeface="Cambria Math" panose="02040503050406030204" pitchFamily="18" charset="0"/>
                            </a:rPr>
                          </m:ctrlPr>
                        </m:dPr>
                        <m:e>
                          <m:sSub>
                            <m:sSubPr>
                              <m:ctrlPr>
                                <a:rPr lang="en-US" altLang="zh-CN" sz="1200" i="1">
                                  <a:latin typeface="Cambria Math" panose="02040503050406030204" pitchFamily="18" charset="0"/>
                                </a:rPr>
                              </m:ctrlPr>
                            </m:sSubPr>
                            <m:e>
                              <m:r>
                                <a:rPr lang="en-US" altLang="zh-CN" sz="1200" i="1">
                                  <a:latin typeface="Cambria Math" panose="02040503050406030204" pitchFamily="18" charset="0"/>
                                </a:rPr>
                                <m:t>𝑚</m:t>
                              </m:r>
                            </m:e>
                            <m:sub>
                              <m:r>
                                <a:rPr lang="en-US" altLang="zh-CN" sz="1200" i="1">
                                  <a:latin typeface="Cambria Math" panose="02040503050406030204" pitchFamily="18" charset="0"/>
                                </a:rPr>
                                <m:t>𝑖</m:t>
                              </m:r>
                            </m:sub>
                          </m:sSub>
                        </m:e>
                      </m:d>
                      <m:r>
                        <a:rPr lang="en-US" altLang="zh-CN" sz="1200" b="0" i="1" smtClean="0">
                          <a:latin typeface="Cambria Math" panose="02040503050406030204" pitchFamily="18" charset="0"/>
                        </a:rPr>
                        <m:t>=</m:t>
                      </m:r>
                      <m:sSup>
                        <m:sSupPr>
                          <m:ctrlPr>
                            <a:rPr lang="en-US" altLang="zh-CN" sz="1200" i="1">
                              <a:latin typeface="Cambria Math" panose="02040503050406030204" pitchFamily="18" charset="0"/>
                            </a:rPr>
                          </m:ctrlPr>
                        </m:sSupPr>
                        <m:e>
                          <m:r>
                            <a:rPr lang="zh-CN" altLang="en-US" sz="1200" i="1">
                              <a:latin typeface="Cambria Math" panose="02040503050406030204" pitchFamily="18" charset="0"/>
                            </a:rPr>
                            <m:t>𝒦</m:t>
                          </m:r>
                        </m:e>
                        <m:sup>
                          <m:r>
                            <a:rPr lang="en-US" altLang="zh-CN" sz="1200" b="0" i="1" smtClean="0">
                              <a:latin typeface="Cambria Math" panose="02040503050406030204" pitchFamily="18" charset="0"/>
                            </a:rPr>
                            <m:t>𝑚𝑎𝑥</m:t>
                          </m:r>
                        </m:sup>
                      </m:sSup>
                      <m:r>
                        <a:rPr lang="en-US" altLang="zh-CN" sz="1200" b="0" i="1" smtClean="0">
                          <a:latin typeface="Cambria Math" panose="02040503050406030204" pitchFamily="18" charset="0"/>
                        </a:rPr>
                        <m:t>−</m:t>
                      </m:r>
                      <m:nary>
                        <m:naryPr>
                          <m:chr m:val="∑"/>
                          <m:supHide m:val="on"/>
                          <m:ctrlPr>
                            <a:rPr lang="en-US" altLang="zh-CN" sz="1200" b="0" i="1" smtClean="0">
                              <a:latin typeface="Cambria Math" panose="02040503050406030204" pitchFamily="18" charset="0"/>
                            </a:rPr>
                          </m:ctrlPr>
                        </m:naryPr>
                        <m:sub>
                          <m:sSub>
                            <m:sSubPr>
                              <m:ctrlPr>
                                <a:rPr lang="en-US" altLang="zh-CN" sz="1200" b="0" i="1" smtClean="0">
                                  <a:latin typeface="Cambria Math" panose="02040503050406030204" pitchFamily="18" charset="0"/>
                                </a:rPr>
                              </m:ctrlPr>
                            </m:sSubPr>
                            <m:e>
                              <m:r>
                                <a:rPr lang="en-US" altLang="zh-CN" sz="1200" b="0" i="1" smtClean="0">
                                  <a:latin typeface="Cambria Math" panose="02040503050406030204" pitchFamily="18" charset="0"/>
                                </a:rPr>
                                <m:t>𝑚</m:t>
                              </m:r>
                            </m:e>
                            <m:sub>
                              <m:r>
                                <a:rPr lang="en-US" altLang="zh-CN" sz="1200" b="0" i="1" smtClean="0">
                                  <a:latin typeface="Cambria Math" panose="02040503050406030204" pitchFamily="18" charset="0"/>
                                </a:rPr>
                                <m:t>𝑗</m:t>
                              </m:r>
                            </m:sub>
                          </m:sSub>
                          <m:r>
                            <m:rPr>
                              <m:brk m:alnAt="7"/>
                            </m:rPr>
                            <a:rPr lang="en-US" altLang="zh-CN" sz="1200" b="0" i="1" smtClean="0">
                              <a:latin typeface="Cambria Math" panose="02040503050406030204" pitchFamily="18" charset="0"/>
                              <a:ea typeface="Cambria Math" panose="02040503050406030204" pitchFamily="18" charset="0"/>
                            </a:rPr>
                            <m:t>∈</m:t>
                          </m:r>
                          <m:r>
                            <a:rPr lang="en-US" altLang="zh-CN" sz="1200" b="0" i="1" smtClean="0">
                              <a:latin typeface="Cambria Math" panose="02040503050406030204" pitchFamily="18" charset="0"/>
                              <a:ea typeface="Cambria Math" panose="02040503050406030204" pitchFamily="18" charset="0"/>
                            </a:rPr>
                            <m:t>𝑀</m:t>
                          </m:r>
                          <m:r>
                            <a:rPr lang="en-US" altLang="zh-CN" sz="1200" b="0" i="1" smtClean="0">
                              <a:latin typeface="Cambria Math" panose="02040503050406030204" pitchFamily="18" charset="0"/>
                              <a:ea typeface="Cambria Math" panose="02040503050406030204" pitchFamily="18" charset="0"/>
                            </a:rPr>
                            <m:t>\{</m:t>
                          </m:r>
                          <m:sSub>
                            <m:sSubPr>
                              <m:ctrlPr>
                                <a:rPr lang="en-US" altLang="zh-CN" sz="1200" b="0" i="1" smtClean="0">
                                  <a:latin typeface="Cambria Math" panose="02040503050406030204" pitchFamily="18" charset="0"/>
                                  <a:ea typeface="Cambria Math" panose="02040503050406030204" pitchFamily="18" charset="0"/>
                                </a:rPr>
                              </m:ctrlPr>
                            </m:sSubPr>
                            <m:e>
                              <m:r>
                                <a:rPr lang="en-US" altLang="zh-CN" sz="1200" b="0" i="1" smtClean="0">
                                  <a:latin typeface="Cambria Math" panose="02040503050406030204" pitchFamily="18" charset="0"/>
                                  <a:ea typeface="Cambria Math" panose="02040503050406030204" pitchFamily="18" charset="0"/>
                                </a:rPr>
                                <m:t>𝑚</m:t>
                              </m:r>
                            </m:e>
                            <m:sub>
                              <m:r>
                                <a:rPr lang="en-US" altLang="zh-CN" sz="1200" b="0" i="1" smtClean="0">
                                  <a:latin typeface="Cambria Math" panose="02040503050406030204" pitchFamily="18" charset="0"/>
                                  <a:ea typeface="Cambria Math" panose="02040503050406030204" pitchFamily="18" charset="0"/>
                                </a:rPr>
                                <m:t>𝑖</m:t>
                              </m:r>
                            </m:sub>
                          </m:sSub>
                          <m:r>
                            <m:rPr>
                              <m:brk m:alnAt="7"/>
                            </m:rPr>
                            <a:rPr lang="en-US" altLang="zh-CN" sz="1200" b="0" i="1" smtClean="0">
                              <a:latin typeface="Cambria Math" panose="02040503050406030204" pitchFamily="18" charset="0"/>
                              <a:ea typeface="Cambria Math" panose="02040503050406030204" pitchFamily="18" charset="0"/>
                            </a:rPr>
                            <m:t>}</m:t>
                          </m:r>
                        </m:sub>
                        <m:sup/>
                        <m:e>
                          <m:r>
                            <a:rPr lang="zh-CN" altLang="en-US" sz="1200" b="0" i="1" smtClean="0">
                              <a:latin typeface="Cambria Math" panose="02040503050406030204" pitchFamily="18" charset="0"/>
                            </a:rPr>
                            <m:t>𝜅</m:t>
                          </m:r>
                          <m:r>
                            <a:rPr lang="en-US" altLang="zh-CN" sz="1200" b="0" i="1" smtClean="0">
                              <a:latin typeface="Cambria Math" panose="02040503050406030204" pitchFamily="18" charset="0"/>
                            </a:rPr>
                            <m:t>(</m:t>
                          </m:r>
                          <m:sSub>
                            <m:sSubPr>
                              <m:ctrlPr>
                                <a:rPr lang="en-US" altLang="zh-CN" sz="1200" i="1">
                                  <a:latin typeface="Cambria Math" panose="02040503050406030204" pitchFamily="18" charset="0"/>
                                </a:rPr>
                              </m:ctrlPr>
                            </m:sSubPr>
                            <m:e>
                              <m:r>
                                <a:rPr lang="en-US" altLang="zh-CN" sz="1200" i="1">
                                  <a:latin typeface="Cambria Math" panose="02040503050406030204" pitchFamily="18" charset="0"/>
                                </a:rPr>
                                <m:t>𝑚</m:t>
                              </m:r>
                            </m:e>
                            <m:sub>
                              <m:r>
                                <a:rPr lang="en-US" altLang="zh-CN" sz="1200" b="0" i="1" smtClean="0">
                                  <a:latin typeface="Cambria Math" panose="02040503050406030204" pitchFamily="18" charset="0"/>
                                </a:rPr>
                                <m:t>𝑗</m:t>
                              </m:r>
                            </m:sub>
                          </m:sSub>
                          <m:r>
                            <a:rPr lang="en-US" altLang="zh-CN" sz="1200" b="0" i="1" smtClean="0">
                              <a:latin typeface="Cambria Math" panose="02040503050406030204" pitchFamily="18" charset="0"/>
                            </a:rPr>
                            <m:t>)</m:t>
                          </m:r>
                        </m:e>
                      </m:nary>
                    </m:oMath>
                  </m:oMathPara>
                </a14:m>
                <a:endParaRPr lang="en-US" altLang="zh-CN" sz="1600" dirty="0"/>
              </a:p>
              <a:p>
                <a:pPr marL="0" lvl="2" indent="-342900">
                  <a:lnSpc>
                    <a:spcPct val="150000"/>
                  </a:lnSpc>
                  <a:spcBef>
                    <a:spcPts val="0"/>
                  </a:spcBef>
                  <a:spcAft>
                    <a:spcPts val="300"/>
                  </a:spcAft>
                  <a:buClr>
                    <a:srgbClr val="006CB5"/>
                  </a:buClr>
                  <a:buSzPct val="100000"/>
                  <a:buFont typeface="Wingdings" panose="05000000000000000000" charset="0"/>
                  <a:buChar char="l"/>
                </a:pPr>
                <a:r>
                  <a:rPr lang="en-US" altLang="zh-CN" b="1" dirty="0"/>
                  <a:t>Maximum tolerant instance number: </a:t>
                </a:r>
                <a:r>
                  <a:rPr lang="en-US" altLang="zh-CN" sz="1300" dirty="0"/>
                  <a:t>take the floor of the remaining budget divided by the microservice unit cost </a:t>
                </a:r>
                <a:endParaRPr lang="en-US" altLang="zh-CN" sz="1300" dirty="0"/>
              </a:p>
              <a:p>
                <a:pPr marL="0" lvl="2">
                  <a:lnSpc>
                    <a:spcPct val="150000"/>
                  </a:lnSpc>
                  <a:spcBef>
                    <a:spcPts val="0"/>
                  </a:spcBef>
                  <a:spcAft>
                    <a:spcPts val="600"/>
                  </a:spcAft>
                  <a:buClr>
                    <a:srgbClr val="006CB5"/>
                  </a:buClr>
                  <a:buSzPct val="100000"/>
                </a:pPr>
                <a14:m>
                  <m:oMathPara xmlns:m="http://schemas.openxmlformats.org/officeDocument/2006/math">
                    <m:oMathParaPr>
                      <m:jc m:val="centerGroup"/>
                    </m:oMathParaPr>
                    <m:oMath xmlns:m="http://schemas.openxmlformats.org/officeDocument/2006/math">
                      <m:sSup>
                        <m:sSupPr>
                          <m:ctrlPr>
                            <a:rPr lang="en-US" altLang="zh-CN" sz="1200" i="1" smtClean="0">
                              <a:latin typeface="Cambria Math" panose="02040503050406030204" pitchFamily="18" charset="0"/>
                            </a:rPr>
                          </m:ctrlPr>
                        </m:sSupPr>
                        <m:e>
                          <m:r>
                            <a:rPr lang="zh-CN" altLang="en-US" sz="1200" i="1">
                              <a:latin typeface="Cambria Math" panose="02040503050406030204" pitchFamily="18" charset="0"/>
                            </a:rPr>
                            <m:t>𝒩</m:t>
                          </m:r>
                        </m:e>
                        <m:sup>
                          <m:r>
                            <a:rPr lang="en-US" altLang="zh-CN" sz="1200" b="0" i="1" smtClean="0">
                              <a:latin typeface="Cambria Math" panose="02040503050406030204" pitchFamily="18" charset="0"/>
                            </a:rPr>
                            <m:t>𝑢</m:t>
                          </m:r>
                        </m:sup>
                      </m:sSup>
                      <m:d>
                        <m:dPr>
                          <m:ctrlPr>
                            <a:rPr lang="en-US" altLang="zh-CN" sz="1200" i="1">
                              <a:latin typeface="Cambria Math" panose="02040503050406030204" pitchFamily="18" charset="0"/>
                            </a:rPr>
                          </m:ctrlPr>
                        </m:dPr>
                        <m:e>
                          <m:sSub>
                            <m:sSubPr>
                              <m:ctrlPr>
                                <a:rPr lang="en-US" altLang="zh-CN" sz="1200" i="1">
                                  <a:latin typeface="Cambria Math" panose="02040503050406030204" pitchFamily="18" charset="0"/>
                                </a:rPr>
                              </m:ctrlPr>
                            </m:sSubPr>
                            <m:e>
                              <m:r>
                                <a:rPr lang="en-US" altLang="zh-CN" sz="1200" i="1">
                                  <a:latin typeface="Cambria Math" panose="02040503050406030204" pitchFamily="18" charset="0"/>
                                </a:rPr>
                                <m:t>𝑚</m:t>
                              </m:r>
                            </m:e>
                            <m:sub>
                              <m:r>
                                <a:rPr lang="en-US" altLang="zh-CN" sz="1200" i="1">
                                  <a:latin typeface="Cambria Math" panose="02040503050406030204" pitchFamily="18" charset="0"/>
                                </a:rPr>
                                <m:t>𝑖</m:t>
                              </m:r>
                            </m:sub>
                          </m:sSub>
                        </m:e>
                      </m:d>
                      <m:r>
                        <a:rPr lang="en-US" altLang="zh-CN" sz="1200" b="0" i="1" smtClean="0">
                          <a:latin typeface="Cambria Math" panose="02040503050406030204" pitchFamily="18" charset="0"/>
                        </a:rPr>
                        <m:t>=</m:t>
                      </m:r>
                      <m:d>
                        <m:dPr>
                          <m:begChr m:val="⌊"/>
                          <m:endChr m:val="⌋"/>
                          <m:ctrlPr>
                            <a:rPr lang="en-US" altLang="zh-CN" sz="1200" b="0" i="1" smtClean="0">
                              <a:latin typeface="Cambria Math" panose="02040503050406030204" pitchFamily="18" charset="0"/>
                            </a:rPr>
                          </m:ctrlPr>
                        </m:dPr>
                        <m:e>
                          <m:sSup>
                            <m:sSupPr>
                              <m:ctrlPr>
                                <a:rPr lang="en-US" altLang="zh-CN" sz="1200" i="1">
                                  <a:latin typeface="Cambria Math" panose="02040503050406030204" pitchFamily="18" charset="0"/>
                                </a:rPr>
                              </m:ctrlPr>
                            </m:sSupPr>
                            <m:e>
                              <m:r>
                                <a:rPr lang="zh-CN" altLang="en-US" sz="1200" i="1">
                                  <a:latin typeface="Cambria Math" panose="02040503050406030204" pitchFamily="18" charset="0"/>
                                </a:rPr>
                                <m:t>𝒦</m:t>
                              </m:r>
                            </m:e>
                            <m:sup>
                              <m:r>
                                <a:rPr lang="en-US" altLang="zh-CN" sz="1200" i="1">
                                  <a:latin typeface="Cambria Math" panose="02040503050406030204" pitchFamily="18" charset="0"/>
                                </a:rPr>
                                <m:t>𝑢</m:t>
                              </m:r>
                            </m:sup>
                          </m:sSup>
                          <m:d>
                            <m:dPr>
                              <m:ctrlPr>
                                <a:rPr lang="en-US" altLang="zh-CN" sz="1200" i="1">
                                  <a:latin typeface="Cambria Math" panose="02040503050406030204" pitchFamily="18" charset="0"/>
                                </a:rPr>
                              </m:ctrlPr>
                            </m:dPr>
                            <m:e>
                              <m:sSub>
                                <m:sSubPr>
                                  <m:ctrlPr>
                                    <a:rPr lang="en-US" altLang="zh-CN" sz="1200" i="1">
                                      <a:latin typeface="Cambria Math" panose="02040503050406030204" pitchFamily="18" charset="0"/>
                                    </a:rPr>
                                  </m:ctrlPr>
                                </m:sSubPr>
                                <m:e>
                                  <m:r>
                                    <a:rPr lang="en-US" altLang="zh-CN" sz="1200" i="1">
                                      <a:latin typeface="Cambria Math" panose="02040503050406030204" pitchFamily="18" charset="0"/>
                                    </a:rPr>
                                    <m:t>𝑚</m:t>
                                  </m:r>
                                </m:e>
                                <m:sub>
                                  <m:r>
                                    <a:rPr lang="en-US" altLang="zh-CN" sz="1200" i="1">
                                      <a:latin typeface="Cambria Math" panose="02040503050406030204" pitchFamily="18" charset="0"/>
                                    </a:rPr>
                                    <m:t>𝑖</m:t>
                                  </m:r>
                                </m:sub>
                              </m:sSub>
                            </m:e>
                          </m:d>
                          <m:r>
                            <a:rPr lang="en-US" altLang="zh-CN" sz="1200" b="0" i="1" smtClean="0">
                              <a:latin typeface="Cambria Math" panose="02040503050406030204" pitchFamily="18" charset="0"/>
                            </a:rPr>
                            <m:t>/</m:t>
                          </m:r>
                          <m:r>
                            <a:rPr lang="zh-CN" altLang="en-US" sz="1200" i="1">
                              <a:latin typeface="Cambria Math" panose="02040503050406030204" pitchFamily="18" charset="0"/>
                            </a:rPr>
                            <m:t>𝜅</m:t>
                          </m:r>
                          <m:d>
                            <m:dPr>
                              <m:ctrlPr>
                                <a:rPr lang="en-US" altLang="zh-CN" sz="1200" i="1">
                                  <a:latin typeface="Cambria Math" panose="02040503050406030204" pitchFamily="18" charset="0"/>
                                </a:rPr>
                              </m:ctrlPr>
                            </m:dPr>
                            <m:e>
                              <m:sSub>
                                <m:sSubPr>
                                  <m:ctrlPr>
                                    <a:rPr lang="en-US" altLang="zh-CN" sz="1200" i="1">
                                      <a:latin typeface="Cambria Math" panose="02040503050406030204" pitchFamily="18" charset="0"/>
                                    </a:rPr>
                                  </m:ctrlPr>
                                </m:sSubPr>
                                <m:e>
                                  <m:r>
                                    <a:rPr lang="en-US" altLang="zh-CN" sz="1200" i="1">
                                      <a:latin typeface="Cambria Math" panose="02040503050406030204" pitchFamily="18" charset="0"/>
                                    </a:rPr>
                                    <m:t>𝑚</m:t>
                                  </m:r>
                                </m:e>
                                <m:sub>
                                  <m:r>
                                    <a:rPr lang="en-US" altLang="zh-CN" sz="1200" i="1">
                                      <a:latin typeface="Cambria Math" panose="02040503050406030204" pitchFamily="18" charset="0"/>
                                    </a:rPr>
                                    <m:t>𝑖</m:t>
                                  </m:r>
                                </m:sub>
                              </m:sSub>
                            </m:e>
                          </m:d>
                        </m:e>
                      </m:d>
                    </m:oMath>
                  </m:oMathPara>
                </a14:m>
                <a:endParaRPr lang="en-US" altLang="zh-CN" sz="1600" dirty="0"/>
              </a:p>
              <a:p>
                <a:pPr marL="0" lvl="2" indent="-342900">
                  <a:lnSpc>
                    <a:spcPct val="150000"/>
                  </a:lnSpc>
                  <a:spcBef>
                    <a:spcPts val="0"/>
                  </a:spcBef>
                  <a:spcAft>
                    <a:spcPts val="300"/>
                  </a:spcAft>
                  <a:buClr>
                    <a:srgbClr val="006CB5"/>
                  </a:buClr>
                  <a:buSzPct val="100000"/>
                  <a:buFont typeface="Wingdings" panose="05000000000000000000" charset="0"/>
                  <a:buChar char="l"/>
                </a:pPr>
                <a:r>
                  <a:rPr lang="en-US" altLang="zh-CN" b="1" dirty="0"/>
                  <a:t>The upper bound: </a:t>
                </a:r>
                <a:r>
                  <a:rPr lang="en-US" altLang="zh-CN" sz="1300" dirty="0"/>
                  <a:t>the upper bound should not exceed the number of servers hosting requests for </a:t>
                </a:r>
                <a14:m>
                  <m:oMath xmlns:m="http://schemas.openxmlformats.org/officeDocument/2006/math">
                    <m:sSub>
                      <m:sSubPr>
                        <m:ctrlPr>
                          <a:rPr lang="en-US" altLang="zh-CN" sz="1300" i="1">
                            <a:latin typeface="Cambria Math" panose="02040503050406030204" pitchFamily="18" charset="0"/>
                          </a:rPr>
                        </m:ctrlPr>
                      </m:sSubPr>
                      <m:e>
                        <m:r>
                          <a:rPr lang="en-US" altLang="zh-CN" sz="1300" i="1">
                            <a:latin typeface="Cambria Math" panose="02040503050406030204" pitchFamily="18" charset="0"/>
                          </a:rPr>
                          <m:t>𝑚</m:t>
                        </m:r>
                      </m:e>
                      <m:sub>
                        <m:r>
                          <a:rPr lang="en-US" altLang="zh-CN" sz="1300" i="1">
                            <a:latin typeface="Cambria Math" panose="02040503050406030204" pitchFamily="18" charset="0"/>
                          </a:rPr>
                          <m:t>𝑖</m:t>
                        </m:r>
                      </m:sub>
                    </m:sSub>
                  </m:oMath>
                </a14:m>
                <a:r>
                  <a:rPr lang="en-US" altLang="zh-CN" sz="1300" dirty="0"/>
                  <a:t>, that is </a:t>
                </a:r>
                <a:endParaRPr lang="en-US" altLang="zh-CN" sz="1300" dirty="0"/>
              </a:p>
              <a:p>
                <a:pPr marL="0" lvl="2">
                  <a:lnSpc>
                    <a:spcPct val="150000"/>
                  </a:lnSpc>
                  <a:spcBef>
                    <a:spcPts val="0"/>
                  </a:spcBef>
                  <a:spcAft>
                    <a:spcPts val="600"/>
                  </a:spcAft>
                  <a:buClr>
                    <a:srgbClr val="006CB5"/>
                  </a:buClr>
                  <a:buSzPct val="100000"/>
                </a:pPr>
                <a14:m>
                  <m:oMathPara xmlns:m="http://schemas.openxmlformats.org/officeDocument/2006/math">
                    <m:oMathParaPr>
                      <m:jc m:val="centerGroup"/>
                    </m:oMathParaPr>
                    <m:oMath xmlns:m="http://schemas.openxmlformats.org/officeDocument/2006/math">
                      <m:acc>
                        <m:accPr>
                          <m:chr m:val="̅"/>
                          <m:ctrlPr>
                            <a:rPr lang="zh-CN" altLang="en-US" sz="1200" i="1" smtClean="0">
                              <a:latin typeface="Cambria Math" panose="02040503050406030204" pitchFamily="18" charset="0"/>
                            </a:rPr>
                          </m:ctrlPr>
                        </m:accPr>
                        <m:e>
                          <m:r>
                            <a:rPr lang="zh-CN" altLang="en-US" sz="1200" i="1" smtClean="0">
                              <a:latin typeface="Cambria Math" panose="02040503050406030204" pitchFamily="18" charset="0"/>
                            </a:rPr>
                            <m:t>𝒩</m:t>
                          </m:r>
                        </m:e>
                      </m:acc>
                      <m:d>
                        <m:dPr>
                          <m:ctrlPr>
                            <a:rPr lang="en-US" altLang="zh-CN" sz="1200" i="1">
                              <a:latin typeface="Cambria Math" panose="02040503050406030204" pitchFamily="18" charset="0"/>
                            </a:rPr>
                          </m:ctrlPr>
                        </m:dPr>
                        <m:e>
                          <m:sSub>
                            <m:sSubPr>
                              <m:ctrlPr>
                                <a:rPr lang="en-US" altLang="zh-CN" sz="1200" i="1">
                                  <a:latin typeface="Cambria Math" panose="02040503050406030204" pitchFamily="18" charset="0"/>
                                </a:rPr>
                              </m:ctrlPr>
                            </m:sSubPr>
                            <m:e>
                              <m:r>
                                <a:rPr lang="en-US" altLang="zh-CN" sz="1200" i="1">
                                  <a:latin typeface="Cambria Math" panose="02040503050406030204" pitchFamily="18" charset="0"/>
                                </a:rPr>
                                <m:t>𝑚</m:t>
                              </m:r>
                            </m:e>
                            <m:sub>
                              <m:r>
                                <a:rPr lang="en-US" altLang="zh-CN" sz="1200" i="1">
                                  <a:latin typeface="Cambria Math" panose="02040503050406030204" pitchFamily="18" charset="0"/>
                                </a:rPr>
                                <m:t>𝑖</m:t>
                              </m:r>
                            </m:sub>
                          </m:sSub>
                        </m:e>
                      </m:d>
                      <m:r>
                        <a:rPr lang="en-US" altLang="zh-CN" sz="1200" b="0" i="1" smtClean="0">
                          <a:latin typeface="Cambria Math" panose="02040503050406030204" pitchFamily="18" charset="0"/>
                        </a:rPr>
                        <m:t>=</m:t>
                      </m:r>
                      <m:r>
                        <m:rPr>
                          <m:sty m:val="p"/>
                        </m:rPr>
                        <a:rPr lang="en-US" altLang="zh-CN" sz="1200" b="0" i="0" smtClean="0">
                          <a:latin typeface="Cambria Math" panose="02040503050406030204" pitchFamily="18" charset="0"/>
                        </a:rPr>
                        <m:t>min</m:t>
                      </m:r>
                      <m:r>
                        <a:rPr lang="en-US" altLang="zh-CN" sz="1200" b="0" i="1" smtClean="0">
                          <a:latin typeface="Cambria Math" panose="02040503050406030204" pitchFamily="18" charset="0"/>
                        </a:rPr>
                        <m:t>⁡{</m:t>
                      </m:r>
                      <m:d>
                        <m:dPr>
                          <m:begChr m:val="|"/>
                          <m:endChr m:val="|"/>
                          <m:ctrlPr>
                            <a:rPr lang="en-US" altLang="zh-CN" sz="1200" b="0" i="1" smtClean="0">
                              <a:latin typeface="Cambria Math" panose="02040503050406030204" pitchFamily="18" charset="0"/>
                            </a:rPr>
                          </m:ctrlPr>
                        </m:dPr>
                        <m:e>
                          <m:r>
                            <a:rPr lang="en-US" altLang="zh-CN" sz="1200" b="0" i="1" smtClean="0">
                              <a:latin typeface="Cambria Math" panose="02040503050406030204" pitchFamily="18" charset="0"/>
                            </a:rPr>
                            <m:t>𝑉</m:t>
                          </m:r>
                          <m:d>
                            <m:dPr>
                              <m:ctrlPr>
                                <a:rPr lang="en-US" altLang="zh-CN" sz="1200" i="1">
                                  <a:latin typeface="Cambria Math" panose="02040503050406030204" pitchFamily="18" charset="0"/>
                                </a:rPr>
                              </m:ctrlPr>
                            </m:dPr>
                            <m:e>
                              <m:sSub>
                                <m:sSubPr>
                                  <m:ctrlPr>
                                    <a:rPr lang="en-US" altLang="zh-CN" sz="1200" i="1">
                                      <a:latin typeface="Cambria Math" panose="02040503050406030204" pitchFamily="18" charset="0"/>
                                    </a:rPr>
                                  </m:ctrlPr>
                                </m:sSubPr>
                                <m:e>
                                  <m:r>
                                    <a:rPr lang="en-US" altLang="zh-CN" sz="1200" i="1">
                                      <a:latin typeface="Cambria Math" panose="02040503050406030204" pitchFamily="18" charset="0"/>
                                    </a:rPr>
                                    <m:t>𝑚</m:t>
                                  </m:r>
                                </m:e>
                                <m:sub>
                                  <m:r>
                                    <a:rPr lang="en-US" altLang="zh-CN" sz="1200" i="1">
                                      <a:latin typeface="Cambria Math" panose="02040503050406030204" pitchFamily="18" charset="0"/>
                                    </a:rPr>
                                    <m:t>𝑖</m:t>
                                  </m:r>
                                </m:sub>
                              </m:sSub>
                            </m:e>
                          </m:d>
                        </m:e>
                      </m:d>
                      <m:r>
                        <a:rPr lang="en-US" altLang="zh-CN" sz="1200" b="0" i="1" smtClean="0">
                          <a:latin typeface="Cambria Math" panose="02040503050406030204" pitchFamily="18" charset="0"/>
                        </a:rPr>
                        <m:t>,</m:t>
                      </m:r>
                      <m:sSup>
                        <m:sSupPr>
                          <m:ctrlPr>
                            <a:rPr lang="en-US" altLang="zh-CN" sz="1200" i="1">
                              <a:latin typeface="Cambria Math" panose="02040503050406030204" pitchFamily="18" charset="0"/>
                            </a:rPr>
                          </m:ctrlPr>
                        </m:sSupPr>
                        <m:e>
                          <m:r>
                            <a:rPr lang="zh-CN" altLang="en-US" sz="1200" i="1">
                              <a:latin typeface="Cambria Math" panose="02040503050406030204" pitchFamily="18" charset="0"/>
                            </a:rPr>
                            <m:t>𝒩</m:t>
                          </m:r>
                        </m:e>
                        <m:sup>
                          <m:r>
                            <a:rPr lang="en-US" altLang="zh-CN" sz="1200" i="1">
                              <a:latin typeface="Cambria Math" panose="02040503050406030204" pitchFamily="18" charset="0"/>
                            </a:rPr>
                            <m:t>𝑢</m:t>
                          </m:r>
                        </m:sup>
                      </m:sSup>
                      <m:d>
                        <m:dPr>
                          <m:ctrlPr>
                            <a:rPr lang="en-US" altLang="zh-CN" sz="1200" i="1">
                              <a:latin typeface="Cambria Math" panose="02040503050406030204" pitchFamily="18" charset="0"/>
                            </a:rPr>
                          </m:ctrlPr>
                        </m:dPr>
                        <m:e>
                          <m:sSub>
                            <m:sSubPr>
                              <m:ctrlPr>
                                <a:rPr lang="en-US" altLang="zh-CN" sz="1200" i="1">
                                  <a:latin typeface="Cambria Math" panose="02040503050406030204" pitchFamily="18" charset="0"/>
                                </a:rPr>
                              </m:ctrlPr>
                            </m:sSubPr>
                            <m:e>
                              <m:r>
                                <a:rPr lang="en-US" altLang="zh-CN" sz="1200" i="1">
                                  <a:latin typeface="Cambria Math" panose="02040503050406030204" pitchFamily="18" charset="0"/>
                                </a:rPr>
                                <m:t>𝑚</m:t>
                              </m:r>
                            </m:e>
                            <m:sub>
                              <m:r>
                                <a:rPr lang="en-US" altLang="zh-CN" sz="1200" i="1">
                                  <a:latin typeface="Cambria Math" panose="02040503050406030204" pitchFamily="18" charset="0"/>
                                </a:rPr>
                                <m:t>𝑖</m:t>
                              </m:r>
                            </m:sub>
                          </m:sSub>
                        </m:e>
                      </m:d>
                      <m:r>
                        <a:rPr lang="en-US" altLang="zh-CN" sz="1200" b="0" i="1" smtClean="0">
                          <a:latin typeface="Cambria Math" panose="02040503050406030204" pitchFamily="18" charset="0"/>
                        </a:rPr>
                        <m:t>}</m:t>
                      </m:r>
                    </m:oMath>
                  </m:oMathPara>
                </a14:m>
                <a:endParaRPr lang="zh-CN" altLang="en-US" sz="1200" dirty="0"/>
              </a:p>
            </p:txBody>
          </p:sp>
        </mc:Choice>
        <mc:Fallback>
          <p:sp>
            <p:nvSpPr>
              <p:cNvPr id="8" name="文本框 7"/>
              <p:cNvSpPr txBox="1">
                <a:spLocks noRot="1" noChangeAspect="1" noMove="1" noResize="1" noEditPoints="1" noAdjustHandles="1" noChangeArrowheads="1" noChangeShapeType="1" noTextEdit="1"/>
              </p:cNvSpPr>
              <p:nvPr/>
            </p:nvSpPr>
            <p:spPr>
              <a:xfrm>
                <a:off x="336363" y="1024316"/>
                <a:ext cx="4690649" cy="3498458"/>
              </a:xfrm>
              <a:prstGeom prst="rect">
                <a:avLst/>
              </a:prstGeom>
              <a:blipFill rotWithShape="1">
                <a:blip r:embed="rId1"/>
                <a:stretch>
                  <a:fillRect l="-10" t="-2" r="8" b="9"/>
                </a:stretch>
              </a:blipFill>
            </p:spPr>
            <p:txBody>
              <a:bodyPr/>
              <a:lstStyle/>
              <a:p>
                <a:r>
                  <a:rPr lang="zh-CN" altLang="en-US">
                    <a:noFill/>
                  </a:rPr>
                  <a:t> </a:t>
                </a:r>
              </a:p>
            </p:txBody>
          </p:sp>
        </mc:Fallback>
      </mc:AlternateContent>
      <p:pic>
        <p:nvPicPr>
          <p:cNvPr id="9" name="图片 8"/>
          <p:cNvPicPr>
            <a:picLocks noChangeAspect="1"/>
          </p:cNvPicPr>
          <p:nvPr/>
        </p:nvPicPr>
        <p:blipFill>
          <a:blip r:embed="rId2"/>
          <a:stretch>
            <a:fillRect/>
          </a:stretch>
        </p:blipFill>
        <p:spPr>
          <a:xfrm>
            <a:off x="5293899" y="1103731"/>
            <a:ext cx="3542840" cy="3224212"/>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矩形 46"/>
          <p:cNvSpPr>
            <a:spLocks noChangeArrowheads="1"/>
          </p:cNvSpPr>
          <p:nvPr/>
        </p:nvSpPr>
        <p:spPr bwMode="auto">
          <a:xfrm>
            <a:off x="476188" y="177842"/>
            <a:ext cx="3568602" cy="46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8" tIns="45719" rIns="91438" bIns="45719">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buNone/>
            </a:pPr>
            <a:r>
              <a:rPr lang="en-US" altLang="zh-CN" sz="2400" b="1" dirty="0">
                <a:solidFill>
                  <a:schemeClr val="accent1"/>
                </a:solidFill>
                <a:latin typeface="Arial" panose="020B0604020202020204" pitchFamily="34" charset="0"/>
                <a:ea typeface="黑体" panose="02010609060101010101" pitchFamily="49" charset="-122"/>
              </a:rPr>
              <a:t>Instance pre-provision </a:t>
            </a:r>
            <a:endParaRPr lang="en-US" altLang="zh-CN" sz="2400" b="1" dirty="0">
              <a:solidFill>
                <a:schemeClr val="accent1"/>
              </a:solidFill>
              <a:latin typeface="Arial" panose="020B0604020202020204" pitchFamily="34" charset="0"/>
              <a:ea typeface="黑体" panose="02010609060101010101" pitchFamily="49" charset="-122"/>
            </a:endParaRPr>
          </a:p>
        </p:txBody>
      </p:sp>
      <p:sp>
        <p:nvSpPr>
          <p:cNvPr id="34" name="等腰三角形 47"/>
          <p:cNvSpPr>
            <a:spLocks noChangeArrowheads="1"/>
          </p:cNvSpPr>
          <p:nvPr/>
        </p:nvSpPr>
        <p:spPr bwMode="auto">
          <a:xfrm rot="5400000">
            <a:off x="-39787" y="157290"/>
            <a:ext cx="581159" cy="501585"/>
          </a:xfrm>
          <a:prstGeom prst="triangle">
            <a:avLst>
              <a:gd name="adj" fmla="val 50000"/>
            </a:avLst>
          </a:prstGeom>
          <a:solidFill>
            <a:srgbClr val="1AA3C7"/>
          </a:solidFill>
          <a:ln>
            <a:noFill/>
          </a:ln>
        </p:spPr>
        <p:txBody>
          <a:bodyPr lIns="91438" tIns="45719" rIns="91438" bIns="45719"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1800">
              <a:solidFill>
                <a:srgbClr val="FFFFFF"/>
              </a:solidFill>
              <a:sym typeface="微软雅黑" panose="020B0503020204020204" pitchFamily="34" charset="-122"/>
            </a:endParaRPr>
          </a:p>
        </p:txBody>
      </p:sp>
      <p:pic>
        <p:nvPicPr>
          <p:cNvPr id="4" name="图片 3"/>
          <p:cNvPicPr>
            <a:picLocks noChangeAspect="1"/>
          </p:cNvPicPr>
          <p:nvPr/>
        </p:nvPicPr>
        <p:blipFill>
          <a:blip r:embed="rId1"/>
          <a:stretch>
            <a:fillRect/>
          </a:stretch>
        </p:blipFill>
        <p:spPr>
          <a:xfrm>
            <a:off x="262427" y="834288"/>
            <a:ext cx="4375104" cy="4077666"/>
          </a:xfrm>
          <a:prstGeom prst="rect">
            <a:avLst/>
          </a:prstGeom>
        </p:spPr>
      </p:pic>
      <mc:AlternateContent xmlns:mc="http://schemas.openxmlformats.org/markup-compatibility/2006">
        <mc:Choice xmlns:a14="http://schemas.microsoft.com/office/drawing/2010/main" Requires="a14">
          <p:sp>
            <p:nvSpPr>
              <p:cNvPr id="3" name="文本框 2"/>
              <p:cNvSpPr txBox="1"/>
              <p:nvPr/>
            </p:nvSpPr>
            <p:spPr>
              <a:xfrm>
                <a:off x="3662394" y="1336436"/>
                <a:ext cx="5398479" cy="1134670"/>
              </a:xfrm>
              <a:prstGeom prst="rect">
                <a:avLst/>
              </a:prstGeom>
              <a:noFill/>
            </p:spPr>
            <p:txBody>
              <a:bodyPr wrap="square">
                <a:spAutoFit/>
              </a:bodyPr>
              <a:lstStyle/>
              <a:p>
                <a:pPr marL="285750" lvl="2" indent="-285750">
                  <a:spcBef>
                    <a:spcPts val="600"/>
                  </a:spcBef>
                  <a:buClr>
                    <a:schemeClr val="accent2">
                      <a:lumMod val="75000"/>
                    </a:schemeClr>
                  </a:buClr>
                  <a:buSzPct val="100000"/>
                  <a:buFont typeface="Wingdings" panose="05000000000000000000" charset="0"/>
                  <a:buChar char="Ø"/>
                </a:pPr>
                <a14:m>
                  <m:oMath xmlns:m="http://schemas.openxmlformats.org/officeDocument/2006/math">
                    <m:sSubSup>
                      <m:sSubSupPr>
                        <m:ctrlPr>
                          <a:rPr lang="en-US" altLang="zh-CN" sz="1300" i="1" smtClean="0">
                            <a:latin typeface="Cambria Math" panose="02040503050406030204" pitchFamily="18" charset="0"/>
                          </a:rPr>
                        </m:ctrlPr>
                      </m:sSubSupPr>
                      <m:e>
                        <m:r>
                          <a:rPr lang="zh-CN" altLang="en-US" sz="1300" i="1">
                            <a:latin typeface="Cambria Math" panose="02040503050406030204" pitchFamily="18" charset="0"/>
                          </a:rPr>
                          <m:t>𝕌</m:t>
                        </m:r>
                      </m:e>
                      <m:sub>
                        <m:sSub>
                          <m:sSubPr>
                            <m:ctrlPr>
                              <a:rPr lang="en-US" altLang="zh-CN" sz="1300" i="1" smtClean="0">
                                <a:latin typeface="Cambria Math" panose="02040503050406030204" pitchFamily="18" charset="0"/>
                              </a:rPr>
                            </m:ctrlPr>
                          </m:sSubPr>
                          <m:e>
                            <m:r>
                              <a:rPr lang="en-US" altLang="zh-CN" sz="1300" b="0" i="1" smtClean="0">
                                <a:latin typeface="Cambria Math" panose="02040503050406030204" pitchFamily="18" charset="0"/>
                              </a:rPr>
                              <m:t>𝑣</m:t>
                            </m:r>
                          </m:e>
                          <m:sub>
                            <m:r>
                              <a:rPr lang="en-US" altLang="zh-CN" sz="1300" b="0" i="1" smtClean="0">
                                <a:latin typeface="Cambria Math" panose="02040503050406030204" pitchFamily="18" charset="0"/>
                              </a:rPr>
                              <m:t>𝑘</m:t>
                            </m:r>
                          </m:sub>
                        </m:sSub>
                      </m:sub>
                      <m:sup>
                        <m:sSub>
                          <m:sSubPr>
                            <m:ctrlPr>
                              <a:rPr lang="en-US" altLang="zh-CN" sz="1300" i="1" smtClean="0">
                                <a:latin typeface="Cambria Math" panose="02040503050406030204" pitchFamily="18" charset="0"/>
                              </a:rPr>
                            </m:ctrlPr>
                          </m:sSubPr>
                          <m:e>
                            <m:r>
                              <a:rPr lang="en-US" altLang="zh-CN" sz="1300" b="0" i="1" smtClean="0">
                                <a:latin typeface="Cambria Math" panose="02040503050406030204" pitchFamily="18" charset="0"/>
                              </a:rPr>
                              <m:t>𝑚</m:t>
                            </m:r>
                          </m:e>
                          <m:sub>
                            <m:r>
                              <a:rPr lang="en-US" altLang="zh-CN" sz="1300" b="0" i="1" smtClean="0">
                                <a:latin typeface="Cambria Math" panose="02040503050406030204" pitchFamily="18" charset="0"/>
                              </a:rPr>
                              <m:t>𝑖</m:t>
                            </m:r>
                          </m:sub>
                        </m:sSub>
                      </m:sup>
                    </m:sSubSup>
                  </m:oMath>
                </a14:m>
                <a:r>
                  <a:rPr lang="en-US" altLang="zh-CN" sz="1300" dirty="0"/>
                  <a:t>: the users requesting for </a:t>
                </a:r>
                <a14:m>
                  <m:oMath xmlns:m="http://schemas.openxmlformats.org/officeDocument/2006/math">
                    <m:sSub>
                      <m:sSubPr>
                        <m:ctrlPr>
                          <a:rPr lang="en-US" altLang="zh-CN" sz="1300" i="1">
                            <a:latin typeface="Cambria Math" panose="02040503050406030204" pitchFamily="18" charset="0"/>
                          </a:rPr>
                        </m:ctrlPr>
                      </m:sSubPr>
                      <m:e>
                        <m:r>
                          <a:rPr lang="en-US" altLang="zh-CN" sz="1300" i="1">
                            <a:latin typeface="Cambria Math" panose="02040503050406030204" pitchFamily="18" charset="0"/>
                          </a:rPr>
                          <m:t>𝑚</m:t>
                        </m:r>
                      </m:e>
                      <m:sub>
                        <m:r>
                          <a:rPr lang="en-US" altLang="zh-CN" sz="1300" i="1">
                            <a:latin typeface="Cambria Math" panose="02040503050406030204" pitchFamily="18" charset="0"/>
                          </a:rPr>
                          <m:t>𝑖</m:t>
                        </m:r>
                      </m:sub>
                    </m:sSub>
                  </m:oMath>
                </a14:m>
                <a:r>
                  <a:rPr lang="zh-CN" altLang="en-US" sz="1300" dirty="0"/>
                  <a:t> </a:t>
                </a:r>
                <a:r>
                  <a:rPr lang="en-US" altLang="zh-CN" sz="1300" dirty="0"/>
                  <a:t>(</a:t>
                </a:r>
                <a14:m>
                  <m:oMath xmlns:m="http://schemas.openxmlformats.org/officeDocument/2006/math">
                    <m:sSub>
                      <m:sSubPr>
                        <m:ctrlPr>
                          <a:rPr lang="en-US" altLang="zh-CN" sz="1300" i="1">
                            <a:latin typeface="Cambria Math" panose="02040503050406030204" pitchFamily="18" charset="0"/>
                          </a:rPr>
                        </m:ctrlPr>
                      </m:sSubPr>
                      <m:e>
                        <m:r>
                          <a:rPr lang="en-US" altLang="zh-CN" sz="1300" i="1">
                            <a:latin typeface="Cambria Math" panose="02040503050406030204" pitchFamily="18" charset="0"/>
                          </a:rPr>
                          <m:t>𝑚</m:t>
                        </m:r>
                      </m:e>
                      <m:sub>
                        <m:r>
                          <a:rPr lang="en-US" altLang="zh-CN" sz="1300" i="1">
                            <a:latin typeface="Cambria Math" panose="02040503050406030204" pitchFamily="18" charset="0"/>
                          </a:rPr>
                          <m:t>𝑖</m:t>
                        </m:r>
                      </m:sub>
                    </m:sSub>
                    <m:r>
                      <a:rPr lang="en-US" altLang="zh-CN" sz="1300" i="1">
                        <a:latin typeface="Cambria Math" panose="02040503050406030204" pitchFamily="18" charset="0"/>
                        <a:ea typeface="Cambria Math" panose="02040503050406030204" pitchFamily="18" charset="0"/>
                      </a:rPr>
                      <m:t>∈</m:t>
                    </m:r>
                    <m:sSub>
                      <m:sSubPr>
                        <m:ctrlPr>
                          <a:rPr lang="en-US" altLang="zh-CN" sz="1300" i="1">
                            <a:latin typeface="Cambria Math" panose="02040503050406030204" pitchFamily="18" charset="0"/>
                          </a:rPr>
                        </m:ctrlPr>
                      </m:sSubPr>
                      <m:e>
                        <m:r>
                          <a:rPr lang="en-US" altLang="zh-CN" sz="1300" i="1">
                            <a:latin typeface="Cambria Math" panose="02040503050406030204" pitchFamily="18" charset="0"/>
                          </a:rPr>
                          <m:t>𝑀</m:t>
                        </m:r>
                      </m:e>
                      <m:sub>
                        <m:r>
                          <a:rPr lang="en-US" altLang="zh-CN" sz="1300" i="1">
                            <a:latin typeface="Cambria Math" panose="02040503050406030204" pitchFamily="18" charset="0"/>
                          </a:rPr>
                          <m:t>ℎ</m:t>
                        </m:r>
                      </m:sub>
                    </m:sSub>
                  </m:oMath>
                </a14:m>
                <a:r>
                  <a:rPr lang="en-US" altLang="zh-CN" sz="1300" dirty="0"/>
                  <a:t>) on server </a:t>
                </a:r>
                <a14:m>
                  <m:oMath xmlns:m="http://schemas.openxmlformats.org/officeDocument/2006/math">
                    <m:sSub>
                      <m:sSubPr>
                        <m:ctrlPr>
                          <a:rPr lang="en-US" altLang="zh-CN" sz="1300" i="1">
                            <a:latin typeface="Cambria Math" panose="02040503050406030204" pitchFamily="18" charset="0"/>
                          </a:rPr>
                        </m:ctrlPr>
                      </m:sSubPr>
                      <m:e>
                        <m:r>
                          <a:rPr lang="en-US" altLang="zh-CN" sz="1300" i="1">
                            <a:latin typeface="Cambria Math" panose="02040503050406030204" pitchFamily="18" charset="0"/>
                          </a:rPr>
                          <m:t>𝑣</m:t>
                        </m:r>
                      </m:e>
                      <m:sub>
                        <m:r>
                          <a:rPr lang="en-US" altLang="zh-CN" sz="1300" i="1">
                            <a:latin typeface="Cambria Math" panose="02040503050406030204" pitchFamily="18" charset="0"/>
                          </a:rPr>
                          <m:t>𝑘</m:t>
                        </m:r>
                      </m:sub>
                    </m:sSub>
                  </m:oMath>
                </a14:m>
                <a:r>
                  <a:rPr lang="zh-CN" altLang="en-US" sz="1300" dirty="0"/>
                  <a:t> </a:t>
                </a:r>
                <a:r>
                  <a:rPr lang="en-US" altLang="zh-CN" sz="1300" dirty="0"/>
                  <a:t>(</a:t>
                </a:r>
                <a14:m>
                  <m:oMath xmlns:m="http://schemas.openxmlformats.org/officeDocument/2006/math">
                    <m:sSub>
                      <m:sSubPr>
                        <m:ctrlPr>
                          <a:rPr lang="en-US" altLang="zh-CN" sz="1300" i="1">
                            <a:latin typeface="Cambria Math" panose="02040503050406030204" pitchFamily="18" charset="0"/>
                            <a:ea typeface="黑体" panose="02010609060101010101" pitchFamily="49" charset="-122"/>
                            <a:cs typeface="Times New Roman" panose="02020603050405020304" pitchFamily="18" charset="0"/>
                            <a:sym typeface="Comic Sans MS" panose="030F0702030302020204"/>
                          </a:rPr>
                        </m:ctrlPr>
                      </m:sSubPr>
                      <m:e>
                        <m:sSub>
                          <m:sSubPr>
                            <m:ctrlPr>
                              <a:rPr lang="en-US" altLang="zh-CN" sz="1300" i="1">
                                <a:latin typeface="Cambria Math" panose="02040503050406030204" pitchFamily="18" charset="0"/>
                              </a:rPr>
                            </m:ctrlPr>
                          </m:sSubPr>
                          <m:e>
                            <m:r>
                              <a:rPr lang="en-US" altLang="zh-CN" sz="1300" i="1">
                                <a:latin typeface="Cambria Math" panose="02040503050406030204" pitchFamily="18" charset="0"/>
                              </a:rPr>
                              <m:t>𝑢</m:t>
                            </m:r>
                          </m:e>
                          <m:sub>
                            <m:r>
                              <a:rPr lang="en-US" altLang="zh-CN" sz="1300" i="1">
                                <a:latin typeface="Cambria Math" panose="02040503050406030204" pitchFamily="18" charset="0"/>
                              </a:rPr>
                              <m:t>ℎ</m:t>
                            </m:r>
                          </m:sub>
                        </m:sSub>
                        <m:r>
                          <a:rPr lang="en-US" altLang="zh-CN" sz="1300" i="1">
                            <a:latin typeface="Cambria Math" panose="02040503050406030204" pitchFamily="18" charset="0"/>
                            <a:ea typeface="Cambria Math" panose="02040503050406030204" pitchFamily="18" charset="0"/>
                          </a:rPr>
                          <m:t>∈</m:t>
                        </m:r>
                        <m:r>
                          <a:rPr lang="en-US" altLang="zh-CN" sz="1300" i="1">
                            <a:latin typeface="Cambria Math" panose="02040503050406030204" pitchFamily="18" charset="0"/>
                            <a:ea typeface="黑体" panose="02010609060101010101" pitchFamily="49" charset="-122"/>
                            <a:cs typeface="Times New Roman" panose="02020603050405020304" pitchFamily="18" charset="0"/>
                            <a:sym typeface="Comic Sans MS" panose="030F0702030302020204"/>
                          </a:rPr>
                          <m:t>𝑈</m:t>
                        </m:r>
                      </m:e>
                      <m:sub>
                        <m:r>
                          <a:rPr lang="en-US" altLang="zh-CN" sz="1300" i="1">
                            <a:latin typeface="Cambria Math" panose="02040503050406030204" pitchFamily="18" charset="0"/>
                            <a:ea typeface="黑体" panose="02010609060101010101" pitchFamily="49" charset="-122"/>
                            <a:cs typeface="Times New Roman" panose="02020603050405020304" pitchFamily="18" charset="0"/>
                            <a:sym typeface="Comic Sans MS" panose="030F0702030302020204"/>
                          </a:rPr>
                          <m:t>𝑘</m:t>
                        </m:r>
                      </m:sub>
                    </m:sSub>
                  </m:oMath>
                </a14:m>
                <a:r>
                  <a:rPr lang="en-US" altLang="zh-CN" sz="1300" dirty="0"/>
                  <a:t>)</a:t>
                </a:r>
                <a:endParaRPr lang="en-US" altLang="zh-CN" sz="1300" dirty="0"/>
              </a:p>
              <a:p>
                <a:pPr marL="285750" lvl="2" indent="-285750">
                  <a:spcBef>
                    <a:spcPts val="600"/>
                  </a:spcBef>
                  <a:buClr>
                    <a:schemeClr val="accent2">
                      <a:lumMod val="75000"/>
                    </a:schemeClr>
                  </a:buClr>
                  <a:buSzPct val="100000"/>
                  <a:buFont typeface="Wingdings" panose="05000000000000000000" charset="0"/>
                  <a:buChar char="Ø"/>
                </a:pPr>
                <a14:m>
                  <m:oMath xmlns:m="http://schemas.openxmlformats.org/officeDocument/2006/math">
                    <m:sSub>
                      <m:sSubPr>
                        <m:ctrlPr>
                          <a:rPr lang="en-US" altLang="zh-CN" sz="1300" i="1" smtClean="0">
                            <a:latin typeface="Cambria Math" panose="02040503050406030204" pitchFamily="18" charset="0"/>
                          </a:rPr>
                        </m:ctrlPr>
                      </m:sSubPr>
                      <m:e>
                        <m:r>
                          <a:rPr lang="zh-CN" altLang="en-US" sz="1300" i="1" smtClean="0">
                            <a:latin typeface="Cambria Math" panose="02040503050406030204" pitchFamily="18" charset="0"/>
                          </a:rPr>
                          <m:t>𝕌</m:t>
                        </m:r>
                      </m:e>
                      <m:sub>
                        <m:sSub>
                          <m:sSubPr>
                            <m:ctrlPr>
                              <a:rPr lang="en-US" altLang="zh-CN" sz="1300" i="1">
                                <a:latin typeface="Cambria Math" panose="02040503050406030204" pitchFamily="18" charset="0"/>
                              </a:rPr>
                            </m:ctrlPr>
                          </m:sSubPr>
                          <m:e>
                            <m:r>
                              <a:rPr lang="en-US" altLang="zh-CN" sz="1300" i="1">
                                <a:latin typeface="Cambria Math" panose="02040503050406030204" pitchFamily="18" charset="0"/>
                              </a:rPr>
                              <m:t>𝑝</m:t>
                            </m:r>
                          </m:e>
                          <m:sub>
                            <m:r>
                              <a:rPr lang="en-US" altLang="zh-CN" sz="1300" i="1">
                                <a:latin typeface="Cambria Math" panose="02040503050406030204" pitchFamily="18" charset="0"/>
                              </a:rPr>
                              <m:t>𝑠</m:t>
                            </m:r>
                          </m:sub>
                        </m:sSub>
                        <m:d>
                          <m:dPr>
                            <m:ctrlPr>
                              <a:rPr lang="en-US" altLang="zh-CN" sz="1300" i="1">
                                <a:latin typeface="Cambria Math" panose="02040503050406030204" pitchFamily="18" charset="0"/>
                              </a:rPr>
                            </m:ctrlPr>
                          </m:dPr>
                          <m:e>
                            <m:sSub>
                              <m:sSubPr>
                                <m:ctrlPr>
                                  <a:rPr lang="en-US" altLang="zh-CN" sz="1300" i="1">
                                    <a:latin typeface="Cambria Math" panose="02040503050406030204" pitchFamily="18" charset="0"/>
                                  </a:rPr>
                                </m:ctrlPr>
                              </m:sSubPr>
                              <m:e>
                                <m:r>
                                  <a:rPr lang="en-US" altLang="zh-CN" sz="1300" i="1">
                                    <a:latin typeface="Cambria Math" panose="02040503050406030204" pitchFamily="18" charset="0"/>
                                  </a:rPr>
                                  <m:t>𝑚</m:t>
                                </m:r>
                              </m:e>
                              <m:sub>
                                <m:r>
                                  <a:rPr lang="en-US" altLang="zh-CN" sz="1300" i="1">
                                    <a:latin typeface="Cambria Math" panose="02040503050406030204" pitchFamily="18" charset="0"/>
                                  </a:rPr>
                                  <m:t>𝑖</m:t>
                                </m:r>
                              </m:sub>
                            </m:sSub>
                          </m:e>
                        </m:d>
                      </m:sub>
                    </m:sSub>
                  </m:oMath>
                </a14:m>
                <a:r>
                  <a:rPr lang="en-US" altLang="zh-CN" sz="1300" dirty="0"/>
                  <a:t>: the users requesting for </a:t>
                </a:r>
                <a14:m>
                  <m:oMath xmlns:m="http://schemas.openxmlformats.org/officeDocument/2006/math">
                    <m:sSub>
                      <m:sSubPr>
                        <m:ctrlPr>
                          <a:rPr lang="en-US" altLang="zh-CN" sz="1300" i="1">
                            <a:latin typeface="Cambria Math" panose="02040503050406030204" pitchFamily="18" charset="0"/>
                          </a:rPr>
                        </m:ctrlPr>
                      </m:sSubPr>
                      <m:e>
                        <m:r>
                          <a:rPr lang="en-US" altLang="zh-CN" sz="1300" i="1">
                            <a:latin typeface="Cambria Math" panose="02040503050406030204" pitchFamily="18" charset="0"/>
                          </a:rPr>
                          <m:t>𝑚</m:t>
                        </m:r>
                      </m:e>
                      <m:sub>
                        <m:r>
                          <a:rPr lang="en-US" altLang="zh-CN" sz="1300" i="1">
                            <a:latin typeface="Cambria Math" panose="02040503050406030204" pitchFamily="18" charset="0"/>
                          </a:rPr>
                          <m:t>𝑖</m:t>
                        </m:r>
                      </m:sub>
                    </m:sSub>
                  </m:oMath>
                </a14:m>
                <a:r>
                  <a:rPr lang="zh-CN" altLang="en-US" sz="1300" dirty="0"/>
                  <a:t> </a:t>
                </a:r>
                <a:r>
                  <a:rPr lang="en-US" altLang="zh-CN" sz="1300" dirty="0"/>
                  <a:t>(</a:t>
                </a:r>
                <a14:m>
                  <m:oMath xmlns:m="http://schemas.openxmlformats.org/officeDocument/2006/math">
                    <m:sSub>
                      <m:sSubPr>
                        <m:ctrlPr>
                          <a:rPr lang="en-US" altLang="zh-CN" sz="1300" i="1">
                            <a:latin typeface="Cambria Math" panose="02040503050406030204" pitchFamily="18" charset="0"/>
                          </a:rPr>
                        </m:ctrlPr>
                      </m:sSubPr>
                      <m:e>
                        <m:r>
                          <a:rPr lang="en-US" altLang="zh-CN" sz="1300" i="1">
                            <a:latin typeface="Cambria Math" panose="02040503050406030204" pitchFamily="18" charset="0"/>
                          </a:rPr>
                          <m:t>𝑚</m:t>
                        </m:r>
                      </m:e>
                      <m:sub>
                        <m:r>
                          <a:rPr lang="en-US" altLang="zh-CN" sz="1300" i="1">
                            <a:latin typeface="Cambria Math" panose="02040503050406030204" pitchFamily="18" charset="0"/>
                          </a:rPr>
                          <m:t>𝑖</m:t>
                        </m:r>
                      </m:sub>
                    </m:sSub>
                    <m:r>
                      <a:rPr lang="en-US" altLang="zh-CN" sz="1300" i="1">
                        <a:latin typeface="Cambria Math" panose="02040503050406030204" pitchFamily="18" charset="0"/>
                        <a:ea typeface="Cambria Math" panose="02040503050406030204" pitchFamily="18" charset="0"/>
                      </a:rPr>
                      <m:t>∈</m:t>
                    </m:r>
                    <m:sSub>
                      <m:sSubPr>
                        <m:ctrlPr>
                          <a:rPr lang="en-US" altLang="zh-CN" sz="1300" i="1">
                            <a:latin typeface="Cambria Math" panose="02040503050406030204" pitchFamily="18" charset="0"/>
                          </a:rPr>
                        </m:ctrlPr>
                      </m:sSubPr>
                      <m:e>
                        <m:r>
                          <a:rPr lang="en-US" altLang="zh-CN" sz="1300" i="1">
                            <a:latin typeface="Cambria Math" panose="02040503050406030204" pitchFamily="18" charset="0"/>
                          </a:rPr>
                          <m:t>𝑀</m:t>
                        </m:r>
                      </m:e>
                      <m:sub>
                        <m:r>
                          <a:rPr lang="en-US" altLang="zh-CN" sz="1300" i="1">
                            <a:latin typeface="Cambria Math" panose="02040503050406030204" pitchFamily="18" charset="0"/>
                          </a:rPr>
                          <m:t>ℎ</m:t>
                        </m:r>
                      </m:sub>
                    </m:sSub>
                  </m:oMath>
                </a14:m>
                <a:r>
                  <a:rPr lang="en-US" altLang="zh-CN" sz="1300" dirty="0"/>
                  <a:t>) in partition </a:t>
                </a:r>
                <a14:m>
                  <m:oMath xmlns:m="http://schemas.openxmlformats.org/officeDocument/2006/math">
                    <m:sSub>
                      <m:sSubPr>
                        <m:ctrlPr>
                          <a:rPr lang="en-US" altLang="zh-CN" sz="1300" i="1">
                            <a:latin typeface="Cambria Math" panose="02040503050406030204" pitchFamily="18" charset="0"/>
                          </a:rPr>
                        </m:ctrlPr>
                      </m:sSubPr>
                      <m:e>
                        <m:r>
                          <a:rPr lang="en-US" altLang="zh-CN" sz="1300" i="1">
                            <a:latin typeface="Cambria Math" panose="02040503050406030204" pitchFamily="18" charset="0"/>
                          </a:rPr>
                          <m:t>𝑝</m:t>
                        </m:r>
                      </m:e>
                      <m:sub>
                        <m:r>
                          <a:rPr lang="en-US" altLang="zh-CN" sz="1300" i="1">
                            <a:latin typeface="Cambria Math" panose="02040503050406030204" pitchFamily="18" charset="0"/>
                          </a:rPr>
                          <m:t>𝑠</m:t>
                        </m:r>
                      </m:sub>
                    </m:sSub>
                    <m:d>
                      <m:dPr>
                        <m:ctrlPr>
                          <a:rPr lang="en-US" altLang="zh-CN" sz="1300" i="1">
                            <a:latin typeface="Cambria Math" panose="02040503050406030204" pitchFamily="18" charset="0"/>
                          </a:rPr>
                        </m:ctrlPr>
                      </m:dPr>
                      <m:e>
                        <m:sSub>
                          <m:sSubPr>
                            <m:ctrlPr>
                              <a:rPr lang="en-US" altLang="zh-CN" sz="1300" i="1">
                                <a:latin typeface="Cambria Math" panose="02040503050406030204" pitchFamily="18" charset="0"/>
                              </a:rPr>
                            </m:ctrlPr>
                          </m:sSubPr>
                          <m:e>
                            <m:r>
                              <a:rPr lang="en-US" altLang="zh-CN" sz="1300" i="1">
                                <a:latin typeface="Cambria Math" panose="02040503050406030204" pitchFamily="18" charset="0"/>
                              </a:rPr>
                              <m:t>𝑚</m:t>
                            </m:r>
                          </m:e>
                          <m:sub>
                            <m:r>
                              <a:rPr lang="en-US" altLang="zh-CN" sz="1300" i="1">
                                <a:latin typeface="Cambria Math" panose="02040503050406030204" pitchFamily="18" charset="0"/>
                              </a:rPr>
                              <m:t>𝑖</m:t>
                            </m:r>
                          </m:sub>
                        </m:sSub>
                      </m:e>
                    </m:d>
                  </m:oMath>
                </a14:m>
                <a:endParaRPr lang="en-US" altLang="zh-CN" sz="1300" dirty="0"/>
              </a:p>
              <a:p>
                <a:pPr marL="285750" lvl="2" indent="-285750">
                  <a:spcBef>
                    <a:spcPts val="600"/>
                  </a:spcBef>
                  <a:buClr>
                    <a:schemeClr val="accent2">
                      <a:lumMod val="75000"/>
                    </a:schemeClr>
                  </a:buClr>
                  <a:buSzPct val="100000"/>
                  <a:buFont typeface="Wingdings" panose="05000000000000000000" charset="0"/>
                  <a:buChar char="Ø"/>
                </a:pPr>
                <a14:m>
                  <m:oMath xmlns:m="http://schemas.openxmlformats.org/officeDocument/2006/math">
                    <m:sSub>
                      <m:sSubPr>
                        <m:ctrlPr>
                          <a:rPr lang="en-US" altLang="zh-CN" sz="1300" i="1" smtClean="0">
                            <a:latin typeface="Cambria Math" panose="02040503050406030204" pitchFamily="18" charset="0"/>
                          </a:rPr>
                        </m:ctrlPr>
                      </m:sSubPr>
                      <m:e>
                        <m:r>
                          <a:rPr lang="zh-CN" altLang="en-US" sz="1300" i="1" smtClean="0">
                            <a:latin typeface="Cambria Math" panose="02040503050406030204" pitchFamily="18" charset="0"/>
                          </a:rPr>
                          <m:t>𝜀</m:t>
                        </m:r>
                      </m:e>
                      <m:sub>
                        <m:r>
                          <a:rPr lang="en-US" altLang="zh-CN" sz="1300" b="0" i="1" smtClean="0">
                            <a:latin typeface="Cambria Math" panose="02040503050406030204" pitchFamily="18" charset="0"/>
                          </a:rPr>
                          <m:t>𝑠</m:t>
                        </m:r>
                      </m:sub>
                    </m:sSub>
                    <m:d>
                      <m:dPr>
                        <m:ctrlPr>
                          <a:rPr lang="en-US" altLang="zh-CN" sz="1300" i="1">
                            <a:latin typeface="Cambria Math" panose="02040503050406030204" pitchFamily="18" charset="0"/>
                          </a:rPr>
                        </m:ctrlPr>
                      </m:dPr>
                      <m:e>
                        <m:sSub>
                          <m:sSubPr>
                            <m:ctrlPr>
                              <a:rPr lang="en-US" altLang="zh-CN" sz="1300" i="1">
                                <a:latin typeface="Cambria Math" panose="02040503050406030204" pitchFamily="18" charset="0"/>
                              </a:rPr>
                            </m:ctrlPr>
                          </m:sSubPr>
                          <m:e>
                            <m:r>
                              <a:rPr lang="en-US" altLang="zh-CN" sz="1300" i="1">
                                <a:latin typeface="Cambria Math" panose="02040503050406030204" pitchFamily="18" charset="0"/>
                              </a:rPr>
                              <m:t>𝑚</m:t>
                            </m:r>
                          </m:e>
                          <m:sub>
                            <m:r>
                              <a:rPr lang="en-US" altLang="zh-CN" sz="1300" i="1">
                                <a:latin typeface="Cambria Math" panose="02040503050406030204" pitchFamily="18" charset="0"/>
                              </a:rPr>
                              <m:t>𝑖</m:t>
                            </m:r>
                          </m:sub>
                        </m:sSub>
                      </m:e>
                    </m:d>
                    <m:r>
                      <a:rPr lang="en-US" altLang="zh-CN" sz="1300" b="0" i="0" smtClean="0">
                        <a:latin typeface="Cambria Math" panose="02040503050406030204" pitchFamily="18" charset="0"/>
                      </a:rPr>
                      <m:t>=</m:t>
                    </m:r>
                    <m:f>
                      <m:fPr>
                        <m:ctrlPr>
                          <a:rPr lang="en-US" altLang="zh-CN" sz="1300" b="0" i="1" smtClean="0">
                            <a:latin typeface="Cambria Math" panose="02040503050406030204" pitchFamily="18" charset="0"/>
                          </a:rPr>
                        </m:ctrlPr>
                      </m:fPr>
                      <m:num>
                        <m:d>
                          <m:dPr>
                            <m:begChr m:val="|"/>
                            <m:endChr m:val="|"/>
                            <m:ctrlPr>
                              <a:rPr lang="en-US" altLang="zh-CN" sz="1300" b="0" i="1" smtClean="0">
                                <a:latin typeface="Cambria Math" panose="02040503050406030204" pitchFamily="18" charset="0"/>
                              </a:rPr>
                            </m:ctrlPr>
                          </m:dPr>
                          <m:e>
                            <m:sSub>
                              <m:sSubPr>
                                <m:ctrlPr>
                                  <a:rPr lang="en-US" altLang="zh-CN" sz="1300" i="1">
                                    <a:latin typeface="Cambria Math" panose="02040503050406030204" pitchFamily="18" charset="0"/>
                                  </a:rPr>
                                </m:ctrlPr>
                              </m:sSubPr>
                              <m:e>
                                <m:r>
                                  <a:rPr lang="zh-CN" altLang="en-US" sz="1300" i="1">
                                    <a:latin typeface="Cambria Math" panose="02040503050406030204" pitchFamily="18" charset="0"/>
                                  </a:rPr>
                                  <m:t>𝕌</m:t>
                                </m:r>
                              </m:e>
                              <m:sub>
                                <m:sSub>
                                  <m:sSubPr>
                                    <m:ctrlPr>
                                      <a:rPr lang="en-US" altLang="zh-CN" sz="1300" i="1">
                                        <a:latin typeface="Cambria Math" panose="02040503050406030204" pitchFamily="18" charset="0"/>
                                      </a:rPr>
                                    </m:ctrlPr>
                                  </m:sSubPr>
                                  <m:e>
                                    <m:r>
                                      <a:rPr lang="en-US" altLang="zh-CN" sz="1300" i="1">
                                        <a:latin typeface="Cambria Math" panose="02040503050406030204" pitchFamily="18" charset="0"/>
                                      </a:rPr>
                                      <m:t>𝑝</m:t>
                                    </m:r>
                                  </m:e>
                                  <m:sub>
                                    <m:r>
                                      <a:rPr lang="en-US" altLang="zh-CN" sz="1300" i="1">
                                        <a:latin typeface="Cambria Math" panose="02040503050406030204" pitchFamily="18" charset="0"/>
                                      </a:rPr>
                                      <m:t>𝑠</m:t>
                                    </m:r>
                                  </m:sub>
                                </m:sSub>
                                <m:d>
                                  <m:dPr>
                                    <m:ctrlPr>
                                      <a:rPr lang="en-US" altLang="zh-CN" sz="1300" i="1">
                                        <a:latin typeface="Cambria Math" panose="02040503050406030204" pitchFamily="18" charset="0"/>
                                      </a:rPr>
                                    </m:ctrlPr>
                                  </m:dPr>
                                  <m:e>
                                    <m:sSub>
                                      <m:sSubPr>
                                        <m:ctrlPr>
                                          <a:rPr lang="en-US" altLang="zh-CN" sz="1300" i="1">
                                            <a:latin typeface="Cambria Math" panose="02040503050406030204" pitchFamily="18" charset="0"/>
                                          </a:rPr>
                                        </m:ctrlPr>
                                      </m:sSubPr>
                                      <m:e>
                                        <m:r>
                                          <a:rPr lang="en-US" altLang="zh-CN" sz="1300" i="1">
                                            <a:latin typeface="Cambria Math" panose="02040503050406030204" pitchFamily="18" charset="0"/>
                                          </a:rPr>
                                          <m:t>𝑚</m:t>
                                        </m:r>
                                      </m:e>
                                      <m:sub>
                                        <m:r>
                                          <a:rPr lang="en-US" altLang="zh-CN" sz="1300" i="1">
                                            <a:latin typeface="Cambria Math" panose="02040503050406030204" pitchFamily="18" charset="0"/>
                                          </a:rPr>
                                          <m:t>𝑖</m:t>
                                        </m:r>
                                      </m:sub>
                                    </m:sSub>
                                  </m:e>
                                </m:d>
                              </m:sub>
                            </m:sSub>
                          </m:e>
                        </m:d>
                      </m:num>
                      <m:den>
                        <m:nary>
                          <m:naryPr>
                            <m:chr m:val="∑"/>
                            <m:supHide m:val="on"/>
                            <m:ctrlPr>
                              <a:rPr lang="en-US" altLang="zh-CN" sz="1300" b="0" i="1" smtClean="0">
                                <a:latin typeface="Cambria Math" panose="02040503050406030204" pitchFamily="18" charset="0"/>
                              </a:rPr>
                            </m:ctrlPr>
                          </m:naryPr>
                          <m:sub>
                            <m:sSub>
                              <m:sSubPr>
                                <m:ctrlPr>
                                  <a:rPr lang="en-US" altLang="zh-CN" sz="1300" i="1">
                                    <a:latin typeface="Cambria Math" panose="02040503050406030204" pitchFamily="18" charset="0"/>
                                  </a:rPr>
                                </m:ctrlPr>
                              </m:sSubPr>
                              <m:e>
                                <m:r>
                                  <a:rPr lang="en-US" altLang="zh-CN" sz="1300" i="1">
                                    <a:latin typeface="Cambria Math" panose="02040503050406030204" pitchFamily="18" charset="0"/>
                                  </a:rPr>
                                  <m:t>𝑝</m:t>
                                </m:r>
                              </m:e>
                              <m:sub>
                                <m:r>
                                  <a:rPr lang="en-US" altLang="zh-CN" sz="1300" i="1">
                                    <a:latin typeface="Cambria Math" panose="02040503050406030204" pitchFamily="18" charset="0"/>
                                  </a:rPr>
                                  <m:t>𝑠</m:t>
                                </m:r>
                              </m:sub>
                            </m:sSub>
                            <m:d>
                              <m:dPr>
                                <m:ctrlPr>
                                  <a:rPr lang="en-US" altLang="zh-CN" sz="1300" i="1">
                                    <a:latin typeface="Cambria Math" panose="02040503050406030204" pitchFamily="18" charset="0"/>
                                  </a:rPr>
                                </m:ctrlPr>
                              </m:dPr>
                              <m:e>
                                <m:sSub>
                                  <m:sSubPr>
                                    <m:ctrlPr>
                                      <a:rPr lang="en-US" altLang="zh-CN" sz="1300" i="1">
                                        <a:latin typeface="Cambria Math" panose="02040503050406030204" pitchFamily="18" charset="0"/>
                                      </a:rPr>
                                    </m:ctrlPr>
                                  </m:sSubPr>
                                  <m:e>
                                    <m:r>
                                      <a:rPr lang="en-US" altLang="zh-CN" sz="1300" i="1">
                                        <a:latin typeface="Cambria Math" panose="02040503050406030204" pitchFamily="18" charset="0"/>
                                      </a:rPr>
                                      <m:t>𝑚</m:t>
                                    </m:r>
                                  </m:e>
                                  <m:sub>
                                    <m:r>
                                      <a:rPr lang="en-US" altLang="zh-CN" sz="1300" i="1">
                                        <a:latin typeface="Cambria Math" panose="02040503050406030204" pitchFamily="18" charset="0"/>
                                      </a:rPr>
                                      <m:t>𝑖</m:t>
                                    </m:r>
                                  </m:sub>
                                </m:sSub>
                              </m:e>
                            </m:d>
                            <m:r>
                              <a:rPr lang="en-US" altLang="zh-CN" sz="1300" i="1" smtClean="0">
                                <a:latin typeface="Cambria Math" panose="02040503050406030204" pitchFamily="18" charset="0"/>
                                <a:ea typeface="Cambria Math" panose="02040503050406030204" pitchFamily="18" charset="0"/>
                              </a:rPr>
                              <m:t>∈</m:t>
                            </m:r>
                            <m:r>
                              <a:rPr lang="zh-CN" altLang="en-US" sz="1300" i="1">
                                <a:latin typeface="Cambria Math" panose="02040503050406030204" pitchFamily="18" charset="0"/>
                              </a:rPr>
                              <m:t>𝒫</m:t>
                            </m:r>
                            <m:d>
                              <m:dPr>
                                <m:ctrlPr>
                                  <a:rPr lang="en-US" altLang="zh-CN" sz="1300" i="1">
                                    <a:latin typeface="Cambria Math" panose="02040503050406030204" pitchFamily="18" charset="0"/>
                                  </a:rPr>
                                </m:ctrlPr>
                              </m:dPr>
                              <m:e>
                                <m:sSub>
                                  <m:sSubPr>
                                    <m:ctrlPr>
                                      <a:rPr lang="en-US" altLang="zh-CN" sz="1300" i="1">
                                        <a:latin typeface="Cambria Math" panose="02040503050406030204" pitchFamily="18" charset="0"/>
                                      </a:rPr>
                                    </m:ctrlPr>
                                  </m:sSubPr>
                                  <m:e>
                                    <m:r>
                                      <a:rPr lang="en-US" altLang="zh-CN" sz="1300" i="1">
                                        <a:latin typeface="Cambria Math" panose="02040503050406030204" pitchFamily="18" charset="0"/>
                                      </a:rPr>
                                      <m:t>𝑚</m:t>
                                    </m:r>
                                  </m:e>
                                  <m:sub>
                                    <m:r>
                                      <a:rPr lang="en-US" altLang="zh-CN" sz="1300" i="1">
                                        <a:latin typeface="Cambria Math" panose="02040503050406030204" pitchFamily="18" charset="0"/>
                                      </a:rPr>
                                      <m:t>𝑖</m:t>
                                    </m:r>
                                  </m:sub>
                                </m:sSub>
                              </m:e>
                            </m:d>
                          </m:sub>
                          <m:sup/>
                          <m:e>
                            <m:d>
                              <m:dPr>
                                <m:begChr m:val="|"/>
                                <m:endChr m:val="|"/>
                                <m:ctrlPr>
                                  <a:rPr lang="en-US" altLang="zh-CN" sz="1300" i="1">
                                    <a:latin typeface="Cambria Math" panose="02040503050406030204" pitchFamily="18" charset="0"/>
                                  </a:rPr>
                                </m:ctrlPr>
                              </m:dPr>
                              <m:e>
                                <m:sSub>
                                  <m:sSubPr>
                                    <m:ctrlPr>
                                      <a:rPr lang="en-US" altLang="zh-CN" sz="1300" i="1">
                                        <a:latin typeface="Cambria Math" panose="02040503050406030204" pitchFamily="18" charset="0"/>
                                      </a:rPr>
                                    </m:ctrlPr>
                                  </m:sSubPr>
                                  <m:e>
                                    <m:r>
                                      <a:rPr lang="zh-CN" altLang="en-US" sz="1300" i="1">
                                        <a:latin typeface="Cambria Math" panose="02040503050406030204" pitchFamily="18" charset="0"/>
                                      </a:rPr>
                                      <m:t>𝕌</m:t>
                                    </m:r>
                                  </m:e>
                                  <m:sub>
                                    <m:sSub>
                                      <m:sSubPr>
                                        <m:ctrlPr>
                                          <a:rPr lang="en-US" altLang="zh-CN" sz="1300" i="1">
                                            <a:latin typeface="Cambria Math" panose="02040503050406030204" pitchFamily="18" charset="0"/>
                                          </a:rPr>
                                        </m:ctrlPr>
                                      </m:sSubPr>
                                      <m:e>
                                        <m:r>
                                          <a:rPr lang="en-US" altLang="zh-CN" sz="1300" i="1">
                                            <a:latin typeface="Cambria Math" panose="02040503050406030204" pitchFamily="18" charset="0"/>
                                          </a:rPr>
                                          <m:t>𝑝</m:t>
                                        </m:r>
                                      </m:e>
                                      <m:sub>
                                        <m:r>
                                          <a:rPr lang="en-US" altLang="zh-CN" sz="1300" i="1">
                                            <a:latin typeface="Cambria Math" panose="02040503050406030204" pitchFamily="18" charset="0"/>
                                          </a:rPr>
                                          <m:t>𝑠</m:t>
                                        </m:r>
                                      </m:sub>
                                    </m:sSub>
                                    <m:d>
                                      <m:dPr>
                                        <m:ctrlPr>
                                          <a:rPr lang="en-US" altLang="zh-CN" sz="1300" i="1">
                                            <a:latin typeface="Cambria Math" panose="02040503050406030204" pitchFamily="18" charset="0"/>
                                          </a:rPr>
                                        </m:ctrlPr>
                                      </m:dPr>
                                      <m:e>
                                        <m:sSub>
                                          <m:sSubPr>
                                            <m:ctrlPr>
                                              <a:rPr lang="en-US" altLang="zh-CN" sz="1300" i="1">
                                                <a:latin typeface="Cambria Math" panose="02040503050406030204" pitchFamily="18" charset="0"/>
                                              </a:rPr>
                                            </m:ctrlPr>
                                          </m:sSubPr>
                                          <m:e>
                                            <m:r>
                                              <a:rPr lang="en-US" altLang="zh-CN" sz="1300" i="1">
                                                <a:latin typeface="Cambria Math" panose="02040503050406030204" pitchFamily="18" charset="0"/>
                                              </a:rPr>
                                              <m:t>𝑚</m:t>
                                            </m:r>
                                          </m:e>
                                          <m:sub>
                                            <m:r>
                                              <a:rPr lang="en-US" altLang="zh-CN" sz="1300" i="1">
                                                <a:latin typeface="Cambria Math" panose="02040503050406030204" pitchFamily="18" charset="0"/>
                                              </a:rPr>
                                              <m:t>𝑖</m:t>
                                            </m:r>
                                          </m:sub>
                                        </m:sSub>
                                      </m:e>
                                    </m:d>
                                  </m:sub>
                                </m:sSub>
                              </m:e>
                            </m:d>
                          </m:e>
                        </m:nary>
                      </m:den>
                    </m:f>
                  </m:oMath>
                </a14:m>
                <a:r>
                  <a:rPr lang="en-US" altLang="zh-CN" sz="1300" dirty="0"/>
                  <a:t>: the demand ratio</a:t>
                </a:r>
                <a:endParaRPr lang="zh-CN" altLang="en-US" sz="1300" dirty="0"/>
              </a:p>
            </p:txBody>
          </p:sp>
        </mc:Choice>
        <mc:Fallback>
          <p:sp>
            <p:nvSpPr>
              <p:cNvPr id="3" name="文本框 2"/>
              <p:cNvSpPr txBox="1">
                <a:spLocks noRot="1" noChangeAspect="1" noMove="1" noResize="1" noEditPoints="1" noAdjustHandles="1" noChangeArrowheads="1" noChangeShapeType="1" noTextEdit="1"/>
              </p:cNvSpPr>
              <p:nvPr/>
            </p:nvSpPr>
            <p:spPr>
              <a:xfrm>
                <a:off x="3662394" y="1336436"/>
                <a:ext cx="5398479" cy="1134670"/>
              </a:xfrm>
              <a:prstGeom prst="rect">
                <a:avLst/>
              </a:prstGeom>
              <a:blipFill rotWithShape="1">
                <a:blip r:embed="rId2"/>
                <a:stretch>
                  <a:fillRect l="-6" t="-35" r="1" b="28"/>
                </a:stretch>
              </a:blipFill>
            </p:spPr>
            <p:txBody>
              <a:bodyPr/>
              <a:lstStyle/>
              <a:p>
                <a:r>
                  <a:rPr lang="zh-CN" altLang="en-US">
                    <a:noFill/>
                  </a:rPr>
                  <a:t> </a:t>
                </a:r>
              </a:p>
            </p:txBody>
          </p:sp>
        </mc:Fallback>
      </mc:AlternateContent>
      <p:cxnSp>
        <p:nvCxnSpPr>
          <p:cNvPr id="5" name="直接箭头连接符 4"/>
          <p:cNvCxnSpPr/>
          <p:nvPr/>
        </p:nvCxnSpPr>
        <p:spPr>
          <a:xfrm flipV="1">
            <a:off x="2336314" y="1505041"/>
            <a:ext cx="1354106" cy="555640"/>
          </a:xfrm>
          <a:prstGeom prst="straightConnector1">
            <a:avLst/>
          </a:prstGeom>
          <a:ln w="63500">
            <a:solidFill>
              <a:srgbClr val="006CB5"/>
            </a:solidFill>
            <a:tailEnd type="triangle"/>
          </a:ln>
        </p:spPr>
        <p:style>
          <a:lnRef idx="1">
            <a:schemeClr val="accent1"/>
          </a:lnRef>
          <a:fillRef idx="0">
            <a:schemeClr val="accent1"/>
          </a:fillRef>
          <a:effectRef idx="0">
            <a:schemeClr val="accent1"/>
          </a:effectRef>
          <a:fontRef idx="minor">
            <a:schemeClr val="tx1"/>
          </a:fontRef>
        </p:style>
      </p:cxnSp>
      <p:cxnSp>
        <p:nvCxnSpPr>
          <p:cNvPr id="8" name="直接箭头连接符 7"/>
          <p:cNvCxnSpPr/>
          <p:nvPr/>
        </p:nvCxnSpPr>
        <p:spPr>
          <a:xfrm flipV="1">
            <a:off x="2415066" y="2209435"/>
            <a:ext cx="1275354" cy="730126"/>
          </a:xfrm>
          <a:prstGeom prst="straightConnector1">
            <a:avLst/>
          </a:prstGeom>
          <a:ln w="63500">
            <a:solidFill>
              <a:srgbClr val="006CB5"/>
            </a:solidFill>
            <a:tailEnd type="triangle"/>
          </a:ln>
        </p:spPr>
        <p:style>
          <a:lnRef idx="1">
            <a:schemeClr val="accent1"/>
          </a:lnRef>
          <a:fillRef idx="0">
            <a:schemeClr val="accent1"/>
          </a:fillRef>
          <a:effectRef idx="0">
            <a:schemeClr val="accent1"/>
          </a:effectRef>
          <a:fontRef idx="minor">
            <a:schemeClr val="tx1"/>
          </a:fontRef>
        </p:style>
      </p:cxnSp>
      <p:sp>
        <p:nvSpPr>
          <p:cNvPr id="14" name="文本框 13"/>
          <p:cNvSpPr txBox="1"/>
          <p:nvPr/>
        </p:nvSpPr>
        <p:spPr>
          <a:xfrm>
            <a:off x="3256115" y="2605253"/>
            <a:ext cx="1504015" cy="461665"/>
          </a:xfrm>
          <a:prstGeom prst="rect">
            <a:avLst/>
          </a:prstGeom>
          <a:noFill/>
        </p:spPr>
        <p:txBody>
          <a:bodyPr wrap="square">
            <a:spAutoFit/>
          </a:bodyPr>
          <a:lstStyle/>
          <a:p>
            <a:r>
              <a:rPr lang="en-US" altLang="zh-CN" sz="1200" baseline="0" dirty="0">
                <a:solidFill>
                  <a:srgbClr val="C00000"/>
                </a:solidFill>
              </a:rPr>
              <a:t>the allocated quota is sufficient </a:t>
            </a:r>
            <a:endParaRPr lang="zh-CN" altLang="en-US" sz="1200" dirty="0">
              <a:solidFill>
                <a:srgbClr val="C00000"/>
              </a:solidFill>
            </a:endParaRPr>
          </a:p>
        </p:txBody>
      </p:sp>
      <p:cxnSp>
        <p:nvCxnSpPr>
          <p:cNvPr id="15" name="直接箭头连接符 14"/>
          <p:cNvCxnSpPr>
            <a:endCxn id="14" idx="1"/>
          </p:cNvCxnSpPr>
          <p:nvPr/>
        </p:nvCxnSpPr>
        <p:spPr>
          <a:xfrm flipV="1">
            <a:off x="2886635" y="2836086"/>
            <a:ext cx="369480" cy="195076"/>
          </a:xfrm>
          <a:prstGeom prst="straightConnector1">
            <a:avLst/>
          </a:prstGeom>
          <a:ln w="63500">
            <a:solidFill>
              <a:srgbClr val="006CB5"/>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18" name="文本框 17"/>
              <p:cNvSpPr txBox="1"/>
              <p:nvPr/>
            </p:nvSpPr>
            <p:spPr>
              <a:xfrm>
                <a:off x="4797325" y="2742380"/>
                <a:ext cx="4186880" cy="2020874"/>
              </a:xfrm>
              <a:prstGeom prst="rect">
                <a:avLst/>
              </a:prstGeom>
              <a:solidFill>
                <a:srgbClr val="85D8EF"/>
              </a:solidFill>
            </p:spPr>
            <p:txBody>
              <a:bodyPr wrap="square">
                <a:spAutoFit/>
              </a:bodyPr>
              <a:lstStyle/>
              <a:p>
                <a:pPr algn="just">
                  <a:lnSpc>
                    <a:spcPct val="130000"/>
                  </a:lnSpc>
                </a:pPr>
                <a:r>
                  <a:rPr lang="zh-CN" altLang="en-US" b="1" dirty="0">
                    <a:latin typeface="Arial" panose="020B0604020202020204" pitchFamily="34" charset="0"/>
                    <a:ea typeface="黑体" panose="02010609060101010101" pitchFamily="49" charset="-122"/>
                  </a:rPr>
                  <a:t>Definition</a:t>
                </a:r>
                <a:r>
                  <a:rPr lang="en-US" altLang="zh-CN" b="1" dirty="0">
                    <a:latin typeface="Arial" panose="020B0604020202020204" pitchFamily="34" charset="0"/>
                    <a:ea typeface="黑体" panose="02010609060101010101" pitchFamily="49" charset="-122"/>
                  </a:rPr>
                  <a:t>2</a:t>
                </a:r>
                <a:r>
                  <a:rPr lang="zh-CN" altLang="en-US" b="1" dirty="0">
                    <a:latin typeface="Arial" panose="020B0604020202020204" pitchFamily="34" charset="0"/>
                    <a:ea typeface="黑体" panose="02010609060101010101" pitchFamily="49" charset="-122"/>
                  </a:rPr>
                  <a:t>(</a:t>
                </a:r>
                <a:r>
                  <a:rPr lang="en-US" altLang="zh-CN" b="1" dirty="0">
                    <a:solidFill>
                      <a:srgbClr val="C00000"/>
                    </a:solidFill>
                    <a:latin typeface="Arial" panose="020B0604020202020204" pitchFamily="34" charset="0"/>
                    <a:ea typeface="黑体" panose="02010609060101010101" pitchFamily="49" charset="-122"/>
                  </a:rPr>
                  <a:t>instance contribution</a:t>
                </a:r>
                <a:r>
                  <a:rPr lang="zh-CN" altLang="en-US" b="1" dirty="0">
                    <a:latin typeface="Arial" panose="020B0604020202020204" pitchFamily="34" charset="0"/>
                    <a:ea typeface="黑体" panose="02010609060101010101" pitchFamily="49" charset="-122"/>
                  </a:rPr>
                  <a:t>): </a:t>
                </a:r>
                <a:r>
                  <a:rPr lang="en-US" altLang="zh-CN" sz="1300" dirty="0">
                    <a:latin typeface="Arial" panose="020B0604020202020204" pitchFamily="34" charset="0"/>
                    <a:ea typeface="黑体" panose="02010609060101010101" pitchFamily="49" charset="-122"/>
                  </a:rPr>
                  <a:t>the estimated overall completion time for the group </a:t>
                </a:r>
                <a14:m>
                  <m:oMath xmlns:m="http://schemas.openxmlformats.org/officeDocument/2006/math">
                    <m:sSub>
                      <m:sSubPr>
                        <m:ctrlPr>
                          <a:rPr lang="en-US" altLang="zh-CN" sz="1300" i="1">
                            <a:latin typeface="Cambria Math" panose="02040503050406030204" pitchFamily="18" charset="0"/>
                          </a:rPr>
                        </m:ctrlPr>
                      </m:sSubPr>
                      <m:e>
                        <m:r>
                          <a:rPr lang="en-US" altLang="zh-CN" sz="1300" i="1">
                            <a:latin typeface="Cambria Math" panose="02040503050406030204" pitchFamily="18" charset="0"/>
                          </a:rPr>
                          <m:t>𝑝</m:t>
                        </m:r>
                      </m:e>
                      <m:sub>
                        <m:r>
                          <a:rPr lang="en-US" altLang="zh-CN" sz="1300" i="1">
                            <a:latin typeface="Cambria Math" panose="02040503050406030204" pitchFamily="18" charset="0"/>
                          </a:rPr>
                          <m:t>𝑠</m:t>
                        </m:r>
                      </m:sub>
                    </m:sSub>
                    <m:d>
                      <m:dPr>
                        <m:ctrlPr>
                          <a:rPr lang="en-US" altLang="zh-CN" sz="1300" i="1">
                            <a:latin typeface="Cambria Math" panose="02040503050406030204" pitchFamily="18" charset="0"/>
                          </a:rPr>
                        </m:ctrlPr>
                      </m:dPr>
                      <m:e>
                        <m:sSub>
                          <m:sSubPr>
                            <m:ctrlPr>
                              <a:rPr lang="en-US" altLang="zh-CN" sz="1300" i="1">
                                <a:latin typeface="Cambria Math" panose="02040503050406030204" pitchFamily="18" charset="0"/>
                              </a:rPr>
                            </m:ctrlPr>
                          </m:sSubPr>
                          <m:e>
                            <m:r>
                              <a:rPr lang="en-US" altLang="zh-CN" sz="1300" i="1">
                                <a:latin typeface="Cambria Math" panose="02040503050406030204" pitchFamily="18" charset="0"/>
                              </a:rPr>
                              <m:t>𝑚</m:t>
                            </m:r>
                          </m:e>
                          <m:sub>
                            <m:r>
                              <a:rPr lang="en-US" altLang="zh-CN" sz="1300" i="1">
                                <a:latin typeface="Cambria Math" panose="02040503050406030204" pitchFamily="18" charset="0"/>
                              </a:rPr>
                              <m:t>𝑖</m:t>
                            </m:r>
                          </m:sub>
                        </m:sSub>
                      </m:e>
                    </m:d>
                    <m:r>
                      <a:rPr lang="en-US" altLang="zh-CN" sz="1300" i="1">
                        <a:latin typeface="Cambria Math" panose="02040503050406030204" pitchFamily="18" charset="0"/>
                      </a:rPr>
                      <m:t> </m:t>
                    </m:r>
                  </m:oMath>
                </a14:m>
                <a:r>
                  <a:rPr lang="en-US" altLang="zh-CN" sz="1300" dirty="0">
                    <a:latin typeface="Arial" panose="020B0604020202020204" pitchFamily="34" charset="0"/>
                    <a:ea typeface="黑体" panose="02010609060101010101" pitchFamily="49" charset="-122"/>
                  </a:rPr>
                  <a:t>if </a:t>
                </a:r>
                <a14:m>
                  <m:oMath xmlns:m="http://schemas.openxmlformats.org/officeDocument/2006/math">
                    <m:sSub>
                      <m:sSubPr>
                        <m:ctrlPr>
                          <a:rPr lang="en-US" altLang="zh-CN" sz="1300" i="1">
                            <a:latin typeface="Cambria Math" panose="02040503050406030204" pitchFamily="18" charset="0"/>
                          </a:rPr>
                        </m:ctrlPr>
                      </m:sSubPr>
                      <m:e>
                        <m:r>
                          <a:rPr lang="en-US" altLang="zh-CN" sz="1300" i="1">
                            <a:latin typeface="Cambria Math" panose="02040503050406030204" pitchFamily="18" charset="0"/>
                          </a:rPr>
                          <m:t>𝑣</m:t>
                        </m:r>
                      </m:e>
                      <m:sub>
                        <m:r>
                          <a:rPr lang="en-US" altLang="zh-CN" sz="1300" i="1">
                            <a:latin typeface="Cambria Math" panose="02040503050406030204" pitchFamily="18" charset="0"/>
                          </a:rPr>
                          <m:t>𝑘</m:t>
                        </m:r>
                      </m:sub>
                    </m:sSub>
                  </m:oMath>
                </a14:m>
                <a:r>
                  <a:rPr lang="zh-CN" altLang="en-US" sz="1300" dirty="0"/>
                  <a:t> </a:t>
                </a:r>
                <a:r>
                  <a:rPr lang="en-US" altLang="zh-CN" sz="1300" dirty="0"/>
                  <a:t>is </a:t>
                </a:r>
                <a:r>
                  <a:rPr lang="en-US" altLang="zh-CN" sz="1300" dirty="0">
                    <a:solidFill>
                      <a:srgbClr val="C00000"/>
                    </a:solidFill>
                  </a:rPr>
                  <a:t>the only server </a:t>
                </a:r>
                <a:r>
                  <a:rPr lang="en-US" altLang="zh-CN" sz="1300" dirty="0"/>
                  <a:t>hosting an instance of </a:t>
                </a:r>
                <a14:m>
                  <m:oMath xmlns:m="http://schemas.openxmlformats.org/officeDocument/2006/math">
                    <m:sSub>
                      <m:sSubPr>
                        <m:ctrlPr>
                          <a:rPr lang="en-US" altLang="zh-CN" sz="1300" i="1">
                            <a:latin typeface="Cambria Math" panose="02040503050406030204" pitchFamily="18" charset="0"/>
                          </a:rPr>
                        </m:ctrlPr>
                      </m:sSubPr>
                      <m:e>
                        <m:r>
                          <a:rPr lang="en-US" altLang="zh-CN" sz="1300" i="1">
                            <a:latin typeface="Cambria Math" panose="02040503050406030204" pitchFamily="18" charset="0"/>
                          </a:rPr>
                          <m:t>𝑚</m:t>
                        </m:r>
                      </m:e>
                      <m:sub>
                        <m:r>
                          <a:rPr lang="en-US" altLang="zh-CN" sz="1300" i="1">
                            <a:latin typeface="Cambria Math" panose="02040503050406030204" pitchFamily="18" charset="0"/>
                          </a:rPr>
                          <m:t>𝑖</m:t>
                        </m:r>
                      </m:sub>
                    </m:sSub>
                  </m:oMath>
                </a14:m>
                <a:r>
                  <a:rPr lang="en-US" altLang="zh-CN" sz="1300" dirty="0">
                    <a:latin typeface="Arial" panose="020B0604020202020204" pitchFamily="34" charset="0"/>
                    <a:ea typeface="黑体" panose="02010609060101010101" pitchFamily="49" charset="-122"/>
                  </a:rPr>
                  <a:t> : </a:t>
                </a:r>
                <a:endParaRPr lang="en-US" altLang="zh-CN" sz="1300" dirty="0">
                  <a:latin typeface="Arial" panose="020B0604020202020204" pitchFamily="34" charset="0"/>
                  <a:ea typeface="黑体" panose="02010609060101010101" pitchFamily="49" charset="-122"/>
                </a:endParaRPr>
              </a:p>
              <a:p>
                <a:pPr algn="just">
                  <a:lnSpc>
                    <a:spcPct val="130000"/>
                  </a:lnSpc>
                </a:pPr>
                <a14:m>
                  <m:oMathPara xmlns:m="http://schemas.openxmlformats.org/officeDocument/2006/math">
                    <m:oMathParaPr>
                      <m:jc m:val="centerGroup"/>
                    </m:oMathParaPr>
                    <m:oMath xmlns:m="http://schemas.openxmlformats.org/officeDocument/2006/math">
                      <m:sSub>
                        <m:sSubPr>
                          <m:ctrlPr>
                            <a:rPr lang="en-US" altLang="zh-CN" sz="1200" i="1">
                              <a:latin typeface="Cambria Math" panose="02040503050406030204" pitchFamily="18" charset="0"/>
                            </a:rPr>
                          </m:ctrlPr>
                        </m:sSubPr>
                        <m:e>
                          <m:r>
                            <a:rPr lang="zh-CN" altLang="en-US" sz="1200" i="1" smtClean="0">
                              <a:latin typeface="Cambria Math" panose="02040503050406030204" pitchFamily="18" charset="0"/>
                            </a:rPr>
                            <m:t>𝔻</m:t>
                          </m:r>
                        </m:e>
                        <m:sub>
                          <m:sSub>
                            <m:sSubPr>
                              <m:ctrlPr>
                                <a:rPr lang="en-US" altLang="zh-CN" sz="1200" i="1">
                                  <a:latin typeface="Cambria Math" panose="02040503050406030204" pitchFamily="18" charset="0"/>
                                </a:rPr>
                              </m:ctrlPr>
                            </m:sSubPr>
                            <m:e>
                              <m:r>
                                <a:rPr lang="en-US" altLang="zh-CN" sz="1200" i="1">
                                  <a:latin typeface="Cambria Math" panose="02040503050406030204" pitchFamily="18" charset="0"/>
                                </a:rPr>
                                <m:t>𝑝</m:t>
                              </m:r>
                            </m:e>
                            <m:sub>
                              <m:r>
                                <a:rPr lang="en-US" altLang="zh-CN" sz="1200" i="1">
                                  <a:latin typeface="Cambria Math" panose="02040503050406030204" pitchFamily="18" charset="0"/>
                                </a:rPr>
                                <m:t>𝑠</m:t>
                              </m:r>
                            </m:sub>
                          </m:sSub>
                          <m:d>
                            <m:dPr>
                              <m:ctrlPr>
                                <a:rPr lang="en-US" altLang="zh-CN" sz="1200" i="1">
                                  <a:latin typeface="Cambria Math" panose="02040503050406030204" pitchFamily="18" charset="0"/>
                                </a:rPr>
                              </m:ctrlPr>
                            </m:dPr>
                            <m:e>
                              <m:sSub>
                                <m:sSubPr>
                                  <m:ctrlPr>
                                    <a:rPr lang="en-US" altLang="zh-CN" sz="1200" i="1">
                                      <a:latin typeface="Cambria Math" panose="02040503050406030204" pitchFamily="18" charset="0"/>
                                    </a:rPr>
                                  </m:ctrlPr>
                                </m:sSubPr>
                                <m:e>
                                  <m:r>
                                    <a:rPr lang="en-US" altLang="zh-CN" sz="1200" i="1">
                                      <a:latin typeface="Cambria Math" panose="02040503050406030204" pitchFamily="18" charset="0"/>
                                    </a:rPr>
                                    <m:t>𝑚</m:t>
                                  </m:r>
                                </m:e>
                                <m:sub>
                                  <m:r>
                                    <a:rPr lang="en-US" altLang="zh-CN" sz="1200" i="1">
                                      <a:latin typeface="Cambria Math" panose="02040503050406030204" pitchFamily="18" charset="0"/>
                                    </a:rPr>
                                    <m:t>𝑖</m:t>
                                  </m:r>
                                </m:sub>
                              </m:sSub>
                            </m:e>
                          </m:d>
                        </m:sub>
                      </m:sSub>
                      <m:d>
                        <m:dPr>
                          <m:ctrlPr>
                            <a:rPr lang="en-US" altLang="zh-CN" sz="1200" i="1">
                              <a:latin typeface="Cambria Math" panose="02040503050406030204" pitchFamily="18" charset="0"/>
                              <a:ea typeface="Cambria Math" panose="02040503050406030204" pitchFamily="18" charset="0"/>
                              <a:sym typeface="Comic Sans MS" panose="030F0702030302020204"/>
                            </a:rPr>
                          </m:ctrlPr>
                        </m:dPr>
                        <m:e>
                          <m:sSub>
                            <m:sSubPr>
                              <m:ctrlPr>
                                <a:rPr lang="en-US" altLang="zh-CN" sz="1200" i="1">
                                  <a:latin typeface="Cambria Math" panose="02040503050406030204" pitchFamily="18" charset="0"/>
                                </a:rPr>
                              </m:ctrlPr>
                            </m:sSubPr>
                            <m:e>
                              <m:r>
                                <a:rPr lang="en-US" altLang="zh-CN" sz="1200" i="1">
                                  <a:latin typeface="Cambria Math" panose="02040503050406030204" pitchFamily="18" charset="0"/>
                                </a:rPr>
                                <m:t>𝑣</m:t>
                              </m:r>
                            </m:e>
                            <m:sub>
                              <m:r>
                                <a:rPr lang="en-US" altLang="zh-CN" sz="1200" i="1">
                                  <a:latin typeface="Cambria Math" panose="02040503050406030204" pitchFamily="18" charset="0"/>
                                </a:rPr>
                                <m:t>𝑘</m:t>
                              </m:r>
                            </m:sub>
                          </m:sSub>
                        </m:e>
                      </m:d>
                      <m:r>
                        <a:rPr lang="en-US" altLang="zh-CN" sz="1200" b="0" i="1" smtClean="0">
                          <a:latin typeface="Cambria Math" panose="02040503050406030204" pitchFamily="18" charset="0"/>
                          <a:ea typeface="黑体" panose="02010609060101010101" pitchFamily="49" charset="-122"/>
                        </a:rPr>
                        <m:t>=</m:t>
                      </m:r>
                      <m:nary>
                        <m:naryPr>
                          <m:chr m:val="∑"/>
                          <m:supHide m:val="on"/>
                          <m:ctrlPr>
                            <a:rPr lang="en-US" altLang="zh-CN" sz="1200" b="0" i="1" smtClean="0">
                              <a:latin typeface="Cambria Math" panose="02040503050406030204" pitchFamily="18" charset="0"/>
                              <a:ea typeface="黑体" panose="02010609060101010101" pitchFamily="49" charset="-122"/>
                            </a:rPr>
                          </m:ctrlPr>
                        </m:naryPr>
                        <m:sub>
                          <m:r>
                            <m:rPr>
                              <m:brk m:alnAt="7"/>
                            </m:rPr>
                            <a:rPr lang="en-US" altLang="zh-CN" sz="1200" b="0" i="1" smtClean="0">
                              <a:latin typeface="Cambria Math" panose="02040503050406030204" pitchFamily="18" charset="0"/>
                              <a:ea typeface="黑体" panose="02010609060101010101" pitchFamily="49" charset="-122"/>
                            </a:rPr>
                            <m:t>𝑓</m:t>
                          </m:r>
                          <m:r>
                            <a:rPr lang="en-US" altLang="zh-CN" sz="1200" b="0" i="1" smtClean="0">
                              <a:latin typeface="Cambria Math" panose="02040503050406030204" pitchFamily="18" charset="0"/>
                              <a:ea typeface="黑体" panose="02010609060101010101" pitchFamily="49" charset="-122"/>
                            </a:rPr>
                            <m:t>(</m:t>
                          </m:r>
                          <m:sSub>
                            <m:sSubPr>
                              <m:ctrlPr>
                                <a:rPr lang="en-US" altLang="zh-CN" sz="1200" i="1">
                                  <a:latin typeface="Cambria Math" panose="02040503050406030204" pitchFamily="18" charset="0"/>
                                </a:rPr>
                              </m:ctrlPr>
                            </m:sSubPr>
                            <m:e>
                              <m:r>
                                <a:rPr lang="en-US" altLang="zh-CN" sz="1200" i="1">
                                  <a:latin typeface="Cambria Math" panose="02040503050406030204" pitchFamily="18" charset="0"/>
                                </a:rPr>
                                <m:t>𝑢</m:t>
                              </m:r>
                            </m:e>
                            <m:sub>
                              <m:r>
                                <a:rPr lang="en-US" altLang="zh-CN" sz="1200" i="1">
                                  <a:latin typeface="Cambria Math" panose="02040503050406030204" pitchFamily="18" charset="0"/>
                                </a:rPr>
                                <m:t>ℎ</m:t>
                              </m:r>
                            </m:sub>
                          </m:sSub>
                          <m:r>
                            <a:rPr lang="en-US" altLang="zh-CN" sz="1200" b="0" i="1" smtClean="0">
                              <a:latin typeface="Cambria Math" panose="02040503050406030204" pitchFamily="18" charset="0"/>
                            </a:rPr>
                            <m:t>)</m:t>
                          </m:r>
                          <m:r>
                            <a:rPr lang="en-US" altLang="zh-CN" sz="1200" b="0" i="1" smtClean="0">
                              <a:latin typeface="Cambria Math" panose="02040503050406030204" pitchFamily="18" charset="0"/>
                              <a:ea typeface="Cambria Math" panose="02040503050406030204" pitchFamily="18" charset="0"/>
                            </a:rPr>
                            <m:t>∈</m:t>
                          </m:r>
                          <m:sSub>
                            <m:sSubPr>
                              <m:ctrlPr>
                                <a:rPr lang="en-US" altLang="zh-CN" sz="1200" i="1">
                                  <a:latin typeface="Cambria Math" panose="02040503050406030204" pitchFamily="18" charset="0"/>
                                </a:rPr>
                              </m:ctrlPr>
                            </m:sSubPr>
                            <m:e>
                              <m:r>
                                <a:rPr lang="en-US" altLang="zh-CN" sz="1200" i="1">
                                  <a:latin typeface="Cambria Math" panose="02040503050406030204" pitchFamily="18" charset="0"/>
                                </a:rPr>
                                <m:t>𝑝</m:t>
                              </m:r>
                            </m:e>
                            <m:sub>
                              <m:r>
                                <a:rPr lang="en-US" altLang="zh-CN" sz="1200" i="1">
                                  <a:latin typeface="Cambria Math" panose="02040503050406030204" pitchFamily="18" charset="0"/>
                                </a:rPr>
                                <m:t>𝑠</m:t>
                              </m:r>
                            </m:sub>
                          </m:sSub>
                          <m:d>
                            <m:dPr>
                              <m:ctrlPr>
                                <a:rPr lang="en-US" altLang="zh-CN" sz="1200" i="1">
                                  <a:latin typeface="Cambria Math" panose="02040503050406030204" pitchFamily="18" charset="0"/>
                                </a:rPr>
                              </m:ctrlPr>
                            </m:dPr>
                            <m:e>
                              <m:sSub>
                                <m:sSubPr>
                                  <m:ctrlPr>
                                    <a:rPr lang="en-US" altLang="zh-CN" sz="1200" i="1">
                                      <a:latin typeface="Cambria Math" panose="02040503050406030204" pitchFamily="18" charset="0"/>
                                    </a:rPr>
                                  </m:ctrlPr>
                                </m:sSubPr>
                                <m:e>
                                  <m:r>
                                    <a:rPr lang="en-US" altLang="zh-CN" sz="1200" i="1">
                                      <a:latin typeface="Cambria Math" panose="02040503050406030204" pitchFamily="18" charset="0"/>
                                    </a:rPr>
                                    <m:t>𝑚</m:t>
                                  </m:r>
                                </m:e>
                                <m:sub>
                                  <m:r>
                                    <a:rPr lang="en-US" altLang="zh-CN" sz="1200" i="1">
                                      <a:latin typeface="Cambria Math" panose="02040503050406030204" pitchFamily="18" charset="0"/>
                                    </a:rPr>
                                    <m:t>𝑖</m:t>
                                  </m:r>
                                </m:sub>
                              </m:sSub>
                            </m:e>
                          </m:d>
                          <m:r>
                            <a:rPr lang="en-US" altLang="zh-CN" sz="1200" b="0" i="1" smtClean="0">
                              <a:latin typeface="Cambria Math" panose="02040503050406030204" pitchFamily="18" charset="0"/>
                            </a:rPr>
                            <m:t>\</m:t>
                          </m:r>
                          <m:r>
                            <m:rPr>
                              <m:lit/>
                            </m:rPr>
                            <a:rPr lang="en-US" altLang="zh-CN" sz="1200" b="0" i="1" smtClean="0">
                              <a:latin typeface="Cambria Math" panose="02040503050406030204" pitchFamily="18" charset="0"/>
                            </a:rPr>
                            <m:t>{</m:t>
                          </m:r>
                          <m:sSub>
                            <m:sSubPr>
                              <m:ctrlPr>
                                <a:rPr lang="en-US" altLang="zh-CN" sz="1200" i="1">
                                  <a:latin typeface="Cambria Math" panose="02040503050406030204" pitchFamily="18" charset="0"/>
                                </a:rPr>
                              </m:ctrlPr>
                            </m:sSubPr>
                            <m:e>
                              <m:r>
                                <a:rPr lang="en-US" altLang="zh-CN" sz="1200" i="1">
                                  <a:latin typeface="Cambria Math" panose="02040503050406030204" pitchFamily="18" charset="0"/>
                                </a:rPr>
                                <m:t>𝑣</m:t>
                              </m:r>
                            </m:e>
                            <m:sub>
                              <m:r>
                                <a:rPr lang="en-US" altLang="zh-CN" sz="1200" i="1">
                                  <a:latin typeface="Cambria Math" panose="02040503050406030204" pitchFamily="18" charset="0"/>
                                </a:rPr>
                                <m:t>𝑘</m:t>
                              </m:r>
                            </m:sub>
                          </m:sSub>
                          <m:r>
                            <a:rPr lang="en-US" altLang="zh-CN" sz="1200" b="0" i="1" smtClean="0">
                              <a:latin typeface="Cambria Math" panose="02040503050406030204" pitchFamily="18" charset="0"/>
                            </a:rPr>
                            <m:t>}</m:t>
                          </m:r>
                        </m:sub>
                        <m:sup/>
                        <m:e>
                          <m:r>
                            <a:rPr lang="en-US" altLang="zh-CN" sz="1200" b="0" i="1" smtClean="0">
                              <a:latin typeface="Cambria Math" panose="02040503050406030204" pitchFamily="18" charset="0"/>
                              <a:ea typeface="黑体" panose="02010609060101010101" pitchFamily="49" charset="-122"/>
                            </a:rPr>
                            <m:t>(</m:t>
                          </m:r>
                          <m:f>
                            <m:fPr>
                              <m:ctrlPr>
                                <a:rPr lang="en-US" altLang="zh-CN" sz="1200" i="1">
                                  <a:latin typeface="Cambria Math" panose="02040503050406030204" pitchFamily="18" charset="0"/>
                                  <a:ea typeface="黑体" panose="02010609060101010101" pitchFamily="49" charset="-122"/>
                                </a:rPr>
                              </m:ctrlPr>
                            </m:fPr>
                            <m:num>
                              <m:sSub>
                                <m:sSubPr>
                                  <m:ctrlPr>
                                    <a:rPr lang="en-US" altLang="zh-CN" sz="1200" i="1">
                                      <a:latin typeface="Cambria Math" panose="02040503050406030204" pitchFamily="18" charset="0"/>
                                      <a:ea typeface="黑体" panose="02010609060101010101" pitchFamily="49" charset="-122"/>
                                    </a:rPr>
                                  </m:ctrlPr>
                                </m:sSubPr>
                                <m:e>
                                  <m:r>
                                    <a:rPr lang="en-US" altLang="zh-CN" sz="1200" i="1">
                                      <a:latin typeface="Cambria Math" panose="02040503050406030204" pitchFamily="18" charset="0"/>
                                      <a:ea typeface="黑体" panose="02010609060101010101" pitchFamily="49" charset="-122"/>
                                    </a:rPr>
                                    <m:t>𝑟</m:t>
                                  </m:r>
                                </m:e>
                                <m:sub>
                                  <m:r>
                                    <a:rPr lang="en-US" altLang="zh-CN" sz="1200" i="1">
                                      <a:latin typeface="Cambria Math" panose="02040503050406030204" pitchFamily="18" charset="0"/>
                                      <a:ea typeface="黑体" panose="02010609060101010101" pitchFamily="49" charset="-122"/>
                                    </a:rPr>
                                    <m:t>𝑖</m:t>
                                  </m:r>
                                </m:sub>
                              </m:sSub>
                            </m:num>
                            <m:den>
                              <m:r>
                                <a:rPr lang="zh-CN" altLang="en-US" sz="1200" i="1">
                                  <a:latin typeface="Cambria Math" panose="02040503050406030204" pitchFamily="18" charset="0"/>
                                  <a:ea typeface="黑体" panose="02010609060101010101" pitchFamily="49" charset="-122"/>
                                </a:rPr>
                                <m:t>𝔹</m:t>
                              </m:r>
                              <m:d>
                                <m:dPr>
                                  <m:ctrlPr>
                                    <a:rPr lang="en-US" altLang="zh-CN" sz="1200" i="1">
                                      <a:latin typeface="Cambria Math" panose="02040503050406030204" pitchFamily="18" charset="0"/>
                                      <a:ea typeface="黑体" panose="02010609060101010101" pitchFamily="49" charset="-122"/>
                                    </a:rPr>
                                  </m:ctrlPr>
                                </m:dPr>
                                <m:e>
                                  <m:sSubSup>
                                    <m:sSubSupPr>
                                      <m:ctrlPr>
                                        <a:rPr lang="en-US" altLang="zh-CN" sz="1200" i="1">
                                          <a:latin typeface="Cambria Math" panose="02040503050406030204" pitchFamily="18" charset="0"/>
                                          <a:ea typeface="黑体" panose="02010609060101010101" pitchFamily="49" charset="-122"/>
                                        </a:rPr>
                                      </m:ctrlPr>
                                    </m:sSubSupPr>
                                    <m:e>
                                      <m:r>
                                        <a:rPr lang="en-US" altLang="zh-CN" sz="1200" i="1">
                                          <a:latin typeface="Cambria Math" panose="02040503050406030204" pitchFamily="18" charset="0"/>
                                          <a:ea typeface="黑体" panose="02010609060101010101" pitchFamily="49" charset="-122"/>
                                        </a:rPr>
                                        <m:t>𝑙</m:t>
                                      </m:r>
                                    </m:e>
                                    <m:sub>
                                      <m:r>
                                        <m:rPr>
                                          <m:brk m:alnAt="7"/>
                                        </m:rPr>
                                        <a:rPr lang="en-US" altLang="zh-CN" sz="1200" i="1">
                                          <a:latin typeface="Cambria Math" panose="02040503050406030204" pitchFamily="18" charset="0"/>
                                          <a:ea typeface="黑体" panose="02010609060101010101" pitchFamily="49" charset="-122"/>
                                        </a:rPr>
                                        <m:t>𝑓</m:t>
                                      </m:r>
                                      <m:d>
                                        <m:dPr>
                                          <m:ctrlPr>
                                            <a:rPr lang="en-US" altLang="zh-CN" sz="1200" i="1">
                                              <a:latin typeface="Cambria Math" panose="02040503050406030204" pitchFamily="18" charset="0"/>
                                              <a:ea typeface="黑体" panose="02010609060101010101" pitchFamily="49" charset="-122"/>
                                            </a:rPr>
                                          </m:ctrlPr>
                                        </m:dPr>
                                        <m:e>
                                          <m:sSub>
                                            <m:sSubPr>
                                              <m:ctrlPr>
                                                <a:rPr lang="en-US" altLang="zh-CN" sz="1200" i="1">
                                                  <a:latin typeface="Cambria Math" panose="02040503050406030204" pitchFamily="18" charset="0"/>
                                                </a:rPr>
                                              </m:ctrlPr>
                                            </m:sSubPr>
                                            <m:e>
                                              <m:r>
                                                <a:rPr lang="en-US" altLang="zh-CN" sz="1200" i="1">
                                                  <a:latin typeface="Cambria Math" panose="02040503050406030204" pitchFamily="18" charset="0"/>
                                                </a:rPr>
                                                <m:t>𝑢</m:t>
                                              </m:r>
                                            </m:e>
                                            <m:sub>
                                              <m:r>
                                                <a:rPr lang="en-US" altLang="zh-CN" sz="1200" i="1">
                                                  <a:latin typeface="Cambria Math" panose="02040503050406030204" pitchFamily="18" charset="0"/>
                                                </a:rPr>
                                                <m:t>ℎ</m:t>
                                              </m:r>
                                            </m:sub>
                                          </m:sSub>
                                        </m:e>
                                      </m:d>
                                      <m:r>
                                        <a:rPr lang="en-US" altLang="zh-CN" sz="1200" i="1">
                                          <a:latin typeface="Cambria Math" panose="02040503050406030204" pitchFamily="18" charset="0"/>
                                          <a:ea typeface="黑体" panose="02010609060101010101" pitchFamily="49" charset="-122"/>
                                        </a:rPr>
                                        <m:t>,</m:t>
                                      </m:r>
                                      <m:r>
                                        <a:rPr lang="en-US" altLang="zh-CN" sz="1200" b="0" i="1" smtClean="0">
                                          <a:latin typeface="Cambria Math" panose="02040503050406030204" pitchFamily="18" charset="0"/>
                                          <a:ea typeface="黑体" panose="02010609060101010101" pitchFamily="49" charset="-122"/>
                                        </a:rPr>
                                        <m:t>𝑘</m:t>
                                      </m:r>
                                    </m:sub>
                                    <m:sup>
                                      <m:r>
                                        <a:rPr lang="en-US" altLang="zh-CN" sz="1200" i="1">
                                          <a:latin typeface="Cambria Math" panose="02040503050406030204" pitchFamily="18" charset="0"/>
                                          <a:ea typeface="黑体" panose="02010609060101010101" pitchFamily="49" charset="-122"/>
                                        </a:rPr>
                                        <m:t>′</m:t>
                                      </m:r>
                                    </m:sup>
                                  </m:sSubSup>
                                </m:e>
                              </m:d>
                            </m:den>
                          </m:f>
                          <m:r>
                            <a:rPr lang="en-US" altLang="zh-CN" sz="1200" b="0" i="1" smtClean="0">
                              <a:latin typeface="Cambria Math" panose="02040503050406030204" pitchFamily="18" charset="0"/>
                              <a:ea typeface="黑体" panose="02010609060101010101" pitchFamily="49" charset="-122"/>
                            </a:rPr>
                            <m:t>+</m:t>
                          </m:r>
                          <m:f>
                            <m:fPr>
                              <m:ctrlPr>
                                <a:rPr lang="en-US" altLang="zh-CN" sz="1200" i="1">
                                  <a:latin typeface="Cambria Math" panose="02040503050406030204" pitchFamily="18" charset="0"/>
                                </a:rPr>
                              </m:ctrlPr>
                            </m:fPr>
                            <m:num>
                              <m:r>
                                <a:rPr lang="en-US" altLang="zh-CN" sz="1200" i="1">
                                  <a:latin typeface="Cambria Math" panose="02040503050406030204" pitchFamily="18" charset="0"/>
                                </a:rPr>
                                <m:t>𝑞</m:t>
                              </m:r>
                              <m:d>
                                <m:dPr>
                                  <m:ctrlPr>
                                    <a:rPr lang="en-US" altLang="zh-CN" sz="1200" i="1">
                                      <a:latin typeface="Cambria Math" panose="02040503050406030204" pitchFamily="18" charset="0"/>
                                      <a:ea typeface="Cambria Math" panose="02040503050406030204" pitchFamily="18" charset="0"/>
                                      <a:sym typeface="Comic Sans MS" panose="030F0702030302020204"/>
                                    </a:rPr>
                                  </m:ctrlPr>
                                </m:dPr>
                                <m:e>
                                  <m:sSub>
                                    <m:sSubPr>
                                      <m:ctrlPr>
                                        <a:rPr lang="en-US" altLang="zh-CN" sz="1200" i="1">
                                          <a:latin typeface="Cambria Math" panose="02040503050406030204" pitchFamily="18" charset="0"/>
                                        </a:rPr>
                                      </m:ctrlPr>
                                    </m:sSubPr>
                                    <m:e>
                                      <m:r>
                                        <a:rPr lang="en-US" altLang="zh-CN" sz="1200" i="1">
                                          <a:latin typeface="Cambria Math" panose="02040503050406030204" pitchFamily="18" charset="0"/>
                                        </a:rPr>
                                        <m:t>𝑚</m:t>
                                      </m:r>
                                    </m:e>
                                    <m:sub>
                                      <m:r>
                                        <a:rPr lang="en-US" altLang="zh-CN" sz="1200" i="1">
                                          <a:latin typeface="Cambria Math" panose="02040503050406030204" pitchFamily="18" charset="0"/>
                                        </a:rPr>
                                        <m:t>𝑖</m:t>
                                      </m:r>
                                    </m:sub>
                                  </m:sSub>
                                </m:e>
                              </m:d>
                            </m:num>
                            <m:den>
                              <m:r>
                                <a:rPr lang="en-US" altLang="zh-CN" sz="1200" i="1">
                                  <a:latin typeface="Cambria Math" panose="02040503050406030204" pitchFamily="18" charset="0"/>
                                </a:rPr>
                                <m:t>𝑐</m:t>
                              </m:r>
                              <m:d>
                                <m:dPr>
                                  <m:ctrlPr>
                                    <a:rPr lang="en-US" altLang="zh-CN" sz="1200" i="1">
                                      <a:latin typeface="Cambria Math" panose="02040503050406030204" pitchFamily="18" charset="0"/>
                                    </a:rPr>
                                  </m:ctrlPr>
                                </m:dPr>
                                <m:e>
                                  <m:sSub>
                                    <m:sSubPr>
                                      <m:ctrlPr>
                                        <a:rPr lang="en-US" altLang="zh-CN" sz="1200" i="1">
                                          <a:latin typeface="Cambria Math" panose="02040503050406030204" pitchFamily="18" charset="0"/>
                                        </a:rPr>
                                      </m:ctrlPr>
                                    </m:sSubPr>
                                    <m:e>
                                      <m:r>
                                        <a:rPr lang="en-US" altLang="zh-CN" sz="1200" i="1">
                                          <a:latin typeface="Cambria Math" panose="02040503050406030204" pitchFamily="18" charset="0"/>
                                        </a:rPr>
                                        <m:t>𝑣</m:t>
                                      </m:r>
                                    </m:e>
                                    <m:sub>
                                      <m:r>
                                        <a:rPr lang="en-US" altLang="zh-CN" sz="1200" i="1">
                                          <a:latin typeface="Cambria Math" panose="02040503050406030204" pitchFamily="18" charset="0"/>
                                        </a:rPr>
                                        <m:t>𝑘</m:t>
                                      </m:r>
                                    </m:sub>
                                  </m:sSub>
                                </m:e>
                              </m:d>
                            </m:den>
                          </m:f>
                          <m:r>
                            <a:rPr lang="en-US" altLang="zh-CN" sz="1200" b="0" i="1" smtClean="0">
                              <a:latin typeface="Cambria Math" panose="02040503050406030204" pitchFamily="18" charset="0"/>
                            </a:rPr>
                            <m:t>)</m:t>
                          </m:r>
                        </m:e>
                      </m:nary>
                    </m:oMath>
                  </m:oMathPara>
                </a14:m>
                <a:endParaRPr lang="en-US" altLang="zh-CN" sz="1200" dirty="0">
                  <a:latin typeface="Arial" panose="020B0604020202020204" pitchFamily="34" charset="0"/>
                  <a:ea typeface="Cambria Math" panose="02040503050406030204" pitchFamily="18" charset="0"/>
                </a:endParaRPr>
              </a:p>
              <a:p>
                <a:pPr algn="just">
                  <a:lnSpc>
                    <a:spcPct val="130000"/>
                  </a:lnSpc>
                </a:pPr>
                <a:r>
                  <a:rPr lang="en-US" altLang="zh-CN" sz="1300" dirty="0">
                    <a:latin typeface="Arial" panose="020B0604020202020204" pitchFamily="34" charset="0"/>
                    <a:ea typeface="黑体" panose="02010609060101010101" pitchFamily="49" charset="-122"/>
                  </a:rPr>
                  <a:t>where </a:t>
                </a:r>
                <a14:m>
                  <m:oMath xmlns:m="http://schemas.openxmlformats.org/officeDocument/2006/math">
                    <m:r>
                      <m:rPr>
                        <m:brk m:alnAt="7"/>
                      </m:rPr>
                      <a:rPr lang="en-US" altLang="zh-CN" sz="1300" i="1">
                        <a:latin typeface="Cambria Math" panose="02040503050406030204" pitchFamily="18" charset="0"/>
                        <a:ea typeface="黑体" panose="02010609060101010101" pitchFamily="49" charset="-122"/>
                      </a:rPr>
                      <m:t>𝑓</m:t>
                    </m:r>
                    <m:r>
                      <a:rPr lang="en-US" altLang="zh-CN" sz="1300" i="1">
                        <a:latin typeface="Cambria Math" panose="02040503050406030204" pitchFamily="18" charset="0"/>
                        <a:ea typeface="黑体" panose="02010609060101010101" pitchFamily="49" charset="-122"/>
                      </a:rPr>
                      <m:t>(</m:t>
                    </m:r>
                    <m:sSub>
                      <m:sSubPr>
                        <m:ctrlPr>
                          <a:rPr lang="en-US" altLang="zh-CN" sz="1300" i="1">
                            <a:latin typeface="Cambria Math" panose="02040503050406030204" pitchFamily="18" charset="0"/>
                          </a:rPr>
                        </m:ctrlPr>
                      </m:sSubPr>
                      <m:e>
                        <m:r>
                          <a:rPr lang="en-US" altLang="zh-CN" sz="1300" i="1">
                            <a:latin typeface="Cambria Math" panose="02040503050406030204" pitchFamily="18" charset="0"/>
                          </a:rPr>
                          <m:t>𝑢</m:t>
                        </m:r>
                      </m:e>
                      <m:sub>
                        <m:r>
                          <a:rPr lang="en-US" altLang="zh-CN" sz="1300" i="1">
                            <a:latin typeface="Cambria Math" panose="02040503050406030204" pitchFamily="18" charset="0"/>
                          </a:rPr>
                          <m:t>ℎ</m:t>
                        </m:r>
                      </m:sub>
                    </m:sSub>
                    <m:r>
                      <a:rPr lang="en-US" altLang="zh-CN" sz="1300" i="1">
                        <a:latin typeface="Cambria Math" panose="02040503050406030204" pitchFamily="18" charset="0"/>
                      </a:rPr>
                      <m:t>)</m:t>
                    </m:r>
                  </m:oMath>
                </a14:m>
                <a:r>
                  <a:rPr lang="en-US" altLang="zh-CN" sz="1300" dirty="0">
                    <a:latin typeface="Arial" panose="020B0604020202020204" pitchFamily="34" charset="0"/>
                    <a:ea typeface="黑体" panose="02010609060101010101" pitchFamily="49" charset="-122"/>
                  </a:rPr>
                  <a:t> is the other nodes within</a:t>
                </a:r>
                <a:r>
                  <a:rPr lang="en-US" altLang="zh-CN" sz="1300" dirty="0">
                    <a:ea typeface="Cambria Math" panose="02040503050406030204" pitchFamily="18" charset="0"/>
                  </a:rPr>
                  <a:t> </a:t>
                </a:r>
                <a14:m>
                  <m:oMath xmlns:m="http://schemas.openxmlformats.org/officeDocument/2006/math">
                    <m:sSub>
                      <m:sSubPr>
                        <m:ctrlPr>
                          <a:rPr lang="en-US" altLang="zh-CN" sz="1300" i="1">
                            <a:latin typeface="Cambria Math" panose="02040503050406030204" pitchFamily="18" charset="0"/>
                            <a:ea typeface="Cambria Math" panose="02040503050406030204" pitchFamily="18" charset="0"/>
                          </a:rPr>
                        </m:ctrlPr>
                      </m:sSubPr>
                      <m:e>
                        <m:r>
                          <a:rPr lang="en-US" altLang="zh-CN" sz="1300" i="1">
                            <a:latin typeface="Cambria Math" panose="02040503050406030204" pitchFamily="18" charset="0"/>
                            <a:ea typeface="Cambria Math" panose="02040503050406030204" pitchFamily="18" charset="0"/>
                          </a:rPr>
                          <m:t>𝑝</m:t>
                        </m:r>
                      </m:e>
                      <m:sub>
                        <m:r>
                          <a:rPr lang="en-US" altLang="zh-CN" sz="1300" i="1">
                            <a:latin typeface="Cambria Math" panose="02040503050406030204" pitchFamily="18" charset="0"/>
                            <a:ea typeface="Cambria Math" panose="02040503050406030204" pitchFamily="18" charset="0"/>
                          </a:rPr>
                          <m:t>𝑠</m:t>
                        </m:r>
                      </m:sub>
                    </m:sSub>
                    <m:d>
                      <m:dPr>
                        <m:ctrlPr>
                          <a:rPr lang="en-US" altLang="zh-CN" sz="1300" i="1">
                            <a:latin typeface="Cambria Math" panose="02040503050406030204" pitchFamily="18" charset="0"/>
                          </a:rPr>
                        </m:ctrlPr>
                      </m:dPr>
                      <m:e>
                        <m:sSub>
                          <m:sSubPr>
                            <m:ctrlPr>
                              <a:rPr lang="en-US" altLang="zh-CN" sz="1300" i="1">
                                <a:latin typeface="Cambria Math" panose="02040503050406030204" pitchFamily="18" charset="0"/>
                              </a:rPr>
                            </m:ctrlPr>
                          </m:sSubPr>
                          <m:e>
                            <m:r>
                              <a:rPr lang="en-US" altLang="zh-CN" sz="1300" i="1">
                                <a:latin typeface="Cambria Math" panose="02040503050406030204" pitchFamily="18" charset="0"/>
                              </a:rPr>
                              <m:t>𝑚</m:t>
                            </m:r>
                          </m:e>
                          <m:sub>
                            <m:r>
                              <a:rPr lang="en-US" altLang="zh-CN" sz="1300" i="1">
                                <a:latin typeface="Cambria Math" panose="02040503050406030204" pitchFamily="18" charset="0"/>
                              </a:rPr>
                              <m:t>𝑖</m:t>
                            </m:r>
                          </m:sub>
                        </m:sSub>
                      </m:e>
                    </m:d>
                  </m:oMath>
                </a14:m>
                <a:r>
                  <a:rPr lang="en-US" altLang="zh-CN" sz="1300" dirty="0">
                    <a:latin typeface="Arial" panose="020B0604020202020204" pitchFamily="34" charset="0"/>
                    <a:ea typeface="黑体" panose="02010609060101010101" pitchFamily="49" charset="-122"/>
                  </a:rPr>
                  <a:t> that host requests of </a:t>
                </a:r>
                <a14:m>
                  <m:oMath xmlns:m="http://schemas.openxmlformats.org/officeDocument/2006/math">
                    <m:sSub>
                      <m:sSubPr>
                        <m:ctrlPr>
                          <a:rPr lang="en-US" altLang="zh-CN" sz="1300" i="1">
                            <a:latin typeface="Cambria Math" panose="02040503050406030204" pitchFamily="18" charset="0"/>
                          </a:rPr>
                        </m:ctrlPr>
                      </m:sSubPr>
                      <m:e>
                        <m:r>
                          <a:rPr lang="en-US" altLang="zh-CN" sz="1300" i="1">
                            <a:latin typeface="Cambria Math" panose="02040503050406030204" pitchFamily="18" charset="0"/>
                          </a:rPr>
                          <m:t>𝑚</m:t>
                        </m:r>
                      </m:e>
                      <m:sub>
                        <m:r>
                          <a:rPr lang="en-US" altLang="zh-CN" sz="1300" i="1">
                            <a:latin typeface="Cambria Math" panose="02040503050406030204" pitchFamily="18" charset="0"/>
                          </a:rPr>
                          <m:t>𝑖</m:t>
                        </m:r>
                      </m:sub>
                    </m:sSub>
                  </m:oMath>
                </a14:m>
                <a:r>
                  <a:rPr lang="en-US" altLang="zh-CN" sz="1300" dirty="0">
                    <a:latin typeface="Arial" panose="020B0604020202020204" pitchFamily="34" charset="0"/>
                    <a:ea typeface="黑体" panose="02010609060101010101" pitchFamily="49" charset="-122"/>
                  </a:rPr>
                  <a:t> </a:t>
                </a:r>
                <a:endParaRPr lang="en-US" altLang="zh-CN" sz="1300" dirty="0">
                  <a:latin typeface="Arial" panose="020B0604020202020204" pitchFamily="34" charset="0"/>
                  <a:ea typeface="黑体" panose="02010609060101010101" pitchFamily="49" charset="-122"/>
                </a:endParaRPr>
              </a:p>
            </p:txBody>
          </p:sp>
        </mc:Choice>
        <mc:Fallback>
          <p:sp>
            <p:nvSpPr>
              <p:cNvPr id="18" name="文本框 17"/>
              <p:cNvSpPr txBox="1">
                <a:spLocks noRot="1" noChangeAspect="1" noMove="1" noResize="1" noEditPoints="1" noAdjustHandles="1" noChangeArrowheads="1" noChangeShapeType="1" noTextEdit="1"/>
              </p:cNvSpPr>
              <p:nvPr/>
            </p:nvSpPr>
            <p:spPr>
              <a:xfrm>
                <a:off x="4797325" y="2742380"/>
                <a:ext cx="4186880" cy="2020874"/>
              </a:xfrm>
              <a:prstGeom prst="rect">
                <a:avLst/>
              </a:prstGeom>
              <a:blipFill rotWithShape="1">
                <a:blip r:embed="rId3"/>
                <a:stretch>
                  <a:fillRect l="-13" t="-22" r="5" b="6"/>
                </a:stretch>
              </a:blipFill>
            </p:spPr>
            <p:txBody>
              <a:bodyPr/>
              <a:lstStyle/>
              <a:p>
                <a:r>
                  <a:rPr lang="zh-CN" altLang="en-US">
                    <a:noFill/>
                  </a:rPr>
                  <a:t> </a:t>
                </a:r>
              </a:p>
            </p:txBody>
          </p:sp>
        </mc:Fallback>
      </mc:AlternateContent>
      <p:cxnSp>
        <p:nvCxnSpPr>
          <p:cNvPr id="22" name="直接箭头连接符 21"/>
          <p:cNvCxnSpPr/>
          <p:nvPr/>
        </p:nvCxnSpPr>
        <p:spPr>
          <a:xfrm flipV="1">
            <a:off x="4186881" y="4003234"/>
            <a:ext cx="533873" cy="350010"/>
          </a:xfrm>
          <a:prstGeom prst="straightConnector1">
            <a:avLst/>
          </a:prstGeom>
          <a:ln w="63500">
            <a:solidFill>
              <a:srgbClr val="006CB5"/>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矩形 46"/>
          <p:cNvSpPr>
            <a:spLocks noChangeArrowheads="1"/>
          </p:cNvSpPr>
          <p:nvPr/>
        </p:nvSpPr>
        <p:spPr bwMode="auto">
          <a:xfrm>
            <a:off x="476188" y="177842"/>
            <a:ext cx="3772182" cy="46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8" tIns="45719" rIns="91438" bIns="45719">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buNone/>
            </a:pPr>
            <a:r>
              <a:rPr lang="en-US" altLang="zh-CN" sz="2400" b="1" dirty="0">
                <a:solidFill>
                  <a:schemeClr val="accent1"/>
                </a:solidFill>
                <a:latin typeface="Arial" panose="020B0604020202020204" pitchFamily="34" charset="0"/>
                <a:ea typeface="黑体" panose="02010609060101010101" pitchFamily="49" charset="-122"/>
              </a:rPr>
              <a:t>Multi-scale combination </a:t>
            </a:r>
            <a:endParaRPr lang="en-US" altLang="zh-CN" sz="2400" b="1" dirty="0">
              <a:solidFill>
                <a:schemeClr val="accent1"/>
              </a:solidFill>
              <a:latin typeface="Arial" panose="020B0604020202020204" pitchFamily="34" charset="0"/>
              <a:ea typeface="黑体" panose="02010609060101010101" pitchFamily="49" charset="-122"/>
            </a:endParaRPr>
          </a:p>
        </p:txBody>
      </p:sp>
      <p:sp>
        <p:nvSpPr>
          <p:cNvPr id="34" name="等腰三角形 47"/>
          <p:cNvSpPr>
            <a:spLocks noChangeArrowheads="1"/>
          </p:cNvSpPr>
          <p:nvPr/>
        </p:nvSpPr>
        <p:spPr bwMode="auto">
          <a:xfrm rot="5400000">
            <a:off x="-39787" y="157290"/>
            <a:ext cx="581159" cy="501585"/>
          </a:xfrm>
          <a:prstGeom prst="triangle">
            <a:avLst>
              <a:gd name="adj" fmla="val 50000"/>
            </a:avLst>
          </a:prstGeom>
          <a:solidFill>
            <a:srgbClr val="1AA3C7"/>
          </a:solidFill>
          <a:ln>
            <a:noFill/>
          </a:ln>
        </p:spPr>
        <p:txBody>
          <a:bodyPr lIns="91438" tIns="45719" rIns="91438" bIns="45719"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1800">
              <a:solidFill>
                <a:srgbClr val="FFFFFF"/>
              </a:solidFill>
              <a:sym typeface="微软雅黑" panose="020B0503020204020204" pitchFamily="34" charset="-122"/>
            </a:endParaRPr>
          </a:p>
        </p:txBody>
      </p:sp>
      <mc:AlternateContent xmlns:mc="http://schemas.openxmlformats.org/markup-compatibility/2006">
        <mc:Choice xmlns:a14="http://schemas.microsoft.com/office/drawing/2010/main" Requires="a14">
          <p:sp>
            <p:nvSpPr>
              <p:cNvPr id="5" name="文本框 4"/>
              <p:cNvSpPr txBox="1"/>
              <p:nvPr/>
            </p:nvSpPr>
            <p:spPr>
              <a:xfrm>
                <a:off x="549275" y="2739390"/>
                <a:ext cx="8141970" cy="1667510"/>
              </a:xfrm>
              <a:prstGeom prst="rect">
                <a:avLst/>
              </a:prstGeom>
              <a:noFill/>
            </p:spPr>
            <p:txBody>
              <a:bodyPr wrap="square">
                <a:spAutoFit/>
              </a:bodyPr>
              <a:lstStyle/>
              <a:p>
                <a:pPr marL="0" lvl="2" indent="-342900">
                  <a:spcBef>
                    <a:spcPts val="0"/>
                  </a:spcBef>
                  <a:spcAft>
                    <a:spcPts val="300"/>
                  </a:spcAft>
                  <a:buClr>
                    <a:srgbClr val="006CB5"/>
                  </a:buClr>
                  <a:buSzPct val="100000"/>
                  <a:buFont typeface="Wingdings" panose="05000000000000000000" charset="0"/>
                  <a:buChar char="l"/>
                </a:pPr>
                <a:r>
                  <a:rPr lang="en-US" altLang="zh-CN" dirty="0">
                    <a:ea typeface="微软雅黑" panose="020B0503020204020204" pitchFamily="34" charset="-122"/>
                  </a:rPr>
                  <a:t>Estimated overall completion time: </a:t>
                </a:r>
                <a14:m>
                  <m:oMath xmlns:m="http://schemas.openxmlformats.org/officeDocument/2006/math">
                    <m:r>
                      <a:rPr lang="zh-CN" altLang="en-US" i="1">
                        <a:latin typeface="Cambria Math" panose="02040503050406030204" pitchFamily="18" charset="0"/>
                        <a:ea typeface="微软雅黑" panose="020B0503020204020204" pitchFamily="34" charset="-122"/>
                      </a:rPr>
                      <m:t>𝜓</m:t>
                    </m:r>
                    <m:d>
                      <m:dPr>
                        <m:ctrlPr>
                          <a:rPr lang="en-US" altLang="zh-CN" i="1">
                            <a:latin typeface="Cambria Math" panose="02040503050406030204" pitchFamily="18" charset="0"/>
                            <a:ea typeface="微软雅黑" panose="020B0503020204020204" pitchFamily="34" charset="-122"/>
                          </a:rPr>
                        </m:ctrlPr>
                      </m:dPr>
                      <m:e>
                        <m:sSup>
                          <m:sSupPr>
                            <m:ctrlPr>
                              <a:rPr lang="en-US" altLang="zh-CN" i="1">
                                <a:latin typeface="Cambria Math" panose="02040503050406030204" pitchFamily="18" charset="0"/>
                              </a:rPr>
                            </m:ctrlPr>
                          </m:sSupPr>
                          <m:e>
                            <m:r>
                              <a:rPr lang="zh-CN" altLang="en-US" i="1">
                                <a:latin typeface="Cambria Math" panose="02040503050406030204" pitchFamily="18" charset="0"/>
                              </a:rPr>
                              <m:t>𝒫</m:t>
                            </m:r>
                          </m:e>
                          <m:sup>
                            <m:r>
                              <a:rPr lang="en-US" altLang="zh-CN" i="1">
                                <a:latin typeface="Cambria Math" panose="02040503050406030204" pitchFamily="18" charset="0"/>
                              </a:rPr>
                              <m:t>𝑡</m:t>
                            </m:r>
                          </m:sup>
                        </m:sSup>
                        <m:d>
                          <m:dPr>
                            <m:ctrlPr>
                              <a:rPr lang="en-US" altLang="zh-CN" i="1">
                                <a:latin typeface="Cambria Math" panose="02040503050406030204" pitchFamily="18" charset="0"/>
                              </a:rPr>
                            </m:ctrlPr>
                          </m:dPr>
                          <m:e>
                            <m:sSub>
                              <m:sSubPr>
                                <m:ctrlPr>
                                  <a:rPr lang="en-US" altLang="zh-CN" i="1">
                                    <a:latin typeface="Cambria Math" panose="02040503050406030204" pitchFamily="18" charset="0"/>
                                  </a:rPr>
                                </m:ctrlPr>
                              </m:sSubPr>
                              <m:e>
                                <m:r>
                                  <a:rPr lang="en-US" altLang="zh-CN" i="1">
                                    <a:latin typeface="Cambria Math" panose="02040503050406030204" pitchFamily="18" charset="0"/>
                                  </a:rPr>
                                  <m:t>𝑚</m:t>
                                </m:r>
                              </m:e>
                              <m:sub>
                                <m:r>
                                  <a:rPr lang="en-US" altLang="zh-CN" i="1">
                                    <a:latin typeface="Cambria Math" panose="02040503050406030204" pitchFamily="18" charset="0"/>
                                  </a:rPr>
                                  <m:t>𝑖</m:t>
                                </m:r>
                              </m:sub>
                            </m:sSub>
                          </m:e>
                        </m:d>
                      </m:e>
                    </m:d>
                  </m:oMath>
                </a14:m>
                <a:endParaRPr lang="en-US" altLang="zh-CN" dirty="0"/>
              </a:p>
              <a:p>
                <a:pPr marL="0" lvl="2" indent="-342900">
                  <a:spcBef>
                    <a:spcPts val="0"/>
                  </a:spcBef>
                  <a:spcAft>
                    <a:spcPts val="300"/>
                  </a:spcAft>
                  <a:buClr>
                    <a:srgbClr val="006CB5"/>
                  </a:buClr>
                  <a:buSzPct val="100000"/>
                  <a:buFont typeface="Wingdings" panose="05000000000000000000" charset="0"/>
                  <a:buChar char="l"/>
                </a:pPr>
                <a:r>
                  <a:rPr lang="en-US" altLang="zh-CN" dirty="0"/>
                  <a:t>Completion time </a:t>
                </a:r>
                <a:r>
                  <a:rPr lang="en-US" altLang="zh-CN" dirty="0">
                    <a:solidFill>
                      <a:srgbClr val="C00000"/>
                    </a:solidFill>
                  </a:rPr>
                  <a:t>before</a:t>
                </a:r>
                <a:r>
                  <a:rPr lang="en-US" altLang="zh-CN" dirty="0"/>
                  <a:t> remove </a:t>
                </a:r>
                <a14:m>
                  <m:oMath xmlns:m="http://schemas.openxmlformats.org/officeDocument/2006/math">
                    <m:sSub>
                      <m:sSubPr>
                        <m:ctrlPr>
                          <a:rPr lang="en-US" altLang="zh-CN" i="1">
                            <a:latin typeface="Cambria Math" panose="02040503050406030204" pitchFamily="18" charset="0"/>
                          </a:rPr>
                        </m:ctrlPr>
                      </m:sSubPr>
                      <m:e>
                        <m:r>
                          <a:rPr lang="en-US" altLang="zh-CN" i="1">
                            <a:latin typeface="Cambria Math" panose="02040503050406030204" pitchFamily="18" charset="0"/>
                          </a:rPr>
                          <m:t>𝑣</m:t>
                        </m:r>
                      </m:e>
                      <m:sub>
                        <m:r>
                          <a:rPr lang="en-US" altLang="zh-CN" i="1">
                            <a:latin typeface="Cambria Math" panose="02040503050406030204" pitchFamily="18" charset="0"/>
                          </a:rPr>
                          <m:t>𝑘</m:t>
                        </m:r>
                      </m:sub>
                    </m:sSub>
                  </m:oMath>
                </a14:m>
                <a:r>
                  <a:rPr lang="en-US" altLang="zh-CN" dirty="0"/>
                  <a:t>: </a:t>
                </a:r>
                <a14:m>
                  <m:oMath xmlns:m="http://schemas.openxmlformats.org/officeDocument/2006/math">
                    <m:r>
                      <a:rPr lang="zh-CN" altLang="en-US" i="1">
                        <a:latin typeface="Cambria Math" panose="02040503050406030204" pitchFamily="18" charset="0"/>
                        <a:ea typeface="微软雅黑" panose="020B0503020204020204" pitchFamily="34" charset="-122"/>
                      </a:rPr>
                      <m:t>𝜓</m:t>
                    </m:r>
                    <m:d>
                      <m:dPr>
                        <m:ctrlPr>
                          <a:rPr lang="en-US" altLang="zh-CN" i="1">
                            <a:latin typeface="Cambria Math" panose="02040503050406030204" pitchFamily="18" charset="0"/>
                            <a:ea typeface="微软雅黑" panose="020B0503020204020204" pitchFamily="34" charset="-122"/>
                          </a:rPr>
                        </m:ctrlPr>
                      </m:dPr>
                      <m:e>
                        <m:sSup>
                          <m:sSupPr>
                            <m:ctrlPr>
                              <a:rPr lang="en-US" altLang="zh-CN" i="1">
                                <a:latin typeface="Cambria Math" panose="02040503050406030204" pitchFamily="18" charset="0"/>
                              </a:rPr>
                            </m:ctrlPr>
                          </m:sSupPr>
                          <m:e>
                            <m:r>
                              <a:rPr lang="zh-CN" altLang="en-US" i="1">
                                <a:latin typeface="Cambria Math" panose="02040503050406030204" pitchFamily="18" charset="0"/>
                              </a:rPr>
                              <m:t>𝒫</m:t>
                            </m:r>
                          </m:e>
                          <m:sup>
                            <m:r>
                              <a:rPr lang="en-US" altLang="zh-CN" i="1">
                                <a:latin typeface="Cambria Math" panose="02040503050406030204" pitchFamily="18" charset="0"/>
                              </a:rPr>
                              <m:t>′</m:t>
                            </m:r>
                            <m:r>
                              <a:rPr lang="en-US" altLang="zh-CN" i="1">
                                <a:latin typeface="Cambria Math" panose="02040503050406030204" pitchFamily="18" charset="0"/>
                              </a:rPr>
                              <m:t>𝑡</m:t>
                            </m:r>
                          </m:sup>
                        </m:sSup>
                        <m:d>
                          <m:dPr>
                            <m:ctrlPr>
                              <a:rPr lang="en-US" altLang="zh-CN" i="1">
                                <a:latin typeface="Cambria Math" panose="02040503050406030204" pitchFamily="18" charset="0"/>
                              </a:rPr>
                            </m:ctrlPr>
                          </m:dPr>
                          <m:e>
                            <m:sSub>
                              <m:sSubPr>
                                <m:ctrlPr>
                                  <a:rPr lang="en-US" altLang="zh-CN" i="1">
                                    <a:latin typeface="Cambria Math" panose="02040503050406030204" pitchFamily="18" charset="0"/>
                                  </a:rPr>
                                </m:ctrlPr>
                              </m:sSubPr>
                              <m:e>
                                <m:r>
                                  <a:rPr lang="en-US" altLang="zh-CN" i="1">
                                    <a:latin typeface="Cambria Math" panose="02040503050406030204" pitchFamily="18" charset="0"/>
                                  </a:rPr>
                                  <m:t>𝑚</m:t>
                                </m:r>
                              </m:e>
                              <m:sub>
                                <m:r>
                                  <a:rPr lang="en-US" altLang="zh-CN" i="1">
                                    <a:latin typeface="Cambria Math" panose="02040503050406030204" pitchFamily="18" charset="0"/>
                                  </a:rPr>
                                  <m:t>𝑖</m:t>
                                </m:r>
                              </m:sub>
                            </m:sSub>
                          </m:e>
                        </m:d>
                      </m:e>
                    </m:d>
                    <m:r>
                      <a:rPr lang="en-US" altLang="zh-CN" i="1">
                        <a:latin typeface="Cambria Math" panose="02040503050406030204" pitchFamily="18" charset="0"/>
                      </a:rPr>
                      <m:t>=</m:t>
                    </m:r>
                    <m:nary>
                      <m:naryPr>
                        <m:chr m:val="∑"/>
                        <m:supHide m:val="on"/>
                        <m:ctrlPr>
                          <a:rPr lang="en-US" altLang="zh-CN" i="1">
                            <a:latin typeface="Cambria Math" panose="02040503050406030204" pitchFamily="18" charset="0"/>
                          </a:rPr>
                        </m:ctrlPr>
                      </m:naryPr>
                      <m:sub>
                        <m:sSub>
                          <m:sSubPr>
                            <m:ctrlPr>
                              <a:rPr lang="en-US" altLang="zh-CN" i="1">
                                <a:latin typeface="Cambria Math" panose="02040503050406030204" pitchFamily="18" charset="0"/>
                              </a:rPr>
                            </m:ctrlPr>
                          </m:sSubPr>
                          <m:e>
                            <m:r>
                              <a:rPr lang="en-US" altLang="zh-CN" i="1">
                                <a:latin typeface="Cambria Math" panose="02040503050406030204" pitchFamily="18" charset="0"/>
                              </a:rPr>
                              <m:t>𝑢</m:t>
                            </m:r>
                          </m:e>
                          <m:sub>
                            <m:r>
                              <a:rPr lang="en-US" altLang="zh-CN" i="1">
                                <a:latin typeface="Cambria Math" panose="02040503050406030204" pitchFamily="18" charset="0"/>
                              </a:rPr>
                              <m:t>ℎ</m:t>
                            </m:r>
                          </m:sub>
                        </m:sSub>
                        <m:r>
                          <m:rPr>
                            <m:brk m:alnAt="7"/>
                          </m:rPr>
                          <a:rPr lang="en-US" altLang="zh-CN" i="1">
                            <a:latin typeface="Cambria Math" panose="02040503050406030204" pitchFamily="18" charset="0"/>
                            <a:ea typeface="Cambria Math" panose="02040503050406030204" pitchFamily="18" charset="0"/>
                          </a:rPr>
                          <m:t>∈</m:t>
                        </m:r>
                        <m:sSub>
                          <m:sSubPr>
                            <m:ctrlPr>
                              <a:rPr lang="en-US" altLang="zh-CN" i="1">
                                <a:latin typeface="Cambria Math" panose="02040503050406030204" pitchFamily="18" charset="0"/>
                                <a:ea typeface="Cambria Math" panose="02040503050406030204" pitchFamily="18" charset="0"/>
                              </a:rPr>
                            </m:ctrlPr>
                          </m:sSubPr>
                          <m:e>
                            <m:r>
                              <a:rPr lang="en-US" altLang="zh-CN" i="1">
                                <a:latin typeface="Cambria Math" panose="02040503050406030204" pitchFamily="18" charset="0"/>
                                <a:ea typeface="Cambria Math" panose="02040503050406030204" pitchFamily="18" charset="0"/>
                              </a:rPr>
                              <m:t>𝑈</m:t>
                            </m:r>
                          </m:e>
                          <m:sub>
                            <m:r>
                              <a:rPr lang="en-US" altLang="zh-CN" i="1">
                                <a:latin typeface="Cambria Math" panose="02040503050406030204" pitchFamily="18" charset="0"/>
                                <a:ea typeface="Cambria Math" panose="02040503050406030204" pitchFamily="18" charset="0"/>
                              </a:rPr>
                              <m:t>𝑖</m:t>
                            </m:r>
                            <m:r>
                              <a:rPr lang="en-US" altLang="zh-CN" i="1">
                                <a:latin typeface="Cambria Math" panose="02040503050406030204" pitchFamily="18" charset="0"/>
                                <a:ea typeface="Cambria Math" panose="02040503050406030204" pitchFamily="18" charset="0"/>
                              </a:rPr>
                              <m:t>,</m:t>
                            </m:r>
                            <m:r>
                              <a:rPr lang="en-US" altLang="zh-CN" i="1">
                                <a:latin typeface="Cambria Math" panose="02040503050406030204" pitchFamily="18" charset="0"/>
                                <a:ea typeface="Cambria Math" panose="02040503050406030204" pitchFamily="18" charset="0"/>
                              </a:rPr>
                              <m:t>𝑘</m:t>
                            </m:r>
                          </m:sub>
                        </m:sSub>
                      </m:sub>
                      <m:sup/>
                      <m:e>
                        <m:r>
                          <a:rPr lang="en-US" altLang="zh-CN" i="1">
                            <a:latin typeface="Cambria Math" panose="02040503050406030204" pitchFamily="18" charset="0"/>
                          </a:rPr>
                          <m:t>(</m:t>
                        </m:r>
                        <m:f>
                          <m:fPr>
                            <m:ctrlPr>
                              <a:rPr lang="en-US" altLang="zh-CN" i="1">
                                <a:latin typeface="Cambria Math" panose="02040503050406030204" pitchFamily="18" charset="0"/>
                                <a:ea typeface="黑体" panose="02010609060101010101" pitchFamily="49" charset="-122"/>
                              </a:rPr>
                            </m:ctrlPr>
                          </m:fPr>
                          <m:num>
                            <m:sSubSup>
                              <m:sSubSupPr>
                                <m:ctrlPr>
                                  <a:rPr lang="en-US" altLang="zh-CN" i="1">
                                    <a:latin typeface="Cambria Math" panose="02040503050406030204" pitchFamily="18" charset="0"/>
                                    <a:ea typeface="黑体" panose="02010609060101010101" pitchFamily="49" charset="-122"/>
                                  </a:rPr>
                                </m:ctrlPr>
                              </m:sSubSupPr>
                              <m:e>
                                <m:r>
                                  <a:rPr lang="en-US" altLang="zh-CN" i="1">
                                    <a:latin typeface="Cambria Math" panose="02040503050406030204" pitchFamily="18" charset="0"/>
                                    <a:ea typeface="黑体" panose="02010609060101010101" pitchFamily="49" charset="-122"/>
                                  </a:rPr>
                                  <m:t>𝑟</m:t>
                                </m:r>
                              </m:e>
                              <m:sub>
                                <m:r>
                                  <a:rPr lang="en-US" altLang="zh-CN" i="1">
                                    <a:latin typeface="Cambria Math" panose="02040503050406030204" pitchFamily="18" charset="0"/>
                                    <a:ea typeface="黑体" panose="02010609060101010101" pitchFamily="49" charset="-122"/>
                                  </a:rPr>
                                  <m:t>𝑖</m:t>
                                </m:r>
                              </m:sub>
                              <m:sup>
                                <m:r>
                                  <a:rPr lang="en-US" altLang="zh-CN" i="1">
                                    <a:latin typeface="Cambria Math" panose="02040503050406030204" pitchFamily="18" charset="0"/>
                                    <a:ea typeface="黑体" panose="02010609060101010101" pitchFamily="49" charset="-122"/>
                                  </a:rPr>
                                  <m:t>ℎ</m:t>
                                </m:r>
                              </m:sup>
                            </m:sSubSup>
                          </m:num>
                          <m:den>
                            <m:r>
                              <a:rPr lang="en-US" altLang="zh-CN" i="1">
                                <a:latin typeface="Cambria Math" panose="02040503050406030204" pitchFamily="18" charset="0"/>
                                <a:ea typeface="黑体" panose="02010609060101010101" pitchFamily="49" charset="-122"/>
                              </a:rPr>
                              <m:t>𝑏</m:t>
                            </m:r>
                            <m:d>
                              <m:dPr>
                                <m:ctrlPr>
                                  <a:rPr lang="en-US" altLang="zh-CN" i="1">
                                    <a:latin typeface="Cambria Math" panose="02040503050406030204" pitchFamily="18" charset="0"/>
                                    <a:ea typeface="黑体" panose="02010609060101010101" pitchFamily="49" charset="-122"/>
                                  </a:rPr>
                                </m:ctrlPr>
                              </m:dPr>
                              <m:e>
                                <m:sSub>
                                  <m:sSubPr>
                                    <m:ctrlPr>
                                      <a:rPr lang="en-US" altLang="zh-CN" i="1">
                                        <a:latin typeface="Cambria Math" panose="02040503050406030204" pitchFamily="18" charset="0"/>
                                        <a:ea typeface="黑体" panose="02010609060101010101" pitchFamily="49" charset="-122"/>
                                      </a:rPr>
                                    </m:ctrlPr>
                                  </m:sSubPr>
                                  <m:e>
                                    <m:r>
                                      <a:rPr lang="en-US" altLang="zh-CN" i="1">
                                        <a:latin typeface="Cambria Math" panose="02040503050406030204" pitchFamily="18" charset="0"/>
                                        <a:ea typeface="黑体" panose="02010609060101010101" pitchFamily="49" charset="-122"/>
                                      </a:rPr>
                                      <m:t>𝑙</m:t>
                                    </m:r>
                                  </m:e>
                                  <m:sub>
                                    <m:r>
                                      <m:rPr>
                                        <m:brk m:alnAt="7"/>
                                      </m:rPr>
                                      <a:rPr lang="en-US" altLang="zh-CN" i="1">
                                        <a:latin typeface="Cambria Math" panose="02040503050406030204" pitchFamily="18" charset="0"/>
                                        <a:ea typeface="黑体" panose="02010609060101010101" pitchFamily="49" charset="-122"/>
                                      </a:rPr>
                                      <m:t>𝑓</m:t>
                                    </m:r>
                                    <m:d>
                                      <m:dPr>
                                        <m:ctrlPr>
                                          <a:rPr lang="en-US" altLang="zh-CN" i="1">
                                            <a:latin typeface="Cambria Math" panose="02040503050406030204" pitchFamily="18" charset="0"/>
                                            <a:ea typeface="黑体" panose="02010609060101010101" pitchFamily="49" charset="-122"/>
                                          </a:rPr>
                                        </m:ctrlPr>
                                      </m:dPr>
                                      <m:e>
                                        <m:sSub>
                                          <m:sSubPr>
                                            <m:ctrlPr>
                                              <a:rPr lang="en-US" altLang="zh-CN" i="1">
                                                <a:latin typeface="Cambria Math" panose="02040503050406030204" pitchFamily="18" charset="0"/>
                                              </a:rPr>
                                            </m:ctrlPr>
                                          </m:sSubPr>
                                          <m:e>
                                            <m:r>
                                              <a:rPr lang="en-US" altLang="zh-CN" i="1">
                                                <a:latin typeface="Cambria Math" panose="02040503050406030204" pitchFamily="18" charset="0"/>
                                              </a:rPr>
                                              <m:t>𝑢</m:t>
                                            </m:r>
                                          </m:e>
                                          <m:sub>
                                            <m:r>
                                              <a:rPr lang="en-US" altLang="zh-CN" i="1">
                                                <a:latin typeface="Cambria Math" panose="02040503050406030204" pitchFamily="18" charset="0"/>
                                              </a:rPr>
                                              <m:t>ℎ</m:t>
                                            </m:r>
                                          </m:sub>
                                        </m:sSub>
                                      </m:e>
                                    </m:d>
                                    <m:r>
                                      <a:rPr lang="en-US" altLang="zh-CN" i="1">
                                        <a:latin typeface="Cambria Math" panose="02040503050406030204" pitchFamily="18" charset="0"/>
                                        <a:ea typeface="黑体" panose="02010609060101010101" pitchFamily="49" charset="-122"/>
                                      </a:rPr>
                                      <m:t>,</m:t>
                                    </m:r>
                                    <m:r>
                                      <a:rPr lang="en-US" altLang="zh-CN" i="1">
                                        <a:latin typeface="Cambria Math" panose="02040503050406030204" pitchFamily="18" charset="0"/>
                                        <a:ea typeface="黑体" panose="02010609060101010101" pitchFamily="49" charset="-122"/>
                                      </a:rPr>
                                      <m:t>𝑘</m:t>
                                    </m:r>
                                  </m:sub>
                                </m:sSub>
                              </m:e>
                            </m:d>
                          </m:den>
                        </m:f>
                        <m:r>
                          <a:rPr lang="en-US" altLang="zh-CN" i="1">
                            <a:latin typeface="Cambria Math" panose="02040503050406030204" pitchFamily="18" charset="0"/>
                          </a:rPr>
                          <m:t>+</m:t>
                        </m:r>
                        <m:f>
                          <m:fPr>
                            <m:ctrlPr>
                              <a:rPr lang="en-US" altLang="zh-CN" i="1">
                                <a:latin typeface="Cambria Math" panose="02040503050406030204" pitchFamily="18" charset="0"/>
                              </a:rPr>
                            </m:ctrlPr>
                          </m:fPr>
                          <m:num>
                            <m:r>
                              <a:rPr lang="en-US" altLang="zh-CN" i="1">
                                <a:latin typeface="Cambria Math" panose="02040503050406030204" pitchFamily="18" charset="0"/>
                              </a:rPr>
                              <m:t>𝑞</m:t>
                            </m:r>
                            <m:d>
                              <m:dPr>
                                <m:ctrlPr>
                                  <a:rPr lang="en-US" altLang="zh-CN" i="1">
                                    <a:latin typeface="Cambria Math" panose="02040503050406030204" pitchFamily="18" charset="0"/>
                                    <a:ea typeface="Cambria Math" panose="02040503050406030204" pitchFamily="18" charset="0"/>
                                    <a:sym typeface="Comic Sans MS" panose="030F0702030302020204"/>
                                  </a:rPr>
                                </m:ctrlPr>
                              </m:dPr>
                              <m:e>
                                <m:sSub>
                                  <m:sSubPr>
                                    <m:ctrlPr>
                                      <a:rPr lang="en-US" altLang="zh-CN" i="1">
                                        <a:latin typeface="Cambria Math" panose="02040503050406030204" pitchFamily="18" charset="0"/>
                                      </a:rPr>
                                    </m:ctrlPr>
                                  </m:sSubPr>
                                  <m:e>
                                    <m:r>
                                      <a:rPr lang="en-US" altLang="zh-CN" i="1">
                                        <a:latin typeface="Cambria Math" panose="02040503050406030204" pitchFamily="18" charset="0"/>
                                      </a:rPr>
                                      <m:t>𝑚</m:t>
                                    </m:r>
                                  </m:e>
                                  <m:sub>
                                    <m:r>
                                      <a:rPr lang="en-US" altLang="zh-CN" i="1">
                                        <a:latin typeface="Cambria Math" panose="02040503050406030204" pitchFamily="18" charset="0"/>
                                      </a:rPr>
                                      <m:t>𝑖</m:t>
                                    </m:r>
                                  </m:sub>
                                </m:sSub>
                              </m:e>
                            </m:d>
                          </m:num>
                          <m:den>
                            <m:r>
                              <a:rPr lang="en-US" altLang="zh-CN" i="1">
                                <a:latin typeface="Cambria Math" panose="02040503050406030204" pitchFamily="18" charset="0"/>
                              </a:rPr>
                              <m:t>𝑐</m:t>
                            </m:r>
                            <m:d>
                              <m:dPr>
                                <m:ctrlPr>
                                  <a:rPr lang="en-US" altLang="zh-CN" i="1">
                                    <a:latin typeface="Cambria Math" panose="02040503050406030204" pitchFamily="18" charset="0"/>
                                  </a:rPr>
                                </m:ctrlPr>
                              </m:dPr>
                              <m:e>
                                <m:sSub>
                                  <m:sSubPr>
                                    <m:ctrlPr>
                                      <a:rPr lang="en-US" altLang="zh-CN" i="1">
                                        <a:latin typeface="Cambria Math" panose="02040503050406030204" pitchFamily="18" charset="0"/>
                                      </a:rPr>
                                    </m:ctrlPr>
                                  </m:sSubPr>
                                  <m:e>
                                    <m:r>
                                      <a:rPr lang="en-US" altLang="zh-CN" i="1">
                                        <a:latin typeface="Cambria Math" panose="02040503050406030204" pitchFamily="18" charset="0"/>
                                      </a:rPr>
                                      <m:t>𝑣</m:t>
                                    </m:r>
                                  </m:e>
                                  <m:sub>
                                    <m:r>
                                      <a:rPr lang="en-US" altLang="zh-CN" i="1">
                                        <a:latin typeface="Cambria Math" panose="02040503050406030204" pitchFamily="18" charset="0"/>
                                      </a:rPr>
                                      <m:t>𝑘</m:t>
                                    </m:r>
                                  </m:sub>
                                </m:sSub>
                              </m:e>
                            </m:d>
                          </m:den>
                        </m:f>
                        <m:r>
                          <a:rPr lang="en-US" altLang="zh-CN" i="1">
                            <a:latin typeface="Cambria Math" panose="02040503050406030204" pitchFamily="18" charset="0"/>
                          </a:rPr>
                          <m:t>)</m:t>
                        </m:r>
                      </m:e>
                    </m:nary>
                  </m:oMath>
                </a14:m>
                <a:endParaRPr lang="en-US" altLang="zh-CN" dirty="0"/>
              </a:p>
              <a:p>
                <a:pPr marL="0" lvl="2" indent="-342900">
                  <a:spcBef>
                    <a:spcPts val="0"/>
                  </a:spcBef>
                  <a:spcAft>
                    <a:spcPts val="300"/>
                  </a:spcAft>
                  <a:buClr>
                    <a:srgbClr val="006CB5"/>
                  </a:buClr>
                  <a:buSzPct val="100000"/>
                  <a:buFont typeface="Wingdings" panose="05000000000000000000" charset="0"/>
                  <a:buChar char="l"/>
                </a:pPr>
                <a:r>
                  <a:rPr lang="en-US" altLang="zh-CN" dirty="0">
                    <a:solidFill>
                      <a:srgbClr val="006CB5"/>
                    </a:solidFill>
                  </a:rPr>
                  <a:t>After removing </a:t>
                </a:r>
                <a14:m>
                  <m:oMath xmlns:m="http://schemas.openxmlformats.org/officeDocument/2006/math">
                    <m:sSub>
                      <m:sSubPr>
                        <m:ctrlPr>
                          <a:rPr lang="en-US" altLang="zh-CN" i="1">
                            <a:solidFill>
                              <a:srgbClr val="006CB5"/>
                            </a:solidFill>
                            <a:latin typeface="Cambria Math" panose="02040503050406030204" pitchFamily="18" charset="0"/>
                          </a:rPr>
                        </m:ctrlPr>
                      </m:sSubPr>
                      <m:e>
                        <m:r>
                          <a:rPr lang="en-US" altLang="zh-CN" i="1">
                            <a:solidFill>
                              <a:srgbClr val="006CB5"/>
                            </a:solidFill>
                            <a:latin typeface="Cambria Math" panose="02040503050406030204" pitchFamily="18" charset="0"/>
                          </a:rPr>
                          <m:t>𝑣</m:t>
                        </m:r>
                      </m:e>
                      <m:sub>
                        <m:r>
                          <a:rPr lang="en-US" altLang="zh-CN" i="1">
                            <a:solidFill>
                              <a:srgbClr val="006CB5"/>
                            </a:solidFill>
                            <a:latin typeface="Cambria Math" panose="02040503050406030204" pitchFamily="18" charset="0"/>
                          </a:rPr>
                          <m:t>𝑘</m:t>
                        </m:r>
                      </m:sub>
                    </m:sSub>
                  </m:oMath>
                </a14:m>
                <a:r>
                  <a:rPr lang="en-US" altLang="zh-CN" dirty="0">
                    <a:solidFill>
                      <a:srgbClr val="006CB5"/>
                    </a:solidFill>
                  </a:rPr>
                  <a:t>: each influenced user </a:t>
                </a:r>
                <a14:m>
                  <m:oMath xmlns:m="http://schemas.openxmlformats.org/officeDocument/2006/math">
                    <m:sSub>
                      <m:sSubPr>
                        <m:ctrlPr>
                          <a:rPr lang="en-US" altLang="zh-CN" i="1">
                            <a:solidFill>
                              <a:srgbClr val="006CB5"/>
                            </a:solidFill>
                            <a:latin typeface="Cambria Math" panose="02040503050406030204" pitchFamily="18" charset="0"/>
                          </a:rPr>
                        </m:ctrlPr>
                      </m:sSubPr>
                      <m:e>
                        <m:r>
                          <a:rPr lang="en-US" altLang="zh-CN" i="1">
                            <a:solidFill>
                              <a:srgbClr val="006CB5"/>
                            </a:solidFill>
                            <a:latin typeface="Cambria Math" panose="02040503050406030204" pitchFamily="18" charset="0"/>
                          </a:rPr>
                          <m:t>𝑢</m:t>
                        </m:r>
                      </m:e>
                      <m:sub>
                        <m:r>
                          <a:rPr lang="en-US" altLang="zh-CN" i="1">
                            <a:solidFill>
                              <a:srgbClr val="006CB5"/>
                            </a:solidFill>
                            <a:latin typeface="Cambria Math" panose="02040503050406030204" pitchFamily="18" charset="0"/>
                          </a:rPr>
                          <m:t>ℎ</m:t>
                        </m:r>
                      </m:sub>
                    </m:sSub>
                    <m:r>
                      <m:rPr>
                        <m:brk m:alnAt="7"/>
                      </m:rPr>
                      <a:rPr lang="en-US" altLang="zh-CN" i="1">
                        <a:solidFill>
                          <a:srgbClr val="006CB5"/>
                        </a:solidFill>
                        <a:latin typeface="Cambria Math" panose="02040503050406030204" pitchFamily="18" charset="0"/>
                        <a:ea typeface="Cambria Math" panose="02040503050406030204" pitchFamily="18" charset="0"/>
                      </a:rPr>
                      <m:t>∈</m:t>
                    </m:r>
                    <m:sSub>
                      <m:sSubPr>
                        <m:ctrlPr>
                          <a:rPr lang="en-US" altLang="zh-CN" i="1">
                            <a:solidFill>
                              <a:srgbClr val="006CB5"/>
                            </a:solidFill>
                            <a:latin typeface="Cambria Math" panose="02040503050406030204" pitchFamily="18" charset="0"/>
                            <a:ea typeface="Cambria Math" panose="02040503050406030204" pitchFamily="18" charset="0"/>
                          </a:rPr>
                        </m:ctrlPr>
                      </m:sSubPr>
                      <m:e>
                        <m:r>
                          <a:rPr lang="en-US" altLang="zh-CN" i="1">
                            <a:solidFill>
                              <a:srgbClr val="006CB5"/>
                            </a:solidFill>
                            <a:latin typeface="Cambria Math" panose="02040503050406030204" pitchFamily="18" charset="0"/>
                            <a:ea typeface="Cambria Math" panose="02040503050406030204" pitchFamily="18" charset="0"/>
                          </a:rPr>
                          <m:t>𝑈</m:t>
                        </m:r>
                      </m:e>
                      <m:sub>
                        <m:r>
                          <a:rPr lang="en-US" altLang="zh-CN" i="1">
                            <a:solidFill>
                              <a:srgbClr val="006CB5"/>
                            </a:solidFill>
                            <a:latin typeface="Cambria Math" panose="02040503050406030204" pitchFamily="18" charset="0"/>
                            <a:ea typeface="Cambria Math" panose="02040503050406030204" pitchFamily="18" charset="0"/>
                          </a:rPr>
                          <m:t>𝑖</m:t>
                        </m:r>
                        <m:r>
                          <a:rPr lang="en-US" altLang="zh-CN" i="1">
                            <a:solidFill>
                              <a:srgbClr val="006CB5"/>
                            </a:solidFill>
                            <a:latin typeface="Cambria Math" panose="02040503050406030204" pitchFamily="18" charset="0"/>
                            <a:ea typeface="Cambria Math" panose="02040503050406030204" pitchFamily="18" charset="0"/>
                          </a:rPr>
                          <m:t>,</m:t>
                        </m:r>
                        <m:r>
                          <a:rPr lang="en-US" altLang="zh-CN" i="1">
                            <a:solidFill>
                              <a:srgbClr val="006CB5"/>
                            </a:solidFill>
                            <a:latin typeface="Cambria Math" panose="02040503050406030204" pitchFamily="18" charset="0"/>
                            <a:ea typeface="Cambria Math" panose="02040503050406030204" pitchFamily="18" charset="0"/>
                          </a:rPr>
                          <m:t>𝑘</m:t>
                        </m:r>
                      </m:sub>
                    </m:sSub>
                  </m:oMath>
                </a14:m>
                <a:r>
                  <a:rPr lang="en-US" altLang="zh-CN" dirty="0">
                    <a:solidFill>
                      <a:srgbClr val="006CB5"/>
                    </a:solidFill>
                  </a:rPr>
                  <a:t> should find new reliance server </a:t>
                </a:r>
                <a14:m>
                  <m:oMath xmlns:m="http://schemas.openxmlformats.org/officeDocument/2006/math">
                    <m:sSub>
                      <m:sSubPr>
                        <m:ctrlPr>
                          <a:rPr lang="en-US" altLang="zh-CN" i="1">
                            <a:solidFill>
                              <a:srgbClr val="006CB5"/>
                            </a:solidFill>
                            <a:latin typeface="Cambria Math" panose="02040503050406030204" pitchFamily="18" charset="0"/>
                          </a:rPr>
                        </m:ctrlPr>
                      </m:sSubPr>
                      <m:e>
                        <m:r>
                          <a:rPr lang="en-US" altLang="zh-CN" i="1">
                            <a:solidFill>
                              <a:srgbClr val="006CB5"/>
                            </a:solidFill>
                            <a:latin typeface="Cambria Math" panose="02040503050406030204" pitchFamily="18" charset="0"/>
                          </a:rPr>
                          <m:t>𝑣</m:t>
                        </m:r>
                      </m:e>
                      <m:sub>
                        <m:r>
                          <a:rPr lang="en-US" altLang="zh-CN" i="1">
                            <a:solidFill>
                              <a:srgbClr val="006CB5"/>
                            </a:solidFill>
                            <a:latin typeface="Cambria Math" panose="02040503050406030204" pitchFamily="18" charset="0"/>
                          </a:rPr>
                          <m:t>𝑞</m:t>
                        </m:r>
                      </m:sub>
                    </m:sSub>
                  </m:oMath>
                </a14:m>
                <a:endParaRPr lang="en-US" altLang="zh-CN" dirty="0"/>
              </a:p>
              <a:p>
                <a:pPr marL="0" lvl="2" indent="-342900">
                  <a:spcBef>
                    <a:spcPts val="0"/>
                  </a:spcBef>
                  <a:spcAft>
                    <a:spcPts val="300"/>
                  </a:spcAft>
                  <a:buClr>
                    <a:srgbClr val="006CB5"/>
                  </a:buClr>
                  <a:buSzPct val="100000"/>
                  <a:buFont typeface="Wingdings" panose="05000000000000000000" charset="0"/>
                  <a:buChar char="l"/>
                </a:pPr>
                <a:r>
                  <a:rPr lang="en-US" altLang="zh-CN" dirty="0"/>
                  <a:t>Completion time </a:t>
                </a:r>
                <a:r>
                  <a:rPr lang="en-US" altLang="zh-CN" dirty="0">
                    <a:solidFill>
                      <a:srgbClr val="C00000"/>
                    </a:solidFill>
                  </a:rPr>
                  <a:t>after</a:t>
                </a:r>
                <a:r>
                  <a:rPr lang="en-US" altLang="zh-CN" dirty="0"/>
                  <a:t> remove </a:t>
                </a:r>
                <a14:m>
                  <m:oMath xmlns:m="http://schemas.openxmlformats.org/officeDocument/2006/math">
                    <m:sSub>
                      <m:sSubPr>
                        <m:ctrlPr>
                          <a:rPr lang="en-US" altLang="zh-CN" i="1">
                            <a:latin typeface="Cambria Math" panose="02040503050406030204" pitchFamily="18" charset="0"/>
                          </a:rPr>
                        </m:ctrlPr>
                      </m:sSubPr>
                      <m:e>
                        <m:r>
                          <a:rPr lang="en-US" altLang="zh-CN" i="1">
                            <a:latin typeface="Cambria Math" panose="02040503050406030204" pitchFamily="18" charset="0"/>
                          </a:rPr>
                          <m:t>𝑣</m:t>
                        </m:r>
                      </m:e>
                      <m:sub>
                        <m:r>
                          <a:rPr lang="en-US" altLang="zh-CN" i="1">
                            <a:latin typeface="Cambria Math" panose="02040503050406030204" pitchFamily="18" charset="0"/>
                          </a:rPr>
                          <m:t>𝑘</m:t>
                        </m:r>
                      </m:sub>
                    </m:sSub>
                  </m:oMath>
                </a14:m>
                <a:r>
                  <a:rPr lang="en-US" altLang="zh-CN" dirty="0"/>
                  <a:t>: </a:t>
                </a:r>
                <a14:m>
                  <m:oMath xmlns:m="http://schemas.openxmlformats.org/officeDocument/2006/math">
                    <m:r>
                      <a:rPr lang="zh-CN" altLang="en-US" i="1">
                        <a:latin typeface="Cambria Math" panose="02040503050406030204" pitchFamily="18" charset="0"/>
                        <a:ea typeface="微软雅黑" panose="020B0503020204020204" pitchFamily="34" charset="-122"/>
                      </a:rPr>
                      <m:t>𝜓</m:t>
                    </m:r>
                    <m:d>
                      <m:dPr>
                        <m:ctrlPr>
                          <a:rPr lang="en-US" altLang="zh-CN" i="1">
                            <a:latin typeface="Cambria Math" panose="02040503050406030204" pitchFamily="18" charset="0"/>
                            <a:ea typeface="微软雅黑" panose="020B0503020204020204" pitchFamily="34" charset="-122"/>
                          </a:rPr>
                        </m:ctrlPr>
                      </m:dPr>
                      <m:e>
                        <m:sSup>
                          <m:sSupPr>
                            <m:ctrlPr>
                              <a:rPr lang="en-US" altLang="zh-CN" i="1">
                                <a:latin typeface="Cambria Math" panose="02040503050406030204" pitchFamily="18" charset="0"/>
                              </a:rPr>
                            </m:ctrlPr>
                          </m:sSupPr>
                          <m:e>
                            <m:r>
                              <a:rPr lang="zh-CN" altLang="en-US" i="1">
                                <a:latin typeface="Cambria Math" panose="02040503050406030204" pitchFamily="18" charset="0"/>
                              </a:rPr>
                              <m:t>𝒫</m:t>
                            </m:r>
                          </m:e>
                          <m:sup>
                            <m:r>
                              <a:rPr lang="en-US" altLang="zh-CN" i="1">
                                <a:latin typeface="Cambria Math" panose="02040503050406030204" pitchFamily="18" charset="0"/>
                              </a:rPr>
                              <m:t>′′</m:t>
                            </m:r>
                            <m:r>
                              <a:rPr lang="en-US" altLang="zh-CN" i="1">
                                <a:latin typeface="Cambria Math" panose="02040503050406030204" pitchFamily="18" charset="0"/>
                              </a:rPr>
                              <m:t>𝑡</m:t>
                            </m:r>
                          </m:sup>
                        </m:sSup>
                        <m:d>
                          <m:dPr>
                            <m:ctrlPr>
                              <a:rPr lang="en-US" altLang="zh-CN" i="1">
                                <a:latin typeface="Cambria Math" panose="02040503050406030204" pitchFamily="18" charset="0"/>
                              </a:rPr>
                            </m:ctrlPr>
                          </m:dPr>
                          <m:e>
                            <m:sSub>
                              <m:sSubPr>
                                <m:ctrlPr>
                                  <a:rPr lang="en-US" altLang="zh-CN" i="1">
                                    <a:latin typeface="Cambria Math" panose="02040503050406030204" pitchFamily="18" charset="0"/>
                                  </a:rPr>
                                </m:ctrlPr>
                              </m:sSubPr>
                              <m:e>
                                <m:r>
                                  <a:rPr lang="en-US" altLang="zh-CN" i="1">
                                    <a:latin typeface="Cambria Math" panose="02040503050406030204" pitchFamily="18" charset="0"/>
                                  </a:rPr>
                                  <m:t>𝑚</m:t>
                                </m:r>
                              </m:e>
                              <m:sub>
                                <m:r>
                                  <a:rPr lang="en-US" altLang="zh-CN" i="1">
                                    <a:latin typeface="Cambria Math" panose="02040503050406030204" pitchFamily="18" charset="0"/>
                                  </a:rPr>
                                  <m:t>𝑖</m:t>
                                </m:r>
                              </m:sub>
                            </m:sSub>
                          </m:e>
                        </m:d>
                      </m:e>
                    </m:d>
                    <m:r>
                      <a:rPr lang="en-US" altLang="zh-CN" i="1">
                        <a:latin typeface="Cambria Math" panose="02040503050406030204" pitchFamily="18" charset="0"/>
                      </a:rPr>
                      <m:t>=</m:t>
                    </m:r>
                    <m:nary>
                      <m:naryPr>
                        <m:chr m:val="∑"/>
                        <m:supHide m:val="on"/>
                        <m:ctrlPr>
                          <a:rPr lang="en-US" altLang="zh-CN" i="1">
                            <a:latin typeface="Cambria Math" panose="02040503050406030204" pitchFamily="18" charset="0"/>
                          </a:rPr>
                        </m:ctrlPr>
                      </m:naryPr>
                      <m:sub>
                        <m:sSub>
                          <m:sSubPr>
                            <m:ctrlPr>
                              <a:rPr lang="en-US" altLang="zh-CN" i="1">
                                <a:latin typeface="Cambria Math" panose="02040503050406030204" pitchFamily="18" charset="0"/>
                              </a:rPr>
                            </m:ctrlPr>
                          </m:sSubPr>
                          <m:e>
                            <m:r>
                              <a:rPr lang="en-US" altLang="zh-CN" i="1">
                                <a:latin typeface="Cambria Math" panose="02040503050406030204" pitchFamily="18" charset="0"/>
                              </a:rPr>
                              <m:t>𝑢</m:t>
                            </m:r>
                          </m:e>
                          <m:sub>
                            <m:r>
                              <a:rPr lang="en-US" altLang="zh-CN" i="1">
                                <a:latin typeface="Cambria Math" panose="02040503050406030204" pitchFamily="18" charset="0"/>
                              </a:rPr>
                              <m:t>ℎ</m:t>
                            </m:r>
                          </m:sub>
                        </m:sSub>
                        <m:r>
                          <m:rPr>
                            <m:brk m:alnAt="7"/>
                          </m:rPr>
                          <a:rPr lang="en-US" altLang="zh-CN" i="1">
                            <a:latin typeface="Cambria Math" panose="02040503050406030204" pitchFamily="18" charset="0"/>
                            <a:ea typeface="Cambria Math" panose="02040503050406030204" pitchFamily="18" charset="0"/>
                          </a:rPr>
                          <m:t>∈</m:t>
                        </m:r>
                        <m:sSub>
                          <m:sSubPr>
                            <m:ctrlPr>
                              <a:rPr lang="en-US" altLang="zh-CN" i="1">
                                <a:latin typeface="Cambria Math" panose="02040503050406030204" pitchFamily="18" charset="0"/>
                                <a:ea typeface="Cambria Math" panose="02040503050406030204" pitchFamily="18" charset="0"/>
                              </a:rPr>
                            </m:ctrlPr>
                          </m:sSubPr>
                          <m:e>
                            <m:r>
                              <a:rPr lang="en-US" altLang="zh-CN" i="1">
                                <a:latin typeface="Cambria Math" panose="02040503050406030204" pitchFamily="18" charset="0"/>
                                <a:ea typeface="Cambria Math" panose="02040503050406030204" pitchFamily="18" charset="0"/>
                              </a:rPr>
                              <m:t>𝑈</m:t>
                            </m:r>
                          </m:e>
                          <m:sub>
                            <m:r>
                              <a:rPr lang="en-US" altLang="zh-CN" i="1">
                                <a:latin typeface="Cambria Math" panose="02040503050406030204" pitchFamily="18" charset="0"/>
                                <a:ea typeface="Cambria Math" panose="02040503050406030204" pitchFamily="18" charset="0"/>
                              </a:rPr>
                              <m:t>𝑖</m:t>
                            </m:r>
                            <m:r>
                              <a:rPr lang="en-US" altLang="zh-CN" i="1">
                                <a:latin typeface="Cambria Math" panose="02040503050406030204" pitchFamily="18" charset="0"/>
                                <a:ea typeface="Cambria Math" panose="02040503050406030204" pitchFamily="18" charset="0"/>
                              </a:rPr>
                              <m:t>,</m:t>
                            </m:r>
                            <m:r>
                              <a:rPr lang="en-US" altLang="zh-CN" i="1">
                                <a:latin typeface="Cambria Math" panose="02040503050406030204" pitchFamily="18" charset="0"/>
                                <a:ea typeface="Cambria Math" panose="02040503050406030204" pitchFamily="18" charset="0"/>
                              </a:rPr>
                              <m:t>𝑘</m:t>
                            </m:r>
                          </m:sub>
                        </m:sSub>
                      </m:sub>
                      <m:sup/>
                      <m:e>
                        <m:r>
                          <a:rPr lang="en-US" altLang="zh-CN" i="1">
                            <a:latin typeface="Cambria Math" panose="02040503050406030204" pitchFamily="18" charset="0"/>
                          </a:rPr>
                          <m:t>(</m:t>
                        </m:r>
                        <m:f>
                          <m:fPr>
                            <m:ctrlPr>
                              <a:rPr lang="en-US" altLang="zh-CN" i="1">
                                <a:latin typeface="Cambria Math" panose="02040503050406030204" pitchFamily="18" charset="0"/>
                                <a:ea typeface="黑体" panose="02010609060101010101" pitchFamily="49" charset="-122"/>
                              </a:rPr>
                            </m:ctrlPr>
                          </m:fPr>
                          <m:num>
                            <m:sSubSup>
                              <m:sSubSupPr>
                                <m:ctrlPr>
                                  <a:rPr lang="en-US" altLang="zh-CN" i="1">
                                    <a:latin typeface="Cambria Math" panose="02040503050406030204" pitchFamily="18" charset="0"/>
                                    <a:ea typeface="黑体" panose="02010609060101010101" pitchFamily="49" charset="-122"/>
                                  </a:rPr>
                                </m:ctrlPr>
                              </m:sSubSupPr>
                              <m:e>
                                <m:r>
                                  <a:rPr lang="en-US" altLang="zh-CN" i="1">
                                    <a:latin typeface="Cambria Math" panose="02040503050406030204" pitchFamily="18" charset="0"/>
                                    <a:ea typeface="黑体" panose="02010609060101010101" pitchFamily="49" charset="-122"/>
                                  </a:rPr>
                                  <m:t>𝑟</m:t>
                                </m:r>
                              </m:e>
                              <m:sub>
                                <m:r>
                                  <a:rPr lang="en-US" altLang="zh-CN" i="1">
                                    <a:latin typeface="Cambria Math" panose="02040503050406030204" pitchFamily="18" charset="0"/>
                                    <a:ea typeface="黑体" panose="02010609060101010101" pitchFamily="49" charset="-122"/>
                                  </a:rPr>
                                  <m:t>𝑖</m:t>
                                </m:r>
                              </m:sub>
                              <m:sup>
                                <m:r>
                                  <a:rPr lang="en-US" altLang="zh-CN" i="1">
                                    <a:latin typeface="Cambria Math" panose="02040503050406030204" pitchFamily="18" charset="0"/>
                                    <a:ea typeface="黑体" panose="02010609060101010101" pitchFamily="49" charset="-122"/>
                                  </a:rPr>
                                  <m:t>ℎ</m:t>
                                </m:r>
                              </m:sup>
                            </m:sSubSup>
                          </m:num>
                          <m:den>
                            <m:func>
                              <m:funcPr>
                                <m:ctrlPr>
                                  <a:rPr lang="en-US" altLang="zh-CN" i="1">
                                    <a:latin typeface="Cambria Math" panose="02040503050406030204" pitchFamily="18" charset="0"/>
                                    <a:ea typeface="黑体" panose="02010609060101010101" pitchFamily="49" charset="-122"/>
                                  </a:rPr>
                                </m:ctrlPr>
                              </m:funcPr>
                              <m:fName>
                                <m:limLow>
                                  <m:limLowPr>
                                    <m:ctrlPr>
                                      <a:rPr lang="en-US" altLang="zh-CN" i="1">
                                        <a:latin typeface="Cambria Math" panose="02040503050406030204" pitchFamily="18" charset="0"/>
                                        <a:ea typeface="黑体" panose="02010609060101010101" pitchFamily="49" charset="-122"/>
                                      </a:rPr>
                                    </m:ctrlPr>
                                  </m:limLowPr>
                                  <m:e>
                                    <m:r>
                                      <m:rPr>
                                        <m:sty m:val="p"/>
                                      </m:rPr>
                                      <a:rPr lang="en-US" altLang="zh-CN">
                                        <a:latin typeface="Cambria Math" panose="02040503050406030204" pitchFamily="18" charset="0"/>
                                        <a:ea typeface="黑体" panose="02010609060101010101" pitchFamily="49" charset="-122"/>
                                      </a:rPr>
                                      <m:t>max</m:t>
                                    </m:r>
                                  </m:e>
                                  <m:lim>
                                    <m:sSub>
                                      <m:sSubPr>
                                        <m:ctrlPr>
                                          <a:rPr lang="en-US" altLang="zh-CN" i="1">
                                            <a:latin typeface="Cambria Math" panose="02040503050406030204" pitchFamily="18" charset="0"/>
                                          </a:rPr>
                                        </m:ctrlPr>
                                      </m:sSubPr>
                                      <m:e>
                                        <m:r>
                                          <a:rPr lang="en-US" altLang="zh-CN" i="1">
                                            <a:latin typeface="Cambria Math" panose="02040503050406030204" pitchFamily="18" charset="0"/>
                                          </a:rPr>
                                          <m:t>𝑣</m:t>
                                        </m:r>
                                      </m:e>
                                      <m:sub>
                                        <m:r>
                                          <a:rPr lang="en-US" altLang="zh-CN" i="1">
                                            <a:latin typeface="Cambria Math" panose="02040503050406030204" pitchFamily="18" charset="0"/>
                                          </a:rPr>
                                          <m:t>𝑞</m:t>
                                        </m:r>
                                      </m:sub>
                                    </m:sSub>
                                    <m:r>
                                      <a:rPr lang="en-US" altLang="zh-CN" i="1">
                                        <a:latin typeface="Cambria Math" panose="02040503050406030204" pitchFamily="18" charset="0"/>
                                        <a:ea typeface="Cambria Math" panose="02040503050406030204" pitchFamily="18" charset="0"/>
                                      </a:rPr>
                                      <m:t>∈</m:t>
                                    </m:r>
                                    <m:sSubSup>
                                      <m:sSubSupPr>
                                        <m:ctrlPr>
                                          <a:rPr lang="en-US" altLang="zh-CN" i="1">
                                            <a:latin typeface="Cambria Math" panose="02040503050406030204" pitchFamily="18" charset="0"/>
                                            <a:ea typeface="Cambria Math" panose="02040503050406030204" pitchFamily="18" charset="0"/>
                                          </a:rPr>
                                        </m:ctrlPr>
                                      </m:sSubSupPr>
                                      <m:e>
                                        <m:r>
                                          <a:rPr lang="en-US" altLang="zh-CN" i="1">
                                            <a:latin typeface="Cambria Math" panose="02040503050406030204" pitchFamily="18" charset="0"/>
                                            <a:ea typeface="Cambria Math" panose="02040503050406030204" pitchFamily="18" charset="0"/>
                                          </a:rPr>
                                          <m:t>𝑝</m:t>
                                        </m:r>
                                      </m:e>
                                      <m:sub>
                                        <m:r>
                                          <a:rPr lang="en-US" altLang="zh-CN" i="1">
                                            <a:latin typeface="Cambria Math" panose="02040503050406030204" pitchFamily="18" charset="0"/>
                                            <a:ea typeface="Cambria Math" panose="02040503050406030204" pitchFamily="18" charset="0"/>
                                          </a:rPr>
                                          <m:t>𝑠</m:t>
                                        </m:r>
                                      </m:sub>
                                      <m:sup>
                                        <m:r>
                                          <a:rPr lang="en-US" altLang="zh-CN" i="1">
                                            <a:latin typeface="Cambria Math" panose="02040503050406030204" pitchFamily="18" charset="0"/>
                                            <a:ea typeface="Cambria Math" panose="02040503050406030204" pitchFamily="18" charset="0"/>
                                          </a:rPr>
                                          <m:t>𝑡</m:t>
                                        </m:r>
                                      </m:sup>
                                    </m:sSubSup>
                                    <m:d>
                                      <m:dPr>
                                        <m:ctrlPr>
                                          <a:rPr lang="en-US" altLang="zh-CN" i="1">
                                            <a:latin typeface="Cambria Math" panose="02040503050406030204" pitchFamily="18" charset="0"/>
                                          </a:rPr>
                                        </m:ctrlPr>
                                      </m:dPr>
                                      <m:e>
                                        <m:sSub>
                                          <m:sSubPr>
                                            <m:ctrlPr>
                                              <a:rPr lang="en-US" altLang="zh-CN" i="1">
                                                <a:latin typeface="Cambria Math" panose="02040503050406030204" pitchFamily="18" charset="0"/>
                                              </a:rPr>
                                            </m:ctrlPr>
                                          </m:sSubPr>
                                          <m:e>
                                            <m:r>
                                              <a:rPr lang="en-US" altLang="zh-CN" i="1">
                                                <a:latin typeface="Cambria Math" panose="02040503050406030204" pitchFamily="18" charset="0"/>
                                              </a:rPr>
                                              <m:t>𝑚</m:t>
                                            </m:r>
                                          </m:e>
                                          <m:sub>
                                            <m:r>
                                              <a:rPr lang="en-US" altLang="zh-CN" i="1">
                                                <a:latin typeface="Cambria Math" panose="02040503050406030204" pitchFamily="18" charset="0"/>
                                              </a:rPr>
                                              <m:t>𝑖</m:t>
                                            </m:r>
                                          </m:sub>
                                        </m:sSub>
                                      </m:e>
                                    </m:d>
                                  </m:lim>
                                </m:limLow>
                              </m:fName>
                              <m:e>
                                <m:r>
                                  <a:rPr lang="en-US" altLang="zh-CN" i="1">
                                    <a:latin typeface="Cambria Math" panose="02040503050406030204" pitchFamily="18" charset="0"/>
                                    <a:ea typeface="黑体" panose="02010609060101010101" pitchFamily="49" charset="-122"/>
                                  </a:rPr>
                                  <m:t>𝑏</m:t>
                                </m:r>
                                <m:d>
                                  <m:dPr>
                                    <m:ctrlPr>
                                      <a:rPr lang="en-US" altLang="zh-CN" i="1">
                                        <a:latin typeface="Cambria Math" panose="02040503050406030204" pitchFamily="18" charset="0"/>
                                        <a:ea typeface="黑体" panose="02010609060101010101" pitchFamily="49" charset="-122"/>
                                      </a:rPr>
                                    </m:ctrlPr>
                                  </m:dPr>
                                  <m:e>
                                    <m:sSub>
                                      <m:sSubPr>
                                        <m:ctrlPr>
                                          <a:rPr lang="en-US" altLang="zh-CN" i="1">
                                            <a:latin typeface="Cambria Math" panose="02040503050406030204" pitchFamily="18" charset="0"/>
                                            <a:ea typeface="黑体" panose="02010609060101010101" pitchFamily="49" charset="-122"/>
                                          </a:rPr>
                                        </m:ctrlPr>
                                      </m:sSubPr>
                                      <m:e>
                                        <m:r>
                                          <a:rPr lang="en-US" altLang="zh-CN" i="1">
                                            <a:latin typeface="Cambria Math" panose="02040503050406030204" pitchFamily="18" charset="0"/>
                                            <a:ea typeface="黑体" panose="02010609060101010101" pitchFamily="49" charset="-122"/>
                                          </a:rPr>
                                          <m:t>𝑙</m:t>
                                        </m:r>
                                      </m:e>
                                      <m:sub>
                                        <m:r>
                                          <m:rPr>
                                            <m:brk m:alnAt="7"/>
                                          </m:rPr>
                                          <a:rPr lang="en-US" altLang="zh-CN" i="1">
                                            <a:latin typeface="Cambria Math" panose="02040503050406030204" pitchFamily="18" charset="0"/>
                                            <a:ea typeface="黑体" panose="02010609060101010101" pitchFamily="49" charset="-122"/>
                                          </a:rPr>
                                          <m:t>𝑓</m:t>
                                        </m:r>
                                        <m:d>
                                          <m:dPr>
                                            <m:ctrlPr>
                                              <a:rPr lang="en-US" altLang="zh-CN" i="1">
                                                <a:latin typeface="Cambria Math" panose="02040503050406030204" pitchFamily="18" charset="0"/>
                                                <a:ea typeface="黑体" panose="02010609060101010101" pitchFamily="49" charset="-122"/>
                                              </a:rPr>
                                            </m:ctrlPr>
                                          </m:dPr>
                                          <m:e>
                                            <m:sSub>
                                              <m:sSubPr>
                                                <m:ctrlPr>
                                                  <a:rPr lang="en-US" altLang="zh-CN" i="1">
                                                    <a:latin typeface="Cambria Math" panose="02040503050406030204" pitchFamily="18" charset="0"/>
                                                  </a:rPr>
                                                </m:ctrlPr>
                                              </m:sSubPr>
                                              <m:e>
                                                <m:r>
                                                  <a:rPr lang="en-US" altLang="zh-CN" i="1">
                                                    <a:latin typeface="Cambria Math" panose="02040503050406030204" pitchFamily="18" charset="0"/>
                                                  </a:rPr>
                                                  <m:t>𝑢</m:t>
                                                </m:r>
                                              </m:e>
                                              <m:sub>
                                                <m:r>
                                                  <a:rPr lang="en-US" altLang="zh-CN" i="1">
                                                    <a:latin typeface="Cambria Math" panose="02040503050406030204" pitchFamily="18" charset="0"/>
                                                  </a:rPr>
                                                  <m:t>ℎ</m:t>
                                                </m:r>
                                              </m:sub>
                                            </m:sSub>
                                          </m:e>
                                        </m:d>
                                        <m:r>
                                          <a:rPr lang="en-US" altLang="zh-CN" i="1">
                                            <a:latin typeface="Cambria Math" panose="02040503050406030204" pitchFamily="18" charset="0"/>
                                            <a:ea typeface="黑体" panose="02010609060101010101" pitchFamily="49" charset="-122"/>
                                          </a:rPr>
                                          <m:t>,</m:t>
                                        </m:r>
                                        <m:r>
                                          <a:rPr lang="en-US" altLang="zh-CN" i="1">
                                            <a:latin typeface="Cambria Math" panose="02040503050406030204" pitchFamily="18" charset="0"/>
                                            <a:ea typeface="黑体" panose="02010609060101010101" pitchFamily="49" charset="-122"/>
                                          </a:rPr>
                                          <m:t>𝑞</m:t>
                                        </m:r>
                                      </m:sub>
                                    </m:sSub>
                                  </m:e>
                                </m:d>
                              </m:e>
                            </m:func>
                          </m:den>
                        </m:f>
                        <m:r>
                          <a:rPr lang="en-US" altLang="zh-CN" i="1">
                            <a:latin typeface="Cambria Math" panose="02040503050406030204" pitchFamily="18" charset="0"/>
                          </a:rPr>
                          <m:t>+</m:t>
                        </m:r>
                        <m:f>
                          <m:fPr>
                            <m:ctrlPr>
                              <a:rPr lang="en-US" altLang="zh-CN" i="1">
                                <a:latin typeface="Cambria Math" panose="02040503050406030204" pitchFamily="18" charset="0"/>
                              </a:rPr>
                            </m:ctrlPr>
                          </m:fPr>
                          <m:num>
                            <m:r>
                              <a:rPr lang="en-US" altLang="zh-CN" i="1">
                                <a:latin typeface="Cambria Math" panose="02040503050406030204" pitchFamily="18" charset="0"/>
                              </a:rPr>
                              <m:t>𝑞</m:t>
                            </m:r>
                            <m:d>
                              <m:dPr>
                                <m:ctrlPr>
                                  <a:rPr lang="en-US" altLang="zh-CN" i="1">
                                    <a:latin typeface="Cambria Math" panose="02040503050406030204" pitchFamily="18" charset="0"/>
                                    <a:ea typeface="Cambria Math" panose="02040503050406030204" pitchFamily="18" charset="0"/>
                                    <a:sym typeface="Comic Sans MS" panose="030F0702030302020204"/>
                                  </a:rPr>
                                </m:ctrlPr>
                              </m:dPr>
                              <m:e>
                                <m:sSub>
                                  <m:sSubPr>
                                    <m:ctrlPr>
                                      <a:rPr lang="en-US" altLang="zh-CN" i="1">
                                        <a:latin typeface="Cambria Math" panose="02040503050406030204" pitchFamily="18" charset="0"/>
                                      </a:rPr>
                                    </m:ctrlPr>
                                  </m:sSubPr>
                                  <m:e>
                                    <m:r>
                                      <a:rPr lang="en-US" altLang="zh-CN" i="1">
                                        <a:latin typeface="Cambria Math" panose="02040503050406030204" pitchFamily="18" charset="0"/>
                                      </a:rPr>
                                      <m:t>𝑚</m:t>
                                    </m:r>
                                  </m:e>
                                  <m:sub>
                                    <m:r>
                                      <a:rPr lang="en-US" altLang="zh-CN" i="1">
                                        <a:latin typeface="Cambria Math" panose="02040503050406030204" pitchFamily="18" charset="0"/>
                                      </a:rPr>
                                      <m:t>𝑖</m:t>
                                    </m:r>
                                  </m:sub>
                                </m:sSub>
                              </m:e>
                            </m:d>
                          </m:num>
                          <m:den>
                            <m:r>
                              <a:rPr lang="en-US" altLang="zh-CN" i="1">
                                <a:latin typeface="Cambria Math" panose="02040503050406030204" pitchFamily="18" charset="0"/>
                              </a:rPr>
                              <m:t>𝑐</m:t>
                            </m:r>
                            <m:d>
                              <m:dPr>
                                <m:ctrlPr>
                                  <a:rPr lang="en-US" altLang="zh-CN" i="1">
                                    <a:latin typeface="Cambria Math" panose="02040503050406030204" pitchFamily="18" charset="0"/>
                                  </a:rPr>
                                </m:ctrlPr>
                              </m:dPr>
                              <m:e>
                                <m:sSub>
                                  <m:sSubPr>
                                    <m:ctrlPr>
                                      <a:rPr lang="en-US" altLang="zh-CN" i="1">
                                        <a:latin typeface="Cambria Math" panose="02040503050406030204" pitchFamily="18" charset="0"/>
                                      </a:rPr>
                                    </m:ctrlPr>
                                  </m:sSubPr>
                                  <m:e>
                                    <m:r>
                                      <a:rPr lang="en-US" altLang="zh-CN" i="1">
                                        <a:latin typeface="Cambria Math" panose="02040503050406030204" pitchFamily="18" charset="0"/>
                                      </a:rPr>
                                      <m:t>𝑣</m:t>
                                    </m:r>
                                  </m:e>
                                  <m:sub>
                                    <m:r>
                                      <a:rPr lang="en-US" altLang="zh-CN" i="1">
                                        <a:latin typeface="Cambria Math" panose="02040503050406030204" pitchFamily="18" charset="0"/>
                                      </a:rPr>
                                      <m:t>𝑞</m:t>
                                    </m:r>
                                  </m:sub>
                                </m:sSub>
                              </m:e>
                            </m:d>
                          </m:den>
                        </m:f>
                        <m:r>
                          <a:rPr lang="en-US" altLang="zh-CN" i="1">
                            <a:latin typeface="Cambria Math" panose="02040503050406030204" pitchFamily="18" charset="0"/>
                          </a:rPr>
                          <m:t>)</m:t>
                        </m:r>
                      </m:e>
                    </m:nary>
                  </m:oMath>
                </a14:m>
                <a:endParaRPr lang="en-US" altLang="zh-CN" i="1" dirty="0">
                  <a:latin typeface="Cambria Math" panose="02040503050406030204" pitchFamily="18" charset="0"/>
                </a:endParaRPr>
              </a:p>
            </p:txBody>
          </p:sp>
        </mc:Choice>
        <mc:Fallback>
          <p:sp>
            <p:nvSpPr>
              <p:cNvPr id="5" name="文本框 4"/>
              <p:cNvSpPr txBox="1">
                <a:spLocks noRot="1" noChangeAspect="1" noMove="1" noResize="1" noEditPoints="1" noAdjustHandles="1" noChangeArrowheads="1" noChangeShapeType="1" noTextEdit="1"/>
              </p:cNvSpPr>
              <p:nvPr/>
            </p:nvSpPr>
            <p:spPr>
              <a:xfrm>
                <a:off x="549275" y="2739390"/>
                <a:ext cx="8141970" cy="1667510"/>
              </a:xfrm>
              <a:prstGeom prst="rect">
                <a:avLst/>
              </a:prstGeom>
              <a:blipFill rotWithShape="1">
                <a:blip r:embed="rId1"/>
                <a:stretch>
                  <a:fillRect/>
                </a:stretch>
              </a:blipFill>
            </p:spPr>
            <p:txBody>
              <a:bodyPr/>
              <a:lstStyle/>
              <a:p>
                <a:r>
                  <a:rPr lang="zh-CN" altLang="en-US">
                    <a:noFill/>
                  </a:rPr>
                  <a:t> </a:t>
                </a:r>
              </a:p>
            </p:txBody>
          </p:sp>
        </mc:Fallback>
      </mc:AlternateContent>
      <p:pic>
        <p:nvPicPr>
          <p:cNvPr id="3" name="图片 2"/>
          <p:cNvPicPr>
            <a:picLocks noChangeAspect="1"/>
          </p:cNvPicPr>
          <p:nvPr/>
        </p:nvPicPr>
        <p:blipFill>
          <a:blip r:embed="rId2"/>
          <a:stretch>
            <a:fillRect/>
          </a:stretch>
        </p:blipFill>
        <p:spPr>
          <a:xfrm>
            <a:off x="409575" y="850900"/>
            <a:ext cx="5532755" cy="1833880"/>
          </a:xfrm>
          <a:prstGeom prst="rect">
            <a:avLst/>
          </a:prstGeom>
        </p:spPr>
      </p:pic>
      <mc:AlternateContent xmlns:mc="http://schemas.openxmlformats.org/markup-compatibility/2006">
        <mc:Choice xmlns:a14="http://schemas.microsoft.com/office/drawing/2010/main" Requires="a14">
          <p:sp>
            <p:nvSpPr>
              <p:cNvPr id="2" name="文本框 1"/>
              <p:cNvSpPr txBox="1"/>
              <p:nvPr/>
            </p:nvSpPr>
            <p:spPr>
              <a:xfrm>
                <a:off x="5631680" y="0"/>
                <a:ext cx="3512320" cy="657860"/>
              </a:xfrm>
              <a:prstGeom prst="rect">
                <a:avLst/>
              </a:prstGeom>
              <a:noFill/>
            </p:spPr>
            <p:txBody>
              <a:bodyPr wrap="square">
                <a:spAutoFit/>
              </a:bodyPr>
              <a:p>
                <a:r>
                  <a:rPr lang="en-US" altLang="zh-CN" sz="1200" i="1" dirty="0">
                    <a:latin typeface="Times New Roman" panose="02020603050405020304" pitchFamily="18" charset="0"/>
                    <a:cs typeface="Times New Roman" panose="02020603050405020304" pitchFamily="18" charset="0"/>
                  </a:rPr>
                  <a:t>Notes</a:t>
                </a:r>
                <a:endParaRPr lang="en-US" altLang="zh-CN" sz="1200" i="1" dirty="0">
                  <a:latin typeface="Times New Roman" panose="02020603050405020304" pitchFamily="18" charset="0"/>
                  <a:cs typeface="Times New Roman" panose="02020603050405020304" pitchFamily="18" charset="0"/>
                </a:endParaRPr>
              </a:p>
              <a:p>
                <a14:m>
                  <m:oMath xmlns:m="http://schemas.openxmlformats.org/officeDocument/2006/math">
                    <m:sSub>
                      <m:sSubPr>
                        <m:ctrlPr>
                          <a:rPr lang="en-US" altLang="zh-CN" sz="1200" i="1">
                            <a:latin typeface="Cambria Math" panose="02040503050406030204" pitchFamily="18" charset="0"/>
                            <a:ea typeface="Cambria Math" panose="02040503050406030204" pitchFamily="18" charset="0"/>
                          </a:rPr>
                        </m:ctrlPr>
                      </m:sSubPr>
                      <m:e>
                        <m:r>
                          <a:rPr lang="en-US" altLang="zh-CN" sz="1200" i="1">
                            <a:latin typeface="Cambria Math" panose="02040503050406030204" pitchFamily="18" charset="0"/>
                            <a:ea typeface="Cambria Math" panose="02040503050406030204" pitchFamily="18" charset="0"/>
                          </a:rPr>
                          <m:t>𝑈</m:t>
                        </m:r>
                      </m:e>
                      <m:sub>
                        <m:r>
                          <a:rPr lang="en-US" altLang="zh-CN" sz="1200" i="1">
                            <a:latin typeface="Cambria Math" panose="02040503050406030204" pitchFamily="18" charset="0"/>
                            <a:ea typeface="Cambria Math" panose="02040503050406030204" pitchFamily="18" charset="0"/>
                          </a:rPr>
                          <m:t>𝑖</m:t>
                        </m:r>
                        <m:r>
                          <a:rPr lang="en-US" altLang="zh-CN" sz="1200" i="1">
                            <a:latin typeface="Cambria Math" panose="02040503050406030204" pitchFamily="18" charset="0"/>
                            <a:ea typeface="Cambria Math" panose="02040503050406030204" pitchFamily="18" charset="0"/>
                          </a:rPr>
                          <m:t>,</m:t>
                        </m:r>
                        <m:r>
                          <a:rPr lang="en-US" altLang="zh-CN" sz="1200" i="1">
                            <a:latin typeface="Cambria Math" panose="02040503050406030204" pitchFamily="18" charset="0"/>
                            <a:ea typeface="Cambria Math" panose="02040503050406030204" pitchFamily="18" charset="0"/>
                          </a:rPr>
                          <m:t>𝑘</m:t>
                        </m:r>
                      </m:sub>
                    </m:sSub>
                  </m:oMath>
                </a14:m>
                <a:r>
                  <a:rPr lang="en-US" altLang="zh-CN" sz="1200" dirty="0"/>
                  <a:t>: the users relying on instance </a:t>
                </a:r>
                <a14:m>
                  <m:oMath xmlns:m="http://schemas.openxmlformats.org/officeDocument/2006/math">
                    <m:sSub>
                      <m:sSubPr>
                        <m:ctrlPr>
                          <a:rPr lang="en-US" altLang="zh-CN" sz="1200" i="1">
                            <a:latin typeface="Cambria Math" panose="02040503050406030204" pitchFamily="18" charset="0"/>
                          </a:rPr>
                        </m:ctrlPr>
                      </m:sSubPr>
                      <m:e>
                        <m:r>
                          <a:rPr lang="en-US" altLang="zh-CN" sz="1200" i="1">
                            <a:latin typeface="Cambria Math" panose="02040503050406030204" pitchFamily="18" charset="0"/>
                          </a:rPr>
                          <m:t>𝑚</m:t>
                        </m:r>
                      </m:e>
                      <m:sub>
                        <m:r>
                          <a:rPr lang="en-US" altLang="zh-CN" sz="1200" i="1">
                            <a:latin typeface="Cambria Math" panose="02040503050406030204" pitchFamily="18" charset="0"/>
                          </a:rPr>
                          <m:t>𝑖</m:t>
                        </m:r>
                      </m:sub>
                    </m:sSub>
                  </m:oMath>
                </a14:m>
                <a:r>
                  <a:rPr lang="zh-CN" altLang="en-US" sz="1200" dirty="0"/>
                  <a:t> </a:t>
                </a:r>
                <a:r>
                  <a:rPr lang="en-US" altLang="zh-CN" sz="1200" dirty="0"/>
                  <a:t>at </a:t>
                </a:r>
                <a14:m>
                  <m:oMath xmlns:m="http://schemas.openxmlformats.org/officeDocument/2006/math">
                    <m:sSub>
                      <m:sSubPr>
                        <m:ctrlPr>
                          <a:rPr lang="en-US" altLang="zh-CN" sz="1200" i="1">
                            <a:latin typeface="Cambria Math" panose="02040503050406030204" pitchFamily="18" charset="0"/>
                          </a:rPr>
                        </m:ctrlPr>
                      </m:sSubPr>
                      <m:e>
                        <m:r>
                          <a:rPr lang="en-US" altLang="zh-CN" sz="1200" i="1">
                            <a:latin typeface="Cambria Math" panose="02040503050406030204" pitchFamily="18" charset="0"/>
                          </a:rPr>
                          <m:t>𝑣</m:t>
                        </m:r>
                      </m:e>
                      <m:sub>
                        <m:r>
                          <a:rPr lang="en-US" altLang="zh-CN" sz="1200" i="1">
                            <a:latin typeface="Cambria Math" panose="02040503050406030204" pitchFamily="18" charset="0"/>
                          </a:rPr>
                          <m:t>𝑘</m:t>
                        </m:r>
                      </m:sub>
                    </m:sSub>
                  </m:oMath>
                </a14:m>
                <a:endParaRPr lang="en-US" altLang="zh-CN" sz="1200" i="1" dirty="0">
                  <a:latin typeface="Cambria Math" panose="02040503050406030204" pitchFamily="18" charset="0"/>
                  <a:ea typeface="黑体" panose="02010609060101010101" pitchFamily="49" charset="-122"/>
                </a:endParaRPr>
              </a:p>
              <a:p>
                <a14:m>
                  <m:oMath xmlns:m="http://schemas.openxmlformats.org/officeDocument/2006/math">
                    <m:r>
                      <m:rPr>
                        <m:brk m:alnAt="7"/>
                      </m:rPr>
                      <a:rPr lang="en-US" altLang="zh-CN" sz="1200" i="1" smtClean="0">
                        <a:latin typeface="Cambria Math" panose="02040503050406030204" pitchFamily="18" charset="0"/>
                        <a:ea typeface="黑体" panose="02010609060101010101" pitchFamily="49" charset="-122"/>
                      </a:rPr>
                      <m:t>𝑓</m:t>
                    </m:r>
                    <m:d>
                      <m:dPr>
                        <m:ctrlPr>
                          <a:rPr lang="en-US" altLang="zh-CN" sz="1200" i="1">
                            <a:latin typeface="Cambria Math" panose="02040503050406030204" pitchFamily="18" charset="0"/>
                            <a:ea typeface="黑体" panose="02010609060101010101" pitchFamily="49" charset="-122"/>
                          </a:rPr>
                        </m:ctrlPr>
                      </m:dPr>
                      <m:e>
                        <m:sSub>
                          <m:sSubPr>
                            <m:ctrlPr>
                              <a:rPr lang="en-US" altLang="zh-CN" sz="1200" i="1">
                                <a:latin typeface="Cambria Math" panose="02040503050406030204" pitchFamily="18" charset="0"/>
                              </a:rPr>
                            </m:ctrlPr>
                          </m:sSubPr>
                          <m:e>
                            <m:r>
                              <a:rPr lang="en-US" altLang="zh-CN" sz="1200" i="1">
                                <a:latin typeface="Cambria Math" panose="02040503050406030204" pitchFamily="18" charset="0"/>
                              </a:rPr>
                              <m:t>𝑢</m:t>
                            </m:r>
                          </m:e>
                          <m:sub>
                            <m:r>
                              <a:rPr lang="en-US" altLang="zh-CN" sz="1200" i="1">
                                <a:latin typeface="Cambria Math" panose="02040503050406030204" pitchFamily="18" charset="0"/>
                              </a:rPr>
                              <m:t>ℎ</m:t>
                            </m:r>
                          </m:sub>
                        </m:sSub>
                      </m:e>
                    </m:d>
                  </m:oMath>
                </a14:m>
                <a:r>
                  <a:rPr lang="en-US" altLang="zh-CN" sz="1200" dirty="0"/>
                  <a:t>: a server hosting </a:t>
                </a:r>
                <a14:m>
                  <m:oMath xmlns:m="http://schemas.openxmlformats.org/officeDocument/2006/math">
                    <m:sSub>
                      <m:sSubPr>
                        <m:ctrlPr>
                          <a:rPr lang="en-US" altLang="zh-CN" sz="1200" i="1">
                            <a:latin typeface="Cambria Math" panose="02040503050406030204" pitchFamily="18" charset="0"/>
                          </a:rPr>
                        </m:ctrlPr>
                      </m:sSubPr>
                      <m:e>
                        <m:r>
                          <a:rPr lang="en-US" altLang="zh-CN" sz="1200" i="1">
                            <a:latin typeface="Cambria Math" panose="02040503050406030204" pitchFamily="18" charset="0"/>
                          </a:rPr>
                          <m:t>𝑢</m:t>
                        </m:r>
                      </m:e>
                      <m:sub>
                        <m:r>
                          <a:rPr lang="en-US" altLang="zh-CN" sz="1200" i="1">
                            <a:latin typeface="Cambria Math" panose="02040503050406030204" pitchFamily="18" charset="0"/>
                          </a:rPr>
                          <m:t>ℎ</m:t>
                        </m:r>
                      </m:sub>
                    </m:sSub>
                  </m:oMath>
                </a14:m>
                <a:r>
                  <a:rPr lang="en-US" altLang="zh-CN" sz="1200" dirty="0"/>
                  <a:t>’s request for </a:t>
                </a:r>
                <a14:m>
                  <m:oMath xmlns:m="http://schemas.openxmlformats.org/officeDocument/2006/math">
                    <m:sSub>
                      <m:sSubPr>
                        <m:ctrlPr>
                          <a:rPr lang="en-US" altLang="zh-CN" sz="1200" i="1">
                            <a:latin typeface="Cambria Math" panose="02040503050406030204" pitchFamily="18" charset="0"/>
                          </a:rPr>
                        </m:ctrlPr>
                      </m:sSubPr>
                      <m:e>
                        <m:r>
                          <a:rPr lang="en-US" altLang="zh-CN" sz="1200" i="1">
                            <a:latin typeface="Cambria Math" panose="02040503050406030204" pitchFamily="18" charset="0"/>
                          </a:rPr>
                          <m:t>𝑚</m:t>
                        </m:r>
                      </m:e>
                      <m:sub>
                        <m:r>
                          <a:rPr lang="en-US" altLang="zh-CN" sz="1200" i="1">
                            <a:latin typeface="Cambria Math" panose="02040503050406030204" pitchFamily="18" charset="0"/>
                          </a:rPr>
                          <m:t>𝑖</m:t>
                        </m:r>
                      </m:sub>
                    </m:sSub>
                  </m:oMath>
                </a14:m>
                <a:endParaRPr lang="en-US" altLang="zh-CN" sz="1200" i="1" dirty="0">
                  <a:latin typeface="Cambria Math" panose="02040503050406030204" pitchFamily="18" charset="0"/>
                </a:endParaRPr>
              </a:p>
            </p:txBody>
          </p:sp>
        </mc:Choice>
        <mc:Fallback>
          <p:sp>
            <p:nvSpPr>
              <p:cNvPr id="2" name="文本框 1"/>
              <p:cNvSpPr txBox="1">
                <a:spLocks noRot="1" noChangeAspect="1" noMove="1" noResize="1" noEditPoints="1" noAdjustHandles="1" noChangeArrowheads="1" noChangeShapeType="1" noTextEdit="1"/>
              </p:cNvSpPr>
              <p:nvPr/>
            </p:nvSpPr>
            <p:spPr>
              <a:xfrm>
                <a:off x="5631680" y="0"/>
                <a:ext cx="3512320" cy="657860"/>
              </a:xfrm>
              <a:prstGeom prst="rect">
                <a:avLst/>
              </a:prstGeom>
              <a:blipFill rotWithShape="1">
                <a:blip r:embed="rId3"/>
                <a:stretch>
                  <a:fillRect l="-14"/>
                </a:stretch>
              </a:blipFill>
            </p:spPr>
            <p:txBody>
              <a:bodyPr/>
              <a:lstStyle/>
              <a:p>
                <a:r>
                  <a:rPr lang="zh-CN" altLang="en-US">
                    <a:noFill/>
                  </a:rPr>
                  <a:t> </a:t>
                </a:r>
              </a:p>
            </p:txBody>
          </p:sp>
        </mc:Fallback>
      </mc:AlternateContent>
      <p:cxnSp>
        <p:nvCxnSpPr>
          <p:cNvPr id="4" name="直接连接符 3"/>
          <p:cNvCxnSpPr/>
          <p:nvPr/>
        </p:nvCxnSpPr>
        <p:spPr>
          <a:xfrm flipV="1">
            <a:off x="5631680" y="-17161"/>
            <a:ext cx="0" cy="684000"/>
          </a:xfrm>
          <a:prstGeom prst="line">
            <a:avLst/>
          </a:prstGeom>
          <a:ln w="19050">
            <a:prstDash val="dashDot"/>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flipH="1">
            <a:off x="5631680" y="666571"/>
            <a:ext cx="3512320" cy="0"/>
          </a:xfrm>
          <a:prstGeom prst="line">
            <a:avLst/>
          </a:prstGeom>
          <a:ln w="19050">
            <a:prstDash val="dashDot"/>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16" name="文本框 15"/>
              <p:cNvSpPr txBox="1"/>
              <p:nvPr/>
            </p:nvSpPr>
            <p:spPr>
              <a:xfrm>
                <a:off x="543560" y="4461510"/>
                <a:ext cx="7757160" cy="568325"/>
              </a:xfrm>
              <a:prstGeom prst="rect">
                <a:avLst/>
              </a:prstGeom>
              <a:solidFill>
                <a:srgbClr val="85D8EF"/>
              </a:solidFill>
            </p:spPr>
            <p:txBody>
              <a:bodyPr wrap="square" anchor="ctr">
                <a:spAutoFit/>
              </a:bodyPr>
              <a:p>
                <a:pPr algn="just">
                  <a:lnSpc>
                    <a:spcPct val="100000"/>
                  </a:lnSpc>
                  <a:spcBef>
                    <a:spcPts val="600"/>
                  </a:spcBef>
                  <a:spcAft>
                    <a:spcPts val="600"/>
                  </a:spcAft>
                </a:pPr>
                <a:r>
                  <a:rPr lang="zh-CN" altLang="en-US" sz="1200" b="1" dirty="0">
                    <a:latin typeface="Arial" panose="020B0604020202020204" pitchFamily="34" charset="0"/>
                    <a:ea typeface="黑体" panose="02010609060101010101" pitchFamily="49" charset="-122"/>
                  </a:rPr>
                  <a:t>Definition</a:t>
                </a:r>
                <a:r>
                  <a:rPr lang="en-US" altLang="zh-CN" sz="1200" b="1" dirty="0">
                    <a:latin typeface="Arial" panose="020B0604020202020204" pitchFamily="34" charset="0"/>
                    <a:ea typeface="黑体" panose="02010609060101010101" pitchFamily="49" charset="-122"/>
                  </a:rPr>
                  <a:t>3</a:t>
                </a:r>
                <a:r>
                  <a:rPr lang="zh-CN" altLang="en-US" sz="1200" b="1" dirty="0">
                    <a:latin typeface="Arial" panose="020B0604020202020204" pitchFamily="34" charset="0"/>
                    <a:ea typeface="黑体" panose="02010609060101010101" pitchFamily="49" charset="-122"/>
                  </a:rPr>
                  <a:t>(</a:t>
                </a:r>
                <a:r>
                  <a:rPr lang="en-US" altLang="zh-CN" sz="1200" b="1" dirty="0">
                    <a:solidFill>
                      <a:srgbClr val="C00000"/>
                    </a:solidFill>
                    <a:latin typeface="Arial" panose="020B0604020202020204" pitchFamily="34" charset="0"/>
                    <a:ea typeface="黑体" panose="02010609060101010101" pitchFamily="49" charset="-122"/>
                  </a:rPr>
                  <a:t>latency loss</a:t>
                </a:r>
                <a:r>
                  <a:rPr lang="zh-CN" altLang="en-US" sz="1200" b="1" dirty="0">
                    <a:latin typeface="Arial" panose="020B0604020202020204" pitchFamily="34" charset="0"/>
                    <a:ea typeface="黑体" panose="02010609060101010101" pitchFamily="49" charset="-122"/>
                  </a:rPr>
                  <a:t>): </a:t>
                </a:r>
                <a:r>
                  <a:rPr lang="en-US" altLang="zh-CN" sz="1200" dirty="0">
                    <a:latin typeface="Arial" panose="020B0604020202020204" pitchFamily="34" charset="0"/>
                    <a:ea typeface="黑体" panose="02010609060101010101" pitchFamily="49" charset="-122"/>
                  </a:rPr>
                  <a:t>the </a:t>
                </a:r>
                <a:r>
                  <a:rPr lang="en-US" altLang="zh-CN" sz="1200" dirty="0">
                    <a:solidFill>
                      <a:srgbClr val="C00000"/>
                    </a:solidFill>
                    <a:latin typeface="Arial" panose="020B0604020202020204" pitchFamily="34" charset="0"/>
                    <a:ea typeface="黑体" panose="02010609060101010101" pitchFamily="49" charset="-122"/>
                  </a:rPr>
                  <a:t>estimated completion time increase </a:t>
                </a:r>
                <a:r>
                  <a:rPr lang="en-US" altLang="zh-CN" sz="1200" dirty="0">
                    <a:latin typeface="Arial" panose="020B0604020202020204" pitchFamily="34" charset="0"/>
                    <a:ea typeface="黑体" panose="02010609060101010101" pitchFamily="49" charset="-122"/>
                  </a:rPr>
                  <a:t>after the removal of </a:t>
                </a:r>
                <a14:m>
                  <m:oMath xmlns:m="http://schemas.openxmlformats.org/officeDocument/2006/math">
                    <m:sSub>
                      <m:sSubPr>
                        <m:ctrlPr>
                          <a:rPr lang="en-US" altLang="zh-CN" sz="1200" i="1">
                            <a:latin typeface="Cambria Math" panose="02040503050406030204" pitchFamily="18" charset="0"/>
                          </a:rPr>
                        </m:ctrlPr>
                      </m:sSubPr>
                      <m:e>
                        <m:r>
                          <a:rPr lang="en-US" altLang="zh-CN" sz="1200" i="1">
                            <a:latin typeface="Cambria Math" panose="02040503050406030204" pitchFamily="18" charset="0"/>
                          </a:rPr>
                          <m:t>𝑣</m:t>
                        </m:r>
                      </m:e>
                      <m:sub>
                        <m:r>
                          <a:rPr lang="en-US" altLang="zh-CN" sz="1200" i="1">
                            <a:latin typeface="Cambria Math" panose="02040503050406030204" pitchFamily="18" charset="0"/>
                          </a:rPr>
                          <m:t>𝑘</m:t>
                        </m:r>
                      </m:sub>
                    </m:sSub>
                  </m:oMath>
                </a14:m>
                <a:r>
                  <a:rPr lang="en-US" altLang="zh-CN" sz="1200" dirty="0">
                    <a:latin typeface="Arial" panose="020B0604020202020204" pitchFamily="34" charset="0"/>
                    <a:ea typeface="黑体" panose="02010609060101010101" pitchFamily="49" charset="-122"/>
                  </a:rPr>
                  <a:t>: </a:t>
                </a:r>
                <a:endParaRPr lang="en-US" altLang="zh-CN" sz="1200" dirty="0">
                  <a:latin typeface="Arial" panose="020B0604020202020204" pitchFamily="34" charset="0"/>
                  <a:ea typeface="黑体" panose="02010609060101010101" pitchFamily="49" charset="-122"/>
                </a:endParaRPr>
              </a:p>
              <a:p>
                <a:pPr algn="just">
                  <a:lnSpc>
                    <a:spcPct val="10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altLang="zh-CN" sz="1200" b="0" i="1" smtClean="0">
                              <a:latin typeface="Cambria Math" panose="02040503050406030204" pitchFamily="18" charset="0"/>
                              <a:ea typeface="黑体" panose="02010609060101010101" pitchFamily="49" charset="-122"/>
                            </a:rPr>
                          </m:ctrlPr>
                        </m:sSubPr>
                        <m:e>
                          <m:r>
                            <a:rPr lang="zh-CN" altLang="en-US" sz="1200" i="1">
                              <a:latin typeface="Cambria Math" panose="02040503050406030204" pitchFamily="18" charset="0"/>
                              <a:ea typeface="黑体" panose="02010609060101010101" pitchFamily="49" charset="-122"/>
                            </a:rPr>
                            <m:t>𝜁</m:t>
                          </m:r>
                        </m:e>
                        <m:sub>
                          <m:r>
                            <a:rPr lang="en-US" altLang="zh-CN" sz="1200" b="0" i="1" smtClean="0">
                              <a:latin typeface="Cambria Math" panose="02040503050406030204" pitchFamily="18" charset="0"/>
                              <a:ea typeface="黑体" panose="02010609060101010101" pitchFamily="49" charset="-122"/>
                            </a:rPr>
                            <m:t>𝑖</m:t>
                          </m:r>
                          <m:r>
                            <a:rPr lang="en-US" altLang="zh-CN" sz="1200" b="0" i="1" smtClean="0">
                              <a:latin typeface="Cambria Math" panose="02040503050406030204" pitchFamily="18" charset="0"/>
                              <a:ea typeface="黑体" panose="02010609060101010101" pitchFamily="49" charset="-122"/>
                            </a:rPr>
                            <m:t>,</m:t>
                          </m:r>
                          <m:r>
                            <a:rPr lang="en-US" altLang="zh-CN" sz="1200" b="0" i="1" smtClean="0">
                              <a:latin typeface="Cambria Math" panose="02040503050406030204" pitchFamily="18" charset="0"/>
                              <a:ea typeface="黑体" panose="02010609060101010101" pitchFamily="49" charset="-122"/>
                            </a:rPr>
                            <m:t>𝑘</m:t>
                          </m:r>
                        </m:sub>
                      </m:sSub>
                      <m:r>
                        <a:rPr lang="en-US" altLang="zh-CN" sz="1200" b="0" i="1" smtClean="0">
                          <a:latin typeface="Cambria Math" panose="02040503050406030204" pitchFamily="18" charset="0"/>
                          <a:ea typeface="黑体" panose="02010609060101010101" pitchFamily="49" charset="-122"/>
                        </a:rPr>
                        <m:t>=</m:t>
                      </m:r>
                      <m:r>
                        <a:rPr lang="zh-CN" altLang="en-US" sz="1200" i="1">
                          <a:latin typeface="Cambria Math" panose="02040503050406030204" pitchFamily="18" charset="0"/>
                          <a:ea typeface="微软雅黑" panose="020B0503020204020204" pitchFamily="34" charset="-122"/>
                        </a:rPr>
                        <m:t>𝜓</m:t>
                      </m:r>
                      <m:d>
                        <m:dPr>
                          <m:ctrlPr>
                            <a:rPr lang="en-US" altLang="zh-CN" sz="1200" i="1">
                              <a:latin typeface="Cambria Math" panose="02040503050406030204" pitchFamily="18" charset="0"/>
                              <a:ea typeface="微软雅黑" panose="020B0503020204020204" pitchFamily="34" charset="-122"/>
                            </a:rPr>
                          </m:ctrlPr>
                        </m:dPr>
                        <m:e>
                          <m:sSup>
                            <m:sSupPr>
                              <m:ctrlPr>
                                <a:rPr lang="en-US" altLang="zh-CN" sz="1200" i="1">
                                  <a:latin typeface="Cambria Math" panose="02040503050406030204" pitchFamily="18" charset="0"/>
                                </a:rPr>
                              </m:ctrlPr>
                            </m:sSupPr>
                            <m:e>
                              <m:r>
                                <a:rPr lang="zh-CN" altLang="en-US" sz="1200" i="1">
                                  <a:latin typeface="Cambria Math" panose="02040503050406030204" pitchFamily="18" charset="0"/>
                                </a:rPr>
                                <m:t>𝒫</m:t>
                              </m:r>
                            </m:e>
                            <m:sup>
                              <m:r>
                                <a:rPr lang="en-US" altLang="zh-CN" sz="1200" i="1">
                                  <a:latin typeface="Cambria Math" panose="02040503050406030204" pitchFamily="18" charset="0"/>
                                </a:rPr>
                                <m:t>′′</m:t>
                              </m:r>
                              <m:r>
                                <a:rPr lang="en-US" altLang="zh-CN" sz="1200" i="1">
                                  <a:latin typeface="Cambria Math" panose="02040503050406030204" pitchFamily="18" charset="0"/>
                                </a:rPr>
                                <m:t>𝑡</m:t>
                              </m:r>
                            </m:sup>
                          </m:sSup>
                          <m:d>
                            <m:dPr>
                              <m:ctrlPr>
                                <a:rPr lang="en-US" altLang="zh-CN" sz="1200" i="1">
                                  <a:latin typeface="Cambria Math" panose="02040503050406030204" pitchFamily="18" charset="0"/>
                                </a:rPr>
                              </m:ctrlPr>
                            </m:dPr>
                            <m:e>
                              <m:sSub>
                                <m:sSubPr>
                                  <m:ctrlPr>
                                    <a:rPr lang="en-US" altLang="zh-CN" sz="1200" i="1">
                                      <a:latin typeface="Cambria Math" panose="02040503050406030204" pitchFamily="18" charset="0"/>
                                    </a:rPr>
                                  </m:ctrlPr>
                                </m:sSubPr>
                                <m:e>
                                  <m:r>
                                    <a:rPr lang="en-US" altLang="zh-CN" sz="1200" i="1">
                                      <a:latin typeface="Cambria Math" panose="02040503050406030204" pitchFamily="18" charset="0"/>
                                    </a:rPr>
                                    <m:t>𝑚</m:t>
                                  </m:r>
                                </m:e>
                                <m:sub>
                                  <m:r>
                                    <a:rPr lang="en-US" altLang="zh-CN" sz="1200" i="1">
                                      <a:latin typeface="Cambria Math" panose="02040503050406030204" pitchFamily="18" charset="0"/>
                                    </a:rPr>
                                    <m:t>𝑖</m:t>
                                  </m:r>
                                </m:sub>
                              </m:sSub>
                            </m:e>
                          </m:d>
                        </m:e>
                      </m:d>
                      <m:r>
                        <a:rPr lang="en-US" altLang="zh-CN" sz="1200" b="0" i="1" smtClean="0">
                          <a:latin typeface="Cambria Math" panose="02040503050406030204" pitchFamily="18" charset="0"/>
                        </a:rPr>
                        <m:t>−</m:t>
                      </m:r>
                      <m:r>
                        <a:rPr lang="zh-CN" altLang="en-US" sz="1200" i="1">
                          <a:latin typeface="Cambria Math" panose="02040503050406030204" pitchFamily="18" charset="0"/>
                          <a:ea typeface="微软雅黑" panose="020B0503020204020204" pitchFamily="34" charset="-122"/>
                        </a:rPr>
                        <m:t>𝜓</m:t>
                      </m:r>
                      <m:d>
                        <m:dPr>
                          <m:ctrlPr>
                            <a:rPr lang="en-US" altLang="zh-CN" sz="1200" i="1">
                              <a:latin typeface="Cambria Math" panose="02040503050406030204" pitchFamily="18" charset="0"/>
                              <a:ea typeface="微软雅黑" panose="020B0503020204020204" pitchFamily="34" charset="-122"/>
                            </a:rPr>
                          </m:ctrlPr>
                        </m:dPr>
                        <m:e>
                          <m:sSup>
                            <m:sSupPr>
                              <m:ctrlPr>
                                <a:rPr lang="en-US" altLang="zh-CN" sz="1200" i="1">
                                  <a:latin typeface="Cambria Math" panose="02040503050406030204" pitchFamily="18" charset="0"/>
                                </a:rPr>
                              </m:ctrlPr>
                            </m:sSupPr>
                            <m:e>
                              <m:r>
                                <a:rPr lang="zh-CN" altLang="en-US" sz="1200" i="1">
                                  <a:latin typeface="Cambria Math" panose="02040503050406030204" pitchFamily="18" charset="0"/>
                                </a:rPr>
                                <m:t>𝒫</m:t>
                              </m:r>
                            </m:e>
                            <m:sup>
                              <m:r>
                                <a:rPr lang="en-US" altLang="zh-CN" sz="1200" i="1">
                                  <a:latin typeface="Cambria Math" panose="02040503050406030204" pitchFamily="18" charset="0"/>
                                </a:rPr>
                                <m:t>′</m:t>
                              </m:r>
                              <m:r>
                                <a:rPr lang="en-US" altLang="zh-CN" sz="1200" i="1">
                                  <a:latin typeface="Cambria Math" panose="02040503050406030204" pitchFamily="18" charset="0"/>
                                </a:rPr>
                                <m:t>𝑡</m:t>
                              </m:r>
                            </m:sup>
                          </m:sSup>
                          <m:d>
                            <m:dPr>
                              <m:ctrlPr>
                                <a:rPr lang="en-US" altLang="zh-CN" sz="1200" i="1">
                                  <a:latin typeface="Cambria Math" panose="02040503050406030204" pitchFamily="18" charset="0"/>
                                </a:rPr>
                              </m:ctrlPr>
                            </m:dPr>
                            <m:e>
                              <m:sSub>
                                <m:sSubPr>
                                  <m:ctrlPr>
                                    <a:rPr lang="en-US" altLang="zh-CN" sz="1200" i="1">
                                      <a:latin typeface="Cambria Math" panose="02040503050406030204" pitchFamily="18" charset="0"/>
                                    </a:rPr>
                                  </m:ctrlPr>
                                </m:sSubPr>
                                <m:e>
                                  <m:r>
                                    <a:rPr lang="en-US" altLang="zh-CN" sz="1200" i="1">
                                      <a:latin typeface="Cambria Math" panose="02040503050406030204" pitchFamily="18" charset="0"/>
                                    </a:rPr>
                                    <m:t>𝑚</m:t>
                                  </m:r>
                                </m:e>
                                <m:sub>
                                  <m:r>
                                    <a:rPr lang="en-US" altLang="zh-CN" sz="1200" i="1">
                                      <a:latin typeface="Cambria Math" panose="02040503050406030204" pitchFamily="18" charset="0"/>
                                    </a:rPr>
                                    <m:t>𝑖</m:t>
                                  </m:r>
                                </m:sub>
                              </m:sSub>
                            </m:e>
                          </m:d>
                        </m:e>
                      </m:d>
                    </m:oMath>
                  </m:oMathPara>
                </a14:m>
                <a:endParaRPr lang="en-US" altLang="zh-CN" sz="1200" i="1" dirty="0">
                  <a:latin typeface="Cambria Math" panose="02040503050406030204" pitchFamily="18" charset="0"/>
                  <a:ea typeface="Cambria Math" panose="02040503050406030204" pitchFamily="18" charset="0"/>
                </a:endParaRPr>
              </a:p>
            </p:txBody>
          </p:sp>
        </mc:Choice>
        <mc:Fallback>
          <p:sp>
            <p:nvSpPr>
              <p:cNvPr id="16" name="文本框 15"/>
              <p:cNvSpPr txBox="1">
                <a:spLocks noRot="1" noChangeAspect="1" noMove="1" noResize="1" noEditPoints="1" noAdjustHandles="1" noChangeArrowheads="1" noChangeShapeType="1" noTextEdit="1"/>
              </p:cNvSpPr>
              <p:nvPr/>
            </p:nvSpPr>
            <p:spPr>
              <a:xfrm>
                <a:off x="543560" y="4461510"/>
                <a:ext cx="7757160" cy="568325"/>
              </a:xfrm>
              <a:prstGeom prst="rect">
                <a:avLst/>
              </a:prstGeom>
              <a:blipFill rotWithShape="1">
                <a:blip r:embed="rId4"/>
                <a:stretch>
                  <a:fillRect/>
                </a:stretch>
              </a:blipFill>
            </p:spPr>
            <p:txBody>
              <a:bodyPr/>
              <a:lstStyle/>
              <a:p>
                <a:r>
                  <a:rPr lang="zh-CN" altLang="en-US">
                    <a:noFill/>
                  </a:rPr>
                  <a:t> </a:t>
                </a:r>
              </a:p>
            </p:txBody>
          </p:sp>
        </mc:Fallback>
      </mc:AlternateContent>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矩形 46"/>
          <p:cNvSpPr>
            <a:spLocks noChangeArrowheads="1"/>
          </p:cNvSpPr>
          <p:nvPr/>
        </p:nvSpPr>
        <p:spPr bwMode="auto">
          <a:xfrm>
            <a:off x="476188" y="177842"/>
            <a:ext cx="3772182" cy="46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8" tIns="45719" rIns="91438" bIns="45719">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buNone/>
            </a:pPr>
            <a:r>
              <a:rPr lang="en-US" altLang="zh-CN" sz="2400" b="1" dirty="0">
                <a:solidFill>
                  <a:schemeClr val="accent1"/>
                </a:solidFill>
                <a:latin typeface="Arial" panose="020B0604020202020204" pitchFamily="34" charset="0"/>
                <a:ea typeface="黑体" panose="02010609060101010101" pitchFamily="49" charset="-122"/>
              </a:rPr>
              <a:t>Multi-scale combination </a:t>
            </a:r>
            <a:endParaRPr lang="en-US" altLang="zh-CN" sz="2400" b="1" dirty="0">
              <a:solidFill>
                <a:schemeClr val="accent1"/>
              </a:solidFill>
              <a:latin typeface="Arial" panose="020B0604020202020204" pitchFamily="34" charset="0"/>
              <a:ea typeface="黑体" panose="02010609060101010101" pitchFamily="49" charset="-122"/>
            </a:endParaRPr>
          </a:p>
        </p:txBody>
      </p:sp>
      <p:sp>
        <p:nvSpPr>
          <p:cNvPr id="34" name="等腰三角形 47"/>
          <p:cNvSpPr>
            <a:spLocks noChangeArrowheads="1"/>
          </p:cNvSpPr>
          <p:nvPr/>
        </p:nvSpPr>
        <p:spPr bwMode="auto">
          <a:xfrm rot="5400000">
            <a:off x="-39787" y="157290"/>
            <a:ext cx="581159" cy="501585"/>
          </a:xfrm>
          <a:prstGeom prst="triangle">
            <a:avLst>
              <a:gd name="adj" fmla="val 50000"/>
            </a:avLst>
          </a:prstGeom>
          <a:solidFill>
            <a:srgbClr val="1AA3C7"/>
          </a:solidFill>
          <a:ln>
            <a:noFill/>
          </a:ln>
        </p:spPr>
        <p:txBody>
          <a:bodyPr lIns="91438" tIns="45719" rIns="91438" bIns="45719"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1800">
              <a:solidFill>
                <a:srgbClr val="FFFFFF"/>
              </a:solidFill>
              <a:sym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4875575" y="2659251"/>
            <a:ext cx="3991546" cy="2188776"/>
          </a:xfrm>
          <a:prstGeom prst="rect">
            <a:avLst/>
          </a:prstGeom>
        </p:spPr>
      </p:pic>
      <p:pic>
        <p:nvPicPr>
          <p:cNvPr id="6" name="图片 5"/>
          <p:cNvPicPr>
            <a:picLocks noChangeAspect="1"/>
          </p:cNvPicPr>
          <p:nvPr/>
        </p:nvPicPr>
        <p:blipFill>
          <a:blip r:embed="rId2"/>
          <a:stretch>
            <a:fillRect/>
          </a:stretch>
        </p:blipFill>
        <p:spPr>
          <a:xfrm>
            <a:off x="188437" y="772880"/>
            <a:ext cx="4347683" cy="4192778"/>
          </a:xfrm>
          <a:prstGeom prst="rect">
            <a:avLst/>
          </a:prstGeom>
        </p:spPr>
      </p:pic>
      <mc:AlternateContent xmlns:mc="http://schemas.openxmlformats.org/markup-compatibility/2006">
        <mc:Choice xmlns:a14="http://schemas.microsoft.com/office/drawing/2010/main" Requires="a14">
          <p:sp>
            <p:nvSpPr>
              <p:cNvPr id="9" name="文本框 8"/>
              <p:cNvSpPr txBox="1"/>
              <p:nvPr/>
            </p:nvSpPr>
            <p:spPr>
              <a:xfrm>
                <a:off x="4724558" y="197660"/>
                <a:ext cx="4347683" cy="1968616"/>
              </a:xfrm>
              <a:prstGeom prst="rect">
                <a:avLst/>
              </a:prstGeom>
              <a:noFill/>
            </p:spPr>
            <p:txBody>
              <a:bodyPr wrap="square">
                <a:spAutoFit/>
              </a:bodyPr>
              <a:lstStyle/>
              <a:p>
                <a:pPr>
                  <a:lnSpc>
                    <a:spcPct val="130000"/>
                  </a:lnSpc>
                </a:pPr>
                <a:r>
                  <a:rPr lang="en-US" altLang="zh-CN" sz="1600" dirty="0">
                    <a:solidFill>
                      <a:srgbClr val="C00000"/>
                    </a:solidFill>
                  </a:rPr>
                  <a:t>Parallel</a:t>
                </a:r>
                <a:r>
                  <a:rPr lang="en-US" altLang="zh-CN" sz="1600" dirty="0"/>
                  <a:t> combine: </a:t>
                </a:r>
                <a:r>
                  <a:rPr lang="en-US" altLang="zh-CN" sz="1600" dirty="0">
                    <a:latin typeface="Arial" panose="020B0604020202020204" pitchFamily="34" charset="0"/>
                    <a:ea typeface="微软雅黑" panose="020B0503020204020204" pitchFamily="34" charset="-122"/>
                  </a:rPr>
                  <a:t>large-scale gradient descent </a:t>
                </a:r>
                <a:endParaRPr lang="en-US" altLang="zh-CN" sz="1600" dirty="0"/>
              </a:p>
              <a:p>
                <a:pPr>
                  <a:lnSpc>
                    <a:spcPct val="130000"/>
                  </a:lnSpc>
                </a:pPr>
                <a:r>
                  <a:rPr lang="en-US" altLang="zh-CN" sz="1300" dirty="0"/>
                  <a:t>Line2: update latency loss list </a:t>
                </a:r>
                <a14:m>
                  <m:oMath xmlns:m="http://schemas.openxmlformats.org/officeDocument/2006/math">
                    <m:r>
                      <a:rPr lang="zh-CN" altLang="en-US" sz="1300" i="1" smtClean="0">
                        <a:latin typeface="Cambria Math" panose="02040503050406030204" pitchFamily="18" charset="0"/>
                      </a:rPr>
                      <m:t>𝜁</m:t>
                    </m:r>
                    <m:r>
                      <a:rPr lang="en-US" altLang="zh-CN" sz="1300" b="0" i="1" smtClean="0">
                        <a:latin typeface="Cambria Math" panose="02040503050406030204" pitchFamily="18" charset="0"/>
                      </a:rPr>
                      <m:t>={</m:t>
                    </m:r>
                    <m:sSub>
                      <m:sSubPr>
                        <m:ctrlPr>
                          <a:rPr lang="en-US" altLang="zh-CN" sz="1300" i="1">
                            <a:latin typeface="Cambria Math" panose="02040503050406030204" pitchFamily="18" charset="0"/>
                            <a:ea typeface="黑体" panose="02010609060101010101" pitchFamily="49" charset="-122"/>
                          </a:rPr>
                        </m:ctrlPr>
                      </m:sSubPr>
                      <m:e>
                        <m:r>
                          <a:rPr lang="zh-CN" altLang="en-US" sz="1300" i="1">
                            <a:latin typeface="Cambria Math" panose="02040503050406030204" pitchFamily="18" charset="0"/>
                            <a:ea typeface="黑体" panose="02010609060101010101" pitchFamily="49" charset="-122"/>
                          </a:rPr>
                          <m:t>𝜁</m:t>
                        </m:r>
                      </m:e>
                      <m:sub>
                        <m:r>
                          <a:rPr lang="en-US" altLang="zh-CN" sz="1300" i="1">
                            <a:latin typeface="Cambria Math" panose="02040503050406030204" pitchFamily="18" charset="0"/>
                            <a:ea typeface="黑体" panose="02010609060101010101" pitchFamily="49" charset="-122"/>
                          </a:rPr>
                          <m:t>𝑖</m:t>
                        </m:r>
                        <m:r>
                          <a:rPr lang="en-US" altLang="zh-CN" sz="1300" i="1">
                            <a:latin typeface="Cambria Math" panose="02040503050406030204" pitchFamily="18" charset="0"/>
                            <a:ea typeface="黑体" panose="02010609060101010101" pitchFamily="49" charset="-122"/>
                          </a:rPr>
                          <m:t>,</m:t>
                        </m:r>
                        <m:r>
                          <a:rPr lang="en-US" altLang="zh-CN" sz="1300" i="1">
                            <a:latin typeface="Cambria Math" panose="02040503050406030204" pitchFamily="18" charset="0"/>
                            <a:ea typeface="黑体" panose="02010609060101010101" pitchFamily="49" charset="-122"/>
                          </a:rPr>
                          <m:t>𝑘</m:t>
                        </m:r>
                      </m:sub>
                    </m:sSub>
                    <m:r>
                      <a:rPr lang="en-US" altLang="zh-CN" sz="1300" b="0" i="1" smtClean="0">
                        <a:latin typeface="Cambria Math" panose="02040503050406030204" pitchFamily="18" charset="0"/>
                      </a:rPr>
                      <m:t>}</m:t>
                    </m:r>
                  </m:oMath>
                </a14:m>
                <a:r>
                  <a:rPr lang="en-US" altLang="zh-CN" sz="1300" dirty="0"/>
                  <a:t> from Alg.4</a:t>
                </a:r>
                <a:endParaRPr lang="en-US" altLang="zh-CN" sz="1300" dirty="0"/>
              </a:p>
              <a:p>
                <a:pPr marL="179705" indent="-179705">
                  <a:lnSpc>
                    <a:spcPct val="130000"/>
                  </a:lnSpc>
                  <a:buFont typeface="Arial" panose="020B0604020202020204" pitchFamily="34" charset="0"/>
                  <a:buChar char="•"/>
                </a:pPr>
                <a:r>
                  <a:rPr lang="en-US" altLang="zh-CN" sz="1300" dirty="0"/>
                  <a:t>at least one instance to </a:t>
                </a:r>
                <a:r>
                  <a:rPr lang="en-US" altLang="zh-CN" sz="1300" dirty="0">
                    <a:solidFill>
                      <a:srgbClr val="C00000"/>
                    </a:solidFill>
                    <a:latin typeface="Arial" panose="020B0604020202020204" pitchFamily="34" charset="0"/>
                    <a:ea typeface="微软雅黑" panose="020B0503020204020204" pitchFamily="34" charset="-122"/>
                  </a:rPr>
                  <a:t>avoid fallback to cloud</a:t>
                </a:r>
                <a:endParaRPr lang="en-US" altLang="zh-CN" sz="1300" dirty="0">
                  <a:solidFill>
                    <a:srgbClr val="C00000"/>
                  </a:solidFill>
                </a:endParaRPr>
              </a:p>
              <a:p>
                <a:pPr>
                  <a:lnSpc>
                    <a:spcPct val="130000"/>
                  </a:lnSpc>
                </a:pPr>
                <a:r>
                  <a:rPr lang="en-US" altLang="zh-CN" sz="1300" dirty="0"/>
                  <a:t>Line3: regulate the combine number with </a:t>
                </a:r>
                <a14:m>
                  <m:oMath xmlns:m="http://schemas.openxmlformats.org/officeDocument/2006/math">
                    <m:r>
                      <a:rPr lang="zh-CN" altLang="en-US" sz="1300" i="1" smtClean="0">
                        <a:latin typeface="Cambria Math" panose="02040503050406030204" pitchFamily="18" charset="0"/>
                      </a:rPr>
                      <m:t>𝜔</m:t>
                    </m:r>
                    <m:r>
                      <a:rPr lang="en-US" altLang="zh-CN" sz="1300" b="0" i="1" smtClean="0">
                        <a:latin typeface="Cambria Math" panose="02040503050406030204" pitchFamily="18" charset="0"/>
                      </a:rPr>
                      <m:t>%</m:t>
                    </m:r>
                  </m:oMath>
                </a14:m>
                <a:r>
                  <a:rPr lang="en-US" altLang="zh-CN" sz="1300" dirty="0"/>
                  <a:t> minimal</a:t>
                </a:r>
                <a:endParaRPr lang="en-US" altLang="zh-CN" sz="1300" dirty="0"/>
              </a:p>
              <a:p>
                <a:pPr marL="179705" indent="-179705">
                  <a:lnSpc>
                    <a:spcPct val="130000"/>
                  </a:lnSpc>
                  <a:buFont typeface="Arial" panose="020B0604020202020204" pitchFamily="34" charset="0"/>
                  <a:buChar char="•"/>
                </a:pPr>
                <a:r>
                  <a:rPr lang="en-US" altLang="zh-CN" sz="1300" dirty="0"/>
                  <a:t>only combine </a:t>
                </a:r>
                <a14:m>
                  <m:oMath xmlns:m="http://schemas.openxmlformats.org/officeDocument/2006/math">
                    <m:r>
                      <a:rPr lang="zh-CN" altLang="en-US" sz="1300" i="1">
                        <a:latin typeface="Cambria Math" panose="02040503050406030204" pitchFamily="18" charset="0"/>
                      </a:rPr>
                      <m:t>𝜔</m:t>
                    </m:r>
                    <m:r>
                      <a:rPr lang="en-US" altLang="zh-CN" sz="1300" i="1">
                        <a:latin typeface="Cambria Math" panose="02040503050406030204" pitchFamily="18" charset="0"/>
                      </a:rPr>
                      <m:t>%</m:t>
                    </m:r>
                  </m:oMath>
                </a14:m>
                <a:r>
                  <a:rPr lang="en-US" altLang="zh-CN" sz="1300" dirty="0"/>
                  <a:t> lower </a:t>
                </a:r>
                <a14:m>
                  <m:oMath xmlns:m="http://schemas.openxmlformats.org/officeDocument/2006/math">
                    <m:sSub>
                      <m:sSubPr>
                        <m:ctrlPr>
                          <a:rPr lang="en-US" altLang="zh-CN" sz="1300" i="1">
                            <a:latin typeface="Cambria Math" panose="02040503050406030204" pitchFamily="18" charset="0"/>
                            <a:ea typeface="黑体" panose="02010609060101010101" pitchFamily="49" charset="-122"/>
                          </a:rPr>
                        </m:ctrlPr>
                      </m:sSubPr>
                      <m:e>
                        <m:r>
                          <a:rPr lang="zh-CN" altLang="en-US" sz="1300" i="1">
                            <a:latin typeface="Cambria Math" panose="02040503050406030204" pitchFamily="18" charset="0"/>
                            <a:ea typeface="黑体" panose="02010609060101010101" pitchFamily="49" charset="-122"/>
                          </a:rPr>
                          <m:t>𝜁</m:t>
                        </m:r>
                      </m:e>
                      <m:sub>
                        <m:r>
                          <a:rPr lang="en-US" altLang="zh-CN" sz="1300" i="1">
                            <a:latin typeface="Cambria Math" panose="02040503050406030204" pitchFamily="18" charset="0"/>
                            <a:ea typeface="黑体" panose="02010609060101010101" pitchFamily="49" charset="-122"/>
                          </a:rPr>
                          <m:t>𝑖</m:t>
                        </m:r>
                        <m:r>
                          <a:rPr lang="en-US" altLang="zh-CN" sz="1300" i="1">
                            <a:latin typeface="Cambria Math" panose="02040503050406030204" pitchFamily="18" charset="0"/>
                            <a:ea typeface="黑体" panose="02010609060101010101" pitchFamily="49" charset="-122"/>
                          </a:rPr>
                          <m:t>,</m:t>
                        </m:r>
                        <m:r>
                          <a:rPr lang="en-US" altLang="zh-CN" sz="1300" i="1">
                            <a:latin typeface="Cambria Math" panose="02040503050406030204" pitchFamily="18" charset="0"/>
                            <a:ea typeface="黑体" panose="02010609060101010101" pitchFamily="49" charset="-122"/>
                          </a:rPr>
                          <m:t>𝑘</m:t>
                        </m:r>
                      </m:sub>
                    </m:sSub>
                  </m:oMath>
                </a14:m>
                <a:r>
                  <a:rPr lang="en-US" altLang="zh-CN" sz="1300" dirty="0"/>
                  <a:t> to </a:t>
                </a:r>
                <a:r>
                  <a:rPr lang="en-US" altLang="zh-CN" sz="1300" dirty="0">
                    <a:solidFill>
                      <a:srgbClr val="C00000"/>
                    </a:solidFill>
                  </a:rPr>
                  <a:t>limit combine speed</a:t>
                </a:r>
                <a:endParaRPr lang="en-US" altLang="zh-CN" sz="1300" dirty="0">
                  <a:solidFill>
                    <a:srgbClr val="C00000"/>
                  </a:solidFill>
                </a:endParaRPr>
              </a:p>
              <a:p>
                <a:pPr>
                  <a:lnSpc>
                    <a:spcPct val="130000"/>
                  </a:lnSpc>
                </a:pPr>
                <a:r>
                  <a:rPr lang="en-US" altLang="zh-CN" sz="1300" dirty="0"/>
                  <a:t>Line4: filter the “dependency conflicted” instances</a:t>
                </a:r>
                <a:endParaRPr lang="en-US" altLang="zh-CN" sz="1300" dirty="0"/>
              </a:p>
              <a:p>
                <a:pPr marL="179705" indent="-179705">
                  <a:lnSpc>
                    <a:spcPct val="130000"/>
                  </a:lnSpc>
                  <a:buFont typeface="Arial" panose="020B0604020202020204" pitchFamily="34" charset="0"/>
                  <a:buChar char="•"/>
                </a:pPr>
                <a:r>
                  <a:rPr lang="en-US" altLang="zh-CN" sz="1300" dirty="0"/>
                  <a:t>prevent significant increase in completion time</a:t>
                </a:r>
                <a:endParaRPr lang="en-US" altLang="zh-CN" sz="1300" dirty="0"/>
              </a:p>
            </p:txBody>
          </p:sp>
        </mc:Choice>
        <mc:Fallback>
          <p:sp>
            <p:nvSpPr>
              <p:cNvPr id="9" name="文本框 8"/>
              <p:cNvSpPr txBox="1">
                <a:spLocks noRot="1" noChangeAspect="1" noMove="1" noResize="1" noEditPoints="1" noAdjustHandles="1" noChangeArrowheads="1" noChangeShapeType="1" noTextEdit="1"/>
              </p:cNvSpPr>
              <p:nvPr/>
            </p:nvSpPr>
            <p:spPr>
              <a:xfrm>
                <a:off x="4724558" y="197660"/>
                <a:ext cx="4347683" cy="1968616"/>
              </a:xfrm>
              <a:prstGeom prst="rect">
                <a:avLst/>
              </a:prstGeom>
              <a:blipFill rotWithShape="1">
                <a:blip r:embed="rId3"/>
                <a:stretch>
                  <a:fillRect l="-4" t="-9" r="15" b="-13920"/>
                </a:stretch>
              </a:blipFill>
            </p:spPr>
            <p:txBody>
              <a:bodyPr/>
              <a:lstStyle/>
              <a:p>
                <a:r>
                  <a:rPr lang="zh-CN" altLang="en-US">
                    <a:noFill/>
                  </a:rPr>
                  <a:t> </a:t>
                </a:r>
              </a:p>
            </p:txBody>
          </p:sp>
        </mc:Fallback>
      </mc:AlternateContent>
      <p:cxnSp>
        <p:nvCxnSpPr>
          <p:cNvPr id="2" name="直接箭头连接符 1"/>
          <p:cNvCxnSpPr/>
          <p:nvPr/>
        </p:nvCxnSpPr>
        <p:spPr>
          <a:xfrm>
            <a:off x="3281082" y="1864659"/>
            <a:ext cx="1553425" cy="804164"/>
          </a:xfrm>
          <a:prstGeom prst="straightConnector1">
            <a:avLst/>
          </a:prstGeom>
          <a:ln w="63500">
            <a:solidFill>
              <a:srgbClr val="006CB5"/>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583921" y="1542987"/>
            <a:ext cx="1893273" cy="1833715"/>
            <a:chOff x="976719" y="1849765"/>
            <a:chExt cx="1490870" cy="1443971"/>
          </a:xfrm>
        </p:grpSpPr>
        <p:sp>
          <p:nvSpPr>
            <p:cNvPr id="16" name="椭圆 15"/>
            <p:cNvSpPr/>
            <p:nvPr/>
          </p:nvSpPr>
          <p:spPr>
            <a:xfrm>
              <a:off x="1105930" y="1849765"/>
              <a:ext cx="1172817" cy="11728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latin typeface="Arial" panose="020B0604020202020204" pitchFamily="34" charset="0"/>
              </a:endParaRPr>
            </a:p>
          </p:txBody>
        </p:sp>
        <p:grpSp>
          <p:nvGrpSpPr>
            <p:cNvPr id="2" name="组合 1"/>
            <p:cNvGrpSpPr/>
            <p:nvPr/>
          </p:nvGrpSpPr>
          <p:grpSpPr>
            <a:xfrm>
              <a:off x="976719" y="2325007"/>
              <a:ext cx="1490870" cy="968729"/>
              <a:chOff x="976719" y="2325007"/>
              <a:chExt cx="1490870" cy="968729"/>
            </a:xfrm>
          </p:grpSpPr>
          <p:sp>
            <p:nvSpPr>
              <p:cNvPr id="17" name="文本框 16"/>
              <p:cNvSpPr txBox="1"/>
              <p:nvPr/>
            </p:nvSpPr>
            <p:spPr>
              <a:xfrm>
                <a:off x="976719" y="2325007"/>
                <a:ext cx="1490870" cy="290833"/>
              </a:xfrm>
              <a:prstGeom prst="rect">
                <a:avLst/>
              </a:prstGeom>
              <a:noFill/>
            </p:spPr>
            <p:txBody>
              <a:bodyPr wrap="square" rtlCol="0">
                <a:spAutoFit/>
              </a:bodyPr>
              <a:lstStyle/>
              <a:p>
                <a:pPr algn="ctr"/>
                <a:r>
                  <a:rPr lang="en-US" altLang="zh-CN" sz="1800" b="1" dirty="0">
                    <a:latin typeface="Arial" panose="020B0604020202020204" pitchFamily="34" charset="0"/>
                  </a:rPr>
                  <a:t>CONTENTS</a:t>
                </a:r>
                <a:endParaRPr lang="zh-CN" altLang="en-US" sz="1800" b="1" dirty="0">
                  <a:latin typeface="Arial" panose="020B0604020202020204" pitchFamily="34" charset="0"/>
                </a:endParaRPr>
              </a:p>
            </p:txBody>
          </p:sp>
          <p:grpSp>
            <p:nvGrpSpPr>
              <p:cNvPr id="15" name="组合 14"/>
              <p:cNvGrpSpPr/>
              <p:nvPr/>
            </p:nvGrpSpPr>
            <p:grpSpPr>
              <a:xfrm>
                <a:off x="1533155" y="2555839"/>
                <a:ext cx="900297" cy="737897"/>
                <a:chOff x="2044207" y="3407786"/>
                <a:chExt cx="1200396" cy="983862"/>
              </a:xfrm>
            </p:grpSpPr>
            <p:sp>
              <p:nvSpPr>
                <p:cNvPr id="18" name="椭圆 17"/>
                <p:cNvSpPr/>
                <p:nvPr/>
              </p:nvSpPr>
              <p:spPr>
                <a:xfrm>
                  <a:off x="2044207" y="4139648"/>
                  <a:ext cx="252000" cy="252000"/>
                </a:xfrm>
                <a:prstGeom prst="ellipse">
                  <a:avLst/>
                </a:prstGeom>
                <a:solidFill>
                  <a:srgbClr val="616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latin typeface="Arial" panose="020B0604020202020204" pitchFamily="34" charset="0"/>
                  </a:endParaRPr>
                </a:p>
              </p:txBody>
            </p:sp>
            <p:sp>
              <p:nvSpPr>
                <p:cNvPr id="19" name="椭圆 18"/>
                <p:cNvSpPr/>
                <p:nvPr/>
              </p:nvSpPr>
              <p:spPr>
                <a:xfrm>
                  <a:off x="2427217" y="4053909"/>
                  <a:ext cx="216000" cy="216000"/>
                </a:xfrm>
                <a:prstGeom prst="ellipse">
                  <a:avLst/>
                </a:prstGeom>
                <a:solidFill>
                  <a:srgbClr val="61616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latin typeface="Arial" panose="020B0604020202020204" pitchFamily="34" charset="0"/>
                  </a:endParaRPr>
                </a:p>
              </p:txBody>
            </p:sp>
            <p:sp>
              <p:nvSpPr>
                <p:cNvPr id="20" name="椭圆 19"/>
                <p:cNvSpPr/>
                <p:nvPr/>
              </p:nvSpPr>
              <p:spPr>
                <a:xfrm>
                  <a:off x="2732504" y="3922108"/>
                  <a:ext cx="180000" cy="180000"/>
                </a:xfrm>
                <a:prstGeom prst="ellipse">
                  <a:avLst/>
                </a:prstGeom>
                <a:solidFill>
                  <a:srgbClr val="616161">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latin typeface="Arial" panose="020B0604020202020204" pitchFamily="34" charset="0"/>
                  </a:endParaRPr>
                </a:p>
              </p:txBody>
            </p:sp>
            <p:sp>
              <p:nvSpPr>
                <p:cNvPr id="21" name="椭圆 20"/>
                <p:cNvSpPr/>
                <p:nvPr/>
              </p:nvSpPr>
              <p:spPr>
                <a:xfrm>
                  <a:off x="2993547" y="3687071"/>
                  <a:ext cx="144000" cy="144000"/>
                </a:xfrm>
                <a:prstGeom prst="ellipse">
                  <a:avLst/>
                </a:prstGeom>
                <a:solidFill>
                  <a:srgbClr val="616161">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latin typeface="Arial" panose="020B0604020202020204" pitchFamily="34" charset="0"/>
                  </a:endParaRPr>
                </a:p>
              </p:txBody>
            </p:sp>
            <p:sp>
              <p:nvSpPr>
                <p:cNvPr id="22" name="椭圆 21"/>
                <p:cNvSpPr/>
                <p:nvPr/>
              </p:nvSpPr>
              <p:spPr>
                <a:xfrm>
                  <a:off x="3136603" y="3407786"/>
                  <a:ext cx="108000" cy="108000"/>
                </a:xfrm>
                <a:prstGeom prst="ellipse">
                  <a:avLst/>
                </a:prstGeom>
                <a:solidFill>
                  <a:srgbClr val="616161">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latin typeface="Arial" panose="020B0604020202020204" pitchFamily="34" charset="0"/>
                  </a:endParaRPr>
                </a:p>
              </p:txBody>
            </p:sp>
          </p:grpSp>
        </p:grpSp>
      </p:grpSp>
      <p:grpSp>
        <p:nvGrpSpPr>
          <p:cNvPr id="3" name="组合 2"/>
          <p:cNvGrpSpPr/>
          <p:nvPr/>
        </p:nvGrpSpPr>
        <p:grpSpPr>
          <a:xfrm>
            <a:off x="3584042" y="537912"/>
            <a:ext cx="705990" cy="705990"/>
            <a:chOff x="4336983" y="1635338"/>
            <a:chExt cx="737418" cy="737418"/>
          </a:xfrm>
          <a:solidFill>
            <a:srgbClr val="1AA3C7"/>
          </a:solidFill>
        </p:grpSpPr>
        <p:sp>
          <p:nvSpPr>
            <p:cNvPr id="27" name="椭圆 26"/>
            <p:cNvSpPr/>
            <p:nvPr/>
          </p:nvSpPr>
          <p:spPr>
            <a:xfrm>
              <a:off x="4336983" y="1635338"/>
              <a:ext cx="737418" cy="737418"/>
            </a:xfrm>
            <a:prstGeom prst="ellipse">
              <a:avLst/>
            </a:prstGeom>
            <a:grpFill/>
            <a:ln w="9525">
              <a:solidFill>
                <a:srgbClr val="1AA3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latin typeface="Arial" panose="020B0604020202020204" pitchFamily="34" charset="0"/>
              </a:endParaRPr>
            </a:p>
          </p:txBody>
        </p:sp>
        <p:sp>
          <p:nvSpPr>
            <p:cNvPr id="29" name="文本框 28"/>
            <p:cNvSpPr txBox="1"/>
            <p:nvPr/>
          </p:nvSpPr>
          <p:spPr>
            <a:xfrm>
              <a:off x="4489440" y="1817155"/>
              <a:ext cx="457200" cy="417921"/>
            </a:xfrm>
            <a:prstGeom prst="rect">
              <a:avLst/>
            </a:prstGeom>
            <a:grpFill/>
            <a:ln w="12700">
              <a:noFill/>
            </a:ln>
          </p:spPr>
          <p:txBody>
            <a:bodyPr wrap="square" rtlCol="0">
              <a:spAutoFit/>
            </a:bodyPr>
            <a:lstStyle/>
            <a:p>
              <a:pPr algn="ctr"/>
              <a:r>
                <a:rPr lang="en-US" altLang="zh-CN" sz="2000" dirty="0">
                  <a:solidFill>
                    <a:schemeClr val="bg1"/>
                  </a:solidFill>
                  <a:latin typeface="Arial" panose="020B0604020202020204" pitchFamily="34" charset="0"/>
                </a:rPr>
                <a:t>1</a:t>
              </a:r>
              <a:endParaRPr lang="zh-CN" altLang="en-US" sz="2000" dirty="0">
                <a:solidFill>
                  <a:schemeClr val="bg1"/>
                </a:solidFill>
                <a:latin typeface="Arial" panose="020B0604020202020204" pitchFamily="34" charset="0"/>
              </a:endParaRPr>
            </a:p>
          </p:txBody>
        </p:sp>
      </p:grpSp>
      <p:sp>
        <p:nvSpPr>
          <p:cNvPr id="28" name="文本框 27"/>
          <p:cNvSpPr txBox="1"/>
          <p:nvPr/>
        </p:nvSpPr>
        <p:spPr>
          <a:xfrm>
            <a:off x="4585802" y="681202"/>
            <a:ext cx="2956079" cy="461665"/>
          </a:xfrm>
          <a:prstGeom prst="rect">
            <a:avLst/>
          </a:prstGeom>
          <a:noFill/>
        </p:spPr>
        <p:txBody>
          <a:bodyPr wrap="square" rtlCol="0">
            <a:spAutoFit/>
          </a:bodyPr>
          <a:lstStyle/>
          <a:p>
            <a:r>
              <a:rPr lang="en-US" altLang="zh-CN" sz="2400" dirty="0">
                <a:solidFill>
                  <a:srgbClr val="FF0000"/>
                </a:solidFill>
                <a:latin typeface="Arial" panose="020B0604020202020204" pitchFamily="34" charset="0"/>
                <a:ea typeface="黑体" panose="02010609060101010101" pitchFamily="49" charset="-122"/>
                <a:cs typeface="Times New Roman" panose="02020603050405020304" pitchFamily="18" charset="0"/>
              </a:rPr>
              <a:t>Introduction</a:t>
            </a:r>
            <a:endParaRPr lang="zh-CN" altLang="en-US" sz="2400" dirty="0">
              <a:solidFill>
                <a:srgbClr val="FF0000"/>
              </a:solidFill>
              <a:latin typeface="Arial" panose="020B0604020202020204" pitchFamily="34" charset="0"/>
              <a:ea typeface="黑体" panose="02010609060101010101" pitchFamily="49" charset="-122"/>
              <a:cs typeface="Times New Roman" panose="02020603050405020304" pitchFamily="18" charset="0"/>
            </a:endParaRPr>
          </a:p>
        </p:txBody>
      </p:sp>
      <p:sp>
        <p:nvSpPr>
          <p:cNvPr id="63" name="文本框 62"/>
          <p:cNvSpPr txBox="1"/>
          <p:nvPr/>
        </p:nvSpPr>
        <p:spPr>
          <a:xfrm>
            <a:off x="4585802" y="1709361"/>
            <a:ext cx="4018760" cy="461665"/>
          </a:xfrm>
          <a:prstGeom prst="rect">
            <a:avLst/>
          </a:prstGeom>
          <a:noFill/>
        </p:spPr>
        <p:txBody>
          <a:bodyPr wrap="square" rtlCol="0">
            <a:spAutoFit/>
          </a:bodyPr>
          <a:lstStyle/>
          <a:p>
            <a:r>
              <a:rPr lang="en-US" altLang="zh-CN" sz="2400" dirty="0">
                <a:latin typeface="Arial" panose="020B0604020202020204" pitchFamily="34" charset="0"/>
                <a:ea typeface="黑体" panose="02010609060101010101" pitchFamily="49" charset="-122"/>
              </a:rPr>
              <a:t>Model and Formulation</a:t>
            </a:r>
            <a:endParaRPr lang="zh-CN" altLang="en-US" sz="2400" dirty="0">
              <a:latin typeface="Arial" panose="020B0604020202020204" pitchFamily="34" charset="0"/>
              <a:ea typeface="黑体" panose="02010609060101010101" pitchFamily="49" charset="-122"/>
            </a:endParaRPr>
          </a:p>
        </p:txBody>
      </p:sp>
      <p:sp>
        <p:nvSpPr>
          <p:cNvPr id="75" name="文本框 74"/>
          <p:cNvSpPr txBox="1"/>
          <p:nvPr/>
        </p:nvSpPr>
        <p:spPr>
          <a:xfrm>
            <a:off x="4585802" y="3809785"/>
            <a:ext cx="3919906" cy="461665"/>
          </a:xfrm>
          <a:prstGeom prst="rect">
            <a:avLst/>
          </a:prstGeom>
          <a:noFill/>
        </p:spPr>
        <p:txBody>
          <a:bodyPr wrap="square" rtlCol="0">
            <a:spAutoFit/>
          </a:bodyPr>
          <a:lstStyle>
            <a:defPPr>
              <a:defRPr lang="zh-CN"/>
            </a:defPPr>
            <a:lvl1pPr>
              <a:defRPr sz="2400">
                <a:latin typeface="+mn-ea"/>
              </a:defRPr>
            </a:lvl1pPr>
          </a:lstStyle>
          <a:p>
            <a:r>
              <a:rPr lang="en-US" altLang="zh-CN" dirty="0">
                <a:latin typeface="Arial" panose="020B0604020202020204" pitchFamily="34" charset="0"/>
                <a:ea typeface="黑体" panose="02010609060101010101" pitchFamily="49" charset="-122"/>
                <a:cs typeface="Times New Roman" panose="02020603050405020304" pitchFamily="18" charset="0"/>
              </a:rPr>
              <a:t>Experiment and Results</a:t>
            </a:r>
            <a:endParaRPr lang="zh-CN" altLang="en-US" dirty="0">
              <a:latin typeface="Arial" panose="020B0604020202020204" pitchFamily="34" charset="0"/>
              <a:ea typeface="黑体" panose="02010609060101010101" pitchFamily="49" charset="-122"/>
              <a:cs typeface="Times New Roman" panose="02020603050405020304" pitchFamily="18" charset="0"/>
            </a:endParaRPr>
          </a:p>
        </p:txBody>
      </p:sp>
      <p:grpSp>
        <p:nvGrpSpPr>
          <p:cNvPr id="35" name="组合 34"/>
          <p:cNvGrpSpPr/>
          <p:nvPr/>
        </p:nvGrpSpPr>
        <p:grpSpPr>
          <a:xfrm>
            <a:off x="3583128" y="1542987"/>
            <a:ext cx="705990" cy="705990"/>
            <a:chOff x="4336983" y="1635338"/>
            <a:chExt cx="737418" cy="737418"/>
          </a:xfrm>
          <a:solidFill>
            <a:srgbClr val="1AA3C7"/>
          </a:solidFill>
        </p:grpSpPr>
        <p:sp>
          <p:nvSpPr>
            <p:cNvPr id="36" name="椭圆 35"/>
            <p:cNvSpPr/>
            <p:nvPr/>
          </p:nvSpPr>
          <p:spPr>
            <a:xfrm>
              <a:off x="4336983" y="1635338"/>
              <a:ext cx="737418" cy="737418"/>
            </a:xfrm>
            <a:prstGeom prst="ellipse">
              <a:avLst/>
            </a:prstGeom>
            <a:grpFill/>
            <a:ln w="9525">
              <a:solidFill>
                <a:srgbClr val="1AA3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latin typeface="Arial" panose="020B0604020202020204" pitchFamily="34" charset="0"/>
              </a:endParaRPr>
            </a:p>
          </p:txBody>
        </p:sp>
        <p:sp>
          <p:nvSpPr>
            <p:cNvPr id="37" name="文本框 36"/>
            <p:cNvSpPr txBox="1"/>
            <p:nvPr/>
          </p:nvSpPr>
          <p:spPr>
            <a:xfrm>
              <a:off x="4489440" y="1817155"/>
              <a:ext cx="457200" cy="417921"/>
            </a:xfrm>
            <a:prstGeom prst="rect">
              <a:avLst/>
            </a:prstGeom>
            <a:grpFill/>
            <a:ln w="12700">
              <a:noFill/>
            </a:ln>
          </p:spPr>
          <p:txBody>
            <a:bodyPr wrap="square" rtlCol="0">
              <a:spAutoFit/>
            </a:bodyPr>
            <a:lstStyle/>
            <a:p>
              <a:pPr algn="ctr"/>
              <a:r>
                <a:rPr lang="en-US" altLang="zh-CN" sz="2000" dirty="0">
                  <a:solidFill>
                    <a:schemeClr val="bg1"/>
                  </a:solidFill>
                  <a:latin typeface="Arial" panose="020B0604020202020204" pitchFamily="34" charset="0"/>
                </a:rPr>
                <a:t>2</a:t>
              </a:r>
              <a:endParaRPr lang="zh-CN" altLang="en-US" sz="2000" dirty="0">
                <a:solidFill>
                  <a:schemeClr val="bg1"/>
                </a:solidFill>
                <a:latin typeface="Arial" panose="020B0604020202020204" pitchFamily="34" charset="0"/>
              </a:endParaRPr>
            </a:p>
          </p:txBody>
        </p:sp>
      </p:grpSp>
      <p:grpSp>
        <p:nvGrpSpPr>
          <p:cNvPr id="38" name="组合 37"/>
          <p:cNvGrpSpPr/>
          <p:nvPr/>
        </p:nvGrpSpPr>
        <p:grpSpPr>
          <a:xfrm>
            <a:off x="3594949" y="2587163"/>
            <a:ext cx="705990" cy="705990"/>
            <a:chOff x="4336983" y="1635338"/>
            <a:chExt cx="737418" cy="737418"/>
          </a:xfrm>
          <a:solidFill>
            <a:srgbClr val="1AA3C7"/>
          </a:solidFill>
        </p:grpSpPr>
        <p:sp>
          <p:nvSpPr>
            <p:cNvPr id="39" name="椭圆 38"/>
            <p:cNvSpPr/>
            <p:nvPr/>
          </p:nvSpPr>
          <p:spPr>
            <a:xfrm>
              <a:off x="4336983" y="1635338"/>
              <a:ext cx="737418" cy="737418"/>
            </a:xfrm>
            <a:prstGeom prst="ellipse">
              <a:avLst/>
            </a:prstGeom>
            <a:grpFill/>
            <a:ln w="9525">
              <a:solidFill>
                <a:srgbClr val="1AA3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latin typeface="Arial" panose="020B0604020202020204" pitchFamily="34" charset="0"/>
              </a:endParaRPr>
            </a:p>
          </p:txBody>
        </p:sp>
        <p:sp>
          <p:nvSpPr>
            <p:cNvPr id="40" name="文本框 39"/>
            <p:cNvSpPr txBox="1"/>
            <p:nvPr/>
          </p:nvSpPr>
          <p:spPr>
            <a:xfrm>
              <a:off x="4489440" y="1817155"/>
              <a:ext cx="457200" cy="417921"/>
            </a:xfrm>
            <a:prstGeom prst="rect">
              <a:avLst/>
            </a:prstGeom>
            <a:grpFill/>
            <a:ln w="12700">
              <a:noFill/>
            </a:ln>
          </p:spPr>
          <p:txBody>
            <a:bodyPr wrap="square" rtlCol="0">
              <a:spAutoFit/>
            </a:bodyPr>
            <a:lstStyle/>
            <a:p>
              <a:pPr algn="ctr"/>
              <a:r>
                <a:rPr lang="en-US" altLang="zh-CN" sz="2000" dirty="0">
                  <a:solidFill>
                    <a:schemeClr val="bg1"/>
                  </a:solidFill>
                  <a:latin typeface="Arial" panose="020B0604020202020204" pitchFamily="34" charset="0"/>
                </a:rPr>
                <a:t>3</a:t>
              </a:r>
              <a:endParaRPr lang="zh-CN" altLang="en-US" sz="2000" dirty="0">
                <a:solidFill>
                  <a:schemeClr val="bg1"/>
                </a:solidFill>
                <a:latin typeface="Arial" panose="020B0604020202020204" pitchFamily="34" charset="0"/>
              </a:endParaRPr>
            </a:p>
          </p:txBody>
        </p:sp>
      </p:grpSp>
      <p:grpSp>
        <p:nvGrpSpPr>
          <p:cNvPr id="41" name="组合 40"/>
          <p:cNvGrpSpPr/>
          <p:nvPr/>
        </p:nvGrpSpPr>
        <p:grpSpPr>
          <a:xfrm>
            <a:off x="3606770" y="3664539"/>
            <a:ext cx="705990" cy="705990"/>
            <a:chOff x="4336983" y="1635338"/>
            <a:chExt cx="737418" cy="737418"/>
          </a:xfrm>
          <a:solidFill>
            <a:srgbClr val="1AA3C7"/>
          </a:solidFill>
        </p:grpSpPr>
        <p:sp>
          <p:nvSpPr>
            <p:cNvPr id="42" name="椭圆 41"/>
            <p:cNvSpPr/>
            <p:nvPr/>
          </p:nvSpPr>
          <p:spPr>
            <a:xfrm>
              <a:off x="4336983" y="1635338"/>
              <a:ext cx="737418" cy="737418"/>
            </a:xfrm>
            <a:prstGeom prst="ellipse">
              <a:avLst/>
            </a:prstGeom>
            <a:grpFill/>
            <a:ln w="9525">
              <a:solidFill>
                <a:srgbClr val="1AA3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latin typeface="Arial" panose="020B0604020202020204" pitchFamily="34" charset="0"/>
              </a:endParaRPr>
            </a:p>
          </p:txBody>
        </p:sp>
        <p:sp>
          <p:nvSpPr>
            <p:cNvPr id="43" name="文本框 42"/>
            <p:cNvSpPr txBox="1"/>
            <p:nvPr/>
          </p:nvSpPr>
          <p:spPr>
            <a:xfrm>
              <a:off x="4489440" y="1817155"/>
              <a:ext cx="457200" cy="417921"/>
            </a:xfrm>
            <a:prstGeom prst="rect">
              <a:avLst/>
            </a:prstGeom>
            <a:grpFill/>
            <a:ln w="12700">
              <a:noFill/>
            </a:ln>
          </p:spPr>
          <p:txBody>
            <a:bodyPr wrap="square" rtlCol="0">
              <a:spAutoFit/>
            </a:bodyPr>
            <a:lstStyle/>
            <a:p>
              <a:pPr algn="ctr"/>
              <a:r>
                <a:rPr lang="en-US" altLang="zh-CN" sz="2000" dirty="0">
                  <a:solidFill>
                    <a:schemeClr val="bg1"/>
                  </a:solidFill>
                  <a:latin typeface="Arial" panose="020B0604020202020204" pitchFamily="34" charset="0"/>
                </a:rPr>
                <a:t>4</a:t>
              </a:r>
              <a:endParaRPr lang="zh-CN" altLang="en-US" sz="2000" dirty="0">
                <a:solidFill>
                  <a:schemeClr val="bg1"/>
                </a:solidFill>
                <a:latin typeface="Arial" panose="020B0604020202020204" pitchFamily="34" charset="0"/>
              </a:endParaRPr>
            </a:p>
          </p:txBody>
        </p:sp>
      </p:grpSp>
      <p:sp>
        <p:nvSpPr>
          <p:cNvPr id="30" name="文本框 29"/>
          <p:cNvSpPr txBox="1"/>
          <p:nvPr/>
        </p:nvSpPr>
        <p:spPr>
          <a:xfrm>
            <a:off x="4585802" y="2773117"/>
            <a:ext cx="3631582" cy="461665"/>
          </a:xfrm>
          <a:prstGeom prst="rect">
            <a:avLst/>
          </a:prstGeom>
          <a:noFill/>
        </p:spPr>
        <p:txBody>
          <a:bodyPr wrap="square" rtlCol="0">
            <a:spAutoFit/>
          </a:bodyPr>
          <a:lstStyle/>
          <a:p>
            <a:r>
              <a:rPr lang="en-US" altLang="zh-CN" sz="2400" dirty="0">
                <a:latin typeface="Arial" panose="020B0604020202020204" pitchFamily="34" charset="0"/>
                <a:ea typeface="黑体" panose="02010609060101010101" pitchFamily="49" charset="-122"/>
                <a:cs typeface="Times New Roman" panose="02020603050405020304" pitchFamily="18" charset="0"/>
              </a:rPr>
              <a:t>Algorithm Design</a:t>
            </a:r>
            <a:endParaRPr lang="en-US" altLang="zh-CN" sz="2400" dirty="0">
              <a:latin typeface="Arial" panose="020B0604020202020204" pitchFamily="34" charset="0"/>
              <a:ea typeface="黑体" panose="02010609060101010101" pitchFamily="49"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矩形 46"/>
          <p:cNvSpPr>
            <a:spLocks noChangeArrowheads="1"/>
          </p:cNvSpPr>
          <p:nvPr/>
        </p:nvSpPr>
        <p:spPr bwMode="auto">
          <a:xfrm>
            <a:off x="476188" y="177842"/>
            <a:ext cx="3772182" cy="46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8" tIns="45719" rIns="91438" bIns="45719">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buNone/>
            </a:pPr>
            <a:r>
              <a:rPr lang="en-US" altLang="zh-CN" sz="2400" b="1" dirty="0">
                <a:solidFill>
                  <a:schemeClr val="accent1"/>
                </a:solidFill>
                <a:latin typeface="Arial" panose="020B0604020202020204" pitchFamily="34" charset="0"/>
                <a:ea typeface="黑体" panose="02010609060101010101" pitchFamily="49" charset="-122"/>
              </a:rPr>
              <a:t>Multi-scale combination </a:t>
            </a:r>
            <a:endParaRPr lang="en-US" altLang="zh-CN" sz="2400" b="1" dirty="0">
              <a:solidFill>
                <a:schemeClr val="accent1"/>
              </a:solidFill>
              <a:latin typeface="Arial" panose="020B0604020202020204" pitchFamily="34" charset="0"/>
              <a:ea typeface="黑体" panose="02010609060101010101" pitchFamily="49" charset="-122"/>
            </a:endParaRPr>
          </a:p>
        </p:txBody>
      </p:sp>
      <p:sp>
        <p:nvSpPr>
          <p:cNvPr id="34" name="等腰三角形 47"/>
          <p:cNvSpPr>
            <a:spLocks noChangeArrowheads="1"/>
          </p:cNvSpPr>
          <p:nvPr/>
        </p:nvSpPr>
        <p:spPr bwMode="auto">
          <a:xfrm rot="5400000">
            <a:off x="-39787" y="157290"/>
            <a:ext cx="581159" cy="501585"/>
          </a:xfrm>
          <a:prstGeom prst="triangle">
            <a:avLst>
              <a:gd name="adj" fmla="val 50000"/>
            </a:avLst>
          </a:prstGeom>
          <a:solidFill>
            <a:srgbClr val="1AA3C7"/>
          </a:solidFill>
          <a:ln>
            <a:noFill/>
          </a:ln>
        </p:spPr>
        <p:txBody>
          <a:bodyPr lIns="91438" tIns="45719" rIns="91438" bIns="45719"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1800">
              <a:solidFill>
                <a:srgbClr val="FFFFFF"/>
              </a:solidFill>
              <a:sym typeface="微软雅黑" panose="020B0503020204020204" pitchFamily="34" charset="-122"/>
            </a:endParaRPr>
          </a:p>
        </p:txBody>
      </p:sp>
      <p:pic>
        <p:nvPicPr>
          <p:cNvPr id="6" name="图片 5"/>
          <p:cNvPicPr>
            <a:picLocks noChangeAspect="1"/>
          </p:cNvPicPr>
          <p:nvPr/>
        </p:nvPicPr>
        <p:blipFill>
          <a:blip r:embed="rId1"/>
          <a:stretch>
            <a:fillRect/>
          </a:stretch>
        </p:blipFill>
        <p:spPr>
          <a:xfrm>
            <a:off x="188437" y="772880"/>
            <a:ext cx="4347683" cy="4192778"/>
          </a:xfrm>
          <a:prstGeom prst="rect">
            <a:avLst/>
          </a:prstGeom>
        </p:spPr>
      </p:pic>
      <mc:AlternateContent xmlns:mc="http://schemas.openxmlformats.org/markup-compatibility/2006">
        <mc:Choice xmlns:a14="http://schemas.microsoft.com/office/drawing/2010/main" Requires="a14">
          <p:sp>
            <p:nvSpPr>
              <p:cNvPr id="2" name="文本框 1"/>
              <p:cNvSpPr txBox="1"/>
              <p:nvPr/>
            </p:nvSpPr>
            <p:spPr>
              <a:xfrm>
                <a:off x="4477187" y="956490"/>
                <a:ext cx="4666813" cy="1184940"/>
              </a:xfrm>
              <a:prstGeom prst="rect">
                <a:avLst/>
              </a:prstGeom>
              <a:noFill/>
            </p:spPr>
            <p:txBody>
              <a:bodyPr wrap="square">
                <a:spAutoFit/>
              </a:bodyPr>
              <a:lstStyle/>
              <a:p>
                <a:pPr marL="285750" lvl="2" indent="-285750">
                  <a:spcBef>
                    <a:spcPts val="600"/>
                  </a:spcBef>
                  <a:buClr>
                    <a:schemeClr val="accent2">
                      <a:lumMod val="75000"/>
                    </a:schemeClr>
                  </a:buClr>
                  <a:buSzPct val="100000"/>
                  <a:buFont typeface="Wingdings" panose="05000000000000000000" charset="0"/>
                  <a:buChar char="Ø"/>
                </a:pPr>
                <a:r>
                  <a:rPr lang="en-US" altLang="zh-CN" dirty="0">
                    <a:latin typeface="Arial" panose="020B0604020202020204" pitchFamily="34" charset="0"/>
                    <a:ea typeface="微软雅黑" panose="020B0503020204020204" pitchFamily="34" charset="-122"/>
                  </a:rPr>
                  <a:t>small-scale gradient</a:t>
                </a:r>
                <a:r>
                  <a:rPr lang="en-US" altLang="zh-CN" dirty="0"/>
                  <a:t> </a:t>
                </a:r>
                <a14:m>
                  <m:oMath xmlns:m="http://schemas.openxmlformats.org/officeDocument/2006/math">
                    <m:r>
                      <a:rPr lang="zh-CN" altLang="en-US" i="1" smtClean="0">
                        <a:latin typeface="Cambria Math" panose="02040503050406030204" pitchFamily="18" charset="0"/>
                      </a:rPr>
                      <m:t>𝛿</m:t>
                    </m:r>
                    <m:r>
                      <a:rPr lang="en-US" altLang="zh-CN" b="0" i="1" smtClean="0">
                        <a:latin typeface="Cambria Math" panose="02040503050406030204" pitchFamily="18" charset="0"/>
                      </a:rPr>
                      <m:t>=</m:t>
                    </m:r>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𝑄</m:t>
                        </m:r>
                      </m:e>
                      <m:sup>
                        <m:r>
                          <a:rPr lang="en-US" altLang="zh-CN" b="0" i="1" smtClean="0">
                            <a:latin typeface="Cambria Math" panose="02040503050406030204" pitchFamily="18" charset="0"/>
                          </a:rPr>
                          <m:t>′</m:t>
                        </m:r>
                      </m:sup>
                    </m:sSup>
                    <m:r>
                      <a:rPr lang="en-US" altLang="zh-CN" b="0" i="1" smtClean="0">
                        <a:latin typeface="Cambria Math" panose="02040503050406030204" pitchFamily="18" charset="0"/>
                      </a:rPr>
                      <m:t>−</m:t>
                    </m:r>
                    <m:sSup>
                      <m:sSupPr>
                        <m:ctrlPr>
                          <a:rPr lang="en-US" altLang="zh-CN" i="1">
                            <a:latin typeface="Cambria Math" panose="02040503050406030204" pitchFamily="18" charset="0"/>
                          </a:rPr>
                        </m:ctrlPr>
                      </m:sSupPr>
                      <m:e>
                        <m:r>
                          <a:rPr lang="en-US" altLang="zh-CN" i="1">
                            <a:latin typeface="Cambria Math" panose="02040503050406030204" pitchFamily="18" charset="0"/>
                          </a:rPr>
                          <m:t>𝑄</m:t>
                        </m:r>
                      </m:e>
                      <m:sup>
                        <m:r>
                          <a:rPr lang="en-US" altLang="zh-CN" i="1">
                            <a:latin typeface="Cambria Math" panose="02040503050406030204" pitchFamily="18" charset="0"/>
                          </a:rPr>
                          <m:t>′</m:t>
                        </m:r>
                        <m:r>
                          <a:rPr lang="en-US" altLang="zh-CN" b="0" i="1" smtClean="0">
                            <a:latin typeface="Cambria Math" panose="02040503050406030204" pitchFamily="18" charset="0"/>
                          </a:rPr>
                          <m:t>′</m:t>
                        </m:r>
                      </m:sup>
                    </m:sSup>
                    <m:r>
                      <a:rPr lang="en-US" altLang="zh-CN" b="0" i="1" smtClean="0">
                        <a:latin typeface="Cambria Math" panose="02040503050406030204" pitchFamily="18" charset="0"/>
                      </a:rPr>
                      <m:t>+</m:t>
                    </m:r>
                    <m:r>
                      <m:rPr>
                        <m:sty m:val="p"/>
                      </m:rPr>
                      <a:rPr lang="el-GR" altLang="zh-CN" b="0" i="1" smtClean="0">
                        <a:latin typeface="Cambria Math" panose="02040503050406030204" pitchFamily="18" charset="0"/>
                        <a:ea typeface="Cambria Math" panose="02040503050406030204" pitchFamily="18" charset="0"/>
                      </a:rPr>
                      <m:t>Θ</m:t>
                    </m:r>
                  </m:oMath>
                </a14:m>
                <a:endParaRPr lang="en-US" altLang="zh-CN" dirty="0"/>
              </a:p>
              <a:p>
                <a:pPr marL="285750" lvl="2" indent="-285750">
                  <a:spcBef>
                    <a:spcPts val="600"/>
                  </a:spcBef>
                  <a:buClr>
                    <a:schemeClr val="accent2">
                      <a:lumMod val="75000"/>
                    </a:schemeClr>
                  </a:buClr>
                  <a:buSzPct val="100000"/>
                  <a:buFont typeface="Wingdings" panose="05000000000000000000" charset="0"/>
                  <a:buChar char="Ø"/>
                </a:pPr>
                <a:endParaRPr lang="en-US" altLang="zh-CN" dirty="0"/>
              </a:p>
              <a:p>
                <a:pPr marL="285750" lvl="2" indent="-285750">
                  <a:spcBef>
                    <a:spcPts val="600"/>
                  </a:spcBef>
                  <a:buClr>
                    <a:schemeClr val="accent2">
                      <a:lumMod val="75000"/>
                    </a:schemeClr>
                  </a:buClr>
                  <a:buSzPct val="100000"/>
                  <a:buFont typeface="Wingdings" panose="05000000000000000000" charset="0"/>
                  <a:buChar char="Ø"/>
                </a:pPr>
                <a:r>
                  <a:rPr lang="en-US" altLang="zh-CN" dirty="0"/>
                  <a:t>regard </a:t>
                </a:r>
                <a14:m>
                  <m:oMath xmlns:m="http://schemas.openxmlformats.org/officeDocument/2006/math">
                    <m:r>
                      <a:rPr lang="zh-CN" altLang="en-US" i="1" smtClean="0">
                        <a:latin typeface="Cambria Math" panose="02040503050406030204" pitchFamily="18" charset="0"/>
                      </a:rPr>
                      <m:t>𝛿</m:t>
                    </m:r>
                    <m:r>
                      <a:rPr lang="en-US" altLang="zh-CN" i="1" smtClean="0">
                        <a:latin typeface="Cambria Math" panose="02040503050406030204" pitchFamily="18" charset="0"/>
                        <a:ea typeface="Cambria Math" panose="02040503050406030204" pitchFamily="18" charset="0"/>
                      </a:rPr>
                      <m:t>&lt;</m:t>
                    </m:r>
                    <m:r>
                      <a:rPr lang="en-US" altLang="zh-CN" b="0" i="1" smtClean="0">
                        <a:latin typeface="Cambria Math" panose="02040503050406030204" pitchFamily="18" charset="0"/>
                        <a:ea typeface="Cambria Math" panose="02040503050406030204" pitchFamily="18" charset="0"/>
                      </a:rPr>
                      <m:t>0</m:t>
                    </m:r>
                  </m:oMath>
                </a14:m>
                <a:r>
                  <a:rPr lang="zh-CN" altLang="en-US" dirty="0"/>
                  <a:t> </a:t>
                </a:r>
                <a:r>
                  <a:rPr lang="en-US" altLang="zh-CN" dirty="0"/>
                  <a:t>as the sign of the objective rise back</a:t>
                </a:r>
                <a:endParaRPr lang="en-US" altLang="zh-CN" dirty="0"/>
              </a:p>
              <a:p>
                <a:pPr marL="285750" lvl="2" indent="-285750">
                  <a:spcBef>
                    <a:spcPts val="600"/>
                  </a:spcBef>
                  <a:buClr>
                    <a:schemeClr val="accent2">
                      <a:lumMod val="75000"/>
                    </a:schemeClr>
                  </a:buClr>
                  <a:buSzPct val="100000"/>
                  <a:buFont typeface="Wingdings" panose="05000000000000000000" charset="0"/>
                  <a:buChar char="Ø"/>
                </a:pPr>
                <a:r>
                  <a:rPr lang="en-US" altLang="zh-CN" dirty="0">
                    <a:latin typeface="Arial" panose="020B0604020202020204" pitchFamily="34" charset="0"/>
                    <a:ea typeface="微软雅黑" panose="020B0503020204020204" pitchFamily="34" charset="-122"/>
                  </a:rPr>
                  <a:t>disturbance factor </a:t>
                </a:r>
                <a14:m>
                  <m:oMath xmlns:m="http://schemas.openxmlformats.org/officeDocument/2006/math">
                    <m:r>
                      <m:rPr>
                        <m:sty m:val="p"/>
                      </m:rPr>
                      <a:rPr lang="el-GR" altLang="zh-CN" i="1">
                        <a:latin typeface="Cambria Math" panose="02040503050406030204" pitchFamily="18" charset="0"/>
                        <a:ea typeface="Cambria Math" panose="02040503050406030204" pitchFamily="18" charset="0"/>
                      </a:rPr>
                      <m:t>Θ</m:t>
                    </m:r>
                  </m:oMath>
                </a14:m>
                <a:r>
                  <a:rPr lang="en-US" altLang="zh-CN" dirty="0"/>
                  <a:t>: avoid early rise back</a:t>
                </a:r>
                <a:endParaRPr lang="zh-CN" altLang="en-US" dirty="0"/>
              </a:p>
            </p:txBody>
          </p:sp>
        </mc:Choice>
        <mc:Fallback>
          <p:sp>
            <p:nvSpPr>
              <p:cNvPr id="2" name="文本框 1"/>
              <p:cNvSpPr txBox="1">
                <a:spLocks noRot="1" noChangeAspect="1" noMove="1" noResize="1" noEditPoints="1" noAdjustHandles="1" noChangeArrowheads="1" noChangeShapeType="1" noTextEdit="1"/>
              </p:cNvSpPr>
              <p:nvPr/>
            </p:nvSpPr>
            <p:spPr>
              <a:xfrm>
                <a:off x="4477187" y="956490"/>
                <a:ext cx="4666813" cy="1184940"/>
              </a:xfrm>
              <a:prstGeom prst="rect">
                <a:avLst/>
              </a:prstGeom>
              <a:blipFill rotWithShape="1">
                <a:blip r:embed="rId2"/>
                <a:stretch>
                  <a:fillRect l="-9" t="-15" b="18"/>
                </a:stretch>
              </a:blipFill>
            </p:spPr>
            <p:txBody>
              <a:bodyPr/>
              <a:lstStyle/>
              <a:p>
                <a:r>
                  <a:rPr lang="zh-CN" altLang="en-US">
                    <a:noFill/>
                  </a:rPr>
                  <a:t> </a:t>
                </a:r>
              </a:p>
            </p:txBody>
          </p:sp>
        </mc:Fallback>
      </mc:AlternateContent>
      <p:grpSp>
        <p:nvGrpSpPr>
          <p:cNvPr id="3" name="组合 2"/>
          <p:cNvGrpSpPr/>
          <p:nvPr/>
        </p:nvGrpSpPr>
        <p:grpSpPr>
          <a:xfrm flipH="1">
            <a:off x="5187294" y="521286"/>
            <a:ext cx="1429848" cy="400216"/>
            <a:chOff x="4745" y="4597"/>
            <a:chExt cx="1981" cy="390"/>
          </a:xfrm>
        </p:grpSpPr>
        <p:sp>
          <p:nvSpPr>
            <p:cNvPr id="4" name="标注: 弯曲线形 3"/>
            <p:cNvSpPr/>
            <p:nvPr>
              <p:custDataLst>
                <p:tags r:id="rId3"/>
              </p:custDataLst>
            </p:nvPr>
          </p:nvSpPr>
          <p:spPr>
            <a:xfrm>
              <a:off x="4888" y="4622"/>
              <a:ext cx="1672" cy="340"/>
            </a:xfrm>
            <a:prstGeom prst="borderCallout2">
              <a:avLst>
                <a:gd name="adj1" fmla="val 47977"/>
                <a:gd name="adj2" fmla="val -2903"/>
                <a:gd name="adj3" fmla="val 47977"/>
                <a:gd name="adj4" fmla="val -17654"/>
                <a:gd name="adj5" fmla="val 127626"/>
                <a:gd name="adj6" fmla="val -28438"/>
              </a:avLst>
            </a:prstGeom>
            <a:solidFill>
              <a:srgbClr val="006CB5"/>
            </a:solidFill>
            <a:ln w="38100">
              <a:solidFill>
                <a:srgbClr val="006CB5"/>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sz="800" b="1" dirty="0">
                <a:latin typeface="Arial" panose="020B0604020202020204" pitchFamily="34" charset="0"/>
                <a:sym typeface="+mn-ea"/>
              </a:endParaRPr>
            </a:p>
          </p:txBody>
        </p:sp>
        <p:sp>
          <p:nvSpPr>
            <p:cNvPr id="5" name="文本框 4"/>
            <p:cNvSpPr txBox="1"/>
            <p:nvPr/>
          </p:nvSpPr>
          <p:spPr>
            <a:xfrm>
              <a:off x="4745" y="4597"/>
              <a:ext cx="1981" cy="390"/>
            </a:xfrm>
            <a:prstGeom prst="rect">
              <a:avLst/>
            </a:prstGeom>
            <a:noFill/>
          </p:spPr>
          <p:txBody>
            <a:bodyPr wrap="square" rtlCol="0" anchor="t">
              <a:spAutoFit/>
            </a:bodyPr>
            <a:lstStyle/>
            <a:p>
              <a:pPr lvl="0" algn="ctr">
                <a:buClrTx/>
                <a:buSzTx/>
                <a:buFontTx/>
              </a:pPr>
              <a:r>
                <a:rPr lang="en-US" altLang="zh-CN" sz="1000" b="1" dirty="0">
                  <a:solidFill>
                    <a:schemeClr val="bg1"/>
                  </a:solidFill>
                  <a:latin typeface="Arial" panose="020B0604020202020204" pitchFamily="34" charset="0"/>
                  <a:ea typeface="微软雅黑" panose="020B0503020204020204" pitchFamily="34" charset="-122"/>
                  <a:sym typeface="+mn-ea"/>
                </a:rPr>
                <a:t>estimated objective before combination</a:t>
              </a:r>
              <a:endParaRPr lang="en-US" altLang="zh-CN" sz="1000" b="1" dirty="0">
                <a:solidFill>
                  <a:schemeClr val="bg1"/>
                </a:solidFill>
                <a:latin typeface="Arial" panose="020B0604020202020204" pitchFamily="34" charset="0"/>
                <a:ea typeface="微软雅黑" panose="020B0503020204020204" pitchFamily="34" charset="-122"/>
                <a:sym typeface="+mn-ea"/>
              </a:endParaRPr>
            </a:p>
          </p:txBody>
        </p:sp>
      </p:grpSp>
      <p:grpSp>
        <p:nvGrpSpPr>
          <p:cNvPr id="10" name="组合 9"/>
          <p:cNvGrpSpPr/>
          <p:nvPr/>
        </p:nvGrpSpPr>
        <p:grpSpPr>
          <a:xfrm>
            <a:off x="7498683" y="521278"/>
            <a:ext cx="1429848" cy="400216"/>
            <a:chOff x="4745" y="4597"/>
            <a:chExt cx="1981" cy="390"/>
          </a:xfrm>
        </p:grpSpPr>
        <p:sp>
          <p:nvSpPr>
            <p:cNvPr id="11" name="标注: 弯曲线形 10"/>
            <p:cNvSpPr/>
            <p:nvPr>
              <p:custDataLst>
                <p:tags r:id="rId4"/>
              </p:custDataLst>
            </p:nvPr>
          </p:nvSpPr>
          <p:spPr>
            <a:xfrm>
              <a:off x="4888" y="4622"/>
              <a:ext cx="1672" cy="340"/>
            </a:xfrm>
            <a:prstGeom prst="borderCallout2">
              <a:avLst>
                <a:gd name="adj1" fmla="val 47977"/>
                <a:gd name="adj2" fmla="val -2903"/>
                <a:gd name="adj3" fmla="val 47977"/>
                <a:gd name="adj4" fmla="val -17654"/>
                <a:gd name="adj5" fmla="val 127626"/>
                <a:gd name="adj6" fmla="val -28438"/>
              </a:avLst>
            </a:prstGeom>
            <a:solidFill>
              <a:srgbClr val="006CB5"/>
            </a:solidFill>
            <a:ln w="38100">
              <a:solidFill>
                <a:srgbClr val="006CB5"/>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sz="800" b="1" dirty="0">
                <a:latin typeface="Arial" panose="020B0604020202020204" pitchFamily="34" charset="0"/>
                <a:sym typeface="+mn-ea"/>
              </a:endParaRPr>
            </a:p>
          </p:txBody>
        </p:sp>
        <p:sp>
          <p:nvSpPr>
            <p:cNvPr id="12" name="文本框 11"/>
            <p:cNvSpPr txBox="1"/>
            <p:nvPr/>
          </p:nvSpPr>
          <p:spPr>
            <a:xfrm>
              <a:off x="4745" y="4597"/>
              <a:ext cx="1981" cy="390"/>
            </a:xfrm>
            <a:prstGeom prst="rect">
              <a:avLst/>
            </a:prstGeom>
            <a:noFill/>
          </p:spPr>
          <p:txBody>
            <a:bodyPr wrap="square" rtlCol="0" anchor="t">
              <a:spAutoFit/>
            </a:bodyPr>
            <a:lstStyle/>
            <a:p>
              <a:pPr lvl="0" algn="ctr">
                <a:buClrTx/>
                <a:buSzTx/>
                <a:buFontTx/>
              </a:pPr>
              <a:r>
                <a:rPr lang="en-US" altLang="zh-CN" sz="1000" b="1" dirty="0">
                  <a:solidFill>
                    <a:schemeClr val="bg1"/>
                  </a:solidFill>
                  <a:latin typeface="Arial" panose="020B0604020202020204" pitchFamily="34" charset="0"/>
                  <a:ea typeface="微软雅黑" panose="020B0503020204020204" pitchFamily="34" charset="-122"/>
                  <a:sym typeface="+mn-ea"/>
                </a:rPr>
                <a:t>estimated objective after combination</a:t>
              </a:r>
              <a:endParaRPr lang="en-US" altLang="zh-CN" sz="1000" b="1" dirty="0">
                <a:solidFill>
                  <a:schemeClr val="bg1"/>
                </a:solidFill>
                <a:latin typeface="Arial" panose="020B0604020202020204" pitchFamily="34" charset="0"/>
                <a:ea typeface="微软雅黑" panose="020B0503020204020204" pitchFamily="34" charset="-122"/>
                <a:sym typeface="+mn-ea"/>
              </a:endParaRPr>
            </a:p>
          </p:txBody>
        </p:sp>
      </p:grpSp>
      <p:sp>
        <p:nvSpPr>
          <p:cNvPr id="16" name="标注: 弯曲线形 7"/>
          <p:cNvSpPr/>
          <p:nvPr>
            <p:custDataLst>
              <p:tags r:id="rId5"/>
            </p:custDataLst>
          </p:nvPr>
        </p:nvSpPr>
        <p:spPr>
          <a:xfrm flipH="1">
            <a:off x="6146361" y="1299255"/>
            <a:ext cx="1328464" cy="216000"/>
          </a:xfrm>
          <a:prstGeom prst="borderCallout2">
            <a:avLst>
              <a:gd name="adj1" fmla="val 55357"/>
              <a:gd name="adj2" fmla="val 1474"/>
              <a:gd name="adj3" fmla="val 57142"/>
              <a:gd name="adj4" fmla="val -11224"/>
              <a:gd name="adj5" fmla="val -39923"/>
              <a:gd name="adj6" fmla="val -15557"/>
            </a:avLst>
          </a:prstGeom>
          <a:solidFill>
            <a:srgbClr val="006CB5"/>
          </a:solidFill>
          <a:ln w="38100">
            <a:solidFill>
              <a:srgbClr val="006CB5"/>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a:r>
              <a:rPr lang="en-US" altLang="zh-CN" sz="1000" b="1" dirty="0">
                <a:latin typeface="Arial" panose="020B0604020202020204" pitchFamily="34" charset="0"/>
              </a:rPr>
              <a:t>disturbance factor</a:t>
            </a:r>
            <a:endParaRPr lang="en-US" altLang="zh-CN" sz="1000" b="1" dirty="0">
              <a:latin typeface="Arial" panose="020B0604020202020204" pitchFamily="34" charset="0"/>
            </a:endParaRPr>
          </a:p>
        </p:txBody>
      </p:sp>
      <p:pic>
        <p:nvPicPr>
          <p:cNvPr id="18" name="图片 17"/>
          <p:cNvPicPr>
            <a:picLocks noChangeAspect="1"/>
          </p:cNvPicPr>
          <p:nvPr/>
        </p:nvPicPr>
        <p:blipFill>
          <a:blip r:embed="rId6"/>
          <a:srcRect l="551"/>
          <a:stretch>
            <a:fillRect/>
          </a:stretch>
        </p:blipFill>
        <p:spPr>
          <a:xfrm>
            <a:off x="5076647" y="2197086"/>
            <a:ext cx="3135022" cy="2799251"/>
          </a:xfrm>
          <a:prstGeom prst="rect">
            <a:avLst/>
          </a:prstGeom>
        </p:spPr>
      </p:pic>
      <p:sp>
        <p:nvSpPr>
          <p:cNvPr id="19" name="文本框 18"/>
          <p:cNvSpPr txBox="1"/>
          <p:nvPr/>
        </p:nvSpPr>
        <p:spPr>
          <a:xfrm>
            <a:off x="5907079" y="2807057"/>
            <a:ext cx="1442307" cy="307777"/>
          </a:xfrm>
          <a:prstGeom prst="rect">
            <a:avLst/>
          </a:prstGeom>
          <a:noFill/>
        </p:spPr>
        <p:txBody>
          <a:bodyPr wrap="square">
            <a:spAutoFit/>
          </a:bodyPr>
          <a:lstStyle/>
          <a:p>
            <a:r>
              <a:rPr lang="en-US" altLang="zh-CN" b="1" dirty="0">
                <a:solidFill>
                  <a:srgbClr val="C00000"/>
                </a:solidFill>
              </a:rPr>
              <a:t>early rise back</a:t>
            </a:r>
            <a:endParaRPr lang="zh-CN" altLang="en-US" b="1" dirty="0">
              <a:solidFill>
                <a:srgbClr val="C00000"/>
              </a:solidFill>
            </a:endParaRPr>
          </a:p>
        </p:txBody>
      </p:sp>
      <p:cxnSp>
        <p:nvCxnSpPr>
          <p:cNvPr id="20" name="直接箭头连接符 19"/>
          <p:cNvCxnSpPr/>
          <p:nvPr/>
        </p:nvCxnSpPr>
        <p:spPr>
          <a:xfrm flipH="1">
            <a:off x="6118789" y="3161944"/>
            <a:ext cx="189945" cy="333289"/>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6" name="文本框 25"/>
          <p:cNvSpPr txBox="1"/>
          <p:nvPr/>
        </p:nvSpPr>
        <p:spPr>
          <a:xfrm>
            <a:off x="7862134" y="4110096"/>
            <a:ext cx="982907" cy="307777"/>
          </a:xfrm>
          <a:prstGeom prst="rect">
            <a:avLst/>
          </a:prstGeom>
          <a:noFill/>
        </p:spPr>
        <p:txBody>
          <a:bodyPr wrap="square">
            <a:spAutoFit/>
          </a:bodyPr>
          <a:lstStyle/>
          <a:p>
            <a:r>
              <a:rPr lang="en-US" altLang="zh-CN" b="1" dirty="0">
                <a:solidFill>
                  <a:srgbClr val="00B050"/>
                </a:solidFill>
              </a:rPr>
              <a:t>rise back</a:t>
            </a:r>
            <a:endParaRPr lang="zh-CN" altLang="en-US" b="1" dirty="0">
              <a:solidFill>
                <a:srgbClr val="00B050"/>
              </a:solidFill>
            </a:endParaRPr>
          </a:p>
        </p:txBody>
      </p:sp>
      <p:cxnSp>
        <p:nvCxnSpPr>
          <p:cNvPr id="27" name="直接箭头连接符 26"/>
          <p:cNvCxnSpPr/>
          <p:nvPr/>
        </p:nvCxnSpPr>
        <p:spPr>
          <a:xfrm flipH="1">
            <a:off x="7580123" y="4366899"/>
            <a:ext cx="282011" cy="178409"/>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直接箭头连接符 34"/>
          <p:cNvCxnSpPr/>
          <p:nvPr/>
        </p:nvCxnSpPr>
        <p:spPr>
          <a:xfrm>
            <a:off x="5110831" y="2720090"/>
            <a:ext cx="630087" cy="1821473"/>
          </a:xfrm>
          <a:prstGeom prst="straightConnector1">
            <a:avLst/>
          </a:prstGeom>
          <a:ln w="63500">
            <a:solidFill>
              <a:srgbClr val="4484CD"/>
            </a:solidFill>
            <a:tailEnd type="triangle"/>
          </a:ln>
        </p:spPr>
        <p:style>
          <a:lnRef idx="1">
            <a:schemeClr val="accent1"/>
          </a:lnRef>
          <a:fillRef idx="0">
            <a:schemeClr val="accent1"/>
          </a:fillRef>
          <a:effectRef idx="0">
            <a:schemeClr val="accent1"/>
          </a:effectRef>
          <a:fontRef idx="minor">
            <a:schemeClr val="tx1"/>
          </a:fontRef>
        </p:style>
      </p:cxnSp>
      <p:sp>
        <p:nvSpPr>
          <p:cNvPr id="38" name="文本框 37"/>
          <p:cNvSpPr txBox="1"/>
          <p:nvPr/>
        </p:nvSpPr>
        <p:spPr>
          <a:xfrm>
            <a:off x="4249465" y="3630826"/>
            <a:ext cx="1303965" cy="523220"/>
          </a:xfrm>
          <a:prstGeom prst="rect">
            <a:avLst/>
          </a:prstGeom>
          <a:noFill/>
        </p:spPr>
        <p:txBody>
          <a:bodyPr wrap="square">
            <a:spAutoFit/>
          </a:bodyPr>
          <a:lstStyle/>
          <a:p>
            <a:pPr algn="ctr"/>
            <a:r>
              <a:rPr lang="en-US" altLang="zh-CN" b="1" dirty="0">
                <a:solidFill>
                  <a:srgbClr val="4484CD"/>
                </a:solidFill>
              </a:rPr>
              <a:t>combination</a:t>
            </a:r>
            <a:endParaRPr lang="en-US" altLang="zh-CN" b="1" dirty="0">
              <a:solidFill>
                <a:srgbClr val="4484CD"/>
              </a:solidFill>
            </a:endParaRPr>
          </a:p>
          <a:p>
            <a:pPr algn="ctr"/>
            <a:r>
              <a:rPr lang="en-US" altLang="zh-CN" b="1" dirty="0">
                <a:solidFill>
                  <a:srgbClr val="4484CD"/>
                </a:solidFill>
              </a:rPr>
              <a:t>process</a:t>
            </a:r>
            <a:endParaRPr lang="zh-CN" altLang="en-US" b="1" dirty="0">
              <a:solidFill>
                <a:srgbClr val="4484CD"/>
              </a:soli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矩形 46"/>
          <p:cNvSpPr>
            <a:spLocks noChangeArrowheads="1"/>
          </p:cNvSpPr>
          <p:nvPr/>
        </p:nvSpPr>
        <p:spPr bwMode="auto">
          <a:xfrm>
            <a:off x="476188" y="177842"/>
            <a:ext cx="3772182" cy="46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8" tIns="45719" rIns="91438" bIns="45719">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buNone/>
            </a:pPr>
            <a:r>
              <a:rPr lang="en-US" altLang="zh-CN" sz="2400" b="1" dirty="0">
                <a:solidFill>
                  <a:schemeClr val="accent1"/>
                </a:solidFill>
                <a:latin typeface="Arial" panose="020B0604020202020204" pitchFamily="34" charset="0"/>
                <a:ea typeface="黑体" panose="02010609060101010101" pitchFamily="49" charset="-122"/>
              </a:rPr>
              <a:t>Multi-scale combination </a:t>
            </a:r>
            <a:endParaRPr lang="en-US" altLang="zh-CN" sz="2400" b="1" dirty="0">
              <a:solidFill>
                <a:schemeClr val="accent1"/>
              </a:solidFill>
              <a:latin typeface="Arial" panose="020B0604020202020204" pitchFamily="34" charset="0"/>
              <a:ea typeface="黑体" panose="02010609060101010101" pitchFamily="49" charset="-122"/>
            </a:endParaRPr>
          </a:p>
        </p:txBody>
      </p:sp>
      <p:sp>
        <p:nvSpPr>
          <p:cNvPr id="34" name="等腰三角形 47"/>
          <p:cNvSpPr>
            <a:spLocks noChangeArrowheads="1"/>
          </p:cNvSpPr>
          <p:nvPr/>
        </p:nvSpPr>
        <p:spPr bwMode="auto">
          <a:xfrm rot="5400000">
            <a:off x="-39787" y="157290"/>
            <a:ext cx="581159" cy="501585"/>
          </a:xfrm>
          <a:prstGeom prst="triangle">
            <a:avLst>
              <a:gd name="adj" fmla="val 50000"/>
            </a:avLst>
          </a:prstGeom>
          <a:solidFill>
            <a:srgbClr val="1AA3C7"/>
          </a:solidFill>
          <a:ln>
            <a:noFill/>
          </a:ln>
        </p:spPr>
        <p:txBody>
          <a:bodyPr lIns="91438" tIns="45719" rIns="91438" bIns="45719"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1800">
              <a:solidFill>
                <a:srgbClr val="FFFFFF"/>
              </a:solidFill>
              <a:sym typeface="微软雅黑" panose="020B0503020204020204" pitchFamily="34" charset="-122"/>
            </a:endParaRPr>
          </a:p>
        </p:txBody>
      </p:sp>
      <p:pic>
        <p:nvPicPr>
          <p:cNvPr id="8" name="图片 7"/>
          <p:cNvPicPr>
            <a:picLocks noChangeAspect="1"/>
          </p:cNvPicPr>
          <p:nvPr/>
        </p:nvPicPr>
        <p:blipFill>
          <a:blip r:embed="rId1"/>
          <a:stretch>
            <a:fillRect/>
          </a:stretch>
        </p:blipFill>
        <p:spPr>
          <a:xfrm>
            <a:off x="144012" y="759002"/>
            <a:ext cx="3932332" cy="4192365"/>
          </a:xfrm>
          <a:prstGeom prst="rect">
            <a:avLst/>
          </a:prstGeom>
        </p:spPr>
      </p:pic>
      <mc:AlternateContent xmlns:mc="http://schemas.openxmlformats.org/markup-compatibility/2006">
        <mc:Choice xmlns:a14="http://schemas.microsoft.com/office/drawing/2010/main" Requires="a14">
          <p:sp>
            <p:nvSpPr>
              <p:cNvPr id="9" name="文本框 8"/>
              <p:cNvSpPr txBox="1"/>
              <p:nvPr/>
            </p:nvSpPr>
            <p:spPr>
              <a:xfrm>
                <a:off x="4251848" y="792510"/>
                <a:ext cx="4756441" cy="1116965"/>
              </a:xfrm>
              <a:prstGeom prst="rect">
                <a:avLst/>
              </a:prstGeom>
              <a:solidFill>
                <a:srgbClr val="85D8EF"/>
              </a:solidFill>
            </p:spPr>
            <p:txBody>
              <a:bodyPr wrap="square">
                <a:spAutoFit/>
              </a:bodyPr>
              <a:lstStyle/>
              <a:p>
                <a:pPr algn="just">
                  <a:lnSpc>
                    <a:spcPct val="130000"/>
                  </a:lnSpc>
                </a:pPr>
                <a:r>
                  <a:rPr lang="zh-CN" altLang="en-US" sz="1200" b="1" dirty="0">
                    <a:latin typeface="Arial" panose="020B0604020202020204" pitchFamily="34" charset="0"/>
                    <a:ea typeface="黑体" panose="02010609060101010101" pitchFamily="49" charset="-122"/>
                  </a:rPr>
                  <a:t>Definition</a:t>
                </a:r>
                <a:r>
                  <a:rPr lang="en-US" altLang="zh-CN" sz="1200" b="1" dirty="0">
                    <a:latin typeface="Arial" panose="020B0604020202020204" pitchFamily="34" charset="0"/>
                    <a:ea typeface="黑体" panose="02010609060101010101" pitchFamily="49" charset="-122"/>
                  </a:rPr>
                  <a:t>4</a:t>
                </a:r>
                <a:r>
                  <a:rPr lang="zh-CN" altLang="en-US" sz="1200" b="1" dirty="0">
                    <a:latin typeface="Arial" panose="020B0604020202020204" pitchFamily="34" charset="0"/>
                    <a:ea typeface="黑体" panose="02010609060101010101" pitchFamily="49" charset="-122"/>
                  </a:rPr>
                  <a:t>(</a:t>
                </a:r>
                <a:r>
                  <a:rPr lang="en-US" altLang="zh-CN" sz="1200" b="1" dirty="0">
                    <a:solidFill>
                      <a:srgbClr val="C00000"/>
                    </a:solidFill>
                    <a:latin typeface="Arial" panose="020B0604020202020204" pitchFamily="34" charset="0"/>
                    <a:ea typeface="黑体" panose="02010609060101010101" pitchFamily="49" charset="-122"/>
                  </a:rPr>
                  <a:t>local demand factor</a:t>
                </a:r>
                <a:r>
                  <a:rPr lang="zh-CN" altLang="en-US" sz="1200" b="1" dirty="0">
                    <a:latin typeface="Arial" panose="020B0604020202020204" pitchFamily="34" charset="0"/>
                    <a:ea typeface="黑体" panose="02010609060101010101" pitchFamily="49" charset="-122"/>
                  </a:rPr>
                  <a:t>): </a:t>
                </a:r>
                <a:r>
                  <a:rPr lang="en-US" altLang="zh-CN" sz="1200" dirty="0">
                    <a:latin typeface="Arial" panose="020B0604020202020204" pitchFamily="34" charset="0"/>
                    <a:ea typeface="黑体" panose="02010609060101010101" pitchFamily="49" charset="-122"/>
                  </a:rPr>
                  <a:t>the local demand factor </a:t>
                </a:r>
                <a14:m>
                  <m:oMath xmlns:m="http://schemas.openxmlformats.org/officeDocument/2006/math">
                    <m:r>
                      <a:rPr lang="zh-CN" altLang="en-US" sz="1200" i="1" smtClean="0">
                        <a:latin typeface="Cambria Math" panose="02040503050406030204" pitchFamily="18" charset="0"/>
                        <a:ea typeface="黑体" panose="02010609060101010101" pitchFamily="49" charset="-122"/>
                      </a:rPr>
                      <m:t>𝜌</m:t>
                    </m:r>
                    <m:r>
                      <a:rPr lang="en-US" altLang="zh-CN" sz="1200" b="0" i="1" smtClean="0">
                        <a:latin typeface="Cambria Math" panose="02040503050406030204" pitchFamily="18" charset="0"/>
                        <a:ea typeface="黑体" panose="02010609060101010101" pitchFamily="49" charset="-122"/>
                      </a:rPr>
                      <m:t>={</m:t>
                    </m:r>
                    <m:sSub>
                      <m:sSubPr>
                        <m:ctrlPr>
                          <a:rPr lang="en-US" altLang="zh-CN" sz="1200" b="0" i="1" smtClean="0">
                            <a:latin typeface="Cambria Math" panose="02040503050406030204" pitchFamily="18" charset="0"/>
                            <a:ea typeface="黑体" panose="02010609060101010101" pitchFamily="49" charset="-122"/>
                          </a:rPr>
                        </m:ctrlPr>
                      </m:sSubPr>
                      <m:e>
                        <m:r>
                          <a:rPr lang="zh-CN" altLang="en-US" sz="1200" b="0" i="1" smtClean="0">
                            <a:latin typeface="Cambria Math" panose="02040503050406030204" pitchFamily="18" charset="0"/>
                            <a:ea typeface="黑体" panose="02010609060101010101" pitchFamily="49" charset="-122"/>
                          </a:rPr>
                          <m:t>𝜌</m:t>
                        </m:r>
                      </m:e>
                      <m:sub>
                        <m:r>
                          <a:rPr lang="en-US" altLang="zh-CN" sz="1200" b="0" i="1" smtClean="0">
                            <a:latin typeface="Cambria Math" panose="02040503050406030204" pitchFamily="18" charset="0"/>
                            <a:ea typeface="黑体" panose="02010609060101010101" pitchFamily="49" charset="-122"/>
                          </a:rPr>
                          <m:t>𝑘</m:t>
                        </m:r>
                      </m:sub>
                    </m:sSub>
                    <m:r>
                      <a:rPr lang="en-US" altLang="zh-CN" sz="1200" b="0" i="1" smtClean="0">
                        <a:latin typeface="Cambria Math" panose="02040503050406030204" pitchFamily="18" charset="0"/>
                        <a:ea typeface="黑体" panose="02010609060101010101" pitchFamily="49" charset="-122"/>
                      </a:rPr>
                      <m:t>}</m:t>
                    </m:r>
                  </m:oMath>
                </a14:m>
                <a:r>
                  <a:rPr lang="en-US" altLang="zh-CN" sz="1200" dirty="0">
                    <a:latin typeface="Arial" panose="020B0604020202020204" pitchFamily="34" charset="0"/>
                    <a:ea typeface="黑体" panose="02010609060101010101" pitchFamily="49" charset="-122"/>
                  </a:rPr>
                  <a:t> reflects </a:t>
                </a:r>
                <a:r>
                  <a:rPr lang="en-US" altLang="zh-CN" sz="1200" dirty="0">
                    <a:solidFill>
                      <a:srgbClr val="C00000"/>
                    </a:solidFill>
                    <a:latin typeface="Arial" panose="020B0604020202020204" pitchFamily="34" charset="0"/>
                    <a:ea typeface="黑体" panose="02010609060101010101" pitchFamily="49" charset="-122"/>
                  </a:rPr>
                  <a:t>the importance of providing instance </a:t>
                </a:r>
                <a14:m>
                  <m:oMath xmlns:m="http://schemas.openxmlformats.org/officeDocument/2006/math">
                    <m:sSub>
                      <m:sSubPr>
                        <m:ctrlPr>
                          <a:rPr lang="en-US" altLang="zh-CN" sz="1200" i="1">
                            <a:solidFill>
                              <a:srgbClr val="C00000"/>
                            </a:solidFill>
                            <a:latin typeface="Cambria Math" panose="02040503050406030204" pitchFamily="18" charset="0"/>
                          </a:rPr>
                        </m:ctrlPr>
                      </m:sSubPr>
                      <m:e>
                        <m:r>
                          <a:rPr lang="en-US" altLang="zh-CN" sz="1200" i="1">
                            <a:solidFill>
                              <a:srgbClr val="C00000"/>
                            </a:solidFill>
                            <a:latin typeface="Cambria Math" panose="02040503050406030204" pitchFamily="18" charset="0"/>
                          </a:rPr>
                          <m:t>𝑚</m:t>
                        </m:r>
                      </m:e>
                      <m:sub>
                        <m:r>
                          <a:rPr lang="en-US" altLang="zh-CN" sz="1200" i="1">
                            <a:solidFill>
                              <a:srgbClr val="C00000"/>
                            </a:solidFill>
                            <a:latin typeface="Cambria Math" panose="02040503050406030204" pitchFamily="18" charset="0"/>
                          </a:rPr>
                          <m:t>𝑖</m:t>
                        </m:r>
                      </m:sub>
                    </m:sSub>
                  </m:oMath>
                </a14:m>
                <a:r>
                  <a:rPr lang="en-US" altLang="zh-CN" sz="1200" dirty="0">
                    <a:solidFill>
                      <a:srgbClr val="C00000"/>
                    </a:solidFill>
                    <a:latin typeface="Arial" panose="020B0604020202020204" pitchFamily="34" charset="0"/>
                    <a:ea typeface="黑体" panose="02010609060101010101" pitchFamily="49" charset="-122"/>
                  </a:rPr>
                  <a:t> on server </a:t>
                </a:r>
                <a14:m>
                  <m:oMath xmlns:m="http://schemas.openxmlformats.org/officeDocument/2006/math">
                    <m:sSub>
                      <m:sSubPr>
                        <m:ctrlPr>
                          <a:rPr lang="en-US" altLang="zh-CN" sz="1200" i="1">
                            <a:solidFill>
                              <a:srgbClr val="C00000"/>
                            </a:solidFill>
                            <a:latin typeface="Cambria Math" panose="02040503050406030204" pitchFamily="18" charset="0"/>
                          </a:rPr>
                        </m:ctrlPr>
                      </m:sSubPr>
                      <m:e>
                        <m:r>
                          <a:rPr lang="en-US" altLang="zh-CN" sz="1200" i="1">
                            <a:solidFill>
                              <a:srgbClr val="C00000"/>
                            </a:solidFill>
                            <a:latin typeface="Cambria Math" panose="02040503050406030204" pitchFamily="18" charset="0"/>
                          </a:rPr>
                          <m:t>𝑣</m:t>
                        </m:r>
                      </m:e>
                      <m:sub>
                        <m:r>
                          <a:rPr lang="en-US" altLang="zh-CN" sz="1200" i="1">
                            <a:solidFill>
                              <a:srgbClr val="C00000"/>
                            </a:solidFill>
                            <a:latin typeface="Cambria Math" panose="02040503050406030204" pitchFamily="18" charset="0"/>
                          </a:rPr>
                          <m:t>𝑘</m:t>
                        </m:r>
                      </m:sub>
                    </m:sSub>
                  </m:oMath>
                </a14:m>
                <a:r>
                  <a:rPr lang="en-US" altLang="zh-CN" sz="1200" dirty="0">
                    <a:latin typeface="Arial" panose="020B0604020202020204" pitchFamily="34" charset="0"/>
                    <a:ea typeface="黑体" panose="02010609060101010101" pitchFamily="49" charset="-122"/>
                  </a:rPr>
                  <a:t>, where </a:t>
                </a:r>
                <a14:m>
                  <m:oMath xmlns:m="http://schemas.openxmlformats.org/officeDocument/2006/math">
                    <m:sSub>
                      <m:sSubPr>
                        <m:ctrlPr>
                          <a:rPr lang="en-US" altLang="zh-CN" sz="1200" i="1">
                            <a:latin typeface="Cambria Math" panose="02040503050406030204" pitchFamily="18" charset="0"/>
                            <a:ea typeface="黑体" panose="02010609060101010101" pitchFamily="49" charset="-122"/>
                          </a:rPr>
                        </m:ctrlPr>
                      </m:sSubPr>
                      <m:e>
                        <m:r>
                          <a:rPr lang="zh-CN" altLang="en-US" sz="1200" i="1">
                            <a:latin typeface="Cambria Math" panose="02040503050406030204" pitchFamily="18" charset="0"/>
                            <a:ea typeface="黑体" panose="02010609060101010101" pitchFamily="49" charset="-122"/>
                          </a:rPr>
                          <m:t>𝜌</m:t>
                        </m:r>
                      </m:e>
                      <m:sub>
                        <m:r>
                          <a:rPr lang="en-US" altLang="zh-CN" sz="1200" i="1">
                            <a:latin typeface="Cambria Math" panose="02040503050406030204" pitchFamily="18" charset="0"/>
                            <a:ea typeface="黑体" panose="02010609060101010101" pitchFamily="49" charset="-122"/>
                          </a:rPr>
                          <m:t>𝑘</m:t>
                        </m:r>
                      </m:sub>
                    </m:sSub>
                    <m:r>
                      <a:rPr lang="en-US" altLang="zh-CN" sz="1200" b="0" i="1" smtClean="0">
                        <a:latin typeface="Cambria Math" panose="02040503050406030204" pitchFamily="18" charset="0"/>
                        <a:ea typeface="黑体" panose="02010609060101010101" pitchFamily="49" charset="-122"/>
                      </a:rPr>
                      <m:t>={</m:t>
                    </m:r>
                    <m:sSubSup>
                      <m:sSubSupPr>
                        <m:ctrlPr>
                          <a:rPr lang="en-US" altLang="zh-CN" sz="1200" b="0" i="1" smtClean="0">
                            <a:latin typeface="Cambria Math" panose="02040503050406030204" pitchFamily="18" charset="0"/>
                            <a:ea typeface="黑体" panose="02010609060101010101" pitchFamily="49" charset="-122"/>
                          </a:rPr>
                        </m:ctrlPr>
                      </m:sSubSupPr>
                      <m:e>
                        <m:r>
                          <a:rPr lang="zh-CN" altLang="en-US" sz="1200" b="0" i="1" smtClean="0">
                            <a:latin typeface="Cambria Math" panose="02040503050406030204" pitchFamily="18" charset="0"/>
                            <a:ea typeface="黑体" panose="02010609060101010101" pitchFamily="49" charset="-122"/>
                          </a:rPr>
                          <m:t>𝜌</m:t>
                        </m:r>
                      </m:e>
                      <m:sub>
                        <m:sSub>
                          <m:sSubPr>
                            <m:ctrlPr>
                              <a:rPr lang="en-US" altLang="zh-CN" sz="1200" i="1">
                                <a:latin typeface="Cambria Math" panose="02040503050406030204" pitchFamily="18" charset="0"/>
                              </a:rPr>
                            </m:ctrlPr>
                          </m:sSubPr>
                          <m:e>
                            <m:r>
                              <a:rPr lang="en-US" altLang="zh-CN" sz="1200" i="1">
                                <a:latin typeface="Cambria Math" panose="02040503050406030204" pitchFamily="18" charset="0"/>
                              </a:rPr>
                              <m:t>𝑣</m:t>
                            </m:r>
                          </m:e>
                          <m:sub>
                            <m:r>
                              <a:rPr lang="en-US" altLang="zh-CN" sz="1200" i="1">
                                <a:latin typeface="Cambria Math" panose="02040503050406030204" pitchFamily="18" charset="0"/>
                              </a:rPr>
                              <m:t>𝑘</m:t>
                            </m:r>
                          </m:sub>
                        </m:sSub>
                      </m:sub>
                      <m:sup>
                        <m:sSub>
                          <m:sSubPr>
                            <m:ctrlPr>
                              <a:rPr lang="en-US" altLang="zh-CN" sz="1200" i="1">
                                <a:latin typeface="Cambria Math" panose="02040503050406030204" pitchFamily="18" charset="0"/>
                              </a:rPr>
                            </m:ctrlPr>
                          </m:sSubPr>
                          <m:e>
                            <m:r>
                              <a:rPr lang="en-US" altLang="zh-CN" sz="1200" i="1">
                                <a:latin typeface="Cambria Math" panose="02040503050406030204" pitchFamily="18" charset="0"/>
                              </a:rPr>
                              <m:t>𝑚</m:t>
                            </m:r>
                          </m:e>
                          <m:sub>
                            <m:r>
                              <a:rPr lang="en-US" altLang="zh-CN" sz="1200" i="1">
                                <a:latin typeface="Cambria Math" panose="02040503050406030204" pitchFamily="18" charset="0"/>
                              </a:rPr>
                              <m:t>𝑖</m:t>
                            </m:r>
                          </m:sub>
                        </m:sSub>
                      </m:sup>
                    </m:sSubSup>
                    <m:r>
                      <a:rPr lang="en-US" altLang="zh-CN" sz="1200" b="0" i="1" smtClean="0">
                        <a:latin typeface="Cambria Math" panose="02040503050406030204" pitchFamily="18" charset="0"/>
                        <a:ea typeface="黑体" panose="02010609060101010101" pitchFamily="49" charset="-122"/>
                      </a:rPr>
                      <m:t>}</m:t>
                    </m:r>
                  </m:oMath>
                </a14:m>
                <a:r>
                  <a:rPr lang="en-US" altLang="zh-CN" sz="1200" dirty="0">
                    <a:latin typeface="Arial" panose="020B0604020202020204" pitchFamily="34" charset="0"/>
                    <a:ea typeface="黑体" panose="02010609060101010101" pitchFamily="49" charset="-122"/>
                  </a:rPr>
                  <a:t> denotes the instance priority list of a particular server </a:t>
                </a:r>
                <a14:m>
                  <m:oMath xmlns:m="http://schemas.openxmlformats.org/officeDocument/2006/math">
                    <m:sSub>
                      <m:sSubPr>
                        <m:ctrlPr>
                          <a:rPr lang="en-US" altLang="zh-CN" sz="1200" i="1">
                            <a:latin typeface="Cambria Math" panose="02040503050406030204" pitchFamily="18" charset="0"/>
                          </a:rPr>
                        </m:ctrlPr>
                      </m:sSubPr>
                      <m:e>
                        <m:r>
                          <a:rPr lang="en-US" altLang="zh-CN" sz="1200" i="1">
                            <a:latin typeface="Cambria Math" panose="02040503050406030204" pitchFamily="18" charset="0"/>
                          </a:rPr>
                          <m:t>𝑣</m:t>
                        </m:r>
                      </m:e>
                      <m:sub>
                        <m:r>
                          <a:rPr lang="en-US" altLang="zh-CN" sz="1200" i="1">
                            <a:latin typeface="Cambria Math" panose="02040503050406030204" pitchFamily="18" charset="0"/>
                          </a:rPr>
                          <m:t>𝑘</m:t>
                        </m:r>
                      </m:sub>
                    </m:sSub>
                  </m:oMath>
                </a14:m>
                <a:r>
                  <a:rPr lang="en-US" altLang="zh-CN" sz="1200" dirty="0">
                    <a:latin typeface="Arial" panose="020B0604020202020204" pitchFamily="34" charset="0"/>
                    <a:ea typeface="黑体" panose="02010609060101010101" pitchFamily="49" charset="-122"/>
                  </a:rPr>
                  <a:t>. </a:t>
                </a:r>
                <a:endParaRPr lang="en-US" altLang="zh-CN" sz="1200" dirty="0">
                  <a:latin typeface="Arial" panose="020B0604020202020204" pitchFamily="34" charset="0"/>
                  <a:ea typeface="黑体" panose="02010609060101010101" pitchFamily="49" charset="-122"/>
                </a:endParaRPr>
              </a:p>
            </p:txBody>
          </p:sp>
        </mc:Choice>
        <mc:Fallback>
          <p:sp>
            <p:nvSpPr>
              <p:cNvPr id="9" name="文本框 8"/>
              <p:cNvSpPr txBox="1">
                <a:spLocks noRot="1" noChangeAspect="1" noMove="1" noResize="1" noEditPoints="1" noAdjustHandles="1" noChangeArrowheads="1" noChangeShapeType="1" noTextEdit="1"/>
              </p:cNvSpPr>
              <p:nvPr/>
            </p:nvSpPr>
            <p:spPr>
              <a:xfrm>
                <a:off x="4251848" y="792510"/>
                <a:ext cx="4756441" cy="1116965"/>
              </a:xfrm>
              <a:prstGeom prst="rect">
                <a:avLst/>
              </a:prstGeom>
              <a:blipFill rotWithShape="1">
                <a:blip r:embed="rId2"/>
                <a:stretch>
                  <a:fillRect l="-11" t="-3" r="4" b="3"/>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3" name="文本框 2"/>
              <p:cNvSpPr txBox="1"/>
              <p:nvPr/>
            </p:nvSpPr>
            <p:spPr>
              <a:xfrm>
                <a:off x="4225290" y="2339340"/>
                <a:ext cx="4789170" cy="2214245"/>
              </a:xfrm>
              <a:prstGeom prst="rect">
                <a:avLst/>
              </a:prstGeom>
              <a:noFill/>
            </p:spPr>
            <p:txBody>
              <a:bodyPr wrap="square">
                <a:spAutoFit/>
              </a:bodyPr>
              <a:lstStyle/>
              <a:p>
                <a:pPr>
                  <a:lnSpc>
                    <a:spcPct val="130000"/>
                  </a:lnSpc>
                </a:pPr>
                <a:r>
                  <a:rPr lang="en-US" altLang="zh-CN" sz="1300" dirty="0" err="1">
                    <a:latin typeface="Arial" panose="020B0604020202020204" pitchFamily="34" charset="0"/>
                    <a:ea typeface="微软雅黑" panose="020B0503020204020204" pitchFamily="34" charset="-122"/>
                  </a:rPr>
                  <a:t>FuzzyAHP</a:t>
                </a:r>
                <a:r>
                  <a:rPr lang="en-US" altLang="zh-CN" sz="1300" dirty="0">
                    <a:latin typeface="Arial" panose="020B0604020202020204" pitchFamily="34" charset="0"/>
                    <a:ea typeface="微软雅黑" panose="020B0503020204020204" pitchFamily="34" charset="-122"/>
                  </a:rPr>
                  <a:t> method</a:t>
                </a:r>
                <a:r>
                  <a:rPr lang="en-US" altLang="zh-CN" sz="1300" dirty="0"/>
                  <a:t>: </a:t>
                </a:r>
                <a:endParaRPr lang="en-US" altLang="zh-CN" sz="1300" dirty="0"/>
              </a:p>
              <a:p>
                <a:pPr marL="179705" indent="-179705">
                  <a:lnSpc>
                    <a:spcPct val="130000"/>
                  </a:lnSpc>
                  <a:buFont typeface="Arial" panose="020B0604020202020204" pitchFamily="34" charset="0"/>
                  <a:buChar char="•"/>
                </a:pPr>
                <a:r>
                  <a:rPr lang="en-US" altLang="zh-CN" sz="1300" dirty="0"/>
                  <a:t>deployment cost </a:t>
                </a:r>
                <a14:m>
                  <m:oMath xmlns:m="http://schemas.openxmlformats.org/officeDocument/2006/math">
                    <m:r>
                      <a:rPr lang="zh-CN" altLang="en-US" sz="1300">
                        <a:latin typeface="Cambria Math" panose="02040503050406030204" pitchFamily="18" charset="0"/>
                        <a:sym typeface="Comic Sans MS" panose="030F0702030302020204"/>
                      </a:rPr>
                      <m:t>𝜅</m:t>
                    </m:r>
                    <m:r>
                      <a:rPr lang="en-US" altLang="zh-CN" sz="1300">
                        <a:latin typeface="Cambria Math" panose="02040503050406030204" pitchFamily="18" charset="0"/>
                      </a:rPr>
                      <m:t>(</m:t>
                    </m:r>
                    <m:sSub>
                      <m:sSubPr>
                        <m:ctrlPr>
                          <a:rPr lang="en-US" altLang="zh-CN" sz="1300" i="1">
                            <a:latin typeface="Cambria Math" panose="02040503050406030204" pitchFamily="18" charset="0"/>
                          </a:rPr>
                        </m:ctrlPr>
                      </m:sSubPr>
                      <m:e>
                        <m:r>
                          <a:rPr lang="en-US" altLang="zh-CN" sz="1300">
                            <a:latin typeface="Cambria Math" panose="02040503050406030204" pitchFamily="18" charset="0"/>
                          </a:rPr>
                          <m:t>𝑚</m:t>
                        </m:r>
                      </m:e>
                      <m:sub>
                        <m:r>
                          <a:rPr lang="en-US" altLang="zh-CN" sz="1300">
                            <a:latin typeface="Cambria Math" panose="02040503050406030204" pitchFamily="18" charset="0"/>
                          </a:rPr>
                          <m:t>𝑖</m:t>
                        </m:r>
                      </m:sub>
                    </m:sSub>
                    <m:r>
                      <a:rPr lang="en-US" altLang="zh-CN" sz="1300">
                        <a:latin typeface="Cambria Math" panose="02040503050406030204" pitchFamily="18" charset="0"/>
                      </a:rPr>
                      <m:t>)</m:t>
                    </m:r>
                  </m:oMath>
                </a14:m>
                <a:endParaRPr lang="en-US" altLang="zh-CN" sz="1300" dirty="0"/>
              </a:p>
              <a:p>
                <a:pPr marL="179705" indent="-179705">
                  <a:lnSpc>
                    <a:spcPct val="130000"/>
                  </a:lnSpc>
                  <a:buFont typeface="Arial" panose="020B0604020202020204" pitchFamily="34" charset="0"/>
                  <a:buChar char="•"/>
                </a:pPr>
                <a:r>
                  <a:rPr lang="en-US" altLang="zh-CN" sz="1300" dirty="0"/>
                  <a:t>storage requirement </a:t>
                </a:r>
                <a14:m>
                  <m:oMath xmlns:m="http://schemas.openxmlformats.org/officeDocument/2006/math">
                    <m:r>
                      <a:rPr lang="zh-CN" altLang="en-US" sz="1300" i="1">
                        <a:latin typeface="Cambria Math" panose="02040503050406030204" pitchFamily="18" charset="0"/>
                        <a:ea typeface="Cambria Math" panose="02040503050406030204" pitchFamily="18" charset="0"/>
                      </a:rPr>
                      <m:t>𝜙</m:t>
                    </m:r>
                    <m:r>
                      <a:rPr lang="en-US" altLang="zh-CN" sz="1300" i="1">
                        <a:latin typeface="Cambria Math" panose="02040503050406030204" pitchFamily="18" charset="0"/>
                        <a:ea typeface="Cambria Math" panose="02040503050406030204" pitchFamily="18" charset="0"/>
                      </a:rPr>
                      <m:t>(</m:t>
                    </m:r>
                    <m:sSub>
                      <m:sSubPr>
                        <m:ctrlPr>
                          <a:rPr lang="en-US" altLang="zh-CN" sz="1300" i="1">
                            <a:latin typeface="Cambria Math" panose="02040503050406030204" pitchFamily="18" charset="0"/>
                          </a:rPr>
                        </m:ctrlPr>
                      </m:sSubPr>
                      <m:e>
                        <m:r>
                          <a:rPr lang="en-US" altLang="zh-CN" sz="1300" i="1">
                            <a:latin typeface="Cambria Math" panose="02040503050406030204" pitchFamily="18" charset="0"/>
                          </a:rPr>
                          <m:t>𝑚</m:t>
                        </m:r>
                      </m:e>
                      <m:sub>
                        <m:r>
                          <a:rPr lang="en-US" altLang="zh-CN" sz="1300" i="1">
                            <a:latin typeface="Cambria Math" panose="02040503050406030204" pitchFamily="18" charset="0"/>
                          </a:rPr>
                          <m:t>𝑖</m:t>
                        </m:r>
                      </m:sub>
                    </m:sSub>
                    <m:r>
                      <a:rPr lang="en-US" altLang="zh-CN" sz="1300" b="0" i="1" smtClean="0">
                        <a:latin typeface="Cambria Math" panose="02040503050406030204" pitchFamily="18" charset="0"/>
                      </a:rPr>
                      <m:t>)</m:t>
                    </m:r>
                  </m:oMath>
                </a14:m>
                <a:endParaRPr lang="en-US" altLang="zh-CN" sz="1300" dirty="0"/>
              </a:p>
              <a:p>
                <a:pPr marL="179705" indent="-179705">
                  <a:lnSpc>
                    <a:spcPct val="130000"/>
                  </a:lnSpc>
                  <a:buFont typeface="Arial" panose="020B0604020202020204" pitchFamily="34" charset="0"/>
                  <a:buChar char="•"/>
                </a:pPr>
                <a:r>
                  <a:rPr lang="en-US" altLang="zh-CN" sz="1300" dirty="0"/>
                  <a:t>number of requesting users </a:t>
                </a:r>
                <a14:m>
                  <m:oMath xmlns:m="http://schemas.openxmlformats.org/officeDocument/2006/math">
                    <m:d>
                      <m:dPr>
                        <m:begChr m:val="|"/>
                        <m:endChr m:val="|"/>
                        <m:ctrlPr>
                          <a:rPr lang="en-US" altLang="zh-CN" sz="1300" i="1" smtClean="0">
                            <a:latin typeface="Cambria Math" panose="02040503050406030204" pitchFamily="18" charset="0"/>
                          </a:rPr>
                        </m:ctrlPr>
                      </m:dPr>
                      <m:e>
                        <m:sSubSup>
                          <m:sSubSupPr>
                            <m:ctrlPr>
                              <a:rPr lang="en-US" altLang="zh-CN" sz="1300" i="1">
                                <a:latin typeface="Cambria Math" panose="02040503050406030204" pitchFamily="18" charset="0"/>
                              </a:rPr>
                            </m:ctrlPr>
                          </m:sSubSupPr>
                          <m:e>
                            <m:r>
                              <a:rPr lang="zh-CN" altLang="en-US" sz="1300" i="1">
                                <a:latin typeface="Cambria Math" panose="02040503050406030204" pitchFamily="18" charset="0"/>
                              </a:rPr>
                              <m:t>𝕌</m:t>
                            </m:r>
                          </m:e>
                          <m:sub>
                            <m:sSub>
                              <m:sSubPr>
                                <m:ctrlPr>
                                  <a:rPr lang="en-US" altLang="zh-CN" sz="1300" i="1">
                                    <a:latin typeface="Cambria Math" panose="02040503050406030204" pitchFamily="18" charset="0"/>
                                  </a:rPr>
                                </m:ctrlPr>
                              </m:sSubPr>
                              <m:e>
                                <m:r>
                                  <a:rPr lang="en-US" altLang="zh-CN" sz="1300" i="1">
                                    <a:latin typeface="Cambria Math" panose="02040503050406030204" pitchFamily="18" charset="0"/>
                                  </a:rPr>
                                  <m:t>𝑣</m:t>
                                </m:r>
                              </m:e>
                              <m:sub>
                                <m:r>
                                  <a:rPr lang="en-US" altLang="zh-CN" sz="1300" i="1">
                                    <a:latin typeface="Cambria Math" panose="02040503050406030204" pitchFamily="18" charset="0"/>
                                  </a:rPr>
                                  <m:t>𝑘</m:t>
                                </m:r>
                              </m:sub>
                            </m:sSub>
                          </m:sub>
                          <m:sup>
                            <m:sSub>
                              <m:sSubPr>
                                <m:ctrlPr>
                                  <a:rPr lang="en-US" altLang="zh-CN" sz="1300" i="1">
                                    <a:latin typeface="Cambria Math" panose="02040503050406030204" pitchFamily="18" charset="0"/>
                                  </a:rPr>
                                </m:ctrlPr>
                              </m:sSubPr>
                              <m:e>
                                <m:r>
                                  <a:rPr lang="en-US" altLang="zh-CN" sz="1300" i="1">
                                    <a:latin typeface="Cambria Math" panose="02040503050406030204" pitchFamily="18" charset="0"/>
                                  </a:rPr>
                                  <m:t>𝑚</m:t>
                                </m:r>
                              </m:e>
                              <m:sub>
                                <m:r>
                                  <a:rPr lang="en-US" altLang="zh-CN" sz="1300" i="1">
                                    <a:latin typeface="Cambria Math" panose="02040503050406030204" pitchFamily="18" charset="0"/>
                                  </a:rPr>
                                  <m:t>𝑖</m:t>
                                </m:r>
                              </m:sub>
                            </m:sSub>
                          </m:sup>
                        </m:sSubSup>
                      </m:e>
                    </m:d>
                  </m:oMath>
                </a14:m>
                <a:endParaRPr lang="en-US" altLang="zh-CN" sz="1300" dirty="0"/>
              </a:p>
              <a:p>
                <a:pPr marL="179705" indent="-179705">
                  <a:lnSpc>
                    <a:spcPct val="130000"/>
                  </a:lnSpc>
                  <a:buFont typeface="Arial" panose="020B0604020202020204" pitchFamily="34" charset="0"/>
                  <a:buChar char="•"/>
                </a:pPr>
                <a:r>
                  <a:rPr lang="en-US" altLang="zh-CN" sz="1300" dirty="0"/>
                  <a:t>order factor </a:t>
                </a:r>
                <a14:m>
                  <m:oMath xmlns:m="http://schemas.openxmlformats.org/officeDocument/2006/math">
                    <m:sSubSup>
                      <m:sSubSupPr>
                        <m:ctrlPr>
                          <a:rPr lang="en-US" altLang="zh-CN" sz="1300" i="1">
                            <a:latin typeface="Cambria Math" panose="02040503050406030204" pitchFamily="18" charset="0"/>
                          </a:rPr>
                        </m:ctrlPr>
                      </m:sSubSupPr>
                      <m:e>
                        <m:r>
                          <a:rPr lang="en-US" altLang="zh-CN" sz="1300" i="1" smtClean="0">
                            <a:latin typeface="Cambria Math" panose="02040503050406030204" pitchFamily="18" charset="0"/>
                            <a:ea typeface="Cambria Math" panose="02040503050406030204" pitchFamily="18" charset="0"/>
                          </a:rPr>
                          <m:t>ℝ</m:t>
                        </m:r>
                      </m:e>
                      <m:sub>
                        <m:sSub>
                          <m:sSubPr>
                            <m:ctrlPr>
                              <a:rPr lang="en-US" altLang="zh-CN" sz="1300" i="1">
                                <a:latin typeface="Cambria Math" panose="02040503050406030204" pitchFamily="18" charset="0"/>
                              </a:rPr>
                            </m:ctrlPr>
                          </m:sSubPr>
                          <m:e>
                            <m:r>
                              <a:rPr lang="en-US" altLang="zh-CN" sz="1300" i="1">
                                <a:latin typeface="Cambria Math" panose="02040503050406030204" pitchFamily="18" charset="0"/>
                              </a:rPr>
                              <m:t>𝑣</m:t>
                            </m:r>
                          </m:e>
                          <m:sub>
                            <m:r>
                              <a:rPr lang="en-US" altLang="zh-CN" sz="1300" i="1">
                                <a:latin typeface="Cambria Math" panose="02040503050406030204" pitchFamily="18" charset="0"/>
                              </a:rPr>
                              <m:t>𝑘</m:t>
                            </m:r>
                          </m:sub>
                        </m:sSub>
                      </m:sub>
                      <m:sup>
                        <m:sSub>
                          <m:sSubPr>
                            <m:ctrlPr>
                              <a:rPr lang="en-US" altLang="zh-CN" sz="1300" i="1">
                                <a:latin typeface="Cambria Math" panose="02040503050406030204" pitchFamily="18" charset="0"/>
                              </a:rPr>
                            </m:ctrlPr>
                          </m:sSubPr>
                          <m:e>
                            <m:r>
                              <a:rPr lang="en-US" altLang="zh-CN" sz="1300" i="1">
                                <a:latin typeface="Cambria Math" panose="02040503050406030204" pitchFamily="18" charset="0"/>
                              </a:rPr>
                              <m:t>𝑚</m:t>
                            </m:r>
                          </m:e>
                          <m:sub>
                            <m:r>
                              <a:rPr lang="en-US" altLang="zh-CN" sz="1300" i="1">
                                <a:latin typeface="Cambria Math" panose="02040503050406030204" pitchFamily="18" charset="0"/>
                              </a:rPr>
                              <m:t>𝑖</m:t>
                            </m:r>
                          </m:sub>
                        </m:sSub>
                      </m:sup>
                    </m:sSubSup>
                    <m:r>
                      <a:rPr lang="en-US" altLang="zh-CN" sz="1300" b="0" i="1" smtClean="0">
                        <a:latin typeface="Cambria Math" panose="02040503050406030204" pitchFamily="18" charset="0"/>
                      </a:rPr>
                      <m:t>=(</m:t>
                    </m:r>
                    <m:r>
                      <a:rPr lang="en-US" altLang="zh-CN" sz="1300" b="0" i="1" smtClean="0">
                        <a:latin typeface="Cambria Math" panose="02040503050406030204" pitchFamily="18" charset="0"/>
                      </a:rPr>
                      <m:t>3</m:t>
                    </m:r>
                    <m:sSubSup>
                      <m:sSubSupPr>
                        <m:ctrlPr>
                          <a:rPr lang="en-US" altLang="zh-CN" sz="1300" i="1">
                            <a:latin typeface="Cambria Math" panose="02040503050406030204" pitchFamily="18" charset="0"/>
                          </a:rPr>
                        </m:ctrlPr>
                      </m:sSubSupPr>
                      <m:e>
                        <m:sSub>
                          <m:sSubPr>
                            <m:ctrlPr>
                              <a:rPr lang="en-US" altLang="zh-CN" sz="1300" i="1" smtClean="0">
                                <a:latin typeface="Cambria Math" panose="02040503050406030204" pitchFamily="18" charset="0"/>
                              </a:rPr>
                            </m:ctrlPr>
                          </m:sSubPr>
                          <m:e>
                            <m:r>
                              <a:rPr lang="en-US" altLang="zh-CN" sz="1300" b="0" i="1" smtClean="0">
                                <a:latin typeface="Cambria Math" panose="02040503050406030204" pitchFamily="18" charset="0"/>
                              </a:rPr>
                              <m:t>𝑢</m:t>
                            </m:r>
                          </m:e>
                          <m:sub>
                            <m:r>
                              <a:rPr lang="en-US" altLang="zh-CN" sz="1300" b="0" i="1" smtClean="0">
                                <a:latin typeface="Cambria Math" panose="02040503050406030204" pitchFamily="18" charset="0"/>
                              </a:rPr>
                              <m:t>𝑓</m:t>
                            </m:r>
                          </m:sub>
                        </m:sSub>
                      </m:e>
                      <m:sub>
                        <m:sSub>
                          <m:sSubPr>
                            <m:ctrlPr>
                              <a:rPr lang="en-US" altLang="zh-CN" sz="1300" i="1">
                                <a:latin typeface="Cambria Math" panose="02040503050406030204" pitchFamily="18" charset="0"/>
                              </a:rPr>
                            </m:ctrlPr>
                          </m:sSubPr>
                          <m:e>
                            <m:r>
                              <a:rPr lang="en-US" altLang="zh-CN" sz="1300" i="1">
                                <a:latin typeface="Cambria Math" panose="02040503050406030204" pitchFamily="18" charset="0"/>
                              </a:rPr>
                              <m:t>𝑣</m:t>
                            </m:r>
                          </m:e>
                          <m:sub>
                            <m:r>
                              <a:rPr lang="en-US" altLang="zh-CN" sz="1300" i="1">
                                <a:latin typeface="Cambria Math" panose="02040503050406030204" pitchFamily="18" charset="0"/>
                              </a:rPr>
                              <m:t>𝑘</m:t>
                            </m:r>
                          </m:sub>
                        </m:sSub>
                      </m:sub>
                      <m:sup>
                        <m:sSub>
                          <m:sSubPr>
                            <m:ctrlPr>
                              <a:rPr lang="en-US" altLang="zh-CN" sz="1300" i="1">
                                <a:latin typeface="Cambria Math" panose="02040503050406030204" pitchFamily="18" charset="0"/>
                              </a:rPr>
                            </m:ctrlPr>
                          </m:sSubPr>
                          <m:e>
                            <m:r>
                              <a:rPr lang="en-US" altLang="zh-CN" sz="1300" i="1">
                                <a:latin typeface="Cambria Math" panose="02040503050406030204" pitchFamily="18" charset="0"/>
                              </a:rPr>
                              <m:t>𝑚</m:t>
                            </m:r>
                          </m:e>
                          <m:sub>
                            <m:r>
                              <a:rPr lang="en-US" altLang="zh-CN" sz="1300" i="1">
                                <a:latin typeface="Cambria Math" panose="02040503050406030204" pitchFamily="18" charset="0"/>
                              </a:rPr>
                              <m:t>𝑖</m:t>
                            </m:r>
                          </m:sub>
                        </m:sSub>
                      </m:sup>
                    </m:sSubSup>
                    <m:r>
                      <a:rPr lang="en-US" altLang="zh-CN" sz="1300" b="0" i="1" smtClean="0">
                        <a:latin typeface="Cambria Math" panose="02040503050406030204" pitchFamily="18" charset="0"/>
                      </a:rPr>
                      <m:t>+</m:t>
                    </m:r>
                    <m:r>
                      <a:rPr lang="en-US" altLang="zh-CN" sz="1300" b="0" i="1" smtClean="0">
                        <a:latin typeface="Cambria Math" panose="02040503050406030204" pitchFamily="18" charset="0"/>
                      </a:rPr>
                      <m:t>2</m:t>
                    </m:r>
                    <m:sSubSup>
                      <m:sSubSupPr>
                        <m:ctrlPr>
                          <a:rPr lang="en-US" altLang="zh-CN" sz="1300" i="1">
                            <a:latin typeface="Cambria Math" panose="02040503050406030204" pitchFamily="18" charset="0"/>
                          </a:rPr>
                        </m:ctrlPr>
                      </m:sSubSupPr>
                      <m:e>
                        <m:sSub>
                          <m:sSubPr>
                            <m:ctrlPr>
                              <a:rPr lang="en-US" altLang="zh-CN" sz="1300" i="1">
                                <a:latin typeface="Cambria Math" panose="02040503050406030204" pitchFamily="18" charset="0"/>
                              </a:rPr>
                            </m:ctrlPr>
                          </m:sSubPr>
                          <m:e>
                            <m:r>
                              <a:rPr lang="en-US" altLang="zh-CN" sz="1300" i="1">
                                <a:latin typeface="Cambria Math" panose="02040503050406030204" pitchFamily="18" charset="0"/>
                              </a:rPr>
                              <m:t>𝑢</m:t>
                            </m:r>
                          </m:e>
                          <m:sub>
                            <m:r>
                              <a:rPr lang="en-US" altLang="zh-CN" sz="1300" b="0" i="1" smtClean="0">
                                <a:latin typeface="Cambria Math" panose="02040503050406030204" pitchFamily="18" charset="0"/>
                              </a:rPr>
                              <m:t>𝑙</m:t>
                            </m:r>
                          </m:sub>
                        </m:sSub>
                      </m:e>
                      <m:sub>
                        <m:sSub>
                          <m:sSubPr>
                            <m:ctrlPr>
                              <a:rPr lang="en-US" altLang="zh-CN" sz="1300" i="1">
                                <a:latin typeface="Cambria Math" panose="02040503050406030204" pitchFamily="18" charset="0"/>
                              </a:rPr>
                            </m:ctrlPr>
                          </m:sSubPr>
                          <m:e>
                            <m:r>
                              <a:rPr lang="en-US" altLang="zh-CN" sz="1300" i="1">
                                <a:latin typeface="Cambria Math" panose="02040503050406030204" pitchFamily="18" charset="0"/>
                              </a:rPr>
                              <m:t>𝑣</m:t>
                            </m:r>
                          </m:e>
                          <m:sub>
                            <m:r>
                              <a:rPr lang="en-US" altLang="zh-CN" sz="1300" i="1">
                                <a:latin typeface="Cambria Math" panose="02040503050406030204" pitchFamily="18" charset="0"/>
                              </a:rPr>
                              <m:t>𝑘</m:t>
                            </m:r>
                          </m:sub>
                        </m:sSub>
                      </m:sub>
                      <m:sup>
                        <m:sSub>
                          <m:sSubPr>
                            <m:ctrlPr>
                              <a:rPr lang="en-US" altLang="zh-CN" sz="1300" i="1">
                                <a:latin typeface="Cambria Math" panose="02040503050406030204" pitchFamily="18" charset="0"/>
                              </a:rPr>
                            </m:ctrlPr>
                          </m:sSubPr>
                          <m:e>
                            <m:r>
                              <a:rPr lang="en-US" altLang="zh-CN" sz="1300" i="1">
                                <a:latin typeface="Cambria Math" panose="02040503050406030204" pitchFamily="18" charset="0"/>
                              </a:rPr>
                              <m:t>𝑚</m:t>
                            </m:r>
                          </m:e>
                          <m:sub>
                            <m:r>
                              <a:rPr lang="en-US" altLang="zh-CN" sz="1300" i="1">
                                <a:latin typeface="Cambria Math" panose="02040503050406030204" pitchFamily="18" charset="0"/>
                              </a:rPr>
                              <m:t>𝑖</m:t>
                            </m:r>
                          </m:sub>
                        </m:sSub>
                      </m:sup>
                    </m:sSubSup>
                    <m:r>
                      <a:rPr lang="en-US" altLang="zh-CN" sz="1300" b="0" i="1" smtClean="0">
                        <a:latin typeface="Cambria Math" panose="02040503050406030204" pitchFamily="18" charset="0"/>
                      </a:rPr>
                      <m:t>+</m:t>
                    </m:r>
                    <m:sSubSup>
                      <m:sSubSupPr>
                        <m:ctrlPr>
                          <a:rPr lang="en-US" altLang="zh-CN" sz="1300" i="1">
                            <a:latin typeface="Cambria Math" panose="02040503050406030204" pitchFamily="18" charset="0"/>
                          </a:rPr>
                        </m:ctrlPr>
                      </m:sSubSupPr>
                      <m:e>
                        <m:sSub>
                          <m:sSubPr>
                            <m:ctrlPr>
                              <a:rPr lang="en-US" altLang="zh-CN" sz="1300" i="1">
                                <a:latin typeface="Cambria Math" panose="02040503050406030204" pitchFamily="18" charset="0"/>
                              </a:rPr>
                            </m:ctrlPr>
                          </m:sSubPr>
                          <m:e>
                            <m:r>
                              <a:rPr lang="en-US" altLang="zh-CN" sz="1300" i="1">
                                <a:latin typeface="Cambria Math" panose="02040503050406030204" pitchFamily="18" charset="0"/>
                              </a:rPr>
                              <m:t>𝑢</m:t>
                            </m:r>
                          </m:e>
                          <m:sub>
                            <m:r>
                              <a:rPr lang="en-US" altLang="zh-CN" sz="1300" b="0" i="1" smtClean="0">
                                <a:latin typeface="Cambria Math" panose="02040503050406030204" pitchFamily="18" charset="0"/>
                              </a:rPr>
                              <m:t>𝑚</m:t>
                            </m:r>
                          </m:sub>
                        </m:sSub>
                      </m:e>
                      <m:sub>
                        <m:sSub>
                          <m:sSubPr>
                            <m:ctrlPr>
                              <a:rPr lang="en-US" altLang="zh-CN" sz="1300" i="1">
                                <a:latin typeface="Cambria Math" panose="02040503050406030204" pitchFamily="18" charset="0"/>
                              </a:rPr>
                            </m:ctrlPr>
                          </m:sSubPr>
                          <m:e>
                            <m:r>
                              <a:rPr lang="en-US" altLang="zh-CN" sz="1300" i="1">
                                <a:latin typeface="Cambria Math" panose="02040503050406030204" pitchFamily="18" charset="0"/>
                              </a:rPr>
                              <m:t>𝑣</m:t>
                            </m:r>
                          </m:e>
                          <m:sub>
                            <m:r>
                              <a:rPr lang="en-US" altLang="zh-CN" sz="1300" i="1">
                                <a:latin typeface="Cambria Math" panose="02040503050406030204" pitchFamily="18" charset="0"/>
                              </a:rPr>
                              <m:t>𝑘</m:t>
                            </m:r>
                          </m:sub>
                        </m:sSub>
                      </m:sub>
                      <m:sup>
                        <m:sSub>
                          <m:sSubPr>
                            <m:ctrlPr>
                              <a:rPr lang="en-US" altLang="zh-CN" sz="1300" i="1">
                                <a:latin typeface="Cambria Math" panose="02040503050406030204" pitchFamily="18" charset="0"/>
                              </a:rPr>
                            </m:ctrlPr>
                          </m:sSubPr>
                          <m:e>
                            <m:r>
                              <a:rPr lang="en-US" altLang="zh-CN" sz="1300" i="1">
                                <a:latin typeface="Cambria Math" panose="02040503050406030204" pitchFamily="18" charset="0"/>
                              </a:rPr>
                              <m:t>𝑚</m:t>
                            </m:r>
                          </m:e>
                          <m:sub>
                            <m:r>
                              <a:rPr lang="en-US" altLang="zh-CN" sz="1300" i="1">
                                <a:latin typeface="Cambria Math" panose="02040503050406030204" pitchFamily="18" charset="0"/>
                              </a:rPr>
                              <m:t>𝑖</m:t>
                            </m:r>
                          </m:sub>
                        </m:sSub>
                      </m:sup>
                    </m:sSubSup>
                    <m:r>
                      <a:rPr lang="en-US" altLang="zh-CN" sz="1300" b="0" i="1" smtClean="0">
                        <a:latin typeface="Cambria Math" panose="02040503050406030204" pitchFamily="18" charset="0"/>
                      </a:rPr>
                      <m:t>)/</m:t>
                    </m:r>
                    <m:d>
                      <m:dPr>
                        <m:begChr m:val="|"/>
                        <m:endChr m:val="|"/>
                        <m:ctrlPr>
                          <a:rPr lang="en-US" altLang="zh-CN" sz="1300" i="1">
                            <a:latin typeface="Cambria Math" panose="02040503050406030204" pitchFamily="18" charset="0"/>
                          </a:rPr>
                        </m:ctrlPr>
                      </m:dPr>
                      <m:e>
                        <m:sSubSup>
                          <m:sSubSupPr>
                            <m:ctrlPr>
                              <a:rPr lang="en-US" altLang="zh-CN" sz="1300" i="1">
                                <a:latin typeface="Cambria Math" panose="02040503050406030204" pitchFamily="18" charset="0"/>
                              </a:rPr>
                            </m:ctrlPr>
                          </m:sSubSupPr>
                          <m:e>
                            <m:r>
                              <a:rPr lang="zh-CN" altLang="en-US" sz="1300" i="1">
                                <a:latin typeface="Cambria Math" panose="02040503050406030204" pitchFamily="18" charset="0"/>
                              </a:rPr>
                              <m:t>𝕌</m:t>
                            </m:r>
                          </m:e>
                          <m:sub>
                            <m:sSub>
                              <m:sSubPr>
                                <m:ctrlPr>
                                  <a:rPr lang="en-US" altLang="zh-CN" sz="1300" i="1">
                                    <a:latin typeface="Cambria Math" panose="02040503050406030204" pitchFamily="18" charset="0"/>
                                  </a:rPr>
                                </m:ctrlPr>
                              </m:sSubPr>
                              <m:e>
                                <m:r>
                                  <a:rPr lang="en-US" altLang="zh-CN" sz="1300" i="1">
                                    <a:latin typeface="Cambria Math" panose="02040503050406030204" pitchFamily="18" charset="0"/>
                                  </a:rPr>
                                  <m:t>𝑣</m:t>
                                </m:r>
                              </m:e>
                              <m:sub>
                                <m:r>
                                  <a:rPr lang="en-US" altLang="zh-CN" sz="1300" i="1">
                                    <a:latin typeface="Cambria Math" panose="02040503050406030204" pitchFamily="18" charset="0"/>
                                  </a:rPr>
                                  <m:t>𝑘</m:t>
                                </m:r>
                              </m:sub>
                            </m:sSub>
                          </m:sub>
                          <m:sup>
                            <m:sSub>
                              <m:sSubPr>
                                <m:ctrlPr>
                                  <a:rPr lang="en-US" altLang="zh-CN" sz="1300" i="1">
                                    <a:latin typeface="Cambria Math" panose="02040503050406030204" pitchFamily="18" charset="0"/>
                                  </a:rPr>
                                </m:ctrlPr>
                              </m:sSubPr>
                              <m:e>
                                <m:r>
                                  <a:rPr lang="en-US" altLang="zh-CN" sz="1300" i="1">
                                    <a:latin typeface="Cambria Math" panose="02040503050406030204" pitchFamily="18" charset="0"/>
                                  </a:rPr>
                                  <m:t>𝑚</m:t>
                                </m:r>
                              </m:e>
                              <m:sub>
                                <m:r>
                                  <a:rPr lang="en-US" altLang="zh-CN" sz="1300" i="1">
                                    <a:latin typeface="Cambria Math" panose="02040503050406030204" pitchFamily="18" charset="0"/>
                                  </a:rPr>
                                  <m:t>𝑖</m:t>
                                </m:r>
                              </m:sub>
                            </m:sSub>
                          </m:sup>
                        </m:sSubSup>
                      </m:e>
                    </m:d>
                  </m:oMath>
                </a14:m>
                <a:endParaRPr lang="en-US" altLang="zh-CN" sz="1300" dirty="0"/>
              </a:p>
              <a:p>
                <a:pPr>
                  <a:lnSpc>
                    <a:spcPct val="130000"/>
                  </a:lnSpc>
                </a:pPr>
                <a:r>
                  <a:rPr lang="en-US" altLang="zh-CN" sz="1300" dirty="0"/>
                  <a:t>(where </a:t>
                </a:r>
                <a14:m>
                  <m:oMath xmlns:m="http://schemas.openxmlformats.org/officeDocument/2006/math">
                    <m:sSubSup>
                      <m:sSubSupPr>
                        <m:ctrlPr>
                          <a:rPr lang="en-US" altLang="zh-CN" sz="1300" i="1">
                            <a:latin typeface="Cambria Math" panose="02040503050406030204" pitchFamily="18" charset="0"/>
                          </a:rPr>
                        </m:ctrlPr>
                      </m:sSubSupPr>
                      <m:e>
                        <m:sSub>
                          <m:sSubPr>
                            <m:ctrlPr>
                              <a:rPr lang="en-US" altLang="zh-CN" sz="1300" i="1">
                                <a:latin typeface="Cambria Math" panose="02040503050406030204" pitchFamily="18" charset="0"/>
                              </a:rPr>
                            </m:ctrlPr>
                          </m:sSubPr>
                          <m:e>
                            <m:r>
                              <a:rPr lang="en-US" altLang="zh-CN" sz="1300" i="1">
                                <a:latin typeface="Cambria Math" panose="02040503050406030204" pitchFamily="18" charset="0"/>
                              </a:rPr>
                              <m:t>𝑢</m:t>
                            </m:r>
                          </m:e>
                          <m:sub>
                            <m:r>
                              <a:rPr lang="en-US" altLang="zh-CN" sz="1300" i="1">
                                <a:latin typeface="Cambria Math" panose="02040503050406030204" pitchFamily="18" charset="0"/>
                              </a:rPr>
                              <m:t>𝑓</m:t>
                            </m:r>
                          </m:sub>
                        </m:sSub>
                      </m:e>
                      <m:sub>
                        <m:sSub>
                          <m:sSubPr>
                            <m:ctrlPr>
                              <a:rPr lang="en-US" altLang="zh-CN" sz="1300" i="1">
                                <a:latin typeface="Cambria Math" panose="02040503050406030204" pitchFamily="18" charset="0"/>
                              </a:rPr>
                            </m:ctrlPr>
                          </m:sSubPr>
                          <m:e>
                            <m:r>
                              <a:rPr lang="en-US" altLang="zh-CN" sz="1300" i="1">
                                <a:latin typeface="Cambria Math" panose="02040503050406030204" pitchFamily="18" charset="0"/>
                              </a:rPr>
                              <m:t>𝑣</m:t>
                            </m:r>
                          </m:e>
                          <m:sub>
                            <m:r>
                              <a:rPr lang="en-US" altLang="zh-CN" sz="1300" i="1">
                                <a:latin typeface="Cambria Math" panose="02040503050406030204" pitchFamily="18" charset="0"/>
                              </a:rPr>
                              <m:t>𝑘</m:t>
                            </m:r>
                          </m:sub>
                        </m:sSub>
                      </m:sub>
                      <m:sup>
                        <m:sSub>
                          <m:sSubPr>
                            <m:ctrlPr>
                              <a:rPr lang="en-US" altLang="zh-CN" sz="1300" i="1">
                                <a:latin typeface="Cambria Math" panose="02040503050406030204" pitchFamily="18" charset="0"/>
                              </a:rPr>
                            </m:ctrlPr>
                          </m:sSubPr>
                          <m:e>
                            <m:r>
                              <a:rPr lang="en-US" altLang="zh-CN" sz="1300" i="1">
                                <a:latin typeface="Cambria Math" panose="02040503050406030204" pitchFamily="18" charset="0"/>
                              </a:rPr>
                              <m:t>𝑚</m:t>
                            </m:r>
                          </m:e>
                          <m:sub>
                            <m:r>
                              <a:rPr lang="en-US" altLang="zh-CN" sz="1300" i="1">
                                <a:latin typeface="Cambria Math" panose="02040503050406030204" pitchFamily="18" charset="0"/>
                              </a:rPr>
                              <m:t>𝑖</m:t>
                            </m:r>
                          </m:sub>
                        </m:sSub>
                      </m:sup>
                    </m:sSubSup>
                  </m:oMath>
                </a14:m>
                <a:r>
                  <a:rPr lang="en-US" altLang="zh-CN" sz="1300" dirty="0"/>
                  <a:t>, </a:t>
                </a:r>
                <a14:m>
                  <m:oMath xmlns:m="http://schemas.openxmlformats.org/officeDocument/2006/math">
                    <m:sSubSup>
                      <m:sSubSupPr>
                        <m:ctrlPr>
                          <a:rPr lang="en-US" altLang="zh-CN" sz="1300" i="1">
                            <a:latin typeface="Cambria Math" panose="02040503050406030204" pitchFamily="18" charset="0"/>
                          </a:rPr>
                        </m:ctrlPr>
                      </m:sSubSupPr>
                      <m:e>
                        <m:sSub>
                          <m:sSubPr>
                            <m:ctrlPr>
                              <a:rPr lang="en-US" altLang="zh-CN" sz="1300" i="1">
                                <a:latin typeface="Cambria Math" panose="02040503050406030204" pitchFamily="18" charset="0"/>
                              </a:rPr>
                            </m:ctrlPr>
                          </m:sSubPr>
                          <m:e>
                            <m:r>
                              <a:rPr lang="en-US" altLang="zh-CN" sz="1300" i="1">
                                <a:latin typeface="Cambria Math" panose="02040503050406030204" pitchFamily="18" charset="0"/>
                              </a:rPr>
                              <m:t>𝑢</m:t>
                            </m:r>
                          </m:e>
                          <m:sub>
                            <m:r>
                              <a:rPr lang="en-US" altLang="zh-CN" sz="1300" i="1">
                                <a:latin typeface="Cambria Math" panose="02040503050406030204" pitchFamily="18" charset="0"/>
                              </a:rPr>
                              <m:t>𝑙</m:t>
                            </m:r>
                          </m:sub>
                        </m:sSub>
                      </m:e>
                      <m:sub>
                        <m:sSub>
                          <m:sSubPr>
                            <m:ctrlPr>
                              <a:rPr lang="en-US" altLang="zh-CN" sz="1300" i="1">
                                <a:latin typeface="Cambria Math" panose="02040503050406030204" pitchFamily="18" charset="0"/>
                              </a:rPr>
                            </m:ctrlPr>
                          </m:sSubPr>
                          <m:e>
                            <m:r>
                              <a:rPr lang="en-US" altLang="zh-CN" sz="1300" i="1">
                                <a:latin typeface="Cambria Math" panose="02040503050406030204" pitchFamily="18" charset="0"/>
                              </a:rPr>
                              <m:t>𝑣</m:t>
                            </m:r>
                          </m:e>
                          <m:sub>
                            <m:r>
                              <a:rPr lang="en-US" altLang="zh-CN" sz="1300" i="1">
                                <a:latin typeface="Cambria Math" panose="02040503050406030204" pitchFamily="18" charset="0"/>
                              </a:rPr>
                              <m:t>𝑘</m:t>
                            </m:r>
                          </m:sub>
                        </m:sSub>
                      </m:sub>
                      <m:sup>
                        <m:sSub>
                          <m:sSubPr>
                            <m:ctrlPr>
                              <a:rPr lang="en-US" altLang="zh-CN" sz="1300" i="1">
                                <a:latin typeface="Cambria Math" panose="02040503050406030204" pitchFamily="18" charset="0"/>
                              </a:rPr>
                            </m:ctrlPr>
                          </m:sSubPr>
                          <m:e>
                            <m:r>
                              <a:rPr lang="en-US" altLang="zh-CN" sz="1300" i="1">
                                <a:latin typeface="Cambria Math" panose="02040503050406030204" pitchFamily="18" charset="0"/>
                              </a:rPr>
                              <m:t>𝑚</m:t>
                            </m:r>
                          </m:e>
                          <m:sub>
                            <m:r>
                              <a:rPr lang="en-US" altLang="zh-CN" sz="1300" i="1">
                                <a:latin typeface="Cambria Math" panose="02040503050406030204" pitchFamily="18" charset="0"/>
                              </a:rPr>
                              <m:t>𝑖</m:t>
                            </m:r>
                          </m:sub>
                        </m:sSub>
                      </m:sup>
                    </m:sSubSup>
                  </m:oMath>
                </a14:m>
                <a:r>
                  <a:rPr lang="en-US" altLang="zh-CN" sz="1300" dirty="0"/>
                  <a:t>, and </a:t>
                </a:r>
                <a14:m>
                  <m:oMath xmlns:m="http://schemas.openxmlformats.org/officeDocument/2006/math">
                    <m:sSubSup>
                      <m:sSubSupPr>
                        <m:ctrlPr>
                          <a:rPr lang="en-US" altLang="zh-CN" sz="1300" i="1">
                            <a:latin typeface="Cambria Math" panose="02040503050406030204" pitchFamily="18" charset="0"/>
                          </a:rPr>
                        </m:ctrlPr>
                      </m:sSubSupPr>
                      <m:e>
                        <m:sSub>
                          <m:sSubPr>
                            <m:ctrlPr>
                              <a:rPr lang="en-US" altLang="zh-CN" sz="1300" i="1">
                                <a:latin typeface="Cambria Math" panose="02040503050406030204" pitchFamily="18" charset="0"/>
                              </a:rPr>
                            </m:ctrlPr>
                          </m:sSubPr>
                          <m:e>
                            <m:r>
                              <a:rPr lang="en-US" altLang="zh-CN" sz="1300" i="1">
                                <a:latin typeface="Cambria Math" panose="02040503050406030204" pitchFamily="18" charset="0"/>
                              </a:rPr>
                              <m:t>𝑢</m:t>
                            </m:r>
                          </m:e>
                          <m:sub>
                            <m:r>
                              <a:rPr lang="en-US" altLang="zh-CN" sz="1300" i="1">
                                <a:latin typeface="Cambria Math" panose="02040503050406030204" pitchFamily="18" charset="0"/>
                              </a:rPr>
                              <m:t>𝑚</m:t>
                            </m:r>
                          </m:sub>
                        </m:sSub>
                      </m:e>
                      <m:sub>
                        <m:sSub>
                          <m:sSubPr>
                            <m:ctrlPr>
                              <a:rPr lang="en-US" altLang="zh-CN" sz="1300" i="1">
                                <a:latin typeface="Cambria Math" panose="02040503050406030204" pitchFamily="18" charset="0"/>
                              </a:rPr>
                            </m:ctrlPr>
                          </m:sSubPr>
                          <m:e>
                            <m:r>
                              <a:rPr lang="en-US" altLang="zh-CN" sz="1300" i="1">
                                <a:latin typeface="Cambria Math" panose="02040503050406030204" pitchFamily="18" charset="0"/>
                              </a:rPr>
                              <m:t>𝑣</m:t>
                            </m:r>
                          </m:e>
                          <m:sub>
                            <m:r>
                              <a:rPr lang="en-US" altLang="zh-CN" sz="1300" i="1">
                                <a:latin typeface="Cambria Math" panose="02040503050406030204" pitchFamily="18" charset="0"/>
                              </a:rPr>
                              <m:t>𝑘</m:t>
                            </m:r>
                          </m:sub>
                        </m:sSub>
                      </m:sub>
                      <m:sup>
                        <m:sSub>
                          <m:sSubPr>
                            <m:ctrlPr>
                              <a:rPr lang="en-US" altLang="zh-CN" sz="1300" i="1">
                                <a:latin typeface="Cambria Math" panose="02040503050406030204" pitchFamily="18" charset="0"/>
                              </a:rPr>
                            </m:ctrlPr>
                          </m:sSubPr>
                          <m:e>
                            <m:r>
                              <a:rPr lang="en-US" altLang="zh-CN" sz="1300" i="1">
                                <a:latin typeface="Cambria Math" panose="02040503050406030204" pitchFamily="18" charset="0"/>
                              </a:rPr>
                              <m:t>𝑚</m:t>
                            </m:r>
                          </m:e>
                          <m:sub>
                            <m:r>
                              <a:rPr lang="en-US" altLang="zh-CN" sz="1300" i="1">
                                <a:latin typeface="Cambria Math" panose="02040503050406030204" pitchFamily="18" charset="0"/>
                              </a:rPr>
                              <m:t>𝑖</m:t>
                            </m:r>
                          </m:sub>
                        </m:sSub>
                      </m:sup>
                    </m:sSubSup>
                  </m:oMath>
                </a14:m>
                <a:r>
                  <a:rPr lang="en-US" altLang="zh-CN" sz="1300" dirty="0"/>
                  <a:t> denote the number of users for whom </a:t>
                </a:r>
                <a14:m>
                  <m:oMath xmlns:m="http://schemas.openxmlformats.org/officeDocument/2006/math">
                    <m:sSub>
                      <m:sSubPr>
                        <m:ctrlPr>
                          <a:rPr lang="en-US" altLang="zh-CN" sz="1300" i="1">
                            <a:latin typeface="Cambria Math" panose="02040503050406030204" pitchFamily="18" charset="0"/>
                          </a:rPr>
                        </m:ctrlPr>
                      </m:sSubPr>
                      <m:e>
                        <m:r>
                          <a:rPr lang="en-US" altLang="zh-CN" sz="1300">
                            <a:latin typeface="Cambria Math" panose="02040503050406030204" pitchFamily="18" charset="0"/>
                          </a:rPr>
                          <m:t>𝑚</m:t>
                        </m:r>
                      </m:e>
                      <m:sub>
                        <m:r>
                          <a:rPr lang="en-US" altLang="zh-CN" sz="1300">
                            <a:latin typeface="Cambria Math" panose="02040503050406030204" pitchFamily="18" charset="0"/>
                          </a:rPr>
                          <m:t>𝑖</m:t>
                        </m:r>
                      </m:sub>
                    </m:sSub>
                  </m:oMath>
                </a14:m>
                <a:r>
                  <a:rPr lang="en-US" altLang="zh-CN" sz="1300" dirty="0"/>
                  <a:t> is at first, last, and intermediate </a:t>
                </a:r>
                <a:r>
                  <a:rPr lang="en-US" altLang="zh-CN" sz="1300" dirty="0">
                    <a:solidFill>
                      <a:srgbClr val="C00000"/>
                    </a:solidFill>
                  </a:rPr>
                  <a:t>dependency chain</a:t>
                </a:r>
                <a:r>
                  <a:rPr lang="en-US" altLang="zh-CN" sz="1300" dirty="0"/>
                  <a:t>)</a:t>
                </a:r>
                <a:endParaRPr lang="en-US" altLang="zh-CN" sz="1300" dirty="0"/>
              </a:p>
            </p:txBody>
          </p:sp>
        </mc:Choice>
        <mc:Fallback>
          <p:sp>
            <p:nvSpPr>
              <p:cNvPr id="3" name="文本框 2"/>
              <p:cNvSpPr txBox="1">
                <a:spLocks noRot="1" noChangeAspect="1" noMove="1" noResize="1" noEditPoints="1" noAdjustHandles="1" noChangeArrowheads="1" noChangeShapeType="1" noTextEdit="1"/>
              </p:cNvSpPr>
              <p:nvPr/>
            </p:nvSpPr>
            <p:spPr>
              <a:xfrm>
                <a:off x="4225290" y="2339340"/>
                <a:ext cx="4789170" cy="2214245"/>
              </a:xfrm>
              <a:prstGeom prst="rect">
                <a:avLst/>
              </a:prstGeom>
              <a:blipFill rotWithShape="1">
                <a:blip r:embed="rId3"/>
                <a:stretch>
                  <a:fillRect/>
                </a:stretch>
              </a:blipFill>
            </p:spPr>
            <p:txBody>
              <a:bodyPr/>
              <a:lstStyle/>
              <a:p>
                <a:r>
                  <a:rPr lang="zh-CN" altLang="en-US">
                    <a:noFill/>
                  </a:rPr>
                  <a:t> </a:t>
                </a:r>
              </a:p>
            </p:txBody>
          </p:sp>
        </mc:Fallback>
      </mc:AlternateContent>
      <p:sp>
        <p:nvSpPr>
          <p:cNvPr id="2" name="矩形 1"/>
          <p:cNvSpPr/>
          <p:nvPr/>
        </p:nvSpPr>
        <p:spPr>
          <a:xfrm>
            <a:off x="630017" y="1640670"/>
            <a:ext cx="3446327" cy="1128373"/>
          </a:xfrm>
          <a:prstGeom prst="rect">
            <a:avLst/>
          </a:prstGeom>
          <a:noFill/>
          <a:ln w="28575">
            <a:solidFill>
              <a:srgbClr val="006C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583921" y="1542987"/>
            <a:ext cx="1893273" cy="1833715"/>
            <a:chOff x="976719" y="1849765"/>
            <a:chExt cx="1490870" cy="1443971"/>
          </a:xfrm>
        </p:grpSpPr>
        <p:sp>
          <p:nvSpPr>
            <p:cNvPr id="16" name="椭圆 15"/>
            <p:cNvSpPr/>
            <p:nvPr/>
          </p:nvSpPr>
          <p:spPr>
            <a:xfrm>
              <a:off x="1105930" y="1849765"/>
              <a:ext cx="1172817" cy="11728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latin typeface="Arial" panose="020B0604020202020204" pitchFamily="34" charset="0"/>
              </a:endParaRPr>
            </a:p>
          </p:txBody>
        </p:sp>
        <p:grpSp>
          <p:nvGrpSpPr>
            <p:cNvPr id="2" name="组合 1"/>
            <p:cNvGrpSpPr/>
            <p:nvPr/>
          </p:nvGrpSpPr>
          <p:grpSpPr>
            <a:xfrm>
              <a:off x="976719" y="2325007"/>
              <a:ext cx="1490870" cy="968729"/>
              <a:chOff x="976719" y="2325007"/>
              <a:chExt cx="1490870" cy="968729"/>
            </a:xfrm>
          </p:grpSpPr>
          <p:sp>
            <p:nvSpPr>
              <p:cNvPr id="17" name="文本框 16"/>
              <p:cNvSpPr txBox="1"/>
              <p:nvPr/>
            </p:nvSpPr>
            <p:spPr>
              <a:xfrm>
                <a:off x="976719" y="2325007"/>
                <a:ext cx="1490870" cy="290833"/>
              </a:xfrm>
              <a:prstGeom prst="rect">
                <a:avLst/>
              </a:prstGeom>
              <a:noFill/>
            </p:spPr>
            <p:txBody>
              <a:bodyPr wrap="square" rtlCol="0">
                <a:spAutoFit/>
              </a:bodyPr>
              <a:lstStyle/>
              <a:p>
                <a:pPr algn="ctr"/>
                <a:r>
                  <a:rPr lang="en-US" altLang="zh-CN" sz="1800" b="1" dirty="0">
                    <a:latin typeface="Arial" panose="020B0604020202020204" pitchFamily="34" charset="0"/>
                  </a:rPr>
                  <a:t>CONTENTS</a:t>
                </a:r>
                <a:endParaRPr lang="zh-CN" altLang="en-US" sz="1800" b="1" dirty="0">
                  <a:latin typeface="Arial" panose="020B0604020202020204" pitchFamily="34" charset="0"/>
                </a:endParaRPr>
              </a:p>
            </p:txBody>
          </p:sp>
          <p:grpSp>
            <p:nvGrpSpPr>
              <p:cNvPr id="15" name="组合 14"/>
              <p:cNvGrpSpPr/>
              <p:nvPr/>
            </p:nvGrpSpPr>
            <p:grpSpPr>
              <a:xfrm>
                <a:off x="1533155" y="2555839"/>
                <a:ext cx="900297" cy="737897"/>
                <a:chOff x="2044207" y="3407786"/>
                <a:chExt cx="1200396" cy="983862"/>
              </a:xfrm>
            </p:grpSpPr>
            <p:sp>
              <p:nvSpPr>
                <p:cNvPr id="18" name="椭圆 17"/>
                <p:cNvSpPr/>
                <p:nvPr/>
              </p:nvSpPr>
              <p:spPr>
                <a:xfrm>
                  <a:off x="2044207" y="4139648"/>
                  <a:ext cx="252000" cy="252000"/>
                </a:xfrm>
                <a:prstGeom prst="ellipse">
                  <a:avLst/>
                </a:prstGeom>
                <a:solidFill>
                  <a:srgbClr val="616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latin typeface="Arial" panose="020B0604020202020204" pitchFamily="34" charset="0"/>
                  </a:endParaRPr>
                </a:p>
              </p:txBody>
            </p:sp>
            <p:sp>
              <p:nvSpPr>
                <p:cNvPr id="19" name="椭圆 18"/>
                <p:cNvSpPr/>
                <p:nvPr/>
              </p:nvSpPr>
              <p:spPr>
                <a:xfrm>
                  <a:off x="2427217" y="4053909"/>
                  <a:ext cx="216000" cy="216000"/>
                </a:xfrm>
                <a:prstGeom prst="ellipse">
                  <a:avLst/>
                </a:prstGeom>
                <a:solidFill>
                  <a:srgbClr val="61616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latin typeface="Arial" panose="020B0604020202020204" pitchFamily="34" charset="0"/>
                  </a:endParaRPr>
                </a:p>
              </p:txBody>
            </p:sp>
            <p:sp>
              <p:nvSpPr>
                <p:cNvPr id="20" name="椭圆 19"/>
                <p:cNvSpPr/>
                <p:nvPr/>
              </p:nvSpPr>
              <p:spPr>
                <a:xfrm>
                  <a:off x="2732504" y="3922108"/>
                  <a:ext cx="180000" cy="180000"/>
                </a:xfrm>
                <a:prstGeom prst="ellipse">
                  <a:avLst/>
                </a:prstGeom>
                <a:solidFill>
                  <a:srgbClr val="616161">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latin typeface="Arial" panose="020B0604020202020204" pitchFamily="34" charset="0"/>
                  </a:endParaRPr>
                </a:p>
              </p:txBody>
            </p:sp>
            <p:sp>
              <p:nvSpPr>
                <p:cNvPr id="21" name="椭圆 20"/>
                <p:cNvSpPr/>
                <p:nvPr/>
              </p:nvSpPr>
              <p:spPr>
                <a:xfrm>
                  <a:off x="2993547" y="3687071"/>
                  <a:ext cx="144000" cy="144000"/>
                </a:xfrm>
                <a:prstGeom prst="ellipse">
                  <a:avLst/>
                </a:prstGeom>
                <a:solidFill>
                  <a:srgbClr val="616161">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latin typeface="Arial" panose="020B0604020202020204" pitchFamily="34" charset="0"/>
                  </a:endParaRPr>
                </a:p>
              </p:txBody>
            </p:sp>
            <p:sp>
              <p:nvSpPr>
                <p:cNvPr id="22" name="椭圆 21"/>
                <p:cNvSpPr/>
                <p:nvPr/>
              </p:nvSpPr>
              <p:spPr>
                <a:xfrm>
                  <a:off x="3136603" y="3407786"/>
                  <a:ext cx="108000" cy="108000"/>
                </a:xfrm>
                <a:prstGeom prst="ellipse">
                  <a:avLst/>
                </a:prstGeom>
                <a:solidFill>
                  <a:srgbClr val="616161">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latin typeface="Arial" panose="020B0604020202020204" pitchFamily="34" charset="0"/>
                  </a:endParaRPr>
                </a:p>
              </p:txBody>
            </p:sp>
          </p:grpSp>
        </p:grpSp>
      </p:grpSp>
      <p:grpSp>
        <p:nvGrpSpPr>
          <p:cNvPr id="3" name="组合 2"/>
          <p:cNvGrpSpPr/>
          <p:nvPr/>
        </p:nvGrpSpPr>
        <p:grpSpPr>
          <a:xfrm>
            <a:off x="3584042" y="537912"/>
            <a:ext cx="705990" cy="705990"/>
            <a:chOff x="4336983" y="1635338"/>
            <a:chExt cx="737418" cy="737418"/>
          </a:xfrm>
          <a:solidFill>
            <a:srgbClr val="1AA3C7"/>
          </a:solidFill>
        </p:grpSpPr>
        <p:sp>
          <p:nvSpPr>
            <p:cNvPr id="27" name="椭圆 26"/>
            <p:cNvSpPr/>
            <p:nvPr/>
          </p:nvSpPr>
          <p:spPr>
            <a:xfrm>
              <a:off x="4336983" y="1635338"/>
              <a:ext cx="737418" cy="737418"/>
            </a:xfrm>
            <a:prstGeom prst="ellipse">
              <a:avLst/>
            </a:prstGeom>
            <a:grpFill/>
            <a:ln w="9525">
              <a:solidFill>
                <a:srgbClr val="1AA3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latin typeface="Arial" panose="020B0604020202020204" pitchFamily="34" charset="0"/>
              </a:endParaRPr>
            </a:p>
          </p:txBody>
        </p:sp>
        <p:sp>
          <p:nvSpPr>
            <p:cNvPr id="29" name="文本框 28"/>
            <p:cNvSpPr txBox="1"/>
            <p:nvPr/>
          </p:nvSpPr>
          <p:spPr>
            <a:xfrm>
              <a:off x="4489440" y="1817155"/>
              <a:ext cx="457200" cy="417921"/>
            </a:xfrm>
            <a:prstGeom prst="rect">
              <a:avLst/>
            </a:prstGeom>
            <a:grpFill/>
            <a:ln w="12700">
              <a:noFill/>
            </a:ln>
          </p:spPr>
          <p:txBody>
            <a:bodyPr wrap="square" rtlCol="0">
              <a:spAutoFit/>
            </a:bodyPr>
            <a:lstStyle/>
            <a:p>
              <a:pPr algn="ctr"/>
              <a:r>
                <a:rPr lang="en-US" altLang="zh-CN" sz="2000" dirty="0">
                  <a:solidFill>
                    <a:schemeClr val="bg1"/>
                  </a:solidFill>
                  <a:latin typeface="Arial" panose="020B0604020202020204" pitchFamily="34" charset="0"/>
                </a:rPr>
                <a:t>1</a:t>
              </a:r>
              <a:endParaRPr lang="zh-CN" altLang="en-US" sz="2000" dirty="0">
                <a:solidFill>
                  <a:schemeClr val="bg1"/>
                </a:solidFill>
                <a:latin typeface="Arial" panose="020B0604020202020204" pitchFamily="34" charset="0"/>
              </a:endParaRPr>
            </a:p>
          </p:txBody>
        </p:sp>
      </p:grpSp>
      <p:sp>
        <p:nvSpPr>
          <p:cNvPr id="28" name="文本框 27"/>
          <p:cNvSpPr txBox="1"/>
          <p:nvPr/>
        </p:nvSpPr>
        <p:spPr>
          <a:xfrm>
            <a:off x="4647446" y="681202"/>
            <a:ext cx="2956079" cy="461665"/>
          </a:xfrm>
          <a:prstGeom prst="rect">
            <a:avLst/>
          </a:prstGeom>
          <a:noFill/>
        </p:spPr>
        <p:txBody>
          <a:bodyPr wrap="square" rtlCol="0">
            <a:spAutoFit/>
          </a:bodyPr>
          <a:lstStyle/>
          <a:p>
            <a:r>
              <a:rPr lang="en-US" altLang="zh-CN" sz="2400" dirty="0">
                <a:latin typeface="Arial" panose="020B0604020202020204" pitchFamily="34" charset="0"/>
                <a:ea typeface="黑体" panose="02010609060101010101" pitchFamily="49" charset="-122"/>
                <a:cs typeface="Times New Roman" panose="02020603050405020304" pitchFamily="18" charset="0"/>
              </a:rPr>
              <a:t>Introduction</a:t>
            </a:r>
            <a:endParaRPr lang="zh-CN" altLang="en-US" sz="2400" dirty="0">
              <a:latin typeface="Arial" panose="020B0604020202020204" pitchFamily="34" charset="0"/>
              <a:ea typeface="黑体" panose="02010609060101010101" pitchFamily="49" charset="-122"/>
              <a:cs typeface="Times New Roman" panose="02020603050405020304" pitchFamily="18" charset="0"/>
            </a:endParaRPr>
          </a:p>
        </p:txBody>
      </p:sp>
      <p:sp>
        <p:nvSpPr>
          <p:cNvPr id="63" name="文本框 62"/>
          <p:cNvSpPr txBox="1"/>
          <p:nvPr/>
        </p:nvSpPr>
        <p:spPr>
          <a:xfrm>
            <a:off x="4647446" y="1709361"/>
            <a:ext cx="4018760" cy="461665"/>
          </a:xfrm>
          <a:prstGeom prst="rect">
            <a:avLst/>
          </a:prstGeom>
          <a:noFill/>
        </p:spPr>
        <p:txBody>
          <a:bodyPr wrap="square" rtlCol="0">
            <a:spAutoFit/>
          </a:bodyPr>
          <a:lstStyle/>
          <a:p>
            <a:r>
              <a:rPr lang="en-US" altLang="zh-CN" sz="2400" dirty="0">
                <a:latin typeface="Arial" panose="020B0604020202020204" pitchFamily="34" charset="0"/>
                <a:ea typeface="黑体" panose="02010609060101010101" pitchFamily="49" charset="-122"/>
              </a:rPr>
              <a:t>Model and Formulation</a:t>
            </a:r>
            <a:endParaRPr lang="zh-CN" altLang="en-US" sz="2400" dirty="0">
              <a:latin typeface="Arial" panose="020B0604020202020204" pitchFamily="34" charset="0"/>
              <a:ea typeface="黑体" panose="02010609060101010101" pitchFamily="49" charset="-122"/>
            </a:endParaRPr>
          </a:p>
        </p:txBody>
      </p:sp>
      <p:sp>
        <p:nvSpPr>
          <p:cNvPr id="75" name="文本框 74"/>
          <p:cNvSpPr txBox="1"/>
          <p:nvPr/>
        </p:nvSpPr>
        <p:spPr>
          <a:xfrm>
            <a:off x="4647446" y="3809785"/>
            <a:ext cx="3919906" cy="461665"/>
          </a:xfrm>
          <a:prstGeom prst="rect">
            <a:avLst/>
          </a:prstGeom>
          <a:noFill/>
        </p:spPr>
        <p:txBody>
          <a:bodyPr wrap="square" rtlCol="0">
            <a:spAutoFit/>
          </a:bodyPr>
          <a:lstStyle>
            <a:defPPr>
              <a:defRPr lang="zh-CN"/>
            </a:defPPr>
            <a:lvl1pPr>
              <a:defRPr sz="2400">
                <a:latin typeface="+mn-ea"/>
              </a:defRPr>
            </a:lvl1pPr>
          </a:lstStyle>
          <a:p>
            <a:r>
              <a:rPr lang="en-US" altLang="zh-CN" dirty="0">
                <a:solidFill>
                  <a:srgbClr val="FF0000"/>
                </a:solidFill>
                <a:latin typeface="Arial" panose="020B0604020202020204" pitchFamily="34" charset="0"/>
                <a:ea typeface="黑体" panose="02010609060101010101" pitchFamily="49" charset="-122"/>
                <a:cs typeface="Times New Roman" panose="02020603050405020304" pitchFamily="18" charset="0"/>
              </a:rPr>
              <a:t>Experiment and Results</a:t>
            </a:r>
            <a:endParaRPr lang="zh-CN" altLang="en-US" dirty="0">
              <a:solidFill>
                <a:srgbClr val="FF0000"/>
              </a:solidFill>
              <a:latin typeface="Arial" panose="020B0604020202020204" pitchFamily="34" charset="0"/>
              <a:ea typeface="黑体" panose="02010609060101010101" pitchFamily="49" charset="-122"/>
              <a:cs typeface="Times New Roman" panose="02020603050405020304" pitchFamily="18" charset="0"/>
            </a:endParaRPr>
          </a:p>
        </p:txBody>
      </p:sp>
      <p:grpSp>
        <p:nvGrpSpPr>
          <p:cNvPr id="35" name="组合 34"/>
          <p:cNvGrpSpPr/>
          <p:nvPr/>
        </p:nvGrpSpPr>
        <p:grpSpPr>
          <a:xfrm>
            <a:off x="3583128" y="1542987"/>
            <a:ext cx="705990" cy="705990"/>
            <a:chOff x="4336983" y="1635338"/>
            <a:chExt cx="737418" cy="737418"/>
          </a:xfrm>
          <a:solidFill>
            <a:srgbClr val="1AA3C7"/>
          </a:solidFill>
        </p:grpSpPr>
        <p:sp>
          <p:nvSpPr>
            <p:cNvPr id="36" name="椭圆 35"/>
            <p:cNvSpPr/>
            <p:nvPr/>
          </p:nvSpPr>
          <p:spPr>
            <a:xfrm>
              <a:off x="4336983" y="1635338"/>
              <a:ext cx="737418" cy="737418"/>
            </a:xfrm>
            <a:prstGeom prst="ellipse">
              <a:avLst/>
            </a:prstGeom>
            <a:grpFill/>
            <a:ln w="9525">
              <a:solidFill>
                <a:srgbClr val="1AA3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latin typeface="Arial" panose="020B0604020202020204" pitchFamily="34" charset="0"/>
              </a:endParaRPr>
            </a:p>
          </p:txBody>
        </p:sp>
        <p:sp>
          <p:nvSpPr>
            <p:cNvPr id="37" name="文本框 36"/>
            <p:cNvSpPr txBox="1"/>
            <p:nvPr/>
          </p:nvSpPr>
          <p:spPr>
            <a:xfrm>
              <a:off x="4489440" y="1817155"/>
              <a:ext cx="457200" cy="417921"/>
            </a:xfrm>
            <a:prstGeom prst="rect">
              <a:avLst/>
            </a:prstGeom>
            <a:grpFill/>
            <a:ln w="12700">
              <a:noFill/>
            </a:ln>
          </p:spPr>
          <p:txBody>
            <a:bodyPr wrap="square" rtlCol="0">
              <a:spAutoFit/>
            </a:bodyPr>
            <a:lstStyle/>
            <a:p>
              <a:pPr algn="ctr"/>
              <a:r>
                <a:rPr lang="en-US" altLang="zh-CN" sz="2000" dirty="0">
                  <a:solidFill>
                    <a:schemeClr val="bg1"/>
                  </a:solidFill>
                  <a:latin typeface="Arial" panose="020B0604020202020204" pitchFamily="34" charset="0"/>
                </a:rPr>
                <a:t>2</a:t>
              </a:r>
              <a:endParaRPr lang="zh-CN" altLang="en-US" sz="2000" dirty="0">
                <a:solidFill>
                  <a:schemeClr val="bg1"/>
                </a:solidFill>
                <a:latin typeface="Arial" panose="020B0604020202020204" pitchFamily="34" charset="0"/>
              </a:endParaRPr>
            </a:p>
          </p:txBody>
        </p:sp>
      </p:grpSp>
      <p:grpSp>
        <p:nvGrpSpPr>
          <p:cNvPr id="38" name="组合 37"/>
          <p:cNvGrpSpPr/>
          <p:nvPr/>
        </p:nvGrpSpPr>
        <p:grpSpPr>
          <a:xfrm>
            <a:off x="3594949" y="2535793"/>
            <a:ext cx="705990" cy="705990"/>
            <a:chOff x="4336983" y="1635338"/>
            <a:chExt cx="737418" cy="737418"/>
          </a:xfrm>
          <a:solidFill>
            <a:srgbClr val="1AA3C7"/>
          </a:solidFill>
        </p:grpSpPr>
        <p:sp>
          <p:nvSpPr>
            <p:cNvPr id="39" name="椭圆 38"/>
            <p:cNvSpPr/>
            <p:nvPr/>
          </p:nvSpPr>
          <p:spPr>
            <a:xfrm>
              <a:off x="4336983" y="1635338"/>
              <a:ext cx="737418" cy="737418"/>
            </a:xfrm>
            <a:prstGeom prst="ellipse">
              <a:avLst/>
            </a:prstGeom>
            <a:grpFill/>
            <a:ln w="9525">
              <a:solidFill>
                <a:srgbClr val="1AA3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latin typeface="Arial" panose="020B0604020202020204" pitchFamily="34" charset="0"/>
              </a:endParaRPr>
            </a:p>
          </p:txBody>
        </p:sp>
        <p:sp>
          <p:nvSpPr>
            <p:cNvPr id="40" name="文本框 39"/>
            <p:cNvSpPr txBox="1"/>
            <p:nvPr/>
          </p:nvSpPr>
          <p:spPr>
            <a:xfrm>
              <a:off x="4489440" y="1817155"/>
              <a:ext cx="457200" cy="417921"/>
            </a:xfrm>
            <a:prstGeom prst="rect">
              <a:avLst/>
            </a:prstGeom>
            <a:grpFill/>
            <a:ln w="12700">
              <a:noFill/>
            </a:ln>
          </p:spPr>
          <p:txBody>
            <a:bodyPr wrap="square" rtlCol="0">
              <a:spAutoFit/>
            </a:bodyPr>
            <a:lstStyle/>
            <a:p>
              <a:pPr algn="ctr"/>
              <a:r>
                <a:rPr lang="en-US" altLang="zh-CN" sz="2000" dirty="0">
                  <a:solidFill>
                    <a:schemeClr val="bg1"/>
                  </a:solidFill>
                  <a:latin typeface="Arial" panose="020B0604020202020204" pitchFamily="34" charset="0"/>
                </a:rPr>
                <a:t>3</a:t>
              </a:r>
              <a:endParaRPr lang="zh-CN" altLang="en-US" sz="2000" dirty="0">
                <a:solidFill>
                  <a:schemeClr val="bg1"/>
                </a:solidFill>
                <a:latin typeface="Arial" panose="020B0604020202020204" pitchFamily="34" charset="0"/>
              </a:endParaRPr>
            </a:p>
          </p:txBody>
        </p:sp>
      </p:grpSp>
      <p:grpSp>
        <p:nvGrpSpPr>
          <p:cNvPr id="41" name="组合 40"/>
          <p:cNvGrpSpPr/>
          <p:nvPr/>
        </p:nvGrpSpPr>
        <p:grpSpPr>
          <a:xfrm>
            <a:off x="3606770" y="3664539"/>
            <a:ext cx="705990" cy="705990"/>
            <a:chOff x="4336983" y="1635338"/>
            <a:chExt cx="737418" cy="737418"/>
          </a:xfrm>
          <a:solidFill>
            <a:srgbClr val="1AA3C7"/>
          </a:solidFill>
        </p:grpSpPr>
        <p:sp>
          <p:nvSpPr>
            <p:cNvPr id="42" name="椭圆 41"/>
            <p:cNvSpPr/>
            <p:nvPr/>
          </p:nvSpPr>
          <p:spPr>
            <a:xfrm>
              <a:off x="4336983" y="1635338"/>
              <a:ext cx="737418" cy="737418"/>
            </a:xfrm>
            <a:prstGeom prst="ellipse">
              <a:avLst/>
            </a:prstGeom>
            <a:grpFill/>
            <a:ln w="9525">
              <a:solidFill>
                <a:srgbClr val="1AA3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latin typeface="Arial" panose="020B0604020202020204" pitchFamily="34" charset="0"/>
              </a:endParaRPr>
            </a:p>
          </p:txBody>
        </p:sp>
        <p:sp>
          <p:nvSpPr>
            <p:cNvPr id="43" name="文本框 42"/>
            <p:cNvSpPr txBox="1"/>
            <p:nvPr/>
          </p:nvSpPr>
          <p:spPr>
            <a:xfrm>
              <a:off x="4489440" y="1817155"/>
              <a:ext cx="457200" cy="417921"/>
            </a:xfrm>
            <a:prstGeom prst="rect">
              <a:avLst/>
            </a:prstGeom>
            <a:grpFill/>
            <a:ln w="12700">
              <a:noFill/>
            </a:ln>
          </p:spPr>
          <p:txBody>
            <a:bodyPr wrap="square" rtlCol="0">
              <a:spAutoFit/>
            </a:bodyPr>
            <a:lstStyle/>
            <a:p>
              <a:pPr algn="ctr"/>
              <a:r>
                <a:rPr lang="en-US" altLang="zh-CN" sz="2000" dirty="0">
                  <a:solidFill>
                    <a:schemeClr val="bg1"/>
                  </a:solidFill>
                  <a:latin typeface="Arial" panose="020B0604020202020204" pitchFamily="34" charset="0"/>
                </a:rPr>
                <a:t>4</a:t>
              </a:r>
              <a:endParaRPr lang="zh-CN" altLang="en-US" sz="2000" dirty="0">
                <a:solidFill>
                  <a:schemeClr val="bg1"/>
                </a:solidFill>
                <a:latin typeface="Arial" panose="020B0604020202020204" pitchFamily="34" charset="0"/>
              </a:endParaRPr>
            </a:p>
          </p:txBody>
        </p:sp>
      </p:grpSp>
      <p:sp>
        <p:nvSpPr>
          <p:cNvPr id="30" name="文本框 29"/>
          <p:cNvSpPr txBox="1"/>
          <p:nvPr/>
        </p:nvSpPr>
        <p:spPr>
          <a:xfrm>
            <a:off x="4647446" y="2721747"/>
            <a:ext cx="3631582" cy="461665"/>
          </a:xfrm>
          <a:prstGeom prst="rect">
            <a:avLst/>
          </a:prstGeom>
          <a:noFill/>
        </p:spPr>
        <p:txBody>
          <a:bodyPr wrap="square" rtlCol="0">
            <a:spAutoFit/>
          </a:bodyPr>
          <a:lstStyle/>
          <a:p>
            <a:r>
              <a:rPr lang="en-US" altLang="zh-CN" sz="2400" dirty="0">
                <a:latin typeface="Arial" panose="020B0604020202020204" pitchFamily="34" charset="0"/>
                <a:ea typeface="黑体" panose="02010609060101010101" pitchFamily="49" charset="-122"/>
                <a:cs typeface="Times New Roman" panose="02020603050405020304" pitchFamily="18" charset="0"/>
              </a:rPr>
              <a:t>Algorithm Design</a:t>
            </a:r>
            <a:endParaRPr lang="en-US" altLang="zh-CN" sz="2400" dirty="0">
              <a:latin typeface="Arial" panose="020B0604020202020204" pitchFamily="34" charset="0"/>
              <a:ea typeface="黑体" panose="02010609060101010101" pitchFamily="49"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矩形 46"/>
          <p:cNvSpPr>
            <a:spLocks noChangeArrowheads="1"/>
          </p:cNvSpPr>
          <p:nvPr/>
        </p:nvSpPr>
        <p:spPr bwMode="auto">
          <a:xfrm>
            <a:off x="476188" y="177842"/>
            <a:ext cx="3830532" cy="46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8" tIns="45719" rIns="91438" bIns="45719">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buNone/>
            </a:pPr>
            <a:r>
              <a:rPr lang="en-US" altLang="zh-CN" sz="2400" b="1" dirty="0">
                <a:solidFill>
                  <a:schemeClr val="accent1"/>
                </a:solidFill>
              </a:rPr>
              <a:t>Experiment and Results</a:t>
            </a:r>
            <a:endParaRPr lang="en-US" altLang="zh-CN" sz="2400" b="1" dirty="0">
              <a:solidFill>
                <a:schemeClr val="accent1"/>
              </a:solidFill>
            </a:endParaRPr>
          </a:p>
        </p:txBody>
      </p:sp>
      <p:sp>
        <p:nvSpPr>
          <p:cNvPr id="34" name="等腰三角形 47"/>
          <p:cNvSpPr>
            <a:spLocks noChangeArrowheads="1"/>
          </p:cNvSpPr>
          <p:nvPr/>
        </p:nvSpPr>
        <p:spPr bwMode="auto">
          <a:xfrm rot="5400000">
            <a:off x="-39787" y="157290"/>
            <a:ext cx="581159" cy="501585"/>
          </a:xfrm>
          <a:prstGeom prst="triangle">
            <a:avLst>
              <a:gd name="adj" fmla="val 50000"/>
            </a:avLst>
          </a:prstGeom>
          <a:solidFill>
            <a:srgbClr val="1AA3C7"/>
          </a:solidFill>
          <a:ln>
            <a:noFill/>
          </a:ln>
        </p:spPr>
        <p:txBody>
          <a:bodyPr lIns="91438" tIns="45719" rIns="91438" bIns="45719"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1800">
              <a:solidFill>
                <a:srgbClr val="FFFFFF"/>
              </a:solidFill>
              <a:sym typeface="微软雅黑" panose="020B0503020204020204" pitchFamily="34" charset="-122"/>
            </a:endParaRPr>
          </a:p>
        </p:txBody>
      </p:sp>
      <p:sp>
        <p:nvSpPr>
          <p:cNvPr id="10" name="Shape 266"/>
          <p:cNvSpPr txBox="1"/>
          <p:nvPr/>
        </p:nvSpPr>
        <p:spPr>
          <a:xfrm>
            <a:off x="0" y="743638"/>
            <a:ext cx="8672830" cy="3700780"/>
          </a:xfrm>
          <a:prstGeom prst="rect">
            <a:avLst/>
          </a:prstGeom>
          <a:noFill/>
          <a:ln>
            <a:noFill/>
          </a:ln>
        </p:spPr>
        <p:txBody>
          <a:bodyPr vert="horz" lIns="90000" tIns="46800" rIns="90000" bIns="46800" rtlCol="0"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914400" lvl="1" indent="-457200">
              <a:lnSpc>
                <a:spcPct val="130000"/>
              </a:lnSpc>
              <a:spcBef>
                <a:spcPts val="600"/>
              </a:spcBef>
              <a:buClr>
                <a:srgbClr val="0070C0"/>
              </a:buClr>
              <a:buSzPct val="100000"/>
              <a:buFont typeface="Wingdings" panose="05000000000000000000" pitchFamily="2" charset="2"/>
              <a:buChar char="q"/>
            </a:pPr>
            <a:r>
              <a:rPr lang="en-US" altLang="zh-CN" b="1" dirty="0">
                <a:solidFill>
                  <a:prstClr val="black"/>
                </a:solidFill>
                <a:latin typeface="Arial" panose="020B0604020202020204" pitchFamily="34" charset="0"/>
                <a:ea typeface="等线" panose="02010600030101010101" pitchFamily="2" charset="-122"/>
              </a:rPr>
              <a:t>Basic Setting</a:t>
            </a:r>
            <a:endParaRPr lang="en-US" altLang="zh-CN" b="1" dirty="0">
              <a:solidFill>
                <a:prstClr val="black"/>
              </a:solidFill>
              <a:latin typeface="Arial" panose="020B0604020202020204" pitchFamily="34" charset="0"/>
              <a:ea typeface="等线" panose="02010600030101010101" pitchFamily="2" charset="-122"/>
            </a:endParaRPr>
          </a:p>
          <a:p>
            <a:pPr marL="1201420" lvl="2" indent="-342900">
              <a:lnSpc>
                <a:spcPct val="120000"/>
              </a:lnSpc>
              <a:spcBef>
                <a:spcPts val="600"/>
              </a:spcBef>
              <a:spcAft>
                <a:spcPts val="0"/>
              </a:spcAft>
              <a:buClr>
                <a:srgbClr val="006CB5"/>
              </a:buClr>
              <a:buSzPct val="100000"/>
              <a:buFont typeface="Wingdings" panose="05000000000000000000" charset="0"/>
              <a:buChar char="l"/>
            </a:pPr>
            <a:r>
              <a:rPr lang="en-US" altLang="zh-CN" dirty="0">
                <a:solidFill>
                  <a:prstClr val="black"/>
                </a:solidFill>
                <a:latin typeface="Arial" panose="020B0604020202020204" pitchFamily="34" charset="0"/>
                <a:ea typeface="等线" panose="02010600030101010101" pitchFamily="2" charset="-122"/>
              </a:rPr>
              <a:t>Hardware: Windows 10 with an Intel(R) Xeon(R) Silver 4210R CPU @ 2.40GHz, NVIDIA RTX5000 GPU, and </a:t>
            </a:r>
            <a:r>
              <a:rPr lang="en-US" altLang="zh-CN" dirty="0">
                <a:solidFill>
                  <a:prstClr val="black"/>
                </a:solidFill>
                <a:latin typeface="Arial" panose="020B0604020202020204" pitchFamily="34" charset="0"/>
                <a:ea typeface="等线" panose="02010600030101010101" pitchFamily="2" charset="-122"/>
                <a:sym typeface="+mn-ea"/>
              </a:rPr>
              <a:t>128GB RAM</a:t>
            </a:r>
            <a:r>
              <a:rPr lang="en-US" altLang="zh-CN" dirty="0">
                <a:solidFill>
                  <a:prstClr val="black"/>
                </a:solidFill>
                <a:latin typeface="Arial" panose="020B0604020202020204" pitchFamily="34" charset="0"/>
                <a:ea typeface="等线" panose="02010600030101010101" pitchFamily="2" charset="-122"/>
              </a:rPr>
              <a:t>.</a:t>
            </a:r>
            <a:endParaRPr lang="en-US" altLang="zh-CN" dirty="0">
              <a:solidFill>
                <a:prstClr val="black"/>
              </a:solidFill>
              <a:latin typeface="Arial" panose="020B0604020202020204" pitchFamily="34" charset="0"/>
              <a:ea typeface="等线" panose="02010600030101010101" pitchFamily="2" charset="-122"/>
            </a:endParaRPr>
          </a:p>
          <a:p>
            <a:pPr marL="1201420" lvl="2" indent="-342900">
              <a:lnSpc>
                <a:spcPct val="120000"/>
              </a:lnSpc>
              <a:spcBef>
                <a:spcPts val="600"/>
              </a:spcBef>
              <a:spcAft>
                <a:spcPts val="0"/>
              </a:spcAft>
              <a:buClr>
                <a:srgbClr val="006CB5"/>
              </a:buClr>
              <a:buSzPct val="100000"/>
              <a:buFont typeface="Wingdings" panose="05000000000000000000" charset="0"/>
              <a:buChar char="l"/>
            </a:pPr>
            <a:r>
              <a:rPr lang="en-US" altLang="zh-CN" dirty="0">
                <a:solidFill>
                  <a:prstClr val="black"/>
                </a:solidFill>
                <a:latin typeface="Arial" panose="020B0604020202020204" pitchFamily="34" charset="0"/>
                <a:ea typeface="等线" panose="02010600030101010101" pitchFamily="2" charset="-122"/>
              </a:rPr>
              <a:t>Dataset: Microservices (Version 1.0)</a:t>
            </a:r>
            <a:r>
              <a:rPr lang="en-US" altLang="zh-CN" baseline="30000" dirty="0">
                <a:solidFill>
                  <a:prstClr val="black"/>
                </a:solidFill>
                <a:uFillTx/>
                <a:latin typeface="Arial" panose="020B0604020202020204" pitchFamily="34" charset="0"/>
                <a:ea typeface="等线" panose="02010600030101010101" pitchFamily="2" charset="-122"/>
              </a:rPr>
              <a:t>[1] </a:t>
            </a:r>
            <a:r>
              <a:rPr lang="en-US" altLang="zh-CN" dirty="0">
                <a:solidFill>
                  <a:prstClr val="black"/>
                </a:solidFill>
                <a:latin typeface="Arial" panose="020B0604020202020204" pitchFamily="34" charset="0"/>
                <a:ea typeface="等线" panose="02010600030101010101" pitchFamily="2" charset="-122"/>
              </a:rPr>
              <a:t>.</a:t>
            </a:r>
            <a:endParaRPr lang="en-US" altLang="zh-CN" dirty="0">
              <a:solidFill>
                <a:prstClr val="black"/>
              </a:solidFill>
              <a:latin typeface="Arial" panose="020B0604020202020204" pitchFamily="34" charset="0"/>
              <a:ea typeface="等线" panose="02010600030101010101" pitchFamily="2" charset="-122"/>
            </a:endParaRPr>
          </a:p>
          <a:p>
            <a:pPr marL="1201420" lvl="2" indent="-342900">
              <a:lnSpc>
                <a:spcPct val="120000"/>
              </a:lnSpc>
              <a:spcBef>
                <a:spcPts val="600"/>
              </a:spcBef>
              <a:spcAft>
                <a:spcPts val="0"/>
              </a:spcAft>
              <a:buClr>
                <a:srgbClr val="006CB5"/>
              </a:buClr>
              <a:buSzPct val="100000"/>
              <a:buFont typeface="Wingdings" panose="05000000000000000000" charset="0"/>
              <a:buChar char="l"/>
            </a:pPr>
            <a:r>
              <a:rPr lang="en-US" altLang="zh-CN" dirty="0">
                <a:solidFill>
                  <a:prstClr val="black"/>
                </a:solidFill>
                <a:latin typeface="Arial" panose="020B0604020202020204" pitchFamily="34" charset="0"/>
                <a:ea typeface="等线" panose="02010600030101010101" pitchFamily="2" charset="-122"/>
                <a:sym typeface="+mn-ea"/>
              </a:rPr>
              <a:t>Project: </a:t>
            </a:r>
            <a:r>
              <a:rPr lang="en-US" altLang="zh-CN" b="1" dirty="0">
                <a:solidFill>
                  <a:prstClr val="black"/>
                </a:solidFill>
                <a:latin typeface="Arial" panose="020B0604020202020204" pitchFamily="34" charset="0"/>
                <a:ea typeface="等线" panose="02010600030101010101" pitchFamily="2" charset="-122"/>
              </a:rPr>
              <a:t>eShopOnContainers</a:t>
            </a:r>
            <a:endParaRPr lang="en-US" altLang="zh-CN" b="1" dirty="0">
              <a:solidFill>
                <a:prstClr val="black"/>
              </a:solidFill>
              <a:latin typeface="Arial" panose="020B0604020202020204" pitchFamily="34" charset="0"/>
              <a:ea typeface="等线" panose="02010600030101010101" pitchFamily="2" charset="-122"/>
            </a:endParaRPr>
          </a:p>
          <a:p>
            <a:pPr marL="914400" lvl="1" indent="-457200" algn="l">
              <a:lnSpc>
                <a:spcPct val="130000"/>
              </a:lnSpc>
              <a:spcBef>
                <a:spcPts val="600"/>
              </a:spcBef>
              <a:buClr>
                <a:srgbClr val="0070C0"/>
              </a:buClr>
              <a:buSzTx/>
              <a:buFont typeface="Wingdings" panose="05000000000000000000" pitchFamily="2" charset="2"/>
              <a:buChar char="q"/>
            </a:pPr>
            <a:r>
              <a:rPr lang="en-US" altLang="zh-CN" sz="1800" b="1" dirty="0">
                <a:solidFill>
                  <a:prstClr val="black"/>
                </a:solidFill>
                <a:latin typeface="Arial" panose="020B0604020202020204" pitchFamily="34" charset="0"/>
                <a:ea typeface="等线" panose="02010600030101010101" pitchFamily="2" charset="-122"/>
                <a:sym typeface="+mn-ea"/>
              </a:rPr>
              <a:t>Comparison</a:t>
            </a:r>
            <a:endParaRPr lang="en-US" altLang="zh-CN" sz="1800" b="1" dirty="0">
              <a:solidFill>
                <a:prstClr val="black"/>
              </a:solidFill>
              <a:latin typeface="Arial" panose="020B0604020202020204" pitchFamily="34" charset="0"/>
              <a:ea typeface="等线" panose="02010600030101010101" pitchFamily="2" charset="-122"/>
              <a:sym typeface="+mn-ea"/>
            </a:endParaRPr>
          </a:p>
          <a:p>
            <a:pPr marL="1201420" lvl="2" indent="-342900">
              <a:lnSpc>
                <a:spcPct val="120000"/>
              </a:lnSpc>
              <a:spcBef>
                <a:spcPts val="600"/>
              </a:spcBef>
              <a:spcAft>
                <a:spcPts val="0"/>
              </a:spcAft>
              <a:buClr>
                <a:srgbClr val="006CB5"/>
              </a:buClr>
              <a:buSzPct val="100000"/>
              <a:buFont typeface="Wingdings" panose="05000000000000000000" charset="0"/>
              <a:buChar char="l"/>
            </a:pPr>
            <a:r>
              <a:rPr lang="en-US" altLang="zh-CN" dirty="0">
                <a:solidFill>
                  <a:prstClr val="black"/>
                </a:solidFill>
                <a:latin typeface="Arial" panose="020B0604020202020204" pitchFamily="34" charset="0"/>
                <a:ea typeface="等线" panose="02010600030101010101" pitchFamily="2" charset="-122"/>
                <a:sym typeface="+mn-ea"/>
              </a:rPr>
              <a:t>Random Provisioning (RP).</a:t>
            </a:r>
            <a:endParaRPr lang="en-US" altLang="zh-CN" dirty="0">
              <a:solidFill>
                <a:prstClr val="black"/>
              </a:solidFill>
              <a:latin typeface="Arial" panose="020B0604020202020204" pitchFamily="34" charset="0"/>
              <a:ea typeface="等线" panose="02010600030101010101" pitchFamily="2" charset="-122"/>
            </a:endParaRPr>
          </a:p>
          <a:p>
            <a:pPr marL="1201420" lvl="2" indent="-342900">
              <a:lnSpc>
                <a:spcPct val="120000"/>
              </a:lnSpc>
              <a:spcBef>
                <a:spcPts val="600"/>
              </a:spcBef>
              <a:spcAft>
                <a:spcPts val="0"/>
              </a:spcAft>
              <a:buClr>
                <a:srgbClr val="006CB5"/>
              </a:buClr>
              <a:buSzPct val="100000"/>
              <a:buFont typeface="Wingdings" panose="05000000000000000000" charset="0"/>
              <a:buChar char="l"/>
            </a:pPr>
            <a:r>
              <a:rPr lang="en-US" altLang="zh-CN" dirty="0">
                <a:solidFill>
                  <a:prstClr val="black"/>
                </a:solidFill>
                <a:latin typeface="Arial" panose="020B0604020202020204" pitchFamily="34" charset="0"/>
                <a:ea typeface="等线" panose="02010600030101010101" pitchFamily="2" charset="-122"/>
                <a:sym typeface="+mn-ea"/>
              </a:rPr>
              <a:t>Joint Deployment and Routing (JDR)</a:t>
            </a:r>
            <a:r>
              <a:rPr lang="en-US" altLang="zh-CN" baseline="30000" dirty="0">
                <a:solidFill>
                  <a:prstClr val="black"/>
                </a:solidFill>
                <a:uFillTx/>
                <a:latin typeface="Arial" panose="020B0604020202020204" pitchFamily="34" charset="0"/>
                <a:ea typeface="等线" panose="02010600030101010101" pitchFamily="2" charset="-122"/>
                <a:sym typeface="+mn-ea"/>
              </a:rPr>
              <a:t>[2]</a:t>
            </a:r>
            <a:r>
              <a:rPr lang="en-US" altLang="zh-CN" dirty="0">
                <a:solidFill>
                  <a:prstClr val="black"/>
                </a:solidFill>
                <a:latin typeface="Arial" panose="020B0604020202020204" pitchFamily="34" charset="0"/>
                <a:ea typeface="等线" panose="02010600030101010101" pitchFamily="2" charset="-122"/>
                <a:sym typeface="+mn-ea"/>
              </a:rPr>
              <a:t>.</a:t>
            </a:r>
            <a:endParaRPr lang="en-US" altLang="zh-CN" dirty="0">
              <a:solidFill>
                <a:prstClr val="black"/>
              </a:solidFill>
              <a:latin typeface="Arial" panose="020B0604020202020204" pitchFamily="34" charset="0"/>
              <a:ea typeface="等线" panose="02010600030101010101" pitchFamily="2" charset="-122"/>
              <a:sym typeface="+mn-ea"/>
            </a:endParaRPr>
          </a:p>
          <a:p>
            <a:pPr marL="1201420" lvl="2" indent="-342900">
              <a:lnSpc>
                <a:spcPct val="120000"/>
              </a:lnSpc>
              <a:spcBef>
                <a:spcPts val="600"/>
              </a:spcBef>
              <a:spcAft>
                <a:spcPts val="0"/>
              </a:spcAft>
              <a:buClr>
                <a:srgbClr val="006CB5"/>
              </a:buClr>
              <a:buSzPct val="100000"/>
              <a:buFont typeface="Wingdings" panose="05000000000000000000" charset="0"/>
              <a:buChar char="l"/>
            </a:pPr>
            <a:r>
              <a:rPr lang="en-US" altLang="zh-CN" dirty="0">
                <a:solidFill>
                  <a:prstClr val="black"/>
                </a:solidFill>
                <a:latin typeface="Arial" panose="020B0604020202020204" pitchFamily="34" charset="0"/>
                <a:ea typeface="等线" panose="02010600030101010101" pitchFamily="2" charset="-122"/>
                <a:sym typeface="+mn-ea"/>
              </a:rPr>
              <a:t>Greedy Combine with Objective Gradient (GC-OG)</a:t>
            </a:r>
            <a:endParaRPr lang="en-US" altLang="zh-CN" b="1" dirty="0">
              <a:solidFill>
                <a:prstClr val="black"/>
              </a:solidFill>
              <a:latin typeface="Arial" panose="020B0604020202020204" pitchFamily="34" charset="0"/>
              <a:ea typeface="等线" panose="02010600030101010101" pitchFamily="2" charset="-122"/>
              <a:sym typeface="+mn-ea"/>
            </a:endParaRPr>
          </a:p>
          <a:p>
            <a:pPr marL="914400" lvl="1" indent="-457200" algn="l">
              <a:lnSpc>
                <a:spcPct val="130000"/>
              </a:lnSpc>
              <a:spcBef>
                <a:spcPts val="600"/>
              </a:spcBef>
              <a:buClr>
                <a:srgbClr val="0070C0"/>
              </a:buClr>
              <a:buSzTx/>
              <a:buFont typeface="Wingdings" panose="05000000000000000000" pitchFamily="2" charset="2"/>
              <a:buChar char="q"/>
            </a:pPr>
            <a:endParaRPr lang="en-US" altLang="zh-CN" sz="1800" b="1" dirty="0">
              <a:solidFill>
                <a:prstClr val="black"/>
              </a:solidFill>
              <a:latin typeface="Arial" panose="020B0604020202020204" pitchFamily="34" charset="0"/>
              <a:ea typeface="等线" panose="02010600030101010101" pitchFamily="2" charset="-122"/>
              <a:sym typeface="+mn-ea"/>
            </a:endParaRPr>
          </a:p>
          <a:p>
            <a:pPr marL="914400" lvl="1" indent="-457200" algn="l">
              <a:lnSpc>
                <a:spcPct val="130000"/>
              </a:lnSpc>
              <a:spcBef>
                <a:spcPts val="600"/>
              </a:spcBef>
              <a:buClr>
                <a:srgbClr val="0070C0"/>
              </a:buClr>
              <a:buSzTx/>
              <a:buFont typeface="Wingdings" panose="05000000000000000000" pitchFamily="2" charset="2"/>
              <a:buChar char="q"/>
            </a:pPr>
            <a:endParaRPr lang="en-US" altLang="zh-CN" sz="1800" b="1" dirty="0">
              <a:solidFill>
                <a:prstClr val="black"/>
              </a:solidFill>
              <a:latin typeface="Arial" panose="020B0604020202020204" pitchFamily="34" charset="0"/>
              <a:ea typeface="等线" panose="02010600030101010101" pitchFamily="2" charset="-122"/>
              <a:sym typeface="+mn-ea"/>
            </a:endParaRPr>
          </a:p>
        </p:txBody>
      </p:sp>
      <p:sp>
        <p:nvSpPr>
          <p:cNvPr id="2" name="文本框 1"/>
          <p:cNvSpPr txBox="1"/>
          <p:nvPr/>
        </p:nvSpPr>
        <p:spPr>
          <a:xfrm>
            <a:off x="430530" y="4109720"/>
            <a:ext cx="8223885" cy="596265"/>
          </a:xfrm>
          <a:prstGeom prst="rect">
            <a:avLst/>
          </a:prstGeom>
          <a:noFill/>
        </p:spPr>
        <p:txBody>
          <a:bodyPr wrap="square" rtlCol="0" anchor="t">
            <a:noAutofit/>
          </a:bodyPr>
          <a:lstStyle/>
          <a:p>
            <a:pPr lvl="0" algn="l">
              <a:lnSpc>
                <a:spcPct val="130000"/>
              </a:lnSpc>
              <a:buClrTx/>
              <a:buSzTx/>
              <a:buFontTx/>
            </a:pPr>
            <a:r>
              <a:rPr lang="en-US" altLang="zh-CN" sz="1200" dirty="0">
                <a:solidFill>
                  <a:schemeClr val="tx1">
                    <a:lumMod val="50000"/>
                    <a:lumOff val="50000"/>
                  </a:schemeClr>
                </a:solidFill>
                <a:latin typeface="Arial" panose="020B0604020202020204" pitchFamily="34" charset="0"/>
                <a:ea typeface="微软雅黑" panose="020B0503020204020204" pitchFamily="34" charset="-122"/>
                <a:sym typeface="+mn-ea"/>
              </a:rPr>
              <a:t>[1] Imranur, M., Panichella, S., &amp; Taibi, D. (2019). A curated dataset of microservices-based systems. Joint Proceedings of the Summer School on Software Maintenance and Evolution (CEUR-WS), Tampere, Finland.</a:t>
            </a:r>
            <a:endParaRPr lang="en-US" altLang="zh-CN" sz="1200" dirty="0">
              <a:solidFill>
                <a:schemeClr val="tx1">
                  <a:lumMod val="50000"/>
                  <a:lumOff val="50000"/>
                </a:schemeClr>
              </a:solidFill>
              <a:latin typeface="Arial" panose="020B0604020202020204" pitchFamily="34" charset="0"/>
              <a:ea typeface="微软雅黑" panose="020B0503020204020204" pitchFamily="34" charset="-122"/>
              <a:sym typeface="+mn-ea"/>
            </a:endParaRPr>
          </a:p>
          <a:p>
            <a:pPr lvl="0" algn="l">
              <a:lnSpc>
                <a:spcPct val="130000"/>
              </a:lnSpc>
              <a:buClrTx/>
              <a:buSzTx/>
              <a:buFontTx/>
            </a:pPr>
            <a:r>
              <a:rPr lang="en-US" altLang="zh-CN" sz="1200" dirty="0">
                <a:solidFill>
                  <a:schemeClr val="tx1">
                    <a:lumMod val="50000"/>
                    <a:lumOff val="50000"/>
                  </a:schemeClr>
                </a:solidFill>
                <a:latin typeface="Arial" panose="020B0604020202020204" pitchFamily="34" charset="0"/>
                <a:ea typeface="微软雅黑" panose="020B0503020204020204" pitchFamily="34" charset="-122"/>
                <a:sym typeface="+mn-ea"/>
              </a:rPr>
              <a:t>[2] Peng, K., Wang, L., He, J., Cai, C., &amp; Hu, M. (2024). Joint optimization of service deployment and request routing for microservices in mobile edge computing. IEEE Transactions on Services Computing.</a:t>
            </a:r>
            <a:endParaRPr lang="en-US" altLang="zh-CN" sz="1200" dirty="0">
              <a:solidFill>
                <a:schemeClr val="tx1">
                  <a:lumMod val="50000"/>
                  <a:lumOff val="50000"/>
                </a:schemeClr>
              </a:solidFill>
              <a:latin typeface="Arial" panose="020B0604020202020204" pitchFamily="34" charset="0"/>
              <a:ea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矩形 46"/>
          <p:cNvSpPr>
            <a:spLocks noChangeArrowheads="1"/>
          </p:cNvSpPr>
          <p:nvPr/>
        </p:nvSpPr>
        <p:spPr bwMode="auto">
          <a:xfrm>
            <a:off x="476188" y="177842"/>
            <a:ext cx="3830532" cy="46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8" tIns="45719" rIns="91438" bIns="45719">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buNone/>
            </a:pPr>
            <a:r>
              <a:rPr lang="en-US" altLang="zh-CN" sz="2400" b="1" dirty="0">
                <a:solidFill>
                  <a:schemeClr val="accent1"/>
                </a:solidFill>
              </a:rPr>
              <a:t>Experiment and Results</a:t>
            </a:r>
            <a:endParaRPr lang="en-US" altLang="zh-CN" sz="2400" b="1" dirty="0">
              <a:solidFill>
                <a:schemeClr val="accent1"/>
              </a:solidFill>
            </a:endParaRPr>
          </a:p>
        </p:txBody>
      </p:sp>
      <p:sp>
        <p:nvSpPr>
          <p:cNvPr id="34" name="等腰三角形 47"/>
          <p:cNvSpPr>
            <a:spLocks noChangeArrowheads="1"/>
          </p:cNvSpPr>
          <p:nvPr/>
        </p:nvSpPr>
        <p:spPr bwMode="auto">
          <a:xfrm rot="5400000">
            <a:off x="-39787" y="157290"/>
            <a:ext cx="581159" cy="501585"/>
          </a:xfrm>
          <a:prstGeom prst="triangle">
            <a:avLst>
              <a:gd name="adj" fmla="val 50000"/>
            </a:avLst>
          </a:prstGeom>
          <a:solidFill>
            <a:srgbClr val="1AA3C7"/>
          </a:solidFill>
          <a:ln>
            <a:noFill/>
          </a:ln>
        </p:spPr>
        <p:txBody>
          <a:bodyPr lIns="91438" tIns="45719" rIns="91438" bIns="45719"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1800">
              <a:solidFill>
                <a:srgbClr val="FFFFFF"/>
              </a:solidFill>
              <a:sym typeface="微软雅黑" panose="020B0503020204020204" pitchFamily="34" charset="-122"/>
            </a:endParaRPr>
          </a:p>
        </p:txBody>
      </p:sp>
      <p:sp>
        <p:nvSpPr>
          <p:cNvPr id="3" name="Shape 266"/>
          <p:cNvSpPr txBox="1"/>
          <p:nvPr/>
        </p:nvSpPr>
        <p:spPr>
          <a:xfrm>
            <a:off x="-17092" y="831056"/>
            <a:ext cx="8943340" cy="1730375"/>
          </a:xfrm>
          <a:prstGeom prst="rect">
            <a:avLst/>
          </a:prstGeom>
          <a:noFill/>
          <a:ln>
            <a:noFill/>
          </a:ln>
        </p:spPr>
        <p:txBody>
          <a:bodyPr vert="horz" lIns="90000" tIns="46800" rIns="90000" bIns="46800" rtlCol="0"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914400" lvl="1" indent="-457200">
              <a:lnSpc>
                <a:spcPct val="130000"/>
              </a:lnSpc>
              <a:spcBef>
                <a:spcPts val="600"/>
              </a:spcBef>
              <a:buClr>
                <a:srgbClr val="006CB5"/>
              </a:buClr>
              <a:buSzPct val="100000"/>
              <a:buFont typeface="Wingdings" panose="05000000000000000000" pitchFamily="2" charset="2"/>
              <a:buChar char="q"/>
            </a:pPr>
            <a:r>
              <a:rPr lang="en-US" b="1" dirty="0">
                <a:solidFill>
                  <a:prstClr val="black"/>
                </a:solidFill>
                <a:latin typeface="Arial" panose="020B0604020202020204" pitchFamily="34" charset="0"/>
                <a:sym typeface="Comic Sans MS" panose="030F0702030302020204"/>
              </a:rPr>
              <a:t>Comparison </a:t>
            </a:r>
            <a:r>
              <a:rPr lang="en-US" sz="1800" b="1" dirty="0">
                <a:solidFill>
                  <a:prstClr val="black"/>
                </a:solidFill>
                <a:latin typeface="Arial" panose="020B0604020202020204" pitchFamily="34" charset="0"/>
                <a:sym typeface="Comic Sans MS" panose="030F0702030302020204"/>
              </a:rPr>
              <a:t>with </a:t>
            </a:r>
            <a:r>
              <a:rPr lang="en-US" sz="1800" b="1" dirty="0" err="1">
                <a:solidFill>
                  <a:prstClr val="black"/>
                </a:solidFill>
                <a:latin typeface="Arial" panose="020B0604020202020204" pitchFamily="34" charset="0"/>
                <a:sym typeface="Comic Sans MS" panose="030F0702030302020204"/>
              </a:rPr>
              <a:t>Gurobi</a:t>
            </a:r>
            <a:r>
              <a:rPr lang="en-US" b="1" dirty="0">
                <a:solidFill>
                  <a:prstClr val="black"/>
                </a:solidFill>
                <a:latin typeface="Arial" panose="020B0604020202020204" pitchFamily="34" charset="0"/>
                <a:sym typeface="Comic Sans MS" panose="030F0702030302020204"/>
              </a:rPr>
              <a:t> Optimizer</a:t>
            </a:r>
            <a:endParaRPr lang="en-US" sz="1800" b="1" dirty="0">
              <a:solidFill>
                <a:prstClr val="black"/>
              </a:solidFill>
              <a:latin typeface="Arial" panose="020B0604020202020204" pitchFamily="34" charset="0"/>
              <a:sym typeface="Comic Sans MS" panose="030F0702030302020204"/>
            </a:endParaRPr>
          </a:p>
          <a:p>
            <a:pPr marL="1201420" lvl="2" indent="-342900" algn="l">
              <a:lnSpc>
                <a:spcPct val="130000"/>
              </a:lnSpc>
              <a:spcBef>
                <a:spcPts val="600"/>
              </a:spcBef>
              <a:buClr>
                <a:srgbClr val="006CB5"/>
              </a:buClr>
              <a:buSzTx/>
              <a:buFont typeface="Wingdings" panose="05000000000000000000" charset="0"/>
              <a:buChar char="l"/>
            </a:pPr>
            <a:r>
              <a:rPr lang="en-US" altLang="zh-CN" sz="1600" dirty="0">
                <a:solidFill>
                  <a:prstClr val="black"/>
                </a:solidFill>
                <a:latin typeface="Arial" panose="020B0604020202020204" pitchFamily="34" charset="0"/>
                <a:sym typeface="Comic Sans MS" panose="030F0702030302020204"/>
              </a:rPr>
              <a:t>Gurobi achieves slightly better objective values, but the differences are minimal.</a:t>
            </a:r>
            <a:endParaRPr lang="en-US" altLang="zh-CN" sz="1600" dirty="0">
              <a:solidFill>
                <a:prstClr val="black"/>
              </a:solidFill>
              <a:latin typeface="Arial" panose="020B0604020202020204" pitchFamily="34" charset="0"/>
              <a:sym typeface="Comic Sans MS" panose="030F0702030302020204"/>
            </a:endParaRPr>
          </a:p>
          <a:p>
            <a:pPr marL="1201420" lvl="2" indent="-342900">
              <a:lnSpc>
                <a:spcPct val="130000"/>
              </a:lnSpc>
              <a:spcBef>
                <a:spcPts val="600"/>
              </a:spcBef>
              <a:buClr>
                <a:srgbClr val="006CB5"/>
              </a:buClr>
              <a:buFont typeface="Wingdings" panose="05000000000000000000" charset="0"/>
              <a:buChar char="l"/>
            </a:pPr>
            <a:r>
              <a:rPr lang="en-US" altLang="zh-CN" sz="1600" dirty="0"/>
              <a:t>SoCL outperforms </a:t>
            </a:r>
            <a:r>
              <a:rPr lang="en-US" altLang="zh-CN" sz="1600" dirty="0" err="1"/>
              <a:t>Gurobi</a:t>
            </a:r>
            <a:r>
              <a:rPr lang="en-US" altLang="zh-CN" sz="1600" dirty="0"/>
              <a:t> in runtime as the user scale and server scale increases</a:t>
            </a:r>
            <a:r>
              <a:rPr lang="en-US" altLang="zh-CN" sz="1600" dirty="0">
                <a:solidFill>
                  <a:prstClr val="black"/>
                </a:solidFill>
                <a:latin typeface="Arial" panose="020B0604020202020204" pitchFamily="34" charset="0"/>
                <a:sym typeface="Comic Sans MS" panose="030F0702030302020204"/>
              </a:rPr>
              <a:t>. </a:t>
            </a:r>
            <a:endParaRPr lang="en-US" altLang="zh-CN" sz="1600" dirty="0">
              <a:solidFill>
                <a:prstClr val="black"/>
              </a:solidFill>
              <a:latin typeface="Arial" panose="020B0604020202020204" pitchFamily="34" charset="0"/>
              <a:sym typeface="Comic Sans MS" panose="030F0702030302020204"/>
            </a:endParaRPr>
          </a:p>
          <a:p>
            <a:pPr marL="1201420" lvl="2" indent="-342900">
              <a:lnSpc>
                <a:spcPct val="130000"/>
              </a:lnSpc>
              <a:spcBef>
                <a:spcPts val="600"/>
              </a:spcBef>
              <a:buClr>
                <a:srgbClr val="006CB5"/>
              </a:buClr>
              <a:buFont typeface="Wingdings" panose="05000000000000000000" charset="0"/>
              <a:buChar char="l"/>
            </a:pPr>
            <a:r>
              <a:rPr lang="en-US" altLang="zh-CN" sz="1600" dirty="0"/>
              <a:t>SoCL can deliver near-optimal solutions with significantly higher efficiency. </a:t>
            </a:r>
            <a:endParaRPr lang="en-US" altLang="zh-CN" sz="1600" dirty="0">
              <a:solidFill>
                <a:prstClr val="black"/>
              </a:solidFill>
              <a:latin typeface="Arial" panose="020B0604020202020204" pitchFamily="34" charset="0"/>
              <a:sym typeface="Comic Sans MS" panose="030F0702030302020204"/>
            </a:endParaRPr>
          </a:p>
        </p:txBody>
      </p:sp>
      <p:sp>
        <p:nvSpPr>
          <p:cNvPr id="13" name="文本框 12"/>
          <p:cNvSpPr txBox="1"/>
          <p:nvPr/>
        </p:nvSpPr>
        <p:spPr>
          <a:xfrm>
            <a:off x="501650" y="4129114"/>
            <a:ext cx="1683385" cy="308674"/>
          </a:xfrm>
          <a:prstGeom prst="rect">
            <a:avLst/>
          </a:prstGeom>
          <a:noFill/>
        </p:spPr>
        <p:txBody>
          <a:bodyPr wrap="square" rtlCol="0" anchor="t">
            <a:spAutoFit/>
          </a:bodyPr>
          <a:lstStyle/>
          <a:p>
            <a:pPr algn="ctr">
              <a:lnSpc>
                <a:spcPct val="130000"/>
              </a:lnSpc>
            </a:pPr>
            <a:r>
              <a:rPr lang="en-US" altLang="zh-CN" sz="1200" dirty="0">
                <a:latin typeface="Arial" panose="020B0604020202020204" pitchFamily="34" charset="0"/>
                <a:ea typeface="微软雅黑" panose="020B0503020204020204" pitchFamily="34" charset="-122"/>
              </a:rPr>
              <a:t>(a) # of users (obj).</a:t>
            </a:r>
            <a:endParaRPr lang="en-US" altLang="zh-CN" sz="1200" dirty="0">
              <a:latin typeface="Arial" panose="020B0604020202020204" pitchFamily="34" charset="0"/>
              <a:ea typeface="微软雅黑" panose="020B0503020204020204" pitchFamily="34" charset="-122"/>
            </a:endParaRPr>
          </a:p>
        </p:txBody>
      </p:sp>
      <p:pic>
        <p:nvPicPr>
          <p:cNvPr id="16" name="图片 15"/>
          <p:cNvPicPr>
            <a:picLocks noChangeAspect="1"/>
          </p:cNvPicPr>
          <p:nvPr/>
        </p:nvPicPr>
        <p:blipFill>
          <a:blip r:embed="rId1"/>
          <a:stretch>
            <a:fillRect/>
          </a:stretch>
        </p:blipFill>
        <p:spPr>
          <a:xfrm>
            <a:off x="187325" y="2823845"/>
            <a:ext cx="8789035" cy="1266825"/>
          </a:xfrm>
          <a:prstGeom prst="rect">
            <a:avLst/>
          </a:prstGeom>
        </p:spPr>
      </p:pic>
      <p:sp>
        <p:nvSpPr>
          <p:cNvPr id="4" name="文本框 3"/>
          <p:cNvSpPr txBox="1"/>
          <p:nvPr/>
        </p:nvSpPr>
        <p:spPr>
          <a:xfrm>
            <a:off x="2755662" y="4129114"/>
            <a:ext cx="1838325" cy="330835"/>
          </a:xfrm>
          <a:prstGeom prst="rect">
            <a:avLst/>
          </a:prstGeom>
          <a:noFill/>
        </p:spPr>
        <p:txBody>
          <a:bodyPr wrap="square" rtlCol="0" anchor="t">
            <a:spAutoFit/>
          </a:bodyPr>
          <a:lstStyle/>
          <a:p>
            <a:pPr algn="ctr">
              <a:lnSpc>
                <a:spcPct val="130000"/>
              </a:lnSpc>
            </a:pPr>
            <a:r>
              <a:rPr lang="en-US" altLang="zh-CN" sz="1200" dirty="0">
                <a:latin typeface="Arial" panose="020B0604020202020204" pitchFamily="34" charset="0"/>
                <a:ea typeface="微软雅黑" panose="020B0503020204020204" pitchFamily="34" charset="-122"/>
              </a:rPr>
              <a:t>(b) # of users (runtime).</a:t>
            </a:r>
            <a:endParaRPr lang="en-US" altLang="zh-CN" sz="1200" dirty="0">
              <a:latin typeface="Arial" panose="020B0604020202020204" pitchFamily="34" charset="0"/>
              <a:ea typeface="微软雅黑" panose="020B0503020204020204" pitchFamily="34" charset="-122"/>
            </a:endParaRPr>
          </a:p>
        </p:txBody>
      </p:sp>
      <p:sp>
        <p:nvSpPr>
          <p:cNvPr id="5" name="文本框 4"/>
          <p:cNvSpPr txBox="1"/>
          <p:nvPr/>
        </p:nvSpPr>
        <p:spPr>
          <a:xfrm>
            <a:off x="4862010" y="4122420"/>
            <a:ext cx="2018665" cy="330835"/>
          </a:xfrm>
          <a:prstGeom prst="rect">
            <a:avLst/>
          </a:prstGeom>
          <a:noFill/>
        </p:spPr>
        <p:txBody>
          <a:bodyPr wrap="square" rtlCol="0" anchor="t">
            <a:spAutoFit/>
          </a:bodyPr>
          <a:lstStyle/>
          <a:p>
            <a:pPr algn="ctr">
              <a:lnSpc>
                <a:spcPct val="130000"/>
              </a:lnSpc>
            </a:pPr>
            <a:r>
              <a:rPr lang="en-US" altLang="zh-CN" sz="1200" dirty="0">
                <a:latin typeface="Arial" panose="020B0604020202020204" pitchFamily="34" charset="0"/>
                <a:ea typeface="微软雅黑" panose="020B0503020204020204" pitchFamily="34" charset="-122"/>
              </a:rPr>
              <a:t>(c) # of edge servers (obj).</a:t>
            </a:r>
            <a:endParaRPr lang="en-US" altLang="zh-CN" sz="1200" dirty="0">
              <a:latin typeface="Arial" panose="020B0604020202020204" pitchFamily="34" charset="0"/>
              <a:ea typeface="微软雅黑" panose="020B0503020204020204" pitchFamily="34" charset="-122"/>
            </a:endParaRPr>
          </a:p>
        </p:txBody>
      </p:sp>
      <p:sp>
        <p:nvSpPr>
          <p:cNvPr id="6" name="文本框 5"/>
          <p:cNvSpPr txBox="1"/>
          <p:nvPr/>
        </p:nvSpPr>
        <p:spPr>
          <a:xfrm>
            <a:off x="6860540" y="4122420"/>
            <a:ext cx="2338070" cy="330835"/>
          </a:xfrm>
          <a:prstGeom prst="rect">
            <a:avLst/>
          </a:prstGeom>
          <a:noFill/>
        </p:spPr>
        <p:txBody>
          <a:bodyPr wrap="square" rtlCol="0" anchor="t">
            <a:spAutoFit/>
          </a:bodyPr>
          <a:lstStyle/>
          <a:p>
            <a:pPr algn="ctr">
              <a:lnSpc>
                <a:spcPct val="130000"/>
              </a:lnSpc>
            </a:pPr>
            <a:r>
              <a:rPr lang="en-US" altLang="zh-CN" sz="1200" dirty="0">
                <a:latin typeface="Arial" panose="020B0604020202020204" pitchFamily="34" charset="0"/>
                <a:ea typeface="微软雅黑" panose="020B0503020204020204" pitchFamily="34" charset="-122"/>
              </a:rPr>
              <a:t>(d) # of edge servers (runtime).</a:t>
            </a:r>
            <a:endParaRPr lang="en-US" altLang="zh-CN" sz="1200" dirty="0">
              <a:latin typeface="Arial" panose="020B0604020202020204" pitchFamily="34" charset="0"/>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矩形 46"/>
          <p:cNvSpPr>
            <a:spLocks noChangeArrowheads="1"/>
          </p:cNvSpPr>
          <p:nvPr/>
        </p:nvSpPr>
        <p:spPr bwMode="auto">
          <a:xfrm>
            <a:off x="476188" y="177842"/>
            <a:ext cx="3830532" cy="46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8" tIns="45719" rIns="91438" bIns="45719">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buNone/>
            </a:pPr>
            <a:r>
              <a:rPr lang="en-US" altLang="zh-CN" sz="2400" b="1" dirty="0">
                <a:solidFill>
                  <a:schemeClr val="accent1"/>
                </a:solidFill>
              </a:rPr>
              <a:t>Experiment and Results</a:t>
            </a:r>
            <a:endParaRPr lang="en-US" altLang="zh-CN" sz="2400" b="1" dirty="0">
              <a:solidFill>
                <a:schemeClr val="accent1"/>
              </a:solidFill>
            </a:endParaRPr>
          </a:p>
        </p:txBody>
      </p:sp>
      <p:sp>
        <p:nvSpPr>
          <p:cNvPr id="34" name="等腰三角形 47"/>
          <p:cNvSpPr>
            <a:spLocks noChangeArrowheads="1"/>
          </p:cNvSpPr>
          <p:nvPr/>
        </p:nvSpPr>
        <p:spPr bwMode="auto">
          <a:xfrm rot="5400000">
            <a:off x="-39787" y="157290"/>
            <a:ext cx="581159" cy="501585"/>
          </a:xfrm>
          <a:prstGeom prst="triangle">
            <a:avLst>
              <a:gd name="adj" fmla="val 50000"/>
            </a:avLst>
          </a:prstGeom>
          <a:solidFill>
            <a:srgbClr val="1AA3C7"/>
          </a:solidFill>
          <a:ln>
            <a:noFill/>
          </a:ln>
        </p:spPr>
        <p:txBody>
          <a:bodyPr lIns="91438" tIns="45719" rIns="91438" bIns="45719"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1800">
              <a:solidFill>
                <a:srgbClr val="FFFFFF"/>
              </a:solidFill>
              <a:sym typeface="微软雅黑" panose="020B0503020204020204" pitchFamily="34" charset="-122"/>
            </a:endParaRPr>
          </a:p>
        </p:txBody>
      </p:sp>
      <p:sp>
        <p:nvSpPr>
          <p:cNvPr id="3" name="Shape 266"/>
          <p:cNvSpPr txBox="1"/>
          <p:nvPr/>
        </p:nvSpPr>
        <p:spPr>
          <a:xfrm>
            <a:off x="-17092" y="831056"/>
            <a:ext cx="8943340" cy="1948892"/>
          </a:xfrm>
          <a:prstGeom prst="rect">
            <a:avLst/>
          </a:prstGeom>
          <a:noFill/>
          <a:ln>
            <a:noFill/>
          </a:ln>
        </p:spPr>
        <p:txBody>
          <a:bodyPr vert="horz" lIns="90000" tIns="46800" rIns="90000" bIns="46800" rtlCol="0"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914400" lvl="1" indent="-457200">
              <a:lnSpc>
                <a:spcPct val="130000"/>
              </a:lnSpc>
              <a:spcBef>
                <a:spcPts val="600"/>
              </a:spcBef>
              <a:buClr>
                <a:srgbClr val="006CB5"/>
              </a:buClr>
              <a:buSzPct val="100000"/>
              <a:buFont typeface="Wingdings" panose="05000000000000000000" pitchFamily="2" charset="2"/>
              <a:buChar char="q"/>
            </a:pPr>
            <a:r>
              <a:rPr lang="en-US" b="1" dirty="0">
                <a:solidFill>
                  <a:prstClr val="black"/>
                </a:solidFill>
                <a:latin typeface="Arial" panose="020B0604020202020204" pitchFamily="34" charset="0"/>
                <a:sym typeface="Comic Sans MS" panose="030F0702030302020204"/>
              </a:rPr>
              <a:t>Comparison on Baselines</a:t>
            </a:r>
            <a:endParaRPr lang="en-US" sz="1800" b="1" dirty="0">
              <a:solidFill>
                <a:prstClr val="black"/>
              </a:solidFill>
              <a:latin typeface="Arial" panose="020B0604020202020204" pitchFamily="34" charset="0"/>
              <a:sym typeface="Comic Sans MS" panose="030F0702030302020204"/>
            </a:endParaRPr>
          </a:p>
          <a:p>
            <a:pPr marL="1201420" lvl="2" indent="-342900">
              <a:lnSpc>
                <a:spcPct val="130000"/>
              </a:lnSpc>
              <a:spcBef>
                <a:spcPts val="600"/>
              </a:spcBef>
              <a:buClr>
                <a:srgbClr val="006CB5"/>
              </a:buClr>
              <a:buFont typeface="Wingdings" panose="05000000000000000000" charset="0"/>
              <a:buChar char="l"/>
            </a:pPr>
            <a:r>
              <a:rPr lang="en-US" altLang="zh-CN" sz="1600" dirty="0"/>
              <a:t>SoCL achieved the lowest objective values across all user scales</a:t>
            </a:r>
            <a:r>
              <a:rPr lang="en-US" altLang="zh-CN" sz="1600" dirty="0">
                <a:solidFill>
                  <a:prstClr val="black"/>
                </a:solidFill>
                <a:latin typeface="Arial" panose="020B0604020202020204" pitchFamily="34" charset="0"/>
                <a:sym typeface="Comic Sans MS" panose="030F0702030302020204"/>
              </a:rPr>
              <a:t>.</a:t>
            </a:r>
            <a:endParaRPr lang="en-US" altLang="zh-CN" sz="1600" dirty="0">
              <a:solidFill>
                <a:prstClr val="black"/>
              </a:solidFill>
              <a:latin typeface="Arial" panose="020B0604020202020204" pitchFamily="34" charset="0"/>
              <a:sym typeface="Comic Sans MS" panose="030F0702030302020204"/>
            </a:endParaRPr>
          </a:p>
          <a:p>
            <a:pPr marL="1201420" lvl="2" indent="-342900">
              <a:lnSpc>
                <a:spcPct val="130000"/>
              </a:lnSpc>
              <a:spcBef>
                <a:spcPts val="600"/>
              </a:spcBef>
              <a:buClr>
                <a:srgbClr val="006CB5"/>
              </a:buClr>
              <a:buFont typeface="Wingdings" panose="05000000000000000000" charset="0"/>
              <a:buChar char="l"/>
            </a:pPr>
            <a:r>
              <a:rPr lang="en-US" altLang="zh-CN" sz="1600" dirty="0"/>
              <a:t>The difference in performance became clearer as the user scale increased</a:t>
            </a:r>
            <a:r>
              <a:rPr lang="en-US" altLang="zh-CN" sz="1600" dirty="0">
                <a:solidFill>
                  <a:prstClr val="black"/>
                </a:solidFill>
                <a:latin typeface="Arial" panose="020B0604020202020204" pitchFamily="34" charset="0"/>
                <a:sym typeface="Comic Sans MS" panose="030F0702030302020204"/>
              </a:rPr>
              <a:t>. </a:t>
            </a:r>
            <a:endParaRPr lang="en-US" altLang="zh-CN" sz="1600" dirty="0">
              <a:solidFill>
                <a:prstClr val="black"/>
              </a:solidFill>
              <a:latin typeface="Arial" panose="020B0604020202020204" pitchFamily="34" charset="0"/>
              <a:sym typeface="Comic Sans MS" panose="030F0702030302020204"/>
            </a:endParaRPr>
          </a:p>
          <a:p>
            <a:pPr marL="1201420" lvl="2" indent="-342900">
              <a:lnSpc>
                <a:spcPct val="130000"/>
              </a:lnSpc>
              <a:spcBef>
                <a:spcPts val="600"/>
              </a:spcBef>
              <a:buClr>
                <a:srgbClr val="006CB5"/>
              </a:buClr>
              <a:buFont typeface="Wingdings" panose="05000000000000000000" charset="0"/>
              <a:buChar char="l"/>
            </a:pPr>
            <a:r>
              <a:rPr lang="en-US" altLang="zh-CN" sz="1600" dirty="0" err="1"/>
              <a:t>SoCL’s</a:t>
            </a:r>
            <a:r>
              <a:rPr lang="en-US" altLang="zh-CN" sz="1600" dirty="0"/>
              <a:t> efficient search and provisioning strategy effectively avoids resource redundancy and search inefficiency. </a:t>
            </a:r>
            <a:endParaRPr lang="en-US" altLang="zh-CN" sz="1600" dirty="0">
              <a:solidFill>
                <a:prstClr val="black"/>
              </a:solidFill>
              <a:latin typeface="Arial" panose="020B0604020202020204" pitchFamily="34" charset="0"/>
              <a:sym typeface="Comic Sans MS" panose="030F0702030302020204"/>
            </a:endParaRPr>
          </a:p>
        </p:txBody>
      </p:sp>
      <p:sp>
        <p:nvSpPr>
          <p:cNvPr id="13" name="文本框 12"/>
          <p:cNvSpPr txBox="1"/>
          <p:nvPr/>
        </p:nvSpPr>
        <p:spPr>
          <a:xfrm>
            <a:off x="501650" y="4129114"/>
            <a:ext cx="1683385" cy="307456"/>
          </a:xfrm>
          <a:prstGeom prst="rect">
            <a:avLst/>
          </a:prstGeom>
          <a:noFill/>
        </p:spPr>
        <p:txBody>
          <a:bodyPr wrap="square" rtlCol="0" anchor="t">
            <a:spAutoFit/>
          </a:bodyPr>
          <a:lstStyle/>
          <a:p>
            <a:pPr algn="ctr">
              <a:lnSpc>
                <a:spcPct val="130000"/>
              </a:lnSpc>
            </a:pPr>
            <a:r>
              <a:rPr lang="en-US" altLang="zh-CN" sz="1200" dirty="0">
                <a:latin typeface="Arial" panose="020B0604020202020204" pitchFamily="34" charset="0"/>
                <a:ea typeface="微软雅黑" panose="020B0503020204020204" pitchFamily="34" charset="-122"/>
              </a:rPr>
              <a:t>(a) # of users 80.</a:t>
            </a:r>
            <a:endParaRPr lang="en-US" altLang="zh-CN" sz="1200" dirty="0">
              <a:latin typeface="Arial" panose="020B0604020202020204" pitchFamily="34" charset="0"/>
              <a:ea typeface="微软雅黑" panose="020B0503020204020204" pitchFamily="34" charset="-122"/>
            </a:endParaRPr>
          </a:p>
        </p:txBody>
      </p:sp>
      <p:sp>
        <p:nvSpPr>
          <p:cNvPr id="4" name="文本框 3"/>
          <p:cNvSpPr txBox="1"/>
          <p:nvPr/>
        </p:nvSpPr>
        <p:spPr>
          <a:xfrm>
            <a:off x="2755662" y="4129114"/>
            <a:ext cx="1838325" cy="307456"/>
          </a:xfrm>
          <a:prstGeom prst="rect">
            <a:avLst/>
          </a:prstGeom>
          <a:noFill/>
        </p:spPr>
        <p:txBody>
          <a:bodyPr wrap="square" rtlCol="0" anchor="t">
            <a:spAutoFit/>
          </a:bodyPr>
          <a:lstStyle/>
          <a:p>
            <a:pPr algn="ctr">
              <a:lnSpc>
                <a:spcPct val="130000"/>
              </a:lnSpc>
            </a:pPr>
            <a:r>
              <a:rPr lang="en-US" altLang="zh-CN" sz="1200" dirty="0">
                <a:latin typeface="Arial" panose="020B0604020202020204" pitchFamily="34" charset="0"/>
                <a:ea typeface="微软雅黑" panose="020B0503020204020204" pitchFamily="34" charset="-122"/>
              </a:rPr>
              <a:t>(b) # of users 120.</a:t>
            </a:r>
            <a:endParaRPr lang="en-US" altLang="zh-CN" sz="1200" dirty="0">
              <a:latin typeface="Arial" panose="020B0604020202020204" pitchFamily="34" charset="0"/>
              <a:ea typeface="微软雅黑" panose="020B0503020204020204" pitchFamily="34" charset="-122"/>
            </a:endParaRPr>
          </a:p>
        </p:txBody>
      </p:sp>
      <p:sp>
        <p:nvSpPr>
          <p:cNvPr id="5" name="文本框 4"/>
          <p:cNvSpPr txBox="1"/>
          <p:nvPr/>
        </p:nvSpPr>
        <p:spPr>
          <a:xfrm>
            <a:off x="4862010" y="4122420"/>
            <a:ext cx="2018665" cy="307456"/>
          </a:xfrm>
          <a:prstGeom prst="rect">
            <a:avLst/>
          </a:prstGeom>
          <a:noFill/>
        </p:spPr>
        <p:txBody>
          <a:bodyPr wrap="square" rtlCol="0" anchor="t">
            <a:spAutoFit/>
          </a:bodyPr>
          <a:lstStyle/>
          <a:p>
            <a:pPr algn="ctr">
              <a:lnSpc>
                <a:spcPct val="130000"/>
              </a:lnSpc>
            </a:pPr>
            <a:r>
              <a:rPr lang="en-US" altLang="zh-CN" sz="1200" dirty="0">
                <a:latin typeface="Arial" panose="020B0604020202020204" pitchFamily="34" charset="0"/>
                <a:ea typeface="微软雅黑" panose="020B0503020204020204" pitchFamily="34" charset="-122"/>
              </a:rPr>
              <a:t>(c) # of users 160.</a:t>
            </a:r>
            <a:endParaRPr lang="en-US" altLang="zh-CN" sz="1200" dirty="0">
              <a:latin typeface="Arial" panose="020B0604020202020204" pitchFamily="34" charset="0"/>
              <a:ea typeface="微软雅黑" panose="020B0503020204020204" pitchFamily="34" charset="-122"/>
            </a:endParaRPr>
          </a:p>
        </p:txBody>
      </p:sp>
      <p:sp>
        <p:nvSpPr>
          <p:cNvPr id="6" name="文本框 5"/>
          <p:cNvSpPr txBox="1"/>
          <p:nvPr/>
        </p:nvSpPr>
        <p:spPr>
          <a:xfrm>
            <a:off x="6860540" y="4122420"/>
            <a:ext cx="2338070" cy="307456"/>
          </a:xfrm>
          <a:prstGeom prst="rect">
            <a:avLst/>
          </a:prstGeom>
          <a:noFill/>
        </p:spPr>
        <p:txBody>
          <a:bodyPr wrap="square" rtlCol="0" anchor="t">
            <a:spAutoFit/>
          </a:bodyPr>
          <a:lstStyle/>
          <a:p>
            <a:pPr algn="ctr">
              <a:lnSpc>
                <a:spcPct val="130000"/>
              </a:lnSpc>
            </a:pPr>
            <a:r>
              <a:rPr lang="en-US" altLang="zh-CN" sz="1200" dirty="0">
                <a:latin typeface="Arial" panose="020B0604020202020204" pitchFamily="34" charset="0"/>
                <a:ea typeface="微软雅黑" panose="020B0503020204020204" pitchFamily="34" charset="-122"/>
              </a:rPr>
              <a:t>(d) # of users 200.</a:t>
            </a:r>
            <a:endParaRPr lang="en-US" altLang="zh-CN" sz="1200" dirty="0">
              <a:latin typeface="Arial" panose="020B0604020202020204" pitchFamily="34" charset="0"/>
              <a:ea typeface="微软雅黑" panose="020B0503020204020204" pitchFamily="34" charset="-122"/>
            </a:endParaRPr>
          </a:p>
        </p:txBody>
      </p:sp>
      <p:pic>
        <p:nvPicPr>
          <p:cNvPr id="17" name="图片 16"/>
          <p:cNvPicPr>
            <a:picLocks noChangeAspect="1"/>
          </p:cNvPicPr>
          <p:nvPr/>
        </p:nvPicPr>
        <p:blipFill>
          <a:blip r:embed="rId1"/>
          <a:srcRect b="13372"/>
          <a:stretch>
            <a:fillRect/>
          </a:stretch>
        </p:blipFill>
        <p:spPr>
          <a:xfrm>
            <a:off x="202538" y="2839105"/>
            <a:ext cx="8738923" cy="1271424"/>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矩形 46"/>
          <p:cNvSpPr>
            <a:spLocks noChangeArrowheads="1"/>
          </p:cNvSpPr>
          <p:nvPr/>
        </p:nvSpPr>
        <p:spPr bwMode="auto">
          <a:xfrm>
            <a:off x="476188" y="177842"/>
            <a:ext cx="3830532" cy="46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8" tIns="45719" rIns="91438" bIns="45719">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buNone/>
            </a:pPr>
            <a:r>
              <a:rPr lang="en-US" altLang="zh-CN" sz="2400" b="1" dirty="0">
                <a:solidFill>
                  <a:schemeClr val="accent1"/>
                </a:solidFill>
              </a:rPr>
              <a:t>Experiment and Results</a:t>
            </a:r>
            <a:endParaRPr lang="en-US" altLang="zh-CN" sz="2400" b="1" dirty="0">
              <a:solidFill>
                <a:schemeClr val="accent1"/>
              </a:solidFill>
            </a:endParaRPr>
          </a:p>
        </p:txBody>
      </p:sp>
      <p:sp>
        <p:nvSpPr>
          <p:cNvPr id="34" name="等腰三角形 47"/>
          <p:cNvSpPr>
            <a:spLocks noChangeArrowheads="1"/>
          </p:cNvSpPr>
          <p:nvPr/>
        </p:nvSpPr>
        <p:spPr bwMode="auto">
          <a:xfrm rot="5400000">
            <a:off x="-39787" y="157290"/>
            <a:ext cx="581159" cy="501585"/>
          </a:xfrm>
          <a:prstGeom prst="triangle">
            <a:avLst>
              <a:gd name="adj" fmla="val 50000"/>
            </a:avLst>
          </a:prstGeom>
          <a:solidFill>
            <a:srgbClr val="1AA3C7"/>
          </a:solidFill>
          <a:ln>
            <a:noFill/>
          </a:ln>
        </p:spPr>
        <p:txBody>
          <a:bodyPr lIns="91438" tIns="45719" rIns="91438" bIns="45719"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1800">
              <a:solidFill>
                <a:srgbClr val="FFFFFF"/>
              </a:solidFill>
              <a:sym typeface="微软雅黑" panose="020B0503020204020204" pitchFamily="34" charset="-122"/>
            </a:endParaRPr>
          </a:p>
        </p:txBody>
      </p:sp>
      <p:sp>
        <p:nvSpPr>
          <p:cNvPr id="3" name="Shape 266"/>
          <p:cNvSpPr txBox="1"/>
          <p:nvPr/>
        </p:nvSpPr>
        <p:spPr>
          <a:xfrm>
            <a:off x="-17092" y="922495"/>
            <a:ext cx="8503066" cy="1877962"/>
          </a:xfrm>
          <a:prstGeom prst="rect">
            <a:avLst/>
          </a:prstGeom>
          <a:noFill/>
          <a:ln>
            <a:noFill/>
          </a:ln>
        </p:spPr>
        <p:txBody>
          <a:bodyPr vert="horz" lIns="90000" tIns="46800" rIns="90000" bIns="46800" rtlCol="0"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914400" lvl="1" indent="-457200">
              <a:lnSpc>
                <a:spcPct val="130000"/>
              </a:lnSpc>
              <a:spcBef>
                <a:spcPts val="600"/>
              </a:spcBef>
              <a:buClr>
                <a:srgbClr val="006CB5"/>
              </a:buClr>
              <a:buSzPct val="100000"/>
              <a:buFont typeface="Wingdings" panose="05000000000000000000" pitchFamily="2" charset="2"/>
              <a:buChar char="q"/>
            </a:pPr>
            <a:r>
              <a:rPr lang="en-US" b="1" dirty="0">
                <a:solidFill>
                  <a:prstClr val="black"/>
                </a:solidFill>
                <a:latin typeface="Arial" panose="020B0604020202020204" pitchFamily="34" charset="0"/>
                <a:sym typeface="Comic Sans MS" panose="030F0702030302020204"/>
              </a:rPr>
              <a:t>Evaluation on Kubernetes</a:t>
            </a:r>
            <a:endParaRPr lang="en-US" b="1" dirty="0">
              <a:solidFill>
                <a:prstClr val="black"/>
              </a:solidFill>
              <a:latin typeface="Arial" panose="020B0604020202020204" pitchFamily="34" charset="0"/>
              <a:sym typeface="Comic Sans MS" panose="030F0702030302020204"/>
            </a:endParaRPr>
          </a:p>
          <a:p>
            <a:pPr marL="971550" lvl="3" indent="-285750" defTabSz="977900" fontAlgn="base">
              <a:lnSpc>
                <a:spcPct val="150000"/>
              </a:lnSpc>
              <a:spcBef>
                <a:spcPts val="0"/>
              </a:spcBef>
              <a:spcAft>
                <a:spcPts val="20"/>
              </a:spcAft>
              <a:buClr>
                <a:srgbClr val="006CB5"/>
              </a:buClr>
              <a:buFont typeface="Wingdings" panose="05000000000000000000" charset="0"/>
              <a:buChar char="Ø"/>
              <a:defRPr/>
            </a:pPr>
            <a:r>
              <a:rPr kumimoji="1" lang="en-US" altLang="zh-CN" sz="1600" b="1" dirty="0">
                <a:solidFill>
                  <a:prstClr val="black"/>
                </a:solidFill>
                <a:latin typeface="Arial" panose="020B0604020202020204" pitchFamily="34" charset="0"/>
                <a:ea typeface="黑体" panose="02010609060101010101" pitchFamily="49" charset="-122"/>
                <a:cs typeface="Times New Roman" panose="02020603050405020304" pitchFamily="18" charset="0"/>
              </a:rPr>
              <a:t>Testbed Results</a:t>
            </a:r>
            <a:endParaRPr kumimoji="1" lang="en-US" altLang="zh-CN" sz="1600" b="1" dirty="0">
              <a:solidFill>
                <a:prstClr val="black"/>
              </a:solidFill>
              <a:latin typeface="Arial" panose="020B0604020202020204" pitchFamily="34" charset="0"/>
              <a:ea typeface="黑体" panose="02010609060101010101" pitchFamily="49" charset="-122"/>
              <a:cs typeface="Times New Roman" panose="02020603050405020304" pitchFamily="18" charset="0"/>
            </a:endParaRPr>
          </a:p>
          <a:p>
            <a:pPr marL="1201420" lvl="2" indent="-342900">
              <a:lnSpc>
                <a:spcPct val="130000"/>
              </a:lnSpc>
              <a:spcBef>
                <a:spcPts val="600"/>
              </a:spcBef>
              <a:buClr>
                <a:srgbClr val="006CB5"/>
              </a:buClr>
              <a:buFont typeface="Wingdings" panose="05000000000000000000" charset="0"/>
              <a:buChar char="l"/>
            </a:pPr>
            <a:r>
              <a:rPr lang="en-US" altLang="zh-CN" sz="1600" dirty="0"/>
              <a:t>SoCL can balance the deployment cost with the users’ requirements and place the instances in a proper place. </a:t>
            </a:r>
            <a:endParaRPr lang="en-US" altLang="zh-CN" sz="1600" dirty="0"/>
          </a:p>
          <a:p>
            <a:pPr marL="1201420" lvl="2" indent="-342900">
              <a:lnSpc>
                <a:spcPct val="130000"/>
              </a:lnSpc>
              <a:spcBef>
                <a:spcPts val="600"/>
              </a:spcBef>
              <a:buClr>
                <a:srgbClr val="006CB5"/>
              </a:buClr>
              <a:buFont typeface="Wingdings" panose="05000000000000000000" charset="0"/>
              <a:buChar char="l"/>
            </a:pPr>
            <a:r>
              <a:rPr lang="en-US" altLang="zh-CN" sz="1600" dirty="0"/>
              <a:t>SoCL consistently achieved the lowest average delay during the latency </a:t>
            </a:r>
            <a:r>
              <a:rPr lang="en-US" altLang="zh-CN" sz="1600" dirty="0">
                <a:latin typeface="Arial" panose="020B0604020202020204" pitchFamily="34" charset="0"/>
                <a:ea typeface="微软雅黑" panose="020B0503020204020204" pitchFamily="34" charset="-122"/>
              </a:rPr>
              <a:t>trace. </a:t>
            </a:r>
            <a:endParaRPr lang="en-US" altLang="zh-CN" sz="1600" dirty="0"/>
          </a:p>
        </p:txBody>
      </p:sp>
      <p:pic>
        <p:nvPicPr>
          <p:cNvPr id="4" name="图片 3"/>
          <p:cNvPicPr>
            <a:picLocks noChangeAspect="1"/>
          </p:cNvPicPr>
          <p:nvPr/>
        </p:nvPicPr>
        <p:blipFill>
          <a:blip r:embed="rId1"/>
          <a:stretch>
            <a:fillRect/>
          </a:stretch>
        </p:blipFill>
        <p:spPr>
          <a:xfrm>
            <a:off x="726393" y="2969978"/>
            <a:ext cx="2794474" cy="1666620"/>
          </a:xfrm>
          <a:prstGeom prst="rect">
            <a:avLst/>
          </a:prstGeom>
        </p:spPr>
      </p:pic>
      <p:pic>
        <p:nvPicPr>
          <p:cNvPr id="6" name="图片 5"/>
          <p:cNvPicPr>
            <a:picLocks noChangeAspect="1"/>
          </p:cNvPicPr>
          <p:nvPr/>
        </p:nvPicPr>
        <p:blipFill>
          <a:blip r:embed="rId2"/>
          <a:stretch>
            <a:fillRect/>
          </a:stretch>
        </p:blipFill>
        <p:spPr>
          <a:xfrm>
            <a:off x="3657601" y="3012708"/>
            <a:ext cx="4554908" cy="1705409"/>
          </a:xfrm>
          <a:prstGeom prst="rect">
            <a:avLst/>
          </a:prstGeom>
        </p:spPr>
      </p:pic>
      <p:sp>
        <p:nvSpPr>
          <p:cNvPr id="7" name="文本框 6"/>
          <p:cNvSpPr txBox="1"/>
          <p:nvPr/>
        </p:nvSpPr>
        <p:spPr>
          <a:xfrm>
            <a:off x="1304954" y="4718117"/>
            <a:ext cx="2002268" cy="307456"/>
          </a:xfrm>
          <a:prstGeom prst="rect">
            <a:avLst/>
          </a:prstGeom>
          <a:noFill/>
        </p:spPr>
        <p:txBody>
          <a:bodyPr wrap="square" rtlCol="0" anchor="t">
            <a:spAutoFit/>
          </a:bodyPr>
          <a:lstStyle/>
          <a:p>
            <a:pPr algn="ctr">
              <a:lnSpc>
                <a:spcPct val="130000"/>
              </a:lnSpc>
            </a:pPr>
            <a:r>
              <a:rPr lang="en-US" altLang="zh-CN" sz="1200" dirty="0">
                <a:latin typeface="Arial" panose="020B0604020202020204" pitchFamily="34" charset="0"/>
                <a:ea typeface="微软雅黑" panose="020B0503020204020204" pitchFamily="34" charset="-122"/>
              </a:rPr>
              <a:t>Objectives with 8 servers</a:t>
            </a:r>
            <a:endParaRPr lang="en-US" altLang="zh-CN" sz="1200" dirty="0">
              <a:latin typeface="Arial" panose="020B0604020202020204" pitchFamily="34" charset="0"/>
              <a:ea typeface="微软雅黑" panose="020B0503020204020204" pitchFamily="34" charset="-122"/>
            </a:endParaRPr>
          </a:p>
        </p:txBody>
      </p:sp>
      <p:sp>
        <p:nvSpPr>
          <p:cNvPr id="8" name="文本框 7"/>
          <p:cNvSpPr txBox="1"/>
          <p:nvPr/>
        </p:nvSpPr>
        <p:spPr>
          <a:xfrm>
            <a:off x="4677546" y="4718117"/>
            <a:ext cx="2808569" cy="307456"/>
          </a:xfrm>
          <a:prstGeom prst="rect">
            <a:avLst/>
          </a:prstGeom>
          <a:noFill/>
        </p:spPr>
        <p:txBody>
          <a:bodyPr wrap="square" rtlCol="0" anchor="t">
            <a:spAutoFit/>
          </a:bodyPr>
          <a:lstStyle/>
          <a:p>
            <a:pPr algn="ctr">
              <a:lnSpc>
                <a:spcPct val="130000"/>
              </a:lnSpc>
            </a:pPr>
            <a:r>
              <a:rPr lang="en-US" altLang="zh-CN" sz="1200" dirty="0">
                <a:latin typeface="Arial" panose="020B0604020202020204" pitchFamily="34" charset="0"/>
                <a:ea typeface="微软雅黑" panose="020B0503020204020204" pitchFamily="34" charset="-122"/>
              </a:rPr>
              <a:t>Avg delay trace with 16 edge servers</a:t>
            </a:r>
            <a:endParaRPr lang="en-US" altLang="zh-CN" sz="1200" dirty="0">
              <a:latin typeface="Arial" panose="020B0604020202020204" pitchFamily="34" charset="0"/>
              <a:ea typeface="微软雅黑" panose="020B0503020204020204" pitchFamily="34" charset="-122"/>
            </a:endParaRPr>
          </a:p>
        </p:txBody>
      </p:sp>
      <p:pic>
        <p:nvPicPr>
          <p:cNvPr id="2" name="图片 1"/>
          <p:cNvPicPr>
            <a:picLocks noChangeAspect="1"/>
          </p:cNvPicPr>
          <p:nvPr/>
        </p:nvPicPr>
        <p:blipFill>
          <a:blip r:embed="rId3"/>
          <a:stretch>
            <a:fillRect/>
          </a:stretch>
        </p:blipFill>
        <p:spPr>
          <a:xfrm>
            <a:off x="6612890" y="88900"/>
            <a:ext cx="2226310" cy="172402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矩形 46"/>
          <p:cNvSpPr>
            <a:spLocks noChangeArrowheads="1"/>
          </p:cNvSpPr>
          <p:nvPr/>
        </p:nvSpPr>
        <p:spPr bwMode="auto">
          <a:xfrm>
            <a:off x="476188" y="177842"/>
            <a:ext cx="1858197" cy="46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8" tIns="45719" rIns="91438" bIns="45719">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buNone/>
            </a:pPr>
            <a:r>
              <a:rPr lang="en-US" altLang="zh-CN" sz="2400" b="1" dirty="0">
                <a:solidFill>
                  <a:schemeClr val="accent1"/>
                </a:solidFill>
                <a:latin typeface="Arial" panose="020B0604020202020204" pitchFamily="34" charset="0"/>
                <a:ea typeface="黑体" panose="02010609060101010101" pitchFamily="49" charset="-122"/>
              </a:rPr>
              <a:t>Conclusion</a:t>
            </a:r>
            <a:endParaRPr lang="en-US" altLang="zh-CN" sz="2400" b="1" dirty="0">
              <a:solidFill>
                <a:schemeClr val="accent1"/>
              </a:solidFill>
              <a:latin typeface="Arial" panose="020B0604020202020204" pitchFamily="34" charset="0"/>
              <a:ea typeface="黑体" panose="02010609060101010101" pitchFamily="49" charset="-122"/>
            </a:endParaRPr>
          </a:p>
        </p:txBody>
      </p:sp>
      <p:sp>
        <p:nvSpPr>
          <p:cNvPr id="34" name="等腰三角形 47"/>
          <p:cNvSpPr>
            <a:spLocks noChangeArrowheads="1"/>
          </p:cNvSpPr>
          <p:nvPr/>
        </p:nvSpPr>
        <p:spPr bwMode="auto">
          <a:xfrm rot="5400000">
            <a:off x="-39787" y="157290"/>
            <a:ext cx="581159" cy="501585"/>
          </a:xfrm>
          <a:prstGeom prst="triangle">
            <a:avLst>
              <a:gd name="adj" fmla="val 50000"/>
            </a:avLst>
          </a:prstGeom>
          <a:solidFill>
            <a:srgbClr val="1AA3C7"/>
          </a:solidFill>
          <a:ln>
            <a:noFill/>
          </a:ln>
        </p:spPr>
        <p:txBody>
          <a:bodyPr lIns="91438" tIns="45719" rIns="91438" bIns="45719"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1800" dirty="0">
              <a:solidFill>
                <a:srgbClr val="FFFFFF"/>
              </a:solidFill>
              <a:latin typeface="Arial" panose="020B0604020202020204" pitchFamily="34" charset="0"/>
              <a:ea typeface="黑体" panose="02010609060101010101" pitchFamily="49" charset="-122"/>
              <a:sym typeface="微软雅黑" panose="020B0503020204020204" pitchFamily="34" charset="-122"/>
            </a:endParaRPr>
          </a:p>
        </p:txBody>
      </p:sp>
      <p:sp>
        <p:nvSpPr>
          <p:cNvPr id="9" name="Rectangle 3"/>
          <p:cNvSpPr>
            <a:spLocks noGrp="1" noChangeArrowheads="1"/>
          </p:cNvSpPr>
          <p:nvPr/>
        </p:nvSpPr>
        <p:spPr bwMode="auto">
          <a:xfrm>
            <a:off x="412115" y="1090343"/>
            <a:ext cx="8319770" cy="309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marL="342900" indent="-342900" algn="l" rtl="0" eaLnBrk="0" fontAlgn="base" hangingPunct="0">
              <a:spcBef>
                <a:spcPct val="20000"/>
              </a:spcBef>
              <a:spcAft>
                <a:spcPct val="0"/>
              </a:spcAft>
              <a:buClr>
                <a:schemeClr val="accent1"/>
              </a:buClr>
              <a:buSzPct val="65000"/>
              <a:buFont typeface="Wingdings" panose="05000000000000000000" pitchFamily="2" charset="2"/>
              <a:buChar char="n"/>
              <a:defRPr sz="3000">
                <a:solidFill>
                  <a:schemeClr val="tx1"/>
                </a:solidFill>
                <a:latin typeface="+mn-lt"/>
                <a:ea typeface="+mn-ea"/>
                <a:cs typeface="+mn-cs"/>
              </a:defRPr>
            </a:lvl1pPr>
            <a:lvl2pPr marL="669925" indent="-325755" algn="l" rtl="0" eaLnBrk="0" fontAlgn="base" hangingPunct="0">
              <a:spcBef>
                <a:spcPct val="20000"/>
              </a:spcBef>
              <a:spcAft>
                <a:spcPct val="0"/>
              </a:spcAft>
              <a:buClr>
                <a:schemeClr val="accent2"/>
              </a:buClr>
              <a:buSzPct val="60000"/>
              <a:buFont typeface="Wingdings" panose="05000000000000000000" pitchFamily="2" charset="2"/>
              <a:buChar char="q"/>
              <a:defRPr sz="2600">
                <a:solidFill>
                  <a:schemeClr val="tx1"/>
                </a:solidFill>
                <a:latin typeface="+mn-lt"/>
              </a:defRPr>
            </a:lvl2pPr>
            <a:lvl3pPr marL="1022350" indent="-351155" algn="l" rtl="0" eaLnBrk="0" fontAlgn="base" hangingPunct="0">
              <a:spcBef>
                <a:spcPct val="20000"/>
              </a:spcBef>
              <a:spcAft>
                <a:spcPct val="0"/>
              </a:spcAft>
              <a:buClr>
                <a:schemeClr val="accent1"/>
              </a:buClr>
              <a:buSzPct val="65000"/>
              <a:buFont typeface="Wingdings" panose="05000000000000000000" pitchFamily="2" charset="2"/>
              <a:buChar char="n"/>
              <a:defRPr sz="2200">
                <a:solidFill>
                  <a:schemeClr val="tx1"/>
                </a:solidFill>
                <a:latin typeface="+mn-lt"/>
              </a:defRPr>
            </a:lvl3pPr>
            <a:lvl4pPr marL="1339850" indent="-316230" algn="l" rtl="0" eaLnBrk="0" fontAlgn="base" hangingPunct="0">
              <a:spcBef>
                <a:spcPct val="20000"/>
              </a:spcBef>
              <a:spcAft>
                <a:spcPct val="0"/>
              </a:spcAft>
              <a:buClr>
                <a:schemeClr val="accent2"/>
              </a:buClr>
              <a:buSzPct val="70000"/>
              <a:buFont typeface="Wingdings" panose="05000000000000000000" pitchFamily="2" charset="2"/>
              <a:buChar char="q"/>
              <a:defRPr sz="2000">
                <a:solidFill>
                  <a:schemeClr val="tx1"/>
                </a:solidFill>
                <a:latin typeface="+mn-lt"/>
              </a:defRPr>
            </a:lvl4pPr>
            <a:lvl5pPr marL="1681480" indent="-339725" algn="l" rtl="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mn-lt"/>
              </a:defRPr>
            </a:lvl5pPr>
            <a:lvl6pPr marL="2138680" indent="-339725" algn="l" rtl="0" fontAlgn="base">
              <a:spcBef>
                <a:spcPct val="20000"/>
              </a:spcBef>
              <a:spcAft>
                <a:spcPct val="0"/>
              </a:spcAft>
              <a:buClr>
                <a:schemeClr val="accent1"/>
              </a:buClr>
              <a:buSzPct val="75000"/>
              <a:buFont typeface="Wingdings" panose="05000000000000000000" pitchFamily="2" charset="2"/>
              <a:buChar char="§"/>
              <a:defRPr sz="2000">
                <a:solidFill>
                  <a:schemeClr val="tx1"/>
                </a:solidFill>
                <a:latin typeface="+mn-lt"/>
              </a:defRPr>
            </a:lvl6pPr>
            <a:lvl7pPr marL="2595880" indent="-339725" algn="l" rtl="0" fontAlgn="base">
              <a:spcBef>
                <a:spcPct val="20000"/>
              </a:spcBef>
              <a:spcAft>
                <a:spcPct val="0"/>
              </a:spcAft>
              <a:buClr>
                <a:schemeClr val="accent1"/>
              </a:buClr>
              <a:buSzPct val="75000"/>
              <a:buFont typeface="Wingdings" panose="05000000000000000000" pitchFamily="2" charset="2"/>
              <a:buChar char="§"/>
              <a:defRPr sz="2000">
                <a:solidFill>
                  <a:schemeClr val="tx1"/>
                </a:solidFill>
                <a:latin typeface="+mn-lt"/>
              </a:defRPr>
            </a:lvl7pPr>
            <a:lvl8pPr marL="3053080" indent="-339725" algn="l" rtl="0" fontAlgn="base">
              <a:spcBef>
                <a:spcPct val="20000"/>
              </a:spcBef>
              <a:spcAft>
                <a:spcPct val="0"/>
              </a:spcAft>
              <a:buClr>
                <a:schemeClr val="accent1"/>
              </a:buClr>
              <a:buSzPct val="75000"/>
              <a:buFont typeface="Wingdings" panose="05000000000000000000" pitchFamily="2" charset="2"/>
              <a:buChar char="§"/>
              <a:defRPr sz="2000">
                <a:solidFill>
                  <a:schemeClr val="tx1"/>
                </a:solidFill>
                <a:latin typeface="+mn-lt"/>
              </a:defRPr>
            </a:lvl8pPr>
            <a:lvl9pPr marL="3510280" indent="-339725" algn="l" rtl="0" fontAlgn="base">
              <a:spcBef>
                <a:spcPct val="20000"/>
              </a:spcBef>
              <a:spcAft>
                <a:spcPct val="0"/>
              </a:spcAft>
              <a:buClr>
                <a:schemeClr val="accent1"/>
              </a:buClr>
              <a:buSzPct val="75000"/>
              <a:buFont typeface="Wingdings" panose="05000000000000000000" pitchFamily="2" charset="2"/>
              <a:buChar char="§"/>
              <a:defRPr sz="2000">
                <a:solidFill>
                  <a:schemeClr val="tx1"/>
                </a:solidFill>
                <a:latin typeface="+mn-lt"/>
              </a:defRPr>
            </a:lvl9pPr>
          </a:lstStyle>
          <a:p>
            <a:pPr>
              <a:lnSpc>
                <a:spcPct val="130000"/>
              </a:lnSpc>
              <a:spcAft>
                <a:spcPts val="600"/>
              </a:spcAft>
              <a:buClr>
                <a:srgbClr val="006CB5"/>
              </a:buClr>
              <a:buSzPct val="100000"/>
            </a:pPr>
            <a:r>
              <a:rPr lang="en-US" altLang="zh-CN" sz="1600" b="1" dirty="0">
                <a:latin typeface="Arial" panose="020B0604020202020204" pitchFamily="34" charset="0"/>
                <a:ea typeface="黑体" panose="02010609060101010101" pitchFamily="49" charset="-122"/>
              </a:rPr>
              <a:t>SoCL</a:t>
            </a:r>
            <a:r>
              <a:rPr lang="en-US" altLang="zh-CN" sz="1600" dirty="0">
                <a:latin typeface="Arial" panose="020B0604020202020204" pitchFamily="34" charset="0"/>
                <a:ea typeface="黑体" panose="02010609060101010101" pitchFamily="49" charset="-122"/>
              </a:rPr>
              <a:t>: a scalable framework for efficient microservice provisioning, which optimally positions microservice instances to balance cost and latency based on user demands.</a:t>
            </a:r>
            <a:endParaRPr lang="en-US" altLang="zh-CN" sz="1600" dirty="0">
              <a:latin typeface="Arial" panose="020B0604020202020204" pitchFamily="34" charset="0"/>
              <a:ea typeface="黑体" panose="02010609060101010101" pitchFamily="49" charset="-122"/>
            </a:endParaRPr>
          </a:p>
          <a:p>
            <a:pPr>
              <a:lnSpc>
                <a:spcPct val="130000"/>
              </a:lnSpc>
              <a:spcAft>
                <a:spcPts val="600"/>
              </a:spcAft>
              <a:buClr>
                <a:srgbClr val="006CB5"/>
              </a:buClr>
              <a:buSzPct val="100000"/>
            </a:pPr>
            <a:r>
              <a:rPr lang="en-US" altLang="zh-CN" sz="1600" b="1" dirty="0">
                <a:latin typeface="Arial" panose="020B0604020202020204" pitchFamily="34" charset="0"/>
                <a:ea typeface="黑体" panose="02010609060101010101" pitchFamily="49" charset="-122"/>
              </a:rPr>
              <a:t>Experiments: </a:t>
            </a:r>
            <a:r>
              <a:rPr lang="en-US" altLang="zh-CN" sz="1600" dirty="0">
                <a:latin typeface="Arial" panose="020B0604020202020204" pitchFamily="34" charset="0"/>
                <a:ea typeface="黑体" panose="02010609060101010101" pitchFamily="49" charset="-122"/>
              </a:rPr>
              <a:t>SoCL consistently outperforms baselines, handling large-scale user requests and network expansions effectively. </a:t>
            </a:r>
            <a:endParaRPr lang="en-US" altLang="zh-CN" sz="1600" dirty="0">
              <a:latin typeface="Arial" panose="020B0604020202020204" pitchFamily="34" charset="0"/>
              <a:ea typeface="黑体" panose="02010609060101010101" pitchFamily="49" charset="-122"/>
            </a:endParaRPr>
          </a:p>
          <a:p>
            <a:pPr>
              <a:lnSpc>
                <a:spcPct val="130000"/>
              </a:lnSpc>
              <a:spcAft>
                <a:spcPts val="600"/>
              </a:spcAft>
              <a:buClr>
                <a:srgbClr val="006CB5"/>
              </a:buClr>
              <a:buSzPct val="100000"/>
            </a:pPr>
            <a:r>
              <a:rPr lang="en-US" altLang="zh-CN" sz="1600" b="1" dirty="0">
                <a:latin typeface="Arial" panose="020B0604020202020204" pitchFamily="34" charset="0"/>
                <a:ea typeface="黑体" panose="02010609060101010101" pitchFamily="49" charset="-122"/>
                <a:sym typeface="+mn-ea"/>
              </a:rPr>
              <a:t>Compared to </a:t>
            </a:r>
            <a:r>
              <a:rPr lang="en-US" altLang="zh-CN" sz="1600" b="1" dirty="0" err="1">
                <a:latin typeface="Arial" panose="020B0604020202020204" pitchFamily="34" charset="0"/>
                <a:ea typeface="黑体" panose="02010609060101010101" pitchFamily="49" charset="-122"/>
                <a:sym typeface="+mn-ea"/>
              </a:rPr>
              <a:t>Gurobi</a:t>
            </a:r>
            <a:r>
              <a:rPr lang="en-US" altLang="zh-CN" sz="1600" b="1" dirty="0">
                <a:latin typeface="Arial" panose="020B0604020202020204" pitchFamily="34" charset="0"/>
                <a:ea typeface="黑体" panose="02010609060101010101" pitchFamily="49" charset="-122"/>
                <a:sym typeface="+mn-ea"/>
              </a:rPr>
              <a:t>: </a:t>
            </a:r>
            <a:r>
              <a:rPr lang="en-US" altLang="zh-CN" sz="1600" dirty="0">
                <a:latin typeface="Arial" panose="020B0604020202020204" pitchFamily="34" charset="0"/>
                <a:ea typeface="黑体" panose="02010609060101010101" pitchFamily="49" charset="-122"/>
                <a:sym typeface="+mn-ea"/>
              </a:rPr>
              <a:t>SoCL achieves significant reductions in cost and latency while delivering execution times up to one order of magnitude faster. </a:t>
            </a:r>
            <a:endParaRPr lang="en-US" altLang="zh-CN" sz="1600" b="1" dirty="0">
              <a:latin typeface="Arial" panose="020B0604020202020204" pitchFamily="34" charset="0"/>
              <a:ea typeface="黑体" panose="02010609060101010101" pitchFamily="49" charset="-122"/>
              <a:sym typeface="+mn-ea"/>
            </a:endParaRPr>
          </a:p>
          <a:p>
            <a:pPr>
              <a:lnSpc>
                <a:spcPct val="130000"/>
              </a:lnSpc>
              <a:spcAft>
                <a:spcPts val="600"/>
              </a:spcAft>
              <a:buClr>
                <a:srgbClr val="006CB5"/>
              </a:buClr>
              <a:buSzPct val="100000"/>
            </a:pPr>
            <a:r>
              <a:rPr lang="en-US" altLang="zh-CN" sz="1600" b="1" dirty="0">
                <a:latin typeface="Arial" panose="020B0604020202020204" pitchFamily="34" charset="0"/>
                <a:ea typeface="黑体" panose="02010609060101010101" pitchFamily="49" charset="-122"/>
                <a:sym typeface="+mn-ea"/>
              </a:rPr>
              <a:t>Future work: </a:t>
            </a:r>
            <a:r>
              <a:rPr lang="en-US" altLang="zh-CN" sz="1600" dirty="0"/>
              <a:t>incorporate user behavior modeling and preference integration to support context-aware resource management. </a:t>
            </a:r>
            <a:endParaRPr lang="en-US" altLang="zh-CN" sz="1600" dirty="0">
              <a:latin typeface="Arial" panose="020B0604020202020204" pitchFamily="34" charset="0"/>
              <a:ea typeface="黑体" panose="020106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523087" y="2223721"/>
            <a:ext cx="7426943" cy="838691"/>
          </a:xfrm>
          <a:prstGeom prst="rect">
            <a:avLst/>
          </a:prstGeom>
        </p:spPr>
        <p:txBody>
          <a:bodyPr wrap="square" lIns="68580" tIns="34290" rIns="68580" bIns="34290">
            <a:spAutoFit/>
          </a:bodyPr>
          <a:lstStyle/>
          <a:p>
            <a:pPr algn="ctr"/>
            <a:r>
              <a:rPr lang="en-US" altLang="zh-CN" sz="5000" b="1" dirty="0">
                <a:solidFill>
                  <a:srgbClr val="1AA3C7"/>
                </a:solidFill>
                <a:latin typeface="+mj-ea"/>
                <a:ea typeface="+mj-ea"/>
              </a:rPr>
              <a:t>THANK YOU</a:t>
            </a:r>
            <a:endParaRPr lang="zh-CN" altLang="en-US" sz="5000" b="1" dirty="0">
              <a:solidFill>
                <a:srgbClr val="1AA3C7"/>
              </a:solidFill>
              <a:latin typeface="+mj-ea"/>
              <a:ea typeface="+mj-ea"/>
            </a:endParaRPr>
          </a:p>
        </p:txBody>
      </p:sp>
      <p:sp>
        <p:nvSpPr>
          <p:cNvPr id="6" name="Freeform 5"/>
          <p:cNvSpPr>
            <a:spLocks noEditPoints="1"/>
          </p:cNvSpPr>
          <p:nvPr/>
        </p:nvSpPr>
        <p:spPr bwMode="auto">
          <a:xfrm>
            <a:off x="0" y="1164127"/>
            <a:ext cx="1790977" cy="2869814"/>
          </a:xfrm>
          <a:custGeom>
            <a:avLst/>
            <a:gdLst>
              <a:gd name="T0" fmla="*/ 0 w 7449"/>
              <a:gd name="T1" fmla="*/ 0 h 11906"/>
              <a:gd name="T2" fmla="*/ 7449 w 7449"/>
              <a:gd name="T3" fmla="*/ 4223 h 11906"/>
              <a:gd name="T4" fmla="*/ 0 w 7449"/>
              <a:gd name="T5" fmla="*/ 4223 h 11906"/>
              <a:gd name="T6" fmla="*/ 0 w 7449"/>
              <a:gd name="T7" fmla="*/ 0 h 11906"/>
              <a:gd name="T8" fmla="*/ 7449 w 7449"/>
              <a:gd name="T9" fmla="*/ 4302 h 11906"/>
              <a:gd name="T10" fmla="*/ 0 w 7449"/>
              <a:gd name="T11" fmla="*/ 8525 h 11906"/>
              <a:gd name="T12" fmla="*/ 0 w 7449"/>
              <a:gd name="T13" fmla="*/ 4302 h 11906"/>
              <a:gd name="T14" fmla="*/ 7449 w 7449"/>
              <a:gd name="T15" fmla="*/ 4302 h 11906"/>
              <a:gd name="T16" fmla="*/ 2857 w 7449"/>
              <a:gd name="T17" fmla="*/ 10038 h 11906"/>
              <a:gd name="T18" fmla="*/ 5 w 7449"/>
              <a:gd name="T19" fmla="*/ 11903 h 11906"/>
              <a:gd name="T20" fmla="*/ 0 w 7449"/>
              <a:gd name="T21" fmla="*/ 11906 h 11906"/>
              <a:gd name="T22" fmla="*/ 0 w 7449"/>
              <a:gd name="T23" fmla="*/ 8789 h 11906"/>
              <a:gd name="T24" fmla="*/ 2857 w 7449"/>
              <a:gd name="T25" fmla="*/ 7136 h 11906"/>
              <a:gd name="T26" fmla="*/ 2857 w 7449"/>
              <a:gd name="T27" fmla="*/ 10038 h 119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449" h="11906">
                <a:moveTo>
                  <a:pt x="0" y="0"/>
                </a:moveTo>
                <a:lnTo>
                  <a:pt x="7449" y="4223"/>
                </a:lnTo>
                <a:lnTo>
                  <a:pt x="0" y="4223"/>
                </a:lnTo>
                <a:lnTo>
                  <a:pt x="0" y="0"/>
                </a:lnTo>
                <a:close/>
                <a:moveTo>
                  <a:pt x="7449" y="4302"/>
                </a:moveTo>
                <a:lnTo>
                  <a:pt x="0" y="8525"/>
                </a:lnTo>
                <a:lnTo>
                  <a:pt x="0" y="4302"/>
                </a:lnTo>
                <a:lnTo>
                  <a:pt x="7449" y="4302"/>
                </a:lnTo>
                <a:close/>
                <a:moveTo>
                  <a:pt x="2857" y="10038"/>
                </a:moveTo>
                <a:cubicBezTo>
                  <a:pt x="2537" y="11326"/>
                  <a:pt x="721" y="11825"/>
                  <a:pt x="5" y="11903"/>
                </a:cubicBezTo>
                <a:lnTo>
                  <a:pt x="0" y="11906"/>
                </a:lnTo>
                <a:lnTo>
                  <a:pt x="0" y="8789"/>
                </a:lnTo>
                <a:lnTo>
                  <a:pt x="2857" y="7136"/>
                </a:lnTo>
                <a:lnTo>
                  <a:pt x="2857" y="10038"/>
                </a:lnTo>
                <a:close/>
              </a:path>
            </a:pathLst>
          </a:custGeom>
          <a:solidFill>
            <a:srgbClr val="1AA3C7"/>
          </a:solidFill>
          <a:ln w="5" cap="flat">
            <a:solidFill>
              <a:srgbClr val="24211D"/>
            </a:solidFill>
            <a:prstDash val="solid"/>
            <a:miter lim="800000"/>
          </a:ln>
        </p:spPr>
        <p:txBody>
          <a:bodyPr vert="horz" wrap="square" lIns="91440" tIns="45720" rIns="91440" bIns="45720" numCol="1" anchor="t" anchorCtr="0" compatLnSpc="1"/>
          <a:lstStyle/>
          <a:p>
            <a:endParaRPr lang="zh-CN" altLang="en-US"/>
          </a:p>
        </p:txBody>
      </p:sp>
      <p:sp>
        <p:nvSpPr>
          <p:cNvPr id="7" name="Freeform 6"/>
          <p:cNvSpPr>
            <a:spLocks noEditPoints="1"/>
          </p:cNvSpPr>
          <p:nvPr/>
        </p:nvSpPr>
        <p:spPr bwMode="auto">
          <a:xfrm>
            <a:off x="1736974" y="2215286"/>
            <a:ext cx="137114" cy="1694253"/>
          </a:xfrm>
          <a:custGeom>
            <a:avLst/>
            <a:gdLst>
              <a:gd name="T0" fmla="*/ 246 w 571"/>
              <a:gd name="T1" fmla="*/ 0 h 7028"/>
              <a:gd name="T2" fmla="*/ 246 w 571"/>
              <a:gd name="T3" fmla="*/ 2716 h 7028"/>
              <a:gd name="T4" fmla="*/ 178 w 571"/>
              <a:gd name="T5" fmla="*/ 2816 h 7028"/>
              <a:gd name="T6" fmla="*/ 286 w 571"/>
              <a:gd name="T7" fmla="*/ 2924 h 7028"/>
              <a:gd name="T8" fmla="*/ 394 w 571"/>
              <a:gd name="T9" fmla="*/ 2816 h 7028"/>
              <a:gd name="T10" fmla="*/ 325 w 571"/>
              <a:gd name="T11" fmla="*/ 2716 h 7028"/>
              <a:gd name="T12" fmla="*/ 325 w 571"/>
              <a:gd name="T13" fmla="*/ 0 h 7028"/>
              <a:gd name="T14" fmla="*/ 246 w 571"/>
              <a:gd name="T15" fmla="*/ 0 h 7028"/>
              <a:gd name="T16" fmla="*/ 0 w 571"/>
              <a:gd name="T17" fmla="*/ 3749 h 7028"/>
              <a:gd name="T18" fmla="*/ 571 w 571"/>
              <a:gd name="T19" fmla="*/ 3749 h 7028"/>
              <a:gd name="T20" fmla="*/ 571 w 571"/>
              <a:gd name="T21" fmla="*/ 3790 h 7028"/>
              <a:gd name="T22" fmla="*/ 0 w 571"/>
              <a:gd name="T23" fmla="*/ 3790 h 7028"/>
              <a:gd name="T24" fmla="*/ 0 w 571"/>
              <a:gd name="T25" fmla="*/ 3749 h 7028"/>
              <a:gd name="T26" fmla="*/ 0 w 571"/>
              <a:gd name="T27" fmla="*/ 3323 h 7028"/>
              <a:gd name="T28" fmla="*/ 0 w 571"/>
              <a:gd name="T29" fmla="*/ 3323 h 7028"/>
              <a:gd name="T30" fmla="*/ 0 w 571"/>
              <a:gd name="T31" fmla="*/ 3323 h 7028"/>
              <a:gd name="T32" fmla="*/ 286 w 571"/>
              <a:gd name="T33" fmla="*/ 3037 h 7028"/>
              <a:gd name="T34" fmla="*/ 571 w 571"/>
              <a:gd name="T35" fmla="*/ 3323 h 7028"/>
              <a:gd name="T36" fmla="*/ 571 w 571"/>
              <a:gd name="T37" fmla="*/ 3323 h 7028"/>
              <a:gd name="T38" fmla="*/ 571 w 571"/>
              <a:gd name="T39" fmla="*/ 3323 h 7028"/>
              <a:gd name="T40" fmla="*/ 571 w 571"/>
              <a:gd name="T41" fmla="*/ 3683 h 7028"/>
              <a:gd name="T42" fmla="*/ 0 w 571"/>
              <a:gd name="T43" fmla="*/ 3683 h 7028"/>
              <a:gd name="T44" fmla="*/ 0 w 571"/>
              <a:gd name="T45" fmla="*/ 3323 h 7028"/>
              <a:gd name="T46" fmla="*/ 37 w 571"/>
              <a:gd name="T47" fmla="*/ 3885 h 7028"/>
              <a:gd name="T48" fmla="*/ 0 w 571"/>
              <a:gd name="T49" fmla="*/ 3885 h 7028"/>
              <a:gd name="T50" fmla="*/ 0 w 571"/>
              <a:gd name="T51" fmla="*/ 7028 h 7028"/>
              <a:gd name="T52" fmla="*/ 37 w 571"/>
              <a:gd name="T53" fmla="*/ 7028 h 7028"/>
              <a:gd name="T54" fmla="*/ 37 w 571"/>
              <a:gd name="T55" fmla="*/ 3885 h 7028"/>
              <a:gd name="T56" fmla="*/ 126 w 571"/>
              <a:gd name="T57" fmla="*/ 3885 h 7028"/>
              <a:gd name="T58" fmla="*/ 89 w 571"/>
              <a:gd name="T59" fmla="*/ 3885 h 7028"/>
              <a:gd name="T60" fmla="*/ 89 w 571"/>
              <a:gd name="T61" fmla="*/ 7028 h 7028"/>
              <a:gd name="T62" fmla="*/ 126 w 571"/>
              <a:gd name="T63" fmla="*/ 7028 h 7028"/>
              <a:gd name="T64" fmla="*/ 126 w 571"/>
              <a:gd name="T65" fmla="*/ 3885 h 7028"/>
              <a:gd name="T66" fmla="*/ 215 w 571"/>
              <a:gd name="T67" fmla="*/ 3885 h 7028"/>
              <a:gd name="T68" fmla="*/ 178 w 571"/>
              <a:gd name="T69" fmla="*/ 3885 h 7028"/>
              <a:gd name="T70" fmla="*/ 178 w 571"/>
              <a:gd name="T71" fmla="*/ 7028 h 7028"/>
              <a:gd name="T72" fmla="*/ 215 w 571"/>
              <a:gd name="T73" fmla="*/ 7028 h 7028"/>
              <a:gd name="T74" fmla="*/ 215 w 571"/>
              <a:gd name="T75" fmla="*/ 3885 h 7028"/>
              <a:gd name="T76" fmla="*/ 304 w 571"/>
              <a:gd name="T77" fmla="*/ 3885 h 7028"/>
              <a:gd name="T78" fmla="*/ 267 w 571"/>
              <a:gd name="T79" fmla="*/ 3885 h 7028"/>
              <a:gd name="T80" fmla="*/ 267 w 571"/>
              <a:gd name="T81" fmla="*/ 7028 h 7028"/>
              <a:gd name="T82" fmla="*/ 304 w 571"/>
              <a:gd name="T83" fmla="*/ 7028 h 7028"/>
              <a:gd name="T84" fmla="*/ 304 w 571"/>
              <a:gd name="T85" fmla="*/ 3885 h 7028"/>
              <a:gd name="T86" fmla="*/ 393 w 571"/>
              <a:gd name="T87" fmla="*/ 3885 h 7028"/>
              <a:gd name="T88" fmla="*/ 356 w 571"/>
              <a:gd name="T89" fmla="*/ 3885 h 7028"/>
              <a:gd name="T90" fmla="*/ 356 w 571"/>
              <a:gd name="T91" fmla="*/ 7028 h 7028"/>
              <a:gd name="T92" fmla="*/ 393 w 571"/>
              <a:gd name="T93" fmla="*/ 7028 h 7028"/>
              <a:gd name="T94" fmla="*/ 393 w 571"/>
              <a:gd name="T95" fmla="*/ 3885 h 7028"/>
              <a:gd name="T96" fmla="*/ 482 w 571"/>
              <a:gd name="T97" fmla="*/ 3885 h 7028"/>
              <a:gd name="T98" fmla="*/ 445 w 571"/>
              <a:gd name="T99" fmla="*/ 3885 h 7028"/>
              <a:gd name="T100" fmla="*/ 445 w 571"/>
              <a:gd name="T101" fmla="*/ 7028 h 7028"/>
              <a:gd name="T102" fmla="*/ 482 w 571"/>
              <a:gd name="T103" fmla="*/ 7028 h 7028"/>
              <a:gd name="T104" fmla="*/ 482 w 571"/>
              <a:gd name="T105" fmla="*/ 3885 h 7028"/>
              <a:gd name="T106" fmla="*/ 571 w 571"/>
              <a:gd name="T107" fmla="*/ 3885 h 7028"/>
              <a:gd name="T108" fmla="*/ 534 w 571"/>
              <a:gd name="T109" fmla="*/ 3885 h 7028"/>
              <a:gd name="T110" fmla="*/ 534 w 571"/>
              <a:gd name="T111" fmla="*/ 7028 h 7028"/>
              <a:gd name="T112" fmla="*/ 571 w 571"/>
              <a:gd name="T113" fmla="*/ 7028 h 7028"/>
              <a:gd name="T114" fmla="*/ 571 w 571"/>
              <a:gd name="T115" fmla="*/ 3885 h 70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71" h="7028">
                <a:moveTo>
                  <a:pt x="246" y="0"/>
                </a:moveTo>
                <a:lnTo>
                  <a:pt x="246" y="2716"/>
                </a:lnTo>
                <a:cubicBezTo>
                  <a:pt x="206" y="2731"/>
                  <a:pt x="178" y="2770"/>
                  <a:pt x="178" y="2816"/>
                </a:cubicBezTo>
                <a:cubicBezTo>
                  <a:pt x="178" y="2876"/>
                  <a:pt x="226" y="2924"/>
                  <a:pt x="286" y="2924"/>
                </a:cubicBezTo>
                <a:cubicBezTo>
                  <a:pt x="345" y="2924"/>
                  <a:pt x="394" y="2876"/>
                  <a:pt x="394" y="2816"/>
                </a:cubicBezTo>
                <a:cubicBezTo>
                  <a:pt x="394" y="2770"/>
                  <a:pt x="365" y="2731"/>
                  <a:pt x="325" y="2716"/>
                </a:cubicBezTo>
                <a:lnTo>
                  <a:pt x="325" y="0"/>
                </a:lnTo>
                <a:lnTo>
                  <a:pt x="246" y="0"/>
                </a:lnTo>
                <a:close/>
                <a:moveTo>
                  <a:pt x="0" y="3749"/>
                </a:moveTo>
                <a:lnTo>
                  <a:pt x="571" y="3749"/>
                </a:lnTo>
                <a:lnTo>
                  <a:pt x="571" y="3790"/>
                </a:lnTo>
                <a:lnTo>
                  <a:pt x="0" y="3790"/>
                </a:lnTo>
                <a:lnTo>
                  <a:pt x="0" y="3749"/>
                </a:lnTo>
                <a:close/>
                <a:moveTo>
                  <a:pt x="0" y="3323"/>
                </a:moveTo>
                <a:lnTo>
                  <a:pt x="0" y="3323"/>
                </a:lnTo>
                <a:lnTo>
                  <a:pt x="0" y="3323"/>
                </a:lnTo>
                <a:cubicBezTo>
                  <a:pt x="0" y="3165"/>
                  <a:pt x="128" y="3037"/>
                  <a:pt x="286" y="3037"/>
                </a:cubicBezTo>
                <a:cubicBezTo>
                  <a:pt x="443" y="3037"/>
                  <a:pt x="571" y="3165"/>
                  <a:pt x="571" y="3323"/>
                </a:cubicBezTo>
                <a:lnTo>
                  <a:pt x="571" y="3323"/>
                </a:lnTo>
                <a:lnTo>
                  <a:pt x="571" y="3323"/>
                </a:lnTo>
                <a:lnTo>
                  <a:pt x="571" y="3683"/>
                </a:lnTo>
                <a:lnTo>
                  <a:pt x="0" y="3683"/>
                </a:lnTo>
                <a:lnTo>
                  <a:pt x="0" y="3323"/>
                </a:lnTo>
                <a:close/>
                <a:moveTo>
                  <a:pt x="37" y="3885"/>
                </a:moveTo>
                <a:lnTo>
                  <a:pt x="0" y="3885"/>
                </a:lnTo>
                <a:lnTo>
                  <a:pt x="0" y="7028"/>
                </a:lnTo>
                <a:lnTo>
                  <a:pt x="37" y="7028"/>
                </a:lnTo>
                <a:lnTo>
                  <a:pt x="37" y="3885"/>
                </a:lnTo>
                <a:close/>
                <a:moveTo>
                  <a:pt x="126" y="3885"/>
                </a:moveTo>
                <a:lnTo>
                  <a:pt x="89" y="3885"/>
                </a:lnTo>
                <a:lnTo>
                  <a:pt x="89" y="7028"/>
                </a:lnTo>
                <a:lnTo>
                  <a:pt x="126" y="7028"/>
                </a:lnTo>
                <a:lnTo>
                  <a:pt x="126" y="3885"/>
                </a:lnTo>
                <a:close/>
                <a:moveTo>
                  <a:pt x="215" y="3885"/>
                </a:moveTo>
                <a:lnTo>
                  <a:pt x="178" y="3885"/>
                </a:lnTo>
                <a:lnTo>
                  <a:pt x="178" y="7028"/>
                </a:lnTo>
                <a:lnTo>
                  <a:pt x="215" y="7028"/>
                </a:lnTo>
                <a:lnTo>
                  <a:pt x="215" y="3885"/>
                </a:lnTo>
                <a:close/>
                <a:moveTo>
                  <a:pt x="304" y="3885"/>
                </a:moveTo>
                <a:lnTo>
                  <a:pt x="267" y="3885"/>
                </a:lnTo>
                <a:lnTo>
                  <a:pt x="267" y="7028"/>
                </a:lnTo>
                <a:lnTo>
                  <a:pt x="304" y="7028"/>
                </a:lnTo>
                <a:lnTo>
                  <a:pt x="304" y="3885"/>
                </a:lnTo>
                <a:close/>
                <a:moveTo>
                  <a:pt x="393" y="3885"/>
                </a:moveTo>
                <a:lnTo>
                  <a:pt x="356" y="3885"/>
                </a:lnTo>
                <a:lnTo>
                  <a:pt x="356" y="7028"/>
                </a:lnTo>
                <a:lnTo>
                  <a:pt x="393" y="7028"/>
                </a:lnTo>
                <a:lnTo>
                  <a:pt x="393" y="3885"/>
                </a:lnTo>
                <a:close/>
                <a:moveTo>
                  <a:pt x="482" y="3885"/>
                </a:moveTo>
                <a:lnTo>
                  <a:pt x="445" y="3885"/>
                </a:lnTo>
                <a:lnTo>
                  <a:pt x="445" y="7028"/>
                </a:lnTo>
                <a:lnTo>
                  <a:pt x="482" y="7028"/>
                </a:lnTo>
                <a:lnTo>
                  <a:pt x="482" y="3885"/>
                </a:lnTo>
                <a:close/>
                <a:moveTo>
                  <a:pt x="571" y="3885"/>
                </a:moveTo>
                <a:lnTo>
                  <a:pt x="534" y="3885"/>
                </a:lnTo>
                <a:lnTo>
                  <a:pt x="534" y="7028"/>
                </a:lnTo>
                <a:lnTo>
                  <a:pt x="571" y="7028"/>
                </a:lnTo>
                <a:lnTo>
                  <a:pt x="571" y="3885"/>
                </a:lnTo>
                <a:close/>
              </a:path>
            </a:pathLst>
          </a:custGeom>
          <a:solidFill>
            <a:srgbClr val="1AA3C7"/>
          </a:solidFill>
          <a:ln>
            <a:noFill/>
          </a:ln>
        </p:spPr>
        <p:txBody>
          <a:bodyPr vert="horz" wrap="square" lIns="91440" tIns="45720" rIns="91440" bIns="45720" numCol="1" anchor="t" anchorCtr="0" compatLnSpc="1"/>
          <a:lstStyle/>
          <a:p>
            <a:endParaRPr lang="zh-CN" altLang="en-US"/>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矩形 46"/>
          <p:cNvSpPr>
            <a:spLocks noChangeArrowheads="1"/>
          </p:cNvSpPr>
          <p:nvPr/>
        </p:nvSpPr>
        <p:spPr bwMode="auto">
          <a:xfrm>
            <a:off x="476188" y="177842"/>
            <a:ext cx="7494355" cy="584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8" tIns="45719" rIns="91438" bIns="45719">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buNone/>
            </a:pPr>
            <a:r>
              <a:rPr lang="en-US" altLang="zh-CN" b="1" dirty="0">
                <a:solidFill>
                  <a:schemeClr val="accent1"/>
                </a:solidFill>
                <a:latin typeface="Arial" panose="020B0604020202020204" pitchFamily="34" charset="0"/>
                <a:ea typeface="黑体" panose="02010609060101010101" pitchFamily="49" charset="-122"/>
                <a:cs typeface="Times New Roman" panose="02020603050405020304" pitchFamily="18" charset="0"/>
              </a:rPr>
              <a:t>Emerging serverless edge computing</a:t>
            </a:r>
            <a:endParaRPr lang="zh-CN" altLang="en-US" dirty="0">
              <a:latin typeface="Arial" panose="020B0604020202020204" pitchFamily="34" charset="0"/>
              <a:ea typeface="黑体" panose="02010609060101010101" pitchFamily="49" charset="-122"/>
              <a:cs typeface="Times New Roman" panose="02020603050405020304" pitchFamily="18" charset="0"/>
            </a:endParaRPr>
          </a:p>
        </p:txBody>
      </p:sp>
      <p:sp>
        <p:nvSpPr>
          <p:cNvPr id="34" name="等腰三角形 47"/>
          <p:cNvSpPr>
            <a:spLocks noChangeArrowheads="1"/>
          </p:cNvSpPr>
          <p:nvPr/>
        </p:nvSpPr>
        <p:spPr bwMode="auto">
          <a:xfrm rot="5400000">
            <a:off x="-39787" y="157290"/>
            <a:ext cx="581159" cy="501585"/>
          </a:xfrm>
          <a:prstGeom prst="triangle">
            <a:avLst>
              <a:gd name="adj" fmla="val 50000"/>
            </a:avLst>
          </a:prstGeom>
          <a:solidFill>
            <a:srgbClr val="1AA3C7"/>
          </a:solidFill>
          <a:ln>
            <a:noFill/>
          </a:ln>
        </p:spPr>
        <p:txBody>
          <a:bodyPr lIns="91438" tIns="45719" rIns="91438" bIns="45719"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1800">
              <a:solidFill>
                <a:srgbClr val="FFFFFF"/>
              </a:solidFill>
              <a:sym typeface="微软雅黑" panose="020B0503020204020204" pitchFamily="34" charset="-122"/>
            </a:endParaRPr>
          </a:p>
        </p:txBody>
      </p:sp>
      <p:sp>
        <p:nvSpPr>
          <p:cNvPr id="38" name="矩形 37"/>
          <p:cNvSpPr/>
          <p:nvPr/>
        </p:nvSpPr>
        <p:spPr>
          <a:xfrm>
            <a:off x="316230" y="944245"/>
            <a:ext cx="8589645" cy="1285240"/>
          </a:xfrm>
          <a:prstGeom prst="rect">
            <a:avLst/>
          </a:prstGeom>
        </p:spPr>
        <p:txBody>
          <a:bodyPr wrap="square" lIns="68580" tIns="34290" rIns="68580" bIns="3429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lvl="1" indent="-285750" defTabSz="977900" fontAlgn="base">
              <a:lnSpc>
                <a:spcPct val="150000"/>
              </a:lnSpc>
              <a:spcBef>
                <a:spcPct val="0"/>
              </a:spcBef>
              <a:spcAft>
                <a:spcPct val="20000"/>
              </a:spcAft>
              <a:buClr>
                <a:srgbClr val="3B919E"/>
              </a:buClr>
              <a:buFont typeface="Wingdings" panose="05000000000000000000" pitchFamily="2" charset="2"/>
              <a:buChar char="l"/>
              <a:defRPr/>
            </a:pPr>
            <a:r>
              <a:rPr lang="en-US" altLang="zh-CN" sz="1600" dirty="0">
                <a:latin typeface="Arial" panose="020B0604020202020204" pitchFamily="34" charset="0"/>
                <a:ea typeface="黑体" panose="02010609060101010101" pitchFamily="49" charset="-122"/>
                <a:cs typeface="Times New Roman" panose="02020603050405020304" pitchFamily="18" charset="0"/>
              </a:rPr>
              <a:t>Serverless edge computing deploys lightweight functions to the network edge.</a:t>
            </a:r>
            <a:endParaRPr lang="en-US" altLang="zh-CN" sz="1600" dirty="0">
              <a:latin typeface="Arial" panose="020B0604020202020204" pitchFamily="34" charset="0"/>
              <a:ea typeface="黑体" panose="02010609060101010101" pitchFamily="49" charset="-122"/>
              <a:cs typeface="Times New Roman" panose="02020603050405020304" pitchFamily="18" charset="0"/>
            </a:endParaRPr>
          </a:p>
          <a:p>
            <a:pPr marL="285750" lvl="1" indent="-285750" defTabSz="977900" fontAlgn="base">
              <a:lnSpc>
                <a:spcPct val="150000"/>
              </a:lnSpc>
              <a:spcBef>
                <a:spcPct val="0"/>
              </a:spcBef>
              <a:spcAft>
                <a:spcPct val="20000"/>
              </a:spcAft>
              <a:buClr>
                <a:srgbClr val="3B919E"/>
              </a:buClr>
              <a:buFont typeface="Wingdings" panose="05000000000000000000" pitchFamily="2" charset="2"/>
              <a:buChar char="l"/>
              <a:defRPr/>
            </a:pPr>
            <a:r>
              <a:rPr lang="en-US" altLang="zh-CN" sz="1600" dirty="0">
                <a:latin typeface="Arial" panose="020B0604020202020204" pitchFamily="34" charset="0"/>
                <a:ea typeface="黑体" panose="02010609060101010101" pitchFamily="49" charset="-122"/>
                <a:cs typeface="Times New Roman" panose="02020603050405020304" pitchFamily="18" charset="0"/>
              </a:rPr>
              <a:t>User mobility causes frequent and unpredictable shifts in request patterns.</a:t>
            </a:r>
            <a:endParaRPr lang="en-US" altLang="zh-CN" sz="1600" dirty="0">
              <a:latin typeface="Arial" panose="020B0604020202020204" pitchFamily="34" charset="0"/>
              <a:ea typeface="黑体" panose="02010609060101010101" pitchFamily="49" charset="-122"/>
              <a:cs typeface="Times New Roman" panose="02020603050405020304" pitchFamily="18" charset="0"/>
            </a:endParaRPr>
          </a:p>
          <a:p>
            <a:pPr marL="285750" lvl="1" indent="-285750" defTabSz="977900" fontAlgn="base">
              <a:lnSpc>
                <a:spcPct val="150000"/>
              </a:lnSpc>
              <a:spcBef>
                <a:spcPct val="0"/>
              </a:spcBef>
              <a:spcAft>
                <a:spcPct val="20000"/>
              </a:spcAft>
              <a:buClr>
                <a:srgbClr val="3B919E"/>
              </a:buClr>
              <a:buFont typeface="Wingdings" panose="05000000000000000000" pitchFamily="2" charset="2"/>
              <a:buChar char="l"/>
              <a:defRPr/>
            </a:pPr>
            <a:r>
              <a:rPr kumimoji="1" lang="en-US" altLang="zh-CN" sz="1600" dirty="0">
                <a:solidFill>
                  <a:prstClr val="black"/>
                </a:solidFill>
                <a:latin typeface="Arial" panose="020B0604020202020204" pitchFamily="34" charset="0"/>
                <a:ea typeface="黑体" panose="02010609060101010101" pitchFamily="49" charset="-122"/>
                <a:cs typeface="Times New Roman" panose="02020603050405020304" pitchFamily="18" charset="0"/>
              </a:rPr>
              <a:t>Random request dependency leads to path conflicts and network contention.</a:t>
            </a:r>
            <a:endParaRPr kumimoji="1" lang="en-US" altLang="zh-CN" sz="1600" dirty="0">
              <a:solidFill>
                <a:prstClr val="black"/>
              </a:solidFill>
              <a:latin typeface="Arial" panose="020B0604020202020204" pitchFamily="34" charset="0"/>
              <a:ea typeface="黑体" panose="02010609060101010101" pitchFamily="49" charset="-122"/>
              <a:cs typeface="Times New Roman" panose="02020603050405020304" pitchFamily="18" charset="0"/>
            </a:endParaRPr>
          </a:p>
        </p:txBody>
      </p:sp>
      <p:sp>
        <p:nvSpPr>
          <p:cNvPr id="15" name="文本框 14"/>
          <p:cNvSpPr txBox="1"/>
          <p:nvPr/>
        </p:nvSpPr>
        <p:spPr>
          <a:xfrm>
            <a:off x="3523515" y="4337159"/>
            <a:ext cx="2498475" cy="440055"/>
          </a:xfrm>
          <a:prstGeom prst="rect">
            <a:avLst/>
          </a:prstGeom>
          <a:noFill/>
        </p:spPr>
        <p:txBody>
          <a:bodyPr wrap="square" rtlCol="0">
            <a:noAutofit/>
          </a:bodyPr>
          <a:lstStyle/>
          <a:p>
            <a:pPr algn="ctr">
              <a:lnSpc>
                <a:spcPct val="130000"/>
              </a:lnSpc>
            </a:pPr>
            <a:r>
              <a:rPr lang="en-US" altLang="zh-CN" dirty="0">
                <a:latin typeface="Arial" panose="020B0604020202020204" pitchFamily="34" charset="0"/>
                <a:ea typeface="黑体" panose="02010609060101010101" pitchFamily="49" charset="-122"/>
              </a:rPr>
              <a:t>A</a:t>
            </a:r>
            <a:r>
              <a:rPr lang="en-US" altLang="zh-CN" sz="1400" dirty="0">
                <a:latin typeface="Arial" panose="020B0604020202020204" pitchFamily="34" charset="0"/>
                <a:ea typeface="黑体" panose="02010609060101010101" pitchFamily="49" charset="-122"/>
              </a:rPr>
              <a:t>utomated </a:t>
            </a:r>
            <a:r>
              <a:rPr lang="en-US" altLang="zh-CN" dirty="0">
                <a:latin typeface="Arial" panose="020B0604020202020204" pitchFamily="34" charset="0"/>
                <a:ea typeface="黑体" panose="02010609060101010101" pitchFamily="49" charset="-122"/>
              </a:rPr>
              <a:t>D</a:t>
            </a:r>
            <a:r>
              <a:rPr lang="en-US" altLang="zh-CN" sz="1400" dirty="0">
                <a:latin typeface="Arial" panose="020B0604020202020204" pitchFamily="34" charset="0"/>
                <a:ea typeface="黑体" panose="02010609060101010101" pitchFamily="49" charset="-122"/>
              </a:rPr>
              <a:t>riving </a:t>
            </a:r>
            <a:r>
              <a:rPr lang="en-US" altLang="zh-CN" baseline="30000" dirty="0">
                <a:solidFill>
                  <a:schemeClr val="bg1">
                    <a:lumMod val="50000"/>
                  </a:schemeClr>
                </a:solidFill>
                <a:latin typeface="Arial" panose="020B0604020202020204" pitchFamily="34" charset="0"/>
                <a:ea typeface="黑体" panose="02010609060101010101" pitchFamily="49" charset="-122"/>
              </a:rPr>
              <a:t>[xiaomiev.com]</a:t>
            </a:r>
            <a:endParaRPr lang="zh-CN" altLang="en-US" sz="1400" dirty="0">
              <a:latin typeface="Arial" panose="020B0604020202020204" pitchFamily="34" charset="0"/>
              <a:ea typeface="黑体" panose="02010609060101010101" pitchFamily="49" charset="-122"/>
            </a:endParaRPr>
          </a:p>
        </p:txBody>
      </p:sp>
      <p:sp>
        <p:nvSpPr>
          <p:cNvPr id="16" name="文本框 15"/>
          <p:cNvSpPr txBox="1"/>
          <p:nvPr/>
        </p:nvSpPr>
        <p:spPr>
          <a:xfrm>
            <a:off x="6199331" y="4347076"/>
            <a:ext cx="2498476" cy="449580"/>
          </a:xfrm>
          <a:prstGeom prst="rect">
            <a:avLst/>
          </a:prstGeom>
          <a:noFill/>
        </p:spPr>
        <p:txBody>
          <a:bodyPr wrap="square" rtlCol="0">
            <a:noAutofit/>
          </a:bodyPr>
          <a:lstStyle/>
          <a:p>
            <a:pPr algn="ctr">
              <a:lnSpc>
                <a:spcPct val="130000"/>
              </a:lnSpc>
            </a:pPr>
            <a:r>
              <a:rPr lang="en-US" altLang="zh-CN" sz="1400" dirty="0">
                <a:latin typeface="Arial" panose="020B0604020202020204" pitchFamily="34" charset="0"/>
                <a:ea typeface="黑体" panose="02010609060101010101" pitchFamily="49" charset="-122"/>
              </a:rPr>
              <a:t>Mobile Applications</a:t>
            </a:r>
            <a:r>
              <a:rPr lang="en-US" altLang="zh-CN" baseline="30000" dirty="0">
                <a:solidFill>
                  <a:schemeClr val="bg1">
                    <a:lumMod val="50000"/>
                  </a:schemeClr>
                </a:solidFill>
                <a:latin typeface="Arial" panose="020B0604020202020204" pitchFamily="34" charset="0"/>
                <a:ea typeface="黑体" panose="02010609060101010101" pitchFamily="49" charset="-122"/>
              </a:rPr>
              <a:t> [huawei.com]</a:t>
            </a:r>
            <a:endParaRPr lang="zh-CN" altLang="en-US" sz="1400" dirty="0">
              <a:latin typeface="Arial" panose="020B0604020202020204" pitchFamily="34" charset="0"/>
              <a:ea typeface="黑体" panose="02010609060101010101" pitchFamily="49" charset="-122"/>
            </a:endParaRPr>
          </a:p>
        </p:txBody>
      </p:sp>
      <p:pic>
        <p:nvPicPr>
          <p:cNvPr id="6" name="图片 5"/>
          <p:cNvPicPr>
            <a:picLocks noChangeAspect="1"/>
          </p:cNvPicPr>
          <p:nvPr/>
        </p:nvPicPr>
        <p:blipFill>
          <a:blip r:embed="rId1"/>
          <a:stretch>
            <a:fillRect/>
          </a:stretch>
        </p:blipFill>
        <p:spPr>
          <a:xfrm>
            <a:off x="264580" y="2659962"/>
            <a:ext cx="2745378" cy="1601470"/>
          </a:xfrm>
          <a:prstGeom prst="rect">
            <a:avLst/>
          </a:prstGeom>
        </p:spPr>
      </p:pic>
      <p:sp>
        <p:nvSpPr>
          <p:cNvPr id="7" name="文本框 6"/>
          <p:cNvSpPr txBox="1"/>
          <p:nvPr/>
        </p:nvSpPr>
        <p:spPr>
          <a:xfrm>
            <a:off x="696355" y="4337159"/>
            <a:ext cx="1881827" cy="440055"/>
          </a:xfrm>
          <a:prstGeom prst="rect">
            <a:avLst/>
          </a:prstGeom>
          <a:noFill/>
        </p:spPr>
        <p:txBody>
          <a:bodyPr wrap="square" rtlCol="0">
            <a:noAutofit/>
          </a:bodyPr>
          <a:lstStyle/>
          <a:p>
            <a:pPr algn="ctr">
              <a:lnSpc>
                <a:spcPct val="130000"/>
              </a:lnSpc>
            </a:pPr>
            <a:r>
              <a:rPr lang="en-US" altLang="zh-CN" dirty="0">
                <a:latin typeface="Arial" panose="020B0604020202020204" pitchFamily="34" charset="0"/>
                <a:ea typeface="黑体" panose="02010609060101010101" pitchFamily="49" charset="-122"/>
              </a:rPr>
              <a:t>Drone Control </a:t>
            </a:r>
            <a:r>
              <a:rPr lang="en-US" altLang="zh-CN" baseline="30000" dirty="0">
                <a:solidFill>
                  <a:schemeClr val="bg1">
                    <a:lumMod val="50000"/>
                  </a:schemeClr>
                </a:solidFill>
                <a:latin typeface="Arial" panose="020B0604020202020204" pitchFamily="34" charset="0"/>
                <a:ea typeface="黑体" panose="02010609060101010101" pitchFamily="49" charset="-122"/>
              </a:rPr>
              <a:t>[dji.com]</a:t>
            </a:r>
            <a:endParaRPr lang="zh-CN" altLang="en-US" sz="1400" baseline="30000" dirty="0">
              <a:solidFill>
                <a:schemeClr val="bg1">
                  <a:lumMod val="50000"/>
                </a:schemeClr>
              </a:solidFill>
              <a:latin typeface="Arial" panose="020B0604020202020204" pitchFamily="34" charset="0"/>
              <a:ea typeface="黑体" panose="02010609060101010101" pitchFamily="49" charset="-122"/>
            </a:endParaRPr>
          </a:p>
        </p:txBody>
      </p:sp>
      <p:pic>
        <p:nvPicPr>
          <p:cNvPr id="9" name="图片 8"/>
          <p:cNvPicPr>
            <a:picLocks noChangeAspect="1"/>
          </p:cNvPicPr>
          <p:nvPr/>
        </p:nvPicPr>
        <p:blipFill>
          <a:blip r:embed="rId2"/>
          <a:srcRect l="2257" r="29470"/>
          <a:stretch>
            <a:fillRect/>
          </a:stretch>
        </p:blipFill>
        <p:spPr>
          <a:xfrm>
            <a:off x="3170230" y="2654247"/>
            <a:ext cx="2745378" cy="1608455"/>
          </a:xfrm>
          <a:prstGeom prst="rect">
            <a:avLst/>
          </a:prstGeom>
        </p:spPr>
      </p:pic>
      <p:pic>
        <p:nvPicPr>
          <p:cNvPr id="11" name="图片 10"/>
          <p:cNvPicPr>
            <a:picLocks noChangeAspect="1"/>
          </p:cNvPicPr>
          <p:nvPr/>
        </p:nvPicPr>
        <p:blipFill>
          <a:blip r:embed="rId3"/>
          <a:srcRect l="7741" r="6751"/>
          <a:stretch>
            <a:fillRect/>
          </a:stretch>
        </p:blipFill>
        <p:spPr>
          <a:xfrm>
            <a:off x="6075880" y="2648695"/>
            <a:ext cx="2745379" cy="163509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矩形 46"/>
          <p:cNvSpPr>
            <a:spLocks noChangeArrowheads="1"/>
          </p:cNvSpPr>
          <p:nvPr/>
        </p:nvSpPr>
        <p:spPr bwMode="auto">
          <a:xfrm>
            <a:off x="476188" y="116879"/>
            <a:ext cx="4496435" cy="582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8" tIns="45719" rIns="91438" bIns="45719">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l">
              <a:buNone/>
            </a:pPr>
            <a:r>
              <a:rPr lang="en-US" altLang="zh-CN" b="1" dirty="0">
                <a:solidFill>
                  <a:schemeClr val="accent1"/>
                </a:solidFill>
                <a:latin typeface="Arial" panose="020B0604020202020204" pitchFamily="34" charset="0"/>
                <a:ea typeface="黑体" panose="02010609060101010101" pitchFamily="49" charset="-122"/>
                <a:sym typeface="+mn-ea"/>
              </a:rPr>
              <a:t>An example - scenario</a:t>
            </a:r>
            <a:endParaRPr lang="zh-CN" altLang="en-US" dirty="0">
              <a:latin typeface="Arial" panose="020B0604020202020204" pitchFamily="34" charset="0"/>
              <a:ea typeface="黑体" panose="02010609060101010101" pitchFamily="49" charset="-122"/>
            </a:endParaRPr>
          </a:p>
        </p:txBody>
      </p:sp>
      <p:sp>
        <p:nvSpPr>
          <p:cNvPr id="34" name="等腰三角形 47"/>
          <p:cNvSpPr>
            <a:spLocks noChangeArrowheads="1"/>
          </p:cNvSpPr>
          <p:nvPr/>
        </p:nvSpPr>
        <p:spPr bwMode="auto">
          <a:xfrm rot="5400000">
            <a:off x="-39787" y="157290"/>
            <a:ext cx="581159" cy="501585"/>
          </a:xfrm>
          <a:prstGeom prst="triangle">
            <a:avLst>
              <a:gd name="adj" fmla="val 50000"/>
            </a:avLst>
          </a:prstGeom>
          <a:solidFill>
            <a:srgbClr val="1AA3C7"/>
          </a:solidFill>
          <a:ln>
            <a:noFill/>
          </a:ln>
        </p:spPr>
        <p:txBody>
          <a:bodyPr lIns="91438" tIns="45719" rIns="91438" bIns="45719"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1800" dirty="0">
              <a:solidFill>
                <a:srgbClr val="FFFFFF"/>
              </a:solidFill>
              <a:latin typeface="Arial" panose="020B0604020202020204" pitchFamily="34" charset="0"/>
              <a:ea typeface="黑体" panose="02010609060101010101" pitchFamily="49" charset="-122"/>
              <a:sym typeface="微软雅黑" panose="020B0503020204020204" pitchFamily="34" charset="-122"/>
            </a:endParaRPr>
          </a:p>
        </p:txBody>
      </p:sp>
      <p:pic>
        <p:nvPicPr>
          <p:cNvPr id="7" name="图片 6"/>
          <p:cNvPicPr>
            <a:picLocks noChangeAspect="1"/>
          </p:cNvPicPr>
          <p:nvPr/>
        </p:nvPicPr>
        <p:blipFill>
          <a:blip r:embed="rId1"/>
          <a:stretch>
            <a:fillRect/>
          </a:stretch>
        </p:blipFill>
        <p:spPr>
          <a:xfrm>
            <a:off x="466090" y="1166495"/>
            <a:ext cx="5259070" cy="3725545"/>
          </a:xfrm>
          <a:prstGeom prst="rect">
            <a:avLst/>
          </a:prstGeom>
        </p:spPr>
      </p:pic>
      <p:sp>
        <p:nvSpPr>
          <p:cNvPr id="24" name="文本框 23"/>
          <p:cNvSpPr txBox="1"/>
          <p:nvPr/>
        </p:nvSpPr>
        <p:spPr>
          <a:xfrm flipH="1">
            <a:off x="5920788" y="1343821"/>
            <a:ext cx="3223212" cy="1840568"/>
          </a:xfrm>
          <a:prstGeom prst="rect">
            <a:avLst/>
          </a:prstGeom>
          <a:noFill/>
        </p:spPr>
        <p:txBody>
          <a:bodyPr wrap="square" rtlCol="0">
            <a:spAutoFit/>
          </a:bodyPr>
          <a:lstStyle/>
          <a:p>
            <a:pPr>
              <a:lnSpc>
                <a:spcPct val="105000"/>
              </a:lnSpc>
            </a:pPr>
            <a:r>
              <a:rPr lang="en-US" altLang="zh-CN" sz="1600" b="1" dirty="0"/>
              <a:t>Edge: </a:t>
            </a:r>
            <a:r>
              <a:rPr lang="en-US" altLang="zh-CN" sz="1600" b="1" dirty="0">
                <a:solidFill>
                  <a:srgbClr val="C00000"/>
                </a:solidFill>
              </a:rPr>
              <a:t>constrained resources</a:t>
            </a:r>
            <a:endParaRPr lang="en-US" altLang="zh-CN" sz="1600" b="1" dirty="0">
              <a:solidFill>
                <a:srgbClr val="C00000"/>
              </a:solidFill>
            </a:endParaRPr>
          </a:p>
          <a:p>
            <a:pPr marL="179705" indent="-179705">
              <a:lnSpc>
                <a:spcPct val="130000"/>
              </a:lnSpc>
              <a:buFont typeface="Arial" panose="020B0604020202020204" pitchFamily="34" charset="0"/>
              <a:buChar char="•"/>
            </a:pPr>
            <a:r>
              <a:rPr lang="en-US" altLang="zh-CN" kern="100" dirty="0">
                <a:latin typeface="Arial" panose="020B0604020202020204" pitchFamily="34" charset="0"/>
                <a:cs typeface="Arial" panose="020B0604020202020204" pitchFamily="34" charset="0"/>
              </a:rPr>
              <a:t>deployed near base station</a:t>
            </a:r>
            <a:r>
              <a:rPr lang="en-US" altLang="zh-CN" dirty="0"/>
              <a:t>; </a:t>
            </a:r>
            <a:endParaRPr lang="en-US" altLang="zh-CN" dirty="0"/>
          </a:p>
          <a:p>
            <a:pPr marL="179705" indent="-179705">
              <a:lnSpc>
                <a:spcPct val="130000"/>
              </a:lnSpc>
              <a:buFont typeface="Arial" panose="020B0604020202020204" pitchFamily="34" charset="0"/>
              <a:buChar char="•"/>
            </a:pPr>
            <a:r>
              <a:rPr lang="en-US" altLang="zh-CN" dirty="0"/>
              <a:t>accommodate limited </a:t>
            </a:r>
            <a:r>
              <a:rPr lang="en-US" altLang="zh-CN" kern="100" dirty="0">
                <a:latin typeface="Arial" panose="020B0604020202020204" pitchFamily="34" charset="0"/>
                <a:cs typeface="Arial" panose="020B0604020202020204" pitchFamily="34" charset="0"/>
              </a:rPr>
              <a:t>microservices</a:t>
            </a:r>
            <a:r>
              <a:rPr lang="en-US" altLang="zh-CN" dirty="0"/>
              <a:t>; </a:t>
            </a:r>
            <a:endParaRPr lang="en-US" altLang="zh-CN" dirty="0"/>
          </a:p>
          <a:p>
            <a:pPr>
              <a:lnSpc>
                <a:spcPct val="130000"/>
              </a:lnSpc>
            </a:pPr>
            <a:endParaRPr lang="en-US" altLang="zh-CN" sz="700" dirty="0"/>
          </a:p>
          <a:p>
            <a:pPr>
              <a:lnSpc>
                <a:spcPct val="105000"/>
              </a:lnSpc>
            </a:pPr>
            <a:r>
              <a:rPr lang="en-US" altLang="zh-CN" sz="1600" b="1" dirty="0"/>
              <a:t>User: </a:t>
            </a:r>
            <a:r>
              <a:rPr lang="en-US" altLang="zh-CN" sz="1600" b="1" dirty="0">
                <a:solidFill>
                  <a:srgbClr val="1AA3C7"/>
                </a:solidFill>
              </a:rPr>
              <a:t>diverse requests</a:t>
            </a:r>
            <a:endParaRPr lang="en-US" altLang="zh-CN" sz="1600" b="1" dirty="0">
              <a:solidFill>
                <a:srgbClr val="1AA3C7"/>
              </a:solidFill>
            </a:endParaRPr>
          </a:p>
          <a:p>
            <a:pPr marL="179705" indent="-179705">
              <a:lnSpc>
                <a:spcPct val="130000"/>
              </a:lnSpc>
              <a:buFont typeface="Arial" panose="020B0604020202020204" pitchFamily="34" charset="0"/>
              <a:buChar char="•"/>
            </a:pPr>
            <a:r>
              <a:rPr lang="en-US" altLang="zh-CN" kern="100" dirty="0">
                <a:latin typeface="Arial" panose="020B0604020202020204" pitchFamily="34" charset="0"/>
                <a:cs typeface="Arial" panose="020B0604020202020204" pitchFamily="34" charset="0"/>
              </a:rPr>
              <a:t>high mobility</a:t>
            </a:r>
            <a:r>
              <a:rPr lang="en-US" altLang="zh-CN" dirty="0"/>
              <a:t>; </a:t>
            </a:r>
            <a:endParaRPr lang="en-US" altLang="zh-CN" dirty="0"/>
          </a:p>
          <a:p>
            <a:pPr marL="179705" indent="-179705">
              <a:lnSpc>
                <a:spcPct val="130000"/>
              </a:lnSpc>
              <a:buFont typeface="Arial" panose="020B0604020202020204" pitchFamily="34" charset="0"/>
              <a:buChar char="•"/>
            </a:pPr>
            <a:r>
              <a:rPr lang="en-US" altLang="zh-CN" kern="100" dirty="0">
                <a:latin typeface="Arial" panose="020B0604020202020204" pitchFamily="34" charset="0"/>
                <a:cs typeface="Arial" panose="020B0604020202020204" pitchFamily="34" charset="0"/>
              </a:rPr>
              <a:t>random request dependency</a:t>
            </a:r>
            <a:r>
              <a:rPr lang="en-US" altLang="zh-CN" dirty="0"/>
              <a:t>; </a:t>
            </a:r>
            <a:endParaRPr lang="en-US" altLang="zh-CN" dirty="0"/>
          </a:p>
        </p:txBody>
      </p:sp>
      <p:grpSp>
        <p:nvGrpSpPr>
          <p:cNvPr id="25" name="组合 24"/>
          <p:cNvGrpSpPr/>
          <p:nvPr/>
        </p:nvGrpSpPr>
        <p:grpSpPr>
          <a:xfrm>
            <a:off x="5655193" y="3595052"/>
            <a:ext cx="2719796" cy="629285"/>
            <a:chOff x="4479" y="1836"/>
            <a:chExt cx="3066" cy="991"/>
          </a:xfrm>
        </p:grpSpPr>
        <p:grpSp>
          <p:nvGrpSpPr>
            <p:cNvPr id="26" name="组合 25"/>
            <p:cNvGrpSpPr/>
            <p:nvPr/>
          </p:nvGrpSpPr>
          <p:grpSpPr>
            <a:xfrm>
              <a:off x="5576" y="1836"/>
              <a:ext cx="1969" cy="991"/>
              <a:chOff x="5993" y="1306"/>
              <a:chExt cx="1969" cy="991"/>
            </a:xfrm>
          </p:grpSpPr>
          <p:sp>
            <p:nvSpPr>
              <p:cNvPr id="28" name="文本框 27"/>
              <p:cNvSpPr txBox="1"/>
              <p:nvPr/>
            </p:nvSpPr>
            <p:spPr>
              <a:xfrm>
                <a:off x="6016" y="1395"/>
                <a:ext cx="1924" cy="902"/>
              </a:xfrm>
              <a:prstGeom prst="rect">
                <a:avLst/>
              </a:prstGeom>
              <a:solidFill>
                <a:srgbClr val="FCEBDD"/>
              </a:solidFill>
              <a:ln w="19050">
                <a:solidFill>
                  <a:srgbClr val="ED832D"/>
                </a:solidFill>
              </a:ln>
            </p:spPr>
            <p:txBody>
              <a:bodyPr wrap="square" rtlCol="0" anchor="t" anchorCtr="0">
                <a:noAutofit/>
              </a:bodyPr>
              <a:lstStyle/>
              <a:p>
                <a:pPr algn="ctr">
                  <a:lnSpc>
                    <a:spcPct val="130000"/>
                  </a:lnSpc>
                </a:pPr>
                <a:endParaRPr lang="en-US" altLang="zh-CN" sz="1400" b="1" dirty="0">
                  <a:solidFill>
                    <a:srgbClr val="C16B08"/>
                  </a:solidFill>
                  <a:latin typeface="Arial" panose="020B0604020202020204" pitchFamily="34" charset="0"/>
                  <a:ea typeface="微软雅黑" panose="020B0503020204020204" pitchFamily="34" charset="-122"/>
                </a:endParaRPr>
              </a:p>
            </p:txBody>
          </p:sp>
          <p:sp>
            <p:nvSpPr>
              <p:cNvPr id="29" name="文本框 28"/>
              <p:cNvSpPr txBox="1"/>
              <p:nvPr/>
            </p:nvSpPr>
            <p:spPr>
              <a:xfrm>
                <a:off x="5993" y="1306"/>
                <a:ext cx="1969" cy="991"/>
              </a:xfrm>
              <a:prstGeom prst="rect">
                <a:avLst/>
              </a:prstGeom>
              <a:noFill/>
            </p:spPr>
            <p:txBody>
              <a:bodyPr wrap="square" rtlCol="0" anchor="t">
                <a:spAutoFit/>
              </a:bodyPr>
              <a:lstStyle/>
              <a:p>
                <a:pPr algn="ctr">
                  <a:lnSpc>
                    <a:spcPct val="130000"/>
                  </a:lnSpc>
                </a:pPr>
                <a:r>
                  <a:rPr lang="en-US" altLang="zh-CN" b="1" dirty="0">
                    <a:solidFill>
                      <a:srgbClr val="C16B08"/>
                    </a:solidFill>
                    <a:latin typeface="Arial" panose="020B0604020202020204" pitchFamily="34" charset="0"/>
                    <a:ea typeface="微软雅黑" panose="020B0503020204020204" pitchFamily="34" charset="-122"/>
                    <a:sym typeface="+mn-ea"/>
                  </a:rPr>
                  <a:t>back-and-forth data transmission</a:t>
                </a:r>
                <a:endParaRPr lang="en-US" altLang="zh-CN" sz="1400" b="1" dirty="0">
                  <a:solidFill>
                    <a:srgbClr val="C16B08"/>
                  </a:solidFill>
                  <a:latin typeface="Arial" panose="020B0604020202020204" pitchFamily="34" charset="0"/>
                  <a:ea typeface="微软雅黑" panose="020B0503020204020204" pitchFamily="34" charset="-122"/>
                  <a:sym typeface="+mn-ea"/>
                </a:endParaRPr>
              </a:p>
            </p:txBody>
          </p:sp>
        </p:grpSp>
        <p:sp>
          <p:nvSpPr>
            <p:cNvPr id="27" name="文本框 26"/>
            <p:cNvSpPr txBox="1"/>
            <p:nvPr/>
          </p:nvSpPr>
          <p:spPr>
            <a:xfrm rot="10248884">
              <a:off x="4479" y="2322"/>
              <a:ext cx="887" cy="480"/>
            </a:xfrm>
            <a:prstGeom prst="notchedRightArrow">
              <a:avLst/>
            </a:prstGeom>
            <a:solidFill>
              <a:srgbClr val="FCEBDD"/>
            </a:solidFill>
            <a:ln w="19050">
              <a:solidFill>
                <a:srgbClr val="ED832D"/>
              </a:solidFill>
            </a:ln>
          </p:spPr>
          <p:txBody>
            <a:bodyPr wrap="square" rtlCol="0" anchor="t" anchorCtr="0">
              <a:noAutofit/>
            </a:bodyPr>
            <a:lstStyle/>
            <a:p>
              <a:pPr lvl="0" algn="ctr">
                <a:lnSpc>
                  <a:spcPct val="130000"/>
                </a:lnSpc>
                <a:buClrTx/>
                <a:buSzTx/>
                <a:buFontTx/>
              </a:pPr>
              <a:endParaRPr lang="en-US" altLang="zh-CN" b="1" dirty="0">
                <a:solidFill>
                  <a:srgbClr val="C16B08"/>
                </a:solidFill>
                <a:latin typeface="Arial" panose="020B0604020202020204" pitchFamily="34" charset="0"/>
                <a:ea typeface="微软雅黑" panose="020B0503020204020204" pitchFamily="34" charset="-122"/>
                <a:sym typeface="+mn-ea"/>
              </a:endParaRPr>
            </a:p>
          </p:txBody>
        </p:sp>
      </p:grpSp>
    </p:spTree>
    <p:custDataLst>
      <p:tags r:id="rId2"/>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300" fill="hold"/>
                                        <p:tgtEl>
                                          <p:spTgt spid="25"/>
                                        </p:tgtEl>
                                        <p:attrNameLst>
                                          <p:attrName>ppt_x</p:attrName>
                                        </p:attrNameLst>
                                      </p:cBhvr>
                                      <p:tavLst>
                                        <p:tav tm="0">
                                          <p:val>
                                            <p:strVal val="#ppt_x"/>
                                          </p:val>
                                        </p:tav>
                                        <p:tav tm="100000">
                                          <p:val>
                                            <p:strVal val="#ppt_x"/>
                                          </p:val>
                                        </p:tav>
                                      </p:tavLst>
                                    </p:anim>
                                    <p:anim calcmode="lin" valueType="num">
                                      <p:cBhvr additive="base">
                                        <p:cTn id="8" dur="3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矩形 46"/>
          <p:cNvSpPr>
            <a:spLocks noChangeArrowheads="1"/>
          </p:cNvSpPr>
          <p:nvPr/>
        </p:nvSpPr>
        <p:spPr bwMode="auto">
          <a:xfrm>
            <a:off x="476188" y="127042"/>
            <a:ext cx="2447988" cy="584773"/>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lIns="91438" tIns="45719" rIns="91438" bIns="45719">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lvl="0" algn="l">
              <a:buClrTx/>
              <a:buSzTx/>
              <a:buNone/>
            </a:pPr>
            <a:r>
              <a:rPr lang="en-US" altLang="zh-CN" b="1" dirty="0">
                <a:solidFill>
                  <a:schemeClr val="accent1"/>
                </a:solidFill>
                <a:latin typeface="Arial" panose="020B0604020202020204" pitchFamily="34" charset="0"/>
                <a:ea typeface="黑体" panose="02010609060101010101" pitchFamily="49" charset="-122"/>
                <a:sym typeface="+mn-ea"/>
              </a:rPr>
              <a:t>Challenges</a:t>
            </a:r>
            <a:endParaRPr lang="en-US" altLang="zh-CN" b="1" dirty="0">
              <a:solidFill>
                <a:schemeClr val="accent1"/>
              </a:solidFill>
              <a:latin typeface="Arial" panose="020B0604020202020204" pitchFamily="34" charset="0"/>
              <a:ea typeface="黑体" panose="02010609060101010101" pitchFamily="49" charset="-122"/>
              <a:sym typeface="+mn-ea"/>
            </a:endParaRPr>
          </a:p>
        </p:txBody>
      </p:sp>
      <p:sp>
        <p:nvSpPr>
          <p:cNvPr id="34" name="等腰三角形 47"/>
          <p:cNvSpPr>
            <a:spLocks noChangeArrowheads="1"/>
          </p:cNvSpPr>
          <p:nvPr/>
        </p:nvSpPr>
        <p:spPr bwMode="auto">
          <a:xfrm rot="5400000">
            <a:off x="-39787" y="157290"/>
            <a:ext cx="581159" cy="501585"/>
          </a:xfrm>
          <a:prstGeom prst="triangle">
            <a:avLst>
              <a:gd name="adj" fmla="val 50000"/>
            </a:avLst>
          </a:prstGeom>
          <a:solidFill>
            <a:srgbClr val="1AA3C7"/>
          </a:solidFill>
          <a:ln>
            <a:noFill/>
          </a:ln>
        </p:spPr>
        <p:txBody>
          <a:bodyPr lIns="91438" tIns="45719" rIns="91438" bIns="45719"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1800">
              <a:solidFill>
                <a:srgbClr val="FFFFFF"/>
              </a:solidFill>
              <a:sym typeface="微软雅黑" panose="020B0503020204020204" pitchFamily="34" charset="-122"/>
            </a:endParaRPr>
          </a:p>
        </p:txBody>
      </p:sp>
      <p:sp>
        <p:nvSpPr>
          <p:cNvPr id="2" name="文本框 1"/>
          <p:cNvSpPr txBox="1"/>
          <p:nvPr/>
        </p:nvSpPr>
        <p:spPr>
          <a:xfrm flipH="1">
            <a:off x="216689" y="957560"/>
            <a:ext cx="3582346" cy="1252220"/>
          </a:xfrm>
          <a:prstGeom prst="rect">
            <a:avLst/>
          </a:prstGeom>
          <a:noFill/>
        </p:spPr>
        <p:txBody>
          <a:bodyPr wrap="square" rtlCol="0">
            <a:spAutoFit/>
          </a:bodyPr>
          <a:lstStyle/>
          <a:p>
            <a:pPr>
              <a:lnSpc>
                <a:spcPct val="105000"/>
              </a:lnSpc>
            </a:pPr>
            <a:r>
              <a:rPr lang="en-US" altLang="zh-CN" sz="1600" b="1" dirty="0"/>
              <a:t>High complexity: </a:t>
            </a:r>
            <a:r>
              <a:rPr kumimoji="1" lang="en-US" altLang="zh-CN" sz="1600" dirty="0">
                <a:solidFill>
                  <a:srgbClr val="C00000"/>
                </a:solidFill>
                <a:latin typeface="Arial" panose="020B0604020202020204" pitchFamily="34" charset="0"/>
                <a:ea typeface="黑体" panose="02010609060101010101" pitchFamily="49" charset="-122"/>
                <a:cs typeface="Times New Roman" panose="02020603050405020304" pitchFamily="18" charset="0"/>
              </a:rPr>
              <a:t>high dimensional</a:t>
            </a:r>
            <a:endParaRPr lang="en-US" altLang="zh-CN" kern="100" dirty="0">
              <a:latin typeface="Arial" panose="020B0604020202020204" pitchFamily="34" charset="0"/>
              <a:cs typeface="Arial" panose="020B0604020202020204" pitchFamily="34" charset="0"/>
            </a:endParaRPr>
          </a:p>
          <a:p>
            <a:pPr>
              <a:lnSpc>
                <a:spcPct val="105000"/>
              </a:lnSpc>
            </a:pPr>
            <a:r>
              <a:rPr lang="en-US" altLang="zh-CN" kern="100" dirty="0">
                <a:latin typeface="Arial" panose="020B0604020202020204" pitchFamily="34" charset="0"/>
                <a:cs typeface="Arial" panose="020B0604020202020204" pitchFamily="34" charset="0"/>
              </a:rPr>
              <a:t>a </a:t>
            </a:r>
            <a:r>
              <a:rPr lang="en-US" altLang="zh-CN" kern="100" dirty="0" err="1">
                <a:latin typeface="Arial" panose="020B0604020202020204" pitchFamily="34" charset="0"/>
                <a:cs typeface="Arial" panose="020B0604020202020204" pitchFamily="34" charset="0"/>
              </a:rPr>
              <a:t>Gurobi</a:t>
            </a:r>
            <a:r>
              <a:rPr lang="en-US" altLang="zh-CN" kern="100" dirty="0">
                <a:latin typeface="Arial" panose="020B0604020202020204" pitchFamily="34" charset="0"/>
                <a:cs typeface="Arial" panose="020B0604020202020204" pitchFamily="34" charset="0"/>
              </a:rPr>
              <a:t>-based decisioning prototype.</a:t>
            </a:r>
            <a:endParaRPr lang="en-US" altLang="zh-CN" kern="100" dirty="0">
              <a:latin typeface="Arial" panose="020B0604020202020204" pitchFamily="34" charset="0"/>
              <a:cs typeface="Arial" panose="020B0604020202020204" pitchFamily="34" charset="0"/>
            </a:endParaRPr>
          </a:p>
          <a:p>
            <a:pPr>
              <a:lnSpc>
                <a:spcPct val="105000"/>
              </a:lnSpc>
            </a:pPr>
            <a:endParaRPr lang="en-US" altLang="zh-CN" kern="100" dirty="0">
              <a:latin typeface="Arial" panose="020B0604020202020204" pitchFamily="34" charset="0"/>
              <a:cs typeface="Arial" panose="020B0604020202020204" pitchFamily="34" charset="0"/>
            </a:endParaRPr>
          </a:p>
          <a:p>
            <a:pPr>
              <a:lnSpc>
                <a:spcPct val="105000"/>
              </a:lnSpc>
            </a:pPr>
            <a:r>
              <a:rPr lang="en-US" altLang="zh-CN" kern="100" dirty="0">
                <a:latin typeface="Arial" panose="020B0604020202020204" pitchFamily="34" charset="0"/>
                <a:cs typeface="Arial" panose="020B0604020202020204" pitchFamily="34" charset="0"/>
              </a:rPr>
              <a:t>Runtime increased exponentially as the number of users / of edge nodes grew.</a:t>
            </a:r>
            <a:endParaRPr lang="en-US" altLang="zh-CN" dirty="0"/>
          </a:p>
        </p:txBody>
      </p:sp>
      <p:pic>
        <p:nvPicPr>
          <p:cNvPr id="4" name="图片 3"/>
          <p:cNvPicPr>
            <a:picLocks noChangeAspect="1"/>
          </p:cNvPicPr>
          <p:nvPr/>
        </p:nvPicPr>
        <p:blipFill>
          <a:blip r:embed="rId1"/>
          <a:stretch>
            <a:fillRect/>
          </a:stretch>
        </p:blipFill>
        <p:spPr>
          <a:xfrm>
            <a:off x="3823335" y="721356"/>
            <a:ext cx="2644852" cy="1814754"/>
          </a:xfrm>
          <a:prstGeom prst="rect">
            <a:avLst/>
          </a:prstGeom>
        </p:spPr>
      </p:pic>
      <p:pic>
        <p:nvPicPr>
          <p:cNvPr id="6" name="图片 5"/>
          <p:cNvPicPr>
            <a:picLocks noChangeAspect="1"/>
          </p:cNvPicPr>
          <p:nvPr/>
        </p:nvPicPr>
        <p:blipFill>
          <a:blip r:embed="rId2"/>
          <a:stretch>
            <a:fillRect/>
          </a:stretch>
        </p:blipFill>
        <p:spPr>
          <a:xfrm>
            <a:off x="6468187" y="721357"/>
            <a:ext cx="2600248" cy="1826592"/>
          </a:xfrm>
          <a:prstGeom prst="rect">
            <a:avLst/>
          </a:prstGeom>
        </p:spPr>
      </p:pic>
      <p:sp>
        <p:nvSpPr>
          <p:cNvPr id="8" name="文本框 7"/>
          <p:cNvSpPr txBox="1"/>
          <p:nvPr/>
        </p:nvSpPr>
        <p:spPr>
          <a:xfrm>
            <a:off x="6026500" y="2424780"/>
            <a:ext cx="1343025" cy="337185"/>
          </a:xfrm>
          <a:prstGeom prst="rect">
            <a:avLst/>
          </a:prstGeom>
          <a:noFill/>
        </p:spPr>
        <p:txBody>
          <a:bodyPr wrap="square">
            <a:spAutoFit/>
          </a:bodyPr>
          <a:lstStyle/>
          <a:p>
            <a:r>
              <a:rPr lang="en-US" altLang="zh-CN" sz="1600" b="1" dirty="0">
                <a:solidFill>
                  <a:srgbClr val="C00000"/>
                </a:solidFill>
              </a:rPr>
              <a:t>l</a:t>
            </a:r>
            <a:r>
              <a:rPr lang="zh-CN" altLang="en-US" sz="1600" b="1" dirty="0">
                <a:solidFill>
                  <a:srgbClr val="C00000"/>
                </a:solidFill>
              </a:rPr>
              <a:t>ogarithmic</a:t>
            </a:r>
            <a:endParaRPr lang="zh-CN" altLang="en-US" sz="1600" b="1" dirty="0">
              <a:solidFill>
                <a:srgbClr val="C00000"/>
              </a:solidFill>
            </a:endParaRPr>
          </a:p>
        </p:txBody>
      </p:sp>
      <p:cxnSp>
        <p:nvCxnSpPr>
          <p:cNvPr id="10" name="直接箭头连接符 9"/>
          <p:cNvCxnSpPr/>
          <p:nvPr/>
        </p:nvCxnSpPr>
        <p:spPr>
          <a:xfrm flipV="1">
            <a:off x="6559368" y="2018481"/>
            <a:ext cx="0" cy="422106"/>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连接符: 肘形 13"/>
          <p:cNvCxnSpPr/>
          <p:nvPr/>
        </p:nvCxnSpPr>
        <p:spPr>
          <a:xfrm rot="10800000">
            <a:off x="3900770" y="2024382"/>
            <a:ext cx="2096806" cy="600462"/>
          </a:xfrm>
          <a:prstGeom prst="bentConnector3">
            <a:avLst>
              <a:gd name="adj1" fmla="val 10015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25" name="图片 24"/>
          <p:cNvPicPr>
            <a:picLocks noChangeAspect="1"/>
          </p:cNvPicPr>
          <p:nvPr/>
        </p:nvPicPr>
        <p:blipFill>
          <a:blip r:embed="rId3"/>
          <a:stretch>
            <a:fillRect/>
          </a:stretch>
        </p:blipFill>
        <p:spPr>
          <a:xfrm>
            <a:off x="2681527" y="2943225"/>
            <a:ext cx="2655324" cy="2049485"/>
          </a:xfrm>
          <a:prstGeom prst="rect">
            <a:avLst/>
          </a:prstGeom>
        </p:spPr>
      </p:pic>
      <p:pic>
        <p:nvPicPr>
          <p:cNvPr id="27" name="图片 26"/>
          <p:cNvPicPr>
            <a:picLocks noChangeAspect="1"/>
          </p:cNvPicPr>
          <p:nvPr/>
        </p:nvPicPr>
        <p:blipFill>
          <a:blip r:embed="rId4"/>
          <a:stretch>
            <a:fillRect/>
          </a:stretch>
        </p:blipFill>
        <p:spPr>
          <a:xfrm>
            <a:off x="107036" y="2940255"/>
            <a:ext cx="2487375" cy="2023354"/>
          </a:xfrm>
          <a:prstGeom prst="rect">
            <a:avLst/>
          </a:prstGeom>
        </p:spPr>
      </p:pic>
      <p:sp>
        <p:nvSpPr>
          <p:cNvPr id="28" name="文本框 27"/>
          <p:cNvSpPr txBox="1"/>
          <p:nvPr/>
        </p:nvSpPr>
        <p:spPr>
          <a:xfrm flipH="1">
            <a:off x="5442941" y="2927114"/>
            <a:ext cx="3691533" cy="1929765"/>
          </a:xfrm>
          <a:prstGeom prst="rect">
            <a:avLst/>
          </a:prstGeom>
          <a:noFill/>
        </p:spPr>
        <p:txBody>
          <a:bodyPr wrap="square" rtlCol="0">
            <a:spAutoFit/>
          </a:bodyPr>
          <a:lstStyle/>
          <a:p>
            <a:pPr>
              <a:lnSpc>
                <a:spcPct val="105000"/>
              </a:lnSpc>
            </a:pPr>
            <a:r>
              <a:rPr lang="en-US" altLang="zh-CN" sz="1600" b="1" dirty="0"/>
              <a:t>Dynamic environment: </a:t>
            </a:r>
            <a:r>
              <a:rPr kumimoji="1" lang="en-US" altLang="zh-CN" sz="1600" dirty="0">
                <a:solidFill>
                  <a:srgbClr val="C00000"/>
                </a:solidFill>
                <a:latin typeface="Arial" panose="020B0604020202020204" pitchFamily="34" charset="0"/>
                <a:ea typeface="黑体" panose="02010609060101010101" pitchFamily="49" charset="-122"/>
                <a:cs typeface="Times New Roman" panose="02020603050405020304" pitchFamily="18" charset="0"/>
              </a:rPr>
              <a:t>time-varying</a:t>
            </a:r>
            <a:endParaRPr lang="en-US" altLang="zh-CN" sz="1600" kern="100" dirty="0">
              <a:latin typeface="Arial" panose="020B0604020202020204" pitchFamily="34" charset="0"/>
              <a:cs typeface="Arial" panose="020B0604020202020204" pitchFamily="34" charset="0"/>
            </a:endParaRPr>
          </a:p>
          <a:p>
            <a:pPr>
              <a:lnSpc>
                <a:spcPct val="105000"/>
              </a:lnSpc>
            </a:pPr>
            <a:r>
              <a:rPr lang="en-US" altLang="zh-CN" kern="100" dirty="0">
                <a:latin typeface="Arial" panose="020B0604020202020204" pitchFamily="34" charset="0"/>
                <a:cs typeface="Arial" panose="020B0604020202020204" pitchFamily="34" charset="0"/>
              </a:rPr>
              <a:t>analysis of Alibaba Cluster traces</a:t>
            </a:r>
            <a:endParaRPr lang="en-US" altLang="zh-CN" kern="100" dirty="0">
              <a:latin typeface="Arial" panose="020B0604020202020204" pitchFamily="34" charset="0"/>
              <a:cs typeface="Arial" panose="020B0604020202020204" pitchFamily="34" charset="0"/>
            </a:endParaRPr>
          </a:p>
          <a:p>
            <a:pPr>
              <a:lnSpc>
                <a:spcPct val="105000"/>
              </a:lnSpc>
            </a:pPr>
            <a:r>
              <a:rPr lang="en-US" altLang="zh-CN" kern="100" dirty="0">
                <a:latin typeface="Arial" panose="020B0604020202020204" pitchFamily="34" charset="0"/>
                <a:cs typeface="Arial" panose="020B0604020202020204" pitchFamily="34" charset="0"/>
              </a:rPr>
              <a:t>select top-10 frequently recorded services.</a:t>
            </a:r>
            <a:endParaRPr lang="en-US" altLang="zh-CN" kern="100" dirty="0">
              <a:latin typeface="Arial" panose="020B0604020202020204" pitchFamily="34" charset="0"/>
              <a:cs typeface="Arial" panose="020B0604020202020204" pitchFamily="34" charset="0"/>
            </a:endParaRPr>
          </a:p>
          <a:p>
            <a:pPr>
              <a:lnSpc>
                <a:spcPct val="105000"/>
              </a:lnSpc>
            </a:pPr>
            <a:endParaRPr lang="en-US" altLang="zh-CN" kern="100" dirty="0">
              <a:latin typeface="Arial" panose="020B0604020202020204" pitchFamily="34" charset="0"/>
              <a:cs typeface="Arial" panose="020B0604020202020204" pitchFamily="34" charset="0"/>
            </a:endParaRPr>
          </a:p>
          <a:p>
            <a:pPr>
              <a:lnSpc>
                <a:spcPct val="105000"/>
              </a:lnSpc>
            </a:pPr>
            <a:r>
              <a:rPr lang="en-US" altLang="zh-CN" kern="100" dirty="0">
                <a:latin typeface="Arial" panose="020B0604020202020204" pitchFamily="34" charset="0"/>
                <a:cs typeface="Arial" panose="020B0604020202020204" pitchFamily="34" charset="0"/>
              </a:rPr>
              <a:t>Similarity varies across different services and dependency chains, indicating a highly dynamic and heterogeneous service landscape.</a:t>
            </a:r>
            <a:endParaRPr lang="en-US" altLang="zh-CN" dirty="0"/>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矩形 46"/>
          <p:cNvSpPr>
            <a:spLocks noChangeArrowheads="1"/>
          </p:cNvSpPr>
          <p:nvPr/>
        </p:nvSpPr>
        <p:spPr bwMode="auto">
          <a:xfrm>
            <a:off x="476188" y="127042"/>
            <a:ext cx="2447988" cy="584773"/>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lIns="91438" tIns="45719" rIns="91438" bIns="45719">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lvl="0" algn="l">
              <a:buClrTx/>
              <a:buSzTx/>
              <a:buNone/>
            </a:pPr>
            <a:r>
              <a:rPr lang="en-US" altLang="zh-CN" b="1" dirty="0">
                <a:solidFill>
                  <a:schemeClr val="accent1"/>
                </a:solidFill>
                <a:latin typeface="Arial" panose="020B0604020202020204" pitchFamily="34" charset="0"/>
                <a:ea typeface="黑体" panose="02010609060101010101" pitchFamily="49" charset="-122"/>
                <a:sym typeface="+mn-ea"/>
              </a:rPr>
              <a:t>Challenges</a:t>
            </a:r>
            <a:endParaRPr lang="en-US" altLang="zh-CN" b="1" dirty="0">
              <a:solidFill>
                <a:schemeClr val="accent1"/>
              </a:solidFill>
              <a:latin typeface="Arial" panose="020B0604020202020204" pitchFamily="34" charset="0"/>
              <a:ea typeface="黑体" panose="02010609060101010101" pitchFamily="49" charset="-122"/>
              <a:sym typeface="+mn-ea"/>
            </a:endParaRPr>
          </a:p>
        </p:txBody>
      </p:sp>
      <p:sp>
        <p:nvSpPr>
          <p:cNvPr id="34" name="等腰三角形 47"/>
          <p:cNvSpPr>
            <a:spLocks noChangeArrowheads="1"/>
          </p:cNvSpPr>
          <p:nvPr/>
        </p:nvSpPr>
        <p:spPr bwMode="auto">
          <a:xfrm rot="5400000">
            <a:off x="-39787" y="157290"/>
            <a:ext cx="581159" cy="501585"/>
          </a:xfrm>
          <a:prstGeom prst="triangle">
            <a:avLst>
              <a:gd name="adj" fmla="val 50000"/>
            </a:avLst>
          </a:prstGeom>
          <a:solidFill>
            <a:srgbClr val="1AA3C7"/>
          </a:solidFill>
          <a:ln>
            <a:noFill/>
          </a:ln>
        </p:spPr>
        <p:txBody>
          <a:bodyPr lIns="91438" tIns="45719" rIns="91438" bIns="45719"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1800">
              <a:solidFill>
                <a:srgbClr val="FFFFFF"/>
              </a:solidFill>
              <a:sym typeface="微软雅黑" panose="020B0503020204020204" pitchFamily="34" charset="-122"/>
            </a:endParaRPr>
          </a:p>
        </p:txBody>
      </p:sp>
      <p:sp>
        <p:nvSpPr>
          <p:cNvPr id="2" name="文本框 1"/>
          <p:cNvSpPr txBox="1"/>
          <p:nvPr/>
        </p:nvSpPr>
        <p:spPr>
          <a:xfrm flipH="1">
            <a:off x="250825" y="739140"/>
            <a:ext cx="4563745" cy="1478280"/>
          </a:xfrm>
          <a:prstGeom prst="rect">
            <a:avLst/>
          </a:prstGeom>
          <a:noFill/>
        </p:spPr>
        <p:txBody>
          <a:bodyPr wrap="square" rtlCol="0">
            <a:spAutoFit/>
          </a:bodyPr>
          <a:lstStyle/>
          <a:p>
            <a:pPr>
              <a:lnSpc>
                <a:spcPct val="105000"/>
              </a:lnSpc>
            </a:pPr>
            <a:r>
              <a:rPr lang="en-US" altLang="zh-CN" sz="1600" b="1" dirty="0"/>
              <a:t>Unpredictable workload: </a:t>
            </a:r>
            <a:r>
              <a:rPr kumimoji="1" lang="en-US" altLang="zh-CN" sz="1600" dirty="0">
                <a:solidFill>
                  <a:srgbClr val="C00000"/>
                </a:solidFill>
                <a:latin typeface="Arial" panose="020B0604020202020204" pitchFamily="34" charset="0"/>
                <a:ea typeface="黑体" panose="02010609060101010101" pitchFamily="49" charset="-122"/>
                <a:cs typeface="Times New Roman" panose="02020603050405020304" pitchFamily="18" charset="0"/>
              </a:rPr>
              <a:t>fluctuate requests</a:t>
            </a:r>
            <a:endParaRPr kumimoji="1" lang="en-US" altLang="zh-CN" sz="1600" dirty="0">
              <a:solidFill>
                <a:srgbClr val="C00000"/>
              </a:solidFill>
              <a:latin typeface="Arial" panose="020B0604020202020204" pitchFamily="34" charset="0"/>
              <a:ea typeface="黑体" panose="02010609060101010101" pitchFamily="49" charset="-122"/>
              <a:cs typeface="Times New Roman" panose="02020603050405020304" pitchFamily="18" charset="0"/>
            </a:endParaRPr>
          </a:p>
          <a:p>
            <a:pPr>
              <a:lnSpc>
                <a:spcPct val="105000"/>
              </a:lnSpc>
            </a:pPr>
            <a:r>
              <a:rPr lang="en-US" altLang="zh-CN" kern="100" dirty="0">
                <a:latin typeface="Arial" panose="020B0604020202020204" pitchFamily="34" charset="0"/>
                <a:cs typeface="Arial" panose="020B0604020202020204" pitchFamily="34" charset="0"/>
              </a:rPr>
              <a:t>a 10-hour request trace across time intervals.</a:t>
            </a:r>
            <a:endParaRPr lang="en-US" altLang="zh-CN" kern="100" dirty="0">
              <a:latin typeface="Arial" panose="020B0604020202020204" pitchFamily="34" charset="0"/>
              <a:cs typeface="Arial" panose="020B0604020202020204" pitchFamily="34" charset="0"/>
            </a:endParaRPr>
          </a:p>
          <a:p>
            <a:pPr>
              <a:lnSpc>
                <a:spcPct val="105000"/>
              </a:lnSpc>
            </a:pPr>
            <a:endParaRPr lang="en-US" altLang="zh-CN" kern="100" dirty="0">
              <a:latin typeface="Arial" panose="020B0604020202020204" pitchFamily="34" charset="0"/>
              <a:cs typeface="Arial" panose="020B0604020202020204" pitchFamily="34" charset="0"/>
            </a:endParaRPr>
          </a:p>
          <a:p>
            <a:pPr>
              <a:lnSpc>
                <a:spcPct val="105000"/>
              </a:lnSpc>
            </a:pPr>
            <a:r>
              <a:rPr lang="en-US" altLang="zh-CN" i="1" kern="100" dirty="0">
                <a:latin typeface="Arial" panose="020B0604020202020204" pitchFamily="34" charset="0"/>
                <a:cs typeface="Arial" panose="020B0604020202020204" pitchFamily="34" charset="0"/>
                <a:sym typeface="+mn-ea"/>
              </a:rPr>
              <a:t>request rates</a:t>
            </a:r>
            <a:r>
              <a:rPr lang="en-US" altLang="zh-CN" kern="100" dirty="0">
                <a:latin typeface="Arial" panose="020B0604020202020204" pitchFamily="34" charset="0"/>
                <a:cs typeface="Arial" panose="020B0604020202020204" pitchFamily="34" charset="0"/>
                <a:sym typeface="+mn-ea"/>
              </a:rPr>
              <a:t>—</a:t>
            </a:r>
            <a:r>
              <a:rPr lang="en-US" altLang="zh-CN" kern="100" dirty="0">
                <a:latin typeface="Arial" panose="020B0604020202020204" pitchFamily="34" charset="0"/>
                <a:cs typeface="Arial" panose="020B0604020202020204" pitchFamily="34" charset="0"/>
              </a:rPr>
              <a:t>significant temporal fluctuations and recurring peaks</a:t>
            </a:r>
            <a:endParaRPr lang="en-US" altLang="zh-CN" kern="100" dirty="0">
              <a:latin typeface="Arial" panose="020B0604020202020204" pitchFamily="34" charset="0"/>
              <a:cs typeface="Arial" panose="020B0604020202020204" pitchFamily="34" charset="0"/>
            </a:endParaRPr>
          </a:p>
          <a:p>
            <a:pPr indent="0">
              <a:lnSpc>
                <a:spcPct val="105000"/>
              </a:lnSpc>
              <a:buNone/>
            </a:pPr>
            <a:r>
              <a:rPr lang="en-US" altLang="zh-CN" i="1" kern="100" dirty="0">
                <a:latin typeface="Arial" panose="020B0604020202020204" pitchFamily="34" charset="0"/>
                <a:cs typeface="Arial" panose="020B0604020202020204" pitchFamily="34" charset="0"/>
              </a:rPr>
              <a:t>time-varying workload</a:t>
            </a:r>
            <a:r>
              <a:rPr lang="en-US" altLang="zh-CN" kern="100" dirty="0">
                <a:latin typeface="Arial" panose="020B0604020202020204" pitchFamily="34" charset="0"/>
                <a:cs typeface="Arial" panose="020B0604020202020204" pitchFamily="34" charset="0"/>
              </a:rPr>
              <a:t>—make optimization complicate</a:t>
            </a:r>
            <a:endParaRPr lang="en-US" altLang="zh-CN" dirty="0"/>
          </a:p>
        </p:txBody>
      </p:sp>
      <p:pic>
        <p:nvPicPr>
          <p:cNvPr id="5" name="图片 4"/>
          <p:cNvPicPr>
            <a:picLocks noChangeAspect="1"/>
          </p:cNvPicPr>
          <p:nvPr/>
        </p:nvPicPr>
        <p:blipFill>
          <a:blip r:embed="rId1"/>
          <a:stretch>
            <a:fillRect/>
          </a:stretch>
        </p:blipFill>
        <p:spPr>
          <a:xfrm>
            <a:off x="1015418" y="2371745"/>
            <a:ext cx="6877189" cy="2648861"/>
          </a:xfrm>
          <a:prstGeom prst="rect">
            <a:avLst/>
          </a:prstGeom>
        </p:spPr>
      </p:pic>
      <p:sp>
        <p:nvSpPr>
          <p:cNvPr id="3" name="文本框 2"/>
          <p:cNvSpPr txBox="1"/>
          <p:nvPr/>
        </p:nvSpPr>
        <p:spPr>
          <a:xfrm flipH="1">
            <a:off x="4804743" y="753708"/>
            <a:ext cx="4088465" cy="1478280"/>
          </a:xfrm>
          <a:prstGeom prst="rect">
            <a:avLst/>
          </a:prstGeom>
          <a:noFill/>
        </p:spPr>
        <p:txBody>
          <a:bodyPr wrap="square" rtlCol="0">
            <a:spAutoFit/>
          </a:bodyPr>
          <a:lstStyle/>
          <a:p>
            <a:pPr>
              <a:lnSpc>
                <a:spcPct val="105000"/>
              </a:lnSpc>
            </a:pPr>
            <a:r>
              <a:rPr kumimoji="1" lang="en-US" altLang="zh-CN" sz="1600" b="1" dirty="0">
                <a:solidFill>
                  <a:prstClr val="black"/>
                </a:solidFill>
                <a:latin typeface="Arial" panose="020B0604020202020204" pitchFamily="34" charset="0"/>
                <a:ea typeface="黑体" panose="02010609060101010101" pitchFamily="49" charset="-122"/>
                <a:cs typeface="Times New Roman" panose="02020603050405020304" pitchFamily="18" charset="0"/>
              </a:rPr>
              <a:t>Limited resource</a:t>
            </a:r>
            <a:r>
              <a:rPr lang="en-US" altLang="zh-CN" sz="1600" b="1" dirty="0"/>
              <a:t>: </a:t>
            </a:r>
            <a:r>
              <a:rPr kumimoji="1" lang="en-US" altLang="zh-CN" sz="1600" dirty="0">
                <a:solidFill>
                  <a:srgbClr val="C00000"/>
                </a:solidFill>
                <a:latin typeface="Arial" panose="020B0604020202020204" pitchFamily="34" charset="0"/>
                <a:ea typeface="黑体" panose="02010609060101010101" pitchFamily="49" charset="-122"/>
                <a:cs typeface="Times New Roman" panose="02020603050405020304" pitchFamily="18" charset="0"/>
              </a:rPr>
              <a:t>stringent memory</a:t>
            </a:r>
            <a:endParaRPr kumimoji="1" lang="en-US" altLang="zh-CN" sz="1600" dirty="0">
              <a:solidFill>
                <a:srgbClr val="C00000"/>
              </a:solidFill>
              <a:latin typeface="Arial" panose="020B0604020202020204" pitchFamily="34" charset="0"/>
              <a:ea typeface="黑体" panose="02010609060101010101" pitchFamily="49" charset="-122"/>
              <a:cs typeface="Times New Roman" panose="02020603050405020304" pitchFamily="18" charset="0"/>
            </a:endParaRPr>
          </a:p>
          <a:p>
            <a:pPr>
              <a:lnSpc>
                <a:spcPct val="105000"/>
              </a:lnSpc>
            </a:pPr>
            <a:r>
              <a:rPr lang="en-US" altLang="zh-CN" kern="100" dirty="0">
                <a:latin typeface="Arial" panose="020B0604020202020204" pitchFamily="34" charset="0"/>
                <a:cs typeface="Arial" panose="020B0604020202020204" pitchFamily="34" charset="0"/>
              </a:rPr>
              <a:t>edge servers from Alibaba—8GB to 128GB</a:t>
            </a:r>
            <a:endParaRPr lang="en-US" altLang="zh-CN" kern="100" dirty="0">
              <a:latin typeface="Arial" panose="020B0604020202020204" pitchFamily="34" charset="0"/>
              <a:cs typeface="Arial" panose="020B0604020202020204" pitchFamily="34" charset="0"/>
            </a:endParaRPr>
          </a:p>
          <a:p>
            <a:pPr>
              <a:lnSpc>
                <a:spcPct val="105000"/>
              </a:lnSpc>
            </a:pPr>
            <a:endParaRPr lang="en-US" altLang="zh-CN" kern="100" dirty="0">
              <a:latin typeface="Arial" panose="020B0604020202020204" pitchFamily="34" charset="0"/>
              <a:cs typeface="Arial" panose="020B0604020202020204" pitchFamily="34" charset="0"/>
            </a:endParaRPr>
          </a:p>
          <a:p>
            <a:pPr>
              <a:lnSpc>
                <a:spcPct val="105000"/>
              </a:lnSpc>
            </a:pPr>
            <a:r>
              <a:rPr lang="en-US" altLang="zh-CN" kern="100" dirty="0">
                <a:latin typeface="Arial" panose="020B0604020202020204" pitchFamily="34" charset="0"/>
                <a:cs typeface="Arial" panose="020B0604020202020204" pitchFamily="34" charset="0"/>
              </a:rPr>
              <a:t>Difficult in arranging microservice instances</a:t>
            </a:r>
            <a:endParaRPr lang="en-US" altLang="zh-CN" kern="100" dirty="0">
              <a:latin typeface="Arial" panose="020B0604020202020204" pitchFamily="34" charset="0"/>
              <a:cs typeface="Arial" panose="020B0604020202020204" pitchFamily="34" charset="0"/>
            </a:endParaRPr>
          </a:p>
          <a:p>
            <a:pPr>
              <a:lnSpc>
                <a:spcPct val="105000"/>
              </a:lnSpc>
            </a:pPr>
            <a:r>
              <a:rPr lang="en-US" altLang="zh-CN" kern="100" dirty="0">
                <a:latin typeface="Arial" panose="020B0604020202020204" pitchFamily="34" charset="0"/>
                <a:cs typeface="Arial" panose="020B0604020202020204" pitchFamily="34" charset="0"/>
              </a:rPr>
              <a:t>demanding a lightweight algorithm to perform in a memory limited edge.</a:t>
            </a:r>
            <a:endParaRPr lang="zh-CN" altLang="en-US" kern="100"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矩形 46"/>
          <p:cNvSpPr>
            <a:spLocks noChangeArrowheads="1"/>
          </p:cNvSpPr>
          <p:nvPr/>
        </p:nvSpPr>
        <p:spPr bwMode="auto">
          <a:xfrm>
            <a:off x="476188" y="127042"/>
            <a:ext cx="3827456" cy="584773"/>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lIns="91438" tIns="45719" rIns="91438" bIns="45719">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lvl="0" algn="l">
              <a:buClrTx/>
              <a:buSzTx/>
              <a:buNone/>
            </a:pPr>
            <a:r>
              <a:rPr lang="en-US" altLang="zh-CN" b="1" dirty="0">
                <a:solidFill>
                  <a:schemeClr val="accent1"/>
                </a:solidFill>
                <a:latin typeface="Arial" panose="020B0604020202020204" pitchFamily="34" charset="0"/>
                <a:ea typeface="黑体" panose="02010609060101010101" pitchFamily="49" charset="-122"/>
                <a:sym typeface="+mn-ea"/>
              </a:rPr>
              <a:t>Enabling features</a:t>
            </a:r>
            <a:endParaRPr lang="en-US" altLang="zh-CN" b="1" dirty="0">
              <a:solidFill>
                <a:schemeClr val="accent1"/>
              </a:solidFill>
              <a:latin typeface="Arial" panose="020B0604020202020204" pitchFamily="34" charset="0"/>
              <a:ea typeface="黑体" panose="02010609060101010101" pitchFamily="49" charset="-122"/>
              <a:sym typeface="+mn-ea"/>
            </a:endParaRPr>
          </a:p>
        </p:txBody>
      </p:sp>
      <p:sp>
        <p:nvSpPr>
          <p:cNvPr id="34" name="等腰三角形 47"/>
          <p:cNvSpPr>
            <a:spLocks noChangeArrowheads="1"/>
          </p:cNvSpPr>
          <p:nvPr/>
        </p:nvSpPr>
        <p:spPr bwMode="auto">
          <a:xfrm rot="5400000">
            <a:off x="-39787" y="157290"/>
            <a:ext cx="581159" cy="501585"/>
          </a:xfrm>
          <a:prstGeom prst="triangle">
            <a:avLst>
              <a:gd name="adj" fmla="val 50000"/>
            </a:avLst>
          </a:prstGeom>
          <a:solidFill>
            <a:srgbClr val="1AA3C7"/>
          </a:solidFill>
          <a:ln>
            <a:noFill/>
          </a:ln>
        </p:spPr>
        <p:txBody>
          <a:bodyPr lIns="91438" tIns="45719" rIns="91438" bIns="45719"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1800">
              <a:solidFill>
                <a:srgbClr val="FFFFFF"/>
              </a:solidFill>
              <a:sym typeface="微软雅黑" panose="020B0503020204020204" pitchFamily="34" charset="-122"/>
            </a:endParaRPr>
          </a:p>
        </p:txBody>
      </p:sp>
      <p:sp>
        <p:nvSpPr>
          <p:cNvPr id="2" name="矩形 1"/>
          <p:cNvSpPr/>
          <p:nvPr/>
        </p:nvSpPr>
        <p:spPr>
          <a:xfrm>
            <a:off x="717764" y="1014208"/>
            <a:ext cx="7708471" cy="3408708"/>
          </a:xfrm>
          <a:prstGeom prst="rect">
            <a:avLst/>
          </a:prstGeom>
          <a:ln w="38100">
            <a:solidFill>
              <a:srgbClr val="006CB5"/>
            </a:solidFill>
          </a:ln>
        </p:spPr>
        <p:txBody>
          <a:bodyPr wrap="square" lIns="68580" tIns="34290" rIns="68580" bIns="34290" anchor="t"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lvl="1" indent="-285750" defTabSz="977900" fontAlgn="base">
              <a:lnSpc>
                <a:spcPct val="150000"/>
              </a:lnSpc>
              <a:spcBef>
                <a:spcPts val="0"/>
              </a:spcBef>
              <a:spcAft>
                <a:spcPts val="20"/>
              </a:spcAft>
              <a:buClr>
                <a:srgbClr val="006CB5"/>
              </a:buClr>
              <a:buFont typeface="Wingdings" panose="05000000000000000000" charset="0"/>
              <a:buChar char="Ø"/>
              <a:defRPr/>
            </a:pPr>
            <a:r>
              <a:rPr kumimoji="1" lang="en-US" altLang="zh-CN" b="1" dirty="0">
                <a:solidFill>
                  <a:prstClr val="black"/>
                </a:solidFill>
                <a:latin typeface="Arial" panose="020B0604020202020204" pitchFamily="34" charset="0"/>
                <a:ea typeface="黑体" panose="02010609060101010101" pitchFamily="49" charset="-122"/>
                <a:cs typeface="Times New Roman" panose="02020603050405020304" pitchFamily="18" charset="0"/>
              </a:rPr>
              <a:t>One-shot decision-making: </a:t>
            </a:r>
            <a:r>
              <a:rPr lang="en-US" altLang="zh-CN" kern="100" dirty="0">
                <a:latin typeface="Arial" panose="020B0604020202020204" pitchFamily="34" charset="0"/>
                <a:cs typeface="Arial" panose="020B0604020202020204" pitchFamily="34" charset="0"/>
              </a:rPr>
              <a:t>reacts </a:t>
            </a:r>
            <a:r>
              <a:rPr lang="en-US" altLang="zh-CN" kern="100" dirty="0">
                <a:solidFill>
                  <a:srgbClr val="C00000"/>
                </a:solidFill>
                <a:latin typeface="Arial" panose="020B0604020202020204" pitchFamily="34" charset="0"/>
                <a:cs typeface="Arial" panose="020B0604020202020204" pitchFamily="34" charset="0"/>
              </a:rPr>
              <a:t>promptly</a:t>
            </a:r>
            <a:r>
              <a:rPr lang="en-US" altLang="zh-CN" kern="100" dirty="0">
                <a:latin typeface="Arial" panose="020B0604020202020204" pitchFamily="34" charset="0"/>
                <a:cs typeface="Arial" panose="020B0604020202020204" pitchFamily="34" charset="0"/>
              </a:rPr>
              <a:t>; continuously responds to real-time environment</a:t>
            </a:r>
            <a:endParaRPr kumimoji="1" lang="en-US" altLang="zh-CN" dirty="0">
              <a:solidFill>
                <a:prstClr val="black"/>
              </a:solidFill>
              <a:latin typeface="Arial" panose="020B0604020202020204" pitchFamily="34" charset="0"/>
              <a:ea typeface="黑体" panose="02010609060101010101" pitchFamily="49" charset="-122"/>
              <a:cs typeface="Times New Roman" panose="02020603050405020304" pitchFamily="18" charset="0"/>
            </a:endParaRPr>
          </a:p>
          <a:p>
            <a:pPr marL="285750" lvl="1" indent="-285750" defTabSz="977900" fontAlgn="base">
              <a:lnSpc>
                <a:spcPct val="150000"/>
              </a:lnSpc>
              <a:spcBef>
                <a:spcPts val="0"/>
              </a:spcBef>
              <a:spcAft>
                <a:spcPts val="20"/>
              </a:spcAft>
              <a:buClr>
                <a:srgbClr val="006CB5"/>
              </a:buClr>
              <a:buFont typeface="Wingdings" panose="05000000000000000000" charset="0"/>
              <a:buChar char="Ø"/>
              <a:defRPr/>
            </a:pPr>
            <a:r>
              <a:rPr kumimoji="1" lang="en-US" altLang="zh-CN" b="1" dirty="0">
                <a:solidFill>
                  <a:prstClr val="black"/>
                </a:solidFill>
                <a:latin typeface="Arial" panose="020B0604020202020204" pitchFamily="34" charset="0"/>
                <a:ea typeface="黑体" panose="02010609060101010101" pitchFamily="49" charset="-122"/>
                <a:cs typeface="Times New Roman" panose="02020603050405020304" pitchFamily="18" charset="0"/>
              </a:rPr>
              <a:t>Dependency-based filtering: </a:t>
            </a:r>
            <a:r>
              <a:rPr lang="en-US" altLang="zh-CN" kern="100" dirty="0">
                <a:latin typeface="Arial" panose="020B0604020202020204" pitchFamily="34" charset="0"/>
                <a:cs typeface="Arial" panose="020B0604020202020204" pitchFamily="34" charset="0"/>
              </a:rPr>
              <a:t>figure out intrinsic </a:t>
            </a:r>
            <a:r>
              <a:rPr lang="en-US" altLang="zh-CN" kern="100" dirty="0">
                <a:solidFill>
                  <a:srgbClr val="C00000"/>
                </a:solidFill>
                <a:latin typeface="Arial" panose="020B0604020202020204" pitchFamily="34" charset="0"/>
                <a:cs typeface="Arial" panose="020B0604020202020204" pitchFamily="34" charset="0"/>
              </a:rPr>
              <a:t>dependency pattern</a:t>
            </a:r>
            <a:r>
              <a:rPr lang="en-US" altLang="zh-CN" kern="100" dirty="0">
                <a:latin typeface="Arial" panose="020B0604020202020204" pitchFamily="34" charset="0"/>
                <a:cs typeface="Arial" panose="020B0604020202020204" pitchFamily="34" charset="0"/>
              </a:rPr>
              <a:t>; avoid detoured routing</a:t>
            </a:r>
            <a:endParaRPr kumimoji="1" lang="en-US" altLang="zh-CN" dirty="0">
              <a:solidFill>
                <a:prstClr val="black"/>
              </a:solidFill>
              <a:latin typeface="Arial" panose="020B0604020202020204" pitchFamily="34" charset="0"/>
              <a:ea typeface="黑体" panose="02010609060101010101" pitchFamily="49" charset="-122"/>
              <a:cs typeface="Times New Roman" panose="02020603050405020304" pitchFamily="18" charset="0"/>
            </a:endParaRPr>
          </a:p>
          <a:p>
            <a:pPr marL="285750" lvl="1" indent="-285750" defTabSz="977900" fontAlgn="base">
              <a:lnSpc>
                <a:spcPct val="150000"/>
              </a:lnSpc>
              <a:spcBef>
                <a:spcPts val="0"/>
              </a:spcBef>
              <a:spcAft>
                <a:spcPts val="20"/>
              </a:spcAft>
              <a:buClr>
                <a:srgbClr val="006CB5"/>
              </a:buClr>
              <a:buFont typeface="Wingdings" panose="05000000000000000000" charset="0"/>
              <a:buChar char="Ø"/>
              <a:defRPr/>
            </a:pPr>
            <a:r>
              <a:rPr kumimoji="1" lang="en-US" altLang="zh-CN" b="1" dirty="0">
                <a:solidFill>
                  <a:prstClr val="black"/>
                </a:solidFill>
                <a:latin typeface="Arial" panose="020B0604020202020204" pitchFamily="34" charset="0"/>
                <a:ea typeface="黑体" panose="02010609060101010101" pitchFamily="49" charset="-122"/>
                <a:cs typeface="Times New Roman" panose="02020603050405020304" pitchFamily="18" charset="0"/>
              </a:rPr>
              <a:t>Optimized for routing: </a:t>
            </a:r>
            <a:r>
              <a:rPr kumimoji="1" lang="en-US" altLang="zh-CN" dirty="0">
                <a:solidFill>
                  <a:prstClr val="black"/>
                </a:solidFill>
                <a:latin typeface="Arial" panose="020B0604020202020204" pitchFamily="34" charset="0"/>
                <a:ea typeface="黑体" panose="02010609060101010101" pitchFamily="49" charset="-122"/>
                <a:cs typeface="Times New Roman" panose="02020603050405020304" pitchFamily="18" charset="0"/>
              </a:rPr>
              <a:t>heuristic </a:t>
            </a:r>
            <a:r>
              <a:rPr kumimoji="1" lang="en-US" altLang="zh-CN" dirty="0">
                <a:solidFill>
                  <a:srgbClr val="C00000"/>
                </a:solidFill>
                <a:latin typeface="Arial" panose="020B0604020202020204" pitchFamily="34" charset="0"/>
                <a:ea typeface="黑体" panose="02010609060101010101" pitchFamily="49" charset="-122"/>
                <a:cs typeface="Times New Roman" panose="02020603050405020304" pitchFamily="18" charset="0"/>
              </a:rPr>
              <a:t>grouping</a:t>
            </a:r>
            <a:r>
              <a:rPr kumimoji="1" lang="en-US" altLang="zh-CN" dirty="0">
                <a:solidFill>
                  <a:prstClr val="black"/>
                </a:solidFill>
                <a:latin typeface="Arial" panose="020B0604020202020204" pitchFamily="34" charset="0"/>
                <a:ea typeface="黑体" panose="02010609060101010101" pitchFamily="49" charset="-122"/>
                <a:cs typeface="Times New Roman" panose="02020603050405020304" pitchFamily="18" charset="0"/>
              </a:rPr>
              <a:t>; </a:t>
            </a:r>
            <a:r>
              <a:rPr lang="en-US" altLang="zh-CN" kern="100" dirty="0">
                <a:latin typeface="Arial" panose="020B0604020202020204" pitchFamily="34" charset="0"/>
                <a:cs typeface="Arial" panose="020B0604020202020204" pitchFamily="34" charset="0"/>
              </a:rPr>
              <a:t>ensure each edge group has at least one instance</a:t>
            </a:r>
            <a:endParaRPr kumimoji="1" lang="en-US" altLang="zh-CN" dirty="0">
              <a:solidFill>
                <a:prstClr val="black"/>
              </a:solidFill>
              <a:latin typeface="Arial" panose="020B0604020202020204" pitchFamily="34" charset="0"/>
              <a:ea typeface="黑体" panose="02010609060101010101" pitchFamily="49" charset="-122"/>
              <a:cs typeface="Times New Roman" panose="02020603050405020304" pitchFamily="18" charset="0"/>
            </a:endParaRPr>
          </a:p>
          <a:p>
            <a:pPr marL="285750" lvl="1" indent="-285750" defTabSz="977900" fontAlgn="base">
              <a:lnSpc>
                <a:spcPct val="150000"/>
              </a:lnSpc>
              <a:spcBef>
                <a:spcPts val="0"/>
              </a:spcBef>
              <a:spcAft>
                <a:spcPts val="20"/>
              </a:spcAft>
              <a:buClr>
                <a:srgbClr val="006CB5"/>
              </a:buClr>
              <a:buFont typeface="Wingdings" panose="05000000000000000000" charset="0"/>
              <a:buChar char="Ø"/>
              <a:defRPr/>
            </a:pPr>
            <a:r>
              <a:rPr kumimoji="1" lang="en-US" altLang="zh-CN" b="1" dirty="0">
                <a:solidFill>
                  <a:prstClr val="black"/>
                </a:solidFill>
                <a:latin typeface="Arial" panose="020B0604020202020204" pitchFamily="34" charset="0"/>
                <a:ea typeface="黑体" panose="02010609060101010101" pitchFamily="49" charset="-122"/>
                <a:cs typeface="Times New Roman" panose="02020603050405020304" pitchFamily="18" charset="0"/>
              </a:rPr>
              <a:t>Flexible storage planning: </a:t>
            </a:r>
            <a:r>
              <a:rPr kumimoji="1" lang="en-US" altLang="zh-CN" dirty="0">
                <a:latin typeface="Arial" panose="020B0604020202020204" pitchFamily="34" charset="0"/>
                <a:ea typeface="黑体" panose="02010609060101010101" pitchFamily="49" charset="-122"/>
                <a:cs typeface="Times New Roman" panose="02020603050405020304" pitchFamily="18" charset="0"/>
              </a:rPr>
              <a:t>storage and provisioning</a:t>
            </a:r>
            <a:r>
              <a:rPr kumimoji="1" lang="en-US" altLang="zh-CN" b="1" dirty="0">
                <a:solidFill>
                  <a:prstClr val="black"/>
                </a:solidFill>
                <a:latin typeface="Arial" panose="020B0604020202020204" pitchFamily="34" charset="0"/>
                <a:ea typeface="黑体" panose="02010609060101010101" pitchFamily="49" charset="-122"/>
                <a:cs typeface="Times New Roman" panose="02020603050405020304" pitchFamily="18" charset="0"/>
              </a:rPr>
              <a:t> </a:t>
            </a:r>
            <a:r>
              <a:rPr kumimoji="1" lang="en-US" altLang="zh-CN" dirty="0">
                <a:solidFill>
                  <a:srgbClr val="C00000"/>
                </a:solidFill>
                <a:latin typeface="Arial" panose="020B0604020202020204" pitchFamily="34" charset="0"/>
                <a:ea typeface="黑体" panose="02010609060101010101" pitchFamily="49" charset="-122"/>
                <a:cs typeface="Times New Roman" panose="02020603050405020304" pitchFamily="18" charset="0"/>
              </a:rPr>
              <a:t>trade-off</a:t>
            </a:r>
            <a:r>
              <a:rPr kumimoji="1" lang="en-US" altLang="zh-CN" dirty="0">
                <a:latin typeface="Arial" panose="020B0604020202020204" pitchFamily="34" charset="0"/>
                <a:ea typeface="黑体" panose="02010609060101010101" pitchFamily="49" charset="-122"/>
                <a:cs typeface="Times New Roman" panose="02020603050405020304" pitchFamily="18" charset="0"/>
              </a:rPr>
              <a:t>; </a:t>
            </a:r>
            <a:r>
              <a:rPr lang="en-US" altLang="zh-CN" kern="100" dirty="0">
                <a:latin typeface="Arial" panose="020B0604020202020204" pitchFamily="34" charset="0"/>
                <a:cs typeface="Arial" panose="020B0604020202020204" pitchFamily="34" charset="0"/>
              </a:rPr>
              <a:t>allow more warm instances to stay nearby</a:t>
            </a:r>
            <a:endParaRPr kumimoji="1" lang="en-US" altLang="zh-CN" dirty="0">
              <a:latin typeface="Arial" panose="020B0604020202020204" pitchFamily="34" charset="0"/>
              <a:ea typeface="黑体" panose="02010609060101010101" pitchFamily="49"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583921" y="1542987"/>
            <a:ext cx="1893273" cy="1833715"/>
            <a:chOff x="976719" y="1849765"/>
            <a:chExt cx="1490870" cy="1443971"/>
          </a:xfrm>
        </p:grpSpPr>
        <p:sp>
          <p:nvSpPr>
            <p:cNvPr id="16" name="椭圆 15"/>
            <p:cNvSpPr/>
            <p:nvPr/>
          </p:nvSpPr>
          <p:spPr>
            <a:xfrm>
              <a:off x="1105930" y="1849765"/>
              <a:ext cx="1172817" cy="11728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latin typeface="Arial" panose="020B0604020202020204" pitchFamily="34" charset="0"/>
                <a:ea typeface="黑体" panose="02010609060101010101" pitchFamily="49" charset="-122"/>
              </a:endParaRPr>
            </a:p>
          </p:txBody>
        </p:sp>
        <p:grpSp>
          <p:nvGrpSpPr>
            <p:cNvPr id="2" name="组合 1"/>
            <p:cNvGrpSpPr/>
            <p:nvPr/>
          </p:nvGrpSpPr>
          <p:grpSpPr>
            <a:xfrm>
              <a:off x="976719" y="2325007"/>
              <a:ext cx="1490870" cy="968729"/>
              <a:chOff x="976719" y="2325007"/>
              <a:chExt cx="1490870" cy="968729"/>
            </a:xfrm>
          </p:grpSpPr>
          <p:sp>
            <p:nvSpPr>
              <p:cNvPr id="17" name="文本框 16"/>
              <p:cNvSpPr txBox="1"/>
              <p:nvPr/>
            </p:nvSpPr>
            <p:spPr>
              <a:xfrm>
                <a:off x="976719" y="2325007"/>
                <a:ext cx="1490870" cy="290833"/>
              </a:xfrm>
              <a:prstGeom prst="rect">
                <a:avLst/>
              </a:prstGeom>
              <a:noFill/>
            </p:spPr>
            <p:txBody>
              <a:bodyPr wrap="square" rtlCol="0">
                <a:spAutoFit/>
              </a:bodyPr>
              <a:lstStyle/>
              <a:p>
                <a:pPr algn="ctr"/>
                <a:r>
                  <a:rPr lang="en-US" altLang="zh-CN" sz="1800" b="1" dirty="0">
                    <a:latin typeface="Arial" panose="020B0604020202020204" pitchFamily="34" charset="0"/>
                    <a:ea typeface="黑体" panose="02010609060101010101" pitchFamily="49" charset="-122"/>
                  </a:rPr>
                  <a:t>CONTENTS</a:t>
                </a:r>
                <a:endParaRPr lang="zh-CN" altLang="en-US" sz="1800" b="1" dirty="0">
                  <a:latin typeface="Arial" panose="020B0604020202020204" pitchFamily="34" charset="0"/>
                  <a:ea typeface="黑体" panose="02010609060101010101" pitchFamily="49" charset="-122"/>
                </a:endParaRPr>
              </a:p>
            </p:txBody>
          </p:sp>
          <p:grpSp>
            <p:nvGrpSpPr>
              <p:cNvPr id="15" name="组合 14"/>
              <p:cNvGrpSpPr/>
              <p:nvPr/>
            </p:nvGrpSpPr>
            <p:grpSpPr>
              <a:xfrm>
                <a:off x="1533155" y="2555839"/>
                <a:ext cx="900297" cy="737897"/>
                <a:chOff x="2044207" y="3407786"/>
                <a:chExt cx="1200396" cy="983862"/>
              </a:xfrm>
            </p:grpSpPr>
            <p:sp>
              <p:nvSpPr>
                <p:cNvPr id="18" name="椭圆 17"/>
                <p:cNvSpPr/>
                <p:nvPr/>
              </p:nvSpPr>
              <p:spPr>
                <a:xfrm>
                  <a:off x="2044207" y="4139648"/>
                  <a:ext cx="252000" cy="252000"/>
                </a:xfrm>
                <a:prstGeom prst="ellipse">
                  <a:avLst/>
                </a:prstGeom>
                <a:solidFill>
                  <a:srgbClr val="616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latin typeface="Arial" panose="020B0604020202020204" pitchFamily="34" charset="0"/>
                    <a:ea typeface="黑体" panose="02010609060101010101" pitchFamily="49" charset="-122"/>
                  </a:endParaRPr>
                </a:p>
              </p:txBody>
            </p:sp>
            <p:sp>
              <p:nvSpPr>
                <p:cNvPr id="19" name="椭圆 18"/>
                <p:cNvSpPr/>
                <p:nvPr/>
              </p:nvSpPr>
              <p:spPr>
                <a:xfrm>
                  <a:off x="2427217" y="4053909"/>
                  <a:ext cx="216000" cy="216000"/>
                </a:xfrm>
                <a:prstGeom prst="ellipse">
                  <a:avLst/>
                </a:prstGeom>
                <a:solidFill>
                  <a:srgbClr val="61616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latin typeface="Arial" panose="020B0604020202020204" pitchFamily="34" charset="0"/>
                    <a:ea typeface="黑体" panose="02010609060101010101" pitchFamily="49" charset="-122"/>
                  </a:endParaRPr>
                </a:p>
              </p:txBody>
            </p:sp>
            <p:sp>
              <p:nvSpPr>
                <p:cNvPr id="20" name="椭圆 19"/>
                <p:cNvSpPr/>
                <p:nvPr/>
              </p:nvSpPr>
              <p:spPr>
                <a:xfrm>
                  <a:off x="2732504" y="3922108"/>
                  <a:ext cx="180000" cy="180000"/>
                </a:xfrm>
                <a:prstGeom prst="ellipse">
                  <a:avLst/>
                </a:prstGeom>
                <a:solidFill>
                  <a:srgbClr val="616161">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latin typeface="Arial" panose="020B0604020202020204" pitchFamily="34" charset="0"/>
                    <a:ea typeface="黑体" panose="02010609060101010101" pitchFamily="49" charset="-122"/>
                  </a:endParaRPr>
                </a:p>
              </p:txBody>
            </p:sp>
            <p:sp>
              <p:nvSpPr>
                <p:cNvPr id="21" name="椭圆 20"/>
                <p:cNvSpPr/>
                <p:nvPr/>
              </p:nvSpPr>
              <p:spPr>
                <a:xfrm>
                  <a:off x="2993547" y="3687071"/>
                  <a:ext cx="144000" cy="144000"/>
                </a:xfrm>
                <a:prstGeom prst="ellipse">
                  <a:avLst/>
                </a:prstGeom>
                <a:solidFill>
                  <a:srgbClr val="616161">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latin typeface="Arial" panose="020B0604020202020204" pitchFamily="34" charset="0"/>
                    <a:ea typeface="黑体" panose="02010609060101010101" pitchFamily="49" charset="-122"/>
                  </a:endParaRPr>
                </a:p>
              </p:txBody>
            </p:sp>
            <p:sp>
              <p:nvSpPr>
                <p:cNvPr id="22" name="椭圆 21"/>
                <p:cNvSpPr/>
                <p:nvPr/>
              </p:nvSpPr>
              <p:spPr>
                <a:xfrm>
                  <a:off x="3136603" y="3407786"/>
                  <a:ext cx="108000" cy="108000"/>
                </a:xfrm>
                <a:prstGeom prst="ellipse">
                  <a:avLst/>
                </a:prstGeom>
                <a:solidFill>
                  <a:srgbClr val="616161">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latin typeface="Arial" panose="020B0604020202020204" pitchFamily="34" charset="0"/>
                    <a:ea typeface="黑体" panose="02010609060101010101" pitchFamily="49" charset="-122"/>
                  </a:endParaRPr>
                </a:p>
              </p:txBody>
            </p:sp>
          </p:grpSp>
        </p:grpSp>
      </p:grpSp>
      <p:grpSp>
        <p:nvGrpSpPr>
          <p:cNvPr id="3" name="组合 2"/>
          <p:cNvGrpSpPr/>
          <p:nvPr/>
        </p:nvGrpSpPr>
        <p:grpSpPr>
          <a:xfrm>
            <a:off x="3584042" y="537912"/>
            <a:ext cx="705990" cy="705990"/>
            <a:chOff x="4336983" y="1635338"/>
            <a:chExt cx="737418" cy="737418"/>
          </a:xfrm>
          <a:solidFill>
            <a:srgbClr val="1AA3C7"/>
          </a:solidFill>
        </p:grpSpPr>
        <p:sp>
          <p:nvSpPr>
            <p:cNvPr id="27" name="椭圆 26"/>
            <p:cNvSpPr/>
            <p:nvPr/>
          </p:nvSpPr>
          <p:spPr>
            <a:xfrm>
              <a:off x="4336983" y="1635338"/>
              <a:ext cx="737418" cy="737418"/>
            </a:xfrm>
            <a:prstGeom prst="ellipse">
              <a:avLst/>
            </a:prstGeom>
            <a:grpFill/>
            <a:ln w="9525">
              <a:solidFill>
                <a:srgbClr val="1AA3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latin typeface="Arial" panose="020B0604020202020204" pitchFamily="34" charset="0"/>
                <a:ea typeface="黑体" panose="02010609060101010101" pitchFamily="49" charset="-122"/>
              </a:endParaRPr>
            </a:p>
          </p:txBody>
        </p:sp>
        <p:sp>
          <p:nvSpPr>
            <p:cNvPr id="29" name="文本框 28"/>
            <p:cNvSpPr txBox="1"/>
            <p:nvPr/>
          </p:nvSpPr>
          <p:spPr>
            <a:xfrm>
              <a:off x="4489440" y="1817155"/>
              <a:ext cx="457200" cy="417921"/>
            </a:xfrm>
            <a:prstGeom prst="rect">
              <a:avLst/>
            </a:prstGeom>
            <a:grpFill/>
            <a:ln w="12700">
              <a:noFill/>
            </a:ln>
          </p:spPr>
          <p:txBody>
            <a:bodyPr wrap="square" rtlCol="0">
              <a:spAutoFit/>
            </a:bodyPr>
            <a:lstStyle/>
            <a:p>
              <a:pPr algn="ctr"/>
              <a:r>
                <a:rPr lang="en-US" altLang="zh-CN" sz="2000" dirty="0">
                  <a:solidFill>
                    <a:schemeClr val="bg1"/>
                  </a:solidFill>
                  <a:latin typeface="Arial" panose="020B0604020202020204" pitchFamily="34" charset="0"/>
                  <a:ea typeface="黑体" panose="02010609060101010101" pitchFamily="49" charset="-122"/>
                </a:rPr>
                <a:t>1</a:t>
              </a:r>
              <a:endParaRPr lang="zh-CN" altLang="en-US" sz="2000" dirty="0">
                <a:solidFill>
                  <a:schemeClr val="bg1"/>
                </a:solidFill>
                <a:latin typeface="Arial" panose="020B0604020202020204" pitchFamily="34" charset="0"/>
                <a:ea typeface="黑体" panose="02010609060101010101" pitchFamily="49" charset="-122"/>
              </a:endParaRPr>
            </a:p>
          </p:txBody>
        </p:sp>
      </p:grpSp>
      <p:sp>
        <p:nvSpPr>
          <p:cNvPr id="28" name="文本框 27"/>
          <p:cNvSpPr txBox="1"/>
          <p:nvPr/>
        </p:nvSpPr>
        <p:spPr>
          <a:xfrm>
            <a:off x="4647446" y="681202"/>
            <a:ext cx="2956079" cy="461665"/>
          </a:xfrm>
          <a:prstGeom prst="rect">
            <a:avLst/>
          </a:prstGeom>
          <a:noFill/>
        </p:spPr>
        <p:txBody>
          <a:bodyPr wrap="square" rtlCol="0">
            <a:spAutoFit/>
          </a:bodyPr>
          <a:lstStyle/>
          <a:p>
            <a:r>
              <a:rPr lang="en-US" altLang="zh-CN" sz="2400" dirty="0">
                <a:latin typeface="Arial" panose="020B0604020202020204" pitchFamily="34" charset="0"/>
                <a:ea typeface="黑体" panose="02010609060101010101" pitchFamily="49" charset="-122"/>
              </a:rPr>
              <a:t>Introduction</a:t>
            </a:r>
            <a:endParaRPr lang="zh-CN" altLang="en-US" sz="2400" dirty="0">
              <a:latin typeface="Arial" panose="020B0604020202020204" pitchFamily="34" charset="0"/>
              <a:ea typeface="黑体" panose="02010609060101010101" pitchFamily="49" charset="-122"/>
            </a:endParaRPr>
          </a:p>
        </p:txBody>
      </p:sp>
      <p:sp>
        <p:nvSpPr>
          <p:cNvPr id="63" name="文本框 62"/>
          <p:cNvSpPr txBox="1"/>
          <p:nvPr/>
        </p:nvSpPr>
        <p:spPr>
          <a:xfrm>
            <a:off x="4647446" y="1709361"/>
            <a:ext cx="4018760" cy="461665"/>
          </a:xfrm>
          <a:prstGeom prst="rect">
            <a:avLst/>
          </a:prstGeom>
          <a:noFill/>
        </p:spPr>
        <p:txBody>
          <a:bodyPr wrap="square" rtlCol="0">
            <a:spAutoFit/>
          </a:bodyPr>
          <a:lstStyle/>
          <a:p>
            <a:r>
              <a:rPr lang="en-US" altLang="zh-CN" sz="2400" dirty="0">
                <a:solidFill>
                  <a:srgbClr val="FF0000"/>
                </a:solidFill>
                <a:latin typeface="Arial" panose="020B0604020202020204" pitchFamily="34" charset="0"/>
                <a:ea typeface="黑体" panose="02010609060101010101" pitchFamily="49" charset="-122"/>
              </a:rPr>
              <a:t>Model and Formulation</a:t>
            </a:r>
            <a:endParaRPr lang="zh-CN" altLang="en-US" sz="2400" dirty="0">
              <a:solidFill>
                <a:srgbClr val="FF0000"/>
              </a:solidFill>
              <a:latin typeface="Arial" panose="020B0604020202020204" pitchFamily="34" charset="0"/>
              <a:ea typeface="黑体" panose="02010609060101010101" pitchFamily="49" charset="-122"/>
            </a:endParaRPr>
          </a:p>
        </p:txBody>
      </p:sp>
      <p:sp>
        <p:nvSpPr>
          <p:cNvPr id="75" name="文本框 74"/>
          <p:cNvSpPr txBox="1"/>
          <p:nvPr/>
        </p:nvSpPr>
        <p:spPr>
          <a:xfrm>
            <a:off x="4647446" y="3809785"/>
            <a:ext cx="3919906" cy="461665"/>
          </a:xfrm>
          <a:prstGeom prst="rect">
            <a:avLst/>
          </a:prstGeom>
          <a:noFill/>
        </p:spPr>
        <p:txBody>
          <a:bodyPr wrap="square" rtlCol="0">
            <a:spAutoFit/>
          </a:bodyPr>
          <a:lstStyle>
            <a:defPPr>
              <a:defRPr lang="zh-CN"/>
            </a:defPPr>
            <a:lvl1pPr>
              <a:defRPr sz="2400">
                <a:latin typeface="+mn-ea"/>
              </a:defRPr>
            </a:lvl1pPr>
          </a:lstStyle>
          <a:p>
            <a:r>
              <a:rPr lang="en-US" altLang="zh-CN" dirty="0">
                <a:latin typeface="Arial" panose="020B0604020202020204" pitchFamily="34" charset="0"/>
                <a:ea typeface="黑体" panose="02010609060101010101" pitchFamily="49" charset="-122"/>
              </a:rPr>
              <a:t>Experiment and Results</a:t>
            </a:r>
            <a:endParaRPr lang="zh-CN" altLang="en-US" dirty="0">
              <a:latin typeface="Arial" panose="020B0604020202020204" pitchFamily="34" charset="0"/>
              <a:ea typeface="黑体" panose="02010609060101010101" pitchFamily="49" charset="-122"/>
            </a:endParaRPr>
          </a:p>
        </p:txBody>
      </p:sp>
      <p:grpSp>
        <p:nvGrpSpPr>
          <p:cNvPr id="35" name="组合 34"/>
          <p:cNvGrpSpPr/>
          <p:nvPr/>
        </p:nvGrpSpPr>
        <p:grpSpPr>
          <a:xfrm>
            <a:off x="3583128" y="1542987"/>
            <a:ext cx="705990" cy="705990"/>
            <a:chOff x="4336983" y="1635338"/>
            <a:chExt cx="737418" cy="737418"/>
          </a:xfrm>
          <a:solidFill>
            <a:srgbClr val="1AA3C7"/>
          </a:solidFill>
        </p:grpSpPr>
        <p:sp>
          <p:nvSpPr>
            <p:cNvPr id="36" name="椭圆 35"/>
            <p:cNvSpPr/>
            <p:nvPr/>
          </p:nvSpPr>
          <p:spPr>
            <a:xfrm>
              <a:off x="4336983" y="1635338"/>
              <a:ext cx="737418" cy="737418"/>
            </a:xfrm>
            <a:prstGeom prst="ellipse">
              <a:avLst/>
            </a:prstGeom>
            <a:grpFill/>
            <a:ln w="9525">
              <a:solidFill>
                <a:srgbClr val="1AA3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latin typeface="Arial" panose="020B0604020202020204" pitchFamily="34" charset="0"/>
                <a:ea typeface="黑体" panose="02010609060101010101" pitchFamily="49" charset="-122"/>
              </a:endParaRPr>
            </a:p>
          </p:txBody>
        </p:sp>
        <p:sp>
          <p:nvSpPr>
            <p:cNvPr id="37" name="文本框 36"/>
            <p:cNvSpPr txBox="1"/>
            <p:nvPr/>
          </p:nvSpPr>
          <p:spPr>
            <a:xfrm>
              <a:off x="4489440" y="1817155"/>
              <a:ext cx="457200" cy="417921"/>
            </a:xfrm>
            <a:prstGeom prst="rect">
              <a:avLst/>
            </a:prstGeom>
            <a:grpFill/>
            <a:ln w="12700">
              <a:noFill/>
            </a:ln>
          </p:spPr>
          <p:txBody>
            <a:bodyPr wrap="square" rtlCol="0">
              <a:spAutoFit/>
            </a:bodyPr>
            <a:lstStyle/>
            <a:p>
              <a:pPr algn="ctr"/>
              <a:r>
                <a:rPr lang="en-US" altLang="zh-CN" sz="2000" dirty="0">
                  <a:solidFill>
                    <a:schemeClr val="bg1"/>
                  </a:solidFill>
                  <a:latin typeface="Arial" panose="020B0604020202020204" pitchFamily="34" charset="0"/>
                  <a:ea typeface="黑体" panose="02010609060101010101" pitchFamily="49" charset="-122"/>
                </a:rPr>
                <a:t>2</a:t>
              </a:r>
              <a:endParaRPr lang="zh-CN" altLang="en-US" sz="2000" dirty="0">
                <a:solidFill>
                  <a:schemeClr val="bg1"/>
                </a:solidFill>
                <a:latin typeface="Arial" panose="020B0604020202020204" pitchFamily="34" charset="0"/>
                <a:ea typeface="黑体" panose="02010609060101010101" pitchFamily="49" charset="-122"/>
              </a:endParaRPr>
            </a:p>
          </p:txBody>
        </p:sp>
      </p:grpSp>
      <p:grpSp>
        <p:nvGrpSpPr>
          <p:cNvPr id="38" name="组合 37"/>
          <p:cNvGrpSpPr/>
          <p:nvPr/>
        </p:nvGrpSpPr>
        <p:grpSpPr>
          <a:xfrm>
            <a:off x="3594949" y="2535793"/>
            <a:ext cx="705990" cy="705990"/>
            <a:chOff x="4336983" y="1635338"/>
            <a:chExt cx="737418" cy="737418"/>
          </a:xfrm>
          <a:solidFill>
            <a:srgbClr val="1AA3C7"/>
          </a:solidFill>
        </p:grpSpPr>
        <p:sp>
          <p:nvSpPr>
            <p:cNvPr id="39" name="椭圆 38"/>
            <p:cNvSpPr/>
            <p:nvPr/>
          </p:nvSpPr>
          <p:spPr>
            <a:xfrm>
              <a:off x="4336983" y="1635338"/>
              <a:ext cx="737418" cy="737418"/>
            </a:xfrm>
            <a:prstGeom prst="ellipse">
              <a:avLst/>
            </a:prstGeom>
            <a:grpFill/>
            <a:ln w="9525">
              <a:solidFill>
                <a:srgbClr val="1AA3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latin typeface="Arial" panose="020B0604020202020204" pitchFamily="34" charset="0"/>
                <a:ea typeface="黑体" panose="02010609060101010101" pitchFamily="49" charset="-122"/>
              </a:endParaRPr>
            </a:p>
          </p:txBody>
        </p:sp>
        <p:sp>
          <p:nvSpPr>
            <p:cNvPr id="40" name="文本框 39"/>
            <p:cNvSpPr txBox="1"/>
            <p:nvPr/>
          </p:nvSpPr>
          <p:spPr>
            <a:xfrm>
              <a:off x="4489440" y="1817155"/>
              <a:ext cx="457200" cy="417921"/>
            </a:xfrm>
            <a:prstGeom prst="rect">
              <a:avLst/>
            </a:prstGeom>
            <a:grpFill/>
            <a:ln w="12700">
              <a:noFill/>
            </a:ln>
          </p:spPr>
          <p:txBody>
            <a:bodyPr wrap="square" rtlCol="0">
              <a:spAutoFit/>
            </a:bodyPr>
            <a:lstStyle/>
            <a:p>
              <a:pPr algn="ctr"/>
              <a:r>
                <a:rPr lang="en-US" altLang="zh-CN" sz="2000" dirty="0">
                  <a:solidFill>
                    <a:schemeClr val="bg1"/>
                  </a:solidFill>
                  <a:latin typeface="Arial" panose="020B0604020202020204" pitchFamily="34" charset="0"/>
                  <a:ea typeface="黑体" panose="02010609060101010101" pitchFamily="49" charset="-122"/>
                </a:rPr>
                <a:t>3</a:t>
              </a:r>
              <a:endParaRPr lang="zh-CN" altLang="en-US" sz="2000" dirty="0">
                <a:solidFill>
                  <a:schemeClr val="bg1"/>
                </a:solidFill>
                <a:latin typeface="Arial" panose="020B0604020202020204" pitchFamily="34" charset="0"/>
                <a:ea typeface="黑体" panose="02010609060101010101" pitchFamily="49" charset="-122"/>
              </a:endParaRPr>
            </a:p>
          </p:txBody>
        </p:sp>
      </p:grpSp>
      <p:grpSp>
        <p:nvGrpSpPr>
          <p:cNvPr id="41" name="组合 40"/>
          <p:cNvGrpSpPr/>
          <p:nvPr/>
        </p:nvGrpSpPr>
        <p:grpSpPr>
          <a:xfrm>
            <a:off x="3606770" y="3664539"/>
            <a:ext cx="705990" cy="705990"/>
            <a:chOff x="4336983" y="1635338"/>
            <a:chExt cx="737418" cy="737418"/>
          </a:xfrm>
          <a:solidFill>
            <a:srgbClr val="1AA3C7"/>
          </a:solidFill>
        </p:grpSpPr>
        <p:sp>
          <p:nvSpPr>
            <p:cNvPr id="42" name="椭圆 41"/>
            <p:cNvSpPr/>
            <p:nvPr/>
          </p:nvSpPr>
          <p:spPr>
            <a:xfrm>
              <a:off x="4336983" y="1635338"/>
              <a:ext cx="737418" cy="737418"/>
            </a:xfrm>
            <a:prstGeom prst="ellipse">
              <a:avLst/>
            </a:prstGeom>
            <a:grpFill/>
            <a:ln w="9525">
              <a:solidFill>
                <a:srgbClr val="1AA3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latin typeface="Arial" panose="020B0604020202020204" pitchFamily="34" charset="0"/>
                <a:ea typeface="黑体" panose="02010609060101010101" pitchFamily="49" charset="-122"/>
              </a:endParaRPr>
            </a:p>
          </p:txBody>
        </p:sp>
        <p:sp>
          <p:nvSpPr>
            <p:cNvPr id="43" name="文本框 42"/>
            <p:cNvSpPr txBox="1"/>
            <p:nvPr/>
          </p:nvSpPr>
          <p:spPr>
            <a:xfrm>
              <a:off x="4489440" y="1817155"/>
              <a:ext cx="457200" cy="417921"/>
            </a:xfrm>
            <a:prstGeom prst="rect">
              <a:avLst/>
            </a:prstGeom>
            <a:grpFill/>
            <a:ln w="12700">
              <a:noFill/>
            </a:ln>
          </p:spPr>
          <p:txBody>
            <a:bodyPr wrap="square" rtlCol="0">
              <a:spAutoFit/>
            </a:bodyPr>
            <a:lstStyle/>
            <a:p>
              <a:pPr algn="ctr"/>
              <a:r>
                <a:rPr lang="en-US" altLang="zh-CN" sz="2000" dirty="0">
                  <a:solidFill>
                    <a:schemeClr val="bg1"/>
                  </a:solidFill>
                  <a:latin typeface="Arial" panose="020B0604020202020204" pitchFamily="34" charset="0"/>
                  <a:ea typeface="黑体" panose="02010609060101010101" pitchFamily="49" charset="-122"/>
                </a:rPr>
                <a:t>4</a:t>
              </a:r>
              <a:endParaRPr lang="zh-CN" altLang="en-US" sz="2000" dirty="0">
                <a:solidFill>
                  <a:schemeClr val="bg1"/>
                </a:solidFill>
                <a:latin typeface="Arial" panose="020B0604020202020204" pitchFamily="34" charset="0"/>
                <a:ea typeface="黑体" panose="02010609060101010101" pitchFamily="49" charset="-122"/>
              </a:endParaRPr>
            </a:p>
          </p:txBody>
        </p:sp>
      </p:grpSp>
      <p:sp>
        <p:nvSpPr>
          <p:cNvPr id="30" name="文本框 29"/>
          <p:cNvSpPr txBox="1"/>
          <p:nvPr/>
        </p:nvSpPr>
        <p:spPr>
          <a:xfrm>
            <a:off x="4647446" y="2721747"/>
            <a:ext cx="3631582" cy="461665"/>
          </a:xfrm>
          <a:prstGeom prst="rect">
            <a:avLst/>
          </a:prstGeom>
          <a:noFill/>
        </p:spPr>
        <p:txBody>
          <a:bodyPr wrap="square" rtlCol="0">
            <a:spAutoFit/>
          </a:bodyPr>
          <a:lstStyle/>
          <a:p>
            <a:r>
              <a:rPr lang="en-US" altLang="zh-CN" sz="2400" dirty="0">
                <a:latin typeface="Arial" panose="020B0604020202020204" pitchFamily="34" charset="0"/>
                <a:ea typeface="黑体" panose="02010609060101010101" pitchFamily="49" charset="-122"/>
              </a:rPr>
              <a:t>Algorithm Design</a:t>
            </a:r>
            <a:endParaRPr lang="en-US" altLang="zh-CN" sz="2400" dirty="0">
              <a:latin typeface="Arial" panose="020B0604020202020204" pitchFamily="34" charset="0"/>
              <a:ea typeface="黑体" panose="020106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矩形 46"/>
          <p:cNvSpPr>
            <a:spLocks noChangeArrowheads="1"/>
          </p:cNvSpPr>
          <p:nvPr/>
        </p:nvSpPr>
        <p:spPr bwMode="auto">
          <a:xfrm>
            <a:off x="476188" y="177842"/>
            <a:ext cx="3565396" cy="46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8" tIns="45719" rIns="91438" bIns="45719">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buNone/>
            </a:pPr>
            <a:r>
              <a:rPr lang="en-US" altLang="zh-CN" sz="2400" b="1" dirty="0">
                <a:solidFill>
                  <a:schemeClr val="accent1"/>
                </a:solidFill>
                <a:latin typeface="Arial" panose="020B0604020202020204" pitchFamily="34" charset="0"/>
                <a:ea typeface="黑体" panose="02010609060101010101" pitchFamily="49" charset="-122"/>
              </a:rPr>
              <a:t>Model and Formulation</a:t>
            </a:r>
            <a:endParaRPr lang="en-US" altLang="zh-CN" sz="2400" b="1" dirty="0">
              <a:solidFill>
                <a:schemeClr val="accent1"/>
              </a:solidFill>
              <a:latin typeface="Arial" panose="020B0604020202020204" pitchFamily="34" charset="0"/>
              <a:ea typeface="黑体" panose="02010609060101010101" pitchFamily="49" charset="-122"/>
            </a:endParaRPr>
          </a:p>
        </p:txBody>
      </p:sp>
      <p:sp>
        <p:nvSpPr>
          <p:cNvPr id="34" name="等腰三角形 47"/>
          <p:cNvSpPr>
            <a:spLocks noChangeArrowheads="1"/>
          </p:cNvSpPr>
          <p:nvPr/>
        </p:nvSpPr>
        <p:spPr bwMode="auto">
          <a:xfrm rot="5400000">
            <a:off x="-39787" y="157290"/>
            <a:ext cx="581159" cy="501585"/>
          </a:xfrm>
          <a:prstGeom prst="triangle">
            <a:avLst>
              <a:gd name="adj" fmla="val 50000"/>
            </a:avLst>
          </a:prstGeom>
          <a:solidFill>
            <a:srgbClr val="1AA3C7"/>
          </a:solidFill>
          <a:ln>
            <a:noFill/>
          </a:ln>
        </p:spPr>
        <p:txBody>
          <a:bodyPr lIns="91438" tIns="45719" rIns="91438" bIns="45719"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1800">
              <a:solidFill>
                <a:srgbClr val="FFFFFF"/>
              </a:solidFill>
              <a:sym typeface="微软雅黑" panose="020B0503020204020204" pitchFamily="34" charset="-122"/>
            </a:endParaRPr>
          </a:p>
        </p:txBody>
      </p:sp>
      <mc:AlternateContent xmlns:mc="http://schemas.openxmlformats.org/markup-compatibility/2006">
        <mc:Choice xmlns:a14="http://schemas.microsoft.com/office/drawing/2010/main" Requires="a14">
          <p:sp>
            <p:nvSpPr>
              <p:cNvPr id="2" name="Shape 266"/>
              <p:cNvSpPr txBox="1"/>
              <p:nvPr>
                <p:custDataLst>
                  <p:tags r:id="rId1"/>
                </p:custDataLst>
              </p:nvPr>
            </p:nvSpPr>
            <p:spPr>
              <a:xfrm>
                <a:off x="628650" y="2953775"/>
                <a:ext cx="3232150" cy="311150"/>
              </a:xfrm>
              <a:prstGeom prst="rect">
                <a:avLst/>
              </a:prstGeom>
              <a:noFill/>
              <a:ln>
                <a:noFill/>
              </a:ln>
            </p:spPr>
            <p:txBody>
              <a:bodyPr vert="horz" lIns="90000" tIns="46800" rIns="90000" bIns="46800" rtlCol="0"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2" indent="0">
                  <a:lnSpc>
                    <a:spcPct val="100000"/>
                  </a:lnSpc>
                  <a:spcBef>
                    <a:spcPts val="0"/>
                  </a:spcBef>
                  <a:spcAft>
                    <a:spcPts val="0"/>
                  </a:spcAft>
                  <a:buClr>
                    <a:schemeClr val="accent2">
                      <a:lumMod val="75000"/>
                    </a:schemeClr>
                  </a:buClr>
                  <a:buSzPct val="100000"/>
                  <a:buNone/>
                </a:pPr>
                <a:r>
                  <a:rPr lang="en-US" altLang="zh-CN" sz="1400" dirty="0">
                    <a:sym typeface="Comic Sans MS" panose="030F0702030302020204"/>
                  </a:rPr>
                  <a:t>deploy cost on server </a:t>
                </a:r>
                <a14:m>
                  <m:oMath xmlns:m="http://schemas.openxmlformats.org/officeDocument/2006/math">
                    <m:sSub>
                      <m:sSubPr>
                        <m:ctrlPr>
                          <a:rPr lang="en-US" altLang="zh-CN" sz="1400" i="1">
                            <a:latin typeface="Cambria Math" panose="02040503050406030204" pitchFamily="18" charset="0"/>
                          </a:rPr>
                        </m:ctrlPr>
                      </m:sSubPr>
                      <m:e>
                        <m:r>
                          <a:rPr lang="en-US" altLang="zh-CN" sz="1400" i="1">
                            <a:latin typeface="Cambria Math" panose="02040503050406030204" pitchFamily="18" charset="0"/>
                          </a:rPr>
                          <m:t>𝑣</m:t>
                        </m:r>
                      </m:e>
                      <m:sub>
                        <m:r>
                          <a:rPr lang="en-US" altLang="zh-CN" sz="1400" i="1">
                            <a:latin typeface="Cambria Math" panose="02040503050406030204" pitchFamily="18" charset="0"/>
                          </a:rPr>
                          <m:t>𝑘</m:t>
                        </m:r>
                      </m:sub>
                    </m:sSub>
                  </m:oMath>
                </a14:m>
                <a:r>
                  <a:rPr lang="en-US" altLang="zh-CN" sz="1400" dirty="0">
                    <a:sym typeface="Comic Sans MS" panose="030F0702030302020204"/>
                  </a:rPr>
                  <a:t>: </a:t>
                </a:r>
                <a:endParaRPr lang="en-US" altLang="zh-CN" sz="1400" dirty="0">
                  <a:sym typeface="Comic Sans MS" panose="030F0702030302020204"/>
                </a:endParaRPr>
              </a:p>
            </p:txBody>
          </p:sp>
        </mc:Choice>
        <mc:Fallback>
          <p:sp>
            <p:nvSpPr>
              <p:cNvPr id="2" name="Shape 266"/>
              <p:cNvSpPr txBox="1">
                <a:spLocks noRot="1" noChangeAspect="1" noMove="1" noResize="1" noEditPoints="1" noAdjustHandles="1" noChangeArrowheads="1" noChangeShapeType="1" noTextEdit="1"/>
              </p:cNvSpPr>
              <p:nvPr>
                <p:custDataLst>
                  <p:tags r:id="rId2"/>
                </p:custDataLst>
              </p:nvPr>
            </p:nvSpPr>
            <p:spPr>
              <a:xfrm>
                <a:off x="628650" y="2953775"/>
                <a:ext cx="3232150" cy="311150"/>
              </a:xfrm>
              <a:prstGeom prst="rect">
                <a:avLst/>
              </a:prstGeom>
              <a:blipFill rotWithShape="1">
                <a:blip r:embed="rId3"/>
                <a:stretch>
                  <a:fillRect t="-125" b="125"/>
                </a:stretch>
              </a:blipFill>
              <a:ln>
                <a:noFill/>
              </a:ln>
            </p:spPr>
            <p:txBody>
              <a:bodyPr/>
              <a:lstStyle/>
              <a:p>
                <a:r>
                  <a:rPr lang="zh-CN" altLang="en-US">
                    <a:noFill/>
                  </a:rPr>
                  <a:t> </a:t>
                </a:r>
              </a:p>
            </p:txBody>
          </p:sp>
        </mc:Fallback>
      </mc:AlternateContent>
      <p:sp>
        <p:nvSpPr>
          <p:cNvPr id="5" name="文本框 4"/>
          <p:cNvSpPr txBox="1"/>
          <p:nvPr>
            <p:custDataLst>
              <p:tags r:id="rId4"/>
            </p:custDataLst>
          </p:nvPr>
        </p:nvSpPr>
        <p:spPr>
          <a:xfrm>
            <a:off x="1148582" y="4289957"/>
            <a:ext cx="730012" cy="327077"/>
          </a:xfrm>
          <a:prstGeom prst="rect">
            <a:avLst/>
          </a:prstGeom>
          <a:noFill/>
        </p:spPr>
        <p:txBody>
          <a:bodyPr wrap="square" rtlCol="0" anchor="t">
            <a:spAutoFit/>
          </a:bodyPr>
          <a:lstStyle/>
          <a:p>
            <a:pPr marL="0" lvl="2" indent="-342900" algn="ctr">
              <a:lnSpc>
                <a:spcPct val="120000"/>
              </a:lnSpc>
              <a:spcBef>
                <a:spcPts val="300"/>
              </a:spcBef>
              <a:buClr>
                <a:schemeClr val="accent2">
                  <a:lumMod val="75000"/>
                </a:schemeClr>
              </a:buClr>
              <a:buSzPct val="100000"/>
            </a:pPr>
            <a:r>
              <a:rPr lang="en-US" altLang="zh-CN" dirty="0">
                <a:latin typeface="Arial" panose="020B0604020202020204" pitchFamily="34" charset="0"/>
                <a:sym typeface="Comic Sans MS" panose="030F0702030302020204"/>
              </a:rPr>
              <a:t>where</a:t>
            </a:r>
            <a:endParaRPr lang="en-US" altLang="en-US" dirty="0">
              <a:latin typeface="Arial" panose="020B0604020202020204" pitchFamily="34" charset="0"/>
              <a:ea typeface="微软雅黑" panose="020B0503020204020204" pitchFamily="34" charset="-122"/>
              <a:sym typeface="Comic Sans MS" panose="030F0702030302020204"/>
            </a:endParaRPr>
          </a:p>
        </p:txBody>
      </p:sp>
      <mc:AlternateContent xmlns:mc="http://schemas.openxmlformats.org/markup-compatibility/2006">
        <mc:Choice xmlns:a14="http://schemas.microsoft.com/office/drawing/2010/main" Requires="a14">
          <p:sp>
            <p:nvSpPr>
              <p:cNvPr id="3" name="Shape 266"/>
              <p:cNvSpPr txBox="1"/>
              <p:nvPr>
                <p:custDataLst>
                  <p:tags r:id="rId5"/>
                </p:custDataLst>
              </p:nvPr>
            </p:nvSpPr>
            <p:spPr>
              <a:xfrm>
                <a:off x="4486807" y="3009476"/>
                <a:ext cx="4660571" cy="352792"/>
              </a:xfrm>
              <a:prstGeom prst="rect">
                <a:avLst/>
              </a:prstGeom>
              <a:noFill/>
              <a:ln>
                <a:noFill/>
              </a:ln>
            </p:spPr>
            <p:txBody>
              <a:bodyPr vert="horz" lIns="90000" tIns="46800" rIns="90000" bIns="46800" rtlCol="0"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2" indent="0">
                  <a:lnSpc>
                    <a:spcPct val="110000"/>
                  </a:lnSpc>
                  <a:spcBef>
                    <a:spcPts val="600"/>
                  </a:spcBef>
                  <a:spcAft>
                    <a:spcPts val="0"/>
                  </a:spcAft>
                  <a:buClr>
                    <a:schemeClr val="accent2">
                      <a:lumMod val="75000"/>
                    </a:schemeClr>
                  </a:buClr>
                  <a:buSzPct val="100000"/>
                  <a:buNone/>
                </a:pPr>
                <a:r>
                  <a:rPr lang="en-US" altLang="zh-CN" sz="1400" dirty="0">
                    <a:sym typeface="Comic Sans MS" panose="030F0702030302020204"/>
                  </a:rPr>
                  <a:t>    completion time for a user request </a:t>
                </a:r>
                <a14:m>
                  <m:oMath xmlns:m="http://schemas.openxmlformats.org/officeDocument/2006/math">
                    <m:sSub>
                      <m:sSubPr>
                        <m:ctrlPr>
                          <a:rPr lang="en-US" altLang="zh-CN" sz="1400" i="1">
                            <a:latin typeface="Cambria Math" panose="02040503050406030204" pitchFamily="18" charset="0"/>
                          </a:rPr>
                        </m:ctrlPr>
                      </m:sSubPr>
                      <m:e>
                        <m:r>
                          <a:rPr lang="en-US" altLang="zh-CN" sz="1400" i="1">
                            <a:latin typeface="Cambria Math" panose="02040503050406030204" pitchFamily="18" charset="0"/>
                          </a:rPr>
                          <m:t>𝑢</m:t>
                        </m:r>
                      </m:e>
                      <m:sub>
                        <m:r>
                          <a:rPr lang="en-US" altLang="zh-CN" sz="1400" i="1">
                            <a:latin typeface="Cambria Math" panose="02040503050406030204" pitchFamily="18" charset="0"/>
                          </a:rPr>
                          <m:t>ℎ</m:t>
                        </m:r>
                      </m:sub>
                    </m:sSub>
                  </m:oMath>
                </a14:m>
                <a:r>
                  <a:rPr lang="en-US" altLang="zh-CN" sz="1400" dirty="0">
                    <a:sym typeface="Comic Sans MS" panose="030F0702030302020204"/>
                  </a:rPr>
                  <a:t>: </a:t>
                </a:r>
                <a:endParaRPr lang="en-US" altLang="zh-CN" sz="1400" dirty="0">
                  <a:sym typeface="Comic Sans MS" panose="030F0702030302020204"/>
                </a:endParaRPr>
              </a:p>
            </p:txBody>
          </p:sp>
        </mc:Choice>
        <mc:Fallback>
          <p:sp>
            <p:nvSpPr>
              <p:cNvPr id="3" name="Shape 266"/>
              <p:cNvSpPr txBox="1">
                <a:spLocks noRot="1" noChangeAspect="1" noMove="1" noResize="1" noEditPoints="1" noAdjustHandles="1" noChangeArrowheads="1" noChangeShapeType="1" noTextEdit="1"/>
              </p:cNvSpPr>
              <p:nvPr>
                <p:custDataLst>
                  <p:tags r:id="rId6"/>
                </p:custDataLst>
              </p:nvPr>
            </p:nvSpPr>
            <p:spPr>
              <a:xfrm>
                <a:off x="4486807" y="3009476"/>
                <a:ext cx="4660571" cy="352792"/>
              </a:xfrm>
              <a:prstGeom prst="rect">
                <a:avLst/>
              </a:prstGeom>
              <a:blipFill rotWithShape="1">
                <a:blip r:embed="rId7"/>
                <a:stretch>
                  <a:fillRect l="-11" t="-60" r="4" b="164"/>
                </a:stretch>
              </a:blipFill>
              <a:ln>
                <a:noFill/>
              </a:ln>
            </p:spPr>
            <p:txBody>
              <a:bodyPr/>
              <a:lstStyle/>
              <a:p>
                <a:r>
                  <a:rPr lang="zh-CN" altLang="en-US">
                    <a:noFill/>
                  </a:rPr>
                  <a:t> </a:t>
                </a:r>
              </a:p>
            </p:txBody>
          </p:sp>
        </mc:Fallback>
      </mc:AlternateContent>
      <p:sp>
        <p:nvSpPr>
          <p:cNvPr id="6" name="标注: 弯曲线形 7"/>
          <p:cNvSpPr/>
          <p:nvPr>
            <p:custDataLst>
              <p:tags r:id="rId8"/>
            </p:custDataLst>
          </p:nvPr>
        </p:nvSpPr>
        <p:spPr>
          <a:xfrm flipH="1">
            <a:off x="2748385" y="4875423"/>
            <a:ext cx="989993" cy="216000"/>
          </a:xfrm>
          <a:prstGeom prst="borderCallout2">
            <a:avLst>
              <a:gd name="adj1" fmla="val 55357"/>
              <a:gd name="adj2" fmla="val 1474"/>
              <a:gd name="adj3" fmla="val 57142"/>
              <a:gd name="adj4" fmla="val -15727"/>
              <a:gd name="adj5" fmla="val -63661"/>
              <a:gd name="adj6" fmla="val -23277"/>
            </a:avLst>
          </a:prstGeom>
          <a:solidFill>
            <a:srgbClr val="006CB5"/>
          </a:solidFill>
          <a:ln w="38100">
            <a:solidFill>
              <a:srgbClr val="006CB5"/>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a:r>
              <a:rPr lang="en-US" altLang="zh-CN" sz="1000" b="1" dirty="0">
                <a:latin typeface="Arial" panose="020B0604020202020204" pitchFamily="34" charset="0"/>
              </a:rPr>
              <a:t>bandwidth</a:t>
            </a:r>
            <a:endParaRPr lang="en-US" altLang="zh-CN" sz="1000" b="1" dirty="0">
              <a:latin typeface="Arial" panose="020B0604020202020204" pitchFamily="34" charset="0"/>
            </a:endParaRPr>
          </a:p>
        </p:txBody>
      </p:sp>
      <p:sp>
        <p:nvSpPr>
          <p:cNvPr id="12" name="Shape 266"/>
          <p:cNvSpPr txBox="1"/>
          <p:nvPr/>
        </p:nvSpPr>
        <p:spPr>
          <a:xfrm>
            <a:off x="404520" y="519850"/>
            <a:ext cx="2487930" cy="581025"/>
          </a:xfrm>
          <a:prstGeom prst="rect">
            <a:avLst/>
          </a:prstGeom>
          <a:noFill/>
          <a:ln>
            <a:noFill/>
          </a:ln>
        </p:spPr>
        <p:txBody>
          <a:bodyPr vert="horz" lIns="90000" tIns="46800" rIns="90000" bIns="46800" rtlCol="0"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1" indent="-457200">
              <a:lnSpc>
                <a:spcPct val="130000"/>
              </a:lnSpc>
              <a:spcBef>
                <a:spcPts val="600"/>
              </a:spcBef>
              <a:buClr>
                <a:schemeClr val="accent2">
                  <a:lumMod val="75000"/>
                </a:schemeClr>
              </a:buClr>
              <a:buSzPct val="100000"/>
              <a:buFont typeface="Wingdings" panose="05000000000000000000" pitchFamily="2" charset="2"/>
              <a:buChar char="q"/>
            </a:pPr>
            <a:r>
              <a:rPr lang="en-US" b="1" dirty="0">
                <a:latin typeface="Arial" panose="020B0604020202020204" pitchFamily="34" charset="0"/>
                <a:sym typeface="Comic Sans MS" panose="030F0702030302020204"/>
              </a:rPr>
              <a:t>System Model</a:t>
            </a:r>
            <a:endParaRPr lang="en-US" b="1" dirty="0">
              <a:latin typeface="Arial" panose="020B0604020202020204" pitchFamily="34" charset="0"/>
              <a:ea typeface="Comic Sans MS" panose="030F0702030302020204"/>
              <a:cs typeface="Arial" panose="020B0604020202020204" pitchFamily="34" charset="0"/>
              <a:sym typeface="Comic Sans MS" panose="030F0702030302020204"/>
            </a:endParaRPr>
          </a:p>
        </p:txBody>
      </p:sp>
      <mc:AlternateContent xmlns:mc="http://schemas.openxmlformats.org/markup-compatibility/2006" xmlns:a14="http://schemas.microsoft.com/office/drawing/2010/main">
        <mc:Choice Requires="a14">
          <p:graphicFrame>
            <p:nvGraphicFramePr>
              <p:cNvPr id="13" name="表格 12"/>
              <p:cNvGraphicFramePr>
                <a:graphicFrameLocks noGrp="1"/>
              </p:cNvGraphicFramePr>
              <p:nvPr>
                <p:custDataLst>
                  <p:tags r:id="rId9"/>
                </p:custDataLst>
              </p:nvPr>
            </p:nvGraphicFramePr>
            <p:xfrm>
              <a:off x="560070" y="963929"/>
              <a:ext cx="4058285" cy="1570736"/>
            </p:xfrm>
            <a:graphic>
              <a:graphicData uri="http://schemas.openxmlformats.org/drawingml/2006/table">
                <a:tbl>
                  <a:tblPr firstRow="1" bandRow="1">
                    <a:tableStyleId>{3B4B98B0-60AC-42C2-AFA5-B58CD77FA1E5}</a:tableStyleId>
                  </a:tblPr>
                  <a:tblGrid>
                    <a:gridCol w="1778635"/>
                    <a:gridCol w="2279650"/>
                  </a:tblGrid>
                  <a:tr h="222989">
                    <a:tc>
                      <a:txBody>
                        <a:bodyPr/>
                        <a:lstStyle/>
                        <a:p>
                          <a:pPr algn="ctr"/>
                          <a:r>
                            <a:rPr lang="en-US" altLang="zh-CN" sz="1200" dirty="0"/>
                            <a:t>entity</a:t>
                          </a:r>
                          <a:endParaRPr lang="en-US" altLang="zh-CN" sz="1200" dirty="0"/>
                        </a:p>
                      </a:txBody>
                      <a:tcPr anchor="ctr"/>
                    </a:tc>
                    <a:tc>
                      <a:txBody>
                        <a:bodyPr/>
                        <a:lstStyle/>
                        <a:p>
                          <a:pPr algn="ctr"/>
                          <a:r>
                            <a:rPr lang="en-US" altLang="zh-CN" sz="1200" dirty="0"/>
                            <a:t>notation</a:t>
                          </a:r>
                          <a:endParaRPr lang="en-US" altLang="zh-CN" sz="1200" dirty="0"/>
                        </a:p>
                      </a:txBody>
                      <a:tcPr anchor="ctr"/>
                    </a:tc>
                  </a:tr>
                  <a:tr h="236203">
                    <a:tc>
                      <a:txBody>
                        <a:bodyPr/>
                        <a:lstStyle/>
                        <a:p>
                          <a:pPr algn="ctr"/>
                          <a:r>
                            <a:rPr lang="en-US" altLang="zh-CN" sz="1200" dirty="0"/>
                            <a:t>Graph: server &amp; links</a:t>
                          </a:r>
                          <a:endParaRPr lang="en-US" altLang="zh-CN" sz="1200" dirty="0"/>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defRPr/>
                          </a:pPr>
                          <a14:m>
                            <m:oMath xmlns:m="http://schemas.openxmlformats.org/officeDocument/2006/math">
                              <m:r>
                                <a:rPr lang="en-US" altLang="zh-CN" sz="1200" b="0" i="1" dirty="0" smtClean="0">
                                  <a:latin typeface="Cambria Math" panose="02040503050406030204" pitchFamily="18" charset="0"/>
                                </a:rPr>
                                <m:t>𝐺</m:t>
                              </m:r>
                              <m:r>
                                <a:rPr lang="en-US" altLang="zh-CN" sz="1200" b="0" i="1" dirty="0" smtClean="0">
                                  <a:latin typeface="Cambria Math" panose="02040503050406030204" pitchFamily="18" charset="0"/>
                                </a:rPr>
                                <m:t>=</m:t>
                              </m:r>
                              <m:d>
                                <m:dPr>
                                  <m:begChr m:val="{"/>
                                  <m:endChr m:val="}"/>
                                  <m:ctrlPr>
                                    <a:rPr lang="en-US" altLang="zh-CN" sz="1200" b="0" i="1" dirty="0" smtClean="0">
                                      <a:latin typeface="Cambria Math" panose="02040503050406030204" pitchFamily="18" charset="0"/>
                                    </a:rPr>
                                  </m:ctrlPr>
                                </m:dPr>
                                <m:e>
                                  <m:r>
                                    <a:rPr lang="en-US" altLang="zh-CN" sz="1200" b="0" i="1" dirty="0" smtClean="0">
                                      <a:latin typeface="Cambria Math" panose="02040503050406030204" pitchFamily="18" charset="0"/>
                                    </a:rPr>
                                    <m:t>𝑉</m:t>
                                  </m:r>
                                  <m:r>
                                    <a:rPr lang="en-US" altLang="zh-CN" sz="1200" b="0" i="1" dirty="0" smtClean="0">
                                      <a:latin typeface="Cambria Math" panose="02040503050406030204" pitchFamily="18" charset="0"/>
                                    </a:rPr>
                                    <m:t>, </m:t>
                                  </m:r>
                                  <m:r>
                                    <a:rPr lang="en-US" altLang="zh-CN" sz="1200" b="0" i="1" dirty="0" smtClean="0">
                                      <a:latin typeface="Cambria Math" panose="02040503050406030204" pitchFamily="18" charset="0"/>
                                    </a:rPr>
                                    <m:t>𝐿</m:t>
                                  </m:r>
                                </m:e>
                              </m:d>
                            </m:oMath>
                          </a14:m>
                          <a:r>
                            <a:rPr lang="en-US" altLang="zh-CN" sz="1200" b="0" i="1" dirty="0">
                              <a:latin typeface="Cambria Math" panose="02040503050406030204" pitchFamily="18" charset="0"/>
                            </a:rPr>
                            <a:t>,</a:t>
                          </a:r>
                          <a:r>
                            <a:rPr lang="en-US" altLang="zh-CN" sz="1200" b="0" dirty="0"/>
                            <a:t> </a:t>
                          </a:r>
                          <a14:m>
                            <m:oMath xmlns:m="http://schemas.openxmlformats.org/officeDocument/2006/math">
                              <m:r>
                                <a:rPr lang="en-US" altLang="zh-CN" sz="1200" b="0" i="1" smtClean="0">
                                  <a:latin typeface="Cambria Math" panose="02040503050406030204" pitchFamily="18" charset="0"/>
                                </a:rPr>
                                <m:t>𝑉</m:t>
                              </m:r>
                              <m:r>
                                <a:rPr lang="en-US" altLang="zh-CN" sz="1200" b="0" i="1" smtClean="0">
                                  <a:latin typeface="Cambria Math" panose="02040503050406030204" pitchFamily="18" charset="0"/>
                                </a:rPr>
                                <m:t>={</m:t>
                              </m:r>
                              <m:sSub>
                                <m:sSubPr>
                                  <m:ctrlPr>
                                    <a:rPr lang="en-US" altLang="zh-CN" sz="1200" b="0" i="1" smtClean="0">
                                      <a:latin typeface="Cambria Math" panose="02040503050406030204" pitchFamily="18" charset="0"/>
                                    </a:rPr>
                                  </m:ctrlPr>
                                </m:sSubPr>
                                <m:e>
                                  <m:r>
                                    <a:rPr lang="en-US" altLang="zh-CN" sz="1200" b="0" i="1" smtClean="0">
                                      <a:latin typeface="Cambria Math" panose="02040503050406030204" pitchFamily="18" charset="0"/>
                                    </a:rPr>
                                    <m:t>𝑣</m:t>
                                  </m:r>
                                </m:e>
                                <m:sub>
                                  <m:r>
                                    <a:rPr lang="en-US" altLang="zh-CN" sz="1200" b="0" i="1" smtClean="0">
                                      <a:latin typeface="Cambria Math" panose="02040503050406030204" pitchFamily="18" charset="0"/>
                                    </a:rPr>
                                    <m:t>𝑘</m:t>
                                  </m:r>
                                </m:sub>
                              </m:sSub>
                              <m:r>
                                <a:rPr lang="en-US" altLang="zh-CN" sz="1200" b="0" i="1" smtClean="0">
                                  <a:latin typeface="Cambria Math" panose="02040503050406030204" pitchFamily="18" charset="0"/>
                                  <a:ea typeface="MS Mincho" charset="0"/>
                                  <a:cs typeface="Cambria Math" panose="02040503050406030204" pitchFamily="18" charset="0"/>
                                </a:rPr>
                                <m:t>}</m:t>
                              </m:r>
                            </m:oMath>
                          </a14:m>
                          <a:r>
                            <a:rPr lang="en-US" altLang="zh-CN" sz="1200" b="0" i="1" dirty="0">
                              <a:latin typeface="Cambria Math" panose="02040503050406030204" pitchFamily="18" charset="0"/>
                            </a:rPr>
                            <a:t>,</a:t>
                          </a:r>
                          <a:r>
                            <a:rPr lang="en-US" altLang="zh-CN" sz="1200" b="0" dirty="0"/>
                            <a:t> </a:t>
                          </a:r>
                          <a14:m>
                            <m:oMath xmlns:m="http://schemas.openxmlformats.org/officeDocument/2006/math">
                              <m:r>
                                <a:rPr lang="en-US" altLang="zh-CN" sz="1200" b="0" i="1" kern="1200" smtClean="0">
                                  <a:solidFill>
                                    <a:schemeClr val="tx1"/>
                                  </a:solidFill>
                                  <a:latin typeface="Cambria Math" panose="02040503050406030204" pitchFamily="18" charset="0"/>
                                  <a:ea typeface="+mn-ea"/>
                                  <a:cs typeface="+mn-cs"/>
                                </a:rPr>
                                <m:t>𝐿</m:t>
                              </m:r>
                              <m:r>
                                <a:rPr lang="en-US" altLang="zh-CN" sz="1200" b="0" i="1" kern="1200" smtClean="0">
                                  <a:solidFill>
                                    <a:schemeClr val="tx1"/>
                                  </a:solidFill>
                                  <a:latin typeface="Cambria Math" panose="02040503050406030204" pitchFamily="18" charset="0"/>
                                  <a:ea typeface="+mn-ea"/>
                                  <a:cs typeface="+mn-cs"/>
                                </a:rPr>
                                <m:t>={</m:t>
                              </m:r>
                              <m:sSub>
                                <m:sSubPr>
                                  <m:ctrlPr>
                                    <a:rPr lang="en-US" altLang="zh-CN" sz="1200" b="0" i="1" kern="1200" smtClean="0">
                                      <a:solidFill>
                                        <a:schemeClr val="tx1"/>
                                      </a:solidFill>
                                      <a:latin typeface="Cambria Math" panose="02040503050406030204" pitchFamily="18" charset="0"/>
                                      <a:ea typeface="+mn-ea"/>
                                      <a:cs typeface="+mn-cs"/>
                                    </a:rPr>
                                  </m:ctrlPr>
                                </m:sSubPr>
                                <m:e>
                                  <m:r>
                                    <a:rPr lang="en-US" altLang="zh-CN" sz="1200" b="0" i="1" kern="1200" smtClean="0">
                                      <a:solidFill>
                                        <a:schemeClr val="tx1"/>
                                      </a:solidFill>
                                      <a:latin typeface="Cambria Math" panose="02040503050406030204" pitchFamily="18" charset="0"/>
                                      <a:ea typeface="+mn-ea"/>
                                      <a:cs typeface="+mn-cs"/>
                                    </a:rPr>
                                    <m:t>𝑙</m:t>
                                  </m:r>
                                </m:e>
                                <m:sub>
                                  <m:r>
                                    <a:rPr lang="en-US" altLang="zh-CN" sz="1200" b="0" i="1" kern="1200" smtClean="0">
                                      <a:solidFill>
                                        <a:schemeClr val="tx1"/>
                                      </a:solidFill>
                                      <a:latin typeface="Cambria Math" panose="02040503050406030204" pitchFamily="18" charset="0"/>
                                      <a:ea typeface="+mn-ea"/>
                                      <a:cs typeface="+mn-cs"/>
                                    </a:rPr>
                                    <m:t>𝑘</m:t>
                                  </m:r>
                                  <m:r>
                                    <a:rPr lang="en-US" altLang="zh-CN" sz="1200" b="0" i="1" kern="1200" smtClean="0">
                                      <a:solidFill>
                                        <a:schemeClr val="tx1"/>
                                      </a:solidFill>
                                      <a:latin typeface="Cambria Math" panose="02040503050406030204" pitchFamily="18" charset="0"/>
                                      <a:ea typeface="+mn-ea"/>
                                      <a:cs typeface="+mn-cs"/>
                                    </a:rPr>
                                    <m:t>,</m:t>
                                  </m:r>
                                  <m:sSup>
                                    <m:sSupPr>
                                      <m:ctrlPr>
                                        <a:rPr lang="en-US" altLang="zh-CN" sz="1200" b="0" i="1" kern="1200" smtClean="0">
                                          <a:solidFill>
                                            <a:schemeClr val="tx1"/>
                                          </a:solidFill>
                                          <a:latin typeface="Cambria Math" panose="02040503050406030204" pitchFamily="18" charset="0"/>
                                          <a:ea typeface="+mn-ea"/>
                                          <a:cs typeface="+mn-cs"/>
                                        </a:rPr>
                                      </m:ctrlPr>
                                    </m:sSupPr>
                                    <m:e>
                                      <m:r>
                                        <a:rPr lang="en-US" altLang="zh-CN" sz="1200" b="0" i="1" kern="1200" smtClean="0">
                                          <a:solidFill>
                                            <a:schemeClr val="tx1"/>
                                          </a:solidFill>
                                          <a:latin typeface="Cambria Math" panose="02040503050406030204" pitchFamily="18" charset="0"/>
                                          <a:ea typeface="+mn-ea"/>
                                          <a:cs typeface="+mn-cs"/>
                                        </a:rPr>
                                        <m:t>𝑘</m:t>
                                      </m:r>
                                    </m:e>
                                    <m:sup>
                                      <m:r>
                                        <a:rPr lang="en-US" altLang="zh-CN" sz="1200" b="0" i="1" kern="1200" smtClean="0">
                                          <a:solidFill>
                                            <a:schemeClr val="tx1"/>
                                          </a:solidFill>
                                          <a:latin typeface="Cambria Math" panose="02040503050406030204" pitchFamily="18" charset="0"/>
                                          <a:ea typeface="+mn-ea"/>
                                          <a:cs typeface="+mn-cs"/>
                                        </a:rPr>
                                        <m:t>′</m:t>
                                      </m:r>
                                    </m:sup>
                                  </m:sSup>
                                </m:sub>
                              </m:sSub>
                              <m:r>
                                <a:rPr lang="en-US" altLang="zh-CN" sz="1200" b="0" i="1" kern="1200" smtClean="0">
                                  <a:solidFill>
                                    <a:schemeClr val="tx1"/>
                                  </a:solidFill>
                                  <a:latin typeface="Cambria Math" panose="02040503050406030204" pitchFamily="18" charset="0"/>
                                  <a:ea typeface="+mn-ea"/>
                                  <a:cs typeface="+mn-cs"/>
                                </a:rPr>
                                <m:t>}</m:t>
                              </m:r>
                            </m:oMath>
                          </a14:m>
                          <a:endParaRPr lang="en-US" altLang="zh-CN" sz="1200" b="0" i="1" kern="1200" dirty="0">
                            <a:solidFill>
                              <a:schemeClr val="tx1"/>
                            </a:solidFill>
                            <a:latin typeface="Cambria Math" panose="02040503050406030204" pitchFamily="18" charset="0"/>
                            <a:ea typeface="+mn-ea"/>
                            <a:cs typeface="+mn-cs"/>
                          </a:endParaRPr>
                        </a:p>
                      </a:txBody>
                      <a:tcPr anchor="ctr"/>
                    </a:tc>
                  </a:tr>
                  <a:tr h="222989">
                    <a:tc>
                      <a:txBody>
                        <a:bodyPr/>
                        <a:lstStyle/>
                        <a:p>
                          <a:pPr algn="ctr"/>
                          <a:r>
                            <a:rPr lang="en-US" altLang="zh-CN" sz="1200" dirty="0"/>
                            <a:t>microservice</a:t>
                          </a:r>
                          <a:endParaRPr lang="en-US" altLang="zh-CN" sz="1200"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en-US" altLang="zh-CN" sz="1200" b="0" i="1" smtClean="0">
                                    <a:latin typeface="Cambria Math" panose="02040503050406030204" pitchFamily="18" charset="0"/>
                                  </a:rPr>
                                  <m:t>𝑀</m:t>
                                </m:r>
                                <m:r>
                                  <a:rPr lang="en-US" altLang="zh-CN" sz="1200" b="0" i="1" smtClean="0">
                                    <a:latin typeface="Cambria Math" panose="02040503050406030204" pitchFamily="18" charset="0"/>
                                  </a:rPr>
                                  <m:t>={</m:t>
                                </m:r>
                                <m:sSub>
                                  <m:sSubPr>
                                    <m:ctrlPr>
                                      <a:rPr lang="en-US" altLang="zh-CN" sz="1200" b="0" i="1" smtClean="0">
                                        <a:latin typeface="Cambria Math" panose="02040503050406030204" pitchFamily="18" charset="0"/>
                                      </a:rPr>
                                    </m:ctrlPr>
                                  </m:sSubPr>
                                  <m:e>
                                    <m:r>
                                      <a:rPr lang="en-US" altLang="zh-CN" sz="1200" b="0" i="1" smtClean="0">
                                        <a:latin typeface="Cambria Math" panose="02040503050406030204" pitchFamily="18" charset="0"/>
                                      </a:rPr>
                                      <m:t>𝑚</m:t>
                                    </m:r>
                                  </m:e>
                                  <m:sub>
                                    <m:r>
                                      <a:rPr lang="en-US" altLang="zh-CN" sz="1200" b="0" i="1" smtClean="0">
                                        <a:latin typeface="Cambria Math" panose="02040503050406030204" pitchFamily="18" charset="0"/>
                                      </a:rPr>
                                      <m:t>𝑖</m:t>
                                    </m:r>
                                  </m:sub>
                                </m:sSub>
                                <m:r>
                                  <a:rPr lang="en-US" altLang="zh-CN" sz="1200" b="0" i="1" smtClean="0">
                                    <a:latin typeface="Cambria Math" panose="02040503050406030204" pitchFamily="18" charset="0"/>
                                    <a:ea typeface="MS Mincho" charset="0"/>
                                    <a:cs typeface="Cambria Math" panose="02040503050406030204" pitchFamily="18" charset="0"/>
                                  </a:rPr>
                                  <m:t>}</m:t>
                                </m:r>
                              </m:oMath>
                            </m:oMathPara>
                          </a14:m>
                          <a:endParaRPr lang="en-US" altLang="zh-CN" sz="1200" b="0" i="1" dirty="0">
                            <a:latin typeface="Cambria Math" panose="02040503050406030204" pitchFamily="18" charset="0"/>
                          </a:endParaRPr>
                        </a:p>
                      </a:txBody>
                      <a:tcPr anchor="ctr"/>
                    </a:tc>
                  </a:tr>
                  <a:tr h="222989">
                    <a:tc>
                      <a:txBody>
                        <a:bodyPr/>
                        <a:lstStyle/>
                        <a:p>
                          <a:pPr algn="ctr"/>
                          <a:r>
                            <a:rPr lang="en-US" altLang="zh-CN" sz="1200" dirty="0"/>
                            <a:t>user request</a:t>
                          </a:r>
                          <a:endParaRPr lang="en-US" altLang="zh-CN" sz="1200" dirty="0"/>
                        </a:p>
                      </a:txBody>
                      <a:tcPr anchor="ctr"/>
                    </a:tc>
                    <a:tc>
                      <a:txBody>
                        <a:bodyPr/>
                        <a:lstStyle/>
                        <a:p>
                          <a:pPr algn="ctr"/>
                          <a14:m>
                            <m:oMath xmlns:m="http://schemas.openxmlformats.org/officeDocument/2006/math">
                              <m:r>
                                <a:rPr lang="en-US" altLang="zh-CN" sz="1200" i="1" smtClean="0">
                                  <a:latin typeface="Cambria Math" panose="02040503050406030204" pitchFamily="18" charset="0"/>
                                </a:rPr>
                                <m:t>𝑈</m:t>
                              </m:r>
                              <m:r>
                                <a:rPr lang="en-US" altLang="zh-CN" sz="1200" i="1" smtClean="0">
                                  <a:latin typeface="Cambria Math" panose="02040503050406030204" pitchFamily="18" charset="0"/>
                                </a:rPr>
                                <m:t>={</m:t>
                              </m:r>
                              <m:sSub>
                                <m:sSubPr>
                                  <m:ctrlPr>
                                    <a:rPr lang="en-US" altLang="zh-CN" sz="1200" i="1">
                                      <a:latin typeface="Cambria Math" panose="02040503050406030204" pitchFamily="18" charset="0"/>
                                    </a:rPr>
                                  </m:ctrlPr>
                                </m:sSubPr>
                                <m:e>
                                  <m:r>
                                    <a:rPr lang="en-US" altLang="zh-CN" sz="1200" i="1">
                                      <a:latin typeface="Cambria Math" panose="02040503050406030204" pitchFamily="18" charset="0"/>
                                    </a:rPr>
                                    <m:t>𝑢</m:t>
                                  </m:r>
                                </m:e>
                                <m:sub>
                                  <m:r>
                                    <a:rPr lang="en-US" altLang="zh-CN" sz="1200" b="0" i="1" smtClean="0">
                                      <a:latin typeface="Cambria Math" panose="02040503050406030204" pitchFamily="18" charset="0"/>
                                    </a:rPr>
                                    <m:t>ℎ</m:t>
                                  </m:r>
                                </m:sub>
                              </m:sSub>
                              <m:r>
                                <a:rPr lang="en-US" altLang="zh-CN" sz="1200" i="1">
                                  <a:latin typeface="Cambria Math" panose="02040503050406030204" pitchFamily="18" charset="0"/>
                                  <a:ea typeface="MS Mincho" charset="0"/>
                                  <a:cs typeface="Cambria Math" panose="02040503050406030204" pitchFamily="18" charset="0"/>
                                </a:rPr>
                                <m:t>}</m:t>
                              </m:r>
                            </m:oMath>
                          </a14:m>
                          <a:r>
                            <a:rPr lang="en-US" altLang="zh-CN" sz="1200" i="1" dirty="0">
                              <a:latin typeface="Cambria Math" panose="02040503050406030204" pitchFamily="18" charset="0"/>
                            </a:rPr>
                            <a:t>,</a:t>
                          </a:r>
                          <a:r>
                            <a:rPr lang="en-US" altLang="zh-CN" sz="1200" dirty="0"/>
                            <a:t> </a:t>
                          </a:r>
                          <a14:m>
                            <m:oMath xmlns:m="http://schemas.openxmlformats.org/officeDocument/2006/math">
                              <m:sSub>
                                <m:sSubPr>
                                  <m:ctrlPr>
                                    <a:rPr lang="en-US" altLang="zh-CN" sz="1200" i="1">
                                      <a:latin typeface="Cambria Math" panose="02040503050406030204" pitchFamily="18" charset="0"/>
                                    </a:rPr>
                                  </m:ctrlPr>
                                </m:sSubPr>
                                <m:e>
                                  <m:r>
                                    <a:rPr lang="en-US" altLang="zh-CN" sz="1200" i="1">
                                      <a:latin typeface="Cambria Math" panose="02040503050406030204" pitchFamily="18" charset="0"/>
                                    </a:rPr>
                                    <m:t>𝑢</m:t>
                                  </m:r>
                                </m:e>
                                <m:sub>
                                  <m:r>
                                    <a:rPr lang="en-US" altLang="zh-CN" sz="1200" b="0" i="1" smtClean="0">
                                      <a:latin typeface="Cambria Math" panose="02040503050406030204" pitchFamily="18" charset="0"/>
                                    </a:rPr>
                                    <m:t>ℎ</m:t>
                                  </m:r>
                                </m:sub>
                              </m:sSub>
                              <m:r>
                                <a:rPr lang="en-US" altLang="zh-CN" sz="1200" b="0" i="1" smtClean="0">
                                  <a:latin typeface="Cambria Math" panose="02040503050406030204" pitchFamily="18" charset="0"/>
                                </a:rPr>
                                <m:t>={</m:t>
                              </m:r>
                              <m:sSub>
                                <m:sSubPr>
                                  <m:ctrlPr>
                                    <a:rPr lang="en-US" altLang="zh-CN" sz="1200" b="0" i="1" smtClean="0">
                                      <a:latin typeface="Cambria Math" panose="02040503050406030204" pitchFamily="18" charset="0"/>
                                    </a:rPr>
                                  </m:ctrlPr>
                                </m:sSubPr>
                                <m:e>
                                  <m:r>
                                    <a:rPr lang="en-US" altLang="zh-CN" sz="1200" b="0" i="1" smtClean="0">
                                      <a:latin typeface="Cambria Math" panose="02040503050406030204" pitchFamily="18" charset="0"/>
                                    </a:rPr>
                                    <m:t>𝑀</m:t>
                                  </m:r>
                                </m:e>
                                <m:sub>
                                  <m:r>
                                    <a:rPr lang="en-US" altLang="zh-CN" sz="1200" b="0" i="1" smtClean="0">
                                      <a:latin typeface="Cambria Math" panose="02040503050406030204" pitchFamily="18" charset="0"/>
                                    </a:rPr>
                                    <m:t>ℎ</m:t>
                                  </m:r>
                                </m:sub>
                              </m:sSub>
                              <m:r>
                                <a:rPr lang="en-US" altLang="zh-CN" sz="1200" b="0" i="1" smtClean="0">
                                  <a:latin typeface="Cambria Math" panose="02040503050406030204" pitchFamily="18" charset="0"/>
                                </a:rPr>
                                <m:t>,</m:t>
                              </m:r>
                              <m:sSub>
                                <m:sSubPr>
                                  <m:ctrlPr>
                                    <a:rPr lang="en-US" altLang="zh-CN" sz="1200" b="0" i="1" smtClean="0">
                                      <a:latin typeface="Cambria Math" panose="02040503050406030204" pitchFamily="18" charset="0"/>
                                    </a:rPr>
                                  </m:ctrlPr>
                                </m:sSubPr>
                                <m:e>
                                  <m:r>
                                    <a:rPr lang="en-US" altLang="zh-CN" sz="1200" b="0" i="1" smtClean="0">
                                      <a:latin typeface="Cambria Math" panose="02040503050406030204" pitchFamily="18" charset="0"/>
                                    </a:rPr>
                                    <m:t>𝐸</m:t>
                                  </m:r>
                                </m:e>
                                <m:sub>
                                  <m:r>
                                    <a:rPr lang="en-US" altLang="zh-CN" sz="1200" b="0" i="1" smtClean="0">
                                      <a:latin typeface="Cambria Math" panose="02040503050406030204" pitchFamily="18" charset="0"/>
                                    </a:rPr>
                                    <m:t>ℎ</m:t>
                                  </m:r>
                                </m:sub>
                              </m:sSub>
                              <m:r>
                                <a:rPr lang="en-US" altLang="zh-CN" sz="1200" b="0" i="1" smtClean="0">
                                  <a:latin typeface="Cambria Math" panose="02040503050406030204" pitchFamily="18" charset="0"/>
                                  <a:ea typeface="MS Mincho" charset="0"/>
                                  <a:cs typeface="Cambria Math" panose="02040503050406030204" pitchFamily="18" charset="0"/>
                                </a:rPr>
                                <m:t>}</m:t>
                              </m:r>
                            </m:oMath>
                          </a14:m>
                          <a:endParaRPr lang="en-US" altLang="zh-CN" sz="1200" i="1" dirty="0">
                            <a:latin typeface="Cambria Math" panose="02040503050406030204" pitchFamily="18" charset="0"/>
                          </a:endParaRPr>
                        </a:p>
                      </a:txBody>
                      <a:tcPr anchor="ctr"/>
                    </a:tc>
                  </a:tr>
                  <a:tr h="371649">
                    <a:tc>
                      <a:txBody>
                        <a:bodyPr/>
                        <a:lstStyle/>
                        <a:p>
                          <a:pPr algn="ctr"/>
                          <a:r>
                            <a:rPr lang="en-US" altLang="zh-CN" sz="1200" dirty="0"/>
                            <a:t>requested services &amp; dependencies</a:t>
                          </a:r>
                          <a:endParaRPr lang="en-US" altLang="zh-CN" sz="1200" dirty="0"/>
                        </a:p>
                      </a:txBody>
                      <a:tcPr anchor="ctr"/>
                    </a:tc>
                    <a:tc>
                      <a:txBody>
                        <a:bodyPr/>
                        <a:lstStyle/>
                        <a:p>
                          <a:pPr algn="ctr"/>
                          <a14:m>
                            <m:oMath xmlns:m="http://schemas.openxmlformats.org/officeDocument/2006/math">
                              <m:sSub>
                                <m:sSubPr>
                                  <m:ctrlPr>
                                    <a:rPr lang="en-US" altLang="zh-CN" sz="1200" b="0" i="1" smtClean="0">
                                      <a:latin typeface="Cambria Math" panose="02040503050406030204" pitchFamily="18" charset="0"/>
                                    </a:rPr>
                                  </m:ctrlPr>
                                </m:sSubPr>
                                <m:e>
                                  <m:r>
                                    <a:rPr lang="en-US" altLang="zh-CN" sz="1200" b="0" i="1" smtClean="0">
                                      <a:latin typeface="Cambria Math" panose="02040503050406030204" pitchFamily="18" charset="0"/>
                                    </a:rPr>
                                    <m:t>𝑀</m:t>
                                  </m:r>
                                </m:e>
                                <m:sub>
                                  <m:r>
                                    <a:rPr lang="en-US" altLang="zh-CN" sz="1200" b="0" i="1" smtClean="0">
                                      <a:latin typeface="Cambria Math" panose="02040503050406030204" pitchFamily="18" charset="0"/>
                                    </a:rPr>
                                    <m:t>ℎ</m:t>
                                  </m:r>
                                </m:sub>
                              </m:sSub>
                              <m:r>
                                <a:rPr lang="en-US" altLang="zh-CN" sz="1200" b="0" i="1" smtClean="0">
                                  <a:latin typeface="Cambria Math" panose="02040503050406030204" pitchFamily="18" charset="0"/>
                                </a:rPr>
                                <m:t>={</m:t>
                              </m:r>
                              <m:sSub>
                                <m:sSubPr>
                                  <m:ctrlPr>
                                    <a:rPr lang="en-US" altLang="zh-CN" sz="1200" b="0" i="1" smtClean="0">
                                      <a:latin typeface="Cambria Math" panose="02040503050406030204" pitchFamily="18" charset="0"/>
                                    </a:rPr>
                                  </m:ctrlPr>
                                </m:sSubPr>
                                <m:e>
                                  <m:r>
                                    <a:rPr lang="en-US" altLang="zh-CN" sz="1200" b="0" i="1" smtClean="0">
                                      <a:latin typeface="Cambria Math" panose="02040503050406030204" pitchFamily="18" charset="0"/>
                                    </a:rPr>
                                    <m:t>𝑚</m:t>
                                  </m:r>
                                </m:e>
                                <m:sub>
                                  <m:r>
                                    <a:rPr lang="en-US" altLang="zh-CN" sz="1200" b="0" i="1" smtClean="0">
                                      <a:latin typeface="Cambria Math" panose="02040503050406030204" pitchFamily="18" charset="0"/>
                                    </a:rPr>
                                    <m:t>𝑖</m:t>
                                  </m:r>
                                </m:sub>
                              </m:sSub>
                              <m:r>
                                <a:rPr lang="en-US" altLang="zh-CN" sz="1200" b="0" i="1" smtClean="0">
                                  <a:latin typeface="Cambria Math" panose="02040503050406030204" pitchFamily="18" charset="0"/>
                                  <a:ea typeface="MS Mincho" charset="0"/>
                                  <a:cs typeface="Cambria Math" panose="02040503050406030204" pitchFamily="18" charset="0"/>
                                </a:rPr>
                                <m:t>}</m:t>
                              </m:r>
                            </m:oMath>
                          </a14:m>
                          <a:r>
                            <a:rPr lang="en-US" altLang="zh-CN" sz="1200" b="0" i="1" dirty="0">
                              <a:latin typeface="Cambria Math" panose="02040503050406030204" pitchFamily="18" charset="0"/>
                            </a:rPr>
                            <a:t>,</a:t>
                          </a:r>
                          <a:r>
                            <a:rPr lang="en-US" altLang="zh-CN" sz="1200" b="0" dirty="0"/>
                            <a:t> </a:t>
                          </a:r>
                          <a14:m>
                            <m:oMath xmlns:m="http://schemas.openxmlformats.org/officeDocument/2006/math">
                              <m:sSub>
                                <m:sSubPr>
                                  <m:ctrlPr>
                                    <a:rPr lang="en-US" altLang="zh-CN" sz="1200" b="0" i="1" smtClean="0">
                                      <a:latin typeface="Cambria Math" panose="02040503050406030204" pitchFamily="18" charset="0"/>
                                    </a:rPr>
                                  </m:ctrlPr>
                                </m:sSubPr>
                                <m:e>
                                  <m:r>
                                    <a:rPr lang="en-US" altLang="zh-CN" sz="1200" b="0" i="1" smtClean="0">
                                      <a:latin typeface="Cambria Math" panose="02040503050406030204" pitchFamily="18" charset="0"/>
                                    </a:rPr>
                                    <m:t>𝐸</m:t>
                                  </m:r>
                                </m:e>
                                <m:sub>
                                  <m:r>
                                    <a:rPr lang="en-US" altLang="zh-CN" sz="1200" b="0" i="1" smtClean="0">
                                      <a:latin typeface="Cambria Math" panose="02040503050406030204" pitchFamily="18" charset="0"/>
                                    </a:rPr>
                                    <m:t>ℎ</m:t>
                                  </m:r>
                                </m:sub>
                              </m:sSub>
                              <m:r>
                                <a:rPr lang="en-US" altLang="zh-CN" sz="1200" b="0" i="1" smtClean="0">
                                  <a:latin typeface="Cambria Math" panose="02040503050406030204" pitchFamily="18" charset="0"/>
                                </a:rPr>
                                <m:t>={</m:t>
                              </m:r>
                              <m:sSub>
                                <m:sSubPr>
                                  <m:ctrlPr>
                                    <a:rPr lang="en-US" altLang="zh-CN" sz="1200" b="0" i="1" smtClean="0">
                                      <a:latin typeface="Cambria Math" panose="02040503050406030204" pitchFamily="18" charset="0"/>
                                    </a:rPr>
                                  </m:ctrlPr>
                                </m:sSubPr>
                                <m:e>
                                  <m:r>
                                    <a:rPr lang="en-US" altLang="zh-CN" sz="1200" b="0" i="1" smtClean="0">
                                      <a:latin typeface="Cambria Math" panose="02040503050406030204" pitchFamily="18" charset="0"/>
                                    </a:rPr>
                                    <m:t>𝑒</m:t>
                                  </m:r>
                                </m:e>
                                <m:sub>
                                  <m:sSub>
                                    <m:sSubPr>
                                      <m:ctrlPr>
                                        <a:rPr lang="en-US" altLang="zh-CN" sz="1200" b="0" i="1" smtClean="0">
                                          <a:latin typeface="Cambria Math" panose="02040503050406030204" pitchFamily="18" charset="0"/>
                                        </a:rPr>
                                      </m:ctrlPr>
                                    </m:sSubPr>
                                    <m:e>
                                      <m:r>
                                        <a:rPr lang="en-US" altLang="zh-CN" sz="1200" b="0" i="1" smtClean="0">
                                          <a:latin typeface="Cambria Math" panose="02040503050406030204" pitchFamily="18" charset="0"/>
                                        </a:rPr>
                                        <m:t>𝑚</m:t>
                                      </m:r>
                                    </m:e>
                                    <m:sub>
                                      <m:r>
                                        <a:rPr lang="en-US" altLang="zh-CN" sz="1200" b="0" i="1" smtClean="0">
                                          <a:latin typeface="Cambria Math" panose="02040503050406030204" pitchFamily="18" charset="0"/>
                                        </a:rPr>
                                        <m:t>𝑖</m:t>
                                      </m:r>
                                    </m:sub>
                                  </m:sSub>
                                  <m:r>
                                    <a:rPr lang="en-US" altLang="zh-CN" sz="1200" b="0" i="1" smtClean="0">
                                      <a:latin typeface="Cambria Math" panose="02040503050406030204" pitchFamily="18" charset="0"/>
                                      <a:ea typeface="Cambria Math" panose="02040503050406030204" pitchFamily="18" charset="0"/>
                                    </a:rPr>
                                    <m:t>→</m:t>
                                  </m:r>
                                  <m:sSub>
                                    <m:sSubPr>
                                      <m:ctrlPr>
                                        <a:rPr lang="en-US" altLang="zh-CN" sz="1200" b="0" i="1" smtClean="0">
                                          <a:latin typeface="Cambria Math" panose="02040503050406030204" pitchFamily="18" charset="0"/>
                                        </a:rPr>
                                      </m:ctrlPr>
                                    </m:sSubPr>
                                    <m:e>
                                      <m:r>
                                        <a:rPr lang="en-US" altLang="zh-CN" sz="1200" b="0" i="1" smtClean="0">
                                          <a:latin typeface="Cambria Math" panose="02040503050406030204" pitchFamily="18" charset="0"/>
                                        </a:rPr>
                                        <m:t>𝑚</m:t>
                                      </m:r>
                                    </m:e>
                                    <m:sub>
                                      <m:r>
                                        <a:rPr lang="en-US" altLang="zh-CN" sz="1200" b="0" i="1" smtClean="0">
                                          <a:latin typeface="Cambria Math" panose="02040503050406030204" pitchFamily="18" charset="0"/>
                                        </a:rPr>
                                        <m:t>𝑗</m:t>
                                      </m:r>
                                    </m:sub>
                                  </m:sSub>
                                </m:sub>
                              </m:sSub>
                              <m:r>
                                <a:rPr lang="en-US" altLang="zh-CN" sz="1200" b="0" i="1" smtClean="0">
                                  <a:latin typeface="Cambria Math" panose="02040503050406030204" pitchFamily="18" charset="0"/>
                                  <a:ea typeface="MS Mincho" charset="0"/>
                                  <a:cs typeface="Cambria Math" panose="02040503050406030204" pitchFamily="18" charset="0"/>
                                </a:rPr>
                                <m:t>}</m:t>
                              </m:r>
                            </m:oMath>
                          </a14:m>
                          <a:endParaRPr lang="en-US" altLang="zh-CN" sz="1200" b="0" i="1" dirty="0">
                            <a:latin typeface="Cambria Math" panose="02040503050406030204" pitchFamily="18" charset="0"/>
                          </a:endParaRPr>
                        </a:p>
                      </a:txBody>
                      <a:tcPr anchor="ctr"/>
                    </a:tc>
                  </a:tr>
                </a:tbl>
              </a:graphicData>
            </a:graphic>
          </p:graphicFrame>
        </mc:Choice>
        <mc:Fallback xmlns="">
          <p:graphicFrame>
            <p:nvGraphicFramePr>
              <p:cNvPr id="13" name="表格 12"/>
              <p:cNvGraphicFramePr>
                <a:graphicFrameLocks noGrp="1"/>
              </p:cNvGraphicFramePr>
              <p:nvPr>
                <p:custDataLst>
                  <p:tags r:id="rId10"/>
                </p:custDataLst>
              </p:nvPr>
            </p:nvGraphicFramePr>
            <p:xfrm>
              <a:off x="560070" y="963929"/>
              <a:ext cx="4058285" cy="1570736"/>
            </p:xfrm>
            <a:graphic>
              <a:graphicData uri="http://schemas.openxmlformats.org/drawingml/2006/table">
                <a:tbl>
                  <a:tblPr firstRow="1" bandRow="1">
                    <a:tableStyleId>{3B4B98B0-60AC-42C2-AFA5-B58CD77FA1E5}</a:tableStyleId>
                  </a:tblPr>
                  <a:tblGrid>
                    <a:gridCol w="1778635"/>
                    <a:gridCol w="2279650"/>
                  </a:tblGrid>
                  <a:tr h="222989">
                    <a:tc>
                      <a:txBody>
                        <a:bodyPr/>
                        <a:lstStyle/>
                        <a:p>
                          <a:pPr algn="ctr"/>
                          <a:r>
                            <a:rPr lang="en-US" altLang="zh-CN" sz="1200" dirty="0"/>
                            <a:t>entity</a:t>
                          </a:r>
                          <a:endParaRPr lang="en-US" altLang="zh-CN" sz="1200" dirty="0"/>
                        </a:p>
                      </a:txBody>
                      <a:tcPr anchor="ctr"/>
                    </a:tc>
                    <a:tc>
                      <a:txBody>
                        <a:bodyPr/>
                        <a:lstStyle/>
                        <a:p>
                          <a:pPr algn="ctr"/>
                          <a:r>
                            <a:rPr lang="en-US" altLang="zh-CN" sz="1200" dirty="0"/>
                            <a:t>notation</a:t>
                          </a:r>
                          <a:endParaRPr lang="en-US" altLang="zh-CN" sz="1200" dirty="0"/>
                        </a:p>
                      </a:txBody>
                      <a:tcPr anchor="ctr"/>
                    </a:tc>
                  </a:tr>
                  <a:tr h="280035">
                    <a:tc>
                      <a:txBody>
                        <a:bodyPr/>
                        <a:lstStyle/>
                        <a:p>
                          <a:pPr algn="ctr"/>
                          <a:r>
                            <a:rPr lang="en-US" altLang="zh-CN" sz="1200" dirty="0"/>
                            <a:t>Graph: server &amp; links</a:t>
                          </a:r>
                          <a:endParaRPr lang="en-US" altLang="zh-CN" sz="1200" dirty="0"/>
                        </a:p>
                      </a:txBody>
                      <a:tcPr anchor="ctr"/>
                    </a:tc>
                    <a:tc>
                      <a:txBody>
                        <a:bodyPr/>
                        <a:lstStyle/>
                        <a:p>
                          <a:endParaRPr lang="zh-CN"/>
                        </a:p>
                      </a:txBody>
                      <a:tcPr anchor="ctr">
                        <a:blipFill>
                          <a:blip r:embed="rId11"/>
                        </a:blipFill>
                      </a:tcPr>
                    </a:tc>
                  </a:tr>
                  <a:tr h="274320">
                    <a:tc>
                      <a:txBody>
                        <a:bodyPr/>
                        <a:lstStyle/>
                        <a:p>
                          <a:pPr algn="ctr"/>
                          <a:r>
                            <a:rPr lang="en-US" altLang="zh-CN" sz="1200" dirty="0"/>
                            <a:t>microservice</a:t>
                          </a:r>
                          <a:endParaRPr lang="en-US" altLang="zh-CN" sz="1200" dirty="0"/>
                        </a:p>
                      </a:txBody>
                      <a:tcPr anchor="ctr"/>
                    </a:tc>
                    <a:tc>
                      <a:txBody>
                        <a:bodyPr/>
                        <a:lstStyle/>
                        <a:p>
                          <a:endParaRPr lang="zh-CN"/>
                        </a:p>
                      </a:txBody>
                      <a:tcPr anchor="ctr">
                        <a:blipFill>
                          <a:blip r:embed="rId11"/>
                        </a:blipFill>
                      </a:tcPr>
                    </a:tc>
                  </a:tr>
                  <a:tr h="274320">
                    <a:tc>
                      <a:txBody>
                        <a:bodyPr/>
                        <a:lstStyle/>
                        <a:p>
                          <a:pPr algn="ctr"/>
                          <a:r>
                            <a:rPr lang="en-US" altLang="zh-CN" sz="1200" dirty="0"/>
                            <a:t>user request</a:t>
                          </a:r>
                          <a:endParaRPr lang="en-US" altLang="zh-CN" sz="1200" dirty="0"/>
                        </a:p>
                      </a:txBody>
                      <a:tcPr anchor="ctr"/>
                    </a:tc>
                    <a:tc>
                      <a:txBody>
                        <a:bodyPr/>
                        <a:lstStyle/>
                        <a:p>
                          <a:endParaRPr lang="zh-CN"/>
                        </a:p>
                      </a:txBody>
                      <a:tcPr anchor="ctr">
                        <a:blipFill>
                          <a:blip r:embed="rId11"/>
                        </a:blipFill>
                      </a:tcPr>
                    </a:tc>
                  </a:tr>
                  <a:tr h="457200">
                    <a:tc>
                      <a:txBody>
                        <a:bodyPr/>
                        <a:lstStyle/>
                        <a:p>
                          <a:pPr algn="ctr"/>
                          <a:r>
                            <a:rPr lang="en-US" altLang="zh-CN" sz="1200" dirty="0"/>
                            <a:t>requested services &amp; dependencies</a:t>
                          </a:r>
                          <a:endParaRPr lang="en-US" altLang="zh-CN" sz="1200" dirty="0"/>
                        </a:p>
                      </a:txBody>
                      <a:tcPr anchor="ctr"/>
                    </a:tc>
                    <a:tc>
                      <a:txBody>
                        <a:bodyPr/>
                        <a:lstStyle/>
                        <a:p>
                          <a:endParaRPr lang="zh-CN"/>
                        </a:p>
                      </a:txBody>
                      <a:tcPr anchor="ctr">
                        <a:blipFill>
                          <a:blip r:embed="rId11"/>
                        </a:blipFill>
                      </a:tcPr>
                    </a:tc>
                  </a:tr>
                </a:tbl>
              </a:graphicData>
            </a:graphic>
          </p:graphicFrame>
        </mc:Fallback>
      </mc:AlternateContent>
      <mc:AlternateContent xmlns:mc="http://schemas.openxmlformats.org/markup-compatibility/2006" xmlns:a14="http://schemas.microsoft.com/office/drawing/2010/main">
        <mc:Choice Requires="a14">
          <p:graphicFrame>
            <p:nvGraphicFramePr>
              <p:cNvPr id="14" name="表格 13"/>
              <p:cNvGraphicFramePr>
                <a:graphicFrameLocks noGrp="1"/>
              </p:cNvGraphicFramePr>
              <p:nvPr>
                <p:custDataLst>
                  <p:tags r:id="rId12"/>
                </p:custDataLst>
              </p:nvPr>
            </p:nvGraphicFramePr>
            <p:xfrm>
              <a:off x="4862195" y="965201"/>
              <a:ext cx="3612515" cy="1588643"/>
            </p:xfrm>
            <a:graphic>
              <a:graphicData uri="http://schemas.openxmlformats.org/drawingml/2006/table">
                <a:tbl>
                  <a:tblPr firstRow="1" bandRow="1">
                    <a:tableStyleId>{3B4B98B0-60AC-42C2-AFA5-B58CD77FA1E5}</a:tableStyleId>
                  </a:tblPr>
                  <a:tblGrid>
                    <a:gridCol w="1746885"/>
                    <a:gridCol w="1865630"/>
                  </a:tblGrid>
                  <a:tr h="222989">
                    <a:tc>
                      <a:txBody>
                        <a:bodyPr/>
                        <a:lstStyle/>
                        <a:p>
                          <a:pPr algn="ctr"/>
                          <a:r>
                            <a:rPr lang="en-US" altLang="zh-CN" sz="1200" dirty="0"/>
                            <a:t>indication</a:t>
                          </a:r>
                          <a:endParaRPr lang="en-US" altLang="zh-CN" sz="1200" dirty="0"/>
                        </a:p>
                      </a:txBody>
                      <a:tcPr anchor="ctr"/>
                    </a:tc>
                    <a:tc>
                      <a:txBody>
                        <a:bodyPr/>
                        <a:lstStyle/>
                        <a:p>
                          <a:pPr algn="ctr"/>
                          <a:r>
                            <a:rPr lang="en-US" altLang="zh-CN" sz="1200" dirty="0"/>
                            <a:t>notation</a:t>
                          </a:r>
                          <a:endParaRPr lang="en-US" altLang="zh-CN" sz="1200" dirty="0"/>
                        </a:p>
                      </a:txBody>
                      <a:tcPr anchor="ctr"/>
                    </a:tc>
                  </a:tr>
                  <a:tr h="236203">
                    <a:tc>
                      <a:txBody>
                        <a:bodyPr/>
                        <a:lstStyle/>
                        <a:p>
                          <a:pPr algn="ctr"/>
                          <a:r>
                            <a:rPr lang="en-US" altLang="zh-CN" sz="1200" dirty="0"/>
                            <a:t>path from </a:t>
                          </a:r>
                          <a14:m>
                            <m:oMath xmlns:m="http://schemas.openxmlformats.org/officeDocument/2006/math">
                              <m:sSub>
                                <m:sSubPr>
                                  <m:ctrlPr>
                                    <a:rPr lang="en-US" altLang="zh-CN" sz="1200" i="1" smtClean="0">
                                      <a:latin typeface="Cambria Math" panose="02040503050406030204" pitchFamily="18" charset="0"/>
                                    </a:rPr>
                                  </m:ctrlPr>
                                </m:sSubPr>
                                <m:e>
                                  <m:r>
                                    <a:rPr lang="en-US" altLang="zh-CN" sz="1200" b="0" i="1" smtClean="0">
                                      <a:latin typeface="Cambria Math" panose="02040503050406030204" pitchFamily="18" charset="0"/>
                                    </a:rPr>
                                    <m:t>𝑣</m:t>
                                  </m:r>
                                </m:e>
                                <m:sub>
                                  <m:r>
                                    <a:rPr lang="en-US" altLang="zh-CN" sz="1200" b="0" i="1" smtClean="0">
                                      <a:latin typeface="Cambria Math" panose="02040503050406030204" pitchFamily="18" charset="0"/>
                                    </a:rPr>
                                    <m:t>𝑎</m:t>
                                  </m:r>
                                </m:sub>
                              </m:sSub>
                            </m:oMath>
                          </a14:m>
                          <a:r>
                            <a:rPr lang="en-US" altLang="zh-CN" sz="1200" dirty="0"/>
                            <a:t> to </a:t>
                          </a:r>
                          <a14:m>
                            <m:oMath xmlns:m="http://schemas.openxmlformats.org/officeDocument/2006/math">
                              <m:sSub>
                                <m:sSubPr>
                                  <m:ctrlPr>
                                    <a:rPr lang="en-US" altLang="zh-CN" sz="1200" i="1" smtClean="0">
                                      <a:latin typeface="Cambria Math" panose="02040503050406030204" pitchFamily="18" charset="0"/>
                                    </a:rPr>
                                  </m:ctrlPr>
                                </m:sSubPr>
                                <m:e>
                                  <m:r>
                                    <a:rPr lang="en-US" altLang="zh-CN" sz="1200" b="0" i="1" smtClean="0">
                                      <a:latin typeface="Cambria Math" panose="02040503050406030204" pitchFamily="18" charset="0"/>
                                    </a:rPr>
                                    <m:t>𝑣</m:t>
                                  </m:r>
                                </m:e>
                                <m:sub>
                                  <m:r>
                                    <a:rPr lang="en-US" altLang="zh-CN" sz="1200" b="0" i="1" smtClean="0">
                                      <a:latin typeface="Cambria Math" panose="02040503050406030204" pitchFamily="18" charset="0"/>
                                    </a:rPr>
                                    <m:t>𝑏</m:t>
                                  </m:r>
                                </m:sub>
                              </m:sSub>
                            </m:oMath>
                          </a14:m>
                          <a:endParaRPr lang="en-US" altLang="zh-CN" sz="1200" dirty="0"/>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defRPr/>
                          </a:pPr>
                          <a14:m>
                            <m:oMath xmlns:m="http://schemas.openxmlformats.org/officeDocument/2006/math">
                              <m:r>
                                <a:rPr lang="zh-CN" altLang="en-US" sz="1200" kern="1200" smtClean="0">
                                  <a:solidFill>
                                    <a:schemeClr val="tx1"/>
                                  </a:solidFill>
                                  <a:latin typeface="Cambria Math" panose="02040503050406030204" pitchFamily="18" charset="0"/>
                                  <a:ea typeface="黑体" panose="02010609060101010101" pitchFamily="49" charset="-122"/>
                                  <a:cs typeface="Times New Roman" panose="02020603050405020304" pitchFamily="18" charset="0"/>
                                </a:rPr>
                                <m:t>𝜋</m:t>
                              </m:r>
                              <m:d>
                                <m:dPr>
                                  <m:ctrlPr>
                                    <a:rPr lang="en-US" altLang="zh-CN" sz="1200" i="1" kern="1200" smtClean="0">
                                      <a:solidFill>
                                        <a:schemeClr val="tx1"/>
                                      </a:solidFill>
                                      <a:latin typeface="Cambria Math" panose="02040503050406030204" pitchFamily="18" charset="0"/>
                                      <a:ea typeface="黑体" panose="02010609060101010101" pitchFamily="49" charset="-122"/>
                                      <a:cs typeface="Times New Roman" panose="02020603050405020304" pitchFamily="18" charset="0"/>
                                    </a:rPr>
                                  </m:ctrlPr>
                                </m:dPr>
                                <m:e>
                                  <m:sSub>
                                    <m:sSubPr>
                                      <m:ctrlPr>
                                        <a:rPr lang="en-US" altLang="zh-CN" sz="1200" i="1" kern="1200" smtClean="0">
                                          <a:solidFill>
                                            <a:schemeClr val="tx1"/>
                                          </a:solidFill>
                                          <a:latin typeface="Cambria Math" panose="02040503050406030204" pitchFamily="18" charset="0"/>
                                          <a:ea typeface="黑体" panose="02010609060101010101" pitchFamily="49" charset="-122"/>
                                          <a:cs typeface="Times New Roman" panose="02020603050405020304" pitchFamily="18" charset="0"/>
                                        </a:rPr>
                                      </m:ctrlPr>
                                    </m:sSubPr>
                                    <m:e>
                                      <m:r>
                                        <a:rPr lang="en-US" altLang="zh-CN" sz="1200" b="0" i="1" kern="1200" smtClean="0">
                                          <a:solidFill>
                                            <a:schemeClr val="tx1"/>
                                          </a:solidFill>
                                          <a:latin typeface="Cambria Math" panose="02040503050406030204" pitchFamily="18" charset="0"/>
                                          <a:ea typeface="黑体" panose="02010609060101010101" pitchFamily="49" charset="-122"/>
                                          <a:cs typeface="Times New Roman" panose="02020603050405020304" pitchFamily="18" charset="0"/>
                                        </a:rPr>
                                        <m:t>𝑣</m:t>
                                      </m:r>
                                    </m:e>
                                    <m:sub>
                                      <m:r>
                                        <a:rPr lang="en-US" altLang="zh-CN" sz="1200" b="0" i="1" kern="1200" smtClean="0">
                                          <a:solidFill>
                                            <a:schemeClr val="tx1"/>
                                          </a:solidFill>
                                          <a:latin typeface="Cambria Math" panose="02040503050406030204" pitchFamily="18" charset="0"/>
                                          <a:ea typeface="黑体" panose="02010609060101010101" pitchFamily="49" charset="-122"/>
                                          <a:cs typeface="Times New Roman" panose="02020603050405020304" pitchFamily="18" charset="0"/>
                                        </a:rPr>
                                        <m:t>𝑎</m:t>
                                      </m:r>
                                    </m:sub>
                                  </m:sSub>
                                  <m:r>
                                    <a:rPr lang="en-US" altLang="zh-CN" sz="1200" b="0" i="1" kern="1200" smtClean="0">
                                      <a:solidFill>
                                        <a:schemeClr val="tx1"/>
                                      </a:solidFill>
                                      <a:latin typeface="Cambria Math" panose="02040503050406030204" pitchFamily="18" charset="0"/>
                                      <a:ea typeface="黑体" panose="02010609060101010101" pitchFamily="49" charset="-122"/>
                                      <a:cs typeface="Times New Roman" panose="02020603050405020304" pitchFamily="18" charset="0"/>
                                    </a:rPr>
                                    <m:t>,</m:t>
                                  </m:r>
                                  <m:sSub>
                                    <m:sSubPr>
                                      <m:ctrlPr>
                                        <a:rPr lang="en-US" altLang="zh-CN" sz="1200" i="1" smtClean="0">
                                          <a:latin typeface="Cambria Math" panose="02040503050406030204" pitchFamily="18" charset="0"/>
                                        </a:rPr>
                                      </m:ctrlPr>
                                    </m:sSubPr>
                                    <m:e>
                                      <m:r>
                                        <a:rPr lang="en-US" altLang="zh-CN" sz="1200" b="0" i="1" smtClean="0">
                                          <a:latin typeface="Cambria Math" panose="02040503050406030204" pitchFamily="18" charset="0"/>
                                        </a:rPr>
                                        <m:t>𝑣</m:t>
                                      </m:r>
                                    </m:e>
                                    <m:sub>
                                      <m:r>
                                        <a:rPr lang="en-US" altLang="zh-CN" sz="1200" b="0" i="1" smtClean="0">
                                          <a:latin typeface="Cambria Math" panose="02040503050406030204" pitchFamily="18" charset="0"/>
                                        </a:rPr>
                                        <m:t>𝑏</m:t>
                                      </m:r>
                                    </m:sub>
                                  </m:sSub>
                                </m:e>
                              </m:d>
                            </m:oMath>
                          </a14:m>
                          <a:r>
                            <a:rPr lang="en-US" altLang="zh-CN" sz="1200" kern="1200" dirty="0">
                              <a:solidFill>
                                <a:schemeClr val="tx1"/>
                              </a:solidFill>
                              <a:latin typeface="Cambria Math" panose="02040503050406030204" pitchFamily="18" charset="0"/>
                              <a:ea typeface="黑体" panose="02010609060101010101" pitchFamily="49" charset="-122"/>
                              <a:cs typeface="Times New Roman" panose="02020603050405020304" pitchFamily="18" charset="0"/>
                            </a:rPr>
                            <a:t>,</a:t>
                          </a:r>
                          <a:r>
                            <a:rPr lang="en-US" altLang="zh-CN" sz="1200" b="0" kern="1200" dirty="0">
                              <a:solidFill>
                                <a:schemeClr val="tx1"/>
                              </a:solidFill>
                              <a:ea typeface="+mn-ea"/>
                              <a:cs typeface="+mn-cs"/>
                            </a:rPr>
                            <a:t> </a:t>
                          </a:r>
                          <a14:m>
                            <m:oMath xmlns:m="http://schemas.openxmlformats.org/officeDocument/2006/math">
                              <m:sSub>
                                <m:sSubPr>
                                  <m:ctrlPr>
                                    <a:rPr lang="en-US" altLang="zh-CN" sz="1200" b="0" i="1" kern="1200" smtClean="0">
                                      <a:solidFill>
                                        <a:schemeClr val="tx1"/>
                                      </a:solidFill>
                                      <a:latin typeface="Cambria Math" panose="02040503050406030204" pitchFamily="18" charset="0"/>
                                      <a:ea typeface="+mn-ea"/>
                                      <a:cs typeface="+mn-cs"/>
                                    </a:rPr>
                                  </m:ctrlPr>
                                </m:sSubPr>
                                <m:e>
                                  <m:r>
                                    <a:rPr lang="en-US" altLang="zh-CN" sz="1200" b="0" i="1" kern="1200" smtClean="0">
                                      <a:solidFill>
                                        <a:schemeClr val="tx1"/>
                                      </a:solidFill>
                                      <a:latin typeface="Cambria Math" panose="02040503050406030204" pitchFamily="18" charset="0"/>
                                      <a:ea typeface="+mn-ea"/>
                                      <a:cs typeface="+mn-cs"/>
                                    </a:rPr>
                                    <m:t>𝑙</m:t>
                                  </m:r>
                                </m:e>
                                <m:sub>
                                  <m:r>
                                    <a:rPr lang="en-US" altLang="zh-CN" sz="1200" b="0" i="1" kern="1200" smtClean="0">
                                      <a:solidFill>
                                        <a:schemeClr val="tx1"/>
                                      </a:solidFill>
                                      <a:latin typeface="Cambria Math" panose="02040503050406030204" pitchFamily="18" charset="0"/>
                                      <a:ea typeface="+mn-ea"/>
                                      <a:cs typeface="+mn-cs"/>
                                    </a:rPr>
                                    <m:t>𝑘</m:t>
                                  </m:r>
                                  <m:r>
                                    <a:rPr lang="en-US" altLang="zh-CN" sz="1200" b="0" i="1" kern="1200" smtClean="0">
                                      <a:solidFill>
                                        <a:schemeClr val="tx1"/>
                                      </a:solidFill>
                                      <a:latin typeface="Cambria Math" panose="02040503050406030204" pitchFamily="18" charset="0"/>
                                      <a:ea typeface="+mn-ea"/>
                                      <a:cs typeface="+mn-cs"/>
                                    </a:rPr>
                                    <m:t>,</m:t>
                                  </m:r>
                                  <m:sSup>
                                    <m:sSupPr>
                                      <m:ctrlPr>
                                        <a:rPr lang="en-US" altLang="zh-CN" sz="1200" b="0" i="1" kern="1200" smtClean="0">
                                          <a:solidFill>
                                            <a:schemeClr val="tx1"/>
                                          </a:solidFill>
                                          <a:latin typeface="Cambria Math" panose="02040503050406030204" pitchFamily="18" charset="0"/>
                                          <a:ea typeface="+mn-ea"/>
                                          <a:cs typeface="+mn-cs"/>
                                        </a:rPr>
                                      </m:ctrlPr>
                                    </m:sSupPr>
                                    <m:e>
                                      <m:r>
                                        <a:rPr lang="en-US" altLang="zh-CN" sz="1200" b="0" i="1" kern="1200" smtClean="0">
                                          <a:solidFill>
                                            <a:schemeClr val="tx1"/>
                                          </a:solidFill>
                                          <a:latin typeface="Cambria Math" panose="02040503050406030204" pitchFamily="18" charset="0"/>
                                          <a:ea typeface="+mn-ea"/>
                                          <a:cs typeface="+mn-cs"/>
                                        </a:rPr>
                                        <m:t>𝑘</m:t>
                                      </m:r>
                                    </m:e>
                                    <m:sup>
                                      <m:r>
                                        <a:rPr lang="en-US" altLang="zh-CN" sz="1200" b="0" i="1" kern="1200" smtClean="0">
                                          <a:solidFill>
                                            <a:schemeClr val="tx1"/>
                                          </a:solidFill>
                                          <a:latin typeface="Cambria Math" panose="02040503050406030204" pitchFamily="18" charset="0"/>
                                          <a:ea typeface="+mn-ea"/>
                                          <a:cs typeface="+mn-cs"/>
                                        </a:rPr>
                                        <m:t>′</m:t>
                                      </m:r>
                                    </m:sup>
                                  </m:sSup>
                                </m:sub>
                              </m:sSub>
                              <m:r>
                                <a:rPr lang="en-US" altLang="zh-CN" sz="1200" b="0" i="1" kern="1200" smtClean="0">
                                  <a:solidFill>
                                    <a:schemeClr val="tx1"/>
                                  </a:solidFill>
                                  <a:latin typeface="Cambria Math" panose="02040503050406030204" pitchFamily="18" charset="0"/>
                                  <a:ea typeface="Cambria Math" panose="02040503050406030204" pitchFamily="18" charset="0"/>
                                  <a:cs typeface="+mn-cs"/>
                                </a:rPr>
                                <m:t>∈</m:t>
                              </m:r>
                              <m:r>
                                <a:rPr lang="zh-CN" altLang="en-US" sz="1200" kern="1200" smtClean="0">
                                  <a:solidFill>
                                    <a:schemeClr val="tx1"/>
                                  </a:solidFill>
                                  <a:latin typeface="Cambria Math" panose="02040503050406030204" pitchFamily="18" charset="0"/>
                                  <a:ea typeface="黑体" panose="02010609060101010101" pitchFamily="49" charset="-122"/>
                                  <a:cs typeface="Times New Roman" panose="02020603050405020304" pitchFamily="18" charset="0"/>
                                </a:rPr>
                                <m:t>𝜋</m:t>
                              </m:r>
                            </m:oMath>
                          </a14:m>
                          <a:endParaRPr lang="en-US" altLang="zh-CN" sz="1200" kern="1200" dirty="0">
                            <a:solidFill>
                              <a:schemeClr val="tx1"/>
                            </a:solidFill>
                            <a:latin typeface="Cambria Math" panose="02040503050406030204" pitchFamily="18" charset="0"/>
                            <a:ea typeface="黑体" panose="02010609060101010101" pitchFamily="49" charset="-122"/>
                            <a:cs typeface="Times New Roman" panose="02020603050405020304" pitchFamily="18" charset="0"/>
                          </a:endParaRPr>
                        </a:p>
                      </a:txBody>
                      <a:tcPr anchor="ctr"/>
                    </a:tc>
                  </a:tr>
                  <a:tr h="222989">
                    <a:tc>
                      <a:txBody>
                        <a:bodyPr/>
                        <a:lstStyle/>
                        <a:p>
                          <a:pPr algn="ctr"/>
                          <a:r>
                            <a:rPr lang="en-US" altLang="zh-CN" sz="1200" dirty="0"/>
                            <a:t>users under server </a:t>
                          </a:r>
                          <a14:m>
                            <m:oMath xmlns:m="http://schemas.openxmlformats.org/officeDocument/2006/math">
                              <m:sSub>
                                <m:sSubPr>
                                  <m:ctrlPr>
                                    <a:rPr lang="en-US" altLang="zh-CN" sz="1200" b="0" i="1" smtClean="0">
                                      <a:latin typeface="Cambria Math" panose="02040503050406030204" pitchFamily="18" charset="0"/>
                                    </a:rPr>
                                  </m:ctrlPr>
                                </m:sSubPr>
                                <m:e>
                                  <m:r>
                                    <a:rPr lang="en-US" altLang="zh-CN" sz="1200" b="0" i="1" smtClean="0">
                                      <a:latin typeface="Cambria Math" panose="02040503050406030204" pitchFamily="18" charset="0"/>
                                    </a:rPr>
                                    <m:t>𝑣</m:t>
                                  </m:r>
                                </m:e>
                                <m:sub>
                                  <m:r>
                                    <a:rPr lang="en-US" altLang="zh-CN" sz="1200" b="0" i="1" smtClean="0">
                                      <a:latin typeface="Cambria Math" panose="02040503050406030204" pitchFamily="18" charset="0"/>
                                    </a:rPr>
                                    <m:t>𝑘</m:t>
                                  </m:r>
                                </m:sub>
                              </m:sSub>
                            </m:oMath>
                          </a14:m>
                          <a:endParaRPr lang="en-US" altLang="zh-CN" sz="1200" dirty="0"/>
                        </a:p>
                      </a:txBody>
                      <a:tcPr anchor="ctr"/>
                    </a:tc>
                    <a:tc>
                      <a:txBody>
                        <a:bodyPr/>
                        <a:lstStyle/>
                        <a:p>
                          <a:pPr algn="ctr"/>
                          <a14:m>
                            <m:oMath xmlns:m="http://schemas.openxmlformats.org/officeDocument/2006/math">
                              <m:sSub>
                                <m:sSubPr>
                                  <m:ctrlPr>
                                    <a:rPr lang="en-US" altLang="zh-CN" sz="1200" i="1" kern="1200" smtClean="0">
                                      <a:solidFill>
                                        <a:schemeClr val="tx1"/>
                                      </a:solidFill>
                                      <a:latin typeface="Cambria Math" panose="02040503050406030204" pitchFamily="18" charset="0"/>
                                      <a:ea typeface="黑体" panose="02010609060101010101" pitchFamily="49" charset="-122"/>
                                      <a:cs typeface="Times New Roman" panose="02020603050405020304" pitchFamily="18" charset="0"/>
                                      <a:sym typeface="Comic Sans MS" panose="030F0702030302020204"/>
                                    </a:rPr>
                                  </m:ctrlPr>
                                </m:sSubPr>
                                <m:e>
                                  <m:r>
                                    <a:rPr lang="en-US" altLang="zh-CN" sz="1200" b="0" i="1" kern="1200" smtClean="0">
                                      <a:solidFill>
                                        <a:schemeClr val="tx1"/>
                                      </a:solidFill>
                                      <a:latin typeface="Cambria Math" panose="02040503050406030204" pitchFamily="18" charset="0"/>
                                      <a:ea typeface="黑体" panose="02010609060101010101" pitchFamily="49" charset="-122"/>
                                      <a:cs typeface="Times New Roman" panose="02020603050405020304" pitchFamily="18" charset="0"/>
                                      <a:sym typeface="Comic Sans MS" panose="030F0702030302020204"/>
                                    </a:rPr>
                                    <m:t>𝑈</m:t>
                                  </m:r>
                                </m:e>
                                <m:sub>
                                  <m:r>
                                    <a:rPr lang="en-US" altLang="zh-CN" sz="1200" b="0" i="1" kern="1200" smtClean="0">
                                      <a:solidFill>
                                        <a:schemeClr val="tx1"/>
                                      </a:solidFill>
                                      <a:latin typeface="Cambria Math" panose="02040503050406030204" pitchFamily="18" charset="0"/>
                                      <a:ea typeface="黑体" panose="02010609060101010101" pitchFamily="49" charset="-122"/>
                                      <a:cs typeface="Times New Roman" panose="02020603050405020304" pitchFamily="18" charset="0"/>
                                      <a:sym typeface="Comic Sans MS" panose="030F0702030302020204"/>
                                    </a:rPr>
                                    <m:t>𝑘</m:t>
                                  </m:r>
                                </m:sub>
                              </m:sSub>
                            </m:oMath>
                          </a14:m>
                          <a:r>
                            <a:rPr lang="en-US" altLang="zh-CN" sz="1200" kern="1200" dirty="0">
                              <a:solidFill>
                                <a:schemeClr val="tx1"/>
                              </a:solidFill>
                              <a:latin typeface="Cambria Math" panose="02040503050406030204" pitchFamily="18" charset="0"/>
                              <a:ea typeface="黑体" panose="02010609060101010101" pitchFamily="49" charset="-122"/>
                              <a:cs typeface="Times New Roman" panose="02020603050405020304" pitchFamily="18" charset="0"/>
                              <a:sym typeface="Comic Sans MS" panose="030F0702030302020204"/>
                            </a:rPr>
                            <a:t>,</a:t>
                          </a:r>
                          <a:r>
                            <a:rPr lang="en-US" altLang="zh-CN" sz="1200" kern="1200" dirty="0">
                              <a:solidFill>
                                <a:schemeClr val="tx1"/>
                              </a:solidFill>
                              <a:ea typeface="黑体" panose="02010609060101010101" pitchFamily="49" charset="-122"/>
                              <a:cs typeface="Times New Roman" panose="02020603050405020304" pitchFamily="18" charset="0"/>
                              <a:sym typeface="Comic Sans MS" panose="030F0702030302020204"/>
                            </a:rPr>
                            <a:t> </a:t>
                          </a:r>
                          <a14:m>
                            <m:oMath xmlns:m="http://schemas.openxmlformats.org/officeDocument/2006/math">
                              <m:sSub>
                                <m:sSubPr>
                                  <m:ctrlPr>
                                    <a:rPr lang="en-US" altLang="zh-CN" sz="1200" i="1" kern="1200" smtClean="0">
                                      <a:solidFill>
                                        <a:schemeClr val="tx1"/>
                                      </a:solidFill>
                                      <a:latin typeface="Cambria Math" panose="02040503050406030204" pitchFamily="18" charset="0"/>
                                      <a:ea typeface="黑体" panose="02010609060101010101" pitchFamily="49" charset="-122"/>
                                      <a:cs typeface="Times New Roman" panose="02020603050405020304" pitchFamily="18" charset="0"/>
                                      <a:sym typeface="Comic Sans MS" panose="030F0702030302020204"/>
                                    </a:rPr>
                                  </m:ctrlPr>
                                </m:sSubPr>
                                <m:e>
                                  <m:sSub>
                                    <m:sSubPr>
                                      <m:ctrlPr>
                                        <a:rPr lang="en-US" altLang="zh-CN" sz="1200" i="1" smtClean="0">
                                          <a:latin typeface="Cambria Math" panose="02040503050406030204" pitchFamily="18" charset="0"/>
                                        </a:rPr>
                                      </m:ctrlPr>
                                    </m:sSubPr>
                                    <m:e>
                                      <m:r>
                                        <a:rPr lang="en-US" altLang="zh-CN" sz="1200" i="1">
                                          <a:latin typeface="Cambria Math" panose="02040503050406030204" pitchFamily="18" charset="0"/>
                                        </a:rPr>
                                        <m:t>𝑢</m:t>
                                      </m:r>
                                    </m:e>
                                    <m:sub>
                                      <m:r>
                                        <a:rPr lang="en-US" altLang="zh-CN" sz="1200" b="0" i="1" smtClean="0">
                                          <a:latin typeface="Cambria Math" panose="02040503050406030204" pitchFamily="18" charset="0"/>
                                        </a:rPr>
                                        <m:t>ℎ</m:t>
                                      </m:r>
                                    </m:sub>
                                  </m:sSub>
                                  <m:r>
                                    <a:rPr lang="en-US" altLang="zh-CN" sz="1200" b="0" i="1" smtClean="0">
                                      <a:latin typeface="Cambria Math" panose="02040503050406030204" pitchFamily="18" charset="0"/>
                                      <a:ea typeface="Cambria Math" panose="02040503050406030204" pitchFamily="18" charset="0"/>
                                    </a:rPr>
                                    <m:t>∈</m:t>
                                  </m:r>
                                  <m:r>
                                    <a:rPr lang="en-US" altLang="zh-CN" sz="1200" b="0" i="1" kern="1200" smtClean="0">
                                      <a:solidFill>
                                        <a:schemeClr val="tx1"/>
                                      </a:solidFill>
                                      <a:latin typeface="Cambria Math" panose="02040503050406030204" pitchFamily="18" charset="0"/>
                                      <a:ea typeface="黑体" panose="02010609060101010101" pitchFamily="49" charset="-122"/>
                                      <a:cs typeface="Times New Roman" panose="02020603050405020304" pitchFamily="18" charset="0"/>
                                      <a:sym typeface="Comic Sans MS" panose="030F0702030302020204"/>
                                    </a:rPr>
                                    <m:t>𝑈</m:t>
                                  </m:r>
                                </m:e>
                                <m:sub>
                                  <m:r>
                                    <a:rPr lang="en-US" altLang="zh-CN" sz="1200" b="0" i="1" kern="1200" smtClean="0">
                                      <a:solidFill>
                                        <a:schemeClr val="tx1"/>
                                      </a:solidFill>
                                      <a:latin typeface="Cambria Math" panose="02040503050406030204" pitchFamily="18" charset="0"/>
                                      <a:ea typeface="黑体" panose="02010609060101010101" pitchFamily="49" charset="-122"/>
                                      <a:cs typeface="Times New Roman" panose="02020603050405020304" pitchFamily="18" charset="0"/>
                                      <a:sym typeface="Comic Sans MS" panose="030F0702030302020204"/>
                                    </a:rPr>
                                    <m:t>𝑘</m:t>
                                  </m:r>
                                </m:sub>
                              </m:sSub>
                            </m:oMath>
                          </a14:m>
                          <a:r>
                            <a:rPr lang="en-US" altLang="zh-CN" sz="1200" kern="1200" dirty="0">
                              <a:solidFill>
                                <a:schemeClr val="tx1"/>
                              </a:solidFill>
                              <a:latin typeface="Cambria Math" panose="02040503050406030204" pitchFamily="18" charset="0"/>
                              <a:ea typeface="黑体" panose="02010609060101010101" pitchFamily="49" charset="-122"/>
                              <a:cs typeface="Times New Roman" panose="02020603050405020304" pitchFamily="18" charset="0"/>
                              <a:sym typeface="Comic Sans MS" panose="030F0702030302020204"/>
                            </a:rPr>
                            <a:t>, </a:t>
                          </a:r>
                          <a14:m>
                            <m:oMath xmlns:m="http://schemas.openxmlformats.org/officeDocument/2006/math">
                              <m:r>
                                <a:rPr lang="en-US" altLang="zh-CN" sz="1200" b="0" i="1" kern="1200" dirty="0" smtClean="0">
                                  <a:solidFill>
                                    <a:schemeClr val="tx1"/>
                                  </a:solidFill>
                                  <a:latin typeface="Cambria Math" panose="02040503050406030204" pitchFamily="18" charset="0"/>
                                  <a:ea typeface="黑体" panose="02010609060101010101" pitchFamily="49" charset="-122"/>
                                  <a:cs typeface="Times New Roman" panose="02020603050405020304" pitchFamily="18" charset="0"/>
                                  <a:sym typeface="Comic Sans MS" panose="030F0702030302020204"/>
                                </a:rPr>
                                <m:t>𝑓</m:t>
                              </m:r>
                              <m:r>
                                <a:rPr lang="en-US" altLang="zh-CN" sz="1200" b="0" i="1" kern="1200" dirty="0" smtClean="0">
                                  <a:solidFill>
                                    <a:schemeClr val="tx1"/>
                                  </a:solidFill>
                                  <a:latin typeface="Cambria Math" panose="02040503050406030204" pitchFamily="18" charset="0"/>
                                  <a:ea typeface="黑体" panose="02010609060101010101" pitchFamily="49" charset="-122"/>
                                  <a:cs typeface="Times New Roman" panose="02020603050405020304" pitchFamily="18" charset="0"/>
                                  <a:sym typeface="Comic Sans MS" panose="030F0702030302020204"/>
                                </a:rPr>
                                <m:t>(</m:t>
                              </m:r>
                              <m:sSub>
                                <m:sSubPr>
                                  <m:ctrlPr>
                                    <a:rPr lang="en-US" altLang="zh-CN" sz="1200" i="1" smtClean="0">
                                      <a:latin typeface="Cambria Math" panose="02040503050406030204" pitchFamily="18" charset="0"/>
                                    </a:rPr>
                                  </m:ctrlPr>
                                </m:sSubPr>
                                <m:e>
                                  <m:r>
                                    <a:rPr lang="en-US" altLang="zh-CN" sz="1200" i="1">
                                      <a:latin typeface="Cambria Math" panose="02040503050406030204" pitchFamily="18" charset="0"/>
                                    </a:rPr>
                                    <m:t>𝑢</m:t>
                                  </m:r>
                                </m:e>
                                <m:sub>
                                  <m:r>
                                    <a:rPr lang="en-US" altLang="zh-CN" sz="1200" b="0" i="1" smtClean="0">
                                      <a:latin typeface="Cambria Math" panose="02040503050406030204" pitchFamily="18" charset="0"/>
                                    </a:rPr>
                                    <m:t>ℎ</m:t>
                                  </m:r>
                                </m:sub>
                              </m:sSub>
                              <m:r>
                                <a:rPr lang="en-US" altLang="zh-CN" sz="1200" b="0" i="1" smtClean="0">
                                  <a:latin typeface="Cambria Math" panose="02040503050406030204" pitchFamily="18" charset="0"/>
                                </a:rPr>
                                <m:t>)=</m:t>
                              </m:r>
                              <m:r>
                                <a:rPr lang="en-US" altLang="zh-CN" sz="1200" b="0" i="1" smtClean="0">
                                  <a:latin typeface="Cambria Math" panose="02040503050406030204" pitchFamily="18" charset="0"/>
                                </a:rPr>
                                <m:t>𝑘</m:t>
                              </m:r>
                            </m:oMath>
                          </a14:m>
                          <a:endParaRPr lang="en-US" altLang="zh-CN" sz="1200" kern="1200" dirty="0">
                            <a:solidFill>
                              <a:schemeClr val="tx1"/>
                            </a:solidFill>
                            <a:latin typeface="Cambria Math" panose="02040503050406030204" pitchFamily="18" charset="0"/>
                            <a:ea typeface="黑体" panose="02010609060101010101" pitchFamily="49" charset="-122"/>
                            <a:cs typeface="Times New Roman" panose="02020603050405020304" pitchFamily="18" charset="0"/>
                            <a:sym typeface="Comic Sans MS" panose="030F0702030302020204"/>
                          </a:endParaRPr>
                        </a:p>
                      </a:txBody>
                      <a:tcPr anchor="ctr"/>
                    </a:tc>
                  </a:tr>
                  <a:tr h="371649">
                    <a:tc>
                      <a:txBody>
                        <a:bodyPr/>
                        <a:lstStyle/>
                        <a:p>
                          <a:pPr algn="ctr"/>
                          <a14:m>
                            <m:oMath xmlns:m="http://schemas.openxmlformats.org/officeDocument/2006/math">
                              <m:sSub>
                                <m:sSubPr>
                                  <m:ctrlPr>
                                    <a:rPr lang="en-US" altLang="zh-CN" sz="1200" i="1" kern="1200" smtClean="0">
                                      <a:solidFill>
                                        <a:schemeClr val="tx1"/>
                                      </a:solidFill>
                                      <a:latin typeface="Cambria Math" panose="02040503050406030204" pitchFamily="18" charset="0"/>
                                      <a:ea typeface="黑体" panose="02010609060101010101" pitchFamily="49" charset="-122"/>
                                      <a:cs typeface="Times New Roman" panose="02020603050405020304" pitchFamily="18" charset="0"/>
                                    </a:rPr>
                                  </m:ctrlPr>
                                </m:sSubPr>
                                <m:e>
                                  <m:r>
                                    <a:rPr lang="en-US" altLang="zh-CN" sz="1200" kern="1200">
                                      <a:solidFill>
                                        <a:schemeClr val="tx1"/>
                                      </a:solidFill>
                                      <a:latin typeface="Cambria Math" panose="02040503050406030204" pitchFamily="18" charset="0"/>
                                      <a:ea typeface="黑体" panose="02010609060101010101" pitchFamily="49" charset="-122"/>
                                      <a:cs typeface="Times New Roman" panose="02020603050405020304" pitchFamily="18" charset="0"/>
                                    </a:rPr>
                                    <m:t>𝑢</m:t>
                                  </m:r>
                                </m:e>
                                <m:sub>
                                  <m:r>
                                    <a:rPr lang="en-US" altLang="zh-CN" sz="1200" b="0" i="1" kern="1200" smtClean="0">
                                      <a:solidFill>
                                        <a:schemeClr val="tx1"/>
                                      </a:solidFill>
                                      <a:latin typeface="Cambria Math" panose="02040503050406030204" pitchFamily="18" charset="0"/>
                                      <a:ea typeface="黑体" panose="02010609060101010101" pitchFamily="49" charset="-122"/>
                                      <a:cs typeface="Times New Roman" panose="02020603050405020304" pitchFamily="18" charset="0"/>
                                    </a:rPr>
                                    <m:t>ℎ</m:t>
                                  </m:r>
                                </m:sub>
                              </m:sSub>
                            </m:oMath>
                          </a14:m>
                          <a:r>
                            <a:rPr lang="zh-CN" altLang="en-US" sz="1200" dirty="0"/>
                            <a:t> </a:t>
                          </a:r>
                          <a:r>
                            <a:rPr lang="en-US" altLang="zh-CN" sz="1200" dirty="0"/>
                            <a:t>choose</a:t>
                          </a:r>
                          <a:r>
                            <a:rPr lang="en-US" altLang="zh-CN" sz="1200" baseline="0" dirty="0"/>
                            <a:t> </a:t>
                          </a:r>
                          <a14:m>
                            <m:oMath xmlns:m="http://schemas.openxmlformats.org/officeDocument/2006/math">
                              <m:sSub>
                                <m:sSubPr>
                                  <m:ctrlPr>
                                    <a:rPr lang="en-US" altLang="zh-CN" sz="1200" i="1" smtClean="0">
                                      <a:latin typeface="Cambria Math" panose="02040503050406030204" pitchFamily="18" charset="0"/>
                                    </a:rPr>
                                  </m:ctrlPr>
                                </m:sSubPr>
                                <m:e>
                                  <m:r>
                                    <a:rPr lang="en-US" altLang="zh-CN" sz="1200" b="0" i="1" smtClean="0">
                                      <a:latin typeface="Cambria Math" panose="02040503050406030204" pitchFamily="18" charset="0"/>
                                    </a:rPr>
                                    <m:t>𝑣</m:t>
                                  </m:r>
                                </m:e>
                                <m:sub>
                                  <m:r>
                                    <a:rPr lang="en-US" altLang="zh-CN" sz="1200" b="0" i="1" smtClean="0">
                                      <a:latin typeface="Cambria Math" panose="02040503050406030204" pitchFamily="18" charset="0"/>
                                    </a:rPr>
                                    <m:t>𝑎</m:t>
                                  </m:r>
                                </m:sub>
                              </m:sSub>
                            </m:oMath>
                          </a14:m>
                          <a:r>
                            <a:rPr lang="en-US" altLang="zh-CN" sz="1200" dirty="0"/>
                            <a:t> to handle</a:t>
                          </a:r>
                          <a:r>
                            <a:rPr lang="en-US" altLang="zh-CN" sz="1200" baseline="0" dirty="0"/>
                            <a:t> </a:t>
                          </a:r>
                          <a14:m>
                            <m:oMath xmlns:m="http://schemas.openxmlformats.org/officeDocument/2006/math">
                              <m:sSub>
                                <m:sSubPr>
                                  <m:ctrlPr>
                                    <a:rPr lang="en-US" altLang="zh-CN" sz="1200" b="0" i="1" smtClean="0">
                                      <a:latin typeface="Cambria Math" panose="02040503050406030204" pitchFamily="18" charset="0"/>
                                    </a:rPr>
                                  </m:ctrlPr>
                                </m:sSubPr>
                                <m:e>
                                  <m:r>
                                    <a:rPr lang="en-US" altLang="zh-CN" sz="1200" b="0" i="1" smtClean="0">
                                      <a:latin typeface="Cambria Math" panose="02040503050406030204" pitchFamily="18" charset="0"/>
                                    </a:rPr>
                                    <m:t>𝑚</m:t>
                                  </m:r>
                                </m:e>
                                <m:sub>
                                  <m:r>
                                    <a:rPr lang="en-US" altLang="zh-CN" sz="1200" b="0" i="1" smtClean="0">
                                      <a:latin typeface="Cambria Math" panose="02040503050406030204" pitchFamily="18" charset="0"/>
                                    </a:rPr>
                                    <m:t>𝑖</m:t>
                                  </m:r>
                                </m:sub>
                              </m:sSub>
                              <m:r>
                                <a:rPr lang="en-US" altLang="zh-CN" sz="1200" b="0" i="1" smtClean="0">
                                  <a:latin typeface="Cambria Math" panose="02040503050406030204" pitchFamily="18" charset="0"/>
                                  <a:ea typeface="Cambria Math" panose="02040503050406030204" pitchFamily="18" charset="0"/>
                                </a:rPr>
                                <m:t>∈</m:t>
                              </m:r>
                              <m:sSub>
                                <m:sSubPr>
                                  <m:ctrlPr>
                                    <a:rPr lang="en-US" altLang="zh-CN" sz="1200" b="0" i="1" smtClean="0">
                                      <a:latin typeface="Cambria Math" panose="02040503050406030204" pitchFamily="18" charset="0"/>
                                    </a:rPr>
                                  </m:ctrlPr>
                                </m:sSubPr>
                                <m:e>
                                  <m:r>
                                    <a:rPr lang="en-US" altLang="zh-CN" sz="1200" b="0" i="1" smtClean="0">
                                      <a:latin typeface="Cambria Math" panose="02040503050406030204" pitchFamily="18" charset="0"/>
                                    </a:rPr>
                                    <m:t>𝑀</m:t>
                                  </m:r>
                                </m:e>
                                <m:sub>
                                  <m:r>
                                    <a:rPr lang="en-US" altLang="zh-CN" sz="1200" b="0" i="1" smtClean="0">
                                      <a:latin typeface="Cambria Math" panose="02040503050406030204" pitchFamily="18" charset="0"/>
                                    </a:rPr>
                                    <m:t>ℎ</m:t>
                                  </m:r>
                                </m:sub>
                              </m:sSub>
                            </m:oMath>
                          </a14:m>
                          <a:endParaRPr lang="en-US" altLang="zh-CN" sz="1200" b="0" i="1" dirty="0">
                            <a:latin typeface="Cambria Math" panose="02040503050406030204" pitchFamily="18" charset="0"/>
                          </a:endParaRP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defRPr/>
                          </a:pPr>
                          <a14:m>
                            <m:oMathPara xmlns:m="http://schemas.openxmlformats.org/officeDocument/2006/math">
                              <m:oMathParaPr>
                                <m:jc m:val="centerGroup"/>
                              </m:oMathParaPr>
                              <m:oMath xmlns:m="http://schemas.openxmlformats.org/officeDocument/2006/math">
                                <m:sSub>
                                  <m:sSubPr>
                                    <m:ctrlPr>
                                      <a:rPr lang="en-US" altLang="zh-CN" sz="1200" i="1" smtClean="0">
                                        <a:latin typeface="Cambria Math" panose="02040503050406030204" pitchFamily="18" charset="0"/>
                                      </a:rPr>
                                    </m:ctrlPr>
                                  </m:sSubPr>
                                  <m:e>
                                    <m:r>
                                      <a:rPr lang="en-US" altLang="zh-CN" sz="1200" b="0" i="1" smtClean="0">
                                        <a:latin typeface="Cambria Math" panose="02040503050406030204" pitchFamily="18" charset="0"/>
                                      </a:rPr>
                                      <m:t>𝑣</m:t>
                                    </m:r>
                                  </m:e>
                                  <m:sub>
                                    <m:r>
                                      <a:rPr lang="en-US" altLang="zh-CN" sz="1200" b="0" i="1" smtClean="0">
                                        <a:latin typeface="Cambria Math" panose="02040503050406030204" pitchFamily="18" charset="0"/>
                                      </a:rPr>
                                      <m:t>𝑎</m:t>
                                    </m:r>
                                  </m:sub>
                                </m:sSub>
                                <m:r>
                                  <a:rPr lang="en-US" altLang="zh-CN" sz="1200" b="0" i="1" smtClean="0">
                                    <a:latin typeface="Cambria Math" panose="02040503050406030204" pitchFamily="18" charset="0"/>
                                    <a:ea typeface="Cambria Math" panose="02040503050406030204" pitchFamily="18" charset="0"/>
                                  </a:rPr>
                                  <m:t>←</m:t>
                                </m:r>
                                <m:sSup>
                                  <m:sSupPr>
                                    <m:ctrlPr>
                                      <a:rPr lang="en-US" altLang="zh-CN" sz="1200" b="0" i="1" smtClean="0">
                                        <a:latin typeface="Cambria Math" panose="02040503050406030204" pitchFamily="18" charset="0"/>
                                        <a:ea typeface="Cambria Math" panose="02040503050406030204" pitchFamily="18" charset="0"/>
                                      </a:rPr>
                                    </m:ctrlPr>
                                  </m:sSupPr>
                                  <m:e>
                                    <m:r>
                                      <m:rPr>
                                        <m:nor/>
                                      </m:rPr>
                                      <a:rPr lang="en-US" altLang="zh-CN" sz="1200" b="0" i="0" smtClean="0">
                                        <a:latin typeface="Cambria Math" panose="02040503050406030204" pitchFamily="18" charset="0"/>
                                        <a:ea typeface="Cambria Math" panose="02040503050406030204" pitchFamily="18" charset="0"/>
                                      </a:rPr>
                                      <m:t>loc</m:t>
                                    </m:r>
                                  </m:e>
                                  <m:sup>
                                    <m:r>
                                      <a:rPr lang="en-US" altLang="zh-CN" sz="1200" b="0" i="1" smtClean="0">
                                        <a:latin typeface="Cambria Math" panose="02040503050406030204" pitchFamily="18" charset="0"/>
                                        <a:ea typeface="Cambria Math" panose="02040503050406030204" pitchFamily="18" charset="0"/>
                                      </a:rPr>
                                      <m:t>ℎ</m:t>
                                    </m:r>
                                  </m:sup>
                                </m:sSup>
                                <m:r>
                                  <a:rPr lang="en-US" altLang="zh-CN" sz="1200" b="0" i="1" smtClean="0">
                                    <a:latin typeface="Cambria Math" panose="02040503050406030204" pitchFamily="18" charset="0"/>
                                    <a:ea typeface="Cambria Math" panose="02040503050406030204" pitchFamily="18" charset="0"/>
                                  </a:rPr>
                                  <m:t>(</m:t>
                                </m:r>
                                <m:sSub>
                                  <m:sSubPr>
                                    <m:ctrlPr>
                                      <a:rPr lang="en-US" altLang="zh-CN" sz="1200" b="0" i="1" smtClean="0">
                                        <a:latin typeface="Cambria Math" panose="02040503050406030204" pitchFamily="18" charset="0"/>
                                      </a:rPr>
                                    </m:ctrlPr>
                                  </m:sSubPr>
                                  <m:e>
                                    <m:r>
                                      <a:rPr lang="en-US" altLang="zh-CN" sz="1200" b="0" i="1" smtClean="0">
                                        <a:latin typeface="Cambria Math" panose="02040503050406030204" pitchFamily="18" charset="0"/>
                                      </a:rPr>
                                      <m:t>𝑚</m:t>
                                    </m:r>
                                  </m:e>
                                  <m:sub>
                                    <m:r>
                                      <a:rPr lang="en-US" altLang="zh-CN" sz="1200" b="0" i="1" smtClean="0">
                                        <a:latin typeface="Cambria Math" panose="02040503050406030204" pitchFamily="18" charset="0"/>
                                      </a:rPr>
                                      <m:t>𝑖</m:t>
                                    </m:r>
                                  </m:sub>
                                </m:sSub>
                                <m:r>
                                  <a:rPr lang="en-US" altLang="zh-CN" sz="1200" b="0" i="1" smtClean="0">
                                    <a:latin typeface="Cambria Math" panose="02040503050406030204" pitchFamily="18" charset="0"/>
                                  </a:rPr>
                                  <m:t>)</m:t>
                                </m:r>
                              </m:oMath>
                            </m:oMathPara>
                          </a14:m>
                          <a:endParaRPr lang="en-US" altLang="zh-CN" sz="1200" kern="1200" dirty="0">
                            <a:solidFill>
                              <a:schemeClr val="tx1"/>
                            </a:solidFill>
                            <a:latin typeface="Cambria Math" panose="02040503050406030204" pitchFamily="18" charset="0"/>
                            <a:ea typeface="黑体" panose="02010609060101010101" pitchFamily="49" charset="-122"/>
                            <a:cs typeface="Times New Roman" panose="02020603050405020304" pitchFamily="18" charset="0"/>
                          </a:endParaRPr>
                        </a:p>
                      </a:txBody>
                      <a:tcPr anchor="ctr"/>
                    </a:tc>
                  </a:tr>
                  <a:tr h="237545">
                    <a:tc>
                      <a:txBody>
                        <a:bodyPr/>
                        <a:lstStyle/>
                        <a:p>
                          <a:pPr algn="ctr"/>
                          <a:r>
                            <a:rPr lang="en-US" altLang="zh-CN" sz="1200" dirty="0"/>
                            <a:t>indication function</a:t>
                          </a:r>
                          <a:endParaRPr lang="en-US" altLang="zh-CN" sz="1200" b="0" i="1" dirty="0">
                            <a:latin typeface="Cambria Math" panose="02040503050406030204" pitchFamily="18" charset="0"/>
                          </a:endParaRP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defRPr/>
                          </a:pPr>
                          <a14:m>
                            <m:oMath xmlns:m="http://schemas.openxmlformats.org/officeDocument/2006/math">
                              <m:sSub>
                                <m:sSubPr>
                                  <m:ctrlPr>
                                    <a:rPr lang="en-US" altLang="zh-CN" sz="1200" b="0" i="1" smtClean="0">
                                      <a:latin typeface="Cambria Math" panose="02040503050406030204" pitchFamily="18" charset="0"/>
                                      <a:sym typeface="Comic Sans MS" panose="030F0702030302020204"/>
                                    </a:rPr>
                                  </m:ctrlPr>
                                </m:sSubPr>
                                <m:e>
                                  <m:r>
                                    <a:rPr lang="zh-CN" altLang="en-US" sz="1200" i="1">
                                      <a:latin typeface="Cambria Math" panose="02040503050406030204" pitchFamily="18" charset="0"/>
                                      <a:sym typeface="Comic Sans MS" panose="030F0702030302020204"/>
                                    </a:rPr>
                                    <m:t>𝟙</m:t>
                                  </m:r>
                                </m:e>
                                <m:sub>
                                  <m:r>
                                    <a:rPr lang="en-US" altLang="zh-CN" sz="1200" b="0" i="1" smtClean="0">
                                      <a:latin typeface="Cambria Math" panose="02040503050406030204" pitchFamily="18" charset="0"/>
                                      <a:sym typeface="Comic Sans MS" panose="030F0702030302020204"/>
                                    </a:rPr>
                                    <m:t>[</m:t>
                                  </m:r>
                                  <m:sSub>
                                    <m:sSubPr>
                                      <m:ctrlPr>
                                        <a:rPr lang="en-US" altLang="zh-CN" sz="1200" i="1">
                                          <a:latin typeface="Cambria Math" panose="02040503050406030204" pitchFamily="18" charset="0"/>
                                        </a:rPr>
                                      </m:ctrlPr>
                                    </m:sSubPr>
                                    <m:e>
                                      <m:r>
                                        <a:rPr lang="en-US" altLang="zh-CN" sz="1200" i="1">
                                          <a:latin typeface="Cambria Math" panose="02040503050406030204" pitchFamily="18" charset="0"/>
                                        </a:rPr>
                                        <m:t>𝑣</m:t>
                                      </m:r>
                                    </m:e>
                                    <m:sub>
                                      <m:r>
                                        <a:rPr lang="en-US" altLang="zh-CN" sz="1200" i="1">
                                          <a:latin typeface="Cambria Math" panose="02040503050406030204" pitchFamily="18" charset="0"/>
                                        </a:rPr>
                                        <m:t>𝑘</m:t>
                                      </m:r>
                                    </m:sub>
                                  </m:sSub>
                                  <m:r>
                                    <a:rPr lang="en-US" altLang="zh-CN" sz="1200" i="1" smtClean="0">
                                      <a:latin typeface="Cambria Math" panose="02040503050406030204" pitchFamily="18" charset="0"/>
                                      <a:ea typeface="Cambria Math" panose="02040503050406030204" pitchFamily="18" charset="0"/>
                                    </a:rPr>
                                    <m:t>≠</m:t>
                                  </m:r>
                                  <m:sSub>
                                    <m:sSubPr>
                                      <m:ctrlPr>
                                        <a:rPr lang="en-US" altLang="zh-CN" sz="1200" i="1">
                                          <a:latin typeface="Cambria Math" panose="02040503050406030204" pitchFamily="18" charset="0"/>
                                        </a:rPr>
                                      </m:ctrlPr>
                                    </m:sSubPr>
                                    <m:e>
                                      <m:r>
                                        <a:rPr lang="en-US" altLang="zh-CN" sz="1200" i="1">
                                          <a:latin typeface="Cambria Math" panose="02040503050406030204" pitchFamily="18" charset="0"/>
                                        </a:rPr>
                                        <m:t>𝑣</m:t>
                                      </m:r>
                                    </m:e>
                                    <m:sub>
                                      <m:r>
                                        <a:rPr lang="en-US" altLang="zh-CN" sz="1200" b="0" i="1" smtClean="0">
                                          <a:latin typeface="Cambria Math" panose="02040503050406030204" pitchFamily="18" charset="0"/>
                                        </a:rPr>
                                        <m:t>𝑠</m:t>
                                      </m:r>
                                    </m:sub>
                                  </m:sSub>
                                  <m:r>
                                    <a:rPr lang="en-US" altLang="zh-CN" sz="1200" b="0" i="1" smtClean="0">
                                      <a:latin typeface="Cambria Math" panose="02040503050406030204" pitchFamily="18" charset="0"/>
                                    </a:rPr>
                                    <m:t>]</m:t>
                                  </m:r>
                                </m:sub>
                              </m:sSub>
                              <m:r>
                                <a:rPr lang="en-US" altLang="zh-CN" sz="1200" b="0" i="0" smtClean="0">
                                  <a:latin typeface="Cambria Math" panose="02040503050406030204" pitchFamily="18" charset="0"/>
                                </a:rPr>
                                <m:t>=</m:t>
                              </m:r>
                              <m:r>
                                <a:rPr lang="en-US" altLang="zh-CN" sz="1200" b="0" i="0" smtClean="0">
                                  <a:latin typeface="Cambria Math" panose="02040503050406030204" pitchFamily="18" charset="0"/>
                                </a:rPr>
                                <m:t>1</m:t>
                              </m:r>
                            </m:oMath>
                          </a14:m>
                          <a:r>
                            <a:rPr lang="en-US" altLang="zh-CN" sz="1200" kern="1200" dirty="0">
                              <a:solidFill>
                                <a:schemeClr val="tx1"/>
                              </a:solidFill>
                              <a:latin typeface="Cambria Math" panose="02040503050406030204" pitchFamily="18" charset="0"/>
                              <a:ea typeface="黑体" panose="02010609060101010101" pitchFamily="49" charset="-122"/>
                              <a:cs typeface="Times New Roman" panose="02020603050405020304" pitchFamily="18" charset="0"/>
                              <a:sym typeface="Comic Sans MS" panose="030F0702030302020204"/>
                            </a:rPr>
                            <a:t> if </a:t>
                          </a:r>
                          <a14:m>
                            <m:oMath xmlns:m="http://schemas.openxmlformats.org/officeDocument/2006/math">
                              <m:sSub>
                                <m:sSubPr>
                                  <m:ctrlPr>
                                    <a:rPr lang="en-US" altLang="zh-CN" sz="1200" i="1" smtClean="0">
                                      <a:latin typeface="Cambria Math" panose="02040503050406030204" pitchFamily="18" charset="0"/>
                                    </a:rPr>
                                  </m:ctrlPr>
                                </m:sSubPr>
                                <m:e>
                                  <m:r>
                                    <a:rPr lang="en-US" altLang="zh-CN" sz="1200" i="1">
                                      <a:latin typeface="Cambria Math" panose="02040503050406030204" pitchFamily="18" charset="0"/>
                                    </a:rPr>
                                    <m:t>𝑣</m:t>
                                  </m:r>
                                </m:e>
                                <m:sub>
                                  <m:r>
                                    <a:rPr lang="en-US" altLang="zh-CN" sz="1200" i="1">
                                      <a:latin typeface="Cambria Math" panose="02040503050406030204" pitchFamily="18" charset="0"/>
                                    </a:rPr>
                                    <m:t>𝑘</m:t>
                                  </m:r>
                                </m:sub>
                              </m:sSub>
                              <m:r>
                                <a:rPr lang="en-US" altLang="zh-CN" sz="1200" i="1" smtClean="0">
                                  <a:latin typeface="Cambria Math" panose="02040503050406030204" pitchFamily="18" charset="0"/>
                                  <a:ea typeface="Cambria Math" panose="02040503050406030204" pitchFamily="18" charset="0"/>
                                </a:rPr>
                                <m:t>≠</m:t>
                              </m:r>
                              <m:sSub>
                                <m:sSubPr>
                                  <m:ctrlPr>
                                    <a:rPr lang="en-US" altLang="zh-CN" sz="1200" i="1">
                                      <a:latin typeface="Cambria Math" panose="02040503050406030204" pitchFamily="18" charset="0"/>
                                    </a:rPr>
                                  </m:ctrlPr>
                                </m:sSubPr>
                                <m:e>
                                  <m:r>
                                    <a:rPr lang="en-US" altLang="zh-CN" sz="1200" i="1">
                                      <a:latin typeface="Cambria Math" panose="02040503050406030204" pitchFamily="18" charset="0"/>
                                    </a:rPr>
                                    <m:t>𝑣</m:t>
                                  </m:r>
                                </m:e>
                                <m:sub>
                                  <m:r>
                                    <a:rPr lang="en-US" altLang="zh-CN" sz="1200" b="0" i="1" smtClean="0">
                                      <a:latin typeface="Cambria Math" panose="02040503050406030204" pitchFamily="18" charset="0"/>
                                    </a:rPr>
                                    <m:t>𝑠</m:t>
                                  </m:r>
                                </m:sub>
                              </m:sSub>
                            </m:oMath>
                          </a14:m>
                          <a:endParaRPr lang="en-US" altLang="zh-CN" sz="1200" kern="1200" dirty="0">
                            <a:solidFill>
                              <a:schemeClr val="tx1"/>
                            </a:solidFill>
                            <a:latin typeface="Cambria Math" panose="02040503050406030204" pitchFamily="18" charset="0"/>
                            <a:ea typeface="黑体" panose="02010609060101010101" pitchFamily="49" charset="-122"/>
                            <a:cs typeface="Times New Roman" panose="02020603050405020304" pitchFamily="18" charset="0"/>
                            <a:sym typeface="Comic Sans MS" panose="030F0702030302020204"/>
                          </a:endParaRPr>
                        </a:p>
                      </a:txBody>
                      <a:tcPr anchor="ctr"/>
                    </a:tc>
                  </a:tr>
                </a:tbl>
              </a:graphicData>
            </a:graphic>
          </p:graphicFrame>
        </mc:Choice>
        <mc:Fallback xmlns="">
          <p:graphicFrame>
            <p:nvGraphicFramePr>
              <p:cNvPr id="14" name="表格 13"/>
              <p:cNvGraphicFramePr>
                <a:graphicFrameLocks noGrp="1"/>
              </p:cNvGraphicFramePr>
              <p:nvPr>
                <p:custDataLst>
                  <p:tags r:id="rId13"/>
                </p:custDataLst>
              </p:nvPr>
            </p:nvGraphicFramePr>
            <p:xfrm>
              <a:off x="4862195" y="965201"/>
              <a:ext cx="3612515" cy="1588643"/>
            </p:xfrm>
            <a:graphic>
              <a:graphicData uri="http://schemas.openxmlformats.org/drawingml/2006/table">
                <a:tbl>
                  <a:tblPr firstRow="1" bandRow="1">
                    <a:tableStyleId>{3B4B98B0-60AC-42C2-AFA5-B58CD77FA1E5}</a:tableStyleId>
                  </a:tblPr>
                  <a:tblGrid>
                    <a:gridCol w="1746885"/>
                    <a:gridCol w="1865630"/>
                  </a:tblGrid>
                  <a:tr h="222989">
                    <a:tc>
                      <a:txBody>
                        <a:bodyPr/>
                        <a:lstStyle/>
                        <a:p>
                          <a:pPr algn="ctr"/>
                          <a:r>
                            <a:rPr lang="en-US" altLang="zh-CN" sz="1200" dirty="0"/>
                            <a:t>indication</a:t>
                          </a:r>
                          <a:endParaRPr lang="en-US" altLang="zh-CN" sz="1200" dirty="0"/>
                        </a:p>
                      </a:txBody>
                      <a:tcPr anchor="ctr"/>
                    </a:tc>
                    <a:tc>
                      <a:txBody>
                        <a:bodyPr/>
                        <a:lstStyle/>
                        <a:p>
                          <a:pPr algn="ctr"/>
                          <a:r>
                            <a:rPr lang="en-US" altLang="zh-CN" sz="1200" dirty="0"/>
                            <a:t>notation</a:t>
                          </a:r>
                          <a:endParaRPr lang="en-US" altLang="zh-CN" sz="1200" dirty="0"/>
                        </a:p>
                      </a:txBody>
                      <a:tcPr anchor="ctr"/>
                    </a:tc>
                  </a:tr>
                  <a:tr h="278765">
                    <a:tc>
                      <a:txBody>
                        <a:bodyPr/>
                        <a:lstStyle/>
                        <a:p>
                          <a:endParaRPr lang="zh-CN"/>
                        </a:p>
                      </a:txBody>
                      <a:tcPr anchor="ctr">
                        <a:blipFill>
                          <a:blip r:embed="rId14"/>
                        </a:blipFill>
                      </a:tcPr>
                    </a:tc>
                    <a:tc>
                      <a:txBody>
                        <a:bodyPr/>
                        <a:lstStyle/>
                        <a:p>
                          <a:endParaRPr lang="zh-CN"/>
                        </a:p>
                      </a:txBody>
                      <a:tcPr anchor="ctr">
                        <a:blipFill>
                          <a:blip r:embed="rId14"/>
                        </a:blipFill>
                      </a:tcPr>
                    </a:tc>
                  </a:tr>
                  <a:tr h="274320">
                    <a:tc>
                      <a:txBody>
                        <a:bodyPr/>
                        <a:lstStyle/>
                        <a:p>
                          <a:endParaRPr lang="zh-CN"/>
                        </a:p>
                      </a:txBody>
                      <a:tcPr anchor="ctr">
                        <a:blipFill>
                          <a:blip r:embed="rId14"/>
                        </a:blipFill>
                      </a:tcPr>
                    </a:tc>
                    <a:tc>
                      <a:txBody>
                        <a:bodyPr/>
                        <a:lstStyle/>
                        <a:p>
                          <a:endParaRPr lang="zh-CN"/>
                        </a:p>
                      </a:txBody>
                      <a:tcPr anchor="ctr">
                        <a:blipFill>
                          <a:blip r:embed="rId14"/>
                        </a:blipFill>
                      </a:tcPr>
                    </a:tc>
                  </a:tr>
                  <a:tr h="457200">
                    <a:tc>
                      <a:txBody>
                        <a:bodyPr/>
                        <a:lstStyle/>
                        <a:p>
                          <a:endParaRPr lang="zh-CN"/>
                        </a:p>
                      </a:txBody>
                      <a:tcPr anchor="ctr">
                        <a:blipFill>
                          <a:blip r:embed="rId14"/>
                        </a:blipFill>
                      </a:tcPr>
                    </a:tc>
                    <a:tc>
                      <a:txBody>
                        <a:bodyPr/>
                        <a:lstStyle/>
                        <a:p>
                          <a:endParaRPr lang="zh-CN"/>
                        </a:p>
                      </a:txBody>
                      <a:tcPr anchor="ctr">
                        <a:blipFill>
                          <a:blip r:embed="rId14"/>
                        </a:blipFill>
                      </a:tcPr>
                    </a:tc>
                  </a:tr>
                  <a:tr h="279400">
                    <a:tc>
                      <a:txBody>
                        <a:bodyPr/>
                        <a:lstStyle/>
                        <a:p>
                          <a:pPr algn="ctr"/>
                          <a:r>
                            <a:rPr lang="en-US" altLang="zh-CN" sz="1200" dirty="0"/>
                            <a:t>indication function</a:t>
                          </a:r>
                          <a:endParaRPr lang="en-US" altLang="zh-CN" sz="1200" b="0" i="1" dirty="0">
                            <a:latin typeface="Cambria Math" panose="02040503050406030204" pitchFamily="18" charset="0"/>
                          </a:endParaRPr>
                        </a:p>
                      </a:txBody>
                      <a:tcPr anchor="ctr"/>
                    </a:tc>
                    <a:tc>
                      <a:txBody>
                        <a:bodyPr/>
                        <a:lstStyle/>
                        <a:p>
                          <a:endParaRPr lang="zh-CN"/>
                        </a:p>
                      </a:txBody>
                      <a:tcPr anchor="ctr">
                        <a:blipFill>
                          <a:blip r:embed="rId14"/>
                        </a:blipFill>
                      </a:tcPr>
                    </a:tc>
                  </a:tr>
                </a:tbl>
              </a:graphicData>
            </a:graphic>
          </p:graphicFrame>
        </mc:Fallback>
      </mc:AlternateContent>
      <p:sp>
        <p:nvSpPr>
          <p:cNvPr id="9" name="Shape 266"/>
          <p:cNvSpPr txBox="1"/>
          <p:nvPr/>
        </p:nvSpPr>
        <p:spPr>
          <a:xfrm>
            <a:off x="404520" y="2586149"/>
            <a:ext cx="2487930" cy="581025"/>
          </a:xfrm>
          <a:prstGeom prst="rect">
            <a:avLst/>
          </a:prstGeom>
          <a:noFill/>
          <a:ln>
            <a:noFill/>
          </a:ln>
        </p:spPr>
        <p:txBody>
          <a:bodyPr vert="horz" lIns="90000" tIns="46800" rIns="90000" bIns="46800" rtlCol="0"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1" indent="-457200">
              <a:lnSpc>
                <a:spcPct val="130000"/>
              </a:lnSpc>
              <a:spcBef>
                <a:spcPts val="600"/>
              </a:spcBef>
              <a:buClr>
                <a:schemeClr val="accent2">
                  <a:lumMod val="75000"/>
                </a:schemeClr>
              </a:buClr>
              <a:buSzPct val="100000"/>
              <a:buFont typeface="Wingdings" panose="05000000000000000000" pitchFamily="2" charset="2"/>
              <a:buChar char="q"/>
            </a:pPr>
            <a:r>
              <a:rPr lang="en-US" altLang="zh-CN" b="1" dirty="0">
                <a:latin typeface="Arial" panose="020B0604020202020204" pitchFamily="34" charset="0"/>
                <a:sym typeface="Comic Sans MS" panose="030F0702030302020204"/>
              </a:rPr>
              <a:t>Cost</a:t>
            </a:r>
            <a:r>
              <a:rPr lang="en-US" b="1" dirty="0">
                <a:latin typeface="Arial" panose="020B0604020202020204" pitchFamily="34" charset="0"/>
                <a:sym typeface="Comic Sans MS" panose="030F0702030302020204"/>
              </a:rPr>
              <a:t> Model</a:t>
            </a:r>
            <a:endParaRPr lang="en-US" b="1" dirty="0">
              <a:latin typeface="Arial" panose="020B0604020202020204" pitchFamily="34" charset="0"/>
              <a:ea typeface="Comic Sans MS" panose="030F0702030302020204"/>
              <a:cs typeface="Arial" panose="020B0604020202020204" pitchFamily="34" charset="0"/>
              <a:sym typeface="Comic Sans MS" panose="030F0702030302020204"/>
            </a:endParaRPr>
          </a:p>
        </p:txBody>
      </p:sp>
      <mc:AlternateContent xmlns:mc="http://schemas.openxmlformats.org/markup-compatibility/2006">
        <mc:Choice xmlns:a14="http://schemas.microsoft.com/office/drawing/2010/main" Requires="a14">
          <p:sp>
            <p:nvSpPr>
              <p:cNvPr id="15" name="标注: 弯曲线形 14"/>
              <p:cNvSpPr/>
              <p:nvPr>
                <p:custDataLst>
                  <p:tags r:id="rId15"/>
                </p:custDataLst>
              </p:nvPr>
            </p:nvSpPr>
            <p:spPr>
              <a:xfrm flipH="1">
                <a:off x="311150" y="3751611"/>
                <a:ext cx="1354455" cy="216000"/>
              </a:xfrm>
              <a:prstGeom prst="borderCallout2">
                <a:avLst>
                  <a:gd name="adj1" fmla="val 47977"/>
                  <a:gd name="adj2" fmla="val -2903"/>
                  <a:gd name="adj3" fmla="val 47977"/>
                  <a:gd name="adj4" fmla="val -26793"/>
                  <a:gd name="adj5" fmla="val -42629"/>
                  <a:gd name="adj6" fmla="val -34461"/>
                </a:avLst>
              </a:prstGeom>
              <a:solidFill>
                <a:srgbClr val="006CB5"/>
              </a:solidFill>
              <a:ln w="38100">
                <a:solidFill>
                  <a:srgbClr val="006CB5"/>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1000" b="1" dirty="0">
                    <a:latin typeface="Arial" panose="020B0604020202020204" pitchFamily="34" charset="0"/>
                    <a:sym typeface="+mn-ea"/>
                  </a:rPr>
                  <a:t>deploy cost of </a:t>
                </a:r>
                <a14:m>
                  <m:oMath xmlns:m="http://schemas.openxmlformats.org/officeDocument/2006/math">
                    <m:sSub>
                      <m:sSubPr>
                        <m:ctrlPr>
                          <a:rPr lang="en-US" altLang="zh-CN" sz="1000" i="1">
                            <a:latin typeface="Cambria Math" panose="02040503050406030204" pitchFamily="18" charset="0"/>
                          </a:rPr>
                        </m:ctrlPr>
                      </m:sSubPr>
                      <m:e>
                        <m:r>
                          <a:rPr lang="en-US" altLang="zh-CN" sz="1000" i="1">
                            <a:latin typeface="Cambria Math" panose="02040503050406030204" pitchFamily="18" charset="0"/>
                          </a:rPr>
                          <m:t>𝑚</m:t>
                        </m:r>
                      </m:e>
                      <m:sub>
                        <m:r>
                          <a:rPr lang="en-US" altLang="zh-CN" sz="1000" i="1">
                            <a:latin typeface="Cambria Math" panose="02040503050406030204" pitchFamily="18" charset="0"/>
                          </a:rPr>
                          <m:t>𝑖</m:t>
                        </m:r>
                      </m:sub>
                    </m:sSub>
                  </m:oMath>
                </a14:m>
                <a:endParaRPr lang="en-US" altLang="zh-CN" sz="1000" b="1" i="1" dirty="0">
                  <a:latin typeface="Cambria Math" panose="02040503050406030204" pitchFamily="18" charset="0"/>
                  <a:sym typeface="+mn-ea"/>
                </a:endParaRPr>
              </a:p>
            </p:txBody>
          </p:sp>
        </mc:Choice>
        <mc:Fallback>
          <p:sp>
            <p:nvSpPr>
              <p:cNvPr id="15" name="标注: 弯曲线形 14"/>
              <p:cNvSpPr>
                <a:spLocks noRot="1" noChangeAspect="1" noMove="1" noResize="1" noEditPoints="1" noAdjustHandles="1" noChangeArrowheads="1" noChangeShapeType="1" noTextEdit="1"/>
              </p:cNvSpPr>
              <p:nvPr>
                <p:custDataLst>
                  <p:tags r:id="rId16"/>
                </p:custDataLst>
              </p:nvPr>
            </p:nvSpPr>
            <p:spPr>
              <a:xfrm flipH="1">
                <a:off x="311150" y="3751611"/>
                <a:ext cx="1354455" cy="216000"/>
              </a:xfrm>
              <a:prstGeom prst="borderCallout2">
                <a:avLst>
                  <a:gd name="adj1" fmla="val 47977"/>
                  <a:gd name="adj2" fmla="val -2903"/>
                  <a:gd name="adj3" fmla="val 47977"/>
                  <a:gd name="adj4" fmla="val -26793"/>
                  <a:gd name="adj5" fmla="val -42629"/>
                  <a:gd name="adj6" fmla="val -34461"/>
                </a:avLst>
              </a:prstGeom>
              <a:blipFill rotWithShape="1">
                <a:blip r:embed="rId17"/>
                <a:stretch>
                  <a:fillRect l="-1453" t="-47051" r="-35677" b="-8759"/>
                </a:stretch>
              </a:blipFill>
              <a:ln w="38100">
                <a:solidFill>
                  <a:srgbClr val="006CB5"/>
                </a:solidFill>
              </a:ln>
            </p:spPr>
            <p:style>
              <a:lnRef idx="2">
                <a:schemeClr val="accent1">
                  <a:shade val="50000"/>
                </a:schemeClr>
              </a:lnRef>
              <a:fillRef idx="1">
                <a:schemeClr val="accent1"/>
              </a:fillRef>
              <a:effectRef idx="0">
                <a:schemeClr val="accent1"/>
              </a:effectRef>
              <a:fontRef idx="minor">
                <a:schemeClr val="lt1"/>
              </a:fontRef>
            </p:style>
            <p:txBody>
              <a:bodyPr/>
              <a:lstStyle/>
              <a:p>
                <a:r>
                  <a:rPr lang="zh-CN" altLang="en-US">
                    <a:noFill/>
                  </a:rPr>
                  <a:t> </a:t>
                </a:r>
              </a:p>
            </p:txBody>
          </p:sp>
        </mc:Fallback>
      </mc:AlternateContent>
      <p:sp>
        <p:nvSpPr>
          <p:cNvPr id="16" name="Shape 266"/>
          <p:cNvSpPr txBox="1"/>
          <p:nvPr/>
        </p:nvSpPr>
        <p:spPr>
          <a:xfrm>
            <a:off x="4425139" y="2586145"/>
            <a:ext cx="3782060" cy="453390"/>
          </a:xfrm>
          <a:prstGeom prst="rect">
            <a:avLst/>
          </a:prstGeom>
          <a:noFill/>
          <a:ln>
            <a:noFill/>
          </a:ln>
        </p:spPr>
        <p:txBody>
          <a:bodyPr vert="horz" lIns="90000" tIns="46800" rIns="90000" bIns="46800" rtlCol="0"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1" indent="-457200">
              <a:lnSpc>
                <a:spcPct val="130000"/>
              </a:lnSpc>
              <a:spcBef>
                <a:spcPts val="600"/>
              </a:spcBef>
              <a:buClr>
                <a:schemeClr val="accent2">
                  <a:lumMod val="75000"/>
                </a:schemeClr>
              </a:buClr>
              <a:buSzPct val="100000"/>
              <a:buFont typeface="Wingdings" panose="05000000000000000000" pitchFamily="2" charset="2"/>
              <a:buChar char="q"/>
            </a:pPr>
            <a:r>
              <a:rPr lang="en-US" altLang="zh-CN" b="1" dirty="0">
                <a:latin typeface="Arial" panose="020B0604020202020204" pitchFamily="34" charset="0"/>
                <a:sym typeface="Comic Sans MS" panose="030F0702030302020204"/>
              </a:rPr>
              <a:t>Completion Time </a:t>
            </a:r>
            <a:r>
              <a:rPr lang="en-US" b="1" dirty="0">
                <a:latin typeface="Arial" panose="020B0604020202020204" pitchFamily="34" charset="0"/>
                <a:sym typeface="Comic Sans MS" panose="030F0702030302020204"/>
              </a:rPr>
              <a:t>Model</a:t>
            </a:r>
            <a:endParaRPr lang="en-US" b="1" dirty="0">
              <a:latin typeface="Arial" panose="020B0604020202020204" pitchFamily="34" charset="0"/>
              <a:ea typeface="Comic Sans MS" panose="030F0702030302020204"/>
              <a:cs typeface="Arial" panose="020B0604020202020204" pitchFamily="34" charset="0"/>
              <a:sym typeface="Comic Sans MS" panose="030F0702030302020204"/>
            </a:endParaRPr>
          </a:p>
        </p:txBody>
      </p:sp>
      <mc:AlternateContent xmlns:mc="http://schemas.openxmlformats.org/markup-compatibility/2006">
        <mc:Choice xmlns:a14="http://schemas.microsoft.com/office/drawing/2010/main" Requires="a14">
          <p:sp>
            <p:nvSpPr>
              <p:cNvPr id="18" name="文本框 17"/>
              <p:cNvSpPr txBox="1"/>
              <p:nvPr/>
            </p:nvSpPr>
            <p:spPr>
              <a:xfrm>
                <a:off x="1761621" y="4173831"/>
                <a:ext cx="2635249" cy="609013"/>
              </a:xfrm>
              <a:prstGeom prst="rect">
                <a:avLst/>
              </a:prstGeom>
              <a:noFill/>
            </p:spPr>
            <p:txBody>
              <a:bodyPr wrap="square">
                <a:spAutoFit/>
              </a:bodyPr>
              <a:lstStyle/>
              <a:p>
                <a14:m>
                  <m:oMathPara xmlns:m="http://schemas.openxmlformats.org/officeDocument/2006/math">
                    <m:oMathParaPr>
                      <m:jc m:val="centerGroup"/>
                    </m:oMathParaPr>
                    <m:oMath xmlns:m="http://schemas.openxmlformats.org/officeDocument/2006/math">
                      <m:sSubSup>
                        <m:sSubSupPr>
                          <m:ctrlPr>
                            <a:rPr lang="en-US" altLang="zh-CN" sz="1200" b="0" i="1" smtClean="0">
                              <a:latin typeface="Cambria Math" panose="02040503050406030204" pitchFamily="18" charset="0"/>
                              <a:sym typeface="Comic Sans MS" panose="030F0702030302020204"/>
                            </a:rPr>
                          </m:ctrlPr>
                        </m:sSubSupPr>
                        <m:e>
                          <m:r>
                            <a:rPr lang="en-US" altLang="zh-CN" sz="1200" b="0" i="1" smtClean="0">
                              <a:latin typeface="Cambria Math" panose="02040503050406030204" pitchFamily="18" charset="0"/>
                              <a:sym typeface="Comic Sans MS" panose="030F0702030302020204"/>
                            </a:rPr>
                            <m:t>𝑑</m:t>
                          </m:r>
                        </m:e>
                        <m:sub>
                          <m:r>
                            <a:rPr lang="en-US" altLang="zh-CN" sz="1200" b="0" i="1" smtClean="0">
                              <a:latin typeface="Cambria Math" panose="02040503050406030204" pitchFamily="18" charset="0"/>
                              <a:sym typeface="Comic Sans MS" panose="030F0702030302020204"/>
                            </a:rPr>
                            <m:t>𝑖𝑛</m:t>
                          </m:r>
                        </m:sub>
                        <m:sup>
                          <m:r>
                            <a:rPr lang="en-US" altLang="zh-CN" sz="1200" b="0" i="1" smtClean="0">
                              <a:latin typeface="Cambria Math" panose="02040503050406030204" pitchFamily="18" charset="0"/>
                              <a:sym typeface="Comic Sans MS" panose="030F0702030302020204"/>
                            </a:rPr>
                            <m:t>ℎ</m:t>
                          </m:r>
                        </m:sup>
                      </m:sSubSup>
                      <m:r>
                        <a:rPr lang="en-US" altLang="zh-CN" sz="1200" b="0" i="0" smtClean="0">
                          <a:latin typeface="Cambria Math" panose="02040503050406030204" pitchFamily="18" charset="0"/>
                          <a:sym typeface="Comic Sans MS" panose="030F0702030302020204"/>
                        </a:rPr>
                        <m:t>=</m:t>
                      </m:r>
                      <m:sSub>
                        <m:sSubPr>
                          <m:ctrlPr>
                            <a:rPr lang="en-US" altLang="zh-CN" sz="1200" b="0" i="1" smtClean="0">
                              <a:latin typeface="Cambria Math" panose="02040503050406030204" pitchFamily="18" charset="0"/>
                              <a:sym typeface="Comic Sans MS" panose="030F0702030302020204"/>
                            </a:rPr>
                          </m:ctrlPr>
                        </m:sSubPr>
                        <m:e>
                          <m:r>
                            <a:rPr lang="zh-CN" altLang="en-US" sz="1200" i="1">
                              <a:latin typeface="Cambria Math" panose="02040503050406030204" pitchFamily="18" charset="0"/>
                              <a:sym typeface="Comic Sans MS" panose="030F0702030302020204"/>
                            </a:rPr>
                            <m:t>𝟙</m:t>
                          </m:r>
                        </m:e>
                        <m:sub>
                          <m:r>
                            <a:rPr lang="en-US" altLang="zh-CN" sz="1200" b="0" i="1" smtClean="0">
                              <a:latin typeface="Cambria Math" panose="02040503050406030204" pitchFamily="18" charset="0"/>
                              <a:sym typeface="Comic Sans MS" panose="030F0702030302020204"/>
                            </a:rPr>
                            <m:t>[</m:t>
                          </m:r>
                          <m:sSub>
                            <m:sSubPr>
                              <m:ctrlPr>
                                <a:rPr lang="en-US" altLang="zh-CN" sz="1200" i="1">
                                  <a:latin typeface="Cambria Math" panose="02040503050406030204" pitchFamily="18" charset="0"/>
                                </a:rPr>
                              </m:ctrlPr>
                            </m:sSubPr>
                            <m:e>
                              <m:r>
                                <a:rPr lang="en-US" altLang="zh-CN" sz="1200" i="1">
                                  <a:latin typeface="Cambria Math" panose="02040503050406030204" pitchFamily="18" charset="0"/>
                                </a:rPr>
                                <m:t>𝑣</m:t>
                              </m:r>
                            </m:e>
                            <m:sub>
                              <m:r>
                                <a:rPr lang="en-US" altLang="zh-CN" sz="1200" i="1">
                                  <a:latin typeface="Cambria Math" panose="02040503050406030204" pitchFamily="18" charset="0"/>
                                </a:rPr>
                                <m:t>𝑘</m:t>
                              </m:r>
                            </m:sub>
                          </m:sSub>
                          <m:r>
                            <a:rPr lang="en-US" altLang="zh-CN" sz="1200" i="1" smtClean="0">
                              <a:latin typeface="Cambria Math" panose="02040503050406030204" pitchFamily="18" charset="0"/>
                              <a:ea typeface="Cambria Math" panose="02040503050406030204" pitchFamily="18" charset="0"/>
                            </a:rPr>
                            <m:t>≠</m:t>
                          </m:r>
                          <m:sSub>
                            <m:sSubPr>
                              <m:ctrlPr>
                                <a:rPr lang="en-US" altLang="zh-CN" sz="1200" i="1">
                                  <a:latin typeface="Cambria Math" panose="02040503050406030204" pitchFamily="18" charset="0"/>
                                </a:rPr>
                              </m:ctrlPr>
                            </m:sSubPr>
                            <m:e>
                              <m:r>
                                <a:rPr lang="en-US" altLang="zh-CN" sz="1200" i="1">
                                  <a:latin typeface="Cambria Math" panose="02040503050406030204" pitchFamily="18" charset="0"/>
                                </a:rPr>
                                <m:t>𝑣</m:t>
                              </m:r>
                            </m:e>
                            <m:sub>
                              <m:r>
                                <a:rPr lang="en-US" altLang="zh-CN" sz="1200" b="0" i="1" smtClean="0">
                                  <a:latin typeface="Cambria Math" panose="02040503050406030204" pitchFamily="18" charset="0"/>
                                </a:rPr>
                                <m:t>𝑠</m:t>
                              </m:r>
                            </m:sub>
                          </m:sSub>
                          <m:r>
                            <a:rPr lang="en-US" altLang="zh-CN" sz="1200" b="0" i="1" smtClean="0">
                              <a:latin typeface="Cambria Math" panose="02040503050406030204" pitchFamily="18" charset="0"/>
                            </a:rPr>
                            <m:t>]</m:t>
                          </m:r>
                        </m:sub>
                      </m:sSub>
                      <m:r>
                        <a:rPr lang="en-US" altLang="zh-CN" sz="1200" b="0" i="1" smtClean="0">
                          <a:latin typeface="Cambria Math" panose="02040503050406030204" pitchFamily="18" charset="0"/>
                          <a:ea typeface="Cambria Math" panose="02040503050406030204" pitchFamily="18" charset="0"/>
                          <a:sym typeface="Comic Sans MS" panose="030F0702030302020204"/>
                        </a:rPr>
                        <m:t>∙</m:t>
                      </m:r>
                      <m:nary>
                        <m:naryPr>
                          <m:chr m:val="∑"/>
                          <m:supHide m:val="on"/>
                          <m:ctrlPr>
                            <a:rPr lang="en-US" altLang="zh-CN" sz="1200" b="0" i="1" smtClean="0">
                              <a:latin typeface="Cambria Math" panose="02040503050406030204" pitchFamily="18" charset="0"/>
                              <a:ea typeface="Cambria Math" panose="02040503050406030204" pitchFamily="18" charset="0"/>
                              <a:sym typeface="Comic Sans MS" panose="030F0702030302020204"/>
                            </a:rPr>
                          </m:ctrlPr>
                        </m:naryPr>
                        <m:sub>
                          <m:sSub>
                            <m:sSubPr>
                              <m:ctrlPr>
                                <a:rPr lang="en-US" altLang="zh-CN" sz="1200" i="1">
                                  <a:latin typeface="Cambria Math" panose="02040503050406030204" pitchFamily="18" charset="0"/>
                                </a:rPr>
                              </m:ctrlPr>
                            </m:sSubPr>
                            <m:e>
                              <m:r>
                                <a:rPr lang="en-US" altLang="zh-CN" sz="1200" i="1">
                                  <a:latin typeface="Cambria Math" panose="02040503050406030204" pitchFamily="18" charset="0"/>
                                </a:rPr>
                                <m:t>𝑙</m:t>
                              </m:r>
                            </m:e>
                            <m:sub>
                              <m:r>
                                <a:rPr lang="en-US" altLang="zh-CN" sz="1200" b="0" i="1" smtClean="0">
                                  <a:latin typeface="Cambria Math" panose="02040503050406030204" pitchFamily="18" charset="0"/>
                                </a:rPr>
                                <m:t>𝑖</m:t>
                              </m:r>
                              <m:r>
                                <a:rPr lang="en-US" altLang="zh-CN" sz="1200" b="0" i="1" smtClean="0">
                                  <a:latin typeface="Cambria Math" panose="02040503050406030204" pitchFamily="18" charset="0"/>
                                </a:rPr>
                                <m:t>,</m:t>
                              </m:r>
                              <m:r>
                                <a:rPr lang="en-US" altLang="zh-CN" sz="1200" b="0" i="1" smtClean="0">
                                  <a:latin typeface="Cambria Math" panose="02040503050406030204" pitchFamily="18" charset="0"/>
                                </a:rPr>
                                <m:t>𝑗</m:t>
                              </m:r>
                            </m:sub>
                          </m:sSub>
                          <m:r>
                            <a:rPr lang="en-US" altLang="zh-CN" sz="1200" i="1">
                              <a:latin typeface="Cambria Math" panose="02040503050406030204" pitchFamily="18" charset="0"/>
                              <a:ea typeface="Cambria Math" panose="02040503050406030204" pitchFamily="18" charset="0"/>
                            </a:rPr>
                            <m:t>∈</m:t>
                          </m:r>
                          <m:r>
                            <a:rPr lang="zh-CN" altLang="en-US" sz="1200">
                              <a:latin typeface="Cambria Math" panose="02040503050406030204" pitchFamily="18" charset="0"/>
                              <a:ea typeface="黑体" panose="02010609060101010101" pitchFamily="49" charset="-122"/>
                              <a:cs typeface="Times New Roman" panose="02020603050405020304" pitchFamily="18" charset="0"/>
                            </a:rPr>
                            <m:t>𝜋</m:t>
                          </m:r>
                          <m:r>
                            <a:rPr lang="en-US" altLang="zh-CN" sz="1200" b="0" i="0" smtClean="0">
                              <a:latin typeface="Cambria Math" panose="02040503050406030204" pitchFamily="18" charset="0"/>
                              <a:ea typeface="黑体" panose="02010609060101010101" pitchFamily="49" charset="-122"/>
                              <a:cs typeface="Times New Roman" panose="02020603050405020304" pitchFamily="18" charset="0"/>
                            </a:rPr>
                            <m:t>(</m:t>
                          </m:r>
                          <m:sSub>
                            <m:sSubPr>
                              <m:ctrlPr>
                                <a:rPr lang="en-US" altLang="zh-CN" sz="1200" i="1">
                                  <a:latin typeface="Cambria Math" panose="02040503050406030204" pitchFamily="18" charset="0"/>
                                </a:rPr>
                              </m:ctrlPr>
                            </m:sSubPr>
                            <m:e>
                              <m:r>
                                <a:rPr lang="en-US" altLang="zh-CN" sz="1200" i="1">
                                  <a:latin typeface="Cambria Math" panose="02040503050406030204" pitchFamily="18" charset="0"/>
                                </a:rPr>
                                <m:t>𝑣</m:t>
                              </m:r>
                            </m:e>
                            <m:sub>
                              <m:r>
                                <a:rPr lang="en-US" altLang="zh-CN" sz="1200" i="1">
                                  <a:latin typeface="Cambria Math" panose="02040503050406030204" pitchFamily="18" charset="0"/>
                                </a:rPr>
                                <m:t>𝑘</m:t>
                              </m:r>
                            </m:sub>
                          </m:sSub>
                          <m:r>
                            <a:rPr lang="en-US" altLang="zh-CN" sz="1200" b="0" i="1" smtClean="0">
                              <a:latin typeface="Cambria Math" panose="02040503050406030204" pitchFamily="18" charset="0"/>
                            </a:rPr>
                            <m:t>,</m:t>
                          </m:r>
                          <m:sSub>
                            <m:sSubPr>
                              <m:ctrlPr>
                                <a:rPr lang="en-US" altLang="zh-CN" sz="1200" i="1">
                                  <a:latin typeface="Cambria Math" panose="02040503050406030204" pitchFamily="18" charset="0"/>
                                </a:rPr>
                              </m:ctrlPr>
                            </m:sSubPr>
                            <m:e>
                              <m:r>
                                <a:rPr lang="en-US" altLang="zh-CN" sz="1200" i="1">
                                  <a:latin typeface="Cambria Math" panose="02040503050406030204" pitchFamily="18" charset="0"/>
                                </a:rPr>
                                <m:t>𝑣</m:t>
                              </m:r>
                            </m:e>
                            <m:sub>
                              <m:r>
                                <a:rPr lang="en-US" altLang="zh-CN" sz="1200" i="1">
                                  <a:latin typeface="Cambria Math" panose="02040503050406030204" pitchFamily="18" charset="0"/>
                                </a:rPr>
                                <m:t>𝑠</m:t>
                              </m:r>
                            </m:sub>
                          </m:sSub>
                          <m:r>
                            <a:rPr lang="en-US" altLang="zh-CN" sz="1200" b="0" i="1" smtClean="0">
                              <a:latin typeface="Cambria Math" panose="02040503050406030204" pitchFamily="18" charset="0"/>
                            </a:rPr>
                            <m:t>)</m:t>
                          </m:r>
                        </m:sub>
                        <m:sup/>
                        <m:e>
                          <m:f>
                            <m:fPr>
                              <m:ctrlPr>
                                <a:rPr lang="en-US" altLang="zh-CN" sz="1200" b="0" i="1" smtClean="0">
                                  <a:latin typeface="Cambria Math" panose="02040503050406030204" pitchFamily="18" charset="0"/>
                                  <a:ea typeface="Cambria Math" panose="02040503050406030204" pitchFamily="18" charset="0"/>
                                  <a:sym typeface="Comic Sans MS" panose="030F0702030302020204"/>
                                </a:rPr>
                              </m:ctrlPr>
                            </m:fPr>
                            <m:num>
                              <m:sSubSup>
                                <m:sSubSupPr>
                                  <m:ctrlPr>
                                    <a:rPr lang="en-US" altLang="zh-CN" sz="1200" b="0" i="1" smtClean="0">
                                      <a:latin typeface="Cambria Math" panose="02040503050406030204" pitchFamily="18" charset="0"/>
                                      <a:ea typeface="Cambria Math" panose="02040503050406030204" pitchFamily="18" charset="0"/>
                                      <a:sym typeface="Comic Sans MS" panose="030F0702030302020204"/>
                                    </a:rPr>
                                  </m:ctrlPr>
                                </m:sSubSupPr>
                                <m:e>
                                  <m:r>
                                    <a:rPr lang="en-US" altLang="zh-CN" sz="1200" b="0" i="1" smtClean="0">
                                      <a:latin typeface="Cambria Math" panose="02040503050406030204" pitchFamily="18" charset="0"/>
                                      <a:ea typeface="Cambria Math" panose="02040503050406030204" pitchFamily="18" charset="0"/>
                                      <a:sym typeface="Comic Sans MS" panose="030F0702030302020204"/>
                                    </a:rPr>
                                    <m:t>𝑟</m:t>
                                  </m:r>
                                </m:e>
                                <m:sub>
                                  <m:r>
                                    <a:rPr lang="en-US" altLang="zh-CN" sz="1200" b="0" i="1" smtClean="0">
                                      <a:latin typeface="Cambria Math" panose="02040503050406030204" pitchFamily="18" charset="0"/>
                                      <a:ea typeface="Cambria Math" panose="02040503050406030204" pitchFamily="18" charset="0"/>
                                      <a:sym typeface="Comic Sans MS" panose="030F0702030302020204"/>
                                    </a:rPr>
                                    <m:t>𝑖𝑛</m:t>
                                  </m:r>
                                </m:sub>
                                <m:sup>
                                  <m:r>
                                    <a:rPr lang="en-US" altLang="zh-CN" sz="1200" b="0" i="1" smtClean="0">
                                      <a:latin typeface="Cambria Math" panose="02040503050406030204" pitchFamily="18" charset="0"/>
                                      <a:ea typeface="Cambria Math" panose="02040503050406030204" pitchFamily="18" charset="0"/>
                                      <a:sym typeface="Comic Sans MS" panose="030F0702030302020204"/>
                                    </a:rPr>
                                    <m:t>ℎ</m:t>
                                  </m:r>
                                </m:sup>
                              </m:sSubSup>
                            </m:num>
                            <m:den>
                              <m:r>
                                <a:rPr lang="en-US" altLang="zh-CN" sz="1200" b="0" i="1" smtClean="0">
                                  <a:latin typeface="Cambria Math" panose="02040503050406030204" pitchFamily="18" charset="0"/>
                                  <a:ea typeface="Cambria Math" panose="02040503050406030204" pitchFamily="18" charset="0"/>
                                  <a:sym typeface="Comic Sans MS" panose="030F0702030302020204"/>
                                </a:rPr>
                                <m:t>𝑏</m:t>
                              </m:r>
                              <m:r>
                                <a:rPr lang="en-US" altLang="zh-CN" sz="1200" b="0" i="1" smtClean="0">
                                  <a:latin typeface="Cambria Math" panose="02040503050406030204" pitchFamily="18" charset="0"/>
                                  <a:ea typeface="Cambria Math" panose="02040503050406030204" pitchFamily="18" charset="0"/>
                                  <a:sym typeface="Comic Sans MS" panose="030F0702030302020204"/>
                                </a:rPr>
                                <m:t>(</m:t>
                              </m:r>
                              <m:sSub>
                                <m:sSubPr>
                                  <m:ctrlPr>
                                    <a:rPr lang="en-US" altLang="zh-CN" sz="1200" i="1">
                                      <a:latin typeface="Cambria Math" panose="02040503050406030204" pitchFamily="18" charset="0"/>
                                    </a:rPr>
                                  </m:ctrlPr>
                                </m:sSubPr>
                                <m:e>
                                  <m:r>
                                    <a:rPr lang="en-US" altLang="zh-CN" sz="1200" i="1">
                                      <a:latin typeface="Cambria Math" panose="02040503050406030204" pitchFamily="18" charset="0"/>
                                    </a:rPr>
                                    <m:t>𝑙</m:t>
                                  </m:r>
                                </m:e>
                                <m:sub>
                                  <m:r>
                                    <a:rPr lang="en-US" altLang="zh-CN" sz="1200" i="1">
                                      <a:latin typeface="Cambria Math" panose="02040503050406030204" pitchFamily="18" charset="0"/>
                                    </a:rPr>
                                    <m:t>𝑖</m:t>
                                  </m:r>
                                  <m:r>
                                    <a:rPr lang="en-US" altLang="zh-CN" sz="1200" i="1">
                                      <a:latin typeface="Cambria Math" panose="02040503050406030204" pitchFamily="18" charset="0"/>
                                    </a:rPr>
                                    <m:t>,</m:t>
                                  </m:r>
                                  <m:r>
                                    <a:rPr lang="en-US" altLang="zh-CN" sz="1200" i="1">
                                      <a:latin typeface="Cambria Math" panose="02040503050406030204" pitchFamily="18" charset="0"/>
                                    </a:rPr>
                                    <m:t>𝑗</m:t>
                                  </m:r>
                                </m:sub>
                              </m:sSub>
                              <m:r>
                                <a:rPr lang="en-US" altLang="zh-CN" sz="1200" b="0" i="1" smtClean="0">
                                  <a:latin typeface="Cambria Math" panose="02040503050406030204" pitchFamily="18" charset="0"/>
                                </a:rPr>
                                <m:t>)</m:t>
                              </m:r>
                            </m:den>
                          </m:f>
                        </m:e>
                      </m:nary>
                    </m:oMath>
                  </m:oMathPara>
                </a14:m>
                <a:endParaRPr lang="zh-CN" altLang="en-US" dirty="0"/>
              </a:p>
            </p:txBody>
          </p:sp>
        </mc:Choice>
        <mc:Fallback>
          <p:sp>
            <p:nvSpPr>
              <p:cNvPr id="18" name="文本框 17"/>
              <p:cNvSpPr txBox="1">
                <a:spLocks noRot="1" noChangeAspect="1" noMove="1" noResize="1" noEditPoints="1" noAdjustHandles="1" noChangeArrowheads="1" noChangeShapeType="1" noTextEdit="1"/>
              </p:cNvSpPr>
              <p:nvPr/>
            </p:nvSpPr>
            <p:spPr>
              <a:xfrm>
                <a:off x="1761621" y="4173831"/>
                <a:ext cx="2635249" cy="609013"/>
              </a:xfrm>
              <a:prstGeom prst="rect">
                <a:avLst/>
              </a:prstGeom>
              <a:blipFill rotWithShape="1">
                <a:blip r:embed="rId18"/>
                <a:stretch>
                  <a:fillRect l="-5" t="-100" r="5" b="4"/>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20" name="文本框 19"/>
              <p:cNvSpPr txBox="1"/>
              <p:nvPr/>
            </p:nvSpPr>
            <p:spPr>
              <a:xfrm>
                <a:off x="4571498" y="4188224"/>
                <a:ext cx="1583663" cy="483466"/>
              </a:xfrm>
              <a:prstGeom prst="rect">
                <a:avLst/>
              </a:prstGeom>
              <a:noFill/>
            </p:spPr>
            <p:txBody>
              <a:bodyPr wrap="square">
                <a:spAutoFit/>
              </a:bodyPr>
              <a:lstStyle/>
              <a:p>
                <a14:m>
                  <m:oMathPara xmlns:m="http://schemas.openxmlformats.org/officeDocument/2006/math">
                    <m:oMathParaPr>
                      <m:jc m:val="centerGroup"/>
                    </m:oMathParaPr>
                    <m:oMath xmlns:m="http://schemas.openxmlformats.org/officeDocument/2006/math">
                      <m:sSubSup>
                        <m:sSubSupPr>
                          <m:ctrlPr>
                            <a:rPr lang="en-US" altLang="zh-CN" sz="1200" i="1" smtClean="0">
                              <a:latin typeface="Cambria Math" panose="02040503050406030204" pitchFamily="18" charset="0"/>
                              <a:sym typeface="Comic Sans MS" panose="030F0702030302020204"/>
                            </a:rPr>
                          </m:ctrlPr>
                        </m:sSubSupPr>
                        <m:e>
                          <m:r>
                            <a:rPr lang="en-US" altLang="zh-CN" sz="1200" i="1">
                              <a:latin typeface="Cambria Math" panose="02040503050406030204" pitchFamily="18" charset="0"/>
                              <a:sym typeface="Comic Sans MS" panose="030F0702030302020204"/>
                            </a:rPr>
                            <m:t>𝑑</m:t>
                          </m:r>
                        </m:e>
                        <m:sub>
                          <m:r>
                            <a:rPr lang="en-US" altLang="zh-CN" sz="1200" b="0" i="1" smtClean="0">
                              <a:latin typeface="Cambria Math" panose="02040503050406030204" pitchFamily="18" charset="0"/>
                              <a:sym typeface="Comic Sans MS" panose="030F0702030302020204"/>
                            </a:rPr>
                            <m:t>𝑐</m:t>
                          </m:r>
                        </m:sub>
                        <m:sup>
                          <m:r>
                            <a:rPr lang="en-US" altLang="zh-CN" sz="1200" i="1">
                              <a:latin typeface="Cambria Math" panose="02040503050406030204" pitchFamily="18" charset="0"/>
                              <a:sym typeface="Comic Sans MS" panose="030F0702030302020204"/>
                            </a:rPr>
                            <m:t>ℎ</m:t>
                          </m:r>
                        </m:sup>
                      </m:sSubSup>
                      <m:d>
                        <m:dPr>
                          <m:ctrlPr>
                            <a:rPr lang="en-US" altLang="zh-CN" sz="1200" i="1">
                              <a:latin typeface="Cambria Math" panose="02040503050406030204" pitchFamily="18" charset="0"/>
                              <a:ea typeface="Cambria Math" panose="02040503050406030204" pitchFamily="18" charset="0"/>
                              <a:sym typeface="Comic Sans MS" panose="030F0702030302020204"/>
                            </a:rPr>
                          </m:ctrlPr>
                        </m:dPr>
                        <m:e>
                          <m:sSub>
                            <m:sSubPr>
                              <m:ctrlPr>
                                <a:rPr lang="en-US" altLang="zh-CN" sz="1200" i="1">
                                  <a:latin typeface="Cambria Math" panose="02040503050406030204" pitchFamily="18" charset="0"/>
                                </a:rPr>
                              </m:ctrlPr>
                            </m:sSubPr>
                            <m:e>
                              <m:r>
                                <a:rPr lang="en-US" altLang="zh-CN" sz="1200" i="1">
                                  <a:latin typeface="Cambria Math" panose="02040503050406030204" pitchFamily="18" charset="0"/>
                                </a:rPr>
                                <m:t>𝑚</m:t>
                              </m:r>
                            </m:e>
                            <m:sub>
                              <m:r>
                                <a:rPr lang="en-US" altLang="zh-CN" sz="1200" i="1">
                                  <a:latin typeface="Cambria Math" panose="02040503050406030204" pitchFamily="18" charset="0"/>
                                </a:rPr>
                                <m:t>𝑖</m:t>
                              </m:r>
                            </m:sub>
                          </m:sSub>
                        </m:e>
                      </m:d>
                      <m:r>
                        <a:rPr lang="en-US" altLang="zh-CN" sz="1200" b="0" i="1" smtClean="0">
                          <a:latin typeface="Cambria Math" panose="02040503050406030204" pitchFamily="18" charset="0"/>
                        </a:rPr>
                        <m:t>=</m:t>
                      </m:r>
                      <m:f>
                        <m:fPr>
                          <m:ctrlPr>
                            <a:rPr lang="en-US" altLang="zh-CN" sz="1200" b="0" i="1" smtClean="0">
                              <a:latin typeface="Cambria Math" panose="02040503050406030204" pitchFamily="18" charset="0"/>
                            </a:rPr>
                          </m:ctrlPr>
                        </m:fPr>
                        <m:num>
                          <m:r>
                            <a:rPr lang="en-US" altLang="zh-CN" sz="1200" b="0" i="1" smtClean="0">
                              <a:latin typeface="Cambria Math" panose="02040503050406030204" pitchFamily="18" charset="0"/>
                            </a:rPr>
                            <m:t>𝑞</m:t>
                          </m:r>
                          <m:d>
                            <m:dPr>
                              <m:ctrlPr>
                                <a:rPr lang="en-US" altLang="zh-CN" sz="1200" i="1">
                                  <a:latin typeface="Cambria Math" panose="02040503050406030204" pitchFamily="18" charset="0"/>
                                  <a:ea typeface="Cambria Math" panose="02040503050406030204" pitchFamily="18" charset="0"/>
                                  <a:sym typeface="Comic Sans MS" panose="030F0702030302020204"/>
                                </a:rPr>
                              </m:ctrlPr>
                            </m:dPr>
                            <m:e>
                              <m:sSub>
                                <m:sSubPr>
                                  <m:ctrlPr>
                                    <a:rPr lang="en-US" altLang="zh-CN" sz="1200" i="1">
                                      <a:latin typeface="Cambria Math" panose="02040503050406030204" pitchFamily="18" charset="0"/>
                                    </a:rPr>
                                  </m:ctrlPr>
                                </m:sSubPr>
                                <m:e>
                                  <m:r>
                                    <a:rPr lang="en-US" altLang="zh-CN" sz="1200" i="1">
                                      <a:latin typeface="Cambria Math" panose="02040503050406030204" pitchFamily="18" charset="0"/>
                                    </a:rPr>
                                    <m:t>𝑚</m:t>
                                  </m:r>
                                </m:e>
                                <m:sub>
                                  <m:r>
                                    <a:rPr lang="en-US" altLang="zh-CN" sz="1200" i="1">
                                      <a:latin typeface="Cambria Math" panose="02040503050406030204" pitchFamily="18" charset="0"/>
                                    </a:rPr>
                                    <m:t>𝑖</m:t>
                                  </m:r>
                                </m:sub>
                              </m:sSub>
                            </m:e>
                          </m:d>
                        </m:num>
                        <m:den>
                          <m:r>
                            <a:rPr lang="en-US" altLang="zh-CN" sz="1200" b="0" i="1" smtClean="0">
                              <a:latin typeface="Cambria Math" panose="02040503050406030204" pitchFamily="18" charset="0"/>
                            </a:rPr>
                            <m:t>𝑐</m:t>
                          </m:r>
                          <m:r>
                            <a:rPr lang="en-US" altLang="zh-CN" sz="1200" b="0" i="1" smtClean="0">
                              <a:latin typeface="Cambria Math" panose="02040503050406030204" pitchFamily="18" charset="0"/>
                            </a:rPr>
                            <m:t>(</m:t>
                          </m:r>
                          <m:sSub>
                            <m:sSubPr>
                              <m:ctrlPr>
                                <a:rPr lang="en-US" altLang="zh-CN" sz="1200" i="1">
                                  <a:latin typeface="Cambria Math" panose="02040503050406030204" pitchFamily="18" charset="0"/>
                                </a:rPr>
                              </m:ctrlPr>
                            </m:sSubPr>
                            <m:e>
                              <m:r>
                                <a:rPr lang="en-US" altLang="zh-CN" sz="1200" i="1">
                                  <a:latin typeface="Cambria Math" panose="02040503050406030204" pitchFamily="18" charset="0"/>
                                </a:rPr>
                                <m:t>𝑣</m:t>
                              </m:r>
                            </m:e>
                            <m:sub>
                              <m:r>
                                <a:rPr lang="en-US" altLang="zh-CN" sz="1200" i="1">
                                  <a:latin typeface="Cambria Math" panose="02040503050406030204" pitchFamily="18" charset="0"/>
                                </a:rPr>
                                <m:t>𝑘</m:t>
                              </m:r>
                            </m:sub>
                          </m:sSub>
                          <m:r>
                            <a:rPr lang="en-US" altLang="zh-CN" sz="1200" b="0" i="1" smtClean="0">
                              <a:latin typeface="Cambria Math" panose="02040503050406030204" pitchFamily="18" charset="0"/>
                            </a:rPr>
                            <m:t>)</m:t>
                          </m:r>
                        </m:den>
                      </m:f>
                    </m:oMath>
                  </m:oMathPara>
                </a14:m>
                <a:endParaRPr lang="zh-CN" altLang="en-US" sz="1200" dirty="0"/>
              </a:p>
            </p:txBody>
          </p:sp>
        </mc:Choice>
        <mc:Fallback>
          <p:sp>
            <p:nvSpPr>
              <p:cNvPr id="20" name="文本框 19"/>
              <p:cNvSpPr txBox="1">
                <a:spLocks noRot="1" noChangeAspect="1" noMove="1" noResize="1" noEditPoints="1" noAdjustHandles="1" noChangeArrowheads="1" noChangeShapeType="1" noTextEdit="1"/>
              </p:cNvSpPr>
              <p:nvPr/>
            </p:nvSpPr>
            <p:spPr>
              <a:xfrm>
                <a:off x="4571498" y="4188224"/>
                <a:ext cx="1583663" cy="483466"/>
              </a:xfrm>
              <a:prstGeom prst="rect">
                <a:avLst/>
              </a:prstGeom>
              <a:blipFill rotWithShape="1">
                <a:blip r:embed="rId19"/>
                <a:stretch>
                  <a:fillRect l="-8" t="-83" r="7" b="130"/>
                </a:stretch>
              </a:blipFill>
            </p:spPr>
            <p:txBody>
              <a:bodyPr/>
              <a:lstStyle/>
              <a:p>
                <a:r>
                  <a:rPr lang="zh-CN" altLang="en-US">
                    <a:noFill/>
                  </a:rPr>
                  <a:t> </a:t>
                </a:r>
              </a:p>
            </p:txBody>
          </p:sp>
        </mc:Fallback>
      </mc:AlternateContent>
      <p:cxnSp>
        <p:nvCxnSpPr>
          <p:cNvPr id="23" name="直接连接符 22"/>
          <p:cNvCxnSpPr/>
          <p:nvPr/>
        </p:nvCxnSpPr>
        <p:spPr>
          <a:xfrm>
            <a:off x="311150" y="4083919"/>
            <a:ext cx="3983383" cy="0"/>
          </a:xfrm>
          <a:prstGeom prst="line">
            <a:avLst/>
          </a:prstGeom>
          <a:ln w="19050">
            <a:prstDash val="dashDot"/>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flipV="1">
            <a:off x="4294533" y="2744470"/>
            <a:ext cx="0" cy="1332000"/>
          </a:xfrm>
          <a:prstGeom prst="line">
            <a:avLst/>
          </a:prstGeom>
          <a:ln w="19050">
            <a:prstDash val="dashDot"/>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27" name="文本框 26"/>
              <p:cNvSpPr txBox="1"/>
              <p:nvPr/>
            </p:nvSpPr>
            <p:spPr>
              <a:xfrm>
                <a:off x="6235702" y="4114021"/>
                <a:ext cx="2705100" cy="629531"/>
              </a:xfrm>
              <a:prstGeom prst="rect">
                <a:avLst/>
              </a:prstGeom>
              <a:noFill/>
            </p:spPr>
            <p:txBody>
              <a:bodyPr wrap="square">
                <a:spAutoFit/>
              </a:bodyPr>
              <a:lstStyle/>
              <a:p>
                <a14:m>
                  <m:oMathPara xmlns:m="http://schemas.openxmlformats.org/officeDocument/2006/math">
                    <m:oMathParaPr>
                      <m:jc m:val="centerGroup"/>
                    </m:oMathParaPr>
                    <m:oMath xmlns:m="http://schemas.openxmlformats.org/officeDocument/2006/math">
                      <m:sSubSup>
                        <m:sSubSupPr>
                          <m:ctrlPr>
                            <a:rPr lang="en-US" altLang="zh-CN" sz="1200" i="1" smtClean="0">
                              <a:latin typeface="Cambria Math" panose="02040503050406030204" pitchFamily="18" charset="0"/>
                              <a:sym typeface="Comic Sans MS" panose="030F0702030302020204"/>
                            </a:rPr>
                          </m:ctrlPr>
                        </m:sSubSupPr>
                        <m:e>
                          <m:r>
                            <a:rPr lang="en-US" altLang="zh-CN" sz="1200" i="1">
                              <a:latin typeface="Cambria Math" panose="02040503050406030204" pitchFamily="18" charset="0"/>
                              <a:sym typeface="Comic Sans MS" panose="030F0702030302020204"/>
                            </a:rPr>
                            <m:t>𝑑</m:t>
                          </m:r>
                        </m:e>
                        <m:sub>
                          <m:r>
                            <a:rPr lang="en-US" altLang="zh-CN" sz="1200" b="0" i="1" smtClean="0">
                              <a:latin typeface="Cambria Math" panose="02040503050406030204" pitchFamily="18" charset="0"/>
                              <a:sym typeface="Comic Sans MS" panose="030F0702030302020204"/>
                            </a:rPr>
                            <m:t>𝑙</m:t>
                          </m:r>
                        </m:sub>
                        <m:sup>
                          <m:r>
                            <a:rPr lang="en-US" altLang="zh-CN" sz="1200" i="1">
                              <a:latin typeface="Cambria Math" panose="02040503050406030204" pitchFamily="18" charset="0"/>
                              <a:sym typeface="Comic Sans MS" panose="030F0702030302020204"/>
                            </a:rPr>
                            <m:t>ℎ</m:t>
                          </m:r>
                        </m:sup>
                      </m:sSubSup>
                      <m:d>
                        <m:dPr>
                          <m:ctrlPr>
                            <a:rPr lang="en-US" altLang="zh-CN" sz="1200" b="0" i="1" smtClean="0">
                              <a:latin typeface="Cambria Math" panose="02040503050406030204" pitchFamily="18" charset="0"/>
                              <a:sym typeface="Comic Sans MS" panose="030F0702030302020204"/>
                            </a:rPr>
                          </m:ctrlPr>
                        </m:dPr>
                        <m:e>
                          <m:sSub>
                            <m:sSubPr>
                              <m:ctrlPr>
                                <a:rPr lang="en-US" altLang="zh-CN" sz="1200" i="1">
                                  <a:latin typeface="Cambria Math" panose="02040503050406030204" pitchFamily="18" charset="0"/>
                                </a:rPr>
                              </m:ctrlPr>
                            </m:sSubPr>
                            <m:e>
                              <m:r>
                                <a:rPr lang="en-US" altLang="zh-CN" sz="1200" i="1">
                                  <a:latin typeface="Cambria Math" panose="02040503050406030204" pitchFamily="18" charset="0"/>
                                </a:rPr>
                                <m:t>𝑒</m:t>
                              </m:r>
                            </m:e>
                            <m:sub>
                              <m:sSub>
                                <m:sSubPr>
                                  <m:ctrlPr>
                                    <a:rPr lang="en-US" altLang="zh-CN" sz="1200" i="1">
                                      <a:latin typeface="Cambria Math" panose="02040503050406030204" pitchFamily="18" charset="0"/>
                                    </a:rPr>
                                  </m:ctrlPr>
                                </m:sSubPr>
                                <m:e>
                                  <m:r>
                                    <a:rPr lang="en-US" altLang="zh-CN" sz="1200" i="1">
                                      <a:latin typeface="Cambria Math" panose="02040503050406030204" pitchFamily="18" charset="0"/>
                                    </a:rPr>
                                    <m:t>𝑚</m:t>
                                  </m:r>
                                </m:e>
                                <m:sub>
                                  <m:r>
                                    <a:rPr lang="en-US" altLang="zh-CN" sz="1200" i="1">
                                      <a:latin typeface="Cambria Math" panose="02040503050406030204" pitchFamily="18" charset="0"/>
                                    </a:rPr>
                                    <m:t>𝑖</m:t>
                                  </m:r>
                                </m:sub>
                              </m:sSub>
                              <m:r>
                                <a:rPr lang="en-US" altLang="zh-CN" sz="1200" i="1">
                                  <a:latin typeface="Cambria Math" panose="02040503050406030204" pitchFamily="18" charset="0"/>
                                  <a:ea typeface="Cambria Math" panose="02040503050406030204" pitchFamily="18" charset="0"/>
                                </a:rPr>
                                <m:t>→</m:t>
                              </m:r>
                              <m:sSub>
                                <m:sSubPr>
                                  <m:ctrlPr>
                                    <a:rPr lang="en-US" altLang="zh-CN" sz="1200" i="1">
                                      <a:latin typeface="Cambria Math" panose="02040503050406030204" pitchFamily="18" charset="0"/>
                                    </a:rPr>
                                  </m:ctrlPr>
                                </m:sSubPr>
                                <m:e>
                                  <m:r>
                                    <a:rPr lang="en-US" altLang="zh-CN" sz="1200" i="1">
                                      <a:latin typeface="Cambria Math" panose="02040503050406030204" pitchFamily="18" charset="0"/>
                                    </a:rPr>
                                    <m:t>𝑚</m:t>
                                  </m:r>
                                </m:e>
                                <m:sub>
                                  <m:r>
                                    <a:rPr lang="en-US" altLang="zh-CN" sz="1200" i="1">
                                      <a:latin typeface="Cambria Math" panose="02040503050406030204" pitchFamily="18" charset="0"/>
                                    </a:rPr>
                                    <m:t>𝑗</m:t>
                                  </m:r>
                                </m:sub>
                              </m:sSub>
                            </m:sub>
                          </m:sSub>
                        </m:e>
                      </m:d>
                      <m:r>
                        <a:rPr lang="en-US" altLang="zh-CN" sz="1200" b="0" i="1" smtClean="0">
                          <a:latin typeface="Cambria Math" panose="02040503050406030204" pitchFamily="18" charset="0"/>
                        </a:rPr>
                        <m:t>=</m:t>
                      </m:r>
                      <m:nary>
                        <m:naryPr>
                          <m:chr m:val="∑"/>
                          <m:supHide m:val="on"/>
                          <m:ctrlPr>
                            <a:rPr lang="en-US" altLang="zh-CN" sz="1200" i="1">
                              <a:latin typeface="Cambria Math" panose="02040503050406030204" pitchFamily="18" charset="0"/>
                              <a:ea typeface="Cambria Math" panose="02040503050406030204" pitchFamily="18" charset="0"/>
                              <a:sym typeface="Comic Sans MS" panose="030F0702030302020204"/>
                            </a:rPr>
                          </m:ctrlPr>
                        </m:naryPr>
                        <m:sub>
                          <m:sSub>
                            <m:sSubPr>
                              <m:ctrlPr>
                                <a:rPr lang="en-US" altLang="zh-CN" sz="1200" i="1">
                                  <a:latin typeface="Cambria Math" panose="02040503050406030204" pitchFamily="18" charset="0"/>
                                </a:rPr>
                              </m:ctrlPr>
                            </m:sSubPr>
                            <m:e>
                              <m:r>
                                <a:rPr lang="en-US" altLang="zh-CN" sz="1200" i="1">
                                  <a:latin typeface="Cambria Math" panose="02040503050406030204" pitchFamily="18" charset="0"/>
                                </a:rPr>
                                <m:t>𝑙</m:t>
                              </m:r>
                            </m:e>
                            <m:sub>
                              <m:r>
                                <a:rPr lang="en-US" altLang="zh-CN" sz="1200" i="1">
                                  <a:latin typeface="Cambria Math" panose="02040503050406030204" pitchFamily="18" charset="0"/>
                                </a:rPr>
                                <m:t>𝑖</m:t>
                              </m:r>
                              <m:r>
                                <a:rPr lang="en-US" altLang="zh-CN" sz="1200" i="1">
                                  <a:latin typeface="Cambria Math" panose="02040503050406030204" pitchFamily="18" charset="0"/>
                                </a:rPr>
                                <m:t>,</m:t>
                              </m:r>
                              <m:r>
                                <a:rPr lang="en-US" altLang="zh-CN" sz="1200" i="1">
                                  <a:latin typeface="Cambria Math" panose="02040503050406030204" pitchFamily="18" charset="0"/>
                                </a:rPr>
                                <m:t>𝑗</m:t>
                              </m:r>
                            </m:sub>
                          </m:sSub>
                          <m:r>
                            <a:rPr lang="en-US" altLang="zh-CN" sz="1200" i="1">
                              <a:latin typeface="Cambria Math" panose="02040503050406030204" pitchFamily="18" charset="0"/>
                              <a:ea typeface="Cambria Math" panose="02040503050406030204" pitchFamily="18" charset="0"/>
                            </a:rPr>
                            <m:t>∈</m:t>
                          </m:r>
                          <m:r>
                            <a:rPr lang="zh-CN" altLang="en-US" sz="1200">
                              <a:latin typeface="Cambria Math" panose="02040503050406030204" pitchFamily="18" charset="0"/>
                              <a:ea typeface="黑体" panose="02010609060101010101" pitchFamily="49" charset="-122"/>
                              <a:cs typeface="Times New Roman" panose="02020603050405020304" pitchFamily="18" charset="0"/>
                            </a:rPr>
                            <m:t>𝜋</m:t>
                          </m:r>
                          <m:r>
                            <a:rPr lang="en-US" altLang="zh-CN" sz="1200">
                              <a:latin typeface="Cambria Math" panose="02040503050406030204" pitchFamily="18" charset="0"/>
                              <a:ea typeface="黑体" panose="02010609060101010101" pitchFamily="49" charset="-122"/>
                              <a:cs typeface="Times New Roman" panose="02020603050405020304" pitchFamily="18" charset="0"/>
                            </a:rPr>
                            <m:t>(</m:t>
                          </m:r>
                          <m:sSub>
                            <m:sSubPr>
                              <m:ctrlPr>
                                <a:rPr lang="en-US" altLang="zh-CN" sz="1200" i="1">
                                  <a:latin typeface="Cambria Math" panose="02040503050406030204" pitchFamily="18" charset="0"/>
                                </a:rPr>
                              </m:ctrlPr>
                            </m:sSubPr>
                            <m:e>
                              <m:r>
                                <a:rPr lang="en-US" altLang="zh-CN" sz="1200" i="1">
                                  <a:latin typeface="Cambria Math" panose="02040503050406030204" pitchFamily="18" charset="0"/>
                                </a:rPr>
                                <m:t>𝑣</m:t>
                              </m:r>
                            </m:e>
                            <m:sub>
                              <m:r>
                                <a:rPr lang="en-US" altLang="zh-CN" sz="1200" b="0" i="1" smtClean="0">
                                  <a:latin typeface="Cambria Math" panose="02040503050406030204" pitchFamily="18" charset="0"/>
                                </a:rPr>
                                <m:t>𝑎</m:t>
                              </m:r>
                            </m:sub>
                          </m:sSub>
                          <m:r>
                            <a:rPr lang="en-US" altLang="zh-CN" sz="1200" i="1">
                              <a:latin typeface="Cambria Math" panose="02040503050406030204" pitchFamily="18" charset="0"/>
                            </a:rPr>
                            <m:t>,</m:t>
                          </m:r>
                          <m:sSub>
                            <m:sSubPr>
                              <m:ctrlPr>
                                <a:rPr lang="en-US" altLang="zh-CN" sz="1200" i="1">
                                  <a:latin typeface="Cambria Math" panose="02040503050406030204" pitchFamily="18" charset="0"/>
                                </a:rPr>
                              </m:ctrlPr>
                            </m:sSubPr>
                            <m:e>
                              <m:r>
                                <a:rPr lang="en-US" altLang="zh-CN" sz="1200" i="1">
                                  <a:latin typeface="Cambria Math" panose="02040503050406030204" pitchFamily="18" charset="0"/>
                                </a:rPr>
                                <m:t>𝑣</m:t>
                              </m:r>
                            </m:e>
                            <m:sub>
                              <m:r>
                                <a:rPr lang="en-US" altLang="zh-CN" sz="1200" b="0" i="1" smtClean="0">
                                  <a:latin typeface="Cambria Math" panose="02040503050406030204" pitchFamily="18" charset="0"/>
                                </a:rPr>
                                <m:t>𝑏</m:t>
                              </m:r>
                            </m:sub>
                          </m:sSub>
                          <m:r>
                            <a:rPr lang="en-US" altLang="zh-CN" sz="1200" i="1">
                              <a:latin typeface="Cambria Math" panose="02040503050406030204" pitchFamily="18" charset="0"/>
                            </a:rPr>
                            <m:t>)</m:t>
                          </m:r>
                        </m:sub>
                        <m:sup/>
                        <m:e>
                          <m:f>
                            <m:fPr>
                              <m:ctrlPr>
                                <a:rPr lang="en-US" altLang="zh-CN" sz="1200" i="1">
                                  <a:latin typeface="Cambria Math" panose="02040503050406030204" pitchFamily="18" charset="0"/>
                                  <a:ea typeface="Cambria Math" panose="02040503050406030204" pitchFamily="18" charset="0"/>
                                  <a:sym typeface="Comic Sans MS" panose="030F0702030302020204"/>
                                </a:rPr>
                              </m:ctrlPr>
                            </m:fPr>
                            <m:num>
                              <m:sSubSup>
                                <m:sSubSupPr>
                                  <m:ctrlPr>
                                    <a:rPr lang="en-US" altLang="zh-CN" sz="1200" i="1">
                                      <a:latin typeface="Cambria Math" panose="02040503050406030204" pitchFamily="18" charset="0"/>
                                      <a:ea typeface="Cambria Math" panose="02040503050406030204" pitchFamily="18" charset="0"/>
                                      <a:sym typeface="Comic Sans MS" panose="030F0702030302020204"/>
                                    </a:rPr>
                                  </m:ctrlPr>
                                </m:sSubSupPr>
                                <m:e>
                                  <m:r>
                                    <a:rPr lang="en-US" altLang="zh-CN" sz="1200" i="1">
                                      <a:latin typeface="Cambria Math" panose="02040503050406030204" pitchFamily="18" charset="0"/>
                                      <a:ea typeface="Cambria Math" panose="02040503050406030204" pitchFamily="18" charset="0"/>
                                      <a:sym typeface="Comic Sans MS" panose="030F0702030302020204"/>
                                    </a:rPr>
                                    <m:t>𝑟</m:t>
                                  </m:r>
                                </m:e>
                                <m:sub>
                                  <m:sSub>
                                    <m:sSubPr>
                                      <m:ctrlPr>
                                        <a:rPr lang="en-US" altLang="zh-CN" sz="1200" i="1">
                                          <a:latin typeface="Cambria Math" panose="02040503050406030204" pitchFamily="18" charset="0"/>
                                        </a:rPr>
                                      </m:ctrlPr>
                                    </m:sSubPr>
                                    <m:e>
                                      <m:r>
                                        <a:rPr lang="en-US" altLang="zh-CN" sz="1200" i="1">
                                          <a:latin typeface="Cambria Math" panose="02040503050406030204" pitchFamily="18" charset="0"/>
                                        </a:rPr>
                                        <m:t>𝑚</m:t>
                                      </m:r>
                                    </m:e>
                                    <m:sub>
                                      <m:r>
                                        <a:rPr lang="en-US" altLang="zh-CN" sz="1200" i="1">
                                          <a:latin typeface="Cambria Math" panose="02040503050406030204" pitchFamily="18" charset="0"/>
                                        </a:rPr>
                                        <m:t>𝑖</m:t>
                                      </m:r>
                                    </m:sub>
                                  </m:sSub>
                                  <m:r>
                                    <a:rPr lang="en-US" altLang="zh-CN" sz="1200" i="1">
                                      <a:latin typeface="Cambria Math" panose="02040503050406030204" pitchFamily="18" charset="0"/>
                                      <a:ea typeface="Cambria Math" panose="02040503050406030204" pitchFamily="18" charset="0"/>
                                    </a:rPr>
                                    <m:t>→</m:t>
                                  </m:r>
                                  <m:sSub>
                                    <m:sSubPr>
                                      <m:ctrlPr>
                                        <a:rPr lang="en-US" altLang="zh-CN" sz="1200" i="1">
                                          <a:latin typeface="Cambria Math" panose="02040503050406030204" pitchFamily="18" charset="0"/>
                                        </a:rPr>
                                      </m:ctrlPr>
                                    </m:sSubPr>
                                    <m:e>
                                      <m:r>
                                        <a:rPr lang="en-US" altLang="zh-CN" sz="1200" i="1">
                                          <a:latin typeface="Cambria Math" panose="02040503050406030204" pitchFamily="18" charset="0"/>
                                        </a:rPr>
                                        <m:t>𝑚</m:t>
                                      </m:r>
                                    </m:e>
                                    <m:sub>
                                      <m:r>
                                        <a:rPr lang="en-US" altLang="zh-CN" sz="1200" i="1">
                                          <a:latin typeface="Cambria Math" panose="02040503050406030204" pitchFamily="18" charset="0"/>
                                        </a:rPr>
                                        <m:t>𝑗</m:t>
                                      </m:r>
                                    </m:sub>
                                  </m:sSub>
                                </m:sub>
                                <m:sup>
                                  <m:r>
                                    <a:rPr lang="en-US" altLang="zh-CN" sz="1200" i="1">
                                      <a:latin typeface="Cambria Math" panose="02040503050406030204" pitchFamily="18" charset="0"/>
                                      <a:ea typeface="Cambria Math" panose="02040503050406030204" pitchFamily="18" charset="0"/>
                                      <a:sym typeface="Comic Sans MS" panose="030F0702030302020204"/>
                                    </a:rPr>
                                    <m:t>ℎ</m:t>
                                  </m:r>
                                </m:sup>
                              </m:sSubSup>
                            </m:num>
                            <m:den>
                              <m:r>
                                <a:rPr lang="en-US" altLang="zh-CN" sz="1200" i="1">
                                  <a:latin typeface="Cambria Math" panose="02040503050406030204" pitchFamily="18" charset="0"/>
                                  <a:ea typeface="Cambria Math" panose="02040503050406030204" pitchFamily="18" charset="0"/>
                                  <a:sym typeface="Comic Sans MS" panose="030F0702030302020204"/>
                                </a:rPr>
                                <m:t>𝑏</m:t>
                              </m:r>
                              <m:r>
                                <a:rPr lang="en-US" altLang="zh-CN" sz="1200" i="1">
                                  <a:latin typeface="Cambria Math" panose="02040503050406030204" pitchFamily="18" charset="0"/>
                                  <a:ea typeface="Cambria Math" panose="02040503050406030204" pitchFamily="18" charset="0"/>
                                  <a:sym typeface="Comic Sans MS" panose="030F0702030302020204"/>
                                </a:rPr>
                                <m:t>(</m:t>
                              </m:r>
                              <m:sSub>
                                <m:sSubPr>
                                  <m:ctrlPr>
                                    <a:rPr lang="en-US" altLang="zh-CN" sz="1200" i="1">
                                      <a:latin typeface="Cambria Math" panose="02040503050406030204" pitchFamily="18" charset="0"/>
                                    </a:rPr>
                                  </m:ctrlPr>
                                </m:sSubPr>
                                <m:e>
                                  <m:r>
                                    <a:rPr lang="en-US" altLang="zh-CN" sz="1200" i="1">
                                      <a:latin typeface="Cambria Math" panose="02040503050406030204" pitchFamily="18" charset="0"/>
                                    </a:rPr>
                                    <m:t>𝑙</m:t>
                                  </m:r>
                                </m:e>
                                <m:sub>
                                  <m:r>
                                    <a:rPr lang="en-US" altLang="zh-CN" sz="1200" i="1">
                                      <a:latin typeface="Cambria Math" panose="02040503050406030204" pitchFamily="18" charset="0"/>
                                    </a:rPr>
                                    <m:t>𝑖</m:t>
                                  </m:r>
                                  <m:r>
                                    <a:rPr lang="en-US" altLang="zh-CN" sz="1200" i="1">
                                      <a:latin typeface="Cambria Math" panose="02040503050406030204" pitchFamily="18" charset="0"/>
                                    </a:rPr>
                                    <m:t>,</m:t>
                                  </m:r>
                                  <m:r>
                                    <a:rPr lang="en-US" altLang="zh-CN" sz="1200" i="1">
                                      <a:latin typeface="Cambria Math" panose="02040503050406030204" pitchFamily="18" charset="0"/>
                                    </a:rPr>
                                    <m:t>𝑗</m:t>
                                  </m:r>
                                </m:sub>
                              </m:sSub>
                              <m:r>
                                <a:rPr lang="en-US" altLang="zh-CN" sz="1200" i="1">
                                  <a:latin typeface="Cambria Math" panose="02040503050406030204" pitchFamily="18" charset="0"/>
                                </a:rPr>
                                <m:t>)</m:t>
                              </m:r>
                            </m:den>
                          </m:f>
                        </m:e>
                      </m:nary>
                    </m:oMath>
                  </m:oMathPara>
                </a14:m>
                <a:endParaRPr lang="zh-CN" altLang="en-US" sz="1200" dirty="0"/>
              </a:p>
            </p:txBody>
          </p:sp>
        </mc:Choice>
        <mc:Fallback>
          <p:sp>
            <p:nvSpPr>
              <p:cNvPr id="27" name="文本框 26"/>
              <p:cNvSpPr txBox="1">
                <a:spLocks noRot="1" noChangeAspect="1" noMove="1" noResize="1" noEditPoints="1" noAdjustHandles="1" noChangeArrowheads="1" noChangeShapeType="1" noTextEdit="1"/>
              </p:cNvSpPr>
              <p:nvPr/>
            </p:nvSpPr>
            <p:spPr>
              <a:xfrm>
                <a:off x="6235702" y="4114021"/>
                <a:ext cx="2705100" cy="629531"/>
              </a:xfrm>
              <a:prstGeom prst="rect">
                <a:avLst/>
              </a:prstGeom>
              <a:blipFill rotWithShape="1">
                <a:blip r:embed="rId20"/>
                <a:stretch>
                  <a:fillRect t="-78" b="16"/>
                </a:stretch>
              </a:blipFill>
            </p:spPr>
            <p:txBody>
              <a:bodyPr/>
              <a:lstStyle/>
              <a:p>
                <a:r>
                  <a:rPr lang="zh-CN" altLang="en-US">
                    <a:noFill/>
                  </a:rPr>
                  <a:t> </a:t>
                </a:r>
              </a:p>
            </p:txBody>
          </p:sp>
        </mc:Fallback>
      </mc:AlternateContent>
      <p:grpSp>
        <p:nvGrpSpPr>
          <p:cNvPr id="10" name="组合 9"/>
          <p:cNvGrpSpPr/>
          <p:nvPr/>
        </p:nvGrpSpPr>
        <p:grpSpPr>
          <a:xfrm>
            <a:off x="2928757" y="3079000"/>
            <a:ext cx="1257300" cy="245110"/>
            <a:chOff x="4745" y="4609"/>
            <a:chExt cx="1980" cy="386"/>
          </a:xfrm>
        </p:grpSpPr>
        <p:sp>
          <p:nvSpPr>
            <p:cNvPr id="8" name="标注: 弯曲线形 7"/>
            <p:cNvSpPr/>
            <p:nvPr>
              <p:custDataLst>
                <p:tags r:id="rId21"/>
              </p:custDataLst>
            </p:nvPr>
          </p:nvSpPr>
          <p:spPr>
            <a:xfrm>
              <a:off x="4888" y="4622"/>
              <a:ext cx="1672" cy="340"/>
            </a:xfrm>
            <a:prstGeom prst="borderCallout2">
              <a:avLst>
                <a:gd name="adj1" fmla="val 47977"/>
                <a:gd name="adj2" fmla="val -2903"/>
                <a:gd name="adj3" fmla="val 47977"/>
                <a:gd name="adj4" fmla="val -17654"/>
                <a:gd name="adj5" fmla="val 142322"/>
                <a:gd name="adj6" fmla="val -30562"/>
              </a:avLst>
            </a:prstGeom>
            <a:solidFill>
              <a:srgbClr val="006CB5"/>
            </a:solidFill>
            <a:ln w="38100">
              <a:solidFill>
                <a:srgbClr val="006CB5"/>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sz="800" b="1" dirty="0">
                <a:latin typeface="Arial" panose="020B0604020202020204" pitchFamily="34" charset="0"/>
                <a:sym typeface="+mn-ea"/>
              </a:endParaRPr>
            </a:p>
          </p:txBody>
        </p:sp>
        <p:sp>
          <p:nvSpPr>
            <p:cNvPr id="4" name="文本框 3"/>
            <p:cNvSpPr txBox="1"/>
            <p:nvPr/>
          </p:nvSpPr>
          <p:spPr>
            <a:xfrm>
              <a:off x="4745" y="4609"/>
              <a:ext cx="1981" cy="386"/>
            </a:xfrm>
            <a:prstGeom prst="rect">
              <a:avLst/>
            </a:prstGeom>
            <a:noFill/>
          </p:spPr>
          <p:txBody>
            <a:bodyPr wrap="square" rtlCol="0" anchor="t">
              <a:spAutoFit/>
            </a:bodyPr>
            <a:lstStyle/>
            <a:p>
              <a:pPr lvl="0" algn="ctr">
                <a:buClrTx/>
                <a:buSzTx/>
                <a:buFontTx/>
              </a:pPr>
              <a:r>
                <a:rPr lang="en-US" altLang="zh-CN" sz="1000" b="1" dirty="0">
                  <a:solidFill>
                    <a:schemeClr val="bg1"/>
                  </a:solidFill>
                  <a:latin typeface="Arial" panose="020B0604020202020204" pitchFamily="34" charset="0"/>
                  <a:sym typeface="+mn-ea"/>
                </a:rPr>
                <a:t>decision variable</a:t>
              </a:r>
              <a:endParaRPr lang="en-US" altLang="zh-CN" sz="1000" b="1" dirty="0">
                <a:solidFill>
                  <a:schemeClr val="bg1"/>
                </a:solidFill>
                <a:latin typeface="Arial" panose="020B0604020202020204" pitchFamily="34" charset="0"/>
                <a:ea typeface="微软雅黑" panose="020B0503020204020204" pitchFamily="34" charset="-122"/>
                <a:sym typeface="+mn-ea"/>
              </a:endParaRPr>
            </a:p>
          </p:txBody>
        </p:sp>
      </p:grpSp>
      <p:grpSp>
        <p:nvGrpSpPr>
          <p:cNvPr id="11" name="组合 10"/>
          <p:cNvGrpSpPr/>
          <p:nvPr/>
        </p:nvGrpSpPr>
        <p:grpSpPr>
          <a:xfrm>
            <a:off x="5950585" y="4824730"/>
            <a:ext cx="1508760" cy="245110"/>
            <a:chOff x="8408" y="7550"/>
            <a:chExt cx="2376" cy="386"/>
          </a:xfrm>
        </p:grpSpPr>
        <p:sp>
          <p:nvSpPr>
            <p:cNvPr id="21" name="标注: 弯曲线形 7"/>
            <p:cNvSpPr/>
            <p:nvPr>
              <p:custDataLst>
                <p:tags r:id="rId22"/>
              </p:custDataLst>
            </p:nvPr>
          </p:nvSpPr>
          <p:spPr>
            <a:xfrm flipH="1">
              <a:off x="8472" y="7571"/>
              <a:ext cx="2236" cy="340"/>
            </a:xfrm>
            <a:prstGeom prst="borderCallout2">
              <a:avLst>
                <a:gd name="adj1" fmla="val 52715"/>
                <a:gd name="adj2" fmla="val 101876"/>
                <a:gd name="adj3" fmla="val 51785"/>
                <a:gd name="adj4" fmla="val 116419"/>
                <a:gd name="adj5" fmla="val -53571"/>
                <a:gd name="adj6" fmla="val 121747"/>
              </a:avLst>
            </a:prstGeom>
            <a:solidFill>
              <a:srgbClr val="006CB5"/>
            </a:solidFill>
            <a:ln w="38100">
              <a:solidFill>
                <a:srgbClr val="006CB5"/>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a:endParaRPr lang="en-US" altLang="zh-CN" sz="1000" b="1" dirty="0">
                <a:latin typeface="Arial" panose="020B0604020202020204" pitchFamily="34" charset="0"/>
              </a:endParaRPr>
            </a:p>
          </p:txBody>
        </p:sp>
        <p:sp>
          <p:nvSpPr>
            <p:cNvPr id="7" name="文本框 6"/>
            <p:cNvSpPr txBox="1"/>
            <p:nvPr/>
          </p:nvSpPr>
          <p:spPr>
            <a:xfrm>
              <a:off x="8408" y="7550"/>
              <a:ext cx="2376" cy="386"/>
            </a:xfrm>
            <a:prstGeom prst="rect">
              <a:avLst/>
            </a:prstGeom>
            <a:noFill/>
          </p:spPr>
          <p:txBody>
            <a:bodyPr wrap="square" rtlCol="0" anchor="t">
              <a:spAutoFit/>
            </a:bodyPr>
            <a:lstStyle/>
            <a:p>
              <a:pPr algn="ctr"/>
              <a:r>
                <a:rPr lang="en-US" altLang="zh-CN" sz="1000" b="1" dirty="0">
                  <a:solidFill>
                    <a:schemeClr val="bg1"/>
                  </a:solidFill>
                  <a:latin typeface="Arial" panose="020B0604020202020204" pitchFamily="34" charset="0"/>
                  <a:sym typeface="+mn-ea"/>
                </a:rPr>
                <a:t>computation capacity</a:t>
              </a:r>
              <a:endParaRPr lang="en-US" altLang="zh-CN" sz="1000" b="1" dirty="0">
                <a:solidFill>
                  <a:schemeClr val="bg1"/>
                </a:solidFill>
                <a:latin typeface="Arial" panose="020B0604020202020204" pitchFamily="34" charset="0"/>
                <a:ea typeface="微软雅黑" panose="020B0503020204020204" pitchFamily="34" charset="-122"/>
                <a:sym typeface="+mn-ea"/>
              </a:endParaRPr>
            </a:p>
          </p:txBody>
        </p:sp>
      </p:grpSp>
      <mc:AlternateContent xmlns:mc="http://schemas.openxmlformats.org/markup-compatibility/2006">
        <mc:Choice xmlns:a14="http://schemas.microsoft.com/office/drawing/2010/main" Requires="a14">
          <p:sp>
            <p:nvSpPr>
              <p:cNvPr id="19" name="文本框 18"/>
              <p:cNvSpPr txBox="1"/>
              <p:nvPr/>
            </p:nvSpPr>
            <p:spPr>
              <a:xfrm>
                <a:off x="670181" y="3235305"/>
                <a:ext cx="3068197" cy="564578"/>
              </a:xfrm>
              <a:prstGeom prst="rect">
                <a:avLst/>
              </a:prstGeom>
              <a:noFill/>
            </p:spPr>
            <p:txBody>
              <a:bodyPr wrap="square">
                <a:spAutoFit/>
              </a:bodyPr>
              <a:lstStyle/>
              <a:p>
                <a:pPr marL="0" lvl="2" indent="0">
                  <a:lnSpc>
                    <a:spcPct val="100000"/>
                  </a:lnSpc>
                  <a:spcBef>
                    <a:spcPts val="0"/>
                  </a:spcBef>
                  <a:spcAft>
                    <a:spcPts val="0"/>
                  </a:spcAft>
                  <a:buClr>
                    <a:schemeClr val="accent2">
                      <a:lumMod val="75000"/>
                    </a:schemeClr>
                  </a:buClr>
                  <a:buSzPct val="100000"/>
                  <a:buNone/>
                </a:pPr>
                <a14:m>
                  <m:oMathPara xmlns:m="http://schemas.openxmlformats.org/officeDocument/2006/math">
                    <m:oMathParaPr>
                      <m:jc m:val="centerGroup"/>
                    </m:oMathParaPr>
                    <m:oMath xmlns:m="http://schemas.openxmlformats.org/officeDocument/2006/math">
                      <m:sSub>
                        <m:sSubPr>
                          <m:ctrlPr>
                            <a:rPr lang="en-US" altLang="zh-CN" sz="1200" b="0" i="1" smtClean="0">
                              <a:latin typeface="Cambria Math" panose="02040503050406030204" pitchFamily="18" charset="0"/>
                              <a:ea typeface="MS Mincho" charset="0"/>
                              <a:sym typeface="Comic Sans MS" panose="030F0702030302020204"/>
                            </a:rPr>
                          </m:ctrlPr>
                        </m:sSubPr>
                        <m:e>
                          <m:r>
                            <a:rPr lang="zh-CN" altLang="en-US" sz="1200" b="0" i="1" smtClean="0">
                              <a:latin typeface="Cambria Math" panose="02040503050406030204" pitchFamily="18" charset="0"/>
                              <a:ea typeface="MS Mincho" charset="0"/>
                              <a:sym typeface="Comic Sans MS" panose="030F0702030302020204"/>
                            </a:rPr>
                            <m:t>𝒦</m:t>
                          </m:r>
                        </m:e>
                        <m:sub>
                          <m:r>
                            <a:rPr lang="en-US" altLang="zh-CN" sz="1200" b="0" i="1" smtClean="0">
                              <a:latin typeface="Cambria Math" panose="02040503050406030204" pitchFamily="18" charset="0"/>
                              <a:ea typeface="MS Mincho" charset="0"/>
                              <a:sym typeface="Comic Sans MS" panose="030F0702030302020204"/>
                            </a:rPr>
                            <m:t>𝑘</m:t>
                          </m:r>
                        </m:sub>
                      </m:sSub>
                      <m:r>
                        <a:rPr lang="en-US" altLang="zh-CN" sz="1200" b="0" i="1" smtClean="0">
                          <a:latin typeface="Cambria Math" panose="02040503050406030204" pitchFamily="18" charset="0"/>
                          <a:ea typeface="MS Mincho" charset="0"/>
                          <a:sym typeface="Comic Sans MS" panose="030F0702030302020204"/>
                        </a:rPr>
                        <m:t>=</m:t>
                      </m:r>
                      <m:nary>
                        <m:naryPr>
                          <m:chr m:val="∑"/>
                          <m:supHide m:val="on"/>
                          <m:ctrlPr>
                            <a:rPr lang="en-US" altLang="zh-CN" sz="1200" b="0" i="1" smtClean="0">
                              <a:latin typeface="Cambria Math" panose="02040503050406030204" pitchFamily="18" charset="0"/>
                              <a:ea typeface="MS Mincho" charset="0"/>
                              <a:sym typeface="Comic Sans MS" panose="030F0702030302020204"/>
                            </a:rPr>
                          </m:ctrlPr>
                        </m:naryPr>
                        <m:sub>
                          <m:sSub>
                            <m:sSubPr>
                              <m:ctrlPr>
                                <a:rPr lang="en-US" altLang="zh-CN" sz="1200" i="1">
                                  <a:latin typeface="Cambria Math" panose="02040503050406030204" pitchFamily="18" charset="0"/>
                                </a:rPr>
                              </m:ctrlPr>
                            </m:sSubPr>
                            <m:e>
                              <m:r>
                                <a:rPr lang="en-US" altLang="zh-CN" sz="1200" i="1">
                                  <a:latin typeface="Cambria Math" panose="02040503050406030204" pitchFamily="18" charset="0"/>
                                </a:rPr>
                                <m:t>𝑚</m:t>
                              </m:r>
                            </m:e>
                            <m:sub>
                              <m:r>
                                <a:rPr lang="en-US" altLang="zh-CN" sz="1200" i="1">
                                  <a:latin typeface="Cambria Math" panose="02040503050406030204" pitchFamily="18" charset="0"/>
                                </a:rPr>
                                <m:t>𝑖</m:t>
                              </m:r>
                            </m:sub>
                          </m:sSub>
                          <m:r>
                            <a:rPr lang="en-US" altLang="zh-CN" sz="1200" i="1" smtClean="0">
                              <a:latin typeface="Cambria Math" panose="02040503050406030204" pitchFamily="18" charset="0"/>
                              <a:ea typeface="Cambria Math" panose="02040503050406030204" pitchFamily="18" charset="0"/>
                            </a:rPr>
                            <m:t>∈</m:t>
                          </m:r>
                          <m:r>
                            <a:rPr lang="en-US" altLang="zh-CN" sz="1200" b="0" i="1" smtClean="0">
                              <a:latin typeface="Cambria Math" panose="02040503050406030204" pitchFamily="18" charset="0"/>
                              <a:ea typeface="Cambria Math" panose="02040503050406030204" pitchFamily="18" charset="0"/>
                            </a:rPr>
                            <m:t>𝑀</m:t>
                          </m:r>
                        </m:sub>
                        <m:sup/>
                        <m:e>
                          <m:r>
                            <a:rPr lang="zh-CN" altLang="en-US" sz="1200" b="0" i="1" smtClean="0">
                              <a:latin typeface="Cambria Math" panose="02040503050406030204" pitchFamily="18" charset="0"/>
                              <a:ea typeface="MS Mincho" charset="0"/>
                              <a:sym typeface="Comic Sans MS" panose="030F0702030302020204"/>
                            </a:rPr>
                            <m:t>𝜅</m:t>
                          </m:r>
                        </m:e>
                      </m:nary>
                      <m:r>
                        <a:rPr lang="en-US" altLang="zh-CN" sz="1200" i="1">
                          <a:latin typeface="Cambria Math" panose="02040503050406030204" pitchFamily="18" charset="0"/>
                          <a:ea typeface="Cambria Math" panose="02040503050406030204" pitchFamily="18" charset="0"/>
                        </a:rPr>
                        <m:t>(</m:t>
                      </m:r>
                      <m:sSub>
                        <m:sSubPr>
                          <m:ctrlPr>
                            <a:rPr lang="en-US" altLang="zh-CN" sz="1200" i="1">
                              <a:latin typeface="Cambria Math" panose="02040503050406030204" pitchFamily="18" charset="0"/>
                            </a:rPr>
                          </m:ctrlPr>
                        </m:sSubPr>
                        <m:e>
                          <m:r>
                            <a:rPr lang="en-US" altLang="zh-CN" sz="1200" i="1">
                              <a:latin typeface="Cambria Math" panose="02040503050406030204" pitchFamily="18" charset="0"/>
                            </a:rPr>
                            <m:t>𝑚</m:t>
                          </m:r>
                        </m:e>
                        <m:sub>
                          <m:r>
                            <a:rPr lang="en-US" altLang="zh-CN" sz="1200" i="1">
                              <a:latin typeface="Cambria Math" panose="02040503050406030204" pitchFamily="18" charset="0"/>
                            </a:rPr>
                            <m:t>𝑖</m:t>
                          </m:r>
                        </m:sub>
                      </m:sSub>
                      <m:r>
                        <a:rPr lang="en-US" altLang="zh-CN" sz="1200" i="1">
                          <a:latin typeface="Cambria Math" panose="02040503050406030204" pitchFamily="18" charset="0"/>
                        </a:rPr>
                        <m:t>)</m:t>
                      </m:r>
                      <m:r>
                        <a:rPr lang="en-US" altLang="zh-CN" sz="1200" i="1" smtClean="0">
                          <a:latin typeface="Cambria Math" panose="02040503050406030204" pitchFamily="18" charset="0"/>
                          <a:ea typeface="Cambria Math" panose="02040503050406030204" pitchFamily="18" charset="0"/>
                        </a:rPr>
                        <m:t>∙</m:t>
                      </m:r>
                      <m:r>
                        <a:rPr lang="en-US" altLang="zh-CN" sz="1200" b="0" i="1" smtClean="0">
                          <a:latin typeface="Cambria Math" panose="02040503050406030204" pitchFamily="18" charset="0"/>
                          <a:ea typeface="Cambria Math" panose="02040503050406030204" pitchFamily="18" charset="0"/>
                        </a:rPr>
                        <m:t>𝑥</m:t>
                      </m:r>
                      <m:r>
                        <a:rPr lang="en-US" altLang="zh-CN" sz="1200" b="0" i="1" smtClean="0">
                          <a:latin typeface="Cambria Math" panose="02040503050406030204" pitchFamily="18" charset="0"/>
                          <a:ea typeface="Cambria Math" panose="02040503050406030204" pitchFamily="18" charset="0"/>
                        </a:rPr>
                        <m:t>(</m:t>
                      </m:r>
                      <m:r>
                        <a:rPr lang="en-US" altLang="zh-CN" sz="1200" b="0" i="1" smtClean="0">
                          <a:latin typeface="Cambria Math" panose="02040503050406030204" pitchFamily="18" charset="0"/>
                          <a:ea typeface="Cambria Math" panose="02040503050406030204" pitchFamily="18" charset="0"/>
                        </a:rPr>
                        <m:t>𝑖</m:t>
                      </m:r>
                      <m:r>
                        <a:rPr lang="en-US" altLang="zh-CN" sz="1200" b="0" i="1" smtClean="0">
                          <a:latin typeface="Cambria Math" panose="02040503050406030204" pitchFamily="18" charset="0"/>
                          <a:ea typeface="Cambria Math" panose="02040503050406030204" pitchFamily="18" charset="0"/>
                        </a:rPr>
                        <m:t>,</m:t>
                      </m:r>
                      <m:r>
                        <a:rPr lang="en-US" altLang="zh-CN" sz="1200" b="0" i="1" smtClean="0">
                          <a:latin typeface="Cambria Math" panose="02040503050406030204" pitchFamily="18" charset="0"/>
                          <a:ea typeface="Cambria Math" panose="02040503050406030204" pitchFamily="18" charset="0"/>
                        </a:rPr>
                        <m:t>𝑘</m:t>
                      </m:r>
                      <m:r>
                        <a:rPr lang="en-US" altLang="zh-CN" sz="1200" b="0" i="1" smtClean="0">
                          <a:latin typeface="Cambria Math" panose="02040503050406030204" pitchFamily="18" charset="0"/>
                          <a:ea typeface="Cambria Math" panose="02040503050406030204" pitchFamily="18" charset="0"/>
                        </a:rPr>
                        <m:t>)</m:t>
                      </m:r>
                    </m:oMath>
                  </m:oMathPara>
                </a14:m>
                <a:endParaRPr lang="en-US" altLang="zh-CN" b="0" i="1" dirty="0">
                  <a:latin typeface="Cambria Math" panose="02040503050406030204" pitchFamily="18" charset="0"/>
                  <a:ea typeface="Cambria Math" panose="02040503050406030204" pitchFamily="18" charset="0"/>
                  <a:cs typeface="Cambria Math" panose="02040503050406030204" pitchFamily="18" charset="0"/>
                  <a:sym typeface="Comic Sans MS" panose="030F0702030302020204"/>
                </a:endParaRPr>
              </a:p>
            </p:txBody>
          </p:sp>
        </mc:Choice>
        <mc:Fallback>
          <p:sp>
            <p:nvSpPr>
              <p:cNvPr id="19" name="文本框 18"/>
              <p:cNvSpPr txBox="1">
                <a:spLocks noRot="1" noChangeAspect="1" noMove="1" noResize="1" noEditPoints="1" noAdjustHandles="1" noChangeArrowheads="1" noChangeShapeType="1" noTextEdit="1"/>
              </p:cNvSpPr>
              <p:nvPr/>
            </p:nvSpPr>
            <p:spPr>
              <a:xfrm>
                <a:off x="670181" y="3235305"/>
                <a:ext cx="3068197" cy="564578"/>
              </a:xfrm>
              <a:prstGeom prst="rect">
                <a:avLst/>
              </a:prstGeom>
              <a:blipFill rotWithShape="1">
                <a:blip r:embed="rId23"/>
                <a:stretch>
                  <a:fillRect l="-8" t="-109" r="4" b="8"/>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24" name="文本框 23"/>
              <p:cNvSpPr txBox="1"/>
              <p:nvPr/>
            </p:nvSpPr>
            <p:spPr>
              <a:xfrm>
                <a:off x="4393586" y="3413202"/>
                <a:ext cx="4572000" cy="665567"/>
              </a:xfrm>
              <a:prstGeom prst="rect">
                <a:avLst/>
              </a:prstGeom>
              <a:noFill/>
            </p:spPr>
            <p:txBody>
              <a:bodyPr wrap="square">
                <a:spAutoFit/>
              </a:bodyPr>
              <a:lstStyle/>
              <a:p>
                <a:pPr marL="0" lvl="2" indent="0">
                  <a:lnSpc>
                    <a:spcPct val="110000"/>
                  </a:lnSpc>
                  <a:spcBef>
                    <a:spcPts val="600"/>
                  </a:spcBef>
                  <a:spcAft>
                    <a:spcPts val="0"/>
                  </a:spcAft>
                  <a:buClr>
                    <a:schemeClr val="accent2">
                      <a:lumMod val="75000"/>
                    </a:schemeClr>
                  </a:buClr>
                  <a:buSzPct val="100000"/>
                  <a:buNone/>
                </a:pPr>
                <a14:m>
                  <m:oMathPara xmlns:m="http://schemas.openxmlformats.org/officeDocument/2006/math">
                    <m:oMathParaPr>
                      <m:jc m:val="centerGroup"/>
                    </m:oMathParaPr>
                    <m:oMath xmlns:m="http://schemas.openxmlformats.org/officeDocument/2006/math">
                      <m:sSub>
                        <m:sSubPr>
                          <m:ctrlPr>
                            <a:rPr lang="en-US" altLang="zh-CN" sz="1200" i="1" smtClean="0">
                              <a:latin typeface="Cambria Math" panose="02040503050406030204" pitchFamily="18" charset="0"/>
                              <a:sym typeface="Comic Sans MS" panose="030F0702030302020204"/>
                            </a:rPr>
                          </m:ctrlPr>
                        </m:sSubPr>
                        <m:e>
                          <m:r>
                            <a:rPr lang="zh-CN" altLang="en-US" sz="1200" i="1" smtClean="0">
                              <a:latin typeface="Cambria Math" panose="02040503050406030204" pitchFamily="18" charset="0"/>
                              <a:sym typeface="Comic Sans MS" panose="030F0702030302020204"/>
                            </a:rPr>
                            <m:t>𝒟</m:t>
                          </m:r>
                        </m:e>
                        <m:sub>
                          <m:r>
                            <a:rPr lang="en-US" altLang="zh-CN" sz="1200" b="0" i="1" smtClean="0">
                              <a:latin typeface="Cambria Math" panose="02040503050406030204" pitchFamily="18" charset="0"/>
                              <a:sym typeface="Comic Sans MS" panose="030F0702030302020204"/>
                            </a:rPr>
                            <m:t>ℎ</m:t>
                          </m:r>
                        </m:sub>
                      </m:sSub>
                      <m:r>
                        <a:rPr lang="en-US" altLang="zh-CN" sz="1200" b="0" i="1" smtClean="0">
                          <a:latin typeface="Cambria Math" panose="02040503050406030204" pitchFamily="18" charset="0"/>
                          <a:sym typeface="Comic Sans MS" panose="030F0702030302020204"/>
                        </a:rPr>
                        <m:t>=</m:t>
                      </m:r>
                      <m:sSubSup>
                        <m:sSubSupPr>
                          <m:ctrlPr>
                            <a:rPr lang="en-US" altLang="zh-CN" sz="1200" b="0" i="1" smtClean="0">
                              <a:latin typeface="Cambria Math" panose="02040503050406030204" pitchFamily="18" charset="0"/>
                              <a:sym typeface="Comic Sans MS" panose="030F0702030302020204"/>
                            </a:rPr>
                          </m:ctrlPr>
                        </m:sSubSupPr>
                        <m:e>
                          <m:r>
                            <a:rPr lang="en-US" altLang="zh-CN" sz="1200" b="0" i="1" smtClean="0">
                              <a:latin typeface="Cambria Math" panose="02040503050406030204" pitchFamily="18" charset="0"/>
                              <a:sym typeface="Comic Sans MS" panose="030F0702030302020204"/>
                            </a:rPr>
                            <m:t>𝑑</m:t>
                          </m:r>
                        </m:e>
                        <m:sub>
                          <m:r>
                            <a:rPr lang="en-US" altLang="zh-CN" sz="1200" b="0" i="1" smtClean="0">
                              <a:latin typeface="Cambria Math" panose="02040503050406030204" pitchFamily="18" charset="0"/>
                              <a:sym typeface="Comic Sans MS" panose="030F0702030302020204"/>
                            </a:rPr>
                            <m:t>𝑖𝑛</m:t>
                          </m:r>
                        </m:sub>
                        <m:sup>
                          <m:r>
                            <a:rPr lang="en-US" altLang="zh-CN" sz="1200" b="0" i="1" smtClean="0">
                              <a:latin typeface="Cambria Math" panose="02040503050406030204" pitchFamily="18" charset="0"/>
                              <a:sym typeface="Comic Sans MS" panose="030F0702030302020204"/>
                            </a:rPr>
                            <m:t>ℎ</m:t>
                          </m:r>
                        </m:sup>
                      </m:sSubSup>
                      <m:r>
                        <a:rPr lang="en-US" altLang="zh-CN" sz="1200" b="0" i="1" smtClean="0">
                          <a:latin typeface="Cambria Math" panose="02040503050406030204" pitchFamily="18" charset="0"/>
                          <a:sym typeface="Comic Sans MS" panose="030F0702030302020204"/>
                        </a:rPr>
                        <m:t>+</m:t>
                      </m:r>
                      <m:nary>
                        <m:naryPr>
                          <m:chr m:val="∑"/>
                          <m:supHide m:val="on"/>
                          <m:ctrlPr>
                            <a:rPr lang="en-US" altLang="zh-CN" sz="1200" b="0" i="1" smtClean="0">
                              <a:latin typeface="Cambria Math" panose="02040503050406030204" pitchFamily="18" charset="0"/>
                              <a:sym typeface="Comic Sans MS" panose="030F0702030302020204"/>
                            </a:rPr>
                          </m:ctrlPr>
                        </m:naryPr>
                        <m:sub>
                          <m:sSub>
                            <m:sSubPr>
                              <m:ctrlPr>
                                <a:rPr lang="en-US" altLang="zh-CN" sz="1200" i="1">
                                  <a:latin typeface="Cambria Math" panose="02040503050406030204" pitchFamily="18" charset="0"/>
                                </a:rPr>
                              </m:ctrlPr>
                            </m:sSubPr>
                            <m:e>
                              <m:r>
                                <a:rPr lang="en-US" altLang="zh-CN" sz="1200" i="1">
                                  <a:latin typeface="Cambria Math" panose="02040503050406030204" pitchFamily="18" charset="0"/>
                                </a:rPr>
                                <m:t>𝑚</m:t>
                              </m:r>
                            </m:e>
                            <m:sub>
                              <m:r>
                                <a:rPr lang="en-US" altLang="zh-CN" sz="1200" i="1">
                                  <a:latin typeface="Cambria Math" panose="02040503050406030204" pitchFamily="18" charset="0"/>
                                </a:rPr>
                                <m:t>𝑖</m:t>
                              </m:r>
                            </m:sub>
                          </m:sSub>
                          <m:r>
                            <a:rPr lang="en-US" altLang="zh-CN" sz="1200" i="1">
                              <a:latin typeface="Cambria Math" panose="02040503050406030204" pitchFamily="18" charset="0"/>
                              <a:ea typeface="Cambria Math" panose="02040503050406030204" pitchFamily="18" charset="0"/>
                            </a:rPr>
                            <m:t>∈</m:t>
                          </m:r>
                          <m:sSub>
                            <m:sSubPr>
                              <m:ctrlPr>
                                <a:rPr lang="en-US" altLang="zh-CN" sz="1200" i="1">
                                  <a:latin typeface="Cambria Math" panose="02040503050406030204" pitchFamily="18" charset="0"/>
                                </a:rPr>
                              </m:ctrlPr>
                            </m:sSubPr>
                            <m:e>
                              <m:r>
                                <a:rPr lang="en-US" altLang="zh-CN" sz="1200" i="1">
                                  <a:latin typeface="Cambria Math" panose="02040503050406030204" pitchFamily="18" charset="0"/>
                                </a:rPr>
                                <m:t>𝑀</m:t>
                              </m:r>
                            </m:e>
                            <m:sub>
                              <m:r>
                                <a:rPr lang="en-US" altLang="zh-CN" sz="1200" i="1">
                                  <a:latin typeface="Cambria Math" panose="02040503050406030204" pitchFamily="18" charset="0"/>
                                </a:rPr>
                                <m:t>ℎ</m:t>
                              </m:r>
                            </m:sub>
                          </m:sSub>
                        </m:sub>
                        <m:sup/>
                        <m:e>
                          <m:sSubSup>
                            <m:sSubSupPr>
                              <m:ctrlPr>
                                <a:rPr lang="en-US" altLang="zh-CN" sz="1200" i="1">
                                  <a:latin typeface="Cambria Math" panose="02040503050406030204" pitchFamily="18" charset="0"/>
                                  <a:sym typeface="Comic Sans MS" panose="030F0702030302020204"/>
                                </a:rPr>
                              </m:ctrlPr>
                            </m:sSubSupPr>
                            <m:e>
                              <m:r>
                                <a:rPr lang="en-US" altLang="zh-CN" sz="1200" i="1">
                                  <a:latin typeface="Cambria Math" panose="02040503050406030204" pitchFamily="18" charset="0"/>
                                  <a:sym typeface="Comic Sans MS" panose="030F0702030302020204"/>
                                </a:rPr>
                                <m:t>𝑑</m:t>
                              </m:r>
                            </m:e>
                            <m:sub>
                              <m:r>
                                <a:rPr lang="en-US" altLang="zh-CN" sz="1200" b="0" i="1" smtClean="0">
                                  <a:latin typeface="Cambria Math" panose="02040503050406030204" pitchFamily="18" charset="0"/>
                                  <a:sym typeface="Comic Sans MS" panose="030F0702030302020204"/>
                                </a:rPr>
                                <m:t>𝑐</m:t>
                              </m:r>
                            </m:sub>
                            <m:sup>
                              <m:r>
                                <a:rPr lang="en-US" altLang="zh-CN" sz="1200" i="1">
                                  <a:latin typeface="Cambria Math" panose="02040503050406030204" pitchFamily="18" charset="0"/>
                                  <a:sym typeface="Comic Sans MS" panose="030F0702030302020204"/>
                                </a:rPr>
                                <m:t>ℎ</m:t>
                              </m:r>
                            </m:sup>
                          </m:sSubSup>
                          <m:r>
                            <a:rPr lang="en-US" altLang="zh-CN" sz="1200" i="1">
                              <a:latin typeface="Cambria Math" panose="02040503050406030204" pitchFamily="18" charset="0"/>
                              <a:ea typeface="Cambria Math" panose="02040503050406030204" pitchFamily="18" charset="0"/>
                            </a:rPr>
                            <m:t>(</m:t>
                          </m:r>
                          <m:sSub>
                            <m:sSubPr>
                              <m:ctrlPr>
                                <a:rPr lang="en-US" altLang="zh-CN" sz="1200" i="1">
                                  <a:latin typeface="Cambria Math" panose="02040503050406030204" pitchFamily="18" charset="0"/>
                                </a:rPr>
                              </m:ctrlPr>
                            </m:sSubPr>
                            <m:e>
                              <m:r>
                                <a:rPr lang="en-US" altLang="zh-CN" sz="1200" i="1">
                                  <a:latin typeface="Cambria Math" panose="02040503050406030204" pitchFamily="18" charset="0"/>
                                </a:rPr>
                                <m:t>𝑚</m:t>
                              </m:r>
                            </m:e>
                            <m:sub>
                              <m:r>
                                <a:rPr lang="en-US" altLang="zh-CN" sz="1200" i="1">
                                  <a:latin typeface="Cambria Math" panose="02040503050406030204" pitchFamily="18" charset="0"/>
                                </a:rPr>
                                <m:t>𝑖</m:t>
                              </m:r>
                            </m:sub>
                          </m:sSub>
                          <m:r>
                            <a:rPr lang="en-US" altLang="zh-CN" sz="1200" i="1">
                              <a:latin typeface="Cambria Math" panose="02040503050406030204" pitchFamily="18" charset="0"/>
                            </a:rPr>
                            <m:t>)</m:t>
                          </m:r>
                        </m:e>
                      </m:nary>
                      <m:r>
                        <a:rPr lang="en-US" altLang="zh-CN" sz="1200" b="0" i="1" smtClean="0">
                          <a:latin typeface="Cambria Math" panose="02040503050406030204" pitchFamily="18" charset="0"/>
                          <a:sym typeface="Comic Sans MS" panose="030F0702030302020204"/>
                        </a:rPr>
                        <m:t>+</m:t>
                      </m:r>
                      <m:nary>
                        <m:naryPr>
                          <m:chr m:val="∑"/>
                          <m:supHide m:val="on"/>
                          <m:ctrlPr>
                            <a:rPr lang="en-US" altLang="zh-CN" sz="1200" b="0" i="1" smtClean="0">
                              <a:latin typeface="Cambria Math" panose="02040503050406030204" pitchFamily="18" charset="0"/>
                              <a:sym typeface="Comic Sans MS" panose="030F0702030302020204"/>
                            </a:rPr>
                          </m:ctrlPr>
                        </m:naryPr>
                        <m:sub>
                          <m:sSub>
                            <m:sSubPr>
                              <m:ctrlPr>
                                <a:rPr lang="en-US" altLang="zh-CN" sz="1200" i="1">
                                  <a:latin typeface="Cambria Math" panose="02040503050406030204" pitchFamily="18" charset="0"/>
                                </a:rPr>
                              </m:ctrlPr>
                            </m:sSubPr>
                            <m:e>
                              <m:r>
                                <a:rPr lang="en-US" altLang="zh-CN" sz="1200" i="1">
                                  <a:latin typeface="Cambria Math" panose="02040503050406030204" pitchFamily="18" charset="0"/>
                                </a:rPr>
                                <m:t>𝑒</m:t>
                              </m:r>
                            </m:e>
                            <m:sub>
                              <m:sSub>
                                <m:sSubPr>
                                  <m:ctrlPr>
                                    <a:rPr lang="en-US" altLang="zh-CN" sz="1200" i="1">
                                      <a:latin typeface="Cambria Math" panose="02040503050406030204" pitchFamily="18" charset="0"/>
                                    </a:rPr>
                                  </m:ctrlPr>
                                </m:sSubPr>
                                <m:e>
                                  <m:r>
                                    <a:rPr lang="en-US" altLang="zh-CN" sz="1200" i="1">
                                      <a:latin typeface="Cambria Math" panose="02040503050406030204" pitchFamily="18" charset="0"/>
                                    </a:rPr>
                                    <m:t>𝑚</m:t>
                                  </m:r>
                                </m:e>
                                <m:sub>
                                  <m:r>
                                    <a:rPr lang="en-US" altLang="zh-CN" sz="1200" i="1">
                                      <a:latin typeface="Cambria Math" panose="02040503050406030204" pitchFamily="18" charset="0"/>
                                    </a:rPr>
                                    <m:t>𝑖</m:t>
                                  </m:r>
                                </m:sub>
                              </m:sSub>
                              <m:r>
                                <a:rPr lang="en-US" altLang="zh-CN" sz="1200" i="1">
                                  <a:latin typeface="Cambria Math" panose="02040503050406030204" pitchFamily="18" charset="0"/>
                                  <a:ea typeface="Cambria Math" panose="02040503050406030204" pitchFamily="18" charset="0"/>
                                </a:rPr>
                                <m:t>→</m:t>
                              </m:r>
                              <m:sSub>
                                <m:sSubPr>
                                  <m:ctrlPr>
                                    <a:rPr lang="en-US" altLang="zh-CN" sz="1200" i="1">
                                      <a:latin typeface="Cambria Math" panose="02040503050406030204" pitchFamily="18" charset="0"/>
                                    </a:rPr>
                                  </m:ctrlPr>
                                </m:sSubPr>
                                <m:e>
                                  <m:r>
                                    <a:rPr lang="en-US" altLang="zh-CN" sz="1200" i="1">
                                      <a:latin typeface="Cambria Math" panose="02040503050406030204" pitchFamily="18" charset="0"/>
                                    </a:rPr>
                                    <m:t>𝑚</m:t>
                                  </m:r>
                                </m:e>
                                <m:sub>
                                  <m:r>
                                    <a:rPr lang="en-US" altLang="zh-CN" sz="1200" i="1">
                                      <a:latin typeface="Cambria Math" panose="02040503050406030204" pitchFamily="18" charset="0"/>
                                    </a:rPr>
                                    <m:t>𝑗</m:t>
                                  </m:r>
                                </m:sub>
                              </m:sSub>
                            </m:sub>
                          </m:sSub>
                          <m:r>
                            <a:rPr lang="en-US" altLang="zh-CN" sz="1200" i="1" smtClean="0">
                              <a:latin typeface="Cambria Math" panose="02040503050406030204" pitchFamily="18" charset="0"/>
                              <a:ea typeface="Cambria Math" panose="02040503050406030204" pitchFamily="18" charset="0"/>
                            </a:rPr>
                            <m:t>∈</m:t>
                          </m:r>
                          <m:sSub>
                            <m:sSubPr>
                              <m:ctrlPr>
                                <a:rPr lang="en-US" altLang="zh-CN" sz="1200" i="1">
                                  <a:latin typeface="Cambria Math" panose="02040503050406030204" pitchFamily="18" charset="0"/>
                                </a:rPr>
                              </m:ctrlPr>
                            </m:sSubPr>
                            <m:e>
                              <m:r>
                                <a:rPr lang="en-US" altLang="zh-CN" sz="1200" i="1">
                                  <a:latin typeface="Cambria Math" panose="02040503050406030204" pitchFamily="18" charset="0"/>
                                </a:rPr>
                                <m:t>𝐸</m:t>
                              </m:r>
                            </m:e>
                            <m:sub>
                              <m:r>
                                <a:rPr lang="en-US" altLang="zh-CN" sz="1200" i="1">
                                  <a:latin typeface="Cambria Math" panose="02040503050406030204" pitchFamily="18" charset="0"/>
                                </a:rPr>
                                <m:t>ℎ</m:t>
                              </m:r>
                            </m:sub>
                          </m:sSub>
                        </m:sub>
                        <m:sup/>
                        <m:e>
                          <m:sSubSup>
                            <m:sSubSupPr>
                              <m:ctrlPr>
                                <a:rPr lang="en-US" altLang="zh-CN" sz="1200" i="1">
                                  <a:latin typeface="Cambria Math" panose="02040503050406030204" pitchFamily="18" charset="0"/>
                                  <a:sym typeface="Comic Sans MS" panose="030F0702030302020204"/>
                                </a:rPr>
                              </m:ctrlPr>
                            </m:sSubSupPr>
                            <m:e>
                              <m:r>
                                <a:rPr lang="en-US" altLang="zh-CN" sz="1200" i="1">
                                  <a:latin typeface="Cambria Math" panose="02040503050406030204" pitchFamily="18" charset="0"/>
                                  <a:sym typeface="Comic Sans MS" panose="030F0702030302020204"/>
                                </a:rPr>
                                <m:t>𝑑</m:t>
                              </m:r>
                            </m:e>
                            <m:sub>
                              <m:r>
                                <a:rPr lang="en-US" altLang="zh-CN" sz="1200" b="0" i="1" smtClean="0">
                                  <a:latin typeface="Cambria Math" panose="02040503050406030204" pitchFamily="18" charset="0"/>
                                  <a:sym typeface="Comic Sans MS" panose="030F0702030302020204"/>
                                </a:rPr>
                                <m:t>𝑙</m:t>
                              </m:r>
                            </m:sub>
                            <m:sup>
                              <m:r>
                                <a:rPr lang="en-US" altLang="zh-CN" sz="1200" i="1">
                                  <a:latin typeface="Cambria Math" panose="02040503050406030204" pitchFamily="18" charset="0"/>
                                  <a:sym typeface="Comic Sans MS" panose="030F0702030302020204"/>
                                </a:rPr>
                                <m:t>ℎ</m:t>
                              </m:r>
                            </m:sup>
                          </m:sSubSup>
                          <m:r>
                            <a:rPr lang="en-US" altLang="zh-CN" sz="1200" b="0" i="1" smtClean="0">
                              <a:latin typeface="Cambria Math" panose="02040503050406030204" pitchFamily="18" charset="0"/>
                              <a:sym typeface="Comic Sans MS" panose="030F0702030302020204"/>
                            </a:rPr>
                            <m:t>(</m:t>
                          </m:r>
                          <m:sSub>
                            <m:sSubPr>
                              <m:ctrlPr>
                                <a:rPr lang="en-US" altLang="zh-CN" sz="1200" i="1">
                                  <a:latin typeface="Cambria Math" panose="02040503050406030204" pitchFamily="18" charset="0"/>
                                </a:rPr>
                              </m:ctrlPr>
                            </m:sSubPr>
                            <m:e>
                              <m:r>
                                <a:rPr lang="en-US" altLang="zh-CN" sz="1200" i="1">
                                  <a:latin typeface="Cambria Math" panose="02040503050406030204" pitchFamily="18" charset="0"/>
                                </a:rPr>
                                <m:t>𝑒</m:t>
                              </m:r>
                            </m:e>
                            <m:sub>
                              <m:sSub>
                                <m:sSubPr>
                                  <m:ctrlPr>
                                    <a:rPr lang="en-US" altLang="zh-CN" sz="1200" i="1">
                                      <a:latin typeface="Cambria Math" panose="02040503050406030204" pitchFamily="18" charset="0"/>
                                    </a:rPr>
                                  </m:ctrlPr>
                                </m:sSubPr>
                                <m:e>
                                  <m:r>
                                    <a:rPr lang="en-US" altLang="zh-CN" sz="1200" i="1">
                                      <a:latin typeface="Cambria Math" panose="02040503050406030204" pitchFamily="18" charset="0"/>
                                    </a:rPr>
                                    <m:t>𝑚</m:t>
                                  </m:r>
                                </m:e>
                                <m:sub>
                                  <m:r>
                                    <a:rPr lang="en-US" altLang="zh-CN" sz="1200" i="1">
                                      <a:latin typeface="Cambria Math" panose="02040503050406030204" pitchFamily="18" charset="0"/>
                                    </a:rPr>
                                    <m:t>𝑖</m:t>
                                  </m:r>
                                </m:sub>
                              </m:sSub>
                              <m:r>
                                <a:rPr lang="en-US" altLang="zh-CN" sz="1200" i="1">
                                  <a:latin typeface="Cambria Math" panose="02040503050406030204" pitchFamily="18" charset="0"/>
                                  <a:ea typeface="Cambria Math" panose="02040503050406030204" pitchFamily="18" charset="0"/>
                                </a:rPr>
                                <m:t>→</m:t>
                              </m:r>
                              <m:sSub>
                                <m:sSubPr>
                                  <m:ctrlPr>
                                    <a:rPr lang="en-US" altLang="zh-CN" sz="1200" i="1">
                                      <a:latin typeface="Cambria Math" panose="02040503050406030204" pitchFamily="18" charset="0"/>
                                    </a:rPr>
                                  </m:ctrlPr>
                                </m:sSubPr>
                                <m:e>
                                  <m:r>
                                    <a:rPr lang="en-US" altLang="zh-CN" sz="1200" i="1">
                                      <a:latin typeface="Cambria Math" panose="02040503050406030204" pitchFamily="18" charset="0"/>
                                    </a:rPr>
                                    <m:t>𝑚</m:t>
                                  </m:r>
                                </m:e>
                                <m:sub>
                                  <m:r>
                                    <a:rPr lang="en-US" altLang="zh-CN" sz="1200" i="1">
                                      <a:latin typeface="Cambria Math" panose="02040503050406030204" pitchFamily="18" charset="0"/>
                                    </a:rPr>
                                    <m:t>𝑗</m:t>
                                  </m:r>
                                </m:sub>
                              </m:sSub>
                            </m:sub>
                          </m:sSub>
                          <m:r>
                            <a:rPr lang="en-US" altLang="zh-CN" sz="1200" b="0" i="1" smtClean="0">
                              <a:latin typeface="Cambria Math" panose="02040503050406030204" pitchFamily="18" charset="0"/>
                            </a:rPr>
                            <m:t>)</m:t>
                          </m:r>
                        </m:e>
                      </m:nary>
                      <m:r>
                        <a:rPr lang="en-US" altLang="zh-CN" sz="1200" b="0" i="1" smtClean="0">
                          <a:latin typeface="Cambria Math" panose="02040503050406030204" pitchFamily="18" charset="0"/>
                          <a:sym typeface="Comic Sans MS" panose="030F0702030302020204"/>
                        </a:rPr>
                        <m:t>+</m:t>
                      </m:r>
                      <m:sSubSup>
                        <m:sSubSupPr>
                          <m:ctrlPr>
                            <a:rPr lang="en-US" altLang="zh-CN" sz="1200" i="1">
                              <a:latin typeface="Cambria Math" panose="02040503050406030204" pitchFamily="18" charset="0"/>
                              <a:sym typeface="Comic Sans MS" panose="030F0702030302020204"/>
                            </a:rPr>
                          </m:ctrlPr>
                        </m:sSubSupPr>
                        <m:e>
                          <m:r>
                            <a:rPr lang="en-US" altLang="zh-CN" sz="1200" i="1">
                              <a:latin typeface="Cambria Math" panose="02040503050406030204" pitchFamily="18" charset="0"/>
                              <a:sym typeface="Comic Sans MS" panose="030F0702030302020204"/>
                            </a:rPr>
                            <m:t>𝑑</m:t>
                          </m:r>
                        </m:e>
                        <m:sub>
                          <m:r>
                            <a:rPr lang="en-US" altLang="zh-CN" sz="1200" b="0" i="1" smtClean="0">
                              <a:latin typeface="Cambria Math" panose="02040503050406030204" pitchFamily="18" charset="0"/>
                              <a:sym typeface="Comic Sans MS" panose="030F0702030302020204"/>
                            </a:rPr>
                            <m:t>𝑜𝑢𝑡</m:t>
                          </m:r>
                        </m:sub>
                        <m:sup>
                          <m:r>
                            <a:rPr lang="en-US" altLang="zh-CN" sz="1200" i="1">
                              <a:latin typeface="Cambria Math" panose="02040503050406030204" pitchFamily="18" charset="0"/>
                              <a:sym typeface="Comic Sans MS" panose="030F0702030302020204"/>
                            </a:rPr>
                            <m:t>ℎ</m:t>
                          </m:r>
                        </m:sup>
                      </m:sSubSup>
                    </m:oMath>
                  </m:oMathPara>
                </a14:m>
                <a:endParaRPr lang="en-US" altLang="zh-CN" i="1" dirty="0">
                  <a:latin typeface="Cambria Math" panose="02040503050406030204" pitchFamily="18" charset="0"/>
                  <a:sym typeface="Comic Sans MS" panose="030F0702030302020204"/>
                </a:endParaRPr>
              </a:p>
            </p:txBody>
          </p:sp>
        </mc:Choice>
        <mc:Fallback>
          <p:sp>
            <p:nvSpPr>
              <p:cNvPr id="24" name="文本框 23"/>
              <p:cNvSpPr txBox="1">
                <a:spLocks noRot="1" noChangeAspect="1" noMove="1" noResize="1" noEditPoints="1" noAdjustHandles="1" noChangeArrowheads="1" noChangeShapeType="1" noTextEdit="1"/>
              </p:cNvSpPr>
              <p:nvPr/>
            </p:nvSpPr>
            <p:spPr>
              <a:xfrm>
                <a:off x="4393586" y="3413202"/>
                <a:ext cx="4572000" cy="665567"/>
              </a:xfrm>
              <a:prstGeom prst="rect">
                <a:avLst/>
              </a:prstGeom>
              <a:blipFill rotWithShape="1">
                <a:blip r:embed="rId24"/>
                <a:stretch>
                  <a:fillRect t="-12" b="25"/>
                </a:stretch>
              </a:blipFill>
            </p:spPr>
            <p:txBody>
              <a:bodyPr/>
              <a:lstStyle/>
              <a:p>
                <a:r>
                  <a:rPr lang="zh-CN" altLang="en-US">
                    <a:noFill/>
                  </a:rPr>
                  <a:t> </a:t>
                </a:r>
              </a:p>
            </p:txBody>
          </p:sp>
        </mc:Fallback>
      </mc:AlternateContent>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tags/tag1.xml><?xml version="1.0" encoding="utf-8"?>
<p:tagLst xmlns:p="http://schemas.openxmlformats.org/presentationml/2006/main">
  <p:tag name="TIMING" val="|71|2.1"/>
</p:tagLst>
</file>

<file path=ppt/tags/tag10.xml><?xml version="1.0" encoding="utf-8"?>
<p:tagLst xmlns:p="http://schemas.openxmlformats.org/presentationml/2006/main">
  <p:tag name="TABLE_ENDDRAG_ORIGIN_RECT" val="250*85"/>
  <p:tag name="TABLE_ENDDRAG_RECT" val="364*118*250*85"/>
</p:tagLst>
</file>

<file path=ppt/tags/tag11.xml><?xml version="1.0" encoding="utf-8"?>
<p:tagLst xmlns:p="http://schemas.openxmlformats.org/presentationml/2006/main">
  <p:tag name="TABLE_ENDDRAG_ORIGIN_RECT" val="250*85"/>
  <p:tag name="TABLE_ENDDRAG_RECT" val="364*118*250*85"/>
</p:tagLst>
</file>

<file path=ppt/tags/tag12.xml><?xml version="1.0" encoding="utf-8"?>
<p:tagLst xmlns:p="http://schemas.openxmlformats.org/presentationml/2006/main">
  <p:tag name="KSO_WM_DIAGRAM_VIRTUALLY_FRAME" val="{&quot;height&quot;:186.35,&quot;left&quot;:-26.8,&quot;top&quot;:213.25,&quot;width&quot;:982.8}"/>
</p:tagLst>
</file>

<file path=ppt/tags/tag13.xml><?xml version="1.0" encoding="utf-8"?>
<p:tagLst xmlns:p="http://schemas.openxmlformats.org/presentationml/2006/main">
  <p:tag name="KSO_WM_DIAGRAM_VIRTUALLY_FRAME" val="{&quot;height&quot;:186.35,&quot;left&quot;:-26.8,&quot;top&quot;:213.25,&quot;width&quot;:982.8}"/>
</p:tagLst>
</file>

<file path=ppt/tags/tag14.xml><?xml version="1.0" encoding="utf-8"?>
<p:tagLst xmlns:p="http://schemas.openxmlformats.org/presentationml/2006/main">
  <p:tag name="KSO_WM_DIAGRAM_VIRTUALLY_FRAME" val="{&quot;height&quot;:186.35,&quot;left&quot;:-26.8,&quot;top&quot;:213.25,&quot;width&quot;:982.8}"/>
</p:tagLst>
</file>

<file path=ppt/tags/tag15.xml><?xml version="1.0" encoding="utf-8"?>
<p:tagLst xmlns:p="http://schemas.openxmlformats.org/presentationml/2006/main">
  <p:tag name="KSO_WM_DIAGRAM_VIRTUALLY_FRAME" val="{&quot;height&quot;:186.35,&quot;left&quot;:-26.8,&quot;top&quot;:213.25,&quot;width&quot;:982.8}"/>
</p:tagLst>
</file>

<file path=ppt/tags/tag16.xml><?xml version="1.0" encoding="utf-8"?>
<p:tagLst xmlns:p="http://schemas.openxmlformats.org/presentationml/2006/main">
  <p:tag name="KSO_WM_DIAGRAM_VIRTUALLY_FRAME" val="{&quot;height&quot;:186.35,&quot;left&quot;:-26.8,&quot;top&quot;:213.25,&quot;width&quot;:982.8}"/>
</p:tagLst>
</file>

<file path=ppt/tags/tag17.xml><?xml version="1.0" encoding="utf-8"?>
<p:tagLst xmlns:p="http://schemas.openxmlformats.org/presentationml/2006/main">
  <p:tag name="KSO_WM_DIAGRAM_VIRTUALLY_FRAME" val="{&quot;height&quot;:186.35,&quot;left&quot;:-26.8,&quot;top&quot;:213.25,&quot;width&quot;:982.8}"/>
</p:tagLst>
</file>

<file path=ppt/tags/tag18.xml><?xml version="1.0" encoding="utf-8"?>
<p:tagLst xmlns:p="http://schemas.openxmlformats.org/presentationml/2006/main">
  <p:tag name="KSO_WM_DIAGRAM_VIRTUALLY_FRAME" val="{&quot;height&quot;:186.35,&quot;left&quot;:-26.8,&quot;top&quot;:213.25,&quot;width&quot;:982.8}"/>
</p:tagLst>
</file>

<file path=ppt/tags/tag19.xml><?xml version="1.0" encoding="utf-8"?>
<p:tagLst xmlns:p="http://schemas.openxmlformats.org/presentationml/2006/main">
  <p:tag name="KSO_WM_DIAGRAM_VIRTUALLY_FRAME" val="{&quot;height&quot;:186.35,&quot;left&quot;:-26.8,&quot;top&quot;:213.25,&quot;width&quot;:982.8}"/>
</p:tagLst>
</file>

<file path=ppt/tags/tag2.xml><?xml version="1.0" encoding="utf-8"?>
<p:tagLst xmlns:p="http://schemas.openxmlformats.org/presentationml/2006/main">
  <p:tag name="KSO_WM_DIAGRAM_VIRTUALLY_FRAME" val="{&quot;height&quot;:186.35,&quot;left&quot;:-26.8,&quot;top&quot;:213.25,&quot;width&quot;:982.8}"/>
</p:tagLst>
</file>

<file path=ppt/tags/tag20.xml><?xml version="1.0" encoding="utf-8"?>
<p:tagLst xmlns:p="http://schemas.openxmlformats.org/presentationml/2006/main">
  <p:tag name="KSO_WM_DIAGRAM_VIRTUALLY_FRAME" val="{&quot;height&quot;:186.35,&quot;left&quot;:-26.8,&quot;top&quot;:213.25,&quot;width&quot;:982.8}"/>
</p:tagLst>
</file>

<file path=ppt/tags/tag21.xml><?xml version="1.0" encoding="utf-8"?>
<p:tagLst xmlns:p="http://schemas.openxmlformats.org/presentationml/2006/main">
  <p:tag name="KSO_WM_DIAGRAM_VIRTUALLY_FRAME" val="{&quot;height&quot;:186.35,&quot;left&quot;:-26.8,&quot;top&quot;:213.25,&quot;width&quot;:982.8}"/>
</p:tagLst>
</file>

<file path=ppt/tags/tag22.xml><?xml version="1.0" encoding="utf-8"?>
<p:tagLst xmlns:p="http://schemas.openxmlformats.org/presentationml/2006/main">
  <p:tag name="KSO_WM_DIAGRAM_VIRTUALLY_FRAME" val="{&quot;height&quot;:186.35,&quot;left&quot;:-26.8,&quot;top&quot;:213.25,&quot;width&quot;:982.8}"/>
</p:tagLst>
</file>

<file path=ppt/tags/tag23.xml><?xml version="1.0" encoding="utf-8"?>
<p:tagLst xmlns:p="http://schemas.openxmlformats.org/presentationml/2006/main">
  <p:tag name="ISPRING_PRESENTATION_TITLE" val="PowerPoint 演示文稿"/>
</p:tagLst>
</file>

<file path=ppt/tags/tag3.xml><?xml version="1.0" encoding="utf-8"?>
<p:tagLst xmlns:p="http://schemas.openxmlformats.org/presentationml/2006/main">
  <p:tag name="KSO_WM_DIAGRAM_VIRTUALLY_FRAME" val="{&quot;height&quot;:186.35,&quot;left&quot;:-26.8,&quot;top&quot;:213.25,&quot;width&quot;:982.8}"/>
</p:tagLst>
</file>

<file path=ppt/tags/tag4.xml><?xml version="1.0" encoding="utf-8"?>
<p:tagLst xmlns:p="http://schemas.openxmlformats.org/presentationml/2006/main">
  <p:tag name="KSO_WM_DIAGRAM_VIRTUALLY_FRAME" val="{&quot;height&quot;:186.35,&quot;left&quot;:-26.8,&quot;top&quot;:213.25,&quot;width&quot;:982.8}"/>
</p:tagLst>
</file>

<file path=ppt/tags/tag5.xml><?xml version="1.0" encoding="utf-8"?>
<p:tagLst xmlns:p="http://schemas.openxmlformats.org/presentationml/2006/main">
  <p:tag name="KSO_WM_DIAGRAM_VIRTUALLY_FRAME" val="{&quot;height&quot;:186.35,&quot;left&quot;:-26.8,&quot;top&quot;:213.25,&quot;width&quot;:982.8}"/>
</p:tagLst>
</file>

<file path=ppt/tags/tag6.xml><?xml version="1.0" encoding="utf-8"?>
<p:tagLst xmlns:p="http://schemas.openxmlformats.org/presentationml/2006/main">
  <p:tag name="KSO_WM_DIAGRAM_VIRTUALLY_FRAME" val="{&quot;height&quot;:186.35,&quot;left&quot;:-26.8,&quot;top&quot;:213.25,&quot;width&quot;:982.8}"/>
</p:tagLst>
</file>

<file path=ppt/tags/tag7.xml><?xml version="1.0" encoding="utf-8"?>
<p:tagLst xmlns:p="http://schemas.openxmlformats.org/presentationml/2006/main">
  <p:tag name="KSO_WM_DIAGRAM_VIRTUALLY_FRAME" val="{&quot;height&quot;:186.35,&quot;left&quot;:-26.8,&quot;top&quot;:213.25,&quot;width&quot;:982.8}"/>
</p:tagLst>
</file>

<file path=ppt/tags/tag8.xml><?xml version="1.0" encoding="utf-8"?>
<p:tagLst xmlns:p="http://schemas.openxmlformats.org/presentationml/2006/main">
  <p:tag name="TABLE_ENDDRAG_ORIGIN_RECT" val="262*112"/>
  <p:tag name="TABLE_ENDDRAG_RECT" val="42*91*262*112"/>
</p:tagLst>
</file>

<file path=ppt/tags/tag9.xml><?xml version="1.0" encoding="utf-8"?>
<p:tagLst xmlns:p="http://schemas.openxmlformats.org/presentationml/2006/main">
  <p:tag name="TABLE_ENDDRAG_ORIGIN_RECT" val="262*112"/>
  <p:tag name="TABLE_ENDDRAG_RECT" val="42*91*262*112"/>
</p:tagLst>
</file>

<file path=ppt/theme/theme1.xml><?xml version="1.0" encoding="utf-8"?>
<a:theme xmlns:a="http://schemas.openxmlformats.org/drawingml/2006/main" name="第一PPT，www.1ppt.com">
  <a:themeElements>
    <a:clrScheme name="自定义 95">
      <a:dk1>
        <a:sysClr val="windowText" lastClr="000000"/>
      </a:dk1>
      <a:lt1>
        <a:sysClr val="window" lastClr="FFFFFF"/>
      </a:lt1>
      <a:dk2>
        <a:srgbClr val="3F3F3F"/>
      </a:dk2>
      <a:lt2>
        <a:srgbClr val="E3DED1"/>
      </a:lt2>
      <a:accent1>
        <a:srgbClr val="071F65"/>
      </a:accent1>
      <a:accent2>
        <a:srgbClr val="7F7F7F"/>
      </a:accent2>
      <a:accent3>
        <a:srgbClr val="414456"/>
      </a:accent3>
      <a:accent4>
        <a:srgbClr val="444455"/>
      </a:accent4>
      <a:accent5>
        <a:srgbClr val="444455"/>
      </a:accent5>
      <a:accent6>
        <a:srgbClr val="7F7F7F"/>
      </a:accent6>
      <a:hlink>
        <a:srgbClr val="002060"/>
      </a:hlink>
      <a:folHlink>
        <a:srgbClr val="B26B02"/>
      </a:folHlink>
    </a:clrScheme>
    <a:fontScheme name="自定义 1">
      <a:majorFont>
        <a:latin typeface="Arial Black"/>
        <a:ea typeface="微软雅黑"/>
        <a:cs typeface=""/>
      </a:majorFont>
      <a:minorFont>
        <a:latin typeface="Arial"/>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nSpc>
            <a:spcPct val="130000"/>
          </a:lnSpc>
          <a:defRPr sz="1400" dirty="0" smtClean="0">
            <a:latin typeface="Arial" panose="020B0604020202020204" pitchFamily="34" charset="0"/>
            <a:ea typeface="微软雅黑" panose="020B0503020204020204" pitchFamily="34" charset="-122"/>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A000120140627A33KPBG</Template>
  <TotalTime>0</TotalTime>
  <Words>12209</Words>
  <Application>WPS 演示</Application>
  <PresentationFormat>全屏显示(16:9)</PresentationFormat>
  <Paragraphs>442</Paragraphs>
  <Slides>28</Slides>
  <Notes>31</Notes>
  <HiddenSlides>0</HiddenSlides>
  <MMClips>0</MMClips>
  <ScaleCrop>false</ScaleCrop>
  <HeadingPairs>
    <vt:vector size="6" baseType="variant">
      <vt:variant>
        <vt:lpstr>已用的字体</vt:lpstr>
      </vt:variant>
      <vt:variant>
        <vt:i4>21</vt:i4>
      </vt:variant>
      <vt:variant>
        <vt:lpstr>主题</vt:lpstr>
      </vt:variant>
      <vt:variant>
        <vt:i4>1</vt:i4>
      </vt:variant>
      <vt:variant>
        <vt:lpstr>幻灯片标题</vt:lpstr>
      </vt:variant>
      <vt:variant>
        <vt:i4>28</vt:i4>
      </vt:variant>
    </vt:vector>
  </HeadingPairs>
  <TitlesOfParts>
    <vt:vector size="50" baseType="lpstr">
      <vt:lpstr>Arial</vt:lpstr>
      <vt:lpstr>宋体</vt:lpstr>
      <vt:lpstr>Wingdings</vt:lpstr>
      <vt:lpstr>微软雅黑</vt:lpstr>
      <vt:lpstr>Arial Black</vt:lpstr>
      <vt:lpstr>Wingdings 2</vt:lpstr>
      <vt:lpstr>幼圆</vt:lpstr>
      <vt:lpstr>Calibri</vt:lpstr>
      <vt:lpstr>黑体</vt:lpstr>
      <vt:lpstr>Times New Roman</vt:lpstr>
      <vt:lpstr>Wingdings 3</vt:lpstr>
      <vt:lpstr>Verdana</vt:lpstr>
      <vt:lpstr>Wingdings 2</vt:lpstr>
      <vt:lpstr>等线</vt:lpstr>
      <vt:lpstr>Calibri</vt:lpstr>
      <vt:lpstr>Wingdings</vt:lpstr>
      <vt:lpstr>Comic Sans MS</vt:lpstr>
      <vt:lpstr>Cambria Math</vt:lpstr>
      <vt:lpstr>MS Mincho</vt:lpstr>
      <vt:lpstr>Segoe Print</vt:lpstr>
      <vt:lpstr>Arial Unicode MS</vt:lpstr>
      <vt:lpstr>第一PPT，www.1ppt.com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第一PPT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蓝色实用开题报告</dc:title>
  <dc:creator>第一PPT</dc:creator>
  <cp:keywords>www.1ppt.com</cp:keywords>
  <dc:description>www.1ppt.com</dc:description>
  <cp:lastModifiedBy>123</cp:lastModifiedBy>
  <cp:revision>1707</cp:revision>
  <dcterms:created xsi:type="dcterms:W3CDTF">2014-06-03T07:56:00Z</dcterms:created>
  <dcterms:modified xsi:type="dcterms:W3CDTF">2025-09-04T14:30:33Z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8FA3F55C4146407D8BA1F9ADC109DB2B_12</vt:lpwstr>
  </property>
  <property fmtid="{D5CDD505-2E9C-101B-9397-08002B2CF9AE}" pid="3" name="KSOProductBuildVer">
    <vt:lpwstr>2052-12.1.0.22529</vt:lpwstr>
  </property>
</Properties>
</file>