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47" r:id="rId1"/>
  </p:sldMasterIdLst>
  <p:notesMasterIdLst>
    <p:notesMasterId r:id="rId18"/>
  </p:notesMasterIdLst>
  <p:handoutMasterIdLst>
    <p:handoutMasterId r:id="rId19"/>
  </p:handoutMasterIdLst>
  <p:sldIdLst>
    <p:sldId id="261" r:id="rId2"/>
    <p:sldId id="572" r:id="rId3"/>
    <p:sldId id="556" r:id="rId4"/>
    <p:sldId id="569" r:id="rId5"/>
    <p:sldId id="570" r:id="rId6"/>
    <p:sldId id="583" r:id="rId7"/>
    <p:sldId id="571" r:id="rId8"/>
    <p:sldId id="567" r:id="rId9"/>
    <p:sldId id="559" r:id="rId10"/>
    <p:sldId id="576" r:id="rId11"/>
    <p:sldId id="577" r:id="rId12"/>
    <p:sldId id="579" r:id="rId13"/>
    <p:sldId id="565" r:id="rId14"/>
    <p:sldId id="566" r:id="rId15"/>
    <p:sldId id="584" r:id="rId16"/>
    <p:sldId id="581" r:id="rId17"/>
  </p:sldIdLst>
  <p:sldSz cx="9144000" cy="6858000" type="screen4x3"/>
  <p:notesSz cx="7099300" cy="10234613"/>
  <p:custDataLst>
    <p:tags r:id="rId20"/>
  </p:custDataLst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0049DA"/>
    <a:srgbClr val="B40000"/>
    <a:srgbClr val="FFFF00"/>
    <a:srgbClr val="00B050"/>
    <a:srgbClr val="4F81BD"/>
    <a:srgbClr val="9A9ABC"/>
    <a:srgbClr val="E0E0E0"/>
    <a:srgbClr val="C1D0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0" autoAdjust="0"/>
    <p:restoredTop sz="92395" autoAdjust="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r">
              <a:defRPr sz="1400"/>
            </a:lvl1pPr>
          </a:lstStyle>
          <a:p>
            <a:fld id="{6F3B442D-7492-4F8D-B9A4-B38605D5DC5C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r">
              <a:defRPr sz="1400"/>
            </a:lvl1pPr>
          </a:lstStyle>
          <a:p>
            <a:fld id="{6BE7ED5B-E3AC-414F-AE7B-C0C6E66F0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567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282BD6-9E45-4012-9172-5D5A6731DB36}" type="datetime1">
              <a:rPr lang="en-US"/>
              <a:pPr/>
              <a:t>6/5/2015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6" tIns="49523" rIns="99046" bIns="4952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9046" tIns="49523" rIns="99046" bIns="495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3DA92-707D-4463-8DAE-E92ECE378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106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465498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5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r>
              <a:rPr lang="en-US" dirty="0" smtClean="0"/>
              <a:t>Evacuation time is a critical metric in settings without arrivals.</a:t>
            </a:r>
          </a:p>
          <a:p>
            <a:pPr defTabSz="936878" eaLnBrk="1" hangingPunct="1"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settings with arrivals, it is a measure of short-term throughput, and is closely related to the delay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3DC020-B55A-467E-92F5-A1D287D91E2D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BB2AD-5498-46BD-B30C-E47CC2B5A93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57251"/>
            <a:ext cx="2952328" cy="8004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1060AF-83C9-4F9C-81DD-0D7EE7843C30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39460-3C48-4017-BD77-FEC1543870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C5AAD1-7430-4B63-9FAF-66022DEB9CD8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545FC-E779-4869-8B78-4827BE3E9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0EF747-68C0-4DA5-B5FC-4A3556E0A4F1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BD7F-52B5-4EC0-8198-BF67C5DE2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BA613B-8A36-4610-885D-C24DC6B17415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43237B63-305E-44A4-94C4-B29BB00E1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E2915-7940-426A-A74B-209F0D761DC8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0E7F5-D4D6-40F0-80A1-FCEB1D76AA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F14A5-9F39-43E2-B212-9712F47E1178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735A8-FF92-478B-9994-BCB8B61F88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16DD9A-2D0E-4BDF-BABC-2911B8A5FE2A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F617B-C6E8-4871-833B-FD67F070C3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BF7667-7B0C-4514-9CB6-9AE3A191DFEA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266A2-FA2A-4490-9A19-9C63EBB08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F43F96-0C85-4F1F-8F7D-3067766FC26B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E93B1-3220-4CD9-807A-F046E4A24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35FAB7-3E42-47A0-ADF1-0BFD105B5DC8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C7E43FF-A0D5-4CFA-8AA5-E2E631E89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17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</a:defRPr>
            </a:lvl1pPr>
          </a:lstStyle>
          <a:p>
            <a:fld id="{AF5AD648-B060-4254-9A11-EB9ECD21762F}" type="datetime1">
              <a:rPr lang="en-US" smtClean="0"/>
              <a:pPr/>
              <a:t>6/5/2015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Arial" charset="0"/>
              </a:defRPr>
            </a:lvl1pPr>
          </a:lstStyle>
          <a:p>
            <a:fld id="{3D5D947A-48F7-4806-8997-847A552A4E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" name="Rectangle 16"/>
          <p:cNvSpPr>
            <a:spLocks noChangeArrowheads="1"/>
          </p:cNvSpPr>
          <p:nvPr userDrawn="1"/>
        </p:nvSpPr>
        <p:spPr bwMode="auto">
          <a:xfrm>
            <a:off x="468313" y="1195388"/>
            <a:ext cx="8496300" cy="73025"/>
          </a:xfrm>
          <a:prstGeom prst="rect">
            <a:avLst/>
          </a:prstGeom>
          <a:gradFill rotWithShape="1">
            <a:gsLst>
              <a:gs pos="0">
                <a:srgbClr val="FF8200"/>
              </a:gs>
              <a:gs pos="5001">
                <a:srgbClr val="FF0000"/>
              </a:gs>
              <a:gs pos="17501">
                <a:srgbClr val="BA0066"/>
              </a:gs>
              <a:gs pos="35000">
                <a:srgbClr val="66008F"/>
              </a:gs>
              <a:gs pos="50000">
                <a:srgbClr val="000082"/>
              </a:gs>
              <a:gs pos="65000">
                <a:srgbClr val="66008F"/>
              </a:gs>
              <a:gs pos="82500">
                <a:srgbClr val="BA0066"/>
              </a:gs>
              <a:gs pos="95000">
                <a:srgbClr val="FF0000"/>
              </a:gs>
              <a:gs pos="100000">
                <a:srgbClr val="FF8200"/>
              </a:gs>
            </a:gsLst>
            <a:lin ang="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solidFill>
                <a:schemeClr val="bg1"/>
              </a:solidFill>
              <a:latin typeface="Times" pitchFamily="-111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192" y="242657"/>
            <a:ext cx="748288" cy="8341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53" r:id="rId2"/>
    <p:sldLayoutId id="2147484061" r:id="rId3"/>
    <p:sldLayoutId id="2147484054" r:id="rId4"/>
    <p:sldLayoutId id="2147484055" r:id="rId5"/>
    <p:sldLayoutId id="2147484056" r:id="rId6"/>
    <p:sldLayoutId id="2147484057" r:id="rId7"/>
    <p:sldLayoutId id="2147484062" r:id="rId8"/>
    <p:sldLayoutId id="2147484063" r:id="rId9"/>
    <p:sldLayoutId id="2147484058" r:id="rId10"/>
    <p:sldLayoutId id="21474840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-111" charset="2"/>
        <a:buChar char=""/>
        <a:defRPr sz="26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-111" charset="2"/>
        <a:buChar char=""/>
        <a:defRPr sz="24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2C1DB"/>
        </a:buClr>
        <a:buSzPct val="85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SzPct val="80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Char char="o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91264" cy="1470025"/>
          </a:xfrm>
          <a:noFill/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Node-based Scheduling with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Provable Evacuation Time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3657600"/>
            <a:ext cx="230188" cy="2811463"/>
          </a:xfrm>
          <a:prstGeom prst="rect">
            <a:avLst/>
          </a:prstGeom>
          <a:solidFill>
            <a:srgbClr val="8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  <a:ea typeface="굴림" pitchFamily="-111" charset="-127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990600" y="3657600"/>
            <a:ext cx="5943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None/>
              <a:defRPr sz="2600" kern="1200">
                <a:solidFill>
                  <a:schemeClr val="tx2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4572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None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9144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3716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8288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90000"/>
              </a:lnSpc>
              <a:buFont typeface="Wingdings" pitchFamily="-111" charset="2"/>
              <a:buNone/>
            </a:pPr>
            <a:r>
              <a:rPr lang="en-US" altLang="ko-KR" sz="2400" b="1" dirty="0" smtClean="0"/>
              <a:t>Bo </a:t>
            </a:r>
            <a:r>
              <a:rPr lang="en-US" altLang="ko-KR" sz="2400" b="1" dirty="0" err="1" smtClean="0"/>
              <a:t>Ji</a:t>
            </a:r>
            <a:endParaRPr lang="en-US" altLang="ko-KR" sz="2400" b="1" dirty="0" smtClean="0"/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Dept. of Computer &amp; Information Sciences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Temple University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E-mail: boji@temple.edu</a:t>
            </a:r>
          </a:p>
          <a:p>
            <a:pPr algn="l" eaLnBrk="1" hangingPunct="1">
              <a:lnSpc>
                <a:spcPct val="90000"/>
              </a:lnSpc>
            </a:pPr>
            <a:endParaRPr lang="en-US" altLang="ko-KR" sz="2000" dirty="0" smtClean="0">
              <a:solidFill>
                <a:schemeClr val="tx1"/>
              </a:solidFill>
              <a:ea typeface="굴림" pitchFamily="-111" charset="-127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ko-KR" sz="2000" dirty="0" smtClean="0">
              <a:solidFill>
                <a:schemeClr val="tx1"/>
              </a:solidFill>
              <a:ea typeface="굴림" pitchFamily="-111" charset="-127"/>
            </a:endParaRPr>
          </a:p>
          <a:p>
            <a:pPr eaLnBrk="1" hangingPunct="1">
              <a:lnSpc>
                <a:spcPct val="90000"/>
              </a:lnSpc>
              <a:buFont typeface="Wingdings" pitchFamily="-111" charset="2"/>
              <a:buNone/>
            </a:pPr>
            <a:endParaRPr lang="en-US" sz="1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71600" y="5302832"/>
            <a:ext cx="672460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ko-KR" sz="1800" dirty="0" smtClean="0">
              <a:ea typeface="굴림" pitchFamily="-111" charset="-127"/>
            </a:endParaRPr>
          </a:p>
          <a:p>
            <a:pPr>
              <a:buNone/>
            </a:pPr>
            <a:r>
              <a:rPr lang="en-US" altLang="ko-KR" sz="1800" dirty="0" smtClean="0">
                <a:ea typeface="굴림" pitchFamily="-111" charset="-127"/>
              </a:rPr>
              <a:t>J</a:t>
            </a: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oint work with </a:t>
            </a:r>
            <a:r>
              <a:rPr lang="en-US" altLang="ko-KR" sz="1800" dirty="0" err="1" smtClean="0">
                <a:solidFill>
                  <a:schemeClr val="tx1"/>
                </a:solidFill>
                <a:ea typeface="굴림" pitchFamily="-111" charset="-127"/>
              </a:rPr>
              <a:t>Jie</a:t>
            </a: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 </a:t>
            </a:r>
            <a:r>
              <a:rPr lang="en-US" altLang="ko-KR" sz="1800" dirty="0" err="1" smtClean="0">
                <a:solidFill>
                  <a:schemeClr val="tx1"/>
                </a:solidFill>
                <a:ea typeface="굴림" pitchFamily="-111" charset="-127"/>
              </a:rPr>
              <a:t>Wu@Temple</a:t>
            </a:r>
            <a:r>
              <a:rPr lang="en-US" altLang="ko-KR" sz="1800" dirty="0" smtClean="0">
                <a:ea typeface="굴림" pitchFamily="-111" charset="-127"/>
              </a:rPr>
              <a:t>	</a:t>
            </a:r>
          </a:p>
          <a:p>
            <a:pPr>
              <a:buNone/>
            </a:pPr>
            <a:r>
              <a:rPr lang="en-US" altLang="ko-KR" sz="1800" b="1" dirty="0" smtClean="0">
                <a:solidFill>
                  <a:schemeClr val="tx1"/>
                </a:solidFill>
                <a:ea typeface="굴림" pitchFamily="-111" charset="-127"/>
              </a:rPr>
              <a:t>	</a:t>
            </a:r>
            <a:r>
              <a:rPr lang="en-US" altLang="ko-KR" sz="1800" b="1" dirty="0" smtClean="0">
                <a:ea typeface="굴림" pitchFamily="-111" charset="-127"/>
              </a:rPr>
              <a:t>           	</a:t>
            </a:r>
            <a:endParaRPr lang="en-US" altLang="ko-KR" sz="1800" dirty="0" smtClean="0">
              <a:ea typeface="굴림" pitchFamily="-111" charset="-127"/>
            </a:endParaRPr>
          </a:p>
          <a:p>
            <a:pPr>
              <a:buNone/>
            </a:pP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78884"/>
            <a:ext cx="374441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/>
              <a:t>CISS 2015</a:t>
            </a:r>
          </a:p>
          <a:p>
            <a:pPr>
              <a:buNone/>
            </a:pPr>
            <a:r>
              <a:rPr lang="en-US" sz="2000" dirty="0" smtClean="0"/>
              <a:t>Baltimore, Maryland</a:t>
            </a:r>
          </a:p>
          <a:p>
            <a:pPr>
              <a:buNone/>
            </a:pPr>
            <a:r>
              <a:rPr lang="en-US" sz="2000" dirty="0" smtClean="0"/>
              <a:t>March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2015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Proof Sketch of 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Proposition 1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10</a:t>
            </a:fld>
            <a:endParaRPr lang="en-US" sz="2000" dirty="0"/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467544" y="1484784"/>
            <a:ext cx="8208912" cy="496855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 smtClean="0"/>
              <a:t>Proposition </a:t>
            </a:r>
            <a:r>
              <a:rPr lang="en-US" sz="2200" b="1" dirty="0"/>
              <a:t>1</a:t>
            </a:r>
            <a:r>
              <a:rPr lang="en-US" sz="2200" dirty="0"/>
              <a:t>: </a:t>
            </a:r>
            <a:r>
              <a:rPr lang="en-US" sz="2200" dirty="0" smtClean="0"/>
              <a:t>Suppose the maximum node degree is no smaller than two. Under the MVM algorithm, the maximum node degree decreases by at least two within every three consecutive time-slots.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200" dirty="0" smtClean="0"/>
              <a:t>Proof Sketch:</a:t>
            </a:r>
          </a:p>
          <a:p>
            <a:r>
              <a:rPr lang="en-US" sz="2200" dirty="0" smtClean="0"/>
              <a:t>If the maximum node degree does not decrease in a time-slot, it will decrease in both of the following two time-slots</a:t>
            </a:r>
          </a:p>
          <a:p>
            <a:pPr lvl="1"/>
            <a:r>
              <a:rPr lang="en-US" sz="1900" b="1" dirty="0" smtClean="0"/>
              <a:t>Critical node</a:t>
            </a:r>
            <a:r>
              <a:rPr lang="en-US" sz="1900" dirty="0" smtClean="0"/>
              <a:t>: Node having a maximum degree</a:t>
            </a:r>
          </a:p>
          <a:p>
            <a:pPr lvl="1"/>
            <a:r>
              <a:rPr lang="en-US" sz="1900" b="1" dirty="0" smtClean="0"/>
              <a:t>Lemma 1</a:t>
            </a:r>
            <a:r>
              <a:rPr lang="en-US" sz="1900" dirty="0" smtClean="0"/>
              <a:t>: If the </a:t>
            </a:r>
            <a:r>
              <a:rPr lang="en-US" sz="1900" dirty="0" err="1" smtClean="0"/>
              <a:t>subgraph</a:t>
            </a:r>
            <a:r>
              <a:rPr lang="en-US" sz="1900" dirty="0" smtClean="0"/>
              <a:t> induced by all the critical nodes is bipartite, then there exists a matching that matches all the critical nodes </a:t>
            </a:r>
            <a:r>
              <a:rPr lang="en-US" sz="1900" dirty="0" smtClean="0">
                <a:solidFill>
                  <a:srgbClr val="0000FF"/>
                </a:solidFill>
              </a:rPr>
              <a:t>[</a:t>
            </a:r>
            <a:r>
              <a:rPr lang="en-US" sz="1900" dirty="0" err="1" smtClean="0">
                <a:solidFill>
                  <a:srgbClr val="0000FF"/>
                </a:solidFill>
              </a:rPr>
              <a:t>Anstee</a:t>
            </a:r>
            <a:r>
              <a:rPr lang="en-US" sz="1900" dirty="0" smtClean="0">
                <a:solidFill>
                  <a:srgbClr val="0000FF"/>
                </a:solidFill>
              </a:rPr>
              <a:t> &amp; Griggs’96]</a:t>
            </a:r>
          </a:p>
          <a:p>
            <a:pPr lvl="1"/>
            <a:r>
              <a:rPr lang="en-US" sz="1900" b="1" dirty="0" smtClean="0"/>
              <a:t>Lemma 2</a:t>
            </a:r>
            <a:r>
              <a:rPr lang="en-US" sz="1900" dirty="0" smtClean="0"/>
              <a:t>: If there exists a matching that matches all the critical nodes, then MVM will match all of them as well</a:t>
            </a:r>
          </a:p>
          <a:p>
            <a:pPr lvl="1"/>
            <a:r>
              <a:rPr lang="en-US" sz="1900" dirty="0" smtClean="0"/>
              <a:t>In both of the </a:t>
            </a:r>
            <a:r>
              <a:rPr lang="en-US" sz="1900" dirty="0"/>
              <a:t>following two time-</a:t>
            </a:r>
            <a:r>
              <a:rPr lang="en-US" sz="1900" dirty="0" smtClean="0"/>
              <a:t>slots, the </a:t>
            </a:r>
            <a:r>
              <a:rPr lang="en-US" sz="1900" dirty="0" err="1" smtClean="0"/>
              <a:t>subgraph</a:t>
            </a:r>
            <a:r>
              <a:rPr lang="en-US" sz="1900" dirty="0" smtClean="0"/>
              <a:t> included by all the critical nodes is indeed bipartite</a:t>
            </a:r>
            <a:endParaRPr lang="en-US" sz="19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200" dirty="0">
                <a:solidFill>
                  <a:srgbClr val="9A0000"/>
                </a:solidFill>
              </a:rPr>
              <a:t>O</a:t>
            </a:r>
            <a:r>
              <a:rPr lang="en-US" sz="2200" dirty="0" smtClean="0">
                <a:solidFill>
                  <a:srgbClr val="9A0000"/>
                </a:solidFill>
              </a:rPr>
              <a:t>bservation: in order to achieve 3/2, it is sufficient to focus on scheduling the critical nodes</a:t>
            </a:r>
            <a:endParaRPr lang="en-US" sz="2200" dirty="0">
              <a:solidFill>
                <a:srgbClr val="9A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1812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CNM – Lower Complexity MVM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11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424936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Critical Node Matching (CNM) algorithm</a:t>
            </a:r>
          </a:p>
          <a:p>
            <a:pPr lvl="1"/>
            <a:r>
              <a:rPr lang="en-US" sz="1800" dirty="0" smtClean="0"/>
              <a:t>Motivated by the key observation, focus on scheduling the critical nodes</a:t>
            </a:r>
          </a:p>
          <a:p>
            <a:pPr lvl="1"/>
            <a:r>
              <a:rPr lang="en-US" sz="1800" dirty="0" smtClean="0"/>
              <a:t>Assign node weights as follows:</a:t>
            </a:r>
          </a:p>
          <a:p>
            <a:pPr lvl="2"/>
            <a:r>
              <a:rPr lang="en-US" sz="1600" dirty="0" smtClean="0"/>
              <a:t>               , if </a:t>
            </a:r>
            <a:r>
              <a:rPr lang="en-US" sz="1600" dirty="0" err="1" smtClean="0"/>
              <a:t>i</a:t>
            </a:r>
            <a:r>
              <a:rPr lang="en-US" sz="1600" dirty="0" smtClean="0"/>
              <a:t> is a critical node</a:t>
            </a:r>
          </a:p>
          <a:p>
            <a:pPr lvl="2"/>
            <a:r>
              <a:rPr lang="en-US" sz="1600" dirty="0" smtClean="0"/>
              <a:t>               , otherwise</a:t>
            </a:r>
          </a:p>
          <a:p>
            <a:pPr lvl="2"/>
            <a:r>
              <a:rPr lang="en-US" sz="1600" dirty="0"/>
              <a:t> </a:t>
            </a:r>
            <a:r>
              <a:rPr lang="en-US" sz="1600" dirty="0" smtClean="0"/>
              <a:t>                    , both B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and B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are bounded positive integer</a:t>
            </a:r>
            <a:endParaRPr lang="en-US" sz="1600" dirty="0"/>
          </a:p>
          <a:p>
            <a:pPr lvl="1"/>
            <a:r>
              <a:rPr lang="en-US" sz="1800" dirty="0" smtClean="0"/>
              <a:t>Find an MVM based on the new weights in each time-slot</a:t>
            </a:r>
          </a:p>
          <a:p>
            <a:r>
              <a:rPr lang="en-US" sz="2000" dirty="0" smtClean="0"/>
              <a:t>An implementation with O(m √n) complexity for bounded integer weights </a:t>
            </a:r>
            <a:r>
              <a:rPr lang="en-US" sz="2000" dirty="0" smtClean="0">
                <a:solidFill>
                  <a:srgbClr val="0000FF"/>
                </a:solidFill>
              </a:rPr>
              <a:t>[Huang &amp; Kavitha’12, Pettie’12]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Theorem 2</a:t>
            </a:r>
            <a:r>
              <a:rPr lang="en-US" sz="2000" dirty="0" smtClean="0"/>
              <a:t>: CNM </a:t>
            </a:r>
            <a:r>
              <a:rPr lang="en-US" sz="2000" dirty="0"/>
              <a:t>has an approximation ratio no greater than 3/2.</a:t>
            </a:r>
          </a:p>
          <a:p>
            <a:endParaRPr lang="en-US" sz="2400" dirty="0" smtClean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496549"/>
              </p:ext>
            </p:extLst>
          </p:nvPr>
        </p:nvGraphicFramePr>
        <p:xfrm>
          <a:off x="1331640" y="2492896"/>
          <a:ext cx="901477" cy="311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" name="Equation" r:id="rId4" imgW="622300" imgH="215900" progId="Equation.3">
                  <p:embed/>
                </p:oleObj>
              </mc:Choice>
              <mc:Fallback>
                <p:oleObj name="Equation" r:id="rId4" imgW="622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2492896"/>
                        <a:ext cx="901477" cy="311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210616"/>
              </p:ext>
            </p:extLst>
          </p:nvPr>
        </p:nvGraphicFramePr>
        <p:xfrm>
          <a:off x="1331640" y="2780928"/>
          <a:ext cx="91973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" name="Equation" r:id="rId6" imgW="609600" imgH="215900" progId="Equation.3">
                  <p:embed/>
                </p:oleObj>
              </mc:Choice>
              <mc:Fallback>
                <p:oleObj name="Equation" r:id="rId6" imgW="6096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31640" y="2780928"/>
                        <a:ext cx="919733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170"/>
              </p:ext>
            </p:extLst>
          </p:nvPr>
        </p:nvGraphicFramePr>
        <p:xfrm>
          <a:off x="1331640" y="3140968"/>
          <a:ext cx="1224136" cy="242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" name="Equation" r:id="rId8" imgW="939800" imgH="203200" progId="Equation.3">
                  <p:embed/>
                </p:oleObj>
              </mc:Choice>
              <mc:Fallback>
                <p:oleObj name="Equation" r:id="rId8" imgW="939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31640" y="3140968"/>
                        <a:ext cx="1224136" cy="242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57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CNM - Example</a:t>
            </a:r>
            <a:endParaRPr lang="en-US" sz="3600" kern="0" noProof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12</a:t>
            </a:fld>
            <a:endParaRPr lang="en-US" sz="2000" dirty="0"/>
          </a:p>
        </p:txBody>
      </p:sp>
      <p:sp>
        <p:nvSpPr>
          <p:cNvPr id="60" name="Oval 59"/>
          <p:cNvSpPr/>
          <p:nvPr/>
        </p:nvSpPr>
        <p:spPr>
          <a:xfrm>
            <a:off x="190770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0" idx="6"/>
            <a:endCxn id="62" idx="2"/>
          </p:cNvCxnSpPr>
          <p:nvPr/>
        </p:nvCxnSpPr>
        <p:spPr>
          <a:xfrm>
            <a:off x="2267744" y="267291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334786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355976" y="170080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355976" y="328498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64088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endCxn id="63" idx="4"/>
          </p:cNvCxnSpPr>
          <p:nvPr/>
        </p:nvCxnSpPr>
        <p:spPr>
          <a:xfrm flipV="1">
            <a:off x="3707904" y="2060848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4" idx="0"/>
          </p:cNvCxnSpPr>
          <p:nvPr/>
        </p:nvCxnSpPr>
        <p:spPr>
          <a:xfrm>
            <a:off x="3707904" y="2708920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4" idx="0"/>
            <a:endCxn id="65" idx="2"/>
          </p:cNvCxnSpPr>
          <p:nvPr/>
        </p:nvCxnSpPr>
        <p:spPr>
          <a:xfrm flipV="1">
            <a:off x="4535996" y="267291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3" idx="4"/>
            <a:endCxn id="65" idx="2"/>
          </p:cNvCxnSpPr>
          <p:nvPr/>
        </p:nvCxnSpPr>
        <p:spPr>
          <a:xfrm>
            <a:off x="4535996" y="2060848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32040" y="198884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93204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85192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51920" y="202077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483768" y="223680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Q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355976" y="12687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364088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355976" y="278092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347864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763688" y="209278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d</a:t>
            </a:r>
            <a:r>
              <a:rPr lang="en-US" sz="2000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5445224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MVM (also CNM)</a:t>
            </a:r>
            <a:endParaRPr lang="en-US" sz="2000" dirty="0"/>
          </a:p>
        </p:txBody>
      </p:sp>
      <p:sp>
        <p:nvSpPr>
          <p:cNvPr id="172" name="Oval 171"/>
          <p:cNvSpPr/>
          <p:nvPr/>
        </p:nvSpPr>
        <p:spPr>
          <a:xfrm>
            <a:off x="4932040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/>
          <p:cNvCxnSpPr>
            <a:stCxn id="172" idx="6"/>
            <a:endCxn id="174" idx="2"/>
          </p:cNvCxnSpPr>
          <p:nvPr/>
        </p:nvCxnSpPr>
        <p:spPr>
          <a:xfrm>
            <a:off x="5292080" y="497717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Oval 173"/>
          <p:cNvSpPr/>
          <p:nvPr/>
        </p:nvSpPr>
        <p:spPr>
          <a:xfrm>
            <a:off x="6372200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>
            <a:off x="7380312" y="400506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>
            <a:off x="7380312" y="558924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838842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75" idx="4"/>
          </p:cNvCxnSpPr>
          <p:nvPr/>
        </p:nvCxnSpPr>
        <p:spPr>
          <a:xfrm flipV="1">
            <a:off x="6732240" y="4365104"/>
            <a:ext cx="828092" cy="64807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endCxn id="176" idx="0"/>
          </p:cNvCxnSpPr>
          <p:nvPr/>
        </p:nvCxnSpPr>
        <p:spPr>
          <a:xfrm>
            <a:off x="6732240" y="5013176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76" idx="0"/>
            <a:endCxn id="177" idx="2"/>
          </p:cNvCxnSpPr>
          <p:nvPr/>
        </p:nvCxnSpPr>
        <p:spPr>
          <a:xfrm flipV="1">
            <a:off x="7560332" y="4977172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5" idx="4"/>
            <a:endCxn id="177" idx="2"/>
          </p:cNvCxnSpPr>
          <p:nvPr/>
        </p:nvCxnSpPr>
        <p:spPr>
          <a:xfrm>
            <a:off x="7560332" y="436510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7380312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8388424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6372200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716016" y="439704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0000FF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7380312" y="508518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9552" y="5445224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CNM (B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=1, B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=2)</a:t>
            </a:r>
            <a:endParaRPr lang="en-US" sz="2000" dirty="0"/>
          </a:p>
        </p:txBody>
      </p:sp>
      <p:sp>
        <p:nvSpPr>
          <p:cNvPr id="59" name="Oval 58"/>
          <p:cNvSpPr/>
          <p:nvPr/>
        </p:nvSpPr>
        <p:spPr>
          <a:xfrm>
            <a:off x="46754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>
            <a:stCxn id="59" idx="6"/>
            <a:endCxn id="71" idx="2"/>
          </p:cNvCxnSpPr>
          <p:nvPr/>
        </p:nvCxnSpPr>
        <p:spPr>
          <a:xfrm>
            <a:off x="827584" y="4977172"/>
            <a:ext cx="108012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190770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915816" y="400506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2915816" y="558924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3923928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Connector 74"/>
          <p:cNvCxnSpPr>
            <a:endCxn id="72" idx="4"/>
          </p:cNvCxnSpPr>
          <p:nvPr/>
        </p:nvCxnSpPr>
        <p:spPr>
          <a:xfrm flipV="1">
            <a:off x="2267744" y="4365104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73" idx="0"/>
          </p:cNvCxnSpPr>
          <p:nvPr/>
        </p:nvCxnSpPr>
        <p:spPr>
          <a:xfrm>
            <a:off x="2267744" y="5013176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3" idx="0"/>
            <a:endCxn id="74" idx="2"/>
          </p:cNvCxnSpPr>
          <p:nvPr/>
        </p:nvCxnSpPr>
        <p:spPr>
          <a:xfrm flipV="1">
            <a:off x="3095836" y="4977172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2" idx="4"/>
            <a:endCxn id="74" idx="2"/>
          </p:cNvCxnSpPr>
          <p:nvPr/>
        </p:nvCxnSpPr>
        <p:spPr>
          <a:xfrm>
            <a:off x="3095836" y="436510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915816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9A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923928" y="439704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9A0000"/>
                </a:solidFill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07704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9A0000"/>
                </a:solidFill>
              </a:rPr>
              <a:t>1</a:t>
            </a:r>
            <a:endParaRPr lang="en-US" sz="2000" dirty="0">
              <a:solidFill>
                <a:srgbClr val="9A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51520" y="439704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9A0000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9A0000"/>
                </a:solidFill>
              </a:rPr>
              <a:t>i</a:t>
            </a:r>
            <a:r>
              <a:rPr lang="en-US" sz="2000" dirty="0" smtClean="0">
                <a:solidFill>
                  <a:srgbClr val="9A0000"/>
                </a:solidFill>
              </a:rPr>
              <a:t>=1</a:t>
            </a:r>
            <a:endParaRPr lang="en-US" sz="2000" dirty="0">
              <a:solidFill>
                <a:srgbClr val="9A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915816" y="505324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9A0000"/>
                </a:solidFill>
              </a:rPr>
              <a:t>1</a:t>
            </a:r>
            <a:endParaRPr lang="en-US" sz="2000" dirty="0">
              <a:solidFill>
                <a:srgbClr val="9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3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2" grpId="0" animBg="1"/>
      <p:bldP spid="174" grpId="0" animBg="1"/>
      <p:bldP spid="175" grpId="0" animBg="1"/>
      <p:bldP spid="176" grpId="0" animBg="1"/>
      <p:bldP spid="177" grpId="0" animBg="1"/>
      <p:bldP spid="187" grpId="0"/>
      <p:bldP spid="188" grpId="0"/>
      <p:bldP spid="189" grpId="0"/>
      <p:bldP spid="190" grpId="0"/>
      <p:bldP spid="191" grpId="0"/>
      <p:bldP spid="58" grpId="0"/>
      <p:bldP spid="59" grpId="0" animBg="1"/>
      <p:bldP spid="71" grpId="0" animBg="1"/>
      <p:bldP spid="72" grpId="0" animBg="1"/>
      <p:bldP spid="73" grpId="0" animBg="1"/>
      <p:bldP spid="74" grpId="0" animBg="1"/>
      <p:bldP spid="79" grpId="0"/>
      <p:bldP spid="80" grpId="0"/>
      <p:bldP spid="81" grpId="0"/>
      <p:bldP spid="82" grpId="0"/>
      <p:bldP spid="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Lower Bound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4/3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13</a:t>
            </a:fld>
            <a:endParaRPr lang="en-US" sz="2000" dirty="0"/>
          </a:p>
        </p:txBody>
      </p:sp>
      <p:cxnSp>
        <p:nvCxnSpPr>
          <p:cNvPr id="6" name="Straight Connector 5"/>
          <p:cNvCxnSpPr>
            <a:stCxn id="93" idx="7"/>
            <a:endCxn id="40" idx="3"/>
          </p:cNvCxnSpPr>
          <p:nvPr/>
        </p:nvCxnSpPr>
        <p:spPr>
          <a:xfrm flipV="1">
            <a:off x="1278913" y="3736313"/>
            <a:ext cx="393486" cy="393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619672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411760" y="234888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851920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203848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stCxn id="40" idx="6"/>
            <a:endCxn id="41" idx="4"/>
          </p:cNvCxnSpPr>
          <p:nvPr/>
        </p:nvCxnSpPr>
        <p:spPr>
          <a:xfrm flipV="1">
            <a:off x="1979712" y="2708920"/>
            <a:ext cx="612068" cy="900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0" idx="6"/>
            <a:endCxn id="43" idx="2"/>
          </p:cNvCxnSpPr>
          <p:nvPr/>
        </p:nvCxnSpPr>
        <p:spPr>
          <a:xfrm>
            <a:off x="1979712" y="3609020"/>
            <a:ext cx="1224136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1" idx="0"/>
            <a:endCxn id="67" idx="4"/>
          </p:cNvCxnSpPr>
          <p:nvPr/>
        </p:nvCxnSpPr>
        <p:spPr>
          <a:xfrm flipV="1">
            <a:off x="2591780" y="1772816"/>
            <a:ext cx="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1" idx="4"/>
            <a:endCxn id="43" idx="2"/>
          </p:cNvCxnSpPr>
          <p:nvPr/>
        </p:nvCxnSpPr>
        <p:spPr>
          <a:xfrm>
            <a:off x="2591780" y="2708920"/>
            <a:ext cx="612068" cy="9001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2411760" y="141277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>
            <a:stCxn id="43" idx="5"/>
            <a:endCxn id="42" idx="1"/>
          </p:cNvCxnSpPr>
          <p:nvPr/>
        </p:nvCxnSpPr>
        <p:spPr>
          <a:xfrm>
            <a:off x="3511161" y="3736313"/>
            <a:ext cx="393486" cy="393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971600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117" idx="7"/>
            <a:endCxn id="95" idx="3"/>
          </p:cNvCxnSpPr>
          <p:nvPr/>
        </p:nvCxnSpPr>
        <p:spPr>
          <a:xfrm flipV="1">
            <a:off x="5167345" y="3736313"/>
            <a:ext cx="393486" cy="393486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5508104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6300192" y="234888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740352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7092280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>
            <a:stCxn id="95" idx="6"/>
            <a:endCxn id="96" idx="4"/>
          </p:cNvCxnSpPr>
          <p:nvPr/>
        </p:nvCxnSpPr>
        <p:spPr>
          <a:xfrm flipV="1">
            <a:off x="5868144" y="2708920"/>
            <a:ext cx="612068" cy="9001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95" idx="6"/>
            <a:endCxn id="98" idx="2"/>
          </p:cNvCxnSpPr>
          <p:nvPr/>
        </p:nvCxnSpPr>
        <p:spPr>
          <a:xfrm>
            <a:off x="5868144" y="3609020"/>
            <a:ext cx="12241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6" idx="0"/>
            <a:endCxn id="104" idx="4"/>
          </p:cNvCxnSpPr>
          <p:nvPr/>
        </p:nvCxnSpPr>
        <p:spPr>
          <a:xfrm flipV="1">
            <a:off x="6480212" y="1772816"/>
            <a:ext cx="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4"/>
            <a:endCxn id="98" idx="2"/>
          </p:cNvCxnSpPr>
          <p:nvPr/>
        </p:nvCxnSpPr>
        <p:spPr>
          <a:xfrm>
            <a:off x="6480212" y="2708920"/>
            <a:ext cx="612068" cy="9001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6300192" y="141277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Connector 115"/>
          <p:cNvCxnSpPr>
            <a:stCxn id="98" idx="5"/>
            <a:endCxn id="97" idx="1"/>
          </p:cNvCxnSpPr>
          <p:nvPr/>
        </p:nvCxnSpPr>
        <p:spPr>
          <a:xfrm>
            <a:off x="7399593" y="3736313"/>
            <a:ext cx="393486" cy="393486"/>
          </a:xfrm>
          <a:prstGeom prst="line">
            <a:avLst/>
          </a:prstGeom>
          <a:ln w="1905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4860032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051720" y="5301208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First time-slot</a:t>
            </a:r>
            <a:r>
              <a:rPr lang="en-US" sz="2000" dirty="0" smtClean="0"/>
              <a:t>, </a:t>
            </a:r>
            <a:r>
              <a:rPr lang="en-US" sz="2000" dirty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econd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8000"/>
                </a:solidFill>
              </a:rPr>
              <a:t>third</a:t>
            </a:r>
            <a:r>
              <a:rPr lang="en-US" sz="2000" dirty="0" smtClean="0"/>
              <a:t>, and fourth.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1475656" y="450912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/>
              <a:t>MVM &amp; CNM: </a:t>
            </a:r>
            <a:r>
              <a:rPr lang="en-US" sz="1800" b="1" dirty="0" smtClean="0"/>
              <a:t>4 slots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580112" y="450912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Optimal: </a:t>
            </a:r>
            <a:r>
              <a:rPr lang="en-US" sz="2000" b="1" dirty="0" smtClean="0"/>
              <a:t>3 slots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188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Throughput </a:t>
            </a: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&amp; Delay 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Performance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14</a:t>
            </a:fld>
            <a:endParaRPr lang="en-US" sz="2000" dirty="0"/>
          </a:p>
        </p:txBody>
      </p:sp>
      <p:pic>
        <p:nvPicPr>
          <p:cNvPr id="2" name="Picture 1" descr="mvm_sim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5832648" cy="463214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12160" y="1700808"/>
            <a:ext cx="2376264" cy="1656184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Simulation settings</a:t>
            </a:r>
          </a:p>
          <a:p>
            <a:r>
              <a:rPr lang="en-US" sz="1600" dirty="0" smtClean="0"/>
              <a:t>4X4 grid network</a:t>
            </a:r>
            <a:endParaRPr lang="en-US" sz="1600" dirty="0"/>
          </a:p>
          <a:p>
            <a:r>
              <a:rPr lang="en-US" sz="1600" dirty="0" smtClean="0"/>
              <a:t>unit link capacity</a:t>
            </a:r>
          </a:p>
          <a:p>
            <a:r>
              <a:rPr lang="en-US" sz="1600" dirty="0" smtClean="0"/>
              <a:t>A flow with arrival rate </a:t>
            </a:r>
            <a:r>
              <a:rPr lang="en-US" sz="1600" dirty="0" err="1" smtClean="0"/>
              <a:t>λ</a:t>
            </a:r>
            <a:r>
              <a:rPr lang="en-US" sz="1600" dirty="0" smtClean="0"/>
              <a:t> at each link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12160" y="4005064"/>
            <a:ext cx="2808312" cy="1656184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Observations</a:t>
            </a:r>
          </a:p>
          <a:p>
            <a:r>
              <a:rPr lang="en-US" sz="1600" dirty="0" smtClean="0"/>
              <a:t>MVM &amp; CNM both empirically achieve good throughput performance</a:t>
            </a:r>
            <a:endParaRPr lang="en-US" sz="1600" dirty="0"/>
          </a:p>
          <a:p>
            <a:r>
              <a:rPr lang="en-US" sz="1600" dirty="0" smtClean="0"/>
              <a:t>MVM empirically achieves best delay performance</a:t>
            </a:r>
          </a:p>
        </p:txBody>
      </p:sp>
    </p:spTree>
    <p:extLst>
      <p:ext uri="{BB962C8B-B14F-4D97-AF65-F5344CB8AC3E}">
        <p14:creationId xmlns:p14="http://schemas.microsoft.com/office/powerpoint/2010/main" val="20188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Conclusion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15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064896" cy="468052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Proved that MVM achieves an approximation ratio no greater than 3/2 for the minimum evacuation time problem</a:t>
            </a:r>
          </a:p>
          <a:p>
            <a:endParaRPr lang="en-US" sz="2100" dirty="0" smtClean="0"/>
          </a:p>
          <a:p>
            <a:r>
              <a:rPr lang="en-US" sz="2400" dirty="0" smtClean="0"/>
              <a:t>By making a key observation that it is sufficient to focus on scheduling the critical nodes for achieving an approximation ratio no greater than 3/2, we proposed a lower-complexity algorithm – CNM – with a same performance guarantee</a:t>
            </a:r>
          </a:p>
          <a:p>
            <a:endParaRPr lang="en-US" sz="2100" dirty="0" smtClean="0"/>
          </a:p>
          <a:p>
            <a:r>
              <a:rPr lang="en-US" sz="2400" dirty="0" smtClean="0"/>
              <a:t>These algorithms serve as an alternative for achieving Shannon’s bound </a:t>
            </a:r>
          </a:p>
          <a:p>
            <a:endParaRPr lang="en-US" sz="2000" dirty="0" smtClean="0"/>
          </a:p>
          <a:p>
            <a:r>
              <a:rPr lang="en-US" sz="2400" dirty="0" smtClean="0"/>
              <a:t>Node-based approach is less studied</a:t>
            </a:r>
          </a:p>
          <a:p>
            <a:pPr lvl="1"/>
            <a:r>
              <a:rPr lang="en-US" sz="2100" dirty="0" smtClean="0"/>
              <a:t>Performance limits of the node-based algorithms?</a:t>
            </a:r>
          </a:p>
          <a:p>
            <a:pPr lvl="1"/>
            <a:r>
              <a:rPr lang="en-US" sz="2100" dirty="0" smtClean="0"/>
              <a:t>Conjecture: 4/3 is tight for MVM (and CNM) – much more challenging</a:t>
            </a:r>
          </a:p>
          <a:p>
            <a:pPr lvl="1"/>
            <a:r>
              <a:rPr lang="en-US" sz="2100" dirty="0"/>
              <a:t>I</a:t>
            </a:r>
            <a:r>
              <a:rPr lang="en-US" sz="2100" dirty="0" smtClean="0"/>
              <a:t>f an additive term is allowed, can we develop node-based algorithms with better approximations (exact or asymptotic)?</a:t>
            </a:r>
          </a:p>
          <a:p>
            <a:pPr lvl="1"/>
            <a:r>
              <a:rPr lang="en-US" sz="2100" dirty="0" smtClean="0"/>
              <a:t>Throughput performance in settings </a:t>
            </a:r>
            <a:r>
              <a:rPr lang="en-US" sz="2100" smtClean="0"/>
              <a:t>with arrivals?</a:t>
            </a: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85178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721804" y="2574032"/>
            <a:ext cx="77724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!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339752" y="4725144"/>
            <a:ext cx="4248472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ＭＳ Ｐゴシック" pitchFamily="-111" charset="-128"/>
                <a:cs typeface="ＭＳ Ｐゴシック" pitchFamily="-111" charset="-128"/>
              </a:rPr>
              <a:t>Questions?</a:t>
            </a:r>
          </a:p>
        </p:txBody>
      </p:sp>
      <p:sp>
        <p:nvSpPr>
          <p:cNvPr id="2" name="Rectangle 1"/>
          <p:cNvSpPr/>
          <p:nvPr/>
        </p:nvSpPr>
        <p:spPr>
          <a:xfrm>
            <a:off x="2555776" y="5600146"/>
            <a:ext cx="4091505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US" altLang="ko-KR" dirty="0">
                <a:ea typeface="굴림" pitchFamily="-111" charset="-127"/>
              </a:rPr>
              <a:t>E-mail: </a:t>
            </a:r>
            <a:r>
              <a:rPr lang="en-US" altLang="ko-KR" dirty="0" smtClean="0">
                <a:ea typeface="굴림" pitchFamily="-111" charset="-127"/>
              </a:rPr>
              <a:t>boji@temple.edu</a:t>
            </a:r>
            <a:endParaRPr lang="en-US" altLang="ko-KR" dirty="0">
              <a:ea typeface="굴림" pitchFamily="-11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00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11663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2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Link Scheduling for </a:t>
            </a:r>
          </a:p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200" kern="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Minimu</a:t>
            </a:r>
            <a:r>
              <a:rPr 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 Evacuation Time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2</a:t>
            </a:fld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6754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6"/>
            <a:endCxn id="40" idx="2"/>
          </p:cNvCxnSpPr>
          <p:nvPr/>
        </p:nvCxnSpPr>
        <p:spPr>
          <a:xfrm>
            <a:off x="827584" y="31049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90770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915816" y="213285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915816" y="371703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923928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endCxn id="41" idx="4"/>
          </p:cNvCxnSpPr>
          <p:nvPr/>
        </p:nvCxnSpPr>
        <p:spPr>
          <a:xfrm flipV="1">
            <a:off x="2267744" y="2492896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267744" y="3140968"/>
            <a:ext cx="828092" cy="57606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2" idx="0"/>
            <a:endCxn id="43" idx="2"/>
          </p:cNvCxnSpPr>
          <p:nvPr/>
        </p:nvCxnSpPr>
        <p:spPr>
          <a:xfrm flipV="1">
            <a:off x="3095836" y="310496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095836" y="2492896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187624" y="2708920"/>
            <a:ext cx="432048" cy="216024"/>
            <a:chOff x="1259632" y="2708920"/>
            <a:chExt cx="432048" cy="216024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691680" y="2708920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1259632" y="2708920"/>
              <a:ext cx="432048" cy="216024"/>
              <a:chOff x="1259632" y="2708920"/>
              <a:chExt cx="432048" cy="216024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1259632" y="2708920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1259632" y="2924944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8" name="Rectangle 2067"/>
              <p:cNvSpPr/>
              <p:nvPr/>
            </p:nvSpPr>
            <p:spPr>
              <a:xfrm>
                <a:off x="1619672" y="2708920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547664" y="2708920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2267744" y="2492896"/>
            <a:ext cx="432048" cy="216024"/>
            <a:chOff x="2267744" y="2420888"/>
            <a:chExt cx="432048" cy="216024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2699792" y="242088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2267744" y="2420888"/>
              <a:ext cx="432048" cy="216024"/>
              <a:chOff x="2267744" y="2420888"/>
              <a:chExt cx="432048" cy="216024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2267744" y="242088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267744" y="263691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2627784" y="242088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2267744" y="3501008"/>
            <a:ext cx="432048" cy="216024"/>
            <a:chOff x="2267744" y="3501008"/>
            <a:chExt cx="432048" cy="216024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2699792" y="350100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>
              <a:off x="2267744" y="3501008"/>
              <a:ext cx="432048" cy="216024"/>
              <a:chOff x="2267744" y="3501008"/>
              <a:chExt cx="432048" cy="216024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2267744" y="350100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2267744" y="371703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Rectangle 85"/>
              <p:cNvSpPr/>
              <p:nvPr/>
            </p:nvSpPr>
            <p:spPr>
              <a:xfrm>
                <a:off x="2627784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3563888" y="3501008"/>
            <a:ext cx="432048" cy="216024"/>
            <a:chOff x="3635896" y="3501008"/>
            <a:chExt cx="432048" cy="216024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4067944" y="350100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3635896" y="3501008"/>
              <a:ext cx="432048" cy="216024"/>
              <a:chOff x="3635896" y="3501008"/>
              <a:chExt cx="432048" cy="216024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>
                <a:off x="3635896" y="350100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635896" y="371703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/>
              <p:cNvSpPr/>
              <p:nvPr/>
            </p:nvSpPr>
            <p:spPr>
              <a:xfrm>
                <a:off x="3995936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923928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3563888" y="2492896"/>
            <a:ext cx="432048" cy="216024"/>
            <a:chOff x="3635896" y="2420888"/>
            <a:chExt cx="432048" cy="216024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3635896" y="2420888"/>
              <a:ext cx="4320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635896" y="2636912"/>
              <a:ext cx="4320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4067944" y="242088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3995936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923928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851920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" name="Content Placeholder 2"/>
          <p:cNvSpPr txBox="1">
            <a:spLocks/>
          </p:cNvSpPr>
          <p:nvPr/>
        </p:nvSpPr>
        <p:spPr>
          <a:xfrm>
            <a:off x="683568" y="4976192"/>
            <a:ext cx="7776864" cy="162116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9A0000"/>
                </a:solidFill>
              </a:rPr>
              <a:t>E</a:t>
            </a:r>
            <a:r>
              <a:rPr lang="en-US" sz="2000" dirty="0" smtClean="0">
                <a:solidFill>
                  <a:srgbClr val="9A0000"/>
                </a:solidFill>
              </a:rPr>
              <a:t>vacuation time: time needed for draining all the existing packets</a:t>
            </a:r>
            <a:endParaRPr lang="en-US" sz="2000" b="1" dirty="0" smtClean="0">
              <a:solidFill>
                <a:srgbClr val="9A0000"/>
              </a:solidFill>
            </a:endParaRPr>
          </a:p>
          <a:p>
            <a:pPr lvl="1"/>
            <a:r>
              <a:rPr lang="en-US" sz="1600" dirty="0" smtClean="0"/>
              <a:t>A critical metric in </a:t>
            </a:r>
            <a:r>
              <a:rPr lang="en-US" sz="1600" dirty="0" smtClean="0">
                <a:solidFill>
                  <a:srgbClr val="9A0000"/>
                </a:solidFill>
              </a:rPr>
              <a:t>settings without future arrivals</a:t>
            </a:r>
            <a:r>
              <a:rPr lang="en-US" sz="1600" dirty="0" smtClean="0"/>
              <a:t> </a:t>
            </a:r>
          </a:p>
          <a:p>
            <a:pPr lvl="2"/>
            <a:r>
              <a:rPr lang="en-US" sz="1400" dirty="0" smtClean="0"/>
              <a:t>Goal: minimize the evacuation time</a:t>
            </a:r>
          </a:p>
          <a:p>
            <a:pPr lvl="1"/>
            <a:r>
              <a:rPr lang="en-US" sz="1600" dirty="0" smtClean="0"/>
              <a:t>In settings with arrivals, a good measure of short-term throughput &amp; closely related to the delay performance </a:t>
            </a:r>
          </a:p>
        </p:txBody>
      </p:sp>
      <p:sp>
        <p:nvSpPr>
          <p:cNvPr id="106" name="Oval 105"/>
          <p:cNvSpPr/>
          <p:nvPr/>
        </p:nvSpPr>
        <p:spPr>
          <a:xfrm>
            <a:off x="4932040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>
            <a:stCxn id="106" idx="6"/>
            <a:endCxn id="108" idx="2"/>
          </p:cNvCxnSpPr>
          <p:nvPr/>
        </p:nvCxnSpPr>
        <p:spPr>
          <a:xfrm>
            <a:off x="5292080" y="31049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Oval 107"/>
          <p:cNvSpPr/>
          <p:nvPr/>
        </p:nvSpPr>
        <p:spPr>
          <a:xfrm>
            <a:off x="6372200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7380312" y="213285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7380312" y="371703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838842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/>
          <p:cNvCxnSpPr>
            <a:endCxn id="109" idx="4"/>
          </p:cNvCxnSpPr>
          <p:nvPr/>
        </p:nvCxnSpPr>
        <p:spPr>
          <a:xfrm flipV="1">
            <a:off x="6732240" y="2492896"/>
            <a:ext cx="828092" cy="648072"/>
          </a:xfrm>
          <a:prstGeom prst="line">
            <a:avLst/>
          </a:prstGeom>
          <a:ln w="254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10" idx="0"/>
          </p:cNvCxnSpPr>
          <p:nvPr/>
        </p:nvCxnSpPr>
        <p:spPr>
          <a:xfrm>
            <a:off x="6732240" y="3140968"/>
            <a:ext cx="828092" cy="57606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0" idx="0"/>
            <a:endCxn id="111" idx="2"/>
          </p:cNvCxnSpPr>
          <p:nvPr/>
        </p:nvCxnSpPr>
        <p:spPr>
          <a:xfrm flipV="1">
            <a:off x="7560332" y="3104964"/>
            <a:ext cx="828092" cy="612068"/>
          </a:xfrm>
          <a:prstGeom prst="line">
            <a:avLst/>
          </a:prstGeom>
          <a:ln w="254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09" idx="4"/>
            <a:endCxn id="111" idx="2"/>
          </p:cNvCxnSpPr>
          <p:nvPr/>
        </p:nvCxnSpPr>
        <p:spPr>
          <a:xfrm>
            <a:off x="7560332" y="2492896"/>
            <a:ext cx="828092" cy="61206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5" name="Freeform 2074"/>
          <p:cNvSpPr/>
          <p:nvPr/>
        </p:nvSpPr>
        <p:spPr>
          <a:xfrm>
            <a:off x="5289550" y="2982590"/>
            <a:ext cx="1085850" cy="114300"/>
          </a:xfrm>
          <a:custGeom>
            <a:avLst/>
            <a:gdLst>
              <a:gd name="connsiteX0" fmla="*/ 0 w 1085850"/>
              <a:gd name="connsiteY0" fmla="*/ 114300 h 114300"/>
              <a:gd name="connsiteX1" fmla="*/ 603250 w 1085850"/>
              <a:gd name="connsiteY1" fmla="*/ 0 h 114300"/>
              <a:gd name="connsiteX2" fmla="*/ 1085850 w 1085850"/>
              <a:gd name="connsiteY2" fmla="*/ 11430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850" h="114300">
                <a:moveTo>
                  <a:pt x="0" y="114300"/>
                </a:moveTo>
                <a:cubicBezTo>
                  <a:pt x="211137" y="57150"/>
                  <a:pt x="422275" y="0"/>
                  <a:pt x="603250" y="0"/>
                </a:cubicBezTo>
                <a:cubicBezTo>
                  <a:pt x="784225" y="0"/>
                  <a:pt x="1085850" y="114300"/>
                  <a:pt x="1085850" y="114300"/>
                </a:cubicBezTo>
              </a:path>
            </a:pathLst>
          </a:custGeom>
          <a:ln w="254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7" name="Freeform 2076"/>
          <p:cNvSpPr/>
          <p:nvPr/>
        </p:nvSpPr>
        <p:spPr>
          <a:xfrm>
            <a:off x="7575550" y="3096890"/>
            <a:ext cx="812800" cy="609600"/>
          </a:xfrm>
          <a:custGeom>
            <a:avLst/>
            <a:gdLst>
              <a:gd name="connsiteX0" fmla="*/ 0 w 812800"/>
              <a:gd name="connsiteY0" fmla="*/ 609600 h 609600"/>
              <a:gd name="connsiteX1" fmla="*/ 539750 w 812800"/>
              <a:gd name="connsiteY1" fmla="*/ 368300 h 609600"/>
              <a:gd name="connsiteX2" fmla="*/ 812800 w 812800"/>
              <a:gd name="connsiteY2" fmla="*/ 0 h 609600"/>
              <a:gd name="connsiteX3" fmla="*/ 812800 w 812800"/>
              <a:gd name="connsiteY3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2800" h="609600">
                <a:moveTo>
                  <a:pt x="0" y="609600"/>
                </a:moveTo>
                <a:cubicBezTo>
                  <a:pt x="202141" y="539750"/>
                  <a:pt x="404283" y="469900"/>
                  <a:pt x="539750" y="368300"/>
                </a:cubicBezTo>
                <a:cubicBezTo>
                  <a:pt x="675217" y="266700"/>
                  <a:pt x="812800" y="0"/>
                  <a:pt x="812800" y="0"/>
                </a:cubicBezTo>
                <a:lnTo>
                  <a:pt x="812800" y="0"/>
                </a:lnTo>
              </a:path>
            </a:pathLst>
          </a:custGeom>
          <a:ln w="254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8" name="Freeform 2077"/>
          <p:cNvSpPr/>
          <p:nvPr/>
        </p:nvSpPr>
        <p:spPr>
          <a:xfrm>
            <a:off x="7575550" y="2493640"/>
            <a:ext cx="806450" cy="596900"/>
          </a:xfrm>
          <a:custGeom>
            <a:avLst/>
            <a:gdLst>
              <a:gd name="connsiteX0" fmla="*/ 0 w 806450"/>
              <a:gd name="connsiteY0" fmla="*/ 0 h 596900"/>
              <a:gd name="connsiteX1" fmla="*/ 508000 w 806450"/>
              <a:gd name="connsiteY1" fmla="*/ 222250 h 596900"/>
              <a:gd name="connsiteX2" fmla="*/ 806450 w 806450"/>
              <a:gd name="connsiteY2" fmla="*/ 596900 h 59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6450" h="596900">
                <a:moveTo>
                  <a:pt x="0" y="0"/>
                </a:moveTo>
                <a:cubicBezTo>
                  <a:pt x="186796" y="61383"/>
                  <a:pt x="373592" y="122767"/>
                  <a:pt x="508000" y="222250"/>
                </a:cubicBezTo>
                <a:cubicBezTo>
                  <a:pt x="642408" y="321733"/>
                  <a:pt x="806450" y="596900"/>
                  <a:pt x="806450" y="596900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7556500" y="2493640"/>
            <a:ext cx="825500" cy="603250"/>
          </a:xfrm>
          <a:custGeom>
            <a:avLst/>
            <a:gdLst>
              <a:gd name="connsiteX0" fmla="*/ 0 w 825500"/>
              <a:gd name="connsiteY0" fmla="*/ 0 h 603250"/>
              <a:gd name="connsiteX1" fmla="*/ 374650 w 825500"/>
              <a:gd name="connsiteY1" fmla="*/ 438150 h 603250"/>
              <a:gd name="connsiteX2" fmla="*/ 825500 w 825500"/>
              <a:gd name="connsiteY2" fmla="*/ 603250 h 603250"/>
              <a:gd name="connsiteX3" fmla="*/ 825500 w 825500"/>
              <a:gd name="connsiteY3" fmla="*/ 603250 h 60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5500" h="603250">
                <a:moveTo>
                  <a:pt x="0" y="0"/>
                </a:moveTo>
                <a:cubicBezTo>
                  <a:pt x="118533" y="168804"/>
                  <a:pt x="237067" y="337608"/>
                  <a:pt x="374650" y="438150"/>
                </a:cubicBezTo>
                <a:cubicBezTo>
                  <a:pt x="512233" y="538692"/>
                  <a:pt x="825500" y="603250"/>
                  <a:pt x="825500" y="603250"/>
                </a:cubicBezTo>
                <a:lnTo>
                  <a:pt x="825500" y="6032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5076056" y="1484784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</a:rPr>
              <a:t>Multigraph</a:t>
            </a:r>
            <a:r>
              <a:rPr lang="en-US" sz="1800" dirty="0" smtClean="0">
                <a:solidFill>
                  <a:srgbClr val="0000FF"/>
                </a:solidFill>
              </a:rPr>
              <a:t> Edge Coloring Problem </a:t>
            </a:r>
          </a:p>
        </p:txBody>
      </p:sp>
      <p:sp>
        <p:nvSpPr>
          <p:cNvPr id="35" name="Left-Right Arrow 34"/>
          <p:cNvSpPr/>
          <p:nvPr/>
        </p:nvSpPr>
        <p:spPr>
          <a:xfrm>
            <a:off x="4211960" y="1916832"/>
            <a:ext cx="792088" cy="216024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004048" y="2420888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multi-edge = packet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5004048" y="341970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1400" dirty="0">
                <a:solidFill>
                  <a:srgbClr val="0000FF"/>
                </a:solidFill>
              </a:rPr>
              <a:t>c</a:t>
            </a:r>
            <a:r>
              <a:rPr lang="en-US" altLang="zh-CN" sz="1400" dirty="0" smtClean="0">
                <a:solidFill>
                  <a:srgbClr val="0000FF"/>
                </a:solidFill>
              </a:rPr>
              <a:t>olor </a:t>
            </a:r>
            <a:r>
              <a:rPr lang="en-US" sz="1400" dirty="0" smtClean="0">
                <a:solidFill>
                  <a:srgbClr val="0000FF"/>
                </a:solidFill>
              </a:rPr>
              <a:t>= matching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59632" y="1444714"/>
            <a:ext cx="293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solidFill>
                  <a:srgbClr val="0000FF"/>
                </a:solidFill>
              </a:rPr>
              <a:t>Multihop</a:t>
            </a:r>
            <a:r>
              <a:rPr lang="en-US" sz="1800" dirty="0">
                <a:solidFill>
                  <a:srgbClr val="0000FF"/>
                </a:solidFill>
              </a:rPr>
              <a:t> wireless </a:t>
            </a:r>
            <a:r>
              <a:rPr lang="en-US" sz="1800" dirty="0" smtClean="0">
                <a:solidFill>
                  <a:srgbClr val="0000FF"/>
                </a:solidFill>
              </a:rPr>
              <a:t>networks</a:t>
            </a:r>
            <a:endParaRPr lang="en-US" sz="1800" dirty="0">
              <a:solidFill>
                <a:srgbClr val="0000FF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804428" y="3212976"/>
            <a:ext cx="955147" cy="56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0000FF"/>
                </a:solidFill>
              </a:rPr>
              <a:t>Unit link </a:t>
            </a:r>
            <a:endParaRPr lang="en-US" sz="1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capacities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55576" y="1988840"/>
            <a:ext cx="1102686" cy="56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0000FF"/>
                </a:solidFill>
              </a:rPr>
              <a:t>Single-hop </a:t>
            </a:r>
            <a:endParaRPr lang="en-US" sz="1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traffic </a:t>
            </a:r>
            <a:r>
              <a:rPr lang="en-US" sz="1400" dirty="0">
                <a:solidFill>
                  <a:srgbClr val="0000FF"/>
                </a:solidFill>
              </a:rPr>
              <a:t>flows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1795251" y="4091124"/>
            <a:ext cx="2574217" cy="8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One-hop interference model: </a:t>
            </a: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feasible schedule = matching</a:t>
            </a: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Ex.: Bluetooth, FH-CDMA, etc.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2267744" y="3140968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95836" y="249289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59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 animBg="1"/>
      <p:bldP spid="108" grpId="0" animBg="1"/>
      <p:bldP spid="109" grpId="0" animBg="1"/>
      <p:bldP spid="110" grpId="0" animBg="1"/>
      <p:bldP spid="111" grpId="0" animBg="1"/>
      <p:bldP spid="2075" grpId="0" animBg="1"/>
      <p:bldP spid="2077" grpId="0" animBg="1"/>
      <p:bldP spid="2078" grpId="0" animBg="1"/>
      <p:bldP spid="34" grpId="0" animBg="1"/>
      <p:bldP spid="151" grpId="0"/>
      <p:bldP spid="35" grpId="0" animBg="1"/>
      <p:bldP spid="36" grpId="0"/>
      <p:bldP spid="154" grpId="0"/>
      <p:bldP spid="154" grpId="1"/>
      <p:bldP spid="157" grpId="0"/>
      <p:bldP spid="1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Multigraph</a:t>
            </a: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Edge Coloring Problem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3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7704856" cy="504056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The problem is generally NP-</a:t>
            </a:r>
            <a:r>
              <a:rPr lang="en-US" sz="2200" dirty="0"/>
              <a:t>hard </a:t>
            </a:r>
            <a:r>
              <a:rPr lang="en-US" sz="2200" dirty="0">
                <a:solidFill>
                  <a:srgbClr val="0000FF"/>
                </a:solidFill>
              </a:rPr>
              <a:t>[</a:t>
            </a:r>
            <a:r>
              <a:rPr lang="en-US" sz="2200" dirty="0" smtClean="0">
                <a:solidFill>
                  <a:srgbClr val="0000FF"/>
                </a:solidFill>
              </a:rPr>
              <a:t>Holyer’81</a:t>
            </a:r>
            <a:r>
              <a:rPr lang="en-US" sz="2200" dirty="0">
                <a:solidFill>
                  <a:srgbClr val="0000FF"/>
                </a:solidFill>
              </a:rPr>
              <a:t>]</a:t>
            </a:r>
          </a:p>
          <a:p>
            <a:r>
              <a:rPr lang="en-US" sz="2200" dirty="0" smtClean="0"/>
              <a:t>Approximations</a:t>
            </a:r>
          </a:p>
          <a:p>
            <a:pPr lvl="1"/>
            <a:r>
              <a:rPr lang="en-US" sz="1900" dirty="0" smtClean="0"/>
              <a:t>Shannon’s theorem </a:t>
            </a:r>
            <a:r>
              <a:rPr lang="en-US" sz="1900" dirty="0" smtClean="0">
                <a:solidFill>
                  <a:srgbClr val="0000FF"/>
                </a:solidFill>
              </a:rPr>
              <a:t>[Shanon’49]</a:t>
            </a:r>
            <a:r>
              <a:rPr lang="en-US" sz="1900" dirty="0" smtClean="0"/>
              <a:t>, </a:t>
            </a:r>
            <a:r>
              <a:rPr lang="en-US" sz="1900" dirty="0" err="1"/>
              <a:t>Vizing’s</a:t>
            </a:r>
            <a:r>
              <a:rPr lang="en-US" sz="1900" dirty="0"/>
              <a:t> theorem </a:t>
            </a:r>
            <a:r>
              <a:rPr lang="en-US" sz="1900" dirty="0">
                <a:solidFill>
                  <a:srgbClr val="0000FF"/>
                </a:solidFill>
              </a:rPr>
              <a:t>[Vizing’64]</a:t>
            </a:r>
            <a:r>
              <a:rPr lang="en-US" sz="1900" dirty="0" smtClean="0"/>
              <a:t>, …</a:t>
            </a:r>
          </a:p>
          <a:p>
            <a:pPr lvl="1"/>
            <a:r>
              <a:rPr lang="en-US" sz="1900" dirty="0" smtClean="0"/>
              <a:t>Any constant-factor approximation ratio better than 4/3 is NP-hard </a:t>
            </a:r>
            <a:r>
              <a:rPr lang="en-US" sz="1900" dirty="0" smtClean="0">
                <a:solidFill>
                  <a:srgbClr val="0000FF"/>
                </a:solidFill>
              </a:rPr>
              <a:t>[Holyer’81]</a:t>
            </a:r>
          </a:p>
          <a:p>
            <a:pPr lvl="1"/>
            <a:r>
              <a:rPr lang="en-US" sz="1900" dirty="0" smtClean="0"/>
              <a:t>If a small additive </a:t>
            </a:r>
            <a:r>
              <a:rPr lang="en-US" sz="1900" dirty="0"/>
              <a:t>term is allowed, </a:t>
            </a:r>
            <a:r>
              <a:rPr lang="en-US" sz="1900" dirty="0" smtClean="0"/>
              <a:t>much better approximations (exact or asymptotic) </a:t>
            </a:r>
            <a:r>
              <a:rPr lang="en-US" sz="1900" dirty="0">
                <a:solidFill>
                  <a:srgbClr val="0000FF"/>
                </a:solidFill>
              </a:rPr>
              <a:t>[</a:t>
            </a:r>
            <a:r>
              <a:rPr lang="en-US" sz="1900" dirty="0" smtClean="0">
                <a:solidFill>
                  <a:srgbClr val="0000FF"/>
                </a:solidFill>
              </a:rPr>
              <a:t>Sanders &amp; Steurer</a:t>
            </a:r>
            <a:r>
              <a:rPr lang="en-US" sz="1900" dirty="0">
                <a:solidFill>
                  <a:srgbClr val="0000FF"/>
                </a:solidFill>
              </a:rPr>
              <a:t>’</a:t>
            </a:r>
            <a:r>
              <a:rPr lang="en-US" sz="1900" dirty="0" smtClean="0">
                <a:solidFill>
                  <a:srgbClr val="0000FF"/>
                </a:solidFill>
              </a:rPr>
              <a:t>08,…]</a:t>
            </a:r>
          </a:p>
          <a:p>
            <a:r>
              <a:rPr lang="en-US" sz="2200" dirty="0" smtClean="0"/>
              <a:t>A survey book on graph edge coloring</a:t>
            </a:r>
            <a:r>
              <a:rPr lang="en-US" sz="2200" dirty="0" smtClean="0">
                <a:solidFill>
                  <a:srgbClr val="0000FF"/>
                </a:solidFill>
              </a:rPr>
              <a:t> [</a:t>
            </a:r>
            <a:r>
              <a:rPr lang="en-US" sz="2200" dirty="0" err="1" smtClean="0">
                <a:solidFill>
                  <a:srgbClr val="0000FF"/>
                </a:solidFill>
              </a:rPr>
              <a:t>Stiebitz</a:t>
            </a:r>
            <a:r>
              <a:rPr lang="en-US" sz="2200" dirty="0" smtClean="0">
                <a:solidFill>
                  <a:srgbClr val="0000FF"/>
                </a:solidFill>
              </a:rPr>
              <a:t> et </a:t>
            </a:r>
            <a:r>
              <a:rPr lang="en-US" sz="2200" dirty="0">
                <a:solidFill>
                  <a:srgbClr val="0000FF"/>
                </a:solidFill>
              </a:rPr>
              <a:t>a</a:t>
            </a:r>
            <a:r>
              <a:rPr lang="en-US" sz="2200" dirty="0" smtClean="0">
                <a:solidFill>
                  <a:srgbClr val="0000FF"/>
                </a:solidFill>
              </a:rPr>
              <a:t>l.’12]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r>
              <a:rPr lang="en-US" sz="2200" dirty="0" smtClean="0"/>
              <a:t>Limitations</a:t>
            </a:r>
            <a:endParaRPr lang="en-US" sz="2200" dirty="0"/>
          </a:p>
          <a:p>
            <a:pPr lvl="1"/>
            <a:r>
              <a:rPr lang="en-US" sz="1900" dirty="0" smtClean="0"/>
              <a:t>All rely on recoloring-based techniques</a:t>
            </a:r>
          </a:p>
          <a:p>
            <a:pPr lvl="1"/>
            <a:r>
              <a:rPr lang="en-US" sz="1900" dirty="0" smtClean="0"/>
              <a:t>The colors (or schedules) are computed all at once</a:t>
            </a:r>
          </a:p>
          <a:p>
            <a:pPr lvl="1"/>
            <a:r>
              <a:rPr lang="en-US" sz="1900" dirty="0" smtClean="0"/>
              <a:t>The complexity depends on # of multi-edges (or # of packets)</a:t>
            </a:r>
          </a:p>
          <a:p>
            <a:pPr lvl="2"/>
            <a:r>
              <a:rPr lang="en-US" sz="1700" dirty="0" smtClean="0"/>
              <a:t>Could be impractically high</a:t>
            </a:r>
          </a:p>
          <a:p>
            <a:pPr lvl="2"/>
            <a:r>
              <a:rPr lang="en-US" sz="1700" dirty="0" smtClean="0"/>
              <a:t>Unsuitable for link scheduling and packet evacuation</a:t>
            </a:r>
          </a:p>
          <a:p>
            <a:pPr lvl="1"/>
            <a:r>
              <a:rPr lang="en-US" sz="1900" dirty="0" smtClean="0"/>
              <a:t>More limited applications to settings with arrivals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1143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Online Algorithms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4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68052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Quickly compute one color (or schedule) at a time</a:t>
            </a:r>
          </a:p>
          <a:p>
            <a:pPr lvl="1"/>
            <a:r>
              <a:rPr lang="en-US" sz="1900" dirty="0" smtClean="0"/>
              <a:t>Complexity is only dependent on network size</a:t>
            </a:r>
          </a:p>
          <a:p>
            <a:pPr lvl="2"/>
            <a:r>
              <a:rPr lang="en-US" sz="1600" dirty="0" smtClean="0"/>
              <a:t>Link count and node count</a:t>
            </a:r>
          </a:p>
          <a:p>
            <a:pPr lvl="1"/>
            <a:r>
              <a:rPr lang="en-US" sz="1900" dirty="0" smtClean="0"/>
              <a:t>High complexity is distributed over time</a:t>
            </a:r>
          </a:p>
          <a:p>
            <a:pPr lvl="1"/>
            <a:r>
              <a:rPr lang="en-US" sz="1900" dirty="0" smtClean="0"/>
              <a:t>Desirable for applications such as link scheduling</a:t>
            </a:r>
          </a:p>
          <a:p>
            <a:pPr lvl="1"/>
            <a:r>
              <a:rPr lang="en-US" sz="1900" dirty="0" smtClean="0"/>
              <a:t>Functional even if packet arrivals are considered</a:t>
            </a:r>
            <a:endParaRPr lang="en-US" sz="1900" dirty="0"/>
          </a:p>
          <a:p>
            <a:endParaRPr lang="en-US" sz="2400" dirty="0" smtClean="0"/>
          </a:p>
          <a:p>
            <a:r>
              <a:rPr lang="en-US" sz="2200" dirty="0" smtClean="0"/>
              <a:t>Example algorithms</a:t>
            </a:r>
          </a:p>
          <a:p>
            <a:pPr lvl="1"/>
            <a:r>
              <a:rPr lang="en-US" sz="1900" dirty="0" smtClean="0"/>
              <a:t>Maximum Weighted Matching (MWM) algorithm</a:t>
            </a:r>
          </a:p>
          <a:p>
            <a:pPr lvl="1"/>
            <a:r>
              <a:rPr lang="en-US" sz="1900" dirty="0" smtClean="0"/>
              <a:t>MWM-α algorithm</a:t>
            </a:r>
          </a:p>
          <a:p>
            <a:pPr lvl="1"/>
            <a:r>
              <a:rPr lang="en-US" sz="1900" dirty="0" smtClean="0"/>
              <a:t>Greedy Maximal Matching (GMM) algorithm</a:t>
            </a:r>
          </a:p>
          <a:p>
            <a:pPr lvl="1"/>
            <a:r>
              <a:rPr lang="en-US" sz="1900" dirty="0" smtClean="0"/>
              <a:t>Randomized Maximal Matching (RMM) algorithm</a:t>
            </a:r>
          </a:p>
          <a:p>
            <a:endParaRPr lang="en-US" sz="2400" dirty="0" smtClean="0">
              <a:solidFill>
                <a:srgbClr val="9A0000"/>
              </a:solidFill>
            </a:endParaRPr>
          </a:p>
          <a:p>
            <a:r>
              <a:rPr lang="en-US" sz="2200" dirty="0" smtClean="0">
                <a:solidFill>
                  <a:srgbClr val="9A0000"/>
                </a:solidFill>
              </a:rPr>
              <a:t>Existing online algorithms all have an </a:t>
            </a:r>
            <a:r>
              <a:rPr lang="en-US" sz="2200" dirty="0">
                <a:solidFill>
                  <a:srgbClr val="9A0000"/>
                </a:solidFill>
              </a:rPr>
              <a:t>a</a:t>
            </a:r>
            <a:r>
              <a:rPr lang="en-US" sz="2200" dirty="0" smtClean="0">
                <a:solidFill>
                  <a:srgbClr val="9A0000"/>
                </a:solidFill>
              </a:rPr>
              <a:t>pproximation ratio no better than 2! </a:t>
            </a:r>
            <a:r>
              <a:rPr lang="en-US" sz="2200" dirty="0" smtClean="0">
                <a:solidFill>
                  <a:srgbClr val="0000FF"/>
                </a:solidFill>
              </a:rPr>
              <a:t>[Gupta et al.’09]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300192" y="3789040"/>
            <a:ext cx="288032" cy="648072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592497" y="3933056"/>
            <a:ext cx="12432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Edge-based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6561684" y="4509120"/>
            <a:ext cx="1440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Load-agnostic</a:t>
            </a:r>
            <a:endParaRPr lang="en-US" sz="1600" dirty="0"/>
          </a:p>
        </p:txBody>
      </p:sp>
      <p:sp>
        <p:nvSpPr>
          <p:cNvPr id="8" name="Right Brace 7"/>
          <p:cNvSpPr/>
          <p:nvPr/>
        </p:nvSpPr>
        <p:spPr>
          <a:xfrm>
            <a:off x="6300192" y="4581128"/>
            <a:ext cx="288032" cy="216024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1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Node-based Approach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5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752528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Input-queued switches</a:t>
            </a:r>
          </a:p>
          <a:p>
            <a:pPr lvl="1"/>
            <a:r>
              <a:rPr lang="en-US" sz="1800" dirty="0"/>
              <a:t>M</a:t>
            </a:r>
            <a:r>
              <a:rPr lang="en-US" sz="1800" dirty="0" smtClean="0"/>
              <a:t>odeled as bipartite graphs</a:t>
            </a:r>
          </a:p>
          <a:p>
            <a:pPr lvl="1"/>
            <a:r>
              <a:rPr lang="en-US" sz="1800" dirty="0" smtClean="0"/>
              <a:t>A class of Lazy </a:t>
            </a:r>
            <a:r>
              <a:rPr lang="en-US" sz="1800" dirty="0"/>
              <a:t>Heaviest Port First (LHPF</a:t>
            </a:r>
            <a:r>
              <a:rPr lang="en-US" sz="1800" dirty="0" smtClean="0"/>
              <a:t>) algorithms </a:t>
            </a:r>
            <a:r>
              <a:rPr lang="en-US" sz="1800" dirty="0" smtClean="0">
                <a:solidFill>
                  <a:srgbClr val="0000FF"/>
                </a:solidFill>
              </a:rPr>
              <a:t>[Gupta et </a:t>
            </a:r>
            <a:r>
              <a:rPr lang="en-US" sz="1800" dirty="0">
                <a:solidFill>
                  <a:srgbClr val="0000FF"/>
                </a:solidFill>
              </a:rPr>
              <a:t>a</a:t>
            </a:r>
            <a:r>
              <a:rPr lang="en-US" sz="1800" dirty="0" smtClean="0">
                <a:solidFill>
                  <a:srgbClr val="0000FF"/>
                </a:solidFill>
              </a:rPr>
              <a:t>l.’09]</a:t>
            </a:r>
          </a:p>
          <a:p>
            <a:pPr lvl="2"/>
            <a:r>
              <a:rPr lang="en-US" sz="1600" dirty="0" smtClean="0">
                <a:solidFill>
                  <a:srgbClr val="9A0000"/>
                </a:solidFill>
              </a:rPr>
              <a:t>Maximum Vertex-weighted Matching (MVM)</a:t>
            </a:r>
            <a:r>
              <a:rPr lang="en-US" sz="1600" dirty="0" smtClean="0"/>
              <a:t>, also known as Longest Port First algorithm </a:t>
            </a:r>
            <a:r>
              <a:rPr lang="en-US" sz="1600" dirty="0" smtClean="0">
                <a:solidFill>
                  <a:srgbClr val="0000FF"/>
                </a:solidFill>
              </a:rPr>
              <a:t>[</a:t>
            </a:r>
            <a:r>
              <a:rPr lang="en-US" sz="1600" dirty="0" err="1" smtClean="0">
                <a:solidFill>
                  <a:srgbClr val="0000FF"/>
                </a:solidFill>
              </a:rPr>
              <a:t>Mekkittikul</a:t>
            </a:r>
            <a:r>
              <a:rPr lang="en-US" sz="1600" dirty="0" smtClean="0">
                <a:solidFill>
                  <a:srgbClr val="0000FF"/>
                </a:solidFill>
              </a:rPr>
              <a:t> &amp; McKeown’98]</a:t>
            </a:r>
            <a:endParaRPr lang="en-US" sz="1600" dirty="0">
              <a:solidFill>
                <a:srgbClr val="0000FF"/>
              </a:solidFill>
            </a:endParaRPr>
          </a:p>
          <a:p>
            <a:pPr lvl="2"/>
            <a:r>
              <a:rPr lang="en-US" sz="1600" dirty="0" smtClean="0"/>
              <a:t>Maximum Node Containing Matching algorithm </a:t>
            </a:r>
            <a:r>
              <a:rPr lang="en-US" sz="1600" dirty="0" smtClean="0">
                <a:solidFill>
                  <a:srgbClr val="0000FF"/>
                </a:solidFill>
              </a:rPr>
              <a:t>[</a:t>
            </a:r>
            <a:r>
              <a:rPr lang="en-US" sz="1600" dirty="0" err="1" smtClean="0">
                <a:solidFill>
                  <a:srgbClr val="0000FF"/>
                </a:solidFill>
              </a:rPr>
              <a:t>Tabatabaee</a:t>
            </a:r>
            <a:r>
              <a:rPr lang="en-US" sz="1600" dirty="0" smtClean="0">
                <a:solidFill>
                  <a:srgbClr val="0000FF"/>
                </a:solidFill>
              </a:rPr>
              <a:t> &amp; Tassiulas’09]</a:t>
            </a:r>
            <a:endParaRPr lang="en-US" sz="1600" dirty="0">
              <a:solidFill>
                <a:srgbClr val="0000FF"/>
              </a:solidFill>
            </a:endParaRPr>
          </a:p>
          <a:p>
            <a:pPr lvl="1"/>
            <a:r>
              <a:rPr lang="en-US" sz="1800" dirty="0" smtClean="0"/>
              <a:t>LHPF is both evacuation-time-optimal and throughput-optimal</a:t>
            </a:r>
            <a:endParaRPr lang="en-US" sz="1800" dirty="0"/>
          </a:p>
          <a:p>
            <a:pPr lvl="1"/>
            <a:endParaRPr lang="en-US" sz="2000" dirty="0" smtClean="0"/>
          </a:p>
          <a:p>
            <a:r>
              <a:rPr lang="en-US" sz="2000" dirty="0" err="1" smtClean="0"/>
              <a:t>Multihop</a:t>
            </a:r>
            <a:r>
              <a:rPr lang="en-US" sz="2000" dirty="0" smtClean="0"/>
              <a:t> wireless networks</a:t>
            </a:r>
          </a:p>
          <a:p>
            <a:pPr lvl="1"/>
            <a:r>
              <a:rPr lang="en-US" sz="1800" dirty="0"/>
              <a:t>M</a:t>
            </a:r>
            <a:r>
              <a:rPr lang="en-US" sz="1800" dirty="0" smtClean="0"/>
              <a:t>odeled as general graphs</a:t>
            </a:r>
          </a:p>
          <a:p>
            <a:pPr lvl="1"/>
            <a:r>
              <a:rPr lang="en-US" sz="1800" dirty="0" smtClean="0"/>
              <a:t>Evacuation-time performance is largely unknown</a:t>
            </a:r>
          </a:p>
          <a:p>
            <a:pPr lvl="1"/>
            <a:r>
              <a:rPr lang="en-US" sz="1800" dirty="0" smtClean="0">
                <a:solidFill>
                  <a:srgbClr val="9A0000"/>
                </a:solidFill>
              </a:rPr>
              <a:t>Our focus</a:t>
            </a:r>
            <a:r>
              <a:rPr lang="en-US" sz="1800" dirty="0" smtClean="0"/>
              <a:t>: develop and analyze node-based scheduling algorithms with provable evacuation time and lower complexity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0382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Our Contributions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6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Prove that MVM has an approximation ratio no greater than 3/2 in </a:t>
            </a:r>
            <a:r>
              <a:rPr lang="en-US" sz="2000" dirty="0" err="1" smtClean="0"/>
              <a:t>multihop</a:t>
            </a:r>
            <a:r>
              <a:rPr lang="en-US" sz="2000" dirty="0" smtClean="0"/>
              <a:t> wireless networks</a:t>
            </a:r>
          </a:p>
          <a:p>
            <a:endParaRPr lang="en-US" sz="2000" dirty="0" smtClean="0"/>
          </a:p>
          <a:p>
            <a:r>
              <a:rPr lang="en-US" sz="2000" dirty="0" smtClean="0"/>
              <a:t>Propose a new node-based algorithm – Critical Node Matching (CNM) algorithm</a:t>
            </a:r>
          </a:p>
          <a:p>
            <a:pPr lvl="1"/>
            <a:r>
              <a:rPr lang="en-US" sz="1800" smtClean="0"/>
              <a:t>CNM guarantees </a:t>
            </a:r>
            <a:r>
              <a:rPr lang="en-US" sz="1800" dirty="0" smtClean="0"/>
              <a:t>an approximation ratio no greater than 3/2 as well</a:t>
            </a:r>
          </a:p>
          <a:p>
            <a:pPr lvl="1"/>
            <a:r>
              <a:rPr lang="en-US" sz="1800" dirty="0" smtClean="0"/>
              <a:t>CNM has a lower complexity of O(m √n) than </a:t>
            </a:r>
            <a:r>
              <a:rPr lang="en-US" sz="1800" dirty="0"/>
              <a:t>O(</a:t>
            </a:r>
            <a:r>
              <a:rPr lang="en-US" sz="1800" dirty="0" smtClean="0"/>
              <a:t>m √n </a:t>
            </a:r>
            <a:r>
              <a:rPr lang="en-US" sz="1800" dirty="0" err="1" smtClean="0"/>
              <a:t>logn</a:t>
            </a:r>
            <a:r>
              <a:rPr lang="en-US" sz="1800" dirty="0" smtClean="0"/>
              <a:t>) of MVM, where m and n are the link count and the node count, respectively</a:t>
            </a:r>
          </a:p>
          <a:p>
            <a:endParaRPr lang="en-US" sz="2000" dirty="0" smtClean="0"/>
          </a:p>
          <a:p>
            <a:r>
              <a:rPr lang="en-US" sz="2000" dirty="0" smtClean="0"/>
              <a:t>As a byproduct, these algorithms serve as an alternative for achieving Shannon’s bound of 3/2 </a:t>
            </a:r>
            <a:r>
              <a:rPr lang="en-US" sz="2000" dirty="0" err="1" smtClean="0"/>
              <a:t>Δ</a:t>
            </a:r>
            <a:r>
              <a:rPr lang="en-US" sz="2000" dirty="0" smtClean="0"/>
              <a:t>, where </a:t>
            </a:r>
            <a:r>
              <a:rPr lang="en-US" sz="2000" dirty="0" err="1" smtClean="0"/>
              <a:t>Δ</a:t>
            </a:r>
            <a:r>
              <a:rPr lang="en-US" sz="2000" dirty="0" smtClean="0"/>
              <a:t> is the maximum node degree</a:t>
            </a:r>
          </a:p>
        </p:txBody>
      </p:sp>
    </p:spTree>
    <p:extLst>
      <p:ext uri="{BB962C8B-B14F-4D97-AF65-F5344CB8AC3E}">
        <p14:creationId xmlns:p14="http://schemas.microsoft.com/office/powerpoint/2010/main" val="9857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MVM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7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424936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       : # of packets waiting to be transmitted over link l  </a:t>
            </a:r>
          </a:p>
          <a:p>
            <a:r>
              <a:rPr lang="en-US" sz="2000" dirty="0" smtClean="0"/>
              <a:t>      : set of links incident to node </a:t>
            </a:r>
            <a:r>
              <a:rPr lang="en-US" sz="2000" dirty="0" err="1" smtClean="0"/>
              <a:t>i</a:t>
            </a:r>
            <a:endParaRPr lang="en-US" sz="2000" dirty="0"/>
          </a:p>
          <a:p>
            <a:r>
              <a:rPr lang="en-US" sz="2000" dirty="0" smtClean="0"/>
              <a:t>                       </a:t>
            </a:r>
            <a:r>
              <a:rPr lang="en-US" sz="2000" dirty="0"/>
              <a:t> </a:t>
            </a:r>
            <a:r>
              <a:rPr lang="en-US" sz="2000" dirty="0" smtClean="0"/>
              <a:t>: degree of node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r>
              <a:rPr lang="en-US" sz="2000" dirty="0" smtClean="0"/>
              <a:t>   </a:t>
            </a:r>
            <a:r>
              <a:rPr lang="en-US" sz="2000" dirty="0"/>
              <a:t> </a:t>
            </a:r>
            <a:r>
              <a:rPr lang="en-US" sz="2000" dirty="0" smtClean="0"/>
              <a:t>: matching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smtClean="0"/>
              <a:t>  : set of all the </a:t>
            </a:r>
            <a:r>
              <a:rPr lang="en-US" sz="2000" dirty="0" err="1" smtClean="0"/>
              <a:t>matchings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MVM:</a:t>
            </a:r>
          </a:p>
          <a:p>
            <a:r>
              <a:rPr lang="en-US" sz="2000" dirty="0" smtClean="0"/>
              <a:t>                 : weight of node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r>
              <a:rPr lang="en-US" sz="2000" dirty="0" smtClean="0"/>
              <a:t>                                : weight of matching M</a:t>
            </a:r>
            <a:endParaRPr lang="en-US" sz="2000" dirty="0"/>
          </a:p>
          <a:p>
            <a:r>
              <a:rPr lang="en-US" sz="2000" dirty="0" smtClean="0"/>
              <a:t>                                       : Maximum Vertex-weighted Matching</a:t>
            </a:r>
          </a:p>
          <a:p>
            <a:r>
              <a:rPr lang="en-US" sz="2000" dirty="0" smtClean="0"/>
              <a:t>The MVM algorithm finds an MVM in each time slot</a:t>
            </a:r>
          </a:p>
          <a:p>
            <a:r>
              <a:rPr lang="en-US" sz="2000" dirty="0" smtClean="0"/>
              <a:t>MVM has a complexity of O(m √n </a:t>
            </a:r>
            <a:r>
              <a:rPr lang="en-US" sz="2000" dirty="0" err="1" smtClean="0"/>
              <a:t>logn</a:t>
            </a:r>
            <a:r>
              <a:rPr lang="en-US" sz="2000" dirty="0" smtClean="0"/>
              <a:t>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46103"/>
              </p:ext>
            </p:extLst>
          </p:nvPr>
        </p:nvGraphicFramePr>
        <p:xfrm>
          <a:off x="827583" y="1556792"/>
          <a:ext cx="504057" cy="317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3" name="Equation" r:id="rId4" imgW="342900" imgH="215900" progId="Equation.3">
                  <p:embed/>
                </p:oleObj>
              </mc:Choice>
              <mc:Fallback>
                <p:oleObj name="Equation" r:id="rId4" imgW="3429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3" y="1556792"/>
                        <a:ext cx="504057" cy="317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146815"/>
              </p:ext>
            </p:extLst>
          </p:nvPr>
        </p:nvGraphicFramePr>
        <p:xfrm>
          <a:off x="796925" y="1946140"/>
          <a:ext cx="462707" cy="320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4" name="Equation" r:id="rId6" imgW="292100" imgH="203200" progId="Equation.3">
                  <p:embed/>
                </p:oleObj>
              </mc:Choice>
              <mc:Fallback>
                <p:oleObj name="Equation" r:id="rId6" imgW="292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6925" y="1946140"/>
                        <a:ext cx="462707" cy="320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01241"/>
              </p:ext>
            </p:extLst>
          </p:nvPr>
        </p:nvGraphicFramePr>
        <p:xfrm>
          <a:off x="778927" y="2269753"/>
          <a:ext cx="1704841" cy="439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5" name="Equation" r:id="rId8" imgW="1181100" imgH="304800" progId="Equation.3">
                  <p:embed/>
                </p:oleObj>
              </mc:Choice>
              <mc:Fallback>
                <p:oleObj name="Equation" r:id="rId8" imgW="1181100" imgH="304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8927" y="2269753"/>
                        <a:ext cx="1704841" cy="439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149542"/>
              </p:ext>
            </p:extLst>
          </p:nvPr>
        </p:nvGraphicFramePr>
        <p:xfrm>
          <a:off x="774304" y="2708920"/>
          <a:ext cx="341312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6" name="Equation" r:id="rId10" imgW="203200" imgH="152400" progId="Equation.3">
                  <p:embed/>
                </p:oleObj>
              </mc:Choice>
              <mc:Fallback>
                <p:oleObj name="Equation" r:id="rId10" imgW="203200" imgH="15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4304" y="2708920"/>
                        <a:ext cx="341312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290655"/>
              </p:ext>
            </p:extLst>
          </p:nvPr>
        </p:nvGraphicFramePr>
        <p:xfrm>
          <a:off x="808658" y="3099817"/>
          <a:ext cx="23495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" name="Equation" r:id="rId12" imgW="139700" imgH="152400" progId="Equation.3">
                  <p:embed/>
                </p:oleObj>
              </mc:Choice>
              <mc:Fallback>
                <p:oleObj name="Equation" r:id="rId12" imgW="139700" imgH="15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8658" y="3099817"/>
                        <a:ext cx="234950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724213"/>
              </p:ext>
            </p:extLst>
          </p:nvPr>
        </p:nvGraphicFramePr>
        <p:xfrm>
          <a:off x="792831" y="4149080"/>
          <a:ext cx="1252245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8" name="Equation" r:id="rId14" imgW="749300" imgH="215900" progId="Equation.3">
                  <p:embed/>
                </p:oleObj>
              </mc:Choice>
              <mc:Fallback>
                <p:oleObj name="Equation" r:id="rId14" imgW="749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2831" y="4149080"/>
                        <a:ext cx="1252245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7759"/>
              </p:ext>
            </p:extLst>
          </p:nvPr>
        </p:nvGraphicFramePr>
        <p:xfrm>
          <a:off x="827585" y="4509120"/>
          <a:ext cx="2232247" cy="453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9" name="Equation" r:id="rId16" imgW="1498600" imgH="304800" progId="Equation.3">
                  <p:embed/>
                </p:oleObj>
              </mc:Choice>
              <mc:Fallback>
                <p:oleObj name="Equation" r:id="rId16" imgW="1498600" imgH="304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7585" y="4509120"/>
                        <a:ext cx="2232247" cy="4532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416461"/>
              </p:ext>
            </p:extLst>
          </p:nvPr>
        </p:nvGraphicFramePr>
        <p:xfrm>
          <a:off x="827584" y="4941168"/>
          <a:ext cx="2736304" cy="33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0" name="Equation" r:id="rId18" imgW="1663700" imgH="203200" progId="Equation.3">
                  <p:embed/>
                </p:oleObj>
              </mc:Choice>
              <mc:Fallback>
                <p:oleObj name="Equation" r:id="rId18" imgW="16637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27584" y="4941168"/>
                        <a:ext cx="2736304" cy="334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301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MVM - Example</a:t>
            </a:r>
            <a:endParaRPr lang="en-US" sz="3600" kern="0" noProof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8</a:t>
            </a:fld>
            <a:endParaRPr lang="en-US" sz="2000" dirty="0"/>
          </a:p>
        </p:txBody>
      </p:sp>
      <p:sp>
        <p:nvSpPr>
          <p:cNvPr id="60" name="Oval 59"/>
          <p:cNvSpPr/>
          <p:nvPr/>
        </p:nvSpPr>
        <p:spPr>
          <a:xfrm>
            <a:off x="190770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0" idx="6"/>
            <a:endCxn id="62" idx="2"/>
          </p:cNvCxnSpPr>
          <p:nvPr/>
        </p:nvCxnSpPr>
        <p:spPr>
          <a:xfrm>
            <a:off x="2267744" y="267291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334786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355976" y="170080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355976" y="328498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64088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endCxn id="63" idx="4"/>
          </p:cNvCxnSpPr>
          <p:nvPr/>
        </p:nvCxnSpPr>
        <p:spPr>
          <a:xfrm flipV="1">
            <a:off x="3707904" y="2060848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4" idx="0"/>
          </p:cNvCxnSpPr>
          <p:nvPr/>
        </p:nvCxnSpPr>
        <p:spPr>
          <a:xfrm>
            <a:off x="3707904" y="2708920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4" idx="0"/>
            <a:endCxn id="65" idx="2"/>
          </p:cNvCxnSpPr>
          <p:nvPr/>
        </p:nvCxnSpPr>
        <p:spPr>
          <a:xfrm flipV="1">
            <a:off x="4535996" y="267291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3" idx="4"/>
            <a:endCxn id="65" idx="2"/>
          </p:cNvCxnSpPr>
          <p:nvPr/>
        </p:nvCxnSpPr>
        <p:spPr>
          <a:xfrm>
            <a:off x="4535996" y="2060848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32040" y="198884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93204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85192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51920" y="202077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483768" y="223680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Q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355976" y="12687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364088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355976" y="278092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347864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763688" y="209278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d</a:t>
            </a:r>
            <a:r>
              <a:rPr lang="en-US" sz="2000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57332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MVM</a:t>
            </a:r>
            <a:endParaRPr lang="en-US" sz="2000" dirty="0"/>
          </a:p>
        </p:txBody>
      </p:sp>
      <p:sp>
        <p:nvSpPr>
          <p:cNvPr id="170" name="TextBox 169"/>
          <p:cNvSpPr txBox="1"/>
          <p:nvPr/>
        </p:nvSpPr>
        <p:spPr>
          <a:xfrm>
            <a:off x="5004048" y="5517232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MWM, GMM, MWM-</a:t>
            </a:r>
            <a:r>
              <a:rPr lang="en-US" sz="2000" dirty="0"/>
              <a:t>α</a:t>
            </a:r>
            <a:r>
              <a:rPr lang="en-US" sz="2000" dirty="0" smtClean="0"/>
              <a:t> with α&gt;0 </a:t>
            </a:r>
            <a:endParaRPr lang="en-US" sz="2000" dirty="0"/>
          </a:p>
        </p:txBody>
      </p:sp>
      <p:sp>
        <p:nvSpPr>
          <p:cNvPr id="172" name="Oval 171"/>
          <p:cNvSpPr/>
          <p:nvPr/>
        </p:nvSpPr>
        <p:spPr>
          <a:xfrm>
            <a:off x="467544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/>
          <p:cNvCxnSpPr>
            <a:stCxn id="172" idx="6"/>
            <a:endCxn id="174" idx="2"/>
          </p:cNvCxnSpPr>
          <p:nvPr/>
        </p:nvCxnSpPr>
        <p:spPr>
          <a:xfrm>
            <a:off x="827584" y="504918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Oval 173"/>
          <p:cNvSpPr/>
          <p:nvPr/>
        </p:nvSpPr>
        <p:spPr>
          <a:xfrm>
            <a:off x="1907704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>
            <a:off x="2915816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>
            <a:off x="2915816" y="566124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3923928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75" idx="4"/>
          </p:cNvCxnSpPr>
          <p:nvPr/>
        </p:nvCxnSpPr>
        <p:spPr>
          <a:xfrm flipV="1">
            <a:off x="2267744" y="4437112"/>
            <a:ext cx="828092" cy="64807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endCxn id="176" idx="0"/>
          </p:cNvCxnSpPr>
          <p:nvPr/>
        </p:nvCxnSpPr>
        <p:spPr>
          <a:xfrm>
            <a:off x="2267744" y="5085184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76" idx="0"/>
            <a:endCxn id="177" idx="2"/>
          </p:cNvCxnSpPr>
          <p:nvPr/>
        </p:nvCxnSpPr>
        <p:spPr>
          <a:xfrm flipV="1">
            <a:off x="3095836" y="5049180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5" idx="4"/>
            <a:endCxn id="177" idx="2"/>
          </p:cNvCxnSpPr>
          <p:nvPr/>
        </p:nvCxnSpPr>
        <p:spPr>
          <a:xfrm>
            <a:off x="3095836" y="4437112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2915816" y="364502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913137" y="443711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1907704" y="443711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251520" y="446905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0000FF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2915816" y="515719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4860032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>
            <a:stCxn id="192" idx="6"/>
            <a:endCxn id="194" idx="2"/>
          </p:cNvCxnSpPr>
          <p:nvPr/>
        </p:nvCxnSpPr>
        <p:spPr>
          <a:xfrm>
            <a:off x="5220072" y="5061374"/>
            <a:ext cx="108012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Oval 193"/>
          <p:cNvSpPr/>
          <p:nvPr/>
        </p:nvSpPr>
        <p:spPr>
          <a:xfrm>
            <a:off x="6300192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7308304" y="408926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7308304" y="567344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/>
          <p:cNvSpPr/>
          <p:nvPr/>
        </p:nvSpPr>
        <p:spPr>
          <a:xfrm>
            <a:off x="8316416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Connector 197"/>
          <p:cNvCxnSpPr>
            <a:endCxn id="195" idx="4"/>
          </p:cNvCxnSpPr>
          <p:nvPr/>
        </p:nvCxnSpPr>
        <p:spPr>
          <a:xfrm flipV="1">
            <a:off x="6660232" y="4449306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>
            <a:endCxn id="196" idx="0"/>
          </p:cNvCxnSpPr>
          <p:nvPr/>
        </p:nvCxnSpPr>
        <p:spPr>
          <a:xfrm>
            <a:off x="6660232" y="5097378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96" idx="0"/>
            <a:endCxn id="197" idx="2"/>
          </p:cNvCxnSpPr>
          <p:nvPr/>
        </p:nvCxnSpPr>
        <p:spPr>
          <a:xfrm flipV="1">
            <a:off x="7488324" y="506137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95" idx="4"/>
            <a:endCxn id="197" idx="2"/>
          </p:cNvCxnSpPr>
          <p:nvPr/>
        </p:nvCxnSpPr>
        <p:spPr>
          <a:xfrm>
            <a:off x="7488324" y="4449306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7884368" y="437729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84368" y="531340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6804248" y="531340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804248" y="440923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5364088" y="459332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w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02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0" grpId="0"/>
      <p:bldP spid="172" grpId="0" animBg="1"/>
      <p:bldP spid="174" grpId="0" animBg="1"/>
      <p:bldP spid="175" grpId="0" animBg="1"/>
      <p:bldP spid="176" grpId="0" animBg="1"/>
      <p:bldP spid="177" grpId="0" animBg="1"/>
      <p:bldP spid="187" grpId="0"/>
      <p:bldP spid="188" grpId="0"/>
      <p:bldP spid="189" grpId="0"/>
      <p:bldP spid="190" grpId="0"/>
      <p:bldP spid="191" grpId="0"/>
      <p:bldP spid="192" grpId="0" animBg="1"/>
      <p:bldP spid="194" grpId="0" animBg="1"/>
      <p:bldP spid="195" grpId="0" animBg="1"/>
      <p:bldP spid="196" grpId="0" animBg="1"/>
      <p:bldP spid="197" grpId="0" animBg="1"/>
      <p:bldP spid="202" grpId="0"/>
      <p:bldP spid="203" grpId="0"/>
      <p:bldP spid="204" grpId="0"/>
      <p:bldP spid="205" grpId="0"/>
      <p:bldP spid="2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Main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Result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9</a:t>
            </a:fld>
            <a:endParaRPr lang="en-US" sz="2000" dirty="0"/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467544" y="1484784"/>
            <a:ext cx="8208912" cy="4896544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/>
              <a:t>Theorem 1</a:t>
            </a:r>
            <a:r>
              <a:rPr lang="en-US" sz="2000" dirty="0" smtClean="0"/>
              <a:t>: MVM has an approximation ratio no greater than 3/2.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Proof Sketch:</a:t>
            </a:r>
          </a:p>
          <a:p>
            <a:r>
              <a:rPr lang="en-US" sz="1800" dirty="0" smtClean="0"/>
              <a:t>Minimum evacuation time ≥ maximum node degree = </a:t>
            </a:r>
            <a:r>
              <a:rPr lang="en-US" sz="1800" dirty="0" err="1" smtClean="0"/>
              <a:t>Δ</a:t>
            </a:r>
            <a:endParaRPr lang="en-US" sz="1800" dirty="0" smtClean="0"/>
          </a:p>
          <a:p>
            <a:r>
              <a:rPr lang="en-US" sz="1800" dirty="0" smtClean="0"/>
              <a:t>MVM achieves Shannon’s bound</a:t>
            </a:r>
          </a:p>
          <a:p>
            <a:pPr lvl="1"/>
            <a:r>
              <a:rPr lang="en-US" sz="1600" dirty="0" smtClean="0"/>
              <a:t>Evacuation time of MVM ≤ 3/2 </a:t>
            </a:r>
            <a:r>
              <a:rPr lang="en-US" sz="1600" dirty="0" err="1" smtClean="0"/>
              <a:t>Δ</a:t>
            </a:r>
            <a:r>
              <a:rPr lang="en-US" sz="1600" dirty="0" smtClean="0"/>
              <a:t> (Proposition 1)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Proposition </a:t>
            </a:r>
            <a:r>
              <a:rPr lang="en-US" sz="2000" b="1" dirty="0"/>
              <a:t>1</a:t>
            </a:r>
            <a:r>
              <a:rPr lang="en-US" sz="2000" dirty="0"/>
              <a:t>: </a:t>
            </a:r>
            <a:r>
              <a:rPr lang="en-US" sz="2000" dirty="0" smtClean="0"/>
              <a:t>Suppose the maximum node degree is no smaller than two. Under the MVM algorithm, the maximum node degree decreases by at least two within every three consecutive time-slots.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1143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TAN@7LMVJGNFUVWYY57I" val="352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159664</TotalTime>
  <Words>1239</Words>
  <Application>Microsoft Office PowerPoint</Application>
  <PresentationFormat>On-screen Show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Equity</vt:lpstr>
      <vt:lpstr>Equation</vt:lpstr>
      <vt:lpstr>Node-based Scheduling with  Provable Evacuation Time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Wei</cp:lastModifiedBy>
  <cp:revision>5507</cp:revision>
  <cp:lastPrinted>2014-09-11T15:42:04Z</cp:lastPrinted>
  <dcterms:created xsi:type="dcterms:W3CDTF">2012-02-21T18:48:16Z</dcterms:created>
  <dcterms:modified xsi:type="dcterms:W3CDTF">2015-06-05T04:04:02Z</dcterms:modified>
</cp:coreProperties>
</file>