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333" r:id="rId5"/>
    <p:sldId id="337" r:id="rId6"/>
    <p:sldId id="354" r:id="rId7"/>
    <p:sldId id="336" r:id="rId8"/>
    <p:sldId id="338" r:id="rId9"/>
    <p:sldId id="367" r:id="rId10"/>
    <p:sldId id="290" r:id="rId11"/>
    <p:sldId id="340" r:id="rId12"/>
    <p:sldId id="361" r:id="rId13"/>
    <p:sldId id="341" r:id="rId14"/>
    <p:sldId id="339" r:id="rId15"/>
    <p:sldId id="362" r:id="rId16"/>
    <p:sldId id="343" r:id="rId17"/>
    <p:sldId id="355" r:id="rId18"/>
    <p:sldId id="357" r:id="rId19"/>
    <p:sldId id="356" r:id="rId20"/>
    <p:sldId id="346" r:id="rId21"/>
    <p:sldId id="366" r:id="rId22"/>
    <p:sldId id="364" r:id="rId23"/>
    <p:sldId id="347" r:id="rId24"/>
    <p:sldId id="348" r:id="rId25"/>
    <p:sldId id="363" r:id="rId26"/>
    <p:sldId id="353" r:id="rId27"/>
    <p:sldId id="349" r:id="rId28"/>
    <p:sldId id="351" r:id="rId29"/>
    <p:sldId id="352" r:id="rId30"/>
    <p:sldId id="365" r:id="rId3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85965" autoAdjust="0"/>
  </p:normalViewPr>
  <p:slideViewPr>
    <p:cSldViewPr snapToGrid="0">
      <p:cViewPr varScale="1">
        <p:scale>
          <a:sx n="57" d="100"/>
          <a:sy n="57" d="100"/>
        </p:scale>
        <p:origin x="1880" y="60"/>
      </p:cViewPr>
      <p:guideLst>
        <p:guide orient="horz" pos="912"/>
        <p:guide pos="35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123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pieces using k means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902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338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each neighbor</a:t>
            </a:r>
          </a:p>
        </p:txBody>
      </p:sp>
    </p:spTree>
    <p:extLst>
      <p:ext uri="{BB962C8B-B14F-4D97-AF65-F5344CB8AC3E}">
        <p14:creationId xmlns:p14="http://schemas.microsoft.com/office/powerpoint/2010/main" val="306285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0818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818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Equal-cost multi-path routing (ECMP)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24149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3999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view: 2.61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1644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752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825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4970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9852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3756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2090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4233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0908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13EDB-21BC-47DB-8614-20B95D27FC51}" type="slidenum">
              <a:rPr lang="zh-CN" altLang="en-GB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GB" altLang="zh-CN">
              <a:cs typeface="Arial" panose="020B0604020202020204" pitchFamily="34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2" tIns="45295" rIns="90592" bIns="4529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zh-CN" altLang="zh-CN" sz="1800">
              <a:cs typeface="Arial" panose="020B0604020202020204" pitchFamily="34" charset="0"/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8638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5" tIns="45291" rIns="90585" bIns="45291" anchor="ctr"/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0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355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001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6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China’s new 4 invention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35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610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583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is.temple.edu/~jiewu/research/publications/Publication_files/duan_TMC_2020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jiewu/research/publications/Publication_files/CMCC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hyperlink" Target="https://cis.temple.edu/~jiewu/research/publications/Publication_files/zheng_JPDC_2017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30200" y="1663700"/>
            <a:ext cx="8534400" cy="12017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/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Algorithmic Solutions </a:t>
            </a:r>
            <a:b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for Re-Balancing in Bike Sharing: </a:t>
            </a:r>
            <a:b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Challenges and Opportunities 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-365742" y="4069444"/>
            <a:ext cx="8642553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Center for Networked Computing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MATCH Method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8984"/>
            <a:ext cx="5352585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Assumptions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Predefined Hamiltonian cycle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Piece length limit: l</a:t>
            </a:r>
            <a:r>
              <a:rPr lang="en-US" sz="1800" baseline="30000" dirty="0">
                <a:latin typeface="Comic Sans MS" panose="030F0702030302020204" pitchFamily="66" charset="0"/>
              </a:rPr>
              <a:t>’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MATCH method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</a:t>
            </a:r>
            <a:r>
              <a:rPr lang="en-US" sz="1800" baseline="30000" dirty="0">
                <a:latin typeface="Comic Sans MS" panose="030F0702030302020204" pitchFamily="66" charset="0"/>
              </a:rPr>
              <a:t>’:</a:t>
            </a:r>
            <a:r>
              <a:rPr lang="en-US" sz="1800" dirty="0">
                <a:latin typeface="Comic Sans MS" panose="030F0702030302020204" pitchFamily="66" charset="0"/>
              </a:rPr>
              <a:t> l/2, complexity: O(n</a:t>
            </a:r>
            <a:r>
              <a:rPr lang="en-US" sz="1800" baseline="30000" dirty="0">
                <a:latin typeface="Comic Sans MS" panose="030F0702030302020204" pitchFamily="66" charset="0"/>
              </a:rPr>
              <a:t>3</a:t>
            </a:r>
            <a:r>
              <a:rPr lang="en-US" sz="1800" dirty="0">
                <a:latin typeface="Comic Sans MS" panose="030F0702030302020204" pitchFamily="66" charset="0"/>
              </a:rPr>
              <a:t>), bound: 6.5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Min-weight perfect matching</a:t>
            </a:r>
            <a:r>
              <a:rPr lang="en-US" sz="1800" dirty="0">
                <a:latin typeface="Comic Sans MS" panose="030F0702030302020204" pitchFamily="66" charset="0"/>
              </a:rPr>
              <a:t>: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   pos (l’)., neg (l’)., and zero pieces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Visit each pair following the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cycle clock-wise (random point)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Cyclic-shift the sequence (real start)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+ and – initially balanced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45826" y="1719262"/>
            <a:ext cx="4139385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  <a:endParaRPr lang="en-US" dirty="0"/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7470" y="5509736"/>
            <a:ext cx="3534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l=6, l’=3, (</a:t>
            </a:r>
            <a:r>
              <a:rPr lang="en-US" b="1" dirty="0">
                <a:latin typeface="Comic Sans MS" panose="030F0702030302020204" pitchFamily="66" charset="0"/>
              </a:rPr>
              <a:t>3</a:t>
            </a:r>
            <a:r>
              <a:rPr lang="en-US" dirty="0">
                <a:latin typeface="Comic Sans MS" panose="030F0702030302020204" pitchFamily="66" charset="0"/>
              </a:rPr>
              <a:t>, 7, 8, 4, 5, 6, 9, 2, 10, 1)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Cyclic-shift: (</a:t>
            </a:r>
            <a:r>
              <a:rPr lang="en-US" b="1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, 3, 7, 8, 4, 5, 6, 9, 2, 10)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04" y="788968"/>
            <a:ext cx="310624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05" y="3189267"/>
            <a:ext cx="31062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728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dirty="0">
                <a:latin typeface="Comic Sans MS" panose="030F0702030302020204" pitchFamily="66" charset="0"/>
              </a:rPr>
              <a:t>GREED Method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319" y="1530347"/>
            <a:ext cx="4998491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Assumptions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Predefined Hamiltonian cycle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Piece length limit: l</a:t>
            </a:r>
            <a:r>
              <a:rPr lang="en-US" sz="1800" baseline="30000" dirty="0">
                <a:latin typeface="Comic Sans MS" panose="030F0702030302020204" pitchFamily="66" charset="0"/>
              </a:rPr>
              <a:t>’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 method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l’: l, complexity: O(n</a:t>
            </a:r>
            <a:r>
              <a:rPr lang="en-US" sz="1800" baseline="30000" dirty="0">
                <a:latin typeface="Comic Sans MS" panose="030F0702030302020204" pitchFamily="66" charset="0"/>
              </a:rPr>
              <a:t>2</a:t>
            </a:r>
            <a:r>
              <a:rPr lang="en-US" sz="18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Alternating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pos.</a:t>
            </a:r>
            <a:r>
              <a:rPr lang="en-US" sz="1800" dirty="0">
                <a:latin typeface="Comic Sans MS" panose="030F0702030302020204" pitchFamily="66" charset="0"/>
              </a:rPr>
              <a:t> and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neg.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following the cycle clock-wise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45826" y="1719262"/>
            <a:ext cx="4139385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76807" y="5530467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(1, 2, 5, 6, 7, 8, 3, 4, 9, 10, 1)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1" y="845342"/>
            <a:ext cx="313957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24" y="3080534"/>
            <a:ext cx="31395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111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HYBRID Method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192" y="1318544"/>
            <a:ext cx="4037013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MATCH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Sparse mode (primary)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Small geo-area (secondary)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Dense model (primary)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Large geo area (secondary)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HYBRID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Two-level hierarchy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MATCH for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intra</a:t>
            </a:r>
            <a:r>
              <a:rPr lang="en-US" sz="1800" dirty="0">
                <a:latin typeface="Comic Sans MS" panose="030F0702030302020204" pitchFamily="66" charset="0"/>
              </a:rPr>
              <a:t>-cluster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GREED for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inter</a:t>
            </a:r>
            <a:r>
              <a:rPr lang="en-US" sz="1800" dirty="0">
                <a:latin typeface="Comic Sans MS" panose="030F0702030302020204" pitchFamily="66" charset="0"/>
              </a:rPr>
              <a:t>-cluster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56365" y="1719262"/>
            <a:ext cx="4594670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(Average per bike repositioning distance in km)</a:t>
            </a:r>
          </a:p>
          <a:p>
            <a:pPr indent="0" algn="just">
              <a:buNone/>
            </a:pPr>
            <a:endParaRPr lang="en-US" sz="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Charikar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et al,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Algorithms for capacitated vehicle routing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SIAM, 2001</a:t>
            </a: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J. Wu, and H. Zheng,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 greedy approach for vehicle routing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GLOBECOM, 2018</a:t>
            </a:r>
          </a:p>
          <a:p>
            <a:pPr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35" y="1530347"/>
            <a:ext cx="4062745" cy="328774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E3BCFF-F2B4-469F-830D-7D72D0505B03}"/>
              </a:ext>
            </a:extLst>
          </p:cNvPr>
          <p:cNvSpPr/>
          <p:nvPr/>
        </p:nvSpPr>
        <p:spPr>
          <a:xfrm>
            <a:off x="7971503" y="3775586"/>
            <a:ext cx="442452" cy="7964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5236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4. </a:t>
            </a:r>
            <a:r>
              <a:rPr lang="en-US" sz="4000" dirty="0">
                <a:latin typeface="Comic Sans MS"/>
                <a:sym typeface="Comic Sans MS"/>
              </a:rPr>
              <a:t>Re-balancing Through Workers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516" y="1719262"/>
            <a:ext cx="435662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Through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Workers are BSS users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Overflow: + and underflow: -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Monetary award prop.to distance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Reinforcement learning on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setting the price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Dock-less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Source detour bounded by l 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Extensions with detour at both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source and destination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77" y="1808314"/>
            <a:ext cx="2286000" cy="302576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319330" y="2150022"/>
            <a:ext cx="5003705" cy="6049349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87645" y="5033409"/>
            <a:ext cx="4867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L. Pan et al,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Deeep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Reinforcement Learning Framework for Rebalancing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Dockless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Bikesharing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Systems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AAAI, 2019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and J. Wu,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Optimizing Rebalance Scheme for </a:t>
            </a:r>
            <a:r>
              <a:rPr lang="en-US" sz="1200" u="sng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Dockless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Bike Sharing Systems with Adaptive Incentive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 MDM, 2019</a:t>
            </a:r>
          </a:p>
        </p:txBody>
      </p:sp>
    </p:spTree>
    <p:extLst>
      <p:ext uri="{BB962C8B-B14F-4D97-AF65-F5344CB8AC3E}">
        <p14:creationId xmlns:p14="http://schemas.microsoft.com/office/powerpoint/2010/main" val="410360612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6B2C-C3BE-47B1-9C1E-F7F9586E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Comic Sans MS" charset="0"/>
                <a:ea typeface="Comic Sans MS" charset="0"/>
                <a:cs typeface="Comic Sans MS" charset="0"/>
              </a:rPr>
              <a:t>Incentive Simulation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822765-A31A-4194-9370-617B699FF8A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0">
                  <a:buNone/>
                </a:pPr>
                <a:r>
                  <a:rPr lang="en-US" sz="2400" dirty="0">
                    <a:latin typeface="Comic Sans MS" charset="0"/>
                    <a:ea typeface="Comic Sans MS" charset="0"/>
                    <a:cs typeface="Comic Sans MS" charset="0"/>
                  </a:rPr>
                  <a:t>Cost </a:t>
                </a: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of detour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smtClean="0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δ</m:t>
                    </m:r>
                  </m:oMath>
                </a14:m>
                <a:endParaRPr lang="en-US" altLang="zh-CN" sz="24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0 in original rent/return region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𝜂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δ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in neighbor regions</a:t>
                </a:r>
              </a:p>
              <a:p>
                <a:pPr marL="341313" lvl="2" indent="126046">
                  <a:spcBef>
                    <a:spcPts val="800"/>
                  </a:spcBef>
                  <a:buSzPct val="80000"/>
                </a:pPr>
                <a:r>
                  <a:rPr lang="en-US" altLang="zh-CN" sz="1800" dirty="0">
                    <a:latin typeface="Times New Roman" panose="02020603050405020304" pitchFamily="18" charset="0"/>
                    <a:ea typeface="Comic Sans MS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∞</m:t>
                    </m:r>
                  </m:oMath>
                </a14:m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otherwise</a:t>
                </a:r>
              </a:p>
              <a:p>
                <a:pPr indent="0">
                  <a:buNone/>
                </a:pPr>
                <a:endParaRPr lang="en-US" altLang="zh-CN" sz="28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indent="0">
                  <a:buNone/>
                </a:pP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Incentive</a:t>
                </a: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RL learns optimal prizing for </a:t>
                </a:r>
              </a:p>
              <a:p>
                <a:pPr indent="0">
                  <a:buNone/>
                </a:pPr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 different regions and slots</a:t>
                </a: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Higher rent (return) incentive</a:t>
                </a:r>
              </a:p>
              <a:p>
                <a:pPr indent="0">
                  <a:buNone/>
                </a:pPr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 in overflow (underflow) regions</a:t>
                </a:r>
              </a:p>
              <a:p>
                <a:endParaRPr lang="en-US" sz="1800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822765-A31A-4194-9370-617B699FF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CC53-2296-4CB4-B87C-97575E3A348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E1133-EA03-4D80-8FED-E97231D301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3CAA9-ACE6-45A9-BE2E-AAE57D117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02" y="1600201"/>
            <a:ext cx="1718555" cy="1541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46" y="3757428"/>
            <a:ext cx="2863584" cy="2318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F56492-B2C3-4EBB-B85B-E2EFC931529C}"/>
              </a:ext>
            </a:extLst>
          </p:cNvPr>
          <p:cNvSpPr txBox="1"/>
          <p:nvPr/>
        </p:nvSpPr>
        <p:spPr>
          <a:xfrm>
            <a:off x="5400982" y="3325559"/>
            <a:ext cx="268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Mobike</a:t>
            </a:r>
            <a:r>
              <a:rPr lang="en-US" dirty="0">
                <a:latin typeface="Comic Sans MS" panose="030F0702030302020204" pitchFamily="66" charset="0"/>
              </a:rPr>
              <a:t> Shanghai trace data</a:t>
            </a:r>
          </a:p>
        </p:txBody>
      </p:sp>
    </p:spTree>
    <p:extLst>
      <p:ext uri="{BB962C8B-B14F-4D97-AF65-F5344CB8AC3E}">
        <p14:creationId xmlns:p14="http://schemas.microsoft.com/office/powerpoint/2010/main" val="64771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Global Incentive Approach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099" y="1857479"/>
            <a:ext cx="4626620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Incentive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For both dock and dock-less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Deal with multiple workers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Two rounds of perfect matching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Match overflow stations with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underflow stations 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Match users with  station pairs</a:t>
            </a:r>
          </a:p>
          <a:p>
            <a:pPr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0099" y="4593431"/>
            <a:ext cx="7837729" cy="4529138"/>
          </a:xfrm>
        </p:spPr>
        <p:txBody>
          <a:bodyPr/>
          <a:lstStyle/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  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and J. Wu,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Optimizing the crowdsourcing-based bike rebalancing scheme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IEEE ICDCS, 2019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  <a:endParaRPr lang="en-US" dirty="0"/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15D4A2-F824-4736-AC36-CF6AE579517E}"/>
              </a:ext>
            </a:extLst>
          </p:cNvPr>
          <p:cNvGrpSpPr/>
          <p:nvPr/>
        </p:nvGrpSpPr>
        <p:grpSpPr>
          <a:xfrm>
            <a:off x="5335822" y="2723590"/>
            <a:ext cx="3417346" cy="1869841"/>
            <a:chOff x="6170744" y="3984447"/>
            <a:chExt cx="2917023" cy="15729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BC80E9-35ED-4D9D-9645-0DBD2C263FA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19" y="4491093"/>
              <a:ext cx="256295" cy="330347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F0B4C73-D82F-4BE0-8D85-FDC10EB6A7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21178" y="3984447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BCAD3A5-CE62-431E-8479-0FA00C2ACE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1178" y="3984447"/>
                  <a:ext cx="320040" cy="3200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9390F8F-219D-465F-9A92-AEA101ECEE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21178" y="4998702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73CE158-4285-4021-AF79-3236B12D0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1178" y="4998702"/>
                  <a:ext cx="320040" cy="3200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F9A1B7-02D0-42FC-A7A7-F6DB4B4759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4688" y="3984447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3071AD0-432D-4CC6-8386-4B2CA56225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4688" y="3984447"/>
                  <a:ext cx="320040" cy="32004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37F18D0-0B54-492F-9B29-140685A349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4688" y="4998702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FE2F4E9-8FAF-4570-9894-2C6DB1A30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4688" y="4998702"/>
                  <a:ext cx="320040" cy="32004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2B5124-93E3-4021-893E-343700212C9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752" y="4491092"/>
              <a:ext cx="256295" cy="3303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03151A-0B4F-4C93-BC65-F1DF53DA3097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 bwMode="auto">
            <a:xfrm>
              <a:off x="7141218" y="4144467"/>
              <a:ext cx="95347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863FEA-7A4F-4B9C-8EEE-823C78D2036B}"/>
                </a:ext>
              </a:extLst>
            </p:cNvPr>
            <p:cNvCxnSpPr>
              <a:stCxn id="12" idx="6"/>
              <a:endCxn id="14" idx="2"/>
            </p:cNvCxnSpPr>
            <p:nvPr/>
          </p:nvCxnSpPr>
          <p:spPr bwMode="auto">
            <a:xfrm>
              <a:off x="7141218" y="5158722"/>
              <a:ext cx="95347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AA0AAF-3CE5-4CD7-ADF0-89E1BD2235DA}"/>
                </a:ext>
              </a:extLst>
            </p:cNvPr>
            <p:cNvCxnSpPr>
              <a:stCxn id="11" idx="5"/>
              <a:endCxn id="14" idx="1"/>
            </p:cNvCxnSpPr>
            <p:nvPr/>
          </p:nvCxnSpPr>
          <p:spPr bwMode="auto">
            <a:xfrm>
              <a:off x="7094349" y="4257618"/>
              <a:ext cx="1047208" cy="78795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14B3C3-B53B-4EB5-B662-A9A651AB882D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 bwMode="auto">
            <a:xfrm flipV="1">
              <a:off x="7094349" y="4257618"/>
              <a:ext cx="1047208" cy="78795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8942F9-A1B5-4E5A-A84B-24B7628A6CAF}"/>
                </a:ext>
              </a:extLst>
            </p:cNvPr>
            <p:cNvCxnSpPr>
              <a:stCxn id="10" idx="3"/>
              <a:endCxn id="11" idx="2"/>
            </p:cNvCxnSpPr>
            <p:nvPr/>
          </p:nvCxnSpPr>
          <p:spPr bwMode="auto">
            <a:xfrm flipV="1">
              <a:off x="6438614" y="4144467"/>
              <a:ext cx="382564" cy="511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B4E6A54-D538-4E44-AF00-41F6B5CC19E1}"/>
                </a:ext>
              </a:extLst>
            </p:cNvPr>
            <p:cNvCxnSpPr>
              <a:stCxn id="10" idx="3"/>
              <a:endCxn id="12" idx="2"/>
            </p:cNvCxnSpPr>
            <p:nvPr/>
          </p:nvCxnSpPr>
          <p:spPr bwMode="auto">
            <a:xfrm>
              <a:off x="6438614" y="4656267"/>
              <a:ext cx="382564" cy="50245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2725F4-E51A-430B-B1B4-D4C7AF1D9CFC}"/>
                </a:ext>
              </a:extLst>
            </p:cNvPr>
            <p:cNvCxnSpPr>
              <a:stCxn id="13" idx="6"/>
              <a:endCxn id="15" idx="1"/>
            </p:cNvCxnSpPr>
            <p:nvPr/>
          </p:nvCxnSpPr>
          <p:spPr bwMode="auto">
            <a:xfrm>
              <a:off x="8414728" y="4144467"/>
              <a:ext cx="415024" cy="5117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EC172F-4E16-4274-9A96-821F7168C390}"/>
                </a:ext>
              </a:extLst>
            </p:cNvPr>
            <p:cNvCxnSpPr>
              <a:stCxn id="14" idx="6"/>
              <a:endCxn id="15" idx="1"/>
            </p:cNvCxnSpPr>
            <p:nvPr/>
          </p:nvCxnSpPr>
          <p:spPr bwMode="auto">
            <a:xfrm flipV="1">
              <a:off x="8414728" y="4656266"/>
              <a:ext cx="415024" cy="50245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9ADB95-F484-46A5-8DD1-54DFD7738708}"/>
                </a:ext>
              </a:extLst>
            </p:cNvPr>
            <p:cNvSpPr txBox="1"/>
            <p:nvPr/>
          </p:nvSpPr>
          <p:spPr>
            <a:xfrm>
              <a:off x="6170744" y="4762947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B90FCC-B2CE-458B-A9E0-9365F7601DE3}"/>
                </a:ext>
              </a:extLst>
            </p:cNvPr>
            <p:cNvSpPr txBox="1"/>
            <p:nvPr/>
          </p:nvSpPr>
          <p:spPr>
            <a:xfrm>
              <a:off x="8813333" y="47629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DB14F6-E7FC-4BA4-B1B0-2C9CACD9D8CF}"/>
                </a:ext>
              </a:extLst>
            </p:cNvPr>
            <p:cNvSpPr txBox="1"/>
            <p:nvPr/>
          </p:nvSpPr>
          <p:spPr>
            <a:xfrm>
              <a:off x="6832753" y="4234468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0164A0-C812-4CA8-9CFF-E83A25523CC6}"/>
                </a:ext>
              </a:extLst>
            </p:cNvPr>
            <p:cNvSpPr txBox="1"/>
            <p:nvPr/>
          </p:nvSpPr>
          <p:spPr>
            <a:xfrm>
              <a:off x="8106976" y="4234468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u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A0DEDC-B3DD-4A36-B3F2-5F05839696A5}"/>
                </a:ext>
              </a:extLst>
            </p:cNvPr>
            <p:cNvSpPr txBox="1"/>
            <p:nvPr/>
          </p:nvSpPr>
          <p:spPr>
            <a:xfrm>
              <a:off x="6837918" y="5238743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o'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6622E4-A119-4CA7-8A3F-543833B818C9}"/>
                </a:ext>
              </a:extLst>
            </p:cNvPr>
            <p:cNvSpPr txBox="1"/>
            <p:nvPr/>
          </p:nvSpPr>
          <p:spPr>
            <a:xfrm>
              <a:off x="8112519" y="5249593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u' 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30599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4A2F-6B9A-834F-A961-1F37CA0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latin typeface="Comic Sans MS" panose="030F0902030302020204" pitchFamily="66" charset="0"/>
              </a:rPr>
              <a:t>Approximation</a:t>
            </a:r>
            <a:endParaRPr lang="en-US" sz="40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EF33-5D12-7F4C-9A1E-1E91E48BE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3-approximation</a:t>
            </a:r>
            <a:endParaRPr lang="en-US" altLang="zh-CN" sz="2400" dirty="0"/>
          </a:p>
          <a:p>
            <a:r>
              <a:rPr lang="en-US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Proof sketch: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A341C7-67FC-491D-A8FF-AA33EE116B54}"/>
              </a:ext>
            </a:extLst>
          </p:cNvPr>
          <p:cNvSpPr txBox="1"/>
          <p:nvPr/>
        </p:nvSpPr>
        <p:spPr>
          <a:xfrm>
            <a:off x="3684541" y="2479014"/>
            <a:ext cx="5090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Optimality of the two rounds of matching</a:t>
            </a:r>
          </a:p>
          <a:p>
            <a:endParaRPr lang="en-US" sz="150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2100" dirty="0">
              <a:latin typeface="Comic Sans MS" panose="030F0702030302020204" pitchFamily="66" charset="0"/>
            </a:endParaRPr>
          </a:p>
          <a:p>
            <a:endParaRPr lang="en-US" sz="21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Triangle inequality</a:t>
            </a:r>
          </a:p>
          <a:p>
            <a:endParaRPr lang="en-US" sz="4050" dirty="0">
              <a:latin typeface="Comic Sans MS" panose="030F0702030302020204" pitchFamily="66" charset="0"/>
            </a:endParaRPr>
          </a:p>
          <a:p>
            <a:endParaRPr lang="en-US" sz="15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Combining</a:t>
            </a:r>
          </a:p>
          <a:p>
            <a:endParaRPr lang="en-US" sz="105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A7EBA9-F849-4D57-A3D8-6EFB7A5EF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840192"/>
              </p:ext>
            </p:extLst>
          </p:nvPr>
        </p:nvGraphicFramePr>
        <p:xfrm>
          <a:off x="4129933" y="2929571"/>
          <a:ext cx="127265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" name="AxMath" r:id="rId4" imgW="841320" imgH="227160" progId="Equation.AxMath">
                  <p:embed/>
                </p:oleObj>
              </mc:Choice>
              <mc:Fallback>
                <p:oleObj name="AxMath" r:id="rId4" imgW="841320" imgH="227160" progId="Equation.AxMat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A7EBA9-F849-4D57-A3D8-6EFB7A5EF4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9933" y="2929571"/>
                        <a:ext cx="127265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84FE736-27DE-4542-B0B9-1EB8D4FF2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005421"/>
              </p:ext>
            </p:extLst>
          </p:nvPr>
        </p:nvGraphicFramePr>
        <p:xfrm>
          <a:off x="4129933" y="3308851"/>
          <a:ext cx="262131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" name="AxMath" r:id="rId6" imgW="1818360" imgH="236160" progId="Equation.AxMath">
                  <p:embed/>
                </p:oleObj>
              </mc:Choice>
              <mc:Fallback>
                <p:oleObj name="AxMath" r:id="rId6" imgW="1818360" imgH="236160" progId="Equation.AxMat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84FE736-27DE-4542-B0B9-1EB8D4FF2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9933" y="3308851"/>
                        <a:ext cx="2621314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54C15BC-7F0A-4FC2-B15E-DB14F0D77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661204"/>
              </p:ext>
            </p:extLst>
          </p:nvPr>
        </p:nvGraphicFramePr>
        <p:xfrm>
          <a:off x="4129933" y="4206781"/>
          <a:ext cx="209985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" name="AxMath" r:id="rId8" imgW="1447560" imgH="236160" progId="Equation.AxMath">
                  <p:embed/>
                </p:oleObj>
              </mc:Choice>
              <mc:Fallback>
                <p:oleObj name="AxMath" r:id="rId8" imgW="1447560" imgH="236160" progId="Equation.AxMat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54C15BC-7F0A-4FC2-B15E-DB14F0D77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9933" y="4206781"/>
                        <a:ext cx="2099854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7E6E3C2-C914-47DE-9B43-3458B5277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37694"/>
              </p:ext>
            </p:extLst>
          </p:nvPr>
        </p:nvGraphicFramePr>
        <p:xfrm>
          <a:off x="4153436" y="4573532"/>
          <a:ext cx="194963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" name="AxMath" r:id="rId10" imgW="1342800" imgH="236160" progId="Equation.AxMath">
                  <p:embed/>
                </p:oleObj>
              </mc:Choice>
              <mc:Fallback>
                <p:oleObj name="AxMath" r:id="rId10" imgW="1342800" imgH="236160" progId="Equation.AxMath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7E6E3C2-C914-47DE-9B43-3458B5277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53436" y="4573532"/>
                        <a:ext cx="194963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BBC4612-A15C-4A96-A791-F435BB768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615148"/>
              </p:ext>
            </p:extLst>
          </p:nvPr>
        </p:nvGraphicFramePr>
        <p:xfrm>
          <a:off x="3933449" y="5508174"/>
          <a:ext cx="480876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name="AxMath" r:id="rId12" imgW="3315960" imgH="236160" progId="Equation.AxMath">
                  <p:embed/>
                </p:oleObj>
              </mc:Choice>
              <mc:Fallback>
                <p:oleObj name="AxMath" r:id="rId12" imgW="3315960" imgH="236160" progId="Equation.AxMath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BBC4612-A15C-4A96-A791-F435BB768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3449" y="5508174"/>
                        <a:ext cx="4808764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610CEF8-8700-4DF7-9820-87EFD9CB280C}"/>
              </a:ext>
            </a:extLst>
          </p:cNvPr>
          <p:cNvGrpSpPr/>
          <p:nvPr/>
        </p:nvGrpSpPr>
        <p:grpSpPr>
          <a:xfrm>
            <a:off x="771910" y="3112808"/>
            <a:ext cx="2772819" cy="2258506"/>
            <a:chOff x="2184729" y="3129817"/>
            <a:chExt cx="3170111" cy="2430816"/>
          </a:xfrm>
        </p:grpSpPr>
        <p:sp>
          <p:nvSpPr>
            <p:cNvPr id="5" name="Rectangle 4"/>
            <p:cNvSpPr/>
            <p:nvPr/>
          </p:nvSpPr>
          <p:spPr bwMode="auto">
            <a:xfrm rot="12780000">
              <a:off x="3074408" y="3129817"/>
              <a:ext cx="182880" cy="9906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95600" y="3826513"/>
              <a:ext cx="182880" cy="9906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9620000">
              <a:off x="3121288" y="4576257"/>
              <a:ext cx="163165" cy="914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14160000">
              <a:off x="2634309" y="3637207"/>
              <a:ext cx="91440" cy="99060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5400000">
              <a:off x="3761581" y="3046965"/>
              <a:ext cx="91440" cy="173736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7440000">
              <a:off x="4895663" y="3717909"/>
              <a:ext cx="91440" cy="82296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940" y="3134933"/>
              <a:ext cx="3009900" cy="24257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31251" y="5488377"/>
            <a:ext cx="272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Yellow</a:t>
            </a:r>
            <a:r>
              <a:rPr lang="en-US" dirty="0">
                <a:latin typeface="Comic Sans MS" panose="030F0702030302020204" pitchFamily="66" charset="0"/>
              </a:rPr>
              <a:t>: Optimal,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Blue</a:t>
            </a:r>
            <a:r>
              <a:rPr lang="en-US" dirty="0">
                <a:latin typeface="Comic Sans MS" panose="030F0702030302020204" pitchFamily="66" charset="0"/>
              </a:rPr>
              <a:t>: 2-Round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C6400E1-10E0-40D1-935B-075E0318E2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</p:spTree>
    <p:extLst>
      <p:ext uri="{BB962C8B-B14F-4D97-AF65-F5344CB8AC3E}">
        <p14:creationId xmlns:p14="http://schemas.microsoft.com/office/powerpoint/2010/main" val="81704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2" y="275156"/>
            <a:ext cx="8543217" cy="1141411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5. Spatial and Temporal Complexity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5" y="1432263"/>
            <a:ext cx="8763000" cy="5105400"/>
          </a:xfrm>
          <a:noFill/>
          <a:ln>
            <a:noFill/>
          </a:ln>
        </p:spPr>
        <p:txBody>
          <a:bodyPr/>
          <a:lstStyle/>
          <a:p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1AEF33-5D12-7F4C-9A1E-1E91E48BE901}"/>
              </a:ext>
            </a:extLst>
          </p:cNvPr>
          <p:cNvSpPr txBox="1">
            <a:spLocks/>
          </p:cNvSpPr>
          <p:nvPr/>
        </p:nvSpPr>
        <p:spPr bwMode="auto">
          <a:xfrm>
            <a:off x="668992" y="1553065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Traffic dynamic: </a:t>
            </a:r>
            <a:r>
              <a:rPr lang="en-US" altLang="zh-CN" sz="2400" kern="0" dirty="0">
                <a:latin typeface="Comic Sans MS" panose="030F0902030302020204" pitchFamily="66" charset="0"/>
              </a:rPr>
              <a:t>NYC Citi Bike dataset</a:t>
            </a:r>
          </a:p>
          <a:p>
            <a:pPr marL="0" indent="0">
              <a:buNone/>
            </a:pP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kern="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kern="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altLang="zh-CN" sz="2400" kern="0" dirty="0">
                <a:latin typeface="Comic Sans MS" panose="030F0902030302020204" pitchFamily="66" charset="0"/>
              </a:rPr>
              <a:t>Static vs. dynamic repositioning</a:t>
            </a:r>
          </a:p>
          <a:p>
            <a:pPr marL="0" indent="0">
              <a:buNone/>
            </a:pPr>
            <a:endParaRPr lang="en-US" altLang="zh-CN" sz="2800" kern="0" dirty="0">
              <a:latin typeface="Comic Sans MS" panose="030F09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81096-2D29-45C3-BD86-1B3F69C38C57}"/>
              </a:ext>
            </a:extLst>
          </p:cNvPr>
          <p:cNvSpPr/>
          <p:nvPr/>
        </p:nvSpPr>
        <p:spPr bwMode="auto">
          <a:xfrm>
            <a:off x="1066800" y="7041495"/>
            <a:ext cx="295466" cy="3536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C1ECD81-046C-4000-93D3-554F0D74E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34261"/>
              </p:ext>
            </p:extLst>
          </p:nvPr>
        </p:nvGraphicFramePr>
        <p:xfrm>
          <a:off x="1817300" y="2084274"/>
          <a:ext cx="2128086" cy="173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Acrobat Document" r:id="rId4" imgW="2362171" imgH="1923947" progId="Acrobat.Document.DC">
                  <p:embed/>
                </p:oleObj>
              </mc:Choice>
              <mc:Fallback>
                <p:oleObj name="Acrobat Document" r:id="rId4" imgW="2362171" imgH="1923947" progId="Acrobat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C1ECD81-046C-4000-93D3-554F0D74E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7300" y="2084274"/>
                        <a:ext cx="2128086" cy="1733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E7133FA-61E5-4F8B-B268-044BD0E27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89596"/>
              </p:ext>
            </p:extLst>
          </p:nvPr>
        </p:nvGraphicFramePr>
        <p:xfrm>
          <a:off x="4913358" y="2088098"/>
          <a:ext cx="2060796" cy="167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Acrobat Document" r:id="rId6" imgW="2371541" imgH="1928812" progId="Acrobat.Document.DC">
                  <p:embed/>
                </p:oleObj>
              </mc:Choice>
              <mc:Fallback>
                <p:oleObj name="Acrobat Document" r:id="rId6" imgW="2371541" imgH="1928812" progId="Acrobat.Document.DC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E7133FA-61E5-4F8B-B268-044BD0E2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3358" y="2088098"/>
                        <a:ext cx="2060796" cy="167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F7CB5CC-5A2A-4B8B-B252-2BFAC9ECA0D1}"/>
              </a:ext>
            </a:extLst>
          </p:cNvPr>
          <p:cNvSpPr txBox="1"/>
          <p:nvPr/>
        </p:nvSpPr>
        <p:spPr>
          <a:xfrm>
            <a:off x="2276049" y="377562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weekdays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7241B-4CE5-4218-B493-A95A03470C3E}"/>
              </a:ext>
            </a:extLst>
          </p:cNvPr>
          <p:cNvSpPr txBox="1"/>
          <p:nvPr/>
        </p:nvSpPr>
        <p:spPr>
          <a:xfrm>
            <a:off x="5445989" y="3713739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weekends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CF3A9F-B956-4D63-81C7-30925EACEBC8}"/>
              </a:ext>
            </a:extLst>
          </p:cNvPr>
          <p:cNvSpPr/>
          <p:nvPr/>
        </p:nvSpPr>
        <p:spPr bwMode="auto">
          <a:xfrm>
            <a:off x="1824828" y="2403026"/>
            <a:ext cx="2113030" cy="5035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5750FC-4607-4C2E-8562-9BE580AE4628}"/>
              </a:ext>
            </a:extLst>
          </p:cNvPr>
          <p:cNvSpPr/>
          <p:nvPr/>
        </p:nvSpPr>
        <p:spPr bwMode="auto">
          <a:xfrm>
            <a:off x="1817300" y="3006429"/>
            <a:ext cx="2128086" cy="5035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7E1C62-32E2-49AA-9075-CD5F5DAD5E3D}"/>
              </a:ext>
            </a:extLst>
          </p:cNvPr>
          <p:cNvSpPr/>
          <p:nvPr/>
        </p:nvSpPr>
        <p:spPr bwMode="auto">
          <a:xfrm>
            <a:off x="4913358" y="2566891"/>
            <a:ext cx="2060796" cy="81239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42" y="4622828"/>
            <a:ext cx="4340061" cy="2233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D0DF2-09B2-42DF-8148-13BF18D3D3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</p:spTree>
    <p:extLst>
      <p:ext uri="{BB962C8B-B14F-4D97-AF65-F5344CB8AC3E}">
        <p14:creationId xmlns:p14="http://schemas.microsoft.com/office/powerpoint/2010/main" val="290189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Time-Space View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657" y="1719262"/>
            <a:ext cx="4213041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View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Horizontal line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Status of local station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Vertical dotted line (slot)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Time period between two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slots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Slanted arrow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Re-balancing event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Cut: a re-balancing event goes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across two slots</a:t>
            </a:r>
          </a:p>
          <a:p>
            <a:endParaRPr lang="en-US" sz="23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788240" y="1416048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Global state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Local state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Transition state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14" y="4174156"/>
            <a:ext cx="4219012" cy="1891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B11D4-4B36-4538-97A0-EC3F01EA6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255" y="1346664"/>
            <a:ext cx="1602644" cy="25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52019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Frequency Reduction </a:t>
            </a:r>
            <a:r>
              <a:rPr lang="en-US" sz="3400" dirty="0">
                <a:latin typeface="Comic Sans MS" panose="030F0702030302020204" pitchFamily="66" charset="0"/>
              </a:rPr>
              <a:t>v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ia Look-Ahead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98" y="1949254"/>
            <a:ext cx="501040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K-hop look ahead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Make minimum move in the current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slot so that it can last at least k hops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Reschedule after k slots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Greedily look ahead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Make move in the current slot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so that it can last the longest (L)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Reschedule after L slots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  (a) and (b):  solid lines for 1-hop 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57284" y="1317806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522" y="1530347"/>
            <a:ext cx="3442283" cy="46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001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23389" y="378542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23389" y="1719263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Four System Components</a:t>
            </a:r>
            <a:endParaRPr lang="en-US" sz="2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Re-balancing Through Trucks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Re-balancing Through Workers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Spatial and Temporal Complexity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Challenges 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Opportunities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Conclusion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315" y="1936911"/>
            <a:ext cx="2117579" cy="1375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EB04-D3B8-42D0-A36E-A8407FB9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766"/>
            <a:ext cx="8228013" cy="1141411"/>
          </a:xfrm>
        </p:spPr>
        <p:txBody>
          <a:bodyPr/>
          <a:lstStyle/>
          <a:p>
            <a:r>
              <a:rPr lang="en-US" sz="3400" dirty="0">
                <a:latin typeface="Comic Sans MS" panose="030F0702030302020204" pitchFamily="66" charset="0"/>
              </a:rPr>
              <a:t>Spatial and Temporal Domain Simulation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66C9-6255-449C-9B4E-60B6DC80C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Spatial domain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On a single time slot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Given rebalance targets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Minimize worker detour </a:t>
            </a:r>
          </a:p>
          <a:p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(BB: Branch &amp; Bound , LS: Local Search, TRM: 2-Round Matching, Greedy: closest NYC Citi Bike)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Temporal domain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Over multiple time slots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Minimize bike repositioning dis.</a:t>
            </a:r>
          </a:p>
          <a:p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(1-LA: 1-hop, 2-LA: 2-hop, GLA: Greedily)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F03A3-1BD5-4DCD-AB0B-21143FCA1CD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BDCB-9E0E-413D-9102-00B69996B7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48" y="1705969"/>
            <a:ext cx="2203481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7" y="1705970"/>
            <a:ext cx="2164079" cy="1828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28935" y="2006930"/>
            <a:ext cx="536832" cy="1128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15218" y="1989118"/>
            <a:ext cx="502920" cy="1005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DA3FE1-2C1A-46D2-9B5E-43B89972DDAC}"/>
              </a:ext>
            </a:extLst>
          </p:cNvPr>
          <p:cNvGrpSpPr/>
          <p:nvPr/>
        </p:nvGrpSpPr>
        <p:grpSpPr>
          <a:xfrm>
            <a:off x="4376528" y="4092808"/>
            <a:ext cx="2085719" cy="1718787"/>
            <a:chOff x="5266130" y="3738062"/>
            <a:chExt cx="2799559" cy="2307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0" y="3738062"/>
              <a:ext cx="2799559" cy="2307044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5689769" y="4148446"/>
              <a:ext cx="457200" cy="1128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393512F-B72E-4618-9617-DD8FCE6CE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958" y="4092808"/>
            <a:ext cx="2444372" cy="1718787"/>
          </a:xfrm>
          <a:prstGeom prst="rect">
            <a:avLst/>
          </a:prstGeom>
        </p:spPr>
      </p:pic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44E3BCFF-F2B4-469F-830D-7D72D0505B03}"/>
              </a:ext>
            </a:extLst>
          </p:cNvPr>
          <p:cNvSpPr/>
          <p:nvPr/>
        </p:nvSpPr>
        <p:spPr>
          <a:xfrm>
            <a:off x="7268529" y="4481109"/>
            <a:ext cx="513067" cy="930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EB04-D3B8-42D0-A36E-A8407FB9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Comic Sans MS" panose="030F0702030302020204" pitchFamily="66" charset="0"/>
              </a:rPr>
              <a:t>Extension </a:t>
            </a:r>
            <a:r>
              <a:rPr lang="en-US" sz="3400">
                <a:latin typeface="Comic Sans MS" panose="030F0702030302020204" pitchFamily="66" charset="0"/>
              </a:rPr>
              <a:t>to Dock-less </a:t>
            </a:r>
            <a:r>
              <a:rPr lang="en-US" sz="3400" dirty="0">
                <a:latin typeface="Comic Sans MS" panose="030F0702030302020204" pitchFamily="66" charset="0"/>
              </a:rPr>
              <a:t>Scenario 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66C9-6255-449C-9B4E-60B6DC80C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6702"/>
            <a:ext cx="4471814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Virtual stations (VS)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Mesh grid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K-means 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Density-based clustering</a:t>
            </a:r>
          </a:p>
          <a:p>
            <a:pPr lvl="1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Rebalancing VS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Pick-up</a:t>
            </a:r>
          </a:p>
          <a:p>
            <a:pPr lvl="1"/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nearest in starting VS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Drop-off</a:t>
            </a:r>
          </a:p>
          <a:p>
            <a:pPr lvl="1"/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nearest in destination VS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BDCB-9E0E-413D-9102-00B69996B7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55" y="4155733"/>
            <a:ext cx="3243072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58" y="1600200"/>
            <a:ext cx="2428867" cy="2128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2503" y="3807232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Comic Sans MS" panose="030F0702030302020204" pitchFamily="66" charset="0"/>
              </a:rPr>
              <a:t>Mobike</a:t>
            </a:r>
            <a:r>
              <a:rPr lang="en-US" dirty="0">
                <a:solidFill>
                  <a:srgbClr val="222222"/>
                </a:solidFill>
                <a:latin typeface="Comic Sans MS" panose="030F0702030302020204" pitchFamily="66" charset="0"/>
              </a:rPr>
              <a:t> Shanghai Dataset (08/01/16-08/31/16)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FD7F2-127A-48F2-8CE8-71FB1488C24E}"/>
              </a:ext>
            </a:extLst>
          </p:cNvPr>
          <p:cNvSpPr txBox="1"/>
          <p:nvPr/>
        </p:nvSpPr>
        <p:spPr>
          <a:xfrm>
            <a:off x="908935" y="5725180"/>
            <a:ext cx="790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Y. Duan and J. Wu,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Spatial-Temporal Inventory Rebalancing for Bike Sharing Systems with </a:t>
            </a:r>
          </a:p>
          <a:p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Worker Recruitment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 accepted to appear in IEEE Transactions on Mobile Computing, 2020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89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6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. Challenges and Opportunities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076" y="1644646"/>
            <a:ext cx="8889890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Model extensions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Models with “cut” 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Repositioning spanning over one slot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Scalable design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Geometric partitioning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Clustering (k-means or density-based)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Number of trucks used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Scheduling of trucks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J. Wu,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Collaborative Mobile Charging and Coverage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 JCST 2014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H. Zheng, N. Wang, and J. Wu,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Minimizing Deep Sea Data Collection Delay With Autonomous Underwater Vehicles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, </a:t>
            </a: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Journal of Parallel and Distributed Computing, 2017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86300" y="1644646"/>
            <a:ext cx="4548715" cy="2793539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363" y="1644646"/>
            <a:ext cx="3078954" cy="31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1312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9731"/>
            <a:ext cx="5847735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Other models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Bike recycling (and usage balance)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Robust solution (under data uncertainty)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Economic models (mechanism design)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Gaming and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Stakelberg</a:t>
            </a:r>
            <a:r>
              <a:rPr lang="en-US" sz="2000" dirty="0">
                <a:latin typeface="Comic Sans MS" panose="030F0702030302020204" pitchFamily="66" charset="0"/>
              </a:rPr>
              <a:t> and Nash games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Among BBS operators and workers</a:t>
            </a:r>
          </a:p>
          <a:p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Incentive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Reinforcement incentive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140" y="2915441"/>
            <a:ext cx="3605981" cy="30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608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731"/>
            <a:ext cx="4409524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Machine Learning (ML)</a:t>
            </a: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Effectiveness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 </a:t>
            </a:r>
            <a:r>
              <a:rPr lang="en-US" sz="1800" dirty="0">
                <a:latin typeface="Comic Sans MS" panose="030F0702030302020204" pitchFamily="66" charset="0"/>
              </a:rPr>
              <a:t>Learning from a large data set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Challenges: biased samples,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data sparsity, data missing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Robustness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Performance deviation due </a:t>
            </a:r>
          </a:p>
          <a:p>
            <a:pPr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 to the data perturbation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Explainable AI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Hybrid approach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54641" y="977339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8B903-E647-4EF0-84FF-B0B70CF2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29" y="2794910"/>
            <a:ext cx="4249221" cy="2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1138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731"/>
            <a:ext cx="4537422" cy="4529138"/>
          </a:xfrm>
        </p:spPr>
        <p:txBody>
          <a:bodyPr/>
          <a:lstStyle/>
          <a:p>
            <a:pPr marL="341313" lvl="1" indent="0">
              <a:spcBef>
                <a:spcPts val="800"/>
              </a:spcBef>
              <a:buSzPct val="80000"/>
              <a:buNone/>
            </a:pPr>
            <a:r>
              <a:rPr lang="en-US" sz="2400" dirty="0">
                <a:latin typeface="Comic Sans MS" panose="030F0702030302020204" pitchFamily="66" charset="0"/>
              </a:rPr>
              <a:t>Dock vs. dock-less BSS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Flexibility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Manageability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endParaRPr lang="en-US" sz="1800" dirty="0">
              <a:latin typeface="Comic Sans MS" panose="030F0702030302020204" pitchFamily="66" charset="0"/>
            </a:endParaRPr>
          </a:p>
          <a:p>
            <a:pPr marL="684213" lvl="1" indent="-342900">
              <a:spcBef>
                <a:spcPts val="800"/>
              </a:spcBef>
              <a:buSzPct val="80000"/>
            </a:pPr>
            <a:endParaRPr lang="en-US" sz="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    Trends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Dock-less BSSs have disappeared largely in US, JUMP from Uber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 err="1">
                <a:latin typeface="Comic Sans MS" panose="030F0702030302020204" pitchFamily="66" charset="0"/>
              </a:rPr>
              <a:t>Ofo</a:t>
            </a:r>
            <a:r>
              <a:rPr lang="en-US" sz="1800" dirty="0">
                <a:latin typeface="Comic Sans MS" panose="030F0702030302020204" pitchFamily="66" charset="0"/>
              </a:rPr>
              <a:t>, the largest dock-less BSS in China, suffered financially</a:t>
            </a:r>
          </a:p>
          <a:p>
            <a:pPr marL="342900" indent="-342900"/>
            <a:endParaRPr lang="en-US" sz="23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1" y="1591788"/>
            <a:ext cx="1511810" cy="2012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68" y="3696454"/>
            <a:ext cx="1508453" cy="19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8135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Bigger Picture: Classification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9731"/>
            <a:ext cx="4568221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Active transportation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Fixed (subway, bus, auto-shuttle)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On-demand (taxi, Uber, </a:t>
            </a:r>
            <a:r>
              <a:rPr lang="en-US" sz="1800" dirty="0" err="1">
                <a:latin typeface="Comic Sans MS" panose="030F0702030302020204" pitchFamily="66" charset="0"/>
              </a:rPr>
              <a:t>DiDi</a:t>
            </a:r>
            <a:r>
              <a:rPr lang="en-US" sz="1800" dirty="0">
                <a:latin typeface="Comic Sans MS" panose="030F0702030302020204" pitchFamily="66" charset="0"/>
              </a:rPr>
              <a:t>, Lift)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Hybrid</a:t>
            </a:r>
            <a:r>
              <a:rPr lang="en-US" sz="1800" dirty="0">
                <a:latin typeface="Comic Sans MS" panose="030F0702030302020204" pitchFamily="66" charset="0"/>
              </a:rPr>
              <a:t> (restricted on-demand)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Passive transportation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ZipCar</a:t>
            </a:r>
            <a:r>
              <a:rPr lang="en-US" sz="1800" dirty="0">
                <a:latin typeface="Comic Sans MS" panose="030F0702030302020204" pitchFamily="66" charset="0"/>
              </a:rPr>
              <a:t> (first/last ten-mile)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Bike/e-bike (first/last mile)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Scooter/e-scooter</a:t>
            </a:r>
            <a:r>
              <a:rPr lang="en-US" sz="1800" dirty="0">
                <a:latin typeface="Comic Sans MS" panose="030F0702030302020204" pitchFamily="66" charset="0"/>
              </a:rPr>
              <a:t> (first/last mile)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76" y="1783458"/>
            <a:ext cx="2408399" cy="1602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55" y="3701185"/>
            <a:ext cx="2410520" cy="1604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194" y="5557357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J. Wu et al,  </a:t>
            </a:r>
            <a:r>
              <a:rPr lang="en-US" altLang="zh-CN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Logarithmic Store-Carry-Forward Routing in MANETs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IEEE Trans. </a:t>
            </a:r>
          </a:p>
          <a:p>
            <a:pPr>
              <a:spcBef>
                <a:spcPct val="0"/>
              </a:spcBef>
            </a:pPr>
            <a:r>
              <a:rPr lang="en-US" altLang="zh-CN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on Parallel and Distributed Computing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Aug. 2007.. </a:t>
            </a:r>
            <a:endParaRPr lang="zh-CN" altLang="zh-CN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10453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Bigger Picture: Future of BSSs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719262"/>
            <a:ext cx="476470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Future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E-bike 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Two-wheeled e-scooters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750169" y="1661344"/>
            <a:ext cx="4877790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Policy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Shared responsibility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Credit systems</a:t>
            </a:r>
          </a:p>
          <a:p>
            <a:pPr lvl="1"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Safety and regulation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Sidewalk, bike lanes, and car lanes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Scooter: sidewalk or bike lane?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How about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folded-mini cars 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(MIT’s </a:t>
            </a:r>
            <a:r>
              <a:rPr lang="en-US" sz="1800" dirty="0" err="1">
                <a:latin typeface="Comic Sans MS" panose="030F0702030302020204" pitchFamily="66" charset="0"/>
              </a:rPr>
              <a:t>CityCar</a:t>
            </a:r>
            <a:r>
              <a:rPr lang="en-US" sz="1800" dirty="0">
                <a:latin typeface="Comic Sans MS" panose="030F0702030302020204" pitchFamily="66" charset="0"/>
              </a:rPr>
              <a:t> Project)?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 Regulation to enhance rebalancing?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4" y="3613354"/>
            <a:ext cx="3603094" cy="19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7161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7. Conclusions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 Bike Sharing Systems (BSSs)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Bike re-balancing issue</a:t>
            </a:r>
          </a:p>
          <a:p>
            <a:pPr lvl="1"/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Solutions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Algorithmic solutions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ML solutions with data analytics</a:t>
            </a:r>
          </a:p>
          <a:p>
            <a:pPr lvl="1"/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Future of BSSs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Policies and regulations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Role in a smart-city ecosystem 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8248650" y="3635704"/>
            <a:ext cx="4552950" cy="4529137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7554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575187" y="551043"/>
            <a:ext cx="8228012" cy="1141411"/>
          </a:xfrm>
        </p:spPr>
        <p:txBody>
          <a:bodyPr/>
          <a:lstStyle/>
          <a:p>
            <a:pPr eaLnBrk="1" hangingPunct="1">
              <a:buFont typeface="Comic Sans MS" panose="030F0702030302020204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4000" dirty="0">
                <a:latin typeface="Comic Sans MS" panose="030F0702030302020204" pitchFamily="66" charset="0"/>
                <a:ea typeface="SimSun" panose="02010600030101010101" pitchFamily="2" charset="-122"/>
              </a:rPr>
              <a:t>Questions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3072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680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73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CN" sz="1000">
                <a:cs typeface="Arial" panose="020B0604020202020204" pitchFamily="34" charset="0"/>
              </a:rPr>
              <a:t>ICNC 2020</a:t>
            </a:r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898422" y="4906552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J. Wu, </a:t>
            </a:r>
            <a:r>
              <a:rPr lang="en-US" altLang="zh-CN" sz="16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Challenges and Opportunities in Algorithmic Solutions for Re-balancing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600" u="sng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Bike-Sharing Systems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altLang="zh-CN" sz="1600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Tsinghua Science and Technology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2020. 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6807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35" y="2004191"/>
            <a:ext cx="1707546" cy="21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66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121868" y="1507331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Smart City</a:t>
            </a:r>
          </a:p>
          <a:p>
            <a:pPr marL="1144587" lvl="2" indent="-28575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Collection of data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Management of assets, resources, and services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Scope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Transportation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 plants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Utilities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supply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Crime detection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Libraries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Hospitals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71" y="3131037"/>
            <a:ext cx="4754342" cy="29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525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Bike Sharing System (BSS)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71791" y="1600200"/>
            <a:ext cx="4553107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BSS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First/last mile connection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Rent-Ride-Return 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1600 BSSs in &gt; 50 countries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556" y="3390274"/>
            <a:ext cx="5231657" cy="29345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30454" y="1605868"/>
            <a:ext cx="4467159" cy="4529138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Benefits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Healthy lifestyle 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transportation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40% of BSS users drive less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  <a:endParaRPr lang="en-US" dirty="0"/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9760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Unbalanced Usage in BSS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171683" y="1567655"/>
            <a:ext cx="4568221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Unbalanced usage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Space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Capacity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Underflow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(empty)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Overflow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(full)</a:t>
            </a: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53647" y="1611108"/>
            <a:ext cx="4038597" cy="4529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  <a:endParaRPr lang="en-US" dirty="0"/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37" y="1661314"/>
            <a:ext cx="5260422" cy="39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7947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Re-Balancing in BSS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4260797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Dock BSS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Citi Bike (NYC), </a:t>
            </a:r>
            <a:r>
              <a:rPr lang="en-US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Indego</a:t>
            </a:r>
            <a:r>
              <a:rPr lang="en-US" sz="1800" dirty="0">
                <a:latin typeface="Comic Sans MS" panose="030F0702030302020204" pitchFamily="66" charset="0"/>
              </a:rPr>
              <a:t> (Philly),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and </a:t>
            </a:r>
            <a:r>
              <a:rPr lang="en-US" sz="1800" dirty="0" err="1">
                <a:latin typeface="Comic Sans MS" panose="030F0702030302020204" pitchFamily="66" charset="0"/>
              </a:rPr>
              <a:t>GoBike</a:t>
            </a:r>
            <a:r>
              <a:rPr lang="en-US" sz="1800" dirty="0">
                <a:latin typeface="Comic Sans MS" panose="030F0702030302020204" pitchFamily="66" charset="0"/>
              </a:rPr>
              <a:t> (Bay Area)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BikeMi</a:t>
            </a:r>
            <a:r>
              <a:rPr lang="en-US" sz="1800" dirty="0">
                <a:latin typeface="Comic Sans MS" panose="030F0702030302020204" pitchFamily="66" charset="0"/>
              </a:rPr>
              <a:t> (Milan), </a:t>
            </a:r>
            <a:r>
              <a:rPr lang="en-US" sz="1800" dirty="0" err="1">
                <a:latin typeface="Comic Sans MS" panose="030F0702030302020204" pitchFamily="66" charset="0"/>
              </a:rPr>
              <a:t>Bubi</a:t>
            </a:r>
            <a:r>
              <a:rPr lang="en-US" sz="1800" dirty="0">
                <a:latin typeface="Comic Sans MS" panose="030F0702030302020204" pitchFamily="66" charset="0"/>
              </a:rPr>
              <a:t> (Budapest)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Dock-less BSS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ofo</a:t>
            </a:r>
            <a:r>
              <a:rPr lang="en-US" sz="1800" dirty="0">
                <a:latin typeface="Comic Sans MS" panose="030F0702030302020204" pitchFamily="66" charset="0"/>
              </a:rPr>
              <a:t> and </a:t>
            </a:r>
            <a:r>
              <a:rPr lang="en-US" sz="1800" dirty="0" err="1">
                <a:latin typeface="Comic Sans MS" panose="030F0702030302020204" pitchFamily="66" charset="0"/>
              </a:rPr>
              <a:t>Mobike</a:t>
            </a:r>
            <a:r>
              <a:rPr lang="en-US" sz="1800">
                <a:latin typeface="Comic Sans MS" panose="030F0702030302020204" pitchFamily="66" charset="0"/>
              </a:rPr>
              <a:t> (China</a:t>
            </a:r>
            <a:r>
              <a:rPr lang="en-US" sz="18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U-Bicycle and OV-</a:t>
            </a:r>
            <a:r>
              <a:rPr lang="en-US" sz="1800" dirty="0" err="1">
                <a:latin typeface="Comic Sans MS" panose="030F0702030302020204" pitchFamily="66" charset="0"/>
              </a:rPr>
              <a:t>fiets</a:t>
            </a:r>
            <a:r>
              <a:rPr lang="en-US" sz="1800" dirty="0">
                <a:latin typeface="Comic Sans MS" panose="030F0702030302020204" pitchFamily="66" charset="0"/>
              </a:rPr>
              <a:t> (Europe)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LimeBike</a:t>
            </a:r>
            <a:r>
              <a:rPr lang="en-US" sz="1800" dirty="0">
                <a:latin typeface="Comic Sans MS" panose="030F0702030302020204" pitchFamily="66" charset="0"/>
              </a:rPr>
              <a:t> and JUMP  (US)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2"/>
          </p:nvPr>
        </p:nvSpPr>
        <p:spPr>
          <a:xfrm>
            <a:off x="4434306" y="1600200"/>
            <a:ext cx="4689117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Re-balancing (repositioning)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Via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trucks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(not eco-friendly)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Via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workers </a:t>
            </a:r>
            <a:r>
              <a:rPr lang="en-US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(through crowdsourcing)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02" y="3443748"/>
            <a:ext cx="4156832" cy="2016252"/>
          </a:xfrm>
          <a:prstGeom prst="rect">
            <a:avLst/>
          </a:prstGeom>
        </p:spPr>
      </p:pic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44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/>
              <a:t>2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>
                <a:latin typeface="Comic Sans MS"/>
                <a:sym typeface="Comic Sans MS"/>
              </a:rPr>
              <a:t>Four System Components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1. System design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Station number, location,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latin typeface="Comic Sans MS" panose="030F0702030302020204" pitchFamily="66" charset="0"/>
              </a:rPr>
              <a:t>  capacity, and bike number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Facility location problem</a:t>
            </a:r>
            <a:r>
              <a:rPr lang="en-US" sz="1800" dirty="0">
                <a:latin typeface="Comic Sans MS" panose="030F0702030302020204" pitchFamily="66" charset="0"/>
              </a:rPr>
              <a:t>: area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best for placing a station?</a:t>
            </a:r>
          </a:p>
          <a:p>
            <a:pPr marL="341313" lvl="1">
              <a:spcBef>
                <a:spcPts val="800"/>
              </a:spcBef>
              <a:buSzPct val="80000"/>
            </a:pP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2. System prediction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Mobility modeling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Demand prediction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6616" y="1600200"/>
            <a:ext cx="4038597" cy="4529138"/>
          </a:xfrm>
        </p:spPr>
        <p:txBody>
          <a:bodyPr/>
          <a:lstStyle/>
          <a:p>
            <a:pPr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3. System balancing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Dedicated truck service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Incentive-based worker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  recruitment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Route planning </a:t>
            </a:r>
            <a:r>
              <a:rPr lang="en-US" sz="1800" dirty="0">
                <a:latin typeface="Comic Sans MS" panose="030F0702030302020204" pitchFamily="66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scheduling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4. Trip advisor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User guidance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Re-balance via suggestions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11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27532-77E7-4948-BC8B-8CEAB404DB66}"/>
              </a:ext>
            </a:extLst>
          </p:cNvPr>
          <p:cNvSpPr/>
          <p:nvPr/>
        </p:nvSpPr>
        <p:spPr>
          <a:xfrm>
            <a:off x="1226634" y="3233853"/>
            <a:ext cx="4672361" cy="9813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2B953-AE20-486E-8BFE-3F46426B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AI Take-off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470A65-28A7-4D2A-A071-C19280930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9263"/>
            <a:ext cx="8228012" cy="452913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X – AI convergence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AI </a:t>
            </a:r>
            <a:r>
              <a:rPr lang="en-US" sz="2000" dirty="0" err="1">
                <a:latin typeface="Comic Sans MS" panose="030F0702030302020204" pitchFamily="66" charset="0"/>
              </a:rPr>
              <a:t>blackbox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 However, DARPA: 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Explainable AI</a:t>
            </a:r>
          </a:p>
          <a:p>
            <a:pPr lvl="1"/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Produce more explainable models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  Enable human users to understand 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Back to fundamentals 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Direct algorithmic/combinatoric solutions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Mixed with AI/ML solutions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9C9E-DBC4-40BB-BBBC-62B4656E20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F205F-C0CB-46B8-8B0B-11E9D65EA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352" y="1525821"/>
            <a:ext cx="2054393" cy="19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/>
              <a:t>3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>
                <a:latin typeface="Comic Sans MS"/>
                <a:sym typeface="Comic Sans MS"/>
              </a:rPr>
              <a:t>Re-balancing Through Trucks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010" y="1677679"/>
            <a:ext cx="4549877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Hamiltonian circle (for TSP)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Trucks move around stations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 to pick-up/drop-off bikes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Notation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+m: overflow by m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-m: underflow by m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l: truck capacity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56960" y="1636096"/>
            <a:ext cx="413938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Legitimate circle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Alternating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positive</a:t>
            </a:r>
            <a:r>
              <a:rPr lang="en-US" sz="1800" dirty="0">
                <a:latin typeface="Comic Sans MS" panose="030F0702030302020204" pitchFamily="66" charset="0"/>
              </a:rPr>
              <a:t> pieces and 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latin typeface="Comic Sans MS" panose="030F0702030302020204" pitchFamily="66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negative</a:t>
            </a:r>
            <a:r>
              <a:rPr lang="en-US" sz="1800" dirty="0">
                <a:latin typeface="Comic Sans MS" panose="030F0702030302020204" pitchFamily="66" charset="0"/>
              </a:rPr>
              <a:t> pieces </a:t>
            </a:r>
            <a:r>
              <a:rPr lang="en-US" sz="1800" dirty="0" err="1">
                <a:latin typeface="Comic Sans MS" panose="030F0702030302020204" pitchFamily="66" charset="0"/>
              </a:rPr>
              <a:t>s.t.</a:t>
            </a:r>
            <a:r>
              <a:rPr lang="en-US" sz="1800" dirty="0">
                <a:latin typeface="Comic Sans MS" panose="030F0702030302020204" pitchFamily="66" charset="0"/>
              </a:rPr>
              <a:t> capacity 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294" y="3407844"/>
            <a:ext cx="3614030" cy="248781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63740</TotalTime>
  <Words>1696</Words>
  <Application>Microsoft Office PowerPoint</Application>
  <PresentationFormat>On-screen Show (4:3)</PresentationFormat>
  <Paragraphs>449</Paragraphs>
  <Slides>29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Noto Sans Symbols</vt:lpstr>
      <vt:lpstr>Arial</vt:lpstr>
      <vt:lpstr>Cambria Math</vt:lpstr>
      <vt:lpstr>Comic Sans MS</vt:lpstr>
      <vt:lpstr>Times New Roman</vt:lpstr>
      <vt:lpstr>Wingdings</vt:lpstr>
      <vt:lpstr>1_Default Design</vt:lpstr>
      <vt:lpstr>Default Design</vt:lpstr>
      <vt:lpstr>AxMath</vt:lpstr>
      <vt:lpstr>Acrobat Document</vt:lpstr>
      <vt:lpstr>Algorithmic Solutions  for Re-Balancing in Bike Sharing:  Challenges and Opportunities </vt:lpstr>
      <vt:lpstr>Road Map</vt:lpstr>
      <vt:lpstr>  1. Introduction</vt:lpstr>
      <vt:lpstr>  Bike Sharing System (BSS)</vt:lpstr>
      <vt:lpstr>  Unbalanced Usage in BSS</vt:lpstr>
      <vt:lpstr>  Re-Balancing in BSS</vt:lpstr>
      <vt:lpstr>  2. Four System Components</vt:lpstr>
      <vt:lpstr>AI Take-off</vt:lpstr>
      <vt:lpstr>  3. Re-balancing Through Trucks</vt:lpstr>
      <vt:lpstr>  MATCH Method</vt:lpstr>
      <vt:lpstr> GREED Method</vt:lpstr>
      <vt:lpstr>  HYBRID Method</vt:lpstr>
      <vt:lpstr>  4. Re-balancing Through Workers</vt:lpstr>
      <vt:lpstr>Incentive Simulation</vt:lpstr>
      <vt:lpstr>  A Global Incentive Approach</vt:lpstr>
      <vt:lpstr>Approximation</vt:lpstr>
      <vt:lpstr>5. Spatial and Temporal Complexity</vt:lpstr>
      <vt:lpstr>  Time-Space View</vt:lpstr>
      <vt:lpstr>  Frequency Reduction via Look-Ahead</vt:lpstr>
      <vt:lpstr>Spatial and Temporal Domain Simulation</vt:lpstr>
      <vt:lpstr>Extension to Dock-less Scenario </vt:lpstr>
      <vt:lpstr>  6. Challenges and Opportunities</vt:lpstr>
      <vt:lpstr>  Challenges and Opportunities (Cont’d)</vt:lpstr>
      <vt:lpstr>  Challenges and Opportunities (Cont’d)</vt:lpstr>
      <vt:lpstr>  Challenges and Opportunities (Cont’d)</vt:lpstr>
      <vt:lpstr>  A Bigger Picture: Classification</vt:lpstr>
      <vt:lpstr>  A Bigger Picture: Future of BSSs</vt:lpstr>
      <vt:lpstr>  7. Conclusions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Jie Wu</cp:lastModifiedBy>
  <cp:revision>668</cp:revision>
  <cp:lastPrinted>2016-05-02T18:53:57Z</cp:lastPrinted>
  <dcterms:modified xsi:type="dcterms:W3CDTF">2020-10-28T17:16:13Z</dcterms:modified>
</cp:coreProperties>
</file>