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39" r:id="rId1"/>
  </p:sldMasterIdLst>
  <p:notesMasterIdLst>
    <p:notesMasterId r:id="rId18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C64773-7F1A-9849-8E4F-018DBC148702}" v="18" dt="2026-02-17T00:29:47.9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08"/>
    <p:restoredTop sz="80011"/>
  </p:normalViewPr>
  <p:slideViewPr>
    <p:cSldViewPr snapToGrid="0">
      <p:cViewPr varScale="1">
        <p:scale>
          <a:sx n="127" d="100"/>
          <a:sy n="127" d="100"/>
        </p:scale>
        <p:origin x="104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sif Fahmid Prangon" userId="e668760d-e9ea-4326-8e3e-232473622256" providerId="ADAL" clId="{EC2AB3CC-BD5D-5A51-99E3-6EC2EECC3E5A}"/>
    <pc:docChg chg="undo custSel addSld modSld">
      <pc:chgData name="Nasif Fahmid Prangon" userId="e668760d-e9ea-4326-8e3e-232473622256" providerId="ADAL" clId="{EC2AB3CC-BD5D-5A51-99E3-6EC2EECC3E5A}" dt="2026-02-17T20:04:04.440" v="143" actId="20577"/>
      <pc:docMkLst>
        <pc:docMk/>
      </pc:docMkLst>
      <pc:sldChg chg="modSp mod">
        <pc:chgData name="Nasif Fahmid Prangon" userId="e668760d-e9ea-4326-8e3e-232473622256" providerId="ADAL" clId="{EC2AB3CC-BD5D-5A51-99E3-6EC2EECC3E5A}" dt="2026-02-17T20:04:04.440" v="143" actId="20577"/>
        <pc:sldMkLst>
          <pc:docMk/>
          <pc:sldMk cId="3824609303" sldId="258"/>
        </pc:sldMkLst>
        <pc:spChg chg="mod">
          <ac:chgData name="Nasif Fahmid Prangon" userId="e668760d-e9ea-4326-8e3e-232473622256" providerId="ADAL" clId="{EC2AB3CC-BD5D-5A51-99E3-6EC2EECC3E5A}" dt="2026-02-17T20:04:04.440" v="143" actId="20577"/>
          <ac:spMkLst>
            <pc:docMk/>
            <pc:sldMk cId="3824609303" sldId="258"/>
            <ac:spMk id="3" creationId="{76CDBBBE-31BA-7971-5D1D-2DE02871776C}"/>
          </ac:spMkLst>
        </pc:spChg>
      </pc:sldChg>
      <pc:sldChg chg="modSp mod">
        <pc:chgData name="Nasif Fahmid Prangon" userId="e668760d-e9ea-4326-8e3e-232473622256" providerId="ADAL" clId="{EC2AB3CC-BD5D-5A51-99E3-6EC2EECC3E5A}" dt="2026-02-17T07:44:49.869" v="106" actId="20577"/>
        <pc:sldMkLst>
          <pc:docMk/>
          <pc:sldMk cId="3383538229" sldId="264"/>
        </pc:sldMkLst>
        <pc:spChg chg="mod">
          <ac:chgData name="Nasif Fahmid Prangon" userId="e668760d-e9ea-4326-8e3e-232473622256" providerId="ADAL" clId="{EC2AB3CC-BD5D-5A51-99E3-6EC2EECC3E5A}" dt="2026-02-17T07:44:49.869" v="106" actId="20577"/>
          <ac:spMkLst>
            <pc:docMk/>
            <pc:sldMk cId="3383538229" sldId="264"/>
            <ac:spMk id="5" creationId="{020C5B3E-F5F8-E048-E416-274A3EA2624A}"/>
          </ac:spMkLst>
        </pc:spChg>
      </pc:sldChg>
      <pc:sldChg chg="modSp mod">
        <pc:chgData name="Nasif Fahmid Prangon" userId="e668760d-e9ea-4326-8e3e-232473622256" providerId="ADAL" clId="{EC2AB3CC-BD5D-5A51-99E3-6EC2EECC3E5A}" dt="2026-02-17T07:44:44.397" v="105" actId="20577"/>
        <pc:sldMkLst>
          <pc:docMk/>
          <pc:sldMk cId="3752203172" sldId="265"/>
        </pc:sldMkLst>
        <pc:spChg chg="mod">
          <ac:chgData name="Nasif Fahmid Prangon" userId="e668760d-e9ea-4326-8e3e-232473622256" providerId="ADAL" clId="{EC2AB3CC-BD5D-5A51-99E3-6EC2EECC3E5A}" dt="2026-02-17T07:44:44.397" v="105" actId="20577"/>
          <ac:spMkLst>
            <pc:docMk/>
            <pc:sldMk cId="3752203172" sldId="265"/>
            <ac:spMk id="6" creationId="{629E0945-567E-0556-939D-5A711FFD29F0}"/>
          </ac:spMkLst>
        </pc:spChg>
      </pc:sldChg>
      <pc:sldChg chg="addSp delSp modSp mod setBg">
        <pc:chgData name="Nasif Fahmid Prangon" userId="e668760d-e9ea-4326-8e3e-232473622256" providerId="ADAL" clId="{EC2AB3CC-BD5D-5A51-99E3-6EC2EECC3E5A}" dt="2026-02-17T00:20:53.675" v="51" actId="1076"/>
        <pc:sldMkLst>
          <pc:docMk/>
          <pc:sldMk cId="3139170726" sldId="268"/>
        </pc:sldMkLst>
        <pc:spChg chg="mod">
          <ac:chgData name="Nasif Fahmid Prangon" userId="e668760d-e9ea-4326-8e3e-232473622256" providerId="ADAL" clId="{EC2AB3CC-BD5D-5A51-99E3-6EC2EECC3E5A}" dt="2026-02-17T00:20:18.084" v="36" actId="26606"/>
          <ac:spMkLst>
            <pc:docMk/>
            <pc:sldMk cId="3139170726" sldId="268"/>
            <ac:spMk id="2" creationId="{76941761-F8DB-A9E5-E97F-2E8F4CD66F13}"/>
          </ac:spMkLst>
        </pc:spChg>
        <pc:spChg chg="del">
          <ac:chgData name="Nasif Fahmid Prangon" userId="e668760d-e9ea-4326-8e3e-232473622256" providerId="ADAL" clId="{EC2AB3CC-BD5D-5A51-99E3-6EC2EECC3E5A}" dt="2026-02-17T00:18:38.089" v="24"/>
          <ac:spMkLst>
            <pc:docMk/>
            <pc:sldMk cId="3139170726" sldId="268"/>
            <ac:spMk id="3" creationId="{2D0D1894-1AB2-FAEB-829A-9ED39C3779D7}"/>
          </ac:spMkLst>
        </pc:spChg>
        <pc:spChg chg="add del mod">
          <ac:chgData name="Nasif Fahmid Prangon" userId="e668760d-e9ea-4326-8e3e-232473622256" providerId="ADAL" clId="{EC2AB3CC-BD5D-5A51-99E3-6EC2EECC3E5A}" dt="2026-02-17T00:20:26.704" v="37" actId="21"/>
          <ac:spMkLst>
            <pc:docMk/>
            <pc:sldMk cId="3139170726" sldId="268"/>
            <ac:spMk id="6" creationId="{F6E311BC-1824-14AB-BF48-21FABEAF7001}"/>
          </ac:spMkLst>
        </pc:spChg>
        <pc:spChg chg="add del mod">
          <ac:chgData name="Nasif Fahmid Prangon" userId="e668760d-e9ea-4326-8e3e-232473622256" providerId="ADAL" clId="{EC2AB3CC-BD5D-5A51-99E3-6EC2EECC3E5A}" dt="2026-02-17T00:20:42.646" v="48" actId="478"/>
          <ac:spMkLst>
            <pc:docMk/>
            <pc:sldMk cId="3139170726" sldId="268"/>
            <ac:spMk id="7" creationId="{12811173-BA78-2C42-CCFA-2D451F5B334C}"/>
          </ac:spMkLst>
        </pc:spChg>
        <pc:spChg chg="add del">
          <ac:chgData name="Nasif Fahmid Prangon" userId="e668760d-e9ea-4326-8e3e-232473622256" providerId="ADAL" clId="{EC2AB3CC-BD5D-5A51-99E3-6EC2EECC3E5A}" dt="2026-02-17T00:20:18.075" v="35" actId="26606"/>
          <ac:spMkLst>
            <pc:docMk/>
            <pc:sldMk cId="3139170726" sldId="268"/>
            <ac:spMk id="8" creationId="{6DBF50F6-DD88-4D9F-B7D3-79B989980940}"/>
          </ac:spMkLst>
        </pc:spChg>
        <pc:spChg chg="add del">
          <ac:chgData name="Nasif Fahmid Prangon" userId="e668760d-e9ea-4326-8e3e-232473622256" providerId="ADAL" clId="{EC2AB3CC-BD5D-5A51-99E3-6EC2EECC3E5A}" dt="2026-02-17T00:20:18.075" v="35" actId="26606"/>
          <ac:spMkLst>
            <pc:docMk/>
            <pc:sldMk cId="3139170726" sldId="268"/>
            <ac:spMk id="9" creationId="{916BBDC2-6929-469E-B7C4-A03E77BF94B0}"/>
          </ac:spMkLst>
        </pc:spChg>
        <pc:spChg chg="add del">
          <ac:chgData name="Nasif Fahmid Prangon" userId="e668760d-e9ea-4326-8e3e-232473622256" providerId="ADAL" clId="{EC2AB3CC-BD5D-5A51-99E3-6EC2EECC3E5A}" dt="2026-02-17T00:20:12.981" v="33" actId="26606"/>
          <ac:spMkLst>
            <pc:docMk/>
            <pc:sldMk cId="3139170726" sldId="268"/>
            <ac:spMk id="11" creationId="{F0A604E4-7307-451C-93BE-F1F7E1BF3BF8}"/>
          </ac:spMkLst>
        </pc:spChg>
        <pc:spChg chg="add del">
          <ac:chgData name="Nasif Fahmid Prangon" userId="e668760d-e9ea-4326-8e3e-232473622256" providerId="ADAL" clId="{EC2AB3CC-BD5D-5A51-99E3-6EC2EECC3E5A}" dt="2026-02-17T00:20:12.981" v="33" actId="26606"/>
          <ac:spMkLst>
            <pc:docMk/>
            <pc:sldMk cId="3139170726" sldId="268"/>
            <ac:spMk id="13" creationId="{F7F3A0AA-35E5-4085-942B-737839030604}"/>
          </ac:spMkLst>
        </pc:spChg>
        <pc:spChg chg="add mod">
          <ac:chgData name="Nasif Fahmid Prangon" userId="e668760d-e9ea-4326-8e3e-232473622256" providerId="ADAL" clId="{EC2AB3CC-BD5D-5A51-99E3-6EC2EECC3E5A}" dt="2026-02-17T00:20:37.673" v="45" actId="767"/>
          <ac:spMkLst>
            <pc:docMk/>
            <pc:sldMk cId="3139170726" sldId="268"/>
            <ac:spMk id="14" creationId="{5E535F08-6AC0-DE9F-B385-7B9CB785F89B}"/>
          </ac:spMkLst>
        </pc:spChg>
        <pc:spChg chg="add del">
          <ac:chgData name="Nasif Fahmid Prangon" userId="e668760d-e9ea-4326-8e3e-232473622256" providerId="ADAL" clId="{EC2AB3CC-BD5D-5A51-99E3-6EC2EECC3E5A}" dt="2026-02-17T00:20:12.981" v="33" actId="26606"/>
          <ac:spMkLst>
            <pc:docMk/>
            <pc:sldMk cId="3139170726" sldId="268"/>
            <ac:spMk id="15" creationId="{402F5C38-C747-4173-ABBF-656E39E82130}"/>
          </ac:spMkLst>
        </pc:spChg>
        <pc:spChg chg="add del">
          <ac:chgData name="Nasif Fahmid Prangon" userId="e668760d-e9ea-4326-8e3e-232473622256" providerId="ADAL" clId="{EC2AB3CC-BD5D-5A51-99E3-6EC2EECC3E5A}" dt="2026-02-17T00:20:12.981" v="33" actId="26606"/>
          <ac:spMkLst>
            <pc:docMk/>
            <pc:sldMk cId="3139170726" sldId="268"/>
            <ac:spMk id="17" creationId="{E37EECFC-A684-4391-AE85-4CDAF5565F61}"/>
          </ac:spMkLst>
        </pc:spChg>
        <pc:spChg chg="add mod">
          <ac:chgData name="Nasif Fahmid Prangon" userId="e668760d-e9ea-4326-8e3e-232473622256" providerId="ADAL" clId="{EC2AB3CC-BD5D-5A51-99E3-6EC2EECC3E5A}" dt="2026-02-17T00:20:53.675" v="51" actId="1076"/>
          <ac:spMkLst>
            <pc:docMk/>
            <pc:sldMk cId="3139170726" sldId="268"/>
            <ac:spMk id="20" creationId="{9E5D0CE7-CC3C-DE62-6AC4-233E4A1002C8}"/>
          </ac:spMkLst>
        </pc:spChg>
        <pc:spChg chg="add">
          <ac:chgData name="Nasif Fahmid Prangon" userId="e668760d-e9ea-4326-8e3e-232473622256" providerId="ADAL" clId="{EC2AB3CC-BD5D-5A51-99E3-6EC2EECC3E5A}" dt="2026-02-17T00:20:18.084" v="36" actId="26606"/>
          <ac:spMkLst>
            <pc:docMk/>
            <pc:sldMk cId="3139170726" sldId="268"/>
            <ac:spMk id="27" creationId="{A8384FB5-9ADC-4DDC-881B-597D56F5B15D}"/>
          </ac:spMkLst>
        </pc:spChg>
        <pc:spChg chg="add">
          <ac:chgData name="Nasif Fahmid Prangon" userId="e668760d-e9ea-4326-8e3e-232473622256" providerId="ADAL" clId="{EC2AB3CC-BD5D-5A51-99E3-6EC2EECC3E5A}" dt="2026-02-17T00:20:18.084" v="36" actId="26606"/>
          <ac:spMkLst>
            <pc:docMk/>
            <pc:sldMk cId="3139170726" sldId="268"/>
            <ac:spMk id="28" creationId="{1199E1B1-A8C0-4FE8-A5A8-1CB41D69F857}"/>
          </ac:spMkLst>
        </pc:spChg>
        <pc:spChg chg="add">
          <ac:chgData name="Nasif Fahmid Prangon" userId="e668760d-e9ea-4326-8e3e-232473622256" providerId="ADAL" clId="{EC2AB3CC-BD5D-5A51-99E3-6EC2EECC3E5A}" dt="2026-02-17T00:20:18.084" v="36" actId="26606"/>
          <ac:spMkLst>
            <pc:docMk/>
            <pc:sldMk cId="3139170726" sldId="268"/>
            <ac:spMk id="29" creationId="{84A8DE83-DE75-4B41-9DB4-A7EC0B0DEC0B}"/>
          </ac:spMkLst>
        </pc:spChg>
        <pc:spChg chg="add">
          <ac:chgData name="Nasif Fahmid Prangon" userId="e668760d-e9ea-4326-8e3e-232473622256" providerId="ADAL" clId="{EC2AB3CC-BD5D-5A51-99E3-6EC2EECC3E5A}" dt="2026-02-17T00:20:18.084" v="36" actId="26606"/>
          <ac:spMkLst>
            <pc:docMk/>
            <pc:sldMk cId="3139170726" sldId="268"/>
            <ac:spMk id="30" creationId="{A7009A0A-BEF5-4EAC-AF15-E4F9F002E239}"/>
          </ac:spMkLst>
        </pc:spChg>
        <pc:grpChg chg="add del">
          <ac:chgData name="Nasif Fahmid Prangon" userId="e668760d-e9ea-4326-8e3e-232473622256" providerId="ADAL" clId="{EC2AB3CC-BD5D-5A51-99E3-6EC2EECC3E5A}" dt="2026-02-17T00:20:18.075" v="35" actId="26606"/>
          <ac:grpSpMkLst>
            <pc:docMk/>
            <pc:sldMk cId="3139170726" sldId="268"/>
            <ac:grpSpMk id="10" creationId="{C344E6B5-C9F5-4338-9E33-003B12373104}"/>
          </ac:grpSpMkLst>
        </pc:grpChg>
        <pc:grpChg chg="add del">
          <ac:chgData name="Nasif Fahmid Prangon" userId="e668760d-e9ea-4326-8e3e-232473622256" providerId="ADAL" clId="{EC2AB3CC-BD5D-5A51-99E3-6EC2EECC3E5A}" dt="2026-02-17T00:20:18.075" v="35" actId="26606"/>
          <ac:grpSpMkLst>
            <pc:docMk/>
            <pc:sldMk cId="3139170726" sldId="268"/>
            <ac:grpSpMk id="21" creationId="{FDFEDBF7-8E2C-46B8-9095-AE1D77E21773}"/>
          </ac:grpSpMkLst>
        </pc:grpChg>
        <pc:picChg chg="add mod ord">
          <ac:chgData name="Nasif Fahmid Prangon" userId="e668760d-e9ea-4326-8e3e-232473622256" providerId="ADAL" clId="{EC2AB3CC-BD5D-5A51-99E3-6EC2EECC3E5A}" dt="2026-02-17T00:20:28.912" v="40" actId="1076"/>
          <ac:picMkLst>
            <pc:docMk/>
            <pc:sldMk cId="3139170726" sldId="268"/>
            <ac:picMk id="4" creationId="{BA6DC001-A77E-4CF2-D160-2A28C27AB237}"/>
          </ac:picMkLst>
        </pc:picChg>
      </pc:sldChg>
      <pc:sldChg chg="addSp delSp modSp add mod">
        <pc:chgData name="Nasif Fahmid Prangon" userId="e668760d-e9ea-4326-8e3e-232473622256" providerId="ADAL" clId="{EC2AB3CC-BD5D-5A51-99E3-6EC2EECC3E5A}" dt="2026-02-17T00:24:39.309" v="75" actId="1076"/>
        <pc:sldMkLst>
          <pc:docMk/>
          <pc:sldMk cId="3487206004" sldId="269"/>
        </pc:sldMkLst>
        <pc:spChg chg="add del mod">
          <ac:chgData name="Nasif Fahmid Prangon" userId="e668760d-e9ea-4326-8e3e-232473622256" providerId="ADAL" clId="{EC2AB3CC-BD5D-5A51-99E3-6EC2EECC3E5A}" dt="2026-02-17T00:22:23.590" v="55" actId="478"/>
          <ac:spMkLst>
            <pc:docMk/>
            <pc:sldMk cId="3487206004" sldId="269"/>
            <ac:spMk id="5" creationId="{5AEB602A-6BA7-5061-8389-0AC724F34B70}"/>
          </ac:spMkLst>
        </pc:spChg>
        <pc:spChg chg="add mod">
          <ac:chgData name="Nasif Fahmid Prangon" userId="e668760d-e9ea-4326-8e3e-232473622256" providerId="ADAL" clId="{EC2AB3CC-BD5D-5A51-99E3-6EC2EECC3E5A}" dt="2026-02-17T00:24:00.211" v="66" actId="1076"/>
          <ac:spMkLst>
            <pc:docMk/>
            <pc:sldMk cId="3487206004" sldId="269"/>
            <ac:spMk id="7" creationId="{1B709953-C5A5-943E-4913-B8A5A15E0E02}"/>
          </ac:spMkLst>
        </pc:spChg>
        <pc:spChg chg="add mod">
          <ac:chgData name="Nasif Fahmid Prangon" userId="e668760d-e9ea-4326-8e3e-232473622256" providerId="ADAL" clId="{EC2AB3CC-BD5D-5A51-99E3-6EC2EECC3E5A}" dt="2026-02-17T00:24:39.309" v="75" actId="1076"/>
          <ac:spMkLst>
            <pc:docMk/>
            <pc:sldMk cId="3487206004" sldId="269"/>
            <ac:spMk id="10" creationId="{B02D5190-9A69-6486-1FB3-D78AA6540283}"/>
          </ac:spMkLst>
        </pc:spChg>
        <pc:spChg chg="del">
          <ac:chgData name="Nasif Fahmid Prangon" userId="e668760d-e9ea-4326-8e3e-232473622256" providerId="ADAL" clId="{EC2AB3CC-BD5D-5A51-99E3-6EC2EECC3E5A}" dt="2026-02-17T00:22:21.533" v="54" actId="478"/>
          <ac:spMkLst>
            <pc:docMk/>
            <pc:sldMk cId="3487206004" sldId="269"/>
            <ac:spMk id="20" creationId="{489F130D-0D16-FECB-14F7-75C32A1D1E7A}"/>
          </ac:spMkLst>
        </pc:spChg>
        <pc:picChg chg="del">
          <ac:chgData name="Nasif Fahmid Prangon" userId="e668760d-e9ea-4326-8e3e-232473622256" providerId="ADAL" clId="{EC2AB3CC-BD5D-5A51-99E3-6EC2EECC3E5A}" dt="2026-02-17T00:22:18.236" v="53" actId="478"/>
          <ac:picMkLst>
            <pc:docMk/>
            <pc:sldMk cId="3487206004" sldId="269"/>
            <ac:picMk id="4" creationId="{1779FB48-7C07-20EA-18F9-052849E253B3}"/>
          </ac:picMkLst>
        </pc:picChg>
        <pc:picChg chg="add mod">
          <ac:chgData name="Nasif Fahmid Prangon" userId="e668760d-e9ea-4326-8e3e-232473622256" providerId="ADAL" clId="{EC2AB3CC-BD5D-5A51-99E3-6EC2EECC3E5A}" dt="2026-02-17T00:23:55.794" v="65" actId="1076"/>
          <ac:picMkLst>
            <pc:docMk/>
            <pc:sldMk cId="3487206004" sldId="269"/>
            <ac:picMk id="6" creationId="{17560C7B-BEA2-3A53-9A7B-3218391F66A5}"/>
          </ac:picMkLst>
        </pc:picChg>
        <pc:picChg chg="add mod">
          <ac:chgData name="Nasif Fahmid Prangon" userId="e668760d-e9ea-4326-8e3e-232473622256" providerId="ADAL" clId="{EC2AB3CC-BD5D-5A51-99E3-6EC2EECC3E5A}" dt="2026-02-17T00:24:19.665" v="68" actId="1076"/>
          <ac:picMkLst>
            <pc:docMk/>
            <pc:sldMk cId="3487206004" sldId="269"/>
            <ac:picMk id="8" creationId="{B0D778FF-AB34-44F6-55FB-1F9299E323FA}"/>
          </ac:picMkLst>
        </pc:picChg>
      </pc:sldChg>
      <pc:sldChg chg="addSp modSp new mod setBg">
        <pc:chgData name="Nasif Fahmid Prangon" userId="e668760d-e9ea-4326-8e3e-232473622256" providerId="ADAL" clId="{EC2AB3CC-BD5D-5A51-99E3-6EC2EECC3E5A}" dt="2026-02-17T00:28:32.222" v="80" actId="26606"/>
        <pc:sldMkLst>
          <pc:docMk/>
          <pc:sldMk cId="1114854747" sldId="270"/>
        </pc:sldMkLst>
        <pc:spChg chg="mod">
          <ac:chgData name="Nasif Fahmid Prangon" userId="e668760d-e9ea-4326-8e3e-232473622256" providerId="ADAL" clId="{EC2AB3CC-BD5D-5A51-99E3-6EC2EECC3E5A}" dt="2026-02-17T00:28:32.222" v="80" actId="26606"/>
          <ac:spMkLst>
            <pc:docMk/>
            <pc:sldMk cId="1114854747" sldId="270"/>
            <ac:spMk id="2" creationId="{EB1FFA3E-362D-A5E9-57CB-6F2665E7B9E6}"/>
          </ac:spMkLst>
        </pc:spChg>
        <pc:spChg chg="mod">
          <ac:chgData name="Nasif Fahmid Prangon" userId="e668760d-e9ea-4326-8e3e-232473622256" providerId="ADAL" clId="{EC2AB3CC-BD5D-5A51-99E3-6EC2EECC3E5A}" dt="2026-02-17T00:28:32.222" v="80" actId="26606"/>
          <ac:spMkLst>
            <pc:docMk/>
            <pc:sldMk cId="1114854747" sldId="270"/>
            <ac:spMk id="3" creationId="{8FEFEEE8-36EC-0660-1D70-2B2DD2A8EBB7}"/>
          </ac:spMkLst>
        </pc:spChg>
        <pc:spChg chg="add">
          <ac:chgData name="Nasif Fahmid Prangon" userId="e668760d-e9ea-4326-8e3e-232473622256" providerId="ADAL" clId="{EC2AB3CC-BD5D-5A51-99E3-6EC2EECC3E5A}" dt="2026-02-17T00:28:32.222" v="80" actId="26606"/>
          <ac:spMkLst>
            <pc:docMk/>
            <pc:sldMk cId="1114854747" sldId="270"/>
            <ac:spMk id="8" creationId="{DEE2AD96-B495-4E06-9291-B71706F728CB}"/>
          </ac:spMkLst>
        </pc:spChg>
        <pc:spChg chg="add">
          <ac:chgData name="Nasif Fahmid Prangon" userId="e668760d-e9ea-4326-8e3e-232473622256" providerId="ADAL" clId="{EC2AB3CC-BD5D-5A51-99E3-6EC2EECC3E5A}" dt="2026-02-17T00:28:32.222" v="80" actId="26606"/>
          <ac:spMkLst>
            <pc:docMk/>
            <pc:sldMk cId="1114854747" sldId="270"/>
            <ac:spMk id="10" creationId="{53CF6D67-C5A8-4ADD-9E8E-1E38CA1D3166}"/>
          </ac:spMkLst>
        </pc:spChg>
        <pc:spChg chg="add">
          <ac:chgData name="Nasif Fahmid Prangon" userId="e668760d-e9ea-4326-8e3e-232473622256" providerId="ADAL" clId="{EC2AB3CC-BD5D-5A51-99E3-6EC2EECC3E5A}" dt="2026-02-17T00:28:32.222" v="80" actId="26606"/>
          <ac:spMkLst>
            <pc:docMk/>
            <pc:sldMk cId="1114854747" sldId="270"/>
            <ac:spMk id="12" creationId="{86909FA0-B515-4681-B7A8-FA281D133B94}"/>
          </ac:spMkLst>
        </pc:spChg>
        <pc:spChg chg="add">
          <ac:chgData name="Nasif Fahmid Prangon" userId="e668760d-e9ea-4326-8e3e-232473622256" providerId="ADAL" clId="{EC2AB3CC-BD5D-5A51-99E3-6EC2EECC3E5A}" dt="2026-02-17T00:28:32.222" v="80" actId="26606"/>
          <ac:spMkLst>
            <pc:docMk/>
            <pc:sldMk cId="1114854747" sldId="270"/>
            <ac:spMk id="14" creationId="{21C9FE86-FCC3-4A31-AA1C-C882262B7FE7}"/>
          </ac:spMkLst>
        </pc:spChg>
        <pc:spChg chg="add">
          <ac:chgData name="Nasif Fahmid Prangon" userId="e668760d-e9ea-4326-8e3e-232473622256" providerId="ADAL" clId="{EC2AB3CC-BD5D-5A51-99E3-6EC2EECC3E5A}" dt="2026-02-17T00:28:32.222" v="80" actId="26606"/>
          <ac:spMkLst>
            <pc:docMk/>
            <pc:sldMk cId="1114854747" sldId="270"/>
            <ac:spMk id="16" creationId="{7D96243B-ECED-4B71-8E06-AE9A285EAD20}"/>
          </ac:spMkLst>
        </pc:spChg>
        <pc:spChg chg="add">
          <ac:chgData name="Nasif Fahmid Prangon" userId="e668760d-e9ea-4326-8e3e-232473622256" providerId="ADAL" clId="{EC2AB3CC-BD5D-5A51-99E3-6EC2EECC3E5A}" dt="2026-02-17T00:28:32.222" v="80" actId="26606"/>
          <ac:spMkLst>
            <pc:docMk/>
            <pc:sldMk cId="1114854747" sldId="270"/>
            <ac:spMk id="18" creationId="{A09989E4-EFDC-4A90-A633-E0525FB4139E}"/>
          </ac:spMkLst>
        </pc:spChg>
      </pc:sldChg>
      <pc:sldChg chg="addSp delSp modSp new mod setBg">
        <pc:chgData name="Nasif Fahmid Prangon" userId="e668760d-e9ea-4326-8e3e-232473622256" providerId="ADAL" clId="{EC2AB3CC-BD5D-5A51-99E3-6EC2EECC3E5A}" dt="2026-02-17T00:29:34.705" v="97" actId="26606"/>
        <pc:sldMkLst>
          <pc:docMk/>
          <pc:sldMk cId="695727855" sldId="271"/>
        </pc:sldMkLst>
        <pc:spChg chg="mod">
          <ac:chgData name="Nasif Fahmid Prangon" userId="e668760d-e9ea-4326-8e3e-232473622256" providerId="ADAL" clId="{EC2AB3CC-BD5D-5A51-99E3-6EC2EECC3E5A}" dt="2026-02-17T00:29:34.705" v="97" actId="26606"/>
          <ac:spMkLst>
            <pc:docMk/>
            <pc:sldMk cId="695727855" sldId="271"/>
            <ac:spMk id="2" creationId="{A07406B9-0E92-4B35-95B7-E84805D4828A}"/>
          </ac:spMkLst>
        </pc:spChg>
        <pc:spChg chg="add del mod">
          <ac:chgData name="Nasif Fahmid Prangon" userId="e668760d-e9ea-4326-8e3e-232473622256" providerId="ADAL" clId="{EC2AB3CC-BD5D-5A51-99E3-6EC2EECC3E5A}" dt="2026-02-17T00:29:34.705" v="97" actId="26606"/>
          <ac:spMkLst>
            <pc:docMk/>
            <pc:sldMk cId="695727855" sldId="271"/>
            <ac:spMk id="3" creationId="{02236984-C932-F704-DD1E-DB54D95DC41C}"/>
          </ac:spMkLst>
        </pc:spChg>
        <pc:spChg chg="add del">
          <ac:chgData name="Nasif Fahmid Prangon" userId="e668760d-e9ea-4326-8e3e-232473622256" providerId="ADAL" clId="{EC2AB3CC-BD5D-5A51-99E3-6EC2EECC3E5A}" dt="2026-02-17T00:29:25.719" v="94" actId="26606"/>
          <ac:spMkLst>
            <pc:docMk/>
            <pc:sldMk cId="695727855" sldId="271"/>
            <ac:spMk id="9" creationId="{BACC6370-2D7E-4714-9D71-7542949D7D5D}"/>
          </ac:spMkLst>
        </pc:spChg>
        <pc:spChg chg="add del">
          <ac:chgData name="Nasif Fahmid Prangon" userId="e668760d-e9ea-4326-8e3e-232473622256" providerId="ADAL" clId="{EC2AB3CC-BD5D-5A51-99E3-6EC2EECC3E5A}" dt="2026-02-17T00:29:25.719" v="94" actId="26606"/>
          <ac:spMkLst>
            <pc:docMk/>
            <pc:sldMk cId="695727855" sldId="271"/>
            <ac:spMk id="11" creationId="{F68B3F68-107C-434F-AA38-110D5EA91B85}"/>
          </ac:spMkLst>
        </pc:spChg>
        <pc:spChg chg="add del">
          <ac:chgData name="Nasif Fahmid Prangon" userId="e668760d-e9ea-4326-8e3e-232473622256" providerId="ADAL" clId="{EC2AB3CC-BD5D-5A51-99E3-6EC2EECC3E5A}" dt="2026-02-17T00:29:25.719" v="94" actId="26606"/>
          <ac:spMkLst>
            <pc:docMk/>
            <pc:sldMk cId="695727855" sldId="271"/>
            <ac:spMk id="13" creationId="{AAD0DBB9-1A4B-4391-81D4-CB19F9AB918A}"/>
          </ac:spMkLst>
        </pc:spChg>
        <pc:spChg chg="add del">
          <ac:chgData name="Nasif Fahmid Prangon" userId="e668760d-e9ea-4326-8e3e-232473622256" providerId="ADAL" clId="{EC2AB3CC-BD5D-5A51-99E3-6EC2EECC3E5A}" dt="2026-02-17T00:29:25.719" v="94" actId="26606"/>
          <ac:spMkLst>
            <pc:docMk/>
            <pc:sldMk cId="695727855" sldId="271"/>
            <ac:spMk id="15" creationId="{063BBA22-50EA-4C4D-BE05-F1CE4E63AA56}"/>
          </ac:spMkLst>
        </pc:spChg>
        <pc:spChg chg="add del">
          <ac:chgData name="Nasif Fahmid Prangon" userId="e668760d-e9ea-4326-8e3e-232473622256" providerId="ADAL" clId="{EC2AB3CC-BD5D-5A51-99E3-6EC2EECC3E5A}" dt="2026-02-17T00:29:34.696" v="96" actId="26606"/>
          <ac:spMkLst>
            <pc:docMk/>
            <pc:sldMk cId="695727855" sldId="271"/>
            <ac:spMk id="17" creationId="{BACC6370-2D7E-4714-9D71-7542949D7D5D}"/>
          </ac:spMkLst>
        </pc:spChg>
        <pc:spChg chg="add del">
          <ac:chgData name="Nasif Fahmid Prangon" userId="e668760d-e9ea-4326-8e3e-232473622256" providerId="ADAL" clId="{EC2AB3CC-BD5D-5A51-99E3-6EC2EECC3E5A}" dt="2026-02-17T00:29:34.696" v="96" actId="26606"/>
          <ac:spMkLst>
            <pc:docMk/>
            <pc:sldMk cId="695727855" sldId="271"/>
            <ac:spMk id="18" creationId="{F68B3F68-107C-434F-AA38-110D5EA91B85}"/>
          </ac:spMkLst>
        </pc:spChg>
        <pc:spChg chg="add del">
          <ac:chgData name="Nasif Fahmid Prangon" userId="e668760d-e9ea-4326-8e3e-232473622256" providerId="ADAL" clId="{EC2AB3CC-BD5D-5A51-99E3-6EC2EECC3E5A}" dt="2026-02-17T00:29:34.696" v="96" actId="26606"/>
          <ac:spMkLst>
            <pc:docMk/>
            <pc:sldMk cId="695727855" sldId="271"/>
            <ac:spMk id="19" creationId="{AAD0DBB9-1A4B-4391-81D4-CB19F9AB918A}"/>
          </ac:spMkLst>
        </pc:spChg>
        <pc:spChg chg="add del">
          <ac:chgData name="Nasif Fahmid Prangon" userId="e668760d-e9ea-4326-8e3e-232473622256" providerId="ADAL" clId="{EC2AB3CC-BD5D-5A51-99E3-6EC2EECC3E5A}" dt="2026-02-17T00:29:34.696" v="96" actId="26606"/>
          <ac:spMkLst>
            <pc:docMk/>
            <pc:sldMk cId="695727855" sldId="271"/>
            <ac:spMk id="20" creationId="{063BBA22-50EA-4C4D-BE05-F1CE4E63AA56}"/>
          </ac:spMkLst>
        </pc:spChg>
        <pc:spChg chg="add">
          <ac:chgData name="Nasif Fahmid Prangon" userId="e668760d-e9ea-4326-8e3e-232473622256" providerId="ADAL" clId="{EC2AB3CC-BD5D-5A51-99E3-6EC2EECC3E5A}" dt="2026-02-17T00:29:34.705" v="97" actId="26606"/>
          <ac:spMkLst>
            <pc:docMk/>
            <pc:sldMk cId="695727855" sldId="271"/>
            <ac:spMk id="23" creationId="{3ECBE1F1-D69B-4AFA-ABD5-8E41720EF6DE}"/>
          </ac:spMkLst>
        </pc:spChg>
        <pc:spChg chg="add">
          <ac:chgData name="Nasif Fahmid Prangon" userId="e668760d-e9ea-4326-8e3e-232473622256" providerId="ADAL" clId="{EC2AB3CC-BD5D-5A51-99E3-6EC2EECC3E5A}" dt="2026-02-17T00:29:34.705" v="97" actId="26606"/>
          <ac:spMkLst>
            <pc:docMk/>
            <pc:sldMk cId="695727855" sldId="271"/>
            <ac:spMk id="25" creationId="{603A6265-E10C-4B85-9C20-E75FCAF9CC63}"/>
          </ac:spMkLst>
        </pc:spChg>
        <pc:spChg chg="add">
          <ac:chgData name="Nasif Fahmid Prangon" userId="e668760d-e9ea-4326-8e3e-232473622256" providerId="ADAL" clId="{EC2AB3CC-BD5D-5A51-99E3-6EC2EECC3E5A}" dt="2026-02-17T00:29:34.705" v="97" actId="26606"/>
          <ac:spMkLst>
            <pc:docMk/>
            <pc:sldMk cId="695727855" sldId="271"/>
            <ac:spMk id="26" creationId="{02236984-C932-F704-DD1E-DB54D95DC41C}"/>
          </ac:spMkLst>
        </pc:spChg>
        <pc:graphicFrameChg chg="add del">
          <ac:chgData name="Nasif Fahmid Prangon" userId="e668760d-e9ea-4326-8e3e-232473622256" providerId="ADAL" clId="{EC2AB3CC-BD5D-5A51-99E3-6EC2EECC3E5A}" dt="2026-02-17T00:29:25.719" v="94" actId="26606"/>
          <ac:graphicFrameMkLst>
            <pc:docMk/>
            <pc:sldMk cId="695727855" sldId="271"/>
            <ac:graphicFrameMk id="5" creationId="{837BAA47-A7CF-82F5-765F-3C5EDCEB2478}"/>
          </ac:graphicFrameMkLst>
        </pc:graphicFrameChg>
        <pc:graphicFrameChg chg="add del">
          <ac:chgData name="Nasif Fahmid Prangon" userId="e668760d-e9ea-4326-8e3e-232473622256" providerId="ADAL" clId="{EC2AB3CC-BD5D-5A51-99E3-6EC2EECC3E5A}" dt="2026-02-17T00:29:34.696" v="96" actId="26606"/>
          <ac:graphicFrameMkLst>
            <pc:docMk/>
            <pc:sldMk cId="695727855" sldId="271"/>
            <ac:graphicFrameMk id="21" creationId="{ED865B1B-C00D-BC59-CC47-14945891590A}"/>
          </ac:graphicFrameMkLst>
        </pc:graphicFrameChg>
        <pc:picChg chg="add">
          <ac:chgData name="Nasif Fahmid Prangon" userId="e668760d-e9ea-4326-8e3e-232473622256" providerId="ADAL" clId="{EC2AB3CC-BD5D-5A51-99E3-6EC2EECC3E5A}" dt="2026-02-17T00:29:34.705" v="97" actId="26606"/>
          <ac:picMkLst>
            <pc:docMk/>
            <pc:sldMk cId="695727855" sldId="271"/>
            <ac:picMk id="24" creationId="{DD6842DB-71F7-A287-B507-4419F1931106}"/>
          </ac:picMkLst>
        </pc:picChg>
      </pc:sldChg>
      <pc:sldChg chg="delSp modSp new mod">
        <pc:chgData name="Nasif Fahmid Prangon" userId="e668760d-e9ea-4326-8e3e-232473622256" providerId="ADAL" clId="{EC2AB3CC-BD5D-5A51-99E3-6EC2EECC3E5A}" dt="2026-02-17T07:50:02.731" v="135" actId="1076"/>
        <pc:sldMkLst>
          <pc:docMk/>
          <pc:sldMk cId="4290831602" sldId="272"/>
        </pc:sldMkLst>
        <pc:spChg chg="del">
          <ac:chgData name="Nasif Fahmid Prangon" userId="e668760d-e9ea-4326-8e3e-232473622256" providerId="ADAL" clId="{EC2AB3CC-BD5D-5A51-99E3-6EC2EECC3E5A}" dt="2026-02-17T07:49:40.489" v="108" actId="478"/>
          <ac:spMkLst>
            <pc:docMk/>
            <pc:sldMk cId="4290831602" sldId="272"/>
            <ac:spMk id="2" creationId="{49DDAB27-0CD9-8064-BC63-28822B99696E}"/>
          </ac:spMkLst>
        </pc:spChg>
        <pc:spChg chg="mod">
          <ac:chgData name="Nasif Fahmid Prangon" userId="e668760d-e9ea-4326-8e3e-232473622256" providerId="ADAL" clId="{EC2AB3CC-BD5D-5A51-99E3-6EC2EECC3E5A}" dt="2026-02-17T07:50:02.731" v="135" actId="1076"/>
          <ac:spMkLst>
            <pc:docMk/>
            <pc:sldMk cId="4290831602" sldId="272"/>
            <ac:spMk id="3" creationId="{47479183-E616-CB2B-D85D-DA6D6132394D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675D17-C028-4102-BFB4-41DDA38AB42D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CED7FD9A-1513-47E4-A40C-44A8BA15EE0A}">
      <dgm:prSet/>
      <dgm:spPr/>
      <dgm:t>
        <a:bodyPr/>
        <a:lstStyle/>
        <a:p>
          <a:r>
            <a:rPr lang="en-US" b="1" dirty="0"/>
            <a:t>Traditional Knowledge Distillation</a:t>
          </a:r>
          <a:endParaRPr lang="en-US" dirty="0"/>
        </a:p>
      </dgm:t>
    </dgm:pt>
    <dgm:pt modelId="{47B94D1F-A1B3-411D-9EAA-C328373DD8E2}" type="parTrans" cxnId="{47E29320-2356-41FA-AB82-E8CEC5700C5D}">
      <dgm:prSet/>
      <dgm:spPr/>
      <dgm:t>
        <a:bodyPr/>
        <a:lstStyle/>
        <a:p>
          <a:endParaRPr lang="en-US"/>
        </a:p>
      </dgm:t>
    </dgm:pt>
    <dgm:pt modelId="{C7FE8514-98E6-44B1-9F50-9C72E50A6E61}" type="sibTrans" cxnId="{47E29320-2356-41FA-AB82-E8CEC5700C5D}">
      <dgm:prSet/>
      <dgm:spPr/>
      <dgm:t>
        <a:bodyPr/>
        <a:lstStyle/>
        <a:p>
          <a:endParaRPr lang="en-US"/>
        </a:p>
      </dgm:t>
    </dgm:pt>
    <dgm:pt modelId="{C23A6567-72B8-448A-AB05-4454EEE9ADC7}">
      <dgm:prSet/>
      <dgm:spPr/>
      <dgm:t>
        <a:bodyPr/>
        <a:lstStyle/>
        <a:p>
          <a:r>
            <a:rPr lang="en-US" dirty="0"/>
            <a:t>• Single teacher → single student</a:t>
          </a:r>
          <a:br>
            <a:rPr lang="en-US" dirty="0"/>
          </a:br>
          <a:r>
            <a:rPr lang="en-US" dirty="0"/>
            <a:t>• One-shot interaction</a:t>
          </a:r>
          <a:br>
            <a:rPr lang="en-US" dirty="0"/>
          </a:br>
          <a:r>
            <a:rPr lang="en-US" dirty="0"/>
            <a:t>• Static supervision</a:t>
          </a:r>
          <a:br>
            <a:rPr lang="en-US" dirty="0"/>
          </a:br>
          <a:r>
            <a:rPr lang="en-US" dirty="0"/>
            <a:t>• Assumes continuous teacher availability</a:t>
          </a:r>
        </a:p>
      </dgm:t>
    </dgm:pt>
    <dgm:pt modelId="{9634534C-7AB1-4E0C-B215-88D377D78848}" type="parTrans" cxnId="{AD18E98E-F287-438B-A2A4-03A90E109404}">
      <dgm:prSet/>
      <dgm:spPr/>
      <dgm:t>
        <a:bodyPr/>
        <a:lstStyle/>
        <a:p>
          <a:endParaRPr lang="en-US"/>
        </a:p>
      </dgm:t>
    </dgm:pt>
    <dgm:pt modelId="{F47BAA34-A72A-4ADE-99E0-FD004EAF60F1}" type="sibTrans" cxnId="{AD18E98E-F287-438B-A2A4-03A90E109404}">
      <dgm:prSet/>
      <dgm:spPr/>
      <dgm:t>
        <a:bodyPr/>
        <a:lstStyle/>
        <a:p>
          <a:endParaRPr lang="en-US"/>
        </a:p>
      </dgm:t>
    </dgm:pt>
    <dgm:pt modelId="{9E3C072D-FEB1-4E11-B22F-6C2424DADA69}">
      <dgm:prSet/>
      <dgm:spPr/>
      <dgm:t>
        <a:bodyPr/>
        <a:lstStyle/>
        <a:p>
          <a:r>
            <a:rPr lang="en-US" b="1"/>
            <a:t>But Real Systems Are Different</a:t>
          </a:r>
          <a:endParaRPr lang="en-US"/>
        </a:p>
      </dgm:t>
    </dgm:pt>
    <dgm:pt modelId="{1F922926-31B6-451B-9165-A6AF35B8A455}" type="parTrans" cxnId="{BD773369-AD77-4170-A70D-D62569525ED7}">
      <dgm:prSet/>
      <dgm:spPr/>
      <dgm:t>
        <a:bodyPr/>
        <a:lstStyle/>
        <a:p>
          <a:endParaRPr lang="en-US"/>
        </a:p>
      </dgm:t>
    </dgm:pt>
    <dgm:pt modelId="{55698217-5330-4438-B48B-39CD6DF5468E}" type="sibTrans" cxnId="{BD773369-AD77-4170-A70D-D62569525ED7}">
      <dgm:prSet/>
      <dgm:spPr/>
      <dgm:t>
        <a:bodyPr/>
        <a:lstStyle/>
        <a:p>
          <a:endParaRPr lang="en-US"/>
        </a:p>
      </dgm:t>
    </dgm:pt>
    <dgm:pt modelId="{EFF4BED1-9BA3-4AAA-B160-DCCB13FDD514}">
      <dgm:prSet/>
      <dgm:spPr/>
      <dgm:t>
        <a:bodyPr/>
        <a:lstStyle/>
        <a:p>
          <a:r>
            <a:rPr lang="en-US"/>
            <a:t>• Teacher may be intermittently available</a:t>
          </a:r>
          <a:br>
            <a:rPr lang="en-US"/>
          </a:br>
          <a:r>
            <a:rPr lang="en-US"/>
            <a:t>• Students operate in distributed environments</a:t>
          </a:r>
          <a:br>
            <a:rPr lang="en-US"/>
          </a:br>
          <a:r>
            <a:rPr lang="en-US"/>
            <a:t>• Communication happens over structured networks</a:t>
          </a:r>
          <a:br>
            <a:rPr lang="en-US"/>
          </a:br>
          <a:r>
            <a:rPr lang="en-US"/>
            <a:t>• Learning must continue even without the teacher</a:t>
          </a:r>
        </a:p>
      </dgm:t>
    </dgm:pt>
    <dgm:pt modelId="{FA33DEA8-A1A7-4F5E-961A-92D668BC70C5}" type="parTrans" cxnId="{B143DB07-83D2-449D-B3F9-7F7CC7AE68EB}">
      <dgm:prSet/>
      <dgm:spPr/>
      <dgm:t>
        <a:bodyPr/>
        <a:lstStyle/>
        <a:p>
          <a:endParaRPr lang="en-US"/>
        </a:p>
      </dgm:t>
    </dgm:pt>
    <dgm:pt modelId="{A566A38E-1220-426C-97DD-7DB0B1E3109F}" type="sibTrans" cxnId="{B143DB07-83D2-449D-B3F9-7F7CC7AE68EB}">
      <dgm:prSet/>
      <dgm:spPr/>
      <dgm:t>
        <a:bodyPr/>
        <a:lstStyle/>
        <a:p>
          <a:endParaRPr lang="en-US"/>
        </a:p>
      </dgm:t>
    </dgm:pt>
    <dgm:pt modelId="{1B6DAB5C-2E49-4CD9-A207-C9175FFD063A}" type="pres">
      <dgm:prSet presAssocID="{1F675D17-C028-4102-BFB4-41DDA38AB42D}" presName="root" presStyleCnt="0">
        <dgm:presLayoutVars>
          <dgm:dir/>
          <dgm:resizeHandles val="exact"/>
        </dgm:presLayoutVars>
      </dgm:prSet>
      <dgm:spPr/>
    </dgm:pt>
    <dgm:pt modelId="{34F40757-20DF-4918-A973-F3C7D24E5B72}" type="pres">
      <dgm:prSet presAssocID="{1F675D17-C028-4102-BFB4-41DDA38AB42D}" presName="container" presStyleCnt="0">
        <dgm:presLayoutVars>
          <dgm:dir/>
          <dgm:resizeHandles val="exact"/>
        </dgm:presLayoutVars>
      </dgm:prSet>
      <dgm:spPr/>
    </dgm:pt>
    <dgm:pt modelId="{672448F8-B287-479C-AE96-ADBCC30B3F60}" type="pres">
      <dgm:prSet presAssocID="{CED7FD9A-1513-47E4-A40C-44A8BA15EE0A}" presName="compNode" presStyleCnt="0"/>
      <dgm:spPr/>
    </dgm:pt>
    <dgm:pt modelId="{453831E7-26DF-425F-AF8E-5AD036CF7FE0}" type="pres">
      <dgm:prSet presAssocID="{CED7FD9A-1513-47E4-A40C-44A8BA15EE0A}" presName="iconBgRect" presStyleLbl="bgShp" presStyleIdx="0" presStyleCnt="4"/>
      <dgm:spPr/>
    </dgm:pt>
    <dgm:pt modelId="{B075EA16-BB89-48FE-8AB2-CE6B942A4CD6}" type="pres">
      <dgm:prSet presAssocID="{CED7FD9A-1513-47E4-A40C-44A8BA15EE0A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50B0670E-E971-4C16-8BD2-A81CD74E1BCE}" type="pres">
      <dgm:prSet presAssocID="{CED7FD9A-1513-47E4-A40C-44A8BA15EE0A}" presName="spaceRect" presStyleCnt="0"/>
      <dgm:spPr/>
    </dgm:pt>
    <dgm:pt modelId="{8BA49B7E-19FB-4D9D-BE59-DCF3318DF565}" type="pres">
      <dgm:prSet presAssocID="{CED7FD9A-1513-47E4-A40C-44A8BA15EE0A}" presName="textRect" presStyleLbl="revTx" presStyleIdx="0" presStyleCnt="4">
        <dgm:presLayoutVars>
          <dgm:chMax val="1"/>
          <dgm:chPref val="1"/>
        </dgm:presLayoutVars>
      </dgm:prSet>
      <dgm:spPr/>
    </dgm:pt>
    <dgm:pt modelId="{03F54817-F583-4EAC-A8F1-8F02BE630A4A}" type="pres">
      <dgm:prSet presAssocID="{C7FE8514-98E6-44B1-9F50-9C72E50A6E61}" presName="sibTrans" presStyleLbl="sibTrans2D1" presStyleIdx="0" presStyleCnt="0"/>
      <dgm:spPr/>
    </dgm:pt>
    <dgm:pt modelId="{457AB4D1-7DFE-4D43-841B-8CF140B35A46}" type="pres">
      <dgm:prSet presAssocID="{C23A6567-72B8-448A-AB05-4454EEE9ADC7}" presName="compNode" presStyleCnt="0"/>
      <dgm:spPr/>
    </dgm:pt>
    <dgm:pt modelId="{D805A4B9-7129-406D-87AF-3FFB201CA0FD}" type="pres">
      <dgm:prSet presAssocID="{C23A6567-72B8-448A-AB05-4454EEE9ADC7}" presName="iconBgRect" presStyleLbl="bgShp" presStyleIdx="1" presStyleCnt="4"/>
      <dgm:spPr/>
    </dgm:pt>
    <dgm:pt modelId="{068C03A4-C3D0-45A8-9BBA-6B448DB395A2}" type="pres">
      <dgm:prSet presAssocID="{C23A6567-72B8-448A-AB05-4454EEE9ADC7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hare With Person"/>
        </a:ext>
      </dgm:extLst>
    </dgm:pt>
    <dgm:pt modelId="{A2A2C56E-58C5-4D64-83BD-0C1533D9B3FD}" type="pres">
      <dgm:prSet presAssocID="{C23A6567-72B8-448A-AB05-4454EEE9ADC7}" presName="spaceRect" presStyleCnt="0"/>
      <dgm:spPr/>
    </dgm:pt>
    <dgm:pt modelId="{5147469A-E690-477F-B779-57F936004CE7}" type="pres">
      <dgm:prSet presAssocID="{C23A6567-72B8-448A-AB05-4454EEE9ADC7}" presName="textRect" presStyleLbl="revTx" presStyleIdx="1" presStyleCnt="4">
        <dgm:presLayoutVars>
          <dgm:chMax val="1"/>
          <dgm:chPref val="1"/>
        </dgm:presLayoutVars>
      </dgm:prSet>
      <dgm:spPr/>
    </dgm:pt>
    <dgm:pt modelId="{59A2605C-0750-4948-AA43-F28966B842FE}" type="pres">
      <dgm:prSet presAssocID="{F47BAA34-A72A-4ADE-99E0-FD004EAF60F1}" presName="sibTrans" presStyleLbl="sibTrans2D1" presStyleIdx="0" presStyleCnt="0"/>
      <dgm:spPr/>
    </dgm:pt>
    <dgm:pt modelId="{96FAF03A-273F-4EE7-B66F-6DD5A6CF0F64}" type="pres">
      <dgm:prSet presAssocID="{9E3C072D-FEB1-4E11-B22F-6C2424DADA69}" presName="compNode" presStyleCnt="0"/>
      <dgm:spPr/>
    </dgm:pt>
    <dgm:pt modelId="{FDE8D1AF-AB7C-49D7-9D9C-AA143746562C}" type="pres">
      <dgm:prSet presAssocID="{9E3C072D-FEB1-4E11-B22F-6C2424DADA69}" presName="iconBgRect" presStyleLbl="bgShp" presStyleIdx="2" presStyleCnt="4"/>
      <dgm:spPr/>
    </dgm:pt>
    <dgm:pt modelId="{EF6A337F-2C7B-436F-870C-78FFB858B873}" type="pres">
      <dgm:prSet presAssocID="{9E3C072D-FEB1-4E11-B22F-6C2424DADA69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mputer"/>
        </a:ext>
      </dgm:extLst>
    </dgm:pt>
    <dgm:pt modelId="{721C91F8-26A8-4B87-BB16-8B80540E0173}" type="pres">
      <dgm:prSet presAssocID="{9E3C072D-FEB1-4E11-B22F-6C2424DADA69}" presName="spaceRect" presStyleCnt="0"/>
      <dgm:spPr/>
    </dgm:pt>
    <dgm:pt modelId="{60C15A97-371A-4FCC-8A22-0774E637F8AB}" type="pres">
      <dgm:prSet presAssocID="{9E3C072D-FEB1-4E11-B22F-6C2424DADA69}" presName="textRect" presStyleLbl="revTx" presStyleIdx="2" presStyleCnt="4">
        <dgm:presLayoutVars>
          <dgm:chMax val="1"/>
          <dgm:chPref val="1"/>
        </dgm:presLayoutVars>
      </dgm:prSet>
      <dgm:spPr/>
    </dgm:pt>
    <dgm:pt modelId="{8B70C359-A8C4-41E8-925E-37045FDF7810}" type="pres">
      <dgm:prSet presAssocID="{55698217-5330-4438-B48B-39CD6DF5468E}" presName="sibTrans" presStyleLbl="sibTrans2D1" presStyleIdx="0" presStyleCnt="0"/>
      <dgm:spPr/>
    </dgm:pt>
    <dgm:pt modelId="{7BB7E5F0-1471-43DB-B72D-A29B7C91891D}" type="pres">
      <dgm:prSet presAssocID="{EFF4BED1-9BA3-4AAA-B160-DCCB13FDD514}" presName="compNode" presStyleCnt="0"/>
      <dgm:spPr/>
    </dgm:pt>
    <dgm:pt modelId="{70FD8717-4DC4-4BA9-99C8-90BA548A1889}" type="pres">
      <dgm:prSet presAssocID="{EFF4BED1-9BA3-4AAA-B160-DCCB13FDD514}" presName="iconBgRect" presStyleLbl="bgShp" presStyleIdx="3" presStyleCnt="4"/>
      <dgm:spPr/>
    </dgm:pt>
    <dgm:pt modelId="{76CC0B64-8C8D-4819-8659-25DF5FBBFA17}" type="pres">
      <dgm:prSet presAssocID="{EFF4BED1-9BA3-4AAA-B160-DCCB13FDD514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 Network"/>
        </a:ext>
      </dgm:extLst>
    </dgm:pt>
    <dgm:pt modelId="{876F5038-5F3C-41B2-AFC2-9DC7604BE9EA}" type="pres">
      <dgm:prSet presAssocID="{EFF4BED1-9BA3-4AAA-B160-DCCB13FDD514}" presName="spaceRect" presStyleCnt="0"/>
      <dgm:spPr/>
    </dgm:pt>
    <dgm:pt modelId="{FC36BA99-3FC8-44F9-8618-5A1A665490BB}" type="pres">
      <dgm:prSet presAssocID="{EFF4BED1-9BA3-4AAA-B160-DCCB13FDD514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B143DB07-83D2-449D-B3F9-7F7CC7AE68EB}" srcId="{1F675D17-C028-4102-BFB4-41DDA38AB42D}" destId="{EFF4BED1-9BA3-4AAA-B160-DCCB13FDD514}" srcOrd="3" destOrd="0" parTransId="{FA33DEA8-A1A7-4F5E-961A-92D668BC70C5}" sibTransId="{A566A38E-1220-426C-97DD-7DB0B1E3109F}"/>
    <dgm:cxn modelId="{47E29320-2356-41FA-AB82-E8CEC5700C5D}" srcId="{1F675D17-C028-4102-BFB4-41DDA38AB42D}" destId="{CED7FD9A-1513-47E4-A40C-44A8BA15EE0A}" srcOrd="0" destOrd="0" parTransId="{47B94D1F-A1B3-411D-9EAA-C328373DD8E2}" sibTransId="{C7FE8514-98E6-44B1-9F50-9C72E50A6E61}"/>
    <dgm:cxn modelId="{E4AC3A46-808B-4CE8-B450-988EDA8B38BD}" type="presOf" srcId="{C23A6567-72B8-448A-AB05-4454EEE9ADC7}" destId="{5147469A-E690-477F-B779-57F936004CE7}" srcOrd="0" destOrd="0" presId="urn:microsoft.com/office/officeart/2018/2/layout/IconCircleList"/>
    <dgm:cxn modelId="{5AD3EB60-FCE0-486E-90B4-420AB0E5EFF8}" type="presOf" srcId="{55698217-5330-4438-B48B-39CD6DF5468E}" destId="{8B70C359-A8C4-41E8-925E-37045FDF7810}" srcOrd="0" destOrd="0" presId="urn:microsoft.com/office/officeart/2018/2/layout/IconCircleList"/>
    <dgm:cxn modelId="{BD773369-AD77-4170-A70D-D62569525ED7}" srcId="{1F675D17-C028-4102-BFB4-41DDA38AB42D}" destId="{9E3C072D-FEB1-4E11-B22F-6C2424DADA69}" srcOrd="2" destOrd="0" parTransId="{1F922926-31B6-451B-9165-A6AF35B8A455}" sibTransId="{55698217-5330-4438-B48B-39CD6DF5468E}"/>
    <dgm:cxn modelId="{44F81875-5D36-4005-8AB3-B6D85686AB12}" type="presOf" srcId="{9E3C072D-FEB1-4E11-B22F-6C2424DADA69}" destId="{60C15A97-371A-4FCC-8A22-0774E637F8AB}" srcOrd="0" destOrd="0" presId="urn:microsoft.com/office/officeart/2018/2/layout/IconCircleList"/>
    <dgm:cxn modelId="{AD18E98E-F287-438B-A2A4-03A90E109404}" srcId="{1F675D17-C028-4102-BFB4-41DDA38AB42D}" destId="{C23A6567-72B8-448A-AB05-4454EEE9ADC7}" srcOrd="1" destOrd="0" parTransId="{9634534C-7AB1-4E0C-B215-88D377D78848}" sibTransId="{F47BAA34-A72A-4ADE-99E0-FD004EAF60F1}"/>
    <dgm:cxn modelId="{B2380696-AD93-42A3-98CE-50C6E14EE05D}" type="presOf" srcId="{C7FE8514-98E6-44B1-9F50-9C72E50A6E61}" destId="{03F54817-F583-4EAC-A8F1-8F02BE630A4A}" srcOrd="0" destOrd="0" presId="urn:microsoft.com/office/officeart/2018/2/layout/IconCircleList"/>
    <dgm:cxn modelId="{229A9AB2-D37F-454A-8FF9-3DC8BD657967}" type="presOf" srcId="{EFF4BED1-9BA3-4AAA-B160-DCCB13FDD514}" destId="{FC36BA99-3FC8-44F9-8618-5A1A665490BB}" srcOrd="0" destOrd="0" presId="urn:microsoft.com/office/officeart/2018/2/layout/IconCircleList"/>
    <dgm:cxn modelId="{2631F3B3-483B-49E9-8D01-8D41426C5933}" type="presOf" srcId="{CED7FD9A-1513-47E4-A40C-44A8BA15EE0A}" destId="{8BA49B7E-19FB-4D9D-BE59-DCF3318DF565}" srcOrd="0" destOrd="0" presId="urn:microsoft.com/office/officeart/2018/2/layout/IconCircleList"/>
    <dgm:cxn modelId="{167E56CA-74BD-49F1-A018-48A477AED9A2}" type="presOf" srcId="{F47BAA34-A72A-4ADE-99E0-FD004EAF60F1}" destId="{59A2605C-0750-4948-AA43-F28966B842FE}" srcOrd="0" destOrd="0" presId="urn:microsoft.com/office/officeart/2018/2/layout/IconCircleList"/>
    <dgm:cxn modelId="{80B845E8-F32F-4E6B-A450-E7FF3335D414}" type="presOf" srcId="{1F675D17-C028-4102-BFB4-41DDA38AB42D}" destId="{1B6DAB5C-2E49-4CD9-A207-C9175FFD063A}" srcOrd="0" destOrd="0" presId="urn:microsoft.com/office/officeart/2018/2/layout/IconCircleList"/>
    <dgm:cxn modelId="{83D9AADC-2D6A-40B8-8458-961CCB831B78}" type="presParOf" srcId="{1B6DAB5C-2E49-4CD9-A207-C9175FFD063A}" destId="{34F40757-20DF-4918-A973-F3C7D24E5B72}" srcOrd="0" destOrd="0" presId="urn:microsoft.com/office/officeart/2018/2/layout/IconCircleList"/>
    <dgm:cxn modelId="{D708C7ED-E39C-4219-946A-FB750D68AB32}" type="presParOf" srcId="{34F40757-20DF-4918-A973-F3C7D24E5B72}" destId="{672448F8-B287-479C-AE96-ADBCC30B3F60}" srcOrd="0" destOrd="0" presId="urn:microsoft.com/office/officeart/2018/2/layout/IconCircleList"/>
    <dgm:cxn modelId="{5D8FAEDC-3C10-4916-9B95-767CFACAA632}" type="presParOf" srcId="{672448F8-B287-479C-AE96-ADBCC30B3F60}" destId="{453831E7-26DF-425F-AF8E-5AD036CF7FE0}" srcOrd="0" destOrd="0" presId="urn:microsoft.com/office/officeart/2018/2/layout/IconCircleList"/>
    <dgm:cxn modelId="{376FF6B3-6BFA-404A-B423-D750133ED0F7}" type="presParOf" srcId="{672448F8-B287-479C-AE96-ADBCC30B3F60}" destId="{B075EA16-BB89-48FE-8AB2-CE6B942A4CD6}" srcOrd="1" destOrd="0" presId="urn:microsoft.com/office/officeart/2018/2/layout/IconCircleList"/>
    <dgm:cxn modelId="{190930C5-A6AC-4322-BC95-ECD3A6FA1264}" type="presParOf" srcId="{672448F8-B287-479C-AE96-ADBCC30B3F60}" destId="{50B0670E-E971-4C16-8BD2-A81CD74E1BCE}" srcOrd="2" destOrd="0" presId="urn:microsoft.com/office/officeart/2018/2/layout/IconCircleList"/>
    <dgm:cxn modelId="{2C6A3DCA-E1CF-4449-A227-69885F878973}" type="presParOf" srcId="{672448F8-B287-479C-AE96-ADBCC30B3F60}" destId="{8BA49B7E-19FB-4D9D-BE59-DCF3318DF565}" srcOrd="3" destOrd="0" presId="urn:microsoft.com/office/officeart/2018/2/layout/IconCircleList"/>
    <dgm:cxn modelId="{56CC8D89-E923-4A29-930F-85AA7BD6E8F0}" type="presParOf" srcId="{34F40757-20DF-4918-A973-F3C7D24E5B72}" destId="{03F54817-F583-4EAC-A8F1-8F02BE630A4A}" srcOrd="1" destOrd="0" presId="urn:microsoft.com/office/officeart/2018/2/layout/IconCircleList"/>
    <dgm:cxn modelId="{8CE5777A-BC7E-4F71-BE00-0538AB0D318B}" type="presParOf" srcId="{34F40757-20DF-4918-A973-F3C7D24E5B72}" destId="{457AB4D1-7DFE-4D43-841B-8CF140B35A46}" srcOrd="2" destOrd="0" presId="urn:microsoft.com/office/officeart/2018/2/layout/IconCircleList"/>
    <dgm:cxn modelId="{906B483B-D6DC-4102-AF71-1B16B651D919}" type="presParOf" srcId="{457AB4D1-7DFE-4D43-841B-8CF140B35A46}" destId="{D805A4B9-7129-406D-87AF-3FFB201CA0FD}" srcOrd="0" destOrd="0" presId="urn:microsoft.com/office/officeart/2018/2/layout/IconCircleList"/>
    <dgm:cxn modelId="{C90FDA44-4FBE-430F-9872-A0F4BA1BEA80}" type="presParOf" srcId="{457AB4D1-7DFE-4D43-841B-8CF140B35A46}" destId="{068C03A4-C3D0-45A8-9BBA-6B448DB395A2}" srcOrd="1" destOrd="0" presId="urn:microsoft.com/office/officeart/2018/2/layout/IconCircleList"/>
    <dgm:cxn modelId="{87FFBA2D-1B09-4B3B-A32E-7A0E2BE22819}" type="presParOf" srcId="{457AB4D1-7DFE-4D43-841B-8CF140B35A46}" destId="{A2A2C56E-58C5-4D64-83BD-0C1533D9B3FD}" srcOrd="2" destOrd="0" presId="urn:microsoft.com/office/officeart/2018/2/layout/IconCircleList"/>
    <dgm:cxn modelId="{7CE3635E-39DB-4091-80E2-876A36EDA2F2}" type="presParOf" srcId="{457AB4D1-7DFE-4D43-841B-8CF140B35A46}" destId="{5147469A-E690-477F-B779-57F936004CE7}" srcOrd="3" destOrd="0" presId="urn:microsoft.com/office/officeart/2018/2/layout/IconCircleList"/>
    <dgm:cxn modelId="{4BD2CE8F-CDD4-4695-9C8D-FAAB2E8E60C6}" type="presParOf" srcId="{34F40757-20DF-4918-A973-F3C7D24E5B72}" destId="{59A2605C-0750-4948-AA43-F28966B842FE}" srcOrd="3" destOrd="0" presId="urn:microsoft.com/office/officeart/2018/2/layout/IconCircleList"/>
    <dgm:cxn modelId="{091E5CE2-6ABF-4C97-93A8-3C50499A280B}" type="presParOf" srcId="{34F40757-20DF-4918-A973-F3C7D24E5B72}" destId="{96FAF03A-273F-4EE7-B66F-6DD5A6CF0F64}" srcOrd="4" destOrd="0" presId="urn:microsoft.com/office/officeart/2018/2/layout/IconCircleList"/>
    <dgm:cxn modelId="{E2418F9B-129F-4D68-9401-42B1A6AEF66A}" type="presParOf" srcId="{96FAF03A-273F-4EE7-B66F-6DD5A6CF0F64}" destId="{FDE8D1AF-AB7C-49D7-9D9C-AA143746562C}" srcOrd="0" destOrd="0" presId="urn:microsoft.com/office/officeart/2018/2/layout/IconCircleList"/>
    <dgm:cxn modelId="{1637128F-39FE-4247-8220-1109242E0BEC}" type="presParOf" srcId="{96FAF03A-273F-4EE7-B66F-6DD5A6CF0F64}" destId="{EF6A337F-2C7B-436F-870C-78FFB858B873}" srcOrd="1" destOrd="0" presId="urn:microsoft.com/office/officeart/2018/2/layout/IconCircleList"/>
    <dgm:cxn modelId="{FB30C1C3-0092-42BB-B8C4-2A9D7F76470B}" type="presParOf" srcId="{96FAF03A-273F-4EE7-B66F-6DD5A6CF0F64}" destId="{721C91F8-26A8-4B87-BB16-8B80540E0173}" srcOrd="2" destOrd="0" presId="urn:microsoft.com/office/officeart/2018/2/layout/IconCircleList"/>
    <dgm:cxn modelId="{FD0A8313-82E5-414B-A824-AA86014998EA}" type="presParOf" srcId="{96FAF03A-273F-4EE7-B66F-6DD5A6CF0F64}" destId="{60C15A97-371A-4FCC-8A22-0774E637F8AB}" srcOrd="3" destOrd="0" presId="urn:microsoft.com/office/officeart/2018/2/layout/IconCircleList"/>
    <dgm:cxn modelId="{4D80D4C0-BCAE-490B-A452-2FF07E88E56D}" type="presParOf" srcId="{34F40757-20DF-4918-A973-F3C7D24E5B72}" destId="{8B70C359-A8C4-41E8-925E-37045FDF7810}" srcOrd="5" destOrd="0" presId="urn:microsoft.com/office/officeart/2018/2/layout/IconCircleList"/>
    <dgm:cxn modelId="{89E8D11B-C932-4E20-9C1E-DF2191C637C7}" type="presParOf" srcId="{34F40757-20DF-4918-A973-F3C7D24E5B72}" destId="{7BB7E5F0-1471-43DB-B72D-A29B7C91891D}" srcOrd="6" destOrd="0" presId="urn:microsoft.com/office/officeart/2018/2/layout/IconCircleList"/>
    <dgm:cxn modelId="{7781ED5B-97A5-4E59-B5A0-69E6DCD5191A}" type="presParOf" srcId="{7BB7E5F0-1471-43DB-B72D-A29B7C91891D}" destId="{70FD8717-4DC4-4BA9-99C8-90BA548A1889}" srcOrd="0" destOrd="0" presId="urn:microsoft.com/office/officeart/2018/2/layout/IconCircleList"/>
    <dgm:cxn modelId="{A3204A71-41AB-4D18-86CE-4F20891FAF44}" type="presParOf" srcId="{7BB7E5F0-1471-43DB-B72D-A29B7C91891D}" destId="{76CC0B64-8C8D-4819-8659-25DF5FBBFA17}" srcOrd="1" destOrd="0" presId="urn:microsoft.com/office/officeart/2018/2/layout/IconCircleList"/>
    <dgm:cxn modelId="{009A2DFF-940E-4724-9569-B432A0B34506}" type="presParOf" srcId="{7BB7E5F0-1471-43DB-B72D-A29B7C91891D}" destId="{876F5038-5F3C-41B2-AFC2-9DC7604BE9EA}" srcOrd="2" destOrd="0" presId="urn:microsoft.com/office/officeart/2018/2/layout/IconCircleList"/>
    <dgm:cxn modelId="{D622C63D-02BF-432D-97C5-3C195396637C}" type="presParOf" srcId="{7BB7E5F0-1471-43DB-B72D-A29B7C91891D}" destId="{FC36BA99-3FC8-44F9-8618-5A1A665490BB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3831E7-26DF-425F-AF8E-5AD036CF7FE0}">
      <dsp:nvSpPr>
        <dsp:cNvPr id="0" name=""/>
        <dsp:cNvSpPr/>
      </dsp:nvSpPr>
      <dsp:spPr>
        <a:xfrm>
          <a:off x="282221" y="368029"/>
          <a:ext cx="1371985" cy="137198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75EA16-BB89-48FE-8AB2-CE6B942A4CD6}">
      <dsp:nvSpPr>
        <dsp:cNvPr id="0" name=""/>
        <dsp:cNvSpPr/>
      </dsp:nvSpPr>
      <dsp:spPr>
        <a:xfrm>
          <a:off x="570337" y="656145"/>
          <a:ext cx="795751" cy="79575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A49B7E-19FB-4D9D-BE59-DCF3318DF565}">
      <dsp:nvSpPr>
        <dsp:cNvPr id="0" name=""/>
        <dsp:cNvSpPr/>
      </dsp:nvSpPr>
      <dsp:spPr>
        <a:xfrm>
          <a:off x="1948202" y="368029"/>
          <a:ext cx="3233964" cy="1371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Traditional Knowledge Distillation</a:t>
          </a:r>
          <a:endParaRPr lang="en-US" sz="1400" kern="1200" dirty="0"/>
        </a:p>
      </dsp:txBody>
      <dsp:txXfrm>
        <a:off x="1948202" y="368029"/>
        <a:ext cx="3233964" cy="1371985"/>
      </dsp:txXfrm>
    </dsp:sp>
    <dsp:sp modelId="{D805A4B9-7129-406D-87AF-3FFB201CA0FD}">
      <dsp:nvSpPr>
        <dsp:cNvPr id="0" name=""/>
        <dsp:cNvSpPr/>
      </dsp:nvSpPr>
      <dsp:spPr>
        <a:xfrm>
          <a:off x="5745661" y="368029"/>
          <a:ext cx="1371985" cy="137198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8C03A4-C3D0-45A8-9BBA-6B448DB395A2}">
      <dsp:nvSpPr>
        <dsp:cNvPr id="0" name=""/>
        <dsp:cNvSpPr/>
      </dsp:nvSpPr>
      <dsp:spPr>
        <a:xfrm>
          <a:off x="6033778" y="656145"/>
          <a:ext cx="795751" cy="79575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47469A-E690-477F-B779-57F936004CE7}">
      <dsp:nvSpPr>
        <dsp:cNvPr id="0" name=""/>
        <dsp:cNvSpPr/>
      </dsp:nvSpPr>
      <dsp:spPr>
        <a:xfrm>
          <a:off x="7411643" y="368029"/>
          <a:ext cx="3233964" cy="1371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• Single teacher → single student</a:t>
          </a:r>
          <a:br>
            <a:rPr lang="en-US" sz="1400" kern="1200" dirty="0"/>
          </a:br>
          <a:r>
            <a:rPr lang="en-US" sz="1400" kern="1200" dirty="0"/>
            <a:t>• One-shot interaction</a:t>
          </a:r>
          <a:br>
            <a:rPr lang="en-US" sz="1400" kern="1200" dirty="0"/>
          </a:br>
          <a:r>
            <a:rPr lang="en-US" sz="1400" kern="1200" dirty="0"/>
            <a:t>• Static supervision</a:t>
          </a:r>
          <a:br>
            <a:rPr lang="en-US" sz="1400" kern="1200" dirty="0"/>
          </a:br>
          <a:r>
            <a:rPr lang="en-US" sz="1400" kern="1200" dirty="0"/>
            <a:t>• Assumes continuous teacher availability</a:t>
          </a:r>
        </a:p>
      </dsp:txBody>
      <dsp:txXfrm>
        <a:off x="7411643" y="368029"/>
        <a:ext cx="3233964" cy="1371985"/>
      </dsp:txXfrm>
    </dsp:sp>
    <dsp:sp modelId="{FDE8D1AF-AB7C-49D7-9D9C-AA143746562C}">
      <dsp:nvSpPr>
        <dsp:cNvPr id="0" name=""/>
        <dsp:cNvSpPr/>
      </dsp:nvSpPr>
      <dsp:spPr>
        <a:xfrm>
          <a:off x="282221" y="2452790"/>
          <a:ext cx="1371985" cy="137198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6A337F-2C7B-436F-870C-78FFB858B873}">
      <dsp:nvSpPr>
        <dsp:cNvPr id="0" name=""/>
        <dsp:cNvSpPr/>
      </dsp:nvSpPr>
      <dsp:spPr>
        <a:xfrm>
          <a:off x="570337" y="2740907"/>
          <a:ext cx="795751" cy="79575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C15A97-371A-4FCC-8A22-0774E637F8AB}">
      <dsp:nvSpPr>
        <dsp:cNvPr id="0" name=""/>
        <dsp:cNvSpPr/>
      </dsp:nvSpPr>
      <dsp:spPr>
        <a:xfrm>
          <a:off x="1948202" y="2452790"/>
          <a:ext cx="3233964" cy="1371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/>
            <a:t>But Real Systems Are Different</a:t>
          </a:r>
          <a:endParaRPr lang="en-US" sz="1400" kern="1200"/>
        </a:p>
      </dsp:txBody>
      <dsp:txXfrm>
        <a:off x="1948202" y="2452790"/>
        <a:ext cx="3233964" cy="1371985"/>
      </dsp:txXfrm>
    </dsp:sp>
    <dsp:sp modelId="{70FD8717-4DC4-4BA9-99C8-90BA548A1889}">
      <dsp:nvSpPr>
        <dsp:cNvPr id="0" name=""/>
        <dsp:cNvSpPr/>
      </dsp:nvSpPr>
      <dsp:spPr>
        <a:xfrm>
          <a:off x="5745661" y="2452790"/>
          <a:ext cx="1371985" cy="137198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CC0B64-8C8D-4819-8659-25DF5FBBFA17}">
      <dsp:nvSpPr>
        <dsp:cNvPr id="0" name=""/>
        <dsp:cNvSpPr/>
      </dsp:nvSpPr>
      <dsp:spPr>
        <a:xfrm>
          <a:off x="6033778" y="2740907"/>
          <a:ext cx="795751" cy="79575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36BA99-3FC8-44F9-8618-5A1A665490BB}">
      <dsp:nvSpPr>
        <dsp:cNvPr id="0" name=""/>
        <dsp:cNvSpPr/>
      </dsp:nvSpPr>
      <dsp:spPr>
        <a:xfrm>
          <a:off x="7411643" y="2452790"/>
          <a:ext cx="3233964" cy="1371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• Teacher may be intermittently available</a:t>
          </a:r>
          <a:br>
            <a:rPr lang="en-US" sz="1400" kern="1200"/>
          </a:br>
          <a:r>
            <a:rPr lang="en-US" sz="1400" kern="1200"/>
            <a:t>• Students operate in distributed environments</a:t>
          </a:r>
          <a:br>
            <a:rPr lang="en-US" sz="1400" kern="1200"/>
          </a:br>
          <a:r>
            <a:rPr lang="en-US" sz="1400" kern="1200"/>
            <a:t>• Communication happens over structured networks</a:t>
          </a:r>
          <a:br>
            <a:rPr lang="en-US" sz="1400" kern="1200"/>
          </a:br>
          <a:r>
            <a:rPr lang="en-US" sz="1400" kern="1200"/>
            <a:t>• Learning must continue even without the teacher</a:t>
          </a:r>
        </a:p>
      </dsp:txBody>
      <dsp:txXfrm>
        <a:off x="7411643" y="2452790"/>
        <a:ext cx="3233964" cy="13719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E656B3-7211-2546-8E7A-304D40199B5D}" type="datetimeFigureOut">
              <a:rPr lang="en-US" smtClean="0"/>
              <a:t>2/17/26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610168-BC1C-6144-84BA-D5A598244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483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Today I’ll present our work on topology-aware knowledge distillation.</a:t>
            </a:r>
            <a:br>
              <a:rPr lang="en-US" dirty="0"/>
            </a:br>
            <a:r>
              <a:rPr lang="en-US" dirty="0"/>
              <a:t>This work addresses a fundamental limitation in how traditional knowledge distillation is designed.</a:t>
            </a:r>
            <a:br>
              <a:rPr lang="en-US" dirty="0"/>
            </a:br>
            <a:r>
              <a:rPr lang="en-US" dirty="0"/>
              <a:t>It assumes a static, one-shot teacher–student interaction.</a:t>
            </a:r>
            <a:br>
              <a:rPr lang="en-US" dirty="0"/>
            </a:br>
            <a:r>
              <a:rPr lang="en-US" dirty="0"/>
              <a:t>But in distributed environments, learning does not happen in isolation.</a:t>
            </a:r>
            <a:br>
              <a:rPr lang="en-US" dirty="0"/>
            </a:br>
            <a:r>
              <a:rPr lang="en-US" dirty="0"/>
              <a:t>It happens over networks — and network structure fundamentally shapes how knowledge spreads.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610168-BC1C-6144-84BA-D5A59824453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0842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After reinforcement, knowledge does not instantly reach all students.</a:t>
            </a:r>
          </a:p>
          <a:p>
            <a:r>
              <a:rPr lang="en-US" dirty="0"/>
              <a:t>Instead, propagation occurs locally.</a:t>
            </a:r>
          </a:p>
          <a:p>
            <a:r>
              <a:rPr lang="en-US" dirty="0"/>
              <a:t>Each student aggregates outputs from its neighbors.</a:t>
            </a:r>
          </a:p>
          <a:p>
            <a:r>
              <a:rPr lang="en-US" dirty="0"/>
              <a:t>So if a reinforced node updates at round t, its neighbors benefit at round t+1.</a:t>
            </a:r>
          </a:p>
          <a:p>
            <a:r>
              <a:rPr lang="en-US" dirty="0"/>
              <a:t>Their neighbors benefit at round t+2.</a:t>
            </a:r>
          </a:p>
          <a:p>
            <a:r>
              <a:rPr lang="en-US" dirty="0"/>
              <a:t>Thus, diffusion occurs hop-by-hop across the topology.</a:t>
            </a:r>
          </a:p>
          <a:p>
            <a:r>
              <a:rPr lang="en-US" dirty="0"/>
              <a:t>This means the number of rounds required for full diffusion depends on structural distance.</a:t>
            </a:r>
          </a:p>
          <a:p>
            <a:r>
              <a:rPr lang="en-US" dirty="0"/>
              <a:t>So topology directly controls propagation dynamics.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610168-BC1C-6144-84BA-D5A59824453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384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Since propagation occurs hop-by-hop, a student that is k hops away from the reinforced node requires at least k rounds to receive updated knowledge.</a:t>
            </a:r>
          </a:p>
          <a:p>
            <a:r>
              <a:rPr lang="en-US" dirty="0"/>
              <a:t>Therefore, the number of rounds required for full diffusion equals the eccentricity of the reinforced node.</a:t>
            </a:r>
          </a:p>
          <a:p>
            <a:r>
              <a:rPr lang="en-US" dirty="0"/>
              <a:t>Because eccentricity is upper-bounded by the graph diameter, we obtain:</a:t>
            </a:r>
          </a:p>
          <a:p>
            <a:r>
              <a:rPr lang="en-US" dirty="0"/>
              <a:t>The total diffusion time is bounded by the diameter.</a:t>
            </a:r>
          </a:p>
          <a:p>
            <a:r>
              <a:rPr lang="en-US" dirty="0"/>
              <a:t>This formally explains why lower-diameter topologies converge faster.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610168-BC1C-6144-84BA-D5A59824453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2238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evaluate our framework on CIFAR-10 and SVHN.</a:t>
            </a:r>
          </a:p>
          <a:p>
            <a:r>
              <a:rPr lang="en-US" dirty="0"/>
              <a:t>We use a ResNet-50 as the teacher and multiple ResNet-18 students.</a:t>
            </a:r>
          </a:p>
          <a:p>
            <a:r>
              <a:rPr lang="en-US" dirty="0"/>
              <a:t>Students are arranged in structured topologies: line, ring, and torus.</a:t>
            </a:r>
          </a:p>
          <a:p>
            <a:r>
              <a:rPr lang="en-US" dirty="0"/>
              <a:t>At each round, one student is reinforced using our score-based selection strategy.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610168-BC1C-6144-84BA-D5A59824453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8983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78A10-56F3-4BB4-7FF8-0DBDE1D181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E25171-4587-EABC-93F5-75F3A5B5C0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F323CF-DF4A-DF7D-6ECD-A448E69B2C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evaluate our framework on CIFAR-10 and SVHN.</a:t>
            </a:r>
          </a:p>
          <a:p>
            <a:r>
              <a:rPr lang="en-US" dirty="0"/>
              <a:t>We use a ResNet-50 as the teacher and multiple ResNet-18 students.</a:t>
            </a:r>
          </a:p>
          <a:p>
            <a:r>
              <a:rPr lang="en-US" dirty="0"/>
              <a:t>Students are arranged in structured topologies: line, ring, and torus.</a:t>
            </a:r>
          </a:p>
          <a:p>
            <a:r>
              <a:rPr lang="en-US" dirty="0"/>
              <a:t>At each round, one student is reinforced using our score-based selection strategy.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1D9A5C-97E2-4D22-1FC9-EEBE16CB4D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610168-BC1C-6144-84BA-D5A59824453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6682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Across all experiments, we observe a consistent structural pattern.</a:t>
            </a:r>
          </a:p>
          <a:p>
            <a:r>
              <a:rPr lang="en-US" dirty="0"/>
              <a:t>Lower-diameter topologies converge faster and more uniformly.</a:t>
            </a:r>
          </a:p>
          <a:p>
            <a:r>
              <a:rPr lang="en-US" dirty="0"/>
              <a:t>The torus topology, with the smallest diameter, consistently outperforms line and ring.</a:t>
            </a:r>
          </a:p>
          <a:p>
            <a:r>
              <a:rPr lang="en-US" dirty="0"/>
              <a:t>Parallel reinforcement reduces propagation distance, accelerating diffusion.</a:t>
            </a:r>
          </a:p>
          <a:p>
            <a:r>
              <a:rPr lang="en-US" dirty="0"/>
              <a:t>Most importantly, dynamic reinforcement achieves the best global performance.</a:t>
            </a:r>
          </a:p>
          <a:p>
            <a:r>
              <a:rPr lang="en-US" dirty="0"/>
              <a:t>These results align directly with our theoretical diffusion bounds.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610168-BC1C-6144-84BA-D5A59824453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1991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work shows that knowledge distillation is fundamentally a network diffusion process.</a:t>
            </a:r>
          </a:p>
          <a:p>
            <a:r>
              <a:rPr lang="en-US" dirty="0"/>
              <a:t>We prove that diffusion time is bounded by graph diameter.</a:t>
            </a:r>
          </a:p>
          <a:p>
            <a:r>
              <a:rPr lang="en-US" dirty="0"/>
              <a:t>We demonstrate that reinforcement effectiveness depends on node position in the graph.</a:t>
            </a:r>
          </a:p>
          <a:p>
            <a:r>
              <a:rPr lang="en-US" dirty="0"/>
              <a:t>By incorporating topology-aware weighting, we improve convergence efficiency.</a:t>
            </a:r>
          </a:p>
          <a:p>
            <a:r>
              <a:rPr lang="en-US" dirty="0"/>
              <a:t>Looking forward, this framework can be extended to larger, irregular, and dynamic networks, and applied to federated and edge learning systems.</a:t>
            </a:r>
          </a:p>
          <a:p>
            <a:r>
              <a:rPr lang="en-US" dirty="0"/>
              <a:t>Ultimately, topology becomes a design parameter for distributed intelligence.</a:t>
            </a:r>
          </a:p>
          <a:p>
            <a:br>
              <a:rPr lang="en-US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610168-BC1C-6144-84BA-D5A59824453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687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I’ll first motivate the problem and explain why traditional knowledge distillation is limited in distributed settings.</a:t>
            </a:r>
            <a:br>
              <a:rPr lang="en-US" dirty="0"/>
            </a:br>
            <a:r>
              <a:rPr lang="en-US" dirty="0"/>
              <a:t>Then I’ll introduce our topology-aware framework and dynamic reinforcement strategy.</a:t>
            </a:r>
            <a:br>
              <a:rPr lang="en-US" dirty="0"/>
            </a:br>
            <a:r>
              <a:rPr lang="en-US" dirty="0"/>
              <a:t>After that, I’ll briefly discuss the theoretical intuition behind diffusion in networks.</a:t>
            </a:r>
            <a:br>
              <a:rPr lang="en-US" dirty="0"/>
            </a:br>
            <a:r>
              <a:rPr lang="en-US" dirty="0"/>
              <a:t>Finally, I’ll show experimental results and conclude.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610168-BC1C-6144-84BA-D5A59824453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0684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Knowledge distillation is traditionally designed as a simple teacher–student interaction.</a:t>
            </a:r>
          </a:p>
          <a:p>
            <a:r>
              <a:rPr lang="en-US" dirty="0"/>
              <a:t>This works well when the teacher is continuously available and communication is centralized.</a:t>
            </a:r>
          </a:p>
          <a:p>
            <a:r>
              <a:rPr lang="en-US" dirty="0"/>
              <a:t>But in distributed and edge systems, the teacher may not always be reachable.</a:t>
            </a:r>
          </a:p>
          <a:p>
            <a:r>
              <a:rPr lang="en-US" dirty="0"/>
              <a:t>Students are connected through a communication network.</a:t>
            </a:r>
          </a:p>
          <a:p>
            <a:r>
              <a:rPr lang="en-US" dirty="0"/>
              <a:t>So we must ask:</a:t>
            </a:r>
            <a:br>
              <a:rPr lang="en-US" dirty="0"/>
            </a:br>
            <a:r>
              <a:rPr lang="en-US" dirty="0"/>
              <a:t>How can learning continue efficiently when supervision is limited?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610168-BC1C-6144-84BA-D5A59824453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0120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just discussed why static knowledge distillation becomes problematic in distributed environments.</a:t>
            </a:r>
          </a:p>
          <a:p>
            <a:r>
              <a:rPr lang="en-US" dirty="0"/>
              <a:t>In traditional knowledge distillation, the teacher supervises the student directly, typically in a single interaction. This is what we refer to as static contact.</a:t>
            </a:r>
          </a:p>
          <a:p>
            <a:r>
              <a:rPr lang="en-US" dirty="0"/>
              <a:t>This approach assumes that the teacher is continuously available and that communication is centralized.</a:t>
            </a:r>
          </a:p>
          <a:p>
            <a:r>
              <a:rPr lang="en-US" dirty="0"/>
              <a:t>However, in distributed or edge systems, the teacher may not always be reachable due to bandwidth, power, or computational constraints.</a:t>
            </a:r>
          </a:p>
          <a:p>
            <a:r>
              <a:rPr lang="en-US" dirty="0"/>
              <a:t>To address this limitation, we introduce dynamic contact. Instead of relying on one-shot supervision, the teacher selectively reinforces certain students over multiple rounds.</a:t>
            </a:r>
          </a:p>
          <a:p>
            <a:r>
              <a:rPr lang="en-US" dirty="0"/>
              <a:t>Once reinforced, knowledge propagates through peer-to-peer interactions across the student network.</a:t>
            </a:r>
          </a:p>
          <a:p>
            <a:r>
              <a:rPr lang="en-US" dirty="0"/>
              <a:t>This allows learning to continue even when direct teacher supervision is limited.</a:t>
            </a:r>
          </a:p>
          <a:p>
            <a:r>
              <a:rPr lang="en-US" dirty="0"/>
              <a:t>However, once we introduce a network structure, the speed and uniformity of knowledge propagation depend on the topology itself.</a:t>
            </a:r>
          </a:p>
          <a:p>
            <a:r>
              <a:rPr lang="en-US" dirty="0"/>
              <a:t>So the next question becomes: how does network structure affect distillation dynamics?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610168-BC1C-6144-84BA-D5A59824453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011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Once we introduce a student network, knowledge propagates hop by hop.</a:t>
            </a:r>
          </a:p>
          <a:p>
            <a:r>
              <a:rPr lang="en-US" dirty="0"/>
              <a:t>This means the time required for information to reach all students depends on the shortest-path distances in the graph.</a:t>
            </a:r>
          </a:p>
          <a:p>
            <a:r>
              <a:rPr lang="en-US" dirty="0"/>
              <a:t>One key metric is the diameter, which is the longest shortest path between any two nodes.</a:t>
            </a:r>
          </a:p>
          <a:p>
            <a:r>
              <a:rPr lang="en-US" dirty="0"/>
              <a:t>In a line topology, information must travel across many hops.</a:t>
            </a:r>
          </a:p>
          <a:p>
            <a:r>
              <a:rPr lang="en-US" dirty="0"/>
              <a:t>In a ring, the distance is reduced.</a:t>
            </a:r>
          </a:p>
          <a:p>
            <a:r>
              <a:rPr lang="en-US" dirty="0"/>
              <a:t>In a torus, every node is within two hops, enabling much faster diffusion.</a:t>
            </a:r>
          </a:p>
          <a:p>
            <a:r>
              <a:rPr lang="en-US" dirty="0"/>
              <a:t>So lower diameter leads to faster and more uniform convergence across students.</a:t>
            </a:r>
          </a:p>
          <a:p>
            <a:r>
              <a:rPr lang="en-US" dirty="0"/>
              <a:t>This shows that topology is not just a communication structure — it directly shapes learning dynamics.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610168-BC1C-6144-84BA-D5A59824453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941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our framework, students are connected through a predefined topology.</a:t>
            </a:r>
          </a:p>
          <a:p>
            <a:r>
              <a:rPr lang="en-US" dirty="0"/>
              <a:t>We analyze several graph-theoretic metrics to characterize how knowledge diffuses.</a:t>
            </a:r>
          </a:p>
          <a:p>
            <a:r>
              <a:rPr lang="en-US" dirty="0"/>
              <a:t>The diameter represents the longest shortest-path distance in the network.</a:t>
            </a:r>
          </a:p>
          <a:p>
            <a:r>
              <a:rPr lang="en-US" dirty="0"/>
              <a:t>The eccentricity of a node measures how far that node is from the farthest student.</a:t>
            </a:r>
          </a:p>
          <a:p>
            <a:r>
              <a:rPr lang="en-US" dirty="0"/>
              <a:t>From the table, we see that the line has diameter 8, the ring reduces it to 4, and the torus reduces it to 2.</a:t>
            </a:r>
          </a:p>
          <a:p>
            <a:r>
              <a:rPr lang="en-US" dirty="0"/>
              <a:t>This structural difference directly bounds diffusion speed.</a:t>
            </a:r>
          </a:p>
          <a:p>
            <a:r>
              <a:rPr lang="en-US" dirty="0"/>
              <a:t>These metrics allow us to reason formally about convergence behavior.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610168-BC1C-6144-84BA-D5A59824453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553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now formalize the learning objective.</a:t>
            </a:r>
          </a:p>
          <a:p>
            <a:r>
              <a:rPr lang="en-US" dirty="0"/>
              <a:t>Each student minimizes a combination of supervised and distillation loss.</a:t>
            </a:r>
          </a:p>
          <a:p>
            <a:r>
              <a:rPr lang="en-US" dirty="0"/>
              <a:t>The first term is the standard cross-entropy loss with ground-truth labels.</a:t>
            </a:r>
          </a:p>
          <a:p>
            <a:r>
              <a:rPr lang="en-US" dirty="0"/>
              <a:t>The second term is a KL divergence that aligns the student with its distillation target.</a:t>
            </a:r>
          </a:p>
          <a:p>
            <a:r>
              <a:rPr lang="en-US" dirty="0"/>
              <a:t>The key difference in our framework lies in how we define that target.</a:t>
            </a:r>
          </a:p>
          <a:p>
            <a:r>
              <a:rPr lang="en-US" dirty="0"/>
              <a:t>Instead of distilling only from the teacher, each student aggregates outputs from its neighbors and, if selected, from the teacher.</a:t>
            </a:r>
          </a:p>
          <a:p>
            <a:r>
              <a:rPr lang="en-US" dirty="0"/>
              <a:t>The aggregation weights are topology-aware and sum to one.</a:t>
            </a:r>
          </a:p>
          <a:p>
            <a:r>
              <a:rPr lang="en-US" dirty="0"/>
              <a:t>This formulation embeds the network structure directly into the learning dynamics.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610168-BC1C-6144-84BA-D5A59824453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3564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Now we define how the teacher selects which student to reinforce.</a:t>
            </a:r>
          </a:p>
          <a:p>
            <a:r>
              <a:rPr lang="en-US" dirty="0"/>
              <a:t>Our objective is to maximize the total final accuracy across all students.</a:t>
            </a:r>
          </a:p>
          <a:p>
            <a:r>
              <a:rPr lang="en-US" dirty="0"/>
              <a:t>Since teacher supervision is limited, we compute a reinforcement score.</a:t>
            </a:r>
          </a:p>
          <a:p>
            <a:r>
              <a:rPr lang="en-US" dirty="0"/>
              <a:t>The first component favors students with lower accuracy — meaning higher improvement potential.</a:t>
            </a:r>
          </a:p>
          <a:p>
            <a:r>
              <a:rPr lang="en-US" dirty="0"/>
              <a:t>The second component favors structurally influential nodes.</a:t>
            </a:r>
          </a:p>
          <a:p>
            <a:r>
              <a:rPr lang="en-US" dirty="0"/>
              <a:t>The third component penalizes communication cost.</a:t>
            </a:r>
          </a:p>
          <a:p>
            <a:r>
              <a:rPr lang="en-US" dirty="0"/>
              <a:t>The student with the highest reinforcement score is selected.</a:t>
            </a:r>
          </a:p>
          <a:p>
            <a:r>
              <a:rPr lang="en-US" dirty="0"/>
              <a:t>This creates a dynamic and topology-aware reinforcement process.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610168-BC1C-6144-84BA-D5A59824453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5611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now define the system-level objective.</a:t>
            </a:r>
          </a:p>
          <a:p>
            <a:r>
              <a:rPr lang="en-US" dirty="0"/>
              <a:t>Our goal is to maximize the total final accuracy of all students.</a:t>
            </a:r>
          </a:p>
          <a:p>
            <a:r>
              <a:rPr lang="en-US" dirty="0"/>
              <a:t>However, teacher reinforcement is limited.</a:t>
            </a:r>
          </a:p>
          <a:p>
            <a:r>
              <a:rPr lang="en-US" dirty="0"/>
              <a:t>At each round, only a small subset of students can be reinforced.</a:t>
            </a:r>
          </a:p>
          <a:p>
            <a:r>
              <a:rPr lang="en-US" dirty="0"/>
              <a:t>Additionally, reinforcement incurs communication cost, which must respect a budget.</a:t>
            </a:r>
          </a:p>
          <a:p>
            <a:r>
              <a:rPr lang="en-US" dirty="0"/>
              <a:t>Thus, reinforcement becomes a constrained optimization problem.</a:t>
            </a:r>
          </a:p>
          <a:p>
            <a:r>
              <a:rPr lang="en-US" dirty="0"/>
              <a:t>This formalizes the dynamic and resource-aware nature of our framework.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610168-BC1C-6144-84BA-D5A59824453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11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0D9CB-A3F1-4FB6-3D2B-893A38E7A0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40961B-72D7-F53E-DD8B-C8CF004455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468CD9-0DB5-09E5-6B47-8990691FB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2/17/26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01A38F-199A-AC88-7BEB-6C9828AF9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5B344-C5A4-C3E7-1AEC-8810D50EF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396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43475-A56E-CD5E-916F-8F7987159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B90DA7-1335-EB8F-82F3-5CD67F1D4F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A892D2-2CC6-A80F-C456-2CDE1088C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2/17/26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2ED7A6-1247-1A5C-8492-3CFF59989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346539-DEE2-0B8D-B6E7-E460CC6E0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966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885DEB4-D3FB-00D9-A5EB-1BD11E66E2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EA45E4-2E8B-4486-B502-26D71668F8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509E46-0657-35B4-CC67-0CA700649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2/17/26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2B168-D4A9-52AB-715F-884376886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7D015F-E83C-81CD-6629-8D05F000B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406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63630-53CF-6846-5806-D246FDF93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55FB18-71ED-587E-DDAF-D0F2168571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019F96-602D-5B4C-6BFA-15B09A202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2/17/26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4F711A-E4AC-1DDC-7B8F-AF4F9B589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0A2078-1B1A-A0C3-BFF2-F8B7AAAAB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054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F5301-2E86-988E-3448-AB2BFD5DD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4E6646-FA5A-7677-A228-DC53CEA9D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DE473E-4542-1546-4108-F76C853E8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2/17/26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61F31D-0983-65DD-80EC-145ADF181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7A06A8-3E6F-0BB5-46E5-1C1FF06AF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738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82C99-48BF-FD45-662D-5EBF5D0B1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9D082C-4157-6A65-5354-413EAC0223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F04F7B-FCC1-921A-1890-1A0C8EFA66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4BE1E6-20A6-BDD2-0CA3-B62EB0B11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2/17/26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E5BC03-AC90-EA78-C154-66E0B892A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10B7DF-AF4A-D062-7AEE-2A6A8DBF1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540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95906-CE9E-EECD-A9E0-4813C5599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9FAD72-E5EE-B911-41B5-8170015E81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1B1407-C8FD-A17C-17D6-10236A78AE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593534-327C-CCB7-0A1D-F4653AE886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86EF27-6111-B4AF-CE36-184F16F67F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A169A0E-852C-3089-6E5B-2CE6FA73A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2/17/26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B1D8655-77DD-EFAE-10F3-CB26AE48F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74BCE12-084E-D94E-A68E-3B629918A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200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C243A-B018-EC70-867E-1FA35249A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64018C-EF32-A8A3-CF34-5B1D754BC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2/17/26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385153-0E2F-B0AB-E848-EB386E247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FD3747-92E0-14C8-2BAF-EDED88477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930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2D8FDD-FC97-5A8F-E292-DE07DF32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2/17/26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5FF059-B146-1B4F-E6F2-940884654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24FA32-1F61-6C25-033B-6D7228C74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213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859AD-7328-DAE6-A063-5CC2FE6C1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6E2B89-F87B-E876-C649-A9F311F820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87EC89-8553-5BC5-0B9F-DBC12A7495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D6BD18-DC9B-1E2F-E70E-F8855F526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2/17/26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360FD-14F0-80B5-0F0B-26CCEA207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5DCB64-DF58-6C0F-8209-FE39E157B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053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61AC99-9E76-E75F-FD79-3180A87B3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458D1C-023E-59A4-7586-F7FCF27E9F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5B9928-ECEF-A202-AC78-83CB33304B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18E73-32BE-4392-696D-4C4851658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2/17/26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BD2AB6-5418-0B3F-E661-9081C6CEF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360031-2279-7EC6-D03E-EB10C0A28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289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C14D63-9045-0B86-8069-BAEE0921F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EA7EE6-C5B5-5368-2DDA-955FAC0725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FBCE4-B1DF-CD74-9436-7804855627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F0E216-BA48-4F04-AC4F-645AA0DD6AC6}" type="datetimeFigureOut">
              <a:rPr lang="en-US" smtClean="0"/>
              <a:pPr/>
              <a:t>2/17/26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8809BE-1329-D0BE-B931-65DD9DDB45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E2707A-2D2D-39ED-8E82-7DA83B40DA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9607A7-8386-47DB-8578-DDEDD194E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497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FA3AB-990B-91A3-8AD2-2832524087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83900" y="1079500"/>
            <a:ext cx="6119131" cy="213840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600"/>
              <a:t>Beyond the Teacher–Student Paradigm: The Role of Network Structure in Knowledge Distillation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3ECFF4-3CDC-6DCB-D677-070C424F41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0779" y="4113213"/>
            <a:ext cx="6125372" cy="1655762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>
              <a:lnSpc>
                <a:spcPct val="115000"/>
              </a:lnSpc>
            </a:pPr>
            <a:r>
              <a:rPr lang="en-US" sz="1800" dirty="0"/>
              <a:t>Nasif Fahmid Prangon and Jie Wu</a:t>
            </a:r>
          </a:p>
          <a:p>
            <a:pPr>
              <a:lnSpc>
                <a:spcPct val="115000"/>
              </a:lnSpc>
            </a:pPr>
            <a:r>
              <a:rPr lang="en-US" sz="1800" dirty="0"/>
              <a:t>Department of Computer and Information Sciences</a:t>
            </a:r>
            <a:br>
              <a:rPr lang="en-US" sz="1800" dirty="0"/>
            </a:br>
            <a:r>
              <a:rPr lang="en-US" sz="1800" dirty="0"/>
              <a:t>Temple University, USA</a:t>
            </a:r>
          </a:p>
          <a:p>
            <a:pPr>
              <a:lnSpc>
                <a:spcPct val="115000"/>
              </a:lnSpc>
            </a:pPr>
            <a:endParaRPr lang="en-US" sz="1100" dirty="0"/>
          </a:p>
          <a:p>
            <a:pPr>
              <a:lnSpc>
                <a:spcPct val="115000"/>
              </a:lnSpc>
            </a:pPr>
            <a:r>
              <a:rPr lang="en-US" sz="1100" dirty="0"/>
              <a:t>International Conference on Computing, Networking and Communications (ICNC 2026)</a:t>
            </a:r>
          </a:p>
          <a:p>
            <a:pPr>
              <a:lnSpc>
                <a:spcPct val="115000"/>
              </a:lnSpc>
            </a:pPr>
            <a:endParaRPr lang="en-US" sz="1100" dirty="0"/>
          </a:p>
          <a:p>
            <a:pPr>
              <a:lnSpc>
                <a:spcPct val="115000"/>
              </a:lnSpc>
            </a:pPr>
            <a:endParaRPr lang="en-US" sz="1100" dirty="0"/>
          </a:p>
        </p:txBody>
      </p:sp>
      <p:pic>
        <p:nvPicPr>
          <p:cNvPr id="4" name="Picture 3" descr="A close-up of a network&#10;&#10;AI-generated content may be incorrect.">
            <a:extLst>
              <a:ext uri="{FF2B5EF4-FFF2-40B4-BE49-F238E27FC236}">
                <a16:creationId xmlns:a16="http://schemas.microsoft.com/office/drawing/2014/main" id="{D9B3CAB4-1D57-7F07-D5A2-BD9ECB14E0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661" r="16264" b="-1"/>
          <a:stretch>
            <a:fillRect/>
          </a:stretch>
        </p:blipFill>
        <p:spPr>
          <a:xfrm>
            <a:off x="20" y="10"/>
            <a:ext cx="3863955" cy="685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2739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DDE92C-24BB-803D-AA8B-7EFAA2C76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Peer-to-Peer Propagation Mechanism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414430-9817-59A3-B809-7957CCAE6302}"/>
              </a:ext>
            </a:extLst>
          </p:cNvPr>
          <p:cNvSpPr txBox="1"/>
          <p:nvPr/>
        </p:nvSpPr>
        <p:spPr>
          <a:xfrm>
            <a:off x="459350" y="1885279"/>
            <a:ext cx="997556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• Teacher reinforces one student</a:t>
            </a:r>
            <a:br>
              <a:rPr lang="en-US" sz="2400" dirty="0"/>
            </a:br>
            <a:r>
              <a:rPr lang="en-US" sz="2400" dirty="0"/>
              <a:t>• Reinforced node updates with teacher supervision</a:t>
            </a:r>
            <a:br>
              <a:rPr lang="en-US" sz="2400" dirty="0"/>
            </a:br>
            <a:r>
              <a:rPr lang="en-US" sz="2400" dirty="0"/>
              <a:t>• Knowledge spreads hop-by-hop</a:t>
            </a:r>
            <a:br>
              <a:rPr lang="en-US" sz="2400" dirty="0"/>
            </a:br>
            <a:r>
              <a:rPr lang="en-US" sz="2400" dirty="0"/>
              <a:t>• Each round propagates one structural layer outward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CEEDB7-2010-99DE-A26B-E16B8BEA14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1248" y="3574634"/>
            <a:ext cx="7772400" cy="2988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489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113224-EA2C-9505-8891-E2A9CF755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Theoretical Diffusion Properties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9DE153-4DDC-3978-48D9-3D5A071E1F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350" y="2206326"/>
            <a:ext cx="9724031" cy="3683358"/>
          </a:xfrm>
        </p:spPr>
        <p:txBody>
          <a:bodyPr anchor="ctr">
            <a:noAutofit/>
          </a:bodyPr>
          <a:lstStyle/>
          <a:p>
            <a:r>
              <a:rPr lang="en-US" sz="2400" b="1" dirty="0"/>
              <a:t>Property 1</a:t>
            </a:r>
          </a:p>
          <a:p>
            <a:pPr marL="0" indent="0">
              <a:buNone/>
            </a:pPr>
            <a:r>
              <a:rPr lang="en-US" sz="2400" dirty="0"/>
              <a:t> Knowledge propagates one hop per round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b="1" dirty="0"/>
              <a:t>Property 2</a:t>
            </a:r>
          </a:p>
          <a:p>
            <a:pPr marL="0" indent="0">
              <a:buNone/>
            </a:pPr>
            <a:r>
              <a:rPr lang="en-US" sz="2400" dirty="0"/>
              <a:t>Full diffusion time equals eccentricity of reinforced node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b="1" dirty="0"/>
              <a:t>Theorem 1</a:t>
            </a:r>
          </a:p>
          <a:p>
            <a:pPr marL="0" indent="0">
              <a:buNone/>
            </a:pPr>
            <a:r>
              <a:rPr lang="en-US" sz="2400" dirty="0"/>
              <a:t>Eccentricity upper-bounded by diameter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75D01D-11DE-E303-39B1-3914339686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1950" y="2450353"/>
            <a:ext cx="4165600" cy="558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D1B5D97-8D89-47D9-121D-F21AD29FC3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2865" y="3986416"/>
            <a:ext cx="1295400" cy="482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543D5B9-3675-68DD-BA1C-EFA4819A04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5215" y="5459726"/>
            <a:ext cx="17907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8433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941761-F8DB-A9E5-E97F-2E8F4CD66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Simulation Results</a:t>
            </a:r>
          </a:p>
        </p:txBody>
      </p:sp>
      <p:pic>
        <p:nvPicPr>
          <p:cNvPr id="4" name="Content Placeholder 3" descr="A group of graphs with text&#10;&#10;AI-generated content may be incorrect.">
            <a:extLst>
              <a:ext uri="{FF2B5EF4-FFF2-40B4-BE49-F238E27FC236}">
                <a16:creationId xmlns:a16="http://schemas.microsoft.com/office/drawing/2014/main" id="{BA6DC001-A77E-4CF2-D160-2A28C27AB2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09513" y="1574310"/>
            <a:ext cx="9372970" cy="445216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9E5D0CE7-CC3C-DE62-6AC4-233E4A1002C8}"/>
              </a:ext>
            </a:extLst>
          </p:cNvPr>
          <p:cNvSpPr txBox="1"/>
          <p:nvPr/>
        </p:nvSpPr>
        <p:spPr>
          <a:xfrm>
            <a:off x="2624438" y="6240630"/>
            <a:ext cx="694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Student accuracy progression across epochs for different topologies</a:t>
            </a:r>
          </a:p>
        </p:txBody>
      </p:sp>
    </p:spTree>
    <p:extLst>
      <p:ext uri="{BB962C8B-B14F-4D97-AF65-F5344CB8AC3E}">
        <p14:creationId xmlns:p14="http://schemas.microsoft.com/office/powerpoint/2010/main" val="31391707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73F1EE-1C10-97E4-7E8C-AEFF7C1B3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0B933BBC-BAA4-333F-B7E0-A52E01B567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48BD352-EFBF-FFA3-9D38-4376DD8B68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3CA8016-41AC-56C2-6732-DE6C18A537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B10B2A9-34F1-C7D7-AF54-AF96EEF6FD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910314-B35D-EB2E-3B6C-B9959B396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Simulation Results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560C7B-BEA2-3A53-9A7B-3218391F66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034" y="1655276"/>
            <a:ext cx="6880787" cy="454851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B709953-C5A5-943E-4913-B8A5A15E0E02}"/>
              </a:ext>
            </a:extLst>
          </p:cNvPr>
          <p:cNvSpPr txBox="1"/>
          <p:nvPr/>
        </p:nvSpPr>
        <p:spPr>
          <a:xfrm>
            <a:off x="210440" y="6203789"/>
            <a:ext cx="80422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Accuracy trends: (a–b) show the effect of decreasing diameter on ring topology; </a:t>
            </a:r>
          </a:p>
          <a:p>
            <a:r>
              <a:rPr lang="en-US" dirty="0"/>
              <a:t>(c–d) compare fixed, rotating, and dynamic reinforcement on a line topology.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D778FF-AB34-44F6-55FB-1F9299E323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8415" y="2882079"/>
            <a:ext cx="4076700" cy="13335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02D5190-9A69-6486-1FB3-D78AA6540283}"/>
              </a:ext>
            </a:extLst>
          </p:cNvPr>
          <p:cNvSpPr txBox="1"/>
          <p:nvPr/>
        </p:nvSpPr>
        <p:spPr>
          <a:xfrm>
            <a:off x="7661462" y="4215579"/>
            <a:ext cx="60982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Global Accuracy per Round Across Strategies</a:t>
            </a:r>
          </a:p>
        </p:txBody>
      </p:sp>
    </p:spTree>
    <p:extLst>
      <p:ext uri="{BB962C8B-B14F-4D97-AF65-F5344CB8AC3E}">
        <p14:creationId xmlns:p14="http://schemas.microsoft.com/office/powerpoint/2010/main" val="34872060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1FFA3E-362D-A5E9-57CB-6F2665E7B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Key Experimental Insights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EFEEE8-36EC-0660-1D70-2B2DD2A8EB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/>
              <a:t>• Convergence speed strongly correlates with graph diameter</a:t>
            </a:r>
            <a:br>
              <a:rPr lang="en-US" sz="2000"/>
            </a:br>
            <a:r>
              <a:rPr lang="en-US" sz="2000"/>
              <a:t>• Torus topology (D = 2) achieves fastest and most uniform diffusion</a:t>
            </a:r>
            <a:br>
              <a:rPr lang="en-US" sz="2000"/>
            </a:br>
            <a:r>
              <a:rPr lang="en-US" sz="2000"/>
              <a:t>• Parallel reinforcement reduces effective propagation distance</a:t>
            </a:r>
            <a:br>
              <a:rPr lang="en-US" sz="2000"/>
            </a:br>
            <a:r>
              <a:rPr lang="en-US" sz="2000"/>
              <a:t>• Dynamic reinforcement consistently yields highest global accuracy</a:t>
            </a:r>
            <a:br>
              <a:rPr lang="en-US" sz="2000"/>
            </a:br>
            <a:r>
              <a:rPr lang="en-US" sz="2000"/>
              <a:t>• Results are consistent across CIFAR-10 and SVHN</a:t>
            </a:r>
          </a:p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1148547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 descr="Top view of cubes connected with black lines">
            <a:extLst>
              <a:ext uri="{FF2B5EF4-FFF2-40B4-BE49-F238E27FC236}">
                <a16:creationId xmlns:a16="http://schemas.microsoft.com/office/drawing/2014/main" id="{DD6842DB-71F7-A287-B507-4419F193110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378" r="15456"/>
          <a:stretch>
            <a:fillRect/>
          </a:stretch>
        </p:blipFill>
        <p:spPr>
          <a:xfrm>
            <a:off x="-1" y="-2"/>
            <a:ext cx="5410198" cy="6858002"/>
          </a:xfrm>
          <a:prstGeom prst="rect">
            <a:avLst/>
          </a:prstGeom>
        </p:spPr>
      </p:pic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7406B9-0E92-4B35-95B7-E84805D48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317" y="405685"/>
            <a:ext cx="5464968" cy="1559301"/>
          </a:xfrm>
        </p:spPr>
        <p:txBody>
          <a:bodyPr>
            <a:normAutofit/>
          </a:bodyPr>
          <a:lstStyle/>
          <a:p>
            <a:r>
              <a:rPr lang="en-US" sz="4000"/>
              <a:t>Conclusion &amp; Future Work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02236984-C932-F704-DD1E-DB54D95DC4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317" y="2743200"/>
            <a:ext cx="5247340" cy="349687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1600" b="1"/>
              <a:t>Conclusion</a:t>
            </a:r>
          </a:p>
          <a:p>
            <a:pPr marL="0" indent="0">
              <a:buNone/>
            </a:pPr>
            <a:r>
              <a:rPr lang="en-US" sz="1600"/>
              <a:t>• Knowledge distillation is topology-dependent</a:t>
            </a:r>
            <a:br>
              <a:rPr lang="en-US" sz="1600"/>
            </a:br>
            <a:r>
              <a:rPr lang="en-US" sz="1600"/>
              <a:t>• Diffusion time is bounded by diameter</a:t>
            </a:r>
            <a:br>
              <a:rPr lang="en-US" sz="1600"/>
            </a:br>
            <a:r>
              <a:rPr lang="en-US" sz="1600"/>
              <a:t>• Reinforcement effectiveness depends on node position</a:t>
            </a:r>
            <a:br>
              <a:rPr lang="en-US" sz="1600"/>
            </a:br>
            <a:r>
              <a:rPr lang="en-US" sz="1600"/>
              <a:t>• Topology-aware weighting improves convergence efficiency</a:t>
            </a:r>
          </a:p>
          <a:p>
            <a:pPr marL="0" indent="0">
              <a:buNone/>
            </a:pPr>
            <a:endParaRPr lang="en-US" sz="1600"/>
          </a:p>
          <a:p>
            <a:pPr marL="0" indent="0">
              <a:buNone/>
            </a:pPr>
            <a:r>
              <a:rPr lang="en-US" sz="1600" b="1"/>
              <a:t>Future Directions</a:t>
            </a:r>
          </a:p>
          <a:p>
            <a:pPr marL="0" indent="0">
              <a:buNone/>
            </a:pPr>
            <a:r>
              <a:rPr lang="en-US" sz="1600"/>
              <a:t>• Larger and irregular network structures</a:t>
            </a:r>
            <a:br>
              <a:rPr lang="en-US" sz="1600"/>
            </a:br>
            <a:r>
              <a:rPr lang="en-US" sz="1600"/>
              <a:t>• Stochastic or unreliable communication links</a:t>
            </a:r>
            <a:br>
              <a:rPr lang="en-US" sz="1600"/>
            </a:br>
            <a:r>
              <a:rPr lang="en-US" sz="1600"/>
              <a:t>• Application to federated / edge systems</a:t>
            </a:r>
            <a:br>
              <a:rPr lang="en-US" sz="1600"/>
            </a:br>
            <a:r>
              <a:rPr lang="en-US" sz="1600"/>
              <a:t>• Adaptive topology reconfiguration</a:t>
            </a:r>
          </a:p>
          <a:p>
            <a:pPr marL="0" indent="0">
              <a:buNone/>
            </a:pPr>
            <a:endParaRPr lang="en-US" sz="1600"/>
          </a:p>
          <a:p>
            <a:pPr marL="0" indent="0">
              <a:buNone/>
            </a:pPr>
            <a:endParaRPr lang="en-US" sz="1600"/>
          </a:p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6957278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479183-E616-CB2B-D85D-DA6D613239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54656"/>
            <a:ext cx="10515600" cy="1148687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8800" b="1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4290831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F464DA-F472-5EC7-C3F9-78BF73FAA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CDBBBE-31BA-7971-5D1D-2DE0287177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400" dirty="0"/>
              <a:t>• Motivation and Problem Setting</a:t>
            </a:r>
          </a:p>
          <a:p>
            <a:pPr marL="0" indent="0">
              <a:buNone/>
            </a:pPr>
            <a:br>
              <a:rPr lang="en-US" sz="2400" dirty="0"/>
            </a:br>
            <a:r>
              <a:rPr lang="en-US" sz="2400" dirty="0"/>
              <a:t>• From Static KD to Networked Distillation</a:t>
            </a:r>
          </a:p>
          <a:p>
            <a:pPr marL="0" indent="0">
              <a:buNone/>
            </a:pPr>
            <a:br>
              <a:rPr lang="en-US" sz="2400" dirty="0"/>
            </a:br>
            <a:r>
              <a:rPr lang="en-US" sz="2400" dirty="0"/>
              <a:t>• Topology-Aware Learning Framework</a:t>
            </a:r>
          </a:p>
          <a:p>
            <a:pPr marL="0" indent="0">
              <a:buNone/>
            </a:pPr>
            <a:br>
              <a:rPr lang="en-US" sz="2400" dirty="0"/>
            </a:br>
            <a:r>
              <a:rPr lang="en-US" sz="2400" dirty="0"/>
              <a:t>• Dynamic Reinforcement Strategy</a:t>
            </a:r>
          </a:p>
          <a:p>
            <a:pPr marL="0" indent="0">
              <a:buNone/>
            </a:pPr>
            <a:br>
              <a:rPr lang="en-US" sz="2400" dirty="0"/>
            </a:br>
            <a:r>
              <a:rPr lang="en-US" sz="2400" dirty="0"/>
              <a:t>• Theoretical Insights on Diffusion</a:t>
            </a:r>
          </a:p>
          <a:p>
            <a:pPr marL="0" indent="0">
              <a:buNone/>
            </a:pPr>
            <a:br>
              <a:rPr lang="en-US" sz="2400" dirty="0"/>
            </a:br>
            <a:r>
              <a:rPr lang="en-US" sz="2400" dirty="0"/>
              <a:t>• Experimental Evaluation</a:t>
            </a:r>
          </a:p>
          <a:p>
            <a:pPr marL="0" indent="0">
              <a:buNone/>
            </a:pPr>
            <a:br>
              <a:rPr lang="en-US" sz="2400" dirty="0"/>
            </a:br>
            <a:r>
              <a:rPr lang="en-US" sz="2400" dirty="0"/>
              <a:t>• Conclusions and Future Directions</a:t>
            </a:r>
          </a:p>
        </p:txBody>
      </p:sp>
    </p:spTree>
    <p:extLst>
      <p:ext uri="{BB962C8B-B14F-4D97-AF65-F5344CB8AC3E}">
        <p14:creationId xmlns:p14="http://schemas.microsoft.com/office/powerpoint/2010/main" val="3824609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93F7BD-A857-DFF1-3F1D-D61FF362D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2800" b="1">
                <a:solidFill>
                  <a:srgbClr val="FFFFFF"/>
                </a:solidFill>
              </a:rPr>
              <a:t>Motivation: The Limitation of Traditional KD</a:t>
            </a:r>
            <a:br>
              <a:rPr lang="en-US" sz="2800" b="1">
                <a:solidFill>
                  <a:srgbClr val="FFFFFF"/>
                </a:solidFill>
              </a:rPr>
            </a:br>
            <a:endParaRPr lang="en-US" sz="280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46B3471-EB1D-589E-2C42-47ECAF24E1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3322448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26615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908DB7-C3A6-4FCB-9820-CEE02B398C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FB53EB-2BD1-0206-49AA-60079650E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823"/>
            <a:ext cx="3419856" cy="5583148"/>
          </a:xfrm>
        </p:spPr>
        <p:txBody>
          <a:bodyPr anchor="ctr">
            <a:normAutofit/>
          </a:bodyPr>
          <a:lstStyle/>
          <a:p>
            <a:r>
              <a:rPr lang="en-US" sz="5400" dirty="0"/>
              <a:t>From Static Contact to Dynamic, Networked Distillation</a:t>
            </a:r>
            <a:br>
              <a:rPr lang="en-US" sz="5400" dirty="0"/>
            </a:br>
            <a:endParaRPr lang="en-US" sz="5400" dirty="0"/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267200" y="630936"/>
            <a:ext cx="18288" cy="5590381"/>
          </a:xfrm>
          <a:custGeom>
            <a:avLst/>
            <a:gdLst>
              <a:gd name="csX0" fmla="*/ 0 w 18288"/>
              <a:gd name="csY0" fmla="*/ 0 h 5590381"/>
              <a:gd name="csX1" fmla="*/ 18288 w 18288"/>
              <a:gd name="csY1" fmla="*/ 0 h 5590381"/>
              <a:gd name="csX2" fmla="*/ 18288 w 18288"/>
              <a:gd name="csY2" fmla="*/ 754701 h 5590381"/>
              <a:gd name="csX3" fmla="*/ 18288 w 18288"/>
              <a:gd name="csY3" fmla="*/ 1565307 h 5590381"/>
              <a:gd name="csX4" fmla="*/ 18288 w 18288"/>
              <a:gd name="csY4" fmla="*/ 2152297 h 5590381"/>
              <a:gd name="csX5" fmla="*/ 18288 w 18288"/>
              <a:gd name="csY5" fmla="*/ 2906998 h 5590381"/>
              <a:gd name="csX6" fmla="*/ 18288 w 18288"/>
              <a:gd name="csY6" fmla="*/ 3549892 h 5590381"/>
              <a:gd name="csX7" fmla="*/ 18288 w 18288"/>
              <a:gd name="csY7" fmla="*/ 4080978 h 5590381"/>
              <a:gd name="csX8" fmla="*/ 18288 w 18288"/>
              <a:gd name="csY8" fmla="*/ 4835680 h 5590381"/>
              <a:gd name="csX9" fmla="*/ 18288 w 18288"/>
              <a:gd name="csY9" fmla="*/ 5590381 h 5590381"/>
              <a:gd name="csX10" fmla="*/ 0 w 18288"/>
              <a:gd name="csY10" fmla="*/ 5590381 h 5590381"/>
              <a:gd name="csX11" fmla="*/ 0 w 18288"/>
              <a:gd name="csY11" fmla="*/ 4835680 h 5590381"/>
              <a:gd name="csX12" fmla="*/ 0 w 18288"/>
              <a:gd name="csY12" fmla="*/ 4304593 h 5590381"/>
              <a:gd name="csX13" fmla="*/ 0 w 18288"/>
              <a:gd name="csY13" fmla="*/ 3773507 h 5590381"/>
              <a:gd name="csX14" fmla="*/ 0 w 18288"/>
              <a:gd name="csY14" fmla="*/ 3186517 h 5590381"/>
              <a:gd name="csX15" fmla="*/ 0 w 18288"/>
              <a:gd name="csY15" fmla="*/ 2487720 h 5590381"/>
              <a:gd name="csX16" fmla="*/ 0 w 18288"/>
              <a:gd name="csY16" fmla="*/ 1956633 h 5590381"/>
              <a:gd name="csX17" fmla="*/ 0 w 18288"/>
              <a:gd name="csY17" fmla="*/ 1425547 h 5590381"/>
              <a:gd name="csX18" fmla="*/ 0 w 18288"/>
              <a:gd name="csY18" fmla="*/ 614942 h 5590381"/>
              <a:gd name="csX19" fmla="*/ 0 w 18288"/>
              <a:gd name="csY19" fmla="*/ 0 h 559038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</a:cxnLst>
            <a:rect l="l" t="t" r="r" b="b"/>
            <a:pathLst>
              <a:path w="18288" h="5590381" fill="none" extrusionOk="0">
                <a:moveTo>
                  <a:pt x="0" y="0"/>
                </a:moveTo>
                <a:cubicBezTo>
                  <a:pt x="7726" y="-435"/>
                  <a:pt x="14198" y="437"/>
                  <a:pt x="18288" y="0"/>
                </a:cubicBezTo>
                <a:cubicBezTo>
                  <a:pt x="-5226" y="225076"/>
                  <a:pt x="46275" y="562283"/>
                  <a:pt x="18288" y="754701"/>
                </a:cubicBezTo>
                <a:cubicBezTo>
                  <a:pt x="-9699" y="947119"/>
                  <a:pt x="30081" y="1239251"/>
                  <a:pt x="18288" y="1565307"/>
                </a:cubicBezTo>
                <a:cubicBezTo>
                  <a:pt x="6495" y="1891363"/>
                  <a:pt x="7160" y="1999140"/>
                  <a:pt x="18288" y="2152297"/>
                </a:cubicBezTo>
                <a:cubicBezTo>
                  <a:pt x="29417" y="2305454"/>
                  <a:pt x="28705" y="2598333"/>
                  <a:pt x="18288" y="2906998"/>
                </a:cubicBezTo>
                <a:cubicBezTo>
                  <a:pt x="7871" y="3215663"/>
                  <a:pt x="35263" y="3327412"/>
                  <a:pt x="18288" y="3549892"/>
                </a:cubicBezTo>
                <a:cubicBezTo>
                  <a:pt x="1313" y="3772372"/>
                  <a:pt x="38561" y="3843836"/>
                  <a:pt x="18288" y="4080978"/>
                </a:cubicBezTo>
                <a:cubicBezTo>
                  <a:pt x="-1985" y="4318120"/>
                  <a:pt x="-3806" y="4511166"/>
                  <a:pt x="18288" y="4835680"/>
                </a:cubicBezTo>
                <a:cubicBezTo>
                  <a:pt x="40382" y="5160194"/>
                  <a:pt x="-13070" y="5401748"/>
                  <a:pt x="18288" y="5590381"/>
                </a:cubicBezTo>
                <a:cubicBezTo>
                  <a:pt x="12010" y="5589863"/>
                  <a:pt x="6799" y="5589982"/>
                  <a:pt x="0" y="5590381"/>
                </a:cubicBezTo>
                <a:cubicBezTo>
                  <a:pt x="-6480" y="5250523"/>
                  <a:pt x="-32148" y="5052531"/>
                  <a:pt x="0" y="4835680"/>
                </a:cubicBezTo>
                <a:cubicBezTo>
                  <a:pt x="32148" y="4618829"/>
                  <a:pt x="5352" y="4496374"/>
                  <a:pt x="0" y="4304593"/>
                </a:cubicBezTo>
                <a:cubicBezTo>
                  <a:pt x="-5352" y="4112812"/>
                  <a:pt x="9645" y="3919423"/>
                  <a:pt x="0" y="3773507"/>
                </a:cubicBezTo>
                <a:cubicBezTo>
                  <a:pt x="-9645" y="3627591"/>
                  <a:pt x="-10654" y="3330687"/>
                  <a:pt x="0" y="3186517"/>
                </a:cubicBezTo>
                <a:cubicBezTo>
                  <a:pt x="10654" y="3042347"/>
                  <a:pt x="18181" y="2635923"/>
                  <a:pt x="0" y="2487720"/>
                </a:cubicBezTo>
                <a:cubicBezTo>
                  <a:pt x="-18181" y="2339517"/>
                  <a:pt x="-7947" y="2113537"/>
                  <a:pt x="0" y="1956633"/>
                </a:cubicBezTo>
                <a:cubicBezTo>
                  <a:pt x="7947" y="1799729"/>
                  <a:pt x="-15145" y="1657735"/>
                  <a:pt x="0" y="1425547"/>
                </a:cubicBezTo>
                <a:cubicBezTo>
                  <a:pt x="15145" y="1193359"/>
                  <a:pt x="-23832" y="948054"/>
                  <a:pt x="0" y="614942"/>
                </a:cubicBezTo>
                <a:cubicBezTo>
                  <a:pt x="23832" y="281831"/>
                  <a:pt x="2816" y="129878"/>
                  <a:pt x="0" y="0"/>
                </a:cubicBezTo>
                <a:close/>
              </a:path>
              <a:path w="18288" h="5590381" stroke="0" extrusionOk="0">
                <a:moveTo>
                  <a:pt x="0" y="0"/>
                </a:moveTo>
                <a:cubicBezTo>
                  <a:pt x="5871" y="848"/>
                  <a:pt x="11713" y="-200"/>
                  <a:pt x="18288" y="0"/>
                </a:cubicBezTo>
                <a:cubicBezTo>
                  <a:pt x="41141" y="165299"/>
                  <a:pt x="3613" y="427555"/>
                  <a:pt x="18288" y="698798"/>
                </a:cubicBezTo>
                <a:cubicBezTo>
                  <a:pt x="32963" y="970041"/>
                  <a:pt x="19680" y="1226199"/>
                  <a:pt x="18288" y="1397595"/>
                </a:cubicBezTo>
                <a:cubicBezTo>
                  <a:pt x="16896" y="1568991"/>
                  <a:pt x="38798" y="1794517"/>
                  <a:pt x="18288" y="2152297"/>
                </a:cubicBezTo>
                <a:cubicBezTo>
                  <a:pt x="-2222" y="2510077"/>
                  <a:pt x="40846" y="2594424"/>
                  <a:pt x="18288" y="2739287"/>
                </a:cubicBezTo>
                <a:cubicBezTo>
                  <a:pt x="-4270" y="2884150"/>
                  <a:pt x="27117" y="3129706"/>
                  <a:pt x="18288" y="3493988"/>
                </a:cubicBezTo>
                <a:cubicBezTo>
                  <a:pt x="9459" y="3858270"/>
                  <a:pt x="54201" y="4041447"/>
                  <a:pt x="18288" y="4304593"/>
                </a:cubicBezTo>
                <a:cubicBezTo>
                  <a:pt x="-17625" y="4567740"/>
                  <a:pt x="49627" y="5149125"/>
                  <a:pt x="18288" y="5590381"/>
                </a:cubicBezTo>
                <a:cubicBezTo>
                  <a:pt x="10860" y="5590744"/>
                  <a:pt x="7568" y="5590157"/>
                  <a:pt x="0" y="5590381"/>
                </a:cubicBezTo>
                <a:cubicBezTo>
                  <a:pt x="36767" y="5266821"/>
                  <a:pt x="-16223" y="5116146"/>
                  <a:pt x="0" y="4835680"/>
                </a:cubicBezTo>
                <a:cubicBezTo>
                  <a:pt x="16223" y="4555214"/>
                  <a:pt x="-16316" y="4356490"/>
                  <a:pt x="0" y="4136882"/>
                </a:cubicBezTo>
                <a:cubicBezTo>
                  <a:pt x="16316" y="3917274"/>
                  <a:pt x="8005" y="3773465"/>
                  <a:pt x="0" y="3549892"/>
                </a:cubicBezTo>
                <a:cubicBezTo>
                  <a:pt x="-8005" y="3326319"/>
                  <a:pt x="27623" y="3052456"/>
                  <a:pt x="0" y="2851094"/>
                </a:cubicBezTo>
                <a:cubicBezTo>
                  <a:pt x="-27623" y="2649732"/>
                  <a:pt x="5614" y="2455815"/>
                  <a:pt x="0" y="2264104"/>
                </a:cubicBezTo>
                <a:cubicBezTo>
                  <a:pt x="-5614" y="2072393"/>
                  <a:pt x="22598" y="1990723"/>
                  <a:pt x="0" y="1733018"/>
                </a:cubicBezTo>
                <a:cubicBezTo>
                  <a:pt x="-22598" y="1475313"/>
                  <a:pt x="-6965" y="1369123"/>
                  <a:pt x="0" y="1090124"/>
                </a:cubicBezTo>
                <a:cubicBezTo>
                  <a:pt x="6965" y="811125"/>
                  <a:pt x="-19273" y="507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311409761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Diagram of a diagram of a student model&#10;&#10;AI-generated content may be incorrect.">
            <a:extLst>
              <a:ext uri="{FF2B5EF4-FFF2-40B4-BE49-F238E27FC236}">
                <a16:creationId xmlns:a16="http://schemas.microsoft.com/office/drawing/2014/main" id="{EF42DD1E-A91B-62B6-09AC-4E38E51919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4296" y="898581"/>
            <a:ext cx="6894576" cy="337834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EE850E-C623-F28A-E6C3-A77FF71D33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4798577"/>
            <a:ext cx="6894576" cy="1428487"/>
          </a:xfrm>
        </p:spPr>
        <p:txBody>
          <a:bodyPr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sz="2200" dirty="0"/>
              <a:t>• Static KD relies on one-shot supervision.</a:t>
            </a:r>
            <a:br>
              <a:rPr lang="en-US" sz="2200" dirty="0"/>
            </a:br>
            <a:r>
              <a:rPr lang="en-US" sz="2200" dirty="0"/>
              <a:t>• Learning halts when teacher access is limited.</a:t>
            </a:r>
            <a:br>
              <a:rPr lang="en-US" sz="2200" dirty="0"/>
            </a:br>
            <a:r>
              <a:rPr lang="en-US" sz="2200" dirty="0"/>
              <a:t>• We introduce multi-round dynamic reinforcement.</a:t>
            </a:r>
            <a:br>
              <a:rPr lang="en-US" sz="2200" dirty="0"/>
            </a:br>
            <a:r>
              <a:rPr lang="en-US" sz="2200" dirty="0"/>
              <a:t>• Knowledge propagates through the student network in the form of peer-to-peer distillation.</a:t>
            </a:r>
          </a:p>
        </p:txBody>
      </p:sp>
    </p:spTree>
    <p:extLst>
      <p:ext uri="{BB962C8B-B14F-4D97-AF65-F5344CB8AC3E}">
        <p14:creationId xmlns:p14="http://schemas.microsoft.com/office/powerpoint/2010/main" val="33502094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09884-5645-39BE-5292-322D2E9DB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815" y="62339"/>
            <a:ext cx="10538370" cy="1616203"/>
          </a:xfrm>
        </p:spPr>
        <p:txBody>
          <a:bodyPr anchor="b">
            <a:normAutofit/>
          </a:bodyPr>
          <a:lstStyle/>
          <a:p>
            <a:r>
              <a:rPr lang="en-US" sz="2700" b="1" dirty="0"/>
              <a:t>How Does Network Structure Affect Knowledge Diffusion?</a:t>
            </a:r>
            <a:br>
              <a:rPr lang="en-US" sz="2700" b="1" dirty="0"/>
            </a:br>
            <a:endParaRPr lang="en-US" sz="27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324D50-4658-442C-95D0-B6E6175364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693" y="2533476"/>
            <a:ext cx="4597746" cy="3447832"/>
          </a:xfrm>
        </p:spPr>
        <p:txBody>
          <a:bodyPr anchor="t"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• Knowledge spreads hop-by-hop across the graph</a:t>
            </a:r>
          </a:p>
          <a:p>
            <a:pPr marL="0" indent="0">
              <a:buNone/>
            </a:pPr>
            <a:br>
              <a:rPr lang="en-US" dirty="0"/>
            </a:br>
            <a:r>
              <a:rPr lang="en-US" dirty="0"/>
              <a:t>• Diffusion speed depends on shortest-path distances</a:t>
            </a:r>
          </a:p>
          <a:p>
            <a:pPr marL="0" indent="0">
              <a:buNone/>
            </a:pPr>
            <a:br>
              <a:rPr lang="en-US" dirty="0"/>
            </a:br>
            <a:r>
              <a:rPr lang="en-US" dirty="0"/>
              <a:t>• Diameter upper-bounds full network propagation</a:t>
            </a:r>
          </a:p>
          <a:p>
            <a:pPr marL="0" indent="0">
              <a:buNone/>
            </a:pPr>
            <a:br>
              <a:rPr lang="en-US" dirty="0"/>
            </a:br>
            <a:r>
              <a:rPr lang="en-US" dirty="0"/>
              <a:t>• Lower diameter → Faster and more uniform convergence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A diagram of a diagram of a diagram of a diagram of a diagram of a diagram of a diagram of a diagram of a diagram of a diagram of a diagram of a diagram of a diagram of&#10;&#10;AI-generated content may be incorrect.">
            <a:extLst>
              <a:ext uri="{FF2B5EF4-FFF2-40B4-BE49-F238E27FC236}">
                <a16:creationId xmlns:a16="http://schemas.microsoft.com/office/drawing/2014/main" id="{F9C5B29D-437C-CF6B-2EC4-004A8BAC23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1" y="1955312"/>
            <a:ext cx="5319062" cy="287229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1FD67D68-9B83-C338-8342-3348D8F22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397F34-6B84-0D3B-0F29-B1D134B3B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D98075-BFC1-BE9C-7FB7-23FE55E43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54306546-9816-A656-2003-4E176BB17538}"/>
              </a:ext>
            </a:extLst>
          </p:cNvPr>
          <p:cNvSpPr txBox="1"/>
          <p:nvPr/>
        </p:nvSpPr>
        <p:spPr>
          <a:xfrm>
            <a:off x="5712904" y="4983850"/>
            <a:ext cx="60852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• (a) Line topology — large diameter, long propagation paths</a:t>
            </a:r>
            <a:br>
              <a:rPr lang="en-US" dirty="0"/>
            </a:br>
            <a:r>
              <a:rPr lang="en-US" dirty="0"/>
              <a:t>• (b) Ring topology — reduced diameter, bidirectional flow</a:t>
            </a:r>
            <a:br>
              <a:rPr lang="en-US" dirty="0"/>
            </a:br>
            <a:r>
              <a:rPr lang="en-US" dirty="0"/>
              <a:t>• (c) Torus topology — minimal diameter, high connectivity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289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712E947-0734-45F9-9C4F-41114EC3A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285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2B3290A-D3BF-4B87-B55B-FD9A98B497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9030" cy="1576446"/>
            <a:chOff x="0" y="0"/>
            <a:chExt cx="12192002" cy="157644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33A715A-0686-440A-8F40-441B42A660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 flipH="1">
              <a:off x="2" y="0"/>
              <a:ext cx="12191998" cy="1575955"/>
            </a:xfrm>
            <a:prstGeom prst="rect">
              <a:avLst/>
            </a:prstGeom>
            <a:gradFill>
              <a:gsLst>
                <a:gs pos="0">
                  <a:srgbClr val="000000">
                    <a:alpha val="96000"/>
                  </a:srgbClr>
                </a:gs>
                <a:gs pos="100000">
                  <a:schemeClr val="accent1">
                    <a:lumMod val="75000"/>
                  </a:schemeClr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761657F-19F2-425B-B7E9-0118CD13C3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07778" y="-5307778"/>
              <a:ext cx="1576446" cy="12192002"/>
            </a:xfrm>
            <a:prstGeom prst="rect">
              <a:avLst/>
            </a:prstGeom>
            <a:gradFill>
              <a:gsLst>
                <a:gs pos="45000">
                  <a:schemeClr val="accent1">
                    <a:alpha val="0"/>
                  </a:schemeClr>
                </a:gs>
                <a:gs pos="99000">
                  <a:srgbClr val="000000">
                    <a:alpha val="74000"/>
                  </a:srgbClr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27B6634-79D3-4EDD-A77A-1065D6F3A4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825434" y="0"/>
              <a:ext cx="4303422" cy="1575461"/>
            </a:xfrm>
            <a:prstGeom prst="rect">
              <a:avLst/>
            </a:prstGeom>
            <a:gradFill>
              <a:gsLst>
                <a:gs pos="0">
                  <a:schemeClr val="accent1">
                    <a:alpha val="17000"/>
                  </a:schemeClr>
                </a:gs>
                <a:gs pos="74000">
                  <a:schemeClr val="accent1">
                    <a:lumMod val="50000"/>
                    <a:alpha val="0"/>
                  </a:schemeClr>
                </a:gs>
              </a:gsLst>
              <a:lin ang="14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A07E0F0-E44D-5A8D-7CD5-A86F09673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8" y="319314"/>
            <a:ext cx="9477377" cy="103051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Topology and Graph Metrics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866351F-9CAF-7124-BA1D-D11AE64070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143016" y="5312704"/>
            <a:ext cx="4600354" cy="95457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FE2FAB6-167A-1339-648F-3E0FBE9A53A8}"/>
              </a:ext>
            </a:extLst>
          </p:cNvPr>
          <p:cNvSpPr txBox="1"/>
          <p:nvPr/>
        </p:nvSpPr>
        <p:spPr>
          <a:xfrm>
            <a:off x="215604" y="2004339"/>
            <a:ext cx="691312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• </a:t>
            </a:r>
            <a:r>
              <a:rPr lang="en-US" sz="2400" b="1" dirty="0"/>
              <a:t>Diameter bounds worst-case diffusion time</a:t>
            </a:r>
            <a:br>
              <a:rPr lang="en-US" sz="2400" dirty="0"/>
            </a:br>
            <a:r>
              <a:rPr lang="en-US" sz="2400" dirty="0"/>
              <a:t>• </a:t>
            </a:r>
            <a:r>
              <a:rPr lang="en-US" sz="2400" b="1" dirty="0"/>
              <a:t>Eccentricity determines node-level influence radius</a:t>
            </a:r>
            <a:br>
              <a:rPr lang="en-US" sz="2400" dirty="0"/>
            </a:br>
            <a:r>
              <a:rPr lang="en-US" sz="2400" dirty="0"/>
              <a:t>• Line topology is structurally imbalanced and reinforcement-sensitive</a:t>
            </a:r>
            <a:br>
              <a:rPr lang="en-US" sz="2400" dirty="0"/>
            </a:br>
            <a:r>
              <a:rPr lang="en-US" sz="2400" dirty="0"/>
              <a:t>• Ring topology is symmetric and more robust</a:t>
            </a:r>
            <a:br>
              <a:rPr lang="en-US" sz="2400" dirty="0"/>
            </a:br>
            <a:r>
              <a:rPr lang="en-US" sz="2400" dirty="0"/>
              <a:t>• Torus topology minimizes both diameter and eccentricity</a:t>
            </a:r>
            <a:br>
              <a:rPr lang="en-US" sz="2400" dirty="0"/>
            </a:br>
            <a:r>
              <a:rPr lang="en-US" sz="2400" dirty="0"/>
              <a:t>• Compact topologies enable faster and more uniform convergence</a:t>
            </a:r>
          </a:p>
        </p:txBody>
      </p:sp>
      <p:pic>
        <p:nvPicPr>
          <p:cNvPr id="9" name="Picture 8" descr="A diagram of a diagram of a diagram of a diagram of a diagram of a diagram of a diagram of a diagram of a diagram of a diagram of a diagram of a diagram of a diagram of&#10;&#10;AI-generated content may be incorrect.">
            <a:extLst>
              <a:ext uri="{FF2B5EF4-FFF2-40B4-BE49-F238E27FC236}">
                <a16:creationId xmlns:a16="http://schemas.microsoft.com/office/drawing/2014/main" id="{F66029AA-C4C3-58D7-9E9D-DD1BBC5276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2185" y="2246067"/>
            <a:ext cx="4856088" cy="2622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2218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B36F400F-DF28-43BC-8D8E-4929793B3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35837C-9CA4-0E62-7BEC-47188F51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8377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Problem Formulation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14F83F1-1FE5-0713-1327-BC1B17D1D06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2177456"/>
                <a:ext cx="5097780" cy="3795748"/>
              </a:xfr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0"/>
                <a:r>
                  <a:rPr lang="en-US" sz="2400" b="1"/>
                  <a:t>Student Objective</a:t>
                </a:r>
              </a:p>
              <a:p>
                <a:pPr marL="0"/>
                <a:endParaRPr lang="en-US" sz="2400"/>
              </a:p>
              <a:p>
                <a:pPr marL="0"/>
                <a:endParaRPr lang="en-US" sz="2400"/>
              </a:p>
              <a:p>
                <a:pPr marL="0"/>
                <a:r>
                  <a:rPr lang="en-US" sz="2400"/>
                  <a:t>Where:</a:t>
                </a:r>
              </a:p>
              <a:p>
                <a:r>
                  <a:rPr lang="en-US" sz="2400"/>
                  <a:t>First term: supervised learning</a:t>
                </a:r>
              </a:p>
              <a:p>
                <a:r>
                  <a:rPr lang="en-US" sz="2400"/>
                  <a:t>Second term: distillation from peers + teacher</a:t>
                </a: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sz="2400"/>
                  <a:t>: trade-off parameter</a:t>
                </a:r>
              </a:p>
              <a:p>
                <a:pPr marL="0"/>
                <a:endParaRPr lang="en-US" sz="240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14F83F1-1FE5-0713-1327-BC1B17D1D06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177456"/>
                <a:ext cx="5097780" cy="3795748"/>
              </a:xfrm>
              <a:blipFill>
                <a:blip r:embed="rId3"/>
                <a:stretch>
                  <a:fillRect l="-1741" t="-2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8ADB0895-AC7A-4613-17D6-5507AEC0AC2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56020" y="2177456"/>
                <a:ext cx="5097780" cy="379574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/>
                <a:r>
                  <a:rPr lang="en-US" sz="2400" b="1" dirty="0"/>
                  <a:t>Distillation Target</a:t>
                </a:r>
              </a:p>
              <a:p>
                <a:pPr marL="0"/>
                <a:endParaRPr lang="en-US" sz="2400" dirty="0"/>
              </a:p>
              <a:p>
                <a:pPr marL="0"/>
                <a:endParaRPr lang="en-US" sz="2400" dirty="0"/>
              </a:p>
              <a:p>
                <a:pPr marL="0"/>
                <a:endParaRPr lang="en-US" sz="2400" dirty="0"/>
              </a:p>
              <a:p>
                <a:pPr marL="0"/>
                <a:r>
                  <a:rPr lang="en-US" sz="2400" dirty="0"/>
                  <a:t>Where:</a:t>
                </a:r>
              </a:p>
              <a:p>
                <a:pPr marL="0" indent="0">
                  <a:buNone/>
                </a:pPr>
                <a:r>
                  <a:rPr lang="en-US" sz="2400" dirty="0"/>
                  <a:t>•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>
                            <a:latin typeface="Cambria Math" panose="02040503050406030204" pitchFamily="18" charset="0"/>
                          </a:rPr>
                          <m:t>𝒩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/>
                  <a:t>: neighbors of student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br>
                  <a:rPr lang="en-US" sz="2400" dirty="0"/>
                </a:br>
                <a:r>
                  <a:rPr lang="en-US" sz="2400" dirty="0"/>
                  <a:t>•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sz="2400" dirty="0"/>
                  <a:t>: topology-aware weighting</a:t>
                </a:r>
                <a:br>
                  <a:rPr lang="en-US" sz="2400" dirty="0"/>
                </a:br>
                <a:r>
                  <a:rPr lang="en-US" sz="2400" dirty="0"/>
                  <a:t>• Teacher influence is selective</a:t>
                </a:r>
              </a:p>
              <a:p>
                <a:pPr marL="0"/>
                <a:endParaRPr lang="en-US" sz="2400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8ADB0895-AC7A-4613-17D6-5507AEC0AC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6020" y="2177456"/>
                <a:ext cx="5097780" cy="3795748"/>
              </a:xfrm>
              <a:prstGeom prst="rect">
                <a:avLst/>
              </a:prstGeom>
              <a:blipFill>
                <a:blip r:embed="rId4"/>
                <a:stretch>
                  <a:fillRect l="-1737" t="-2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B45B42E0-256A-1785-770A-6BB78E90AC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900" y="2687545"/>
            <a:ext cx="5626100" cy="622300"/>
          </a:xfrm>
          <a:prstGeom prst="rect">
            <a:avLst/>
          </a:prstGeom>
        </p:spPr>
      </p:pic>
      <p:pic>
        <p:nvPicPr>
          <p:cNvPr id="10" name="Picture 9" descr="A close-up of a number&#10;&#10;AI-generated content may be incorrect.">
            <a:extLst>
              <a:ext uri="{FF2B5EF4-FFF2-40B4-BE49-F238E27FC236}">
                <a16:creationId xmlns:a16="http://schemas.microsoft.com/office/drawing/2014/main" id="{D67AD6F5-2AEB-BA71-1067-9A9B99FC4A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42760" y="2687545"/>
            <a:ext cx="39243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6110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4DE490-2BFB-D59C-F07C-78E7E5C53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3700" dirty="0">
                <a:solidFill>
                  <a:srgbClr val="FFFFFF"/>
                </a:solidFill>
              </a:rPr>
              <a:t>Reinforcement Strategy and Optimization Objective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20C5B3E-F5F8-E048-E416-274A3EA262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4572000" cy="50323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Global Objective 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Maximize final student accuracy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Selection Rule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• Reinforce highest-scoring student each round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8E9BAF-3033-B728-2A32-1C20A9A4D67C}"/>
              </a:ext>
            </a:extLst>
          </p:cNvPr>
          <p:cNvSpPr txBox="1"/>
          <p:nvPr/>
        </p:nvSpPr>
        <p:spPr>
          <a:xfrm>
            <a:off x="5751980" y="2326453"/>
            <a:ext cx="609824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Reinforcement Score</a:t>
            </a:r>
          </a:p>
          <a:p>
            <a:endParaRPr lang="en-US" sz="2800" b="1" dirty="0"/>
          </a:p>
          <a:p>
            <a:endParaRPr lang="en-US" sz="2800" b="1" dirty="0"/>
          </a:p>
          <a:p>
            <a:r>
              <a:rPr lang="en-US" sz="2800" dirty="0"/>
              <a:t>• First term: improvement potential</a:t>
            </a:r>
            <a:br>
              <a:rPr lang="en-US" sz="2800" dirty="0"/>
            </a:br>
            <a:r>
              <a:rPr lang="en-US" sz="2800" dirty="0"/>
              <a:t>• Second term: structural influence (degree / centrality)</a:t>
            </a:r>
            <a:br>
              <a:rPr lang="en-US" sz="2800" dirty="0"/>
            </a:br>
            <a:r>
              <a:rPr lang="en-US" sz="2800" dirty="0"/>
              <a:t>• Third term: communication cost based on eccentricity</a:t>
            </a:r>
            <a:endParaRPr lang="en-US" sz="28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1E12927-F999-A58A-832C-55FC890708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7128" y="2153033"/>
            <a:ext cx="2133600" cy="10287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01CA431-A665-9C6D-BAC6-22594D7C24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9128" y="2730883"/>
            <a:ext cx="5194300" cy="9017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9B50FE7-59F9-639F-C5B8-F3F11E13A9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8182" y="4934168"/>
            <a:ext cx="2603500" cy="74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5382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F6FEFA-DC24-05EE-77D0-B1B93D433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Global Optimization Objective and Constraints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629E0945-567E-0556-939D-5A711FFD2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097" y="2792611"/>
            <a:ext cx="4572000" cy="27920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Global Objective 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Maximize final student accuracy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047EC95-B9D7-9D64-32B4-AEE3F5BA69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909" y="3303402"/>
            <a:ext cx="2133600" cy="10287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F8F5C6B-2149-029D-DC43-28349CE3262C}"/>
              </a:ext>
            </a:extLst>
          </p:cNvPr>
          <p:cNvSpPr txBox="1"/>
          <p:nvPr/>
        </p:nvSpPr>
        <p:spPr>
          <a:xfrm>
            <a:off x="4347882" y="1885279"/>
            <a:ext cx="609824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Reinforcement Budget Constraint</a:t>
            </a:r>
          </a:p>
          <a:p>
            <a:endParaRPr lang="en-US" sz="2400" b="1" dirty="0"/>
          </a:p>
          <a:p>
            <a:r>
              <a:rPr lang="en-US" sz="2400" dirty="0"/>
              <a:t>Limited teacher supervision per round</a:t>
            </a:r>
          </a:p>
          <a:p>
            <a:endParaRPr lang="en-US" sz="2400" b="1" dirty="0"/>
          </a:p>
          <a:p>
            <a:r>
              <a:rPr lang="en-US" sz="2400" b="1" dirty="0"/>
              <a:t>Communication Constraint</a:t>
            </a:r>
          </a:p>
          <a:p>
            <a:endParaRPr lang="en-US" sz="2400" b="1" dirty="0"/>
          </a:p>
          <a:p>
            <a:r>
              <a:rPr lang="en-US" sz="2400" dirty="0"/>
              <a:t>Total reinforcement cost must respect communication budget</a:t>
            </a:r>
          </a:p>
          <a:p>
            <a:endParaRPr lang="en-US" sz="2400" b="1" dirty="0"/>
          </a:p>
          <a:p>
            <a:r>
              <a:rPr lang="en-US" sz="2400" b="1" dirty="0"/>
              <a:t>Monotonic Learning Assumption</a:t>
            </a:r>
          </a:p>
          <a:p>
            <a:endParaRPr lang="en-US" sz="2400" b="1" dirty="0"/>
          </a:p>
          <a:p>
            <a:r>
              <a:rPr lang="en-US" sz="2400" dirty="0"/>
              <a:t>Learning should be non-decreasing over rounds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0C9696C-C431-952A-7AC0-BDA85A88F4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5412" y="2169886"/>
            <a:ext cx="1625600" cy="7112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1BF10C3-FFBD-63C2-5CE4-AEC34DCA2E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18595" y="3713366"/>
            <a:ext cx="1993900" cy="9652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1F8A539-3884-D293-254B-5A8F9DBB16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85295" y="5399983"/>
            <a:ext cx="1727200" cy="73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2031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256</TotalTime>
  <Words>1950</Words>
  <Application>Microsoft Macintosh PowerPoint</Application>
  <PresentationFormat>Widescreen</PresentationFormat>
  <Paragraphs>202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Aptos</vt:lpstr>
      <vt:lpstr>Aptos Display</vt:lpstr>
      <vt:lpstr>Arial</vt:lpstr>
      <vt:lpstr>Cambria Math</vt:lpstr>
      <vt:lpstr>Office Theme</vt:lpstr>
      <vt:lpstr>Beyond the Teacher–Student Paradigm: The Role of Network Structure in Knowledge Distillation</vt:lpstr>
      <vt:lpstr>Outline</vt:lpstr>
      <vt:lpstr>Motivation: The Limitation of Traditional KD </vt:lpstr>
      <vt:lpstr>From Static Contact to Dynamic, Networked Distillation </vt:lpstr>
      <vt:lpstr>How Does Network Structure Affect Knowledge Diffusion? </vt:lpstr>
      <vt:lpstr>Topology and Graph Metrics</vt:lpstr>
      <vt:lpstr>Problem Formulation</vt:lpstr>
      <vt:lpstr>Reinforcement Strategy and Optimization Objective</vt:lpstr>
      <vt:lpstr>Global Optimization Objective and Constraints</vt:lpstr>
      <vt:lpstr>Peer-to-Peer Propagation Mechanism</vt:lpstr>
      <vt:lpstr>Theoretical Diffusion Properties</vt:lpstr>
      <vt:lpstr>Simulation Results</vt:lpstr>
      <vt:lpstr>Simulation Results</vt:lpstr>
      <vt:lpstr>Key Experimental Insights</vt:lpstr>
      <vt:lpstr>Conclusion &amp; Future Work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Nasif Fahmid Prangon</dc:creator>
  <cp:lastModifiedBy>Nasif Fahmid Prangon</cp:lastModifiedBy>
  <cp:revision>1</cp:revision>
  <dcterms:created xsi:type="dcterms:W3CDTF">2026-02-16T22:46:44Z</dcterms:created>
  <dcterms:modified xsi:type="dcterms:W3CDTF">2026-02-17T20:04:12Z</dcterms:modified>
</cp:coreProperties>
</file>