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313" r:id="rId3"/>
    <p:sldId id="327" r:id="rId4"/>
    <p:sldId id="314" r:id="rId5"/>
    <p:sldId id="328" r:id="rId6"/>
    <p:sldId id="316" r:id="rId7"/>
    <p:sldId id="318" r:id="rId8"/>
    <p:sldId id="319" r:id="rId9"/>
    <p:sldId id="320" r:id="rId10"/>
    <p:sldId id="321" r:id="rId11"/>
    <p:sldId id="323" r:id="rId12"/>
    <p:sldId id="324" r:id="rId13"/>
    <p:sldId id="325" r:id="rId14"/>
    <p:sldId id="329" r:id="rId15"/>
    <p:sldId id="330" r:id="rId16"/>
    <p:sldId id="331" r:id="rId17"/>
    <p:sldId id="332" r:id="rId18"/>
    <p:sldId id="271" r:id="rId19"/>
  </p:sldIdLst>
  <p:sldSz cx="9144000" cy="5143500" type="screen16x9"/>
  <p:notesSz cx="6858000" cy="9144000"/>
  <p:custDataLst>
    <p:tags r:id="rId21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 autoAdjust="0"/>
    <p:restoredTop sz="68639" autoAdjust="0"/>
  </p:normalViewPr>
  <p:slideViewPr>
    <p:cSldViewPr snapToGrid="0">
      <p:cViewPr varScale="1">
        <p:scale>
          <a:sx n="108" d="100"/>
          <a:sy n="108" d="100"/>
        </p:scale>
        <p:origin x="2864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456D31-7135-48F2-9D02-95EF6E241E5F}" type="datetimeFigureOut">
              <a:rPr lang="zh-CN" altLang="en-US" smtClean="0"/>
              <a:t>2025/6/1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362BA-5732-4A4D-81A5-9CCAB19071E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9362BA-5732-4A4D-81A5-9CCAB19071EC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9362BA-5732-4A4D-81A5-9CCAB19071EC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9362BA-5732-4A4D-81A5-9CCAB19071EC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9362BA-5732-4A4D-81A5-9CCAB19071EC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9362BA-5732-4A4D-81A5-9CCAB19071EC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9362BA-5732-4A4D-81A5-9CCAB19071EC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9362BA-5732-4A4D-81A5-9CCAB19071EC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9362BA-5732-4A4D-81A5-9CCAB19071EC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9362BA-5732-4A4D-81A5-9CCAB19071EC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9362BA-5732-4A4D-81A5-9CCAB19071EC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9362BA-5732-4A4D-81A5-9CCAB19071EC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9362BA-5732-4A4D-81A5-9CCAB19071EC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9362BA-5732-4A4D-81A5-9CCAB19071EC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9362BA-5732-4A4D-81A5-9CCAB19071E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198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9362BA-5732-4A4D-81A5-9CCAB19071EC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9362BA-5732-4A4D-81A5-9CCAB19071EC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9362BA-5732-4A4D-81A5-9CCAB19071EC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9362BA-5732-4A4D-81A5-9CCAB19071EC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89AEF-7466-3448-815E-04E2B4491ADB}" type="datetime1">
              <a:rPr lang="en-US" altLang="zh-CN" smtClean="0"/>
              <a:t>6/1/25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INFOCOM, London, UK, May 2025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261E-08DB-40CB-B779-A7FED4E1496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D0CDD-32B2-DA4D-81BF-71D420DC38B7}" type="datetime1">
              <a:rPr lang="en-US" altLang="zh-CN" smtClean="0"/>
              <a:t>6/1/25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INFOCOM, London, UK, May 2025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261E-08DB-40CB-B779-A7FED4E1496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0FD96-EF8A-E347-8670-75A92C369C56}" type="datetime1">
              <a:rPr lang="en-US" altLang="zh-CN" smtClean="0"/>
              <a:t>6/1/25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INFOCOM, London, UK, May 2025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261E-08DB-40CB-B779-A7FED4E1496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09D09-5F48-E24A-BEEA-9FA8CE1E6D01}" type="datetime1">
              <a:rPr lang="en-US" altLang="zh-CN" smtClean="0"/>
              <a:t>6/1/25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INFOCOM, London, UK, May 2025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261E-08DB-40CB-B779-A7FED4E1496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6AEEA-9B76-FD4F-9FE2-2FC14E7EF2B8}" type="datetime1">
              <a:rPr lang="en-US" altLang="zh-CN" smtClean="0"/>
              <a:t>6/1/25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INFOCOM, London, UK, May 2025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261E-08DB-40CB-B779-A7FED4E1496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803280"/>
            <a:ext cx="3886200" cy="382944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803279"/>
            <a:ext cx="3886200" cy="382944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C5DAD-A9EC-4D4A-8A83-F076BC382316}" type="datetime1">
              <a:rPr lang="en-US" altLang="zh-CN" smtClean="0"/>
              <a:t>6/1/25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INFOCOM, London, UK, May 2025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261E-08DB-40CB-B779-A7FED4E1496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614149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818866"/>
            <a:ext cx="3868340" cy="4420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260872"/>
            <a:ext cx="3868340" cy="33813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818866"/>
            <a:ext cx="3887391" cy="4420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260872"/>
            <a:ext cx="3887391" cy="33813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8C9E2-163E-144F-AF59-492DAB83252F}" type="datetime1">
              <a:rPr lang="en-US" altLang="zh-CN" smtClean="0"/>
              <a:t>6/1/25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INFOCOM, London, UK, May 2025</a:t>
            </a: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261E-08DB-40CB-B779-A7FED4E1496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9AD45-A729-AE47-982D-F4DA4842C5CA}" type="datetime1">
              <a:rPr lang="en-US" altLang="zh-CN" smtClean="0"/>
              <a:t>6/1/25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INFOCOM, London, UK, May 2025</a:t>
            </a: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261E-08DB-40CB-B779-A7FED4E1496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DDC54-79E6-2341-9836-BE85ED429AB2}" type="datetime1">
              <a:rPr lang="en-US" altLang="zh-CN" smtClean="0"/>
              <a:t>6/1/25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INFOCOM, London, UK, May 2025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261E-08DB-40CB-B779-A7FED4E1496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CE517-A552-9E48-BC7F-D8493DA3C7D5}" type="datetime1">
              <a:rPr lang="en-US" altLang="zh-CN" smtClean="0"/>
              <a:t>6/1/25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INFOCOM, London, UK, May 2025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261E-08DB-40CB-B779-A7FED4E1496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C33E7-2C7A-AA4C-AC04-2B52B5E57AC3}" type="datetime1">
              <a:rPr lang="en-US" altLang="zh-CN" smtClean="0"/>
              <a:t>6/1/25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INFOCOM, London, UK, May 2025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261E-08DB-40CB-B779-A7FED4E1496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 descr="jlu-logo.gif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-80152"/>
            <a:ext cx="904547" cy="90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" descr="Screen Shot 2013-12-11 at 10.16.45 PM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905"/>
            <a:ext cx="1041399" cy="92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2317" y="91788"/>
            <a:ext cx="7886700" cy="668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5901" y="980701"/>
            <a:ext cx="7886700" cy="378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1EB1F-C370-9543-9D75-EC709E5A6B5D}" type="datetime1">
              <a:rPr lang="en-US" altLang="zh-CN" smtClean="0"/>
              <a:t>6/1/25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INFOCOM, London, UK, May 2025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0261E-08DB-40CB-B779-A7FED4E1496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Rounded Rectangle 9"/>
          <p:cNvSpPr/>
          <p:nvPr userDrawn="1"/>
        </p:nvSpPr>
        <p:spPr>
          <a:xfrm>
            <a:off x="-18256" y="818679"/>
            <a:ext cx="9180512" cy="45719"/>
          </a:xfrm>
          <a:prstGeom prst="roundRect">
            <a:avLst/>
          </a:prstGeom>
          <a:solidFill>
            <a:srgbClr val="609BF9"/>
          </a:solidFill>
          <a:ln>
            <a:solidFill>
              <a:srgbClr val="639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1" descr="Screen Shot 2013-12-11 at 10.16.45 PM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102601" y="4214857"/>
            <a:ext cx="1041399" cy="92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Comic Sans MS" panose="030F0702030302020204" pitchFamily="66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Comic Sans MS" panose="030F0702030302020204" pitchFamily="66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mic Sans MS" panose="030F0702030302020204" pitchFamily="66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Comic Sans MS" panose="030F0702030302020204" pitchFamily="66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Comic Sans MS" panose="030F0702030302020204" pitchFamily="66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Comic Sans MS" panose="030F0702030302020204" pitchFamily="66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9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9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>
          <a:gsLst>
            <a:gs pos="100000">
              <a:schemeClr val="accent6">
                <a:lumMod val="20000"/>
                <a:lumOff val="80000"/>
              </a:schemeClr>
            </a:gs>
            <a:gs pos="58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-94223" y="1176153"/>
            <a:ext cx="9332445" cy="1298621"/>
          </a:xfrm>
        </p:spPr>
        <p:txBody>
          <a:bodyPr>
            <a:normAutofit/>
          </a:bodyPr>
          <a:lstStyle/>
          <a:p>
            <a:r>
              <a:rPr lang="en-US" altLang="zh-CN" sz="2800" dirty="0" err="1"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ArrayPipe</a:t>
            </a:r>
            <a:r>
              <a:rPr lang="en-US" altLang="zh-CN" sz="2800" dirty="0"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: Introducing Job-Array Pipeline</a:t>
            </a:r>
            <a:br>
              <a:rPr lang="en-US" altLang="zh-CN" sz="2800" dirty="0"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</a:br>
            <a:r>
              <a:rPr lang="en-US" altLang="zh-CN" sz="2800" dirty="0"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Parallelism for High Throughput Model Exploration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78659" y="2626143"/>
            <a:ext cx="9065342" cy="1794272"/>
          </a:xfrm>
        </p:spPr>
        <p:txBody>
          <a:bodyPr>
            <a:noAutofit/>
          </a:bodyPr>
          <a:lstStyle/>
          <a:p>
            <a:endParaRPr lang="en-US" altLang="zh-CN" b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en-US" altLang="zh-CN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Presenter: </a:t>
            </a:r>
            <a:r>
              <a:rPr lang="en-US" altLang="zh-CN" b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Hongliang</a:t>
            </a:r>
            <a:r>
              <a:rPr lang="zh-CN" altLang="en-US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Li</a:t>
            </a:r>
          </a:p>
          <a:p>
            <a:endParaRPr lang="en-US" altLang="zh-CN" sz="1400" b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en-US" altLang="zh-CN" sz="1400" b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Hairui</a:t>
            </a:r>
            <a:r>
              <a:rPr lang="en-US" altLang="zh-CN" sz="1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Zhao</a:t>
            </a:r>
            <a:r>
              <a:rPr lang="en-US" altLang="zh-CN" sz="1400" b="1" baseline="30000" dirty="0">
                <a:latin typeface="Comic Sans MS" panose="030F0702030302020204" pitchFamily="66" charset="0"/>
                <a:cs typeface="Times New Roman" panose="02020603050405020304" pitchFamily="18" charset="0"/>
              </a:rPr>
              <a:t>1</a:t>
            </a:r>
            <a:r>
              <a:rPr lang="en-US" altLang="zh-CN" sz="1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en-US" altLang="zh-CN" sz="1400" b="1" dirty="0">
                <a:solidFill>
                  <a:schemeClr val="accent5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Hongliang Li</a:t>
            </a:r>
            <a:r>
              <a:rPr lang="en-US" altLang="zh-CN" sz="1400" b="1" baseline="30000" dirty="0">
                <a:latin typeface="Comic Sans MS" panose="030F0702030302020204" pitchFamily="66" charset="0"/>
                <a:cs typeface="Times New Roman" panose="02020603050405020304" pitchFamily="18" charset="0"/>
              </a:rPr>
              <a:t>1,2</a:t>
            </a:r>
            <a:r>
              <a:rPr lang="en-US" altLang="zh-CN" sz="1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, Qi Tian</a:t>
            </a:r>
            <a:r>
              <a:rPr lang="en-US" altLang="zh-CN" sz="1400" b="1" baseline="30000" dirty="0">
                <a:latin typeface="Comic Sans MS" panose="030F0702030302020204" pitchFamily="66" charset="0"/>
                <a:cs typeface="Times New Roman" panose="02020603050405020304" pitchFamily="18" charset="0"/>
              </a:rPr>
              <a:t>1</a:t>
            </a:r>
            <a:r>
              <a:rPr lang="en-US" altLang="zh-CN" sz="1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, Jie Wu</a:t>
            </a:r>
            <a:r>
              <a:rPr lang="en-US" altLang="zh-CN" sz="1400" b="1" baseline="30000" dirty="0">
                <a:latin typeface="Comic Sans MS" panose="030F0702030302020204" pitchFamily="66" charset="0"/>
                <a:cs typeface="Times New Roman" panose="02020603050405020304" pitchFamily="18" charset="0"/>
              </a:rPr>
              <a:t>3</a:t>
            </a:r>
            <a:r>
              <a:rPr lang="en-US" altLang="zh-CN" sz="1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, Meng Zhang</a:t>
            </a:r>
            <a:r>
              <a:rPr lang="en-US" altLang="zh-CN" sz="1400" b="1" baseline="30000" dirty="0">
                <a:latin typeface="Comic Sans MS" panose="030F0702030302020204" pitchFamily="66" charset="0"/>
                <a:cs typeface="Times New Roman" panose="02020603050405020304" pitchFamily="18" charset="0"/>
              </a:rPr>
              <a:t>1</a:t>
            </a:r>
            <a:r>
              <a:rPr lang="en-US" altLang="zh-CN" sz="1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en-US" altLang="zh-CN" sz="1400" b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Zhewen</a:t>
            </a:r>
            <a:r>
              <a:rPr lang="en-US" altLang="zh-CN" sz="1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Xu</a:t>
            </a:r>
            <a:r>
              <a:rPr lang="en-US" altLang="zh-CN" sz="1400" b="1" baseline="30000" dirty="0">
                <a:latin typeface="Comic Sans MS" panose="030F0702030302020204" pitchFamily="66" charset="0"/>
                <a:cs typeface="Times New Roman" panose="02020603050405020304" pitchFamily="18" charset="0"/>
              </a:rPr>
              <a:t>1</a:t>
            </a:r>
            <a:r>
              <a:rPr lang="en-US" altLang="zh-CN" sz="1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, Xiang Li</a:t>
            </a:r>
            <a:r>
              <a:rPr lang="en-US" altLang="zh-CN" sz="1400" b="1" baseline="30000" dirty="0">
                <a:latin typeface="Comic Sans MS" panose="030F0702030302020204" pitchFamily="66" charset="0"/>
                <a:cs typeface="Times New Roman" panose="02020603050405020304" pitchFamily="18" charset="0"/>
              </a:rPr>
              <a:t>1</a:t>
            </a:r>
            <a:r>
              <a:rPr lang="en-US" altLang="zh-CN" sz="1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en-US" altLang="zh-CN" sz="1400" b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Haixiao</a:t>
            </a:r>
            <a:r>
              <a:rPr lang="en-US" altLang="zh-CN" sz="14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Xu</a:t>
            </a:r>
            <a:r>
              <a:rPr lang="en-US" altLang="zh-CN" sz="1400" b="1" baseline="30000" dirty="0">
                <a:latin typeface="Comic Sans MS" panose="030F0702030302020204" pitchFamily="66" charset="0"/>
                <a:cs typeface="Times New Roman" panose="02020603050405020304" pitchFamily="18" charset="0"/>
              </a:rPr>
              <a:t>4</a:t>
            </a:r>
            <a:endParaRPr lang="en-US" altLang="zh-CN" sz="1400" b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en-US" altLang="zh-CN" sz="8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1 </a:t>
            </a:r>
            <a:r>
              <a:rPr lang="en-US" altLang="zh-CN" sz="800" b="1" dirty="0">
                <a:solidFill>
                  <a:schemeClr val="accent5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College of Computer Science and Technology, Jilin University, </a:t>
            </a:r>
            <a:r>
              <a:rPr lang="en-US" altLang="zh-CN" sz="800" b="1" dirty="0" err="1">
                <a:solidFill>
                  <a:schemeClr val="accent5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Qianjin</a:t>
            </a:r>
            <a:r>
              <a:rPr lang="en-US" altLang="zh-CN" sz="800" b="1" dirty="0">
                <a:solidFill>
                  <a:schemeClr val="accent5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street 2699, Changchun, 130012, China</a:t>
            </a:r>
          </a:p>
          <a:p>
            <a:r>
              <a:rPr lang="en-US" altLang="zh-CN" sz="8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2 Key Laboratory of Symbolic Computation and Knowledge Engineering of the Ministry of Education, Changchun, China</a:t>
            </a:r>
          </a:p>
          <a:p>
            <a:r>
              <a:rPr lang="en-US" altLang="zh-CN" sz="8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3 Department of Computer and Information Sciences, Temple University, Philadelphia, PA, USA</a:t>
            </a:r>
          </a:p>
          <a:p>
            <a:r>
              <a:rPr lang="en-US" altLang="zh-CN" sz="8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4 High Performance Computing Center, Jilin University, China</a:t>
            </a:r>
          </a:p>
        </p:txBody>
      </p:sp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6305158" y="47706"/>
            <a:ext cx="1134675" cy="1128447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4"/>
          <a:stretch>
            <a:fillRect/>
          </a:stretch>
        </p:blipFill>
        <p:spPr>
          <a:xfrm>
            <a:off x="7609031" y="114427"/>
            <a:ext cx="1459993" cy="889057"/>
          </a:xfrm>
          <a:prstGeom prst="rect">
            <a:avLst/>
          </a:prstGeom>
        </p:spPr>
      </p:pic>
      <p:sp>
        <p:nvSpPr>
          <p:cNvPr id="10" name="灯片编号占位符 29"/>
          <p:cNvSpPr>
            <a:spLocks noGrp="1"/>
          </p:cNvSpPr>
          <p:nvPr>
            <p:ph type="sldNum" sz="quarter" idx="12"/>
          </p:nvPr>
        </p:nvSpPr>
        <p:spPr>
          <a:xfrm>
            <a:off x="8050656" y="4884709"/>
            <a:ext cx="1018368" cy="273844"/>
          </a:xfrm>
        </p:spPr>
        <p:txBody>
          <a:bodyPr/>
          <a:lstStyle/>
          <a:p>
            <a:fld id="{E310261E-08DB-40CB-B779-A7FED4E14967}" type="slidenum">
              <a:rPr lang="zh-CN" altLang="en-US" b="1" smtClean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fld>
            <a:endParaRPr lang="zh-CN" altLang="en-US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884709"/>
            <a:ext cx="3086100" cy="273844"/>
          </a:xfrm>
        </p:spPr>
        <p:txBody>
          <a:bodyPr/>
          <a:lstStyle/>
          <a:p>
            <a:r>
              <a:rPr lang="en-US" altLang="zh-CN" b="1" dirty="0">
                <a:latin typeface="Comic Sans MS" panose="030F0702030302020204" pitchFamily="66" charset="0"/>
              </a:rPr>
              <a:t>INFOCOM, London, UK, May 2025</a:t>
            </a:r>
            <a:endParaRPr lang="zh-CN" altLang="en-US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64"/>
    </mc:Choice>
    <mc:Fallback xmlns="">
      <p:transition spd="slow" advTm="1796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570" y="1473966"/>
            <a:ext cx="4978575" cy="1601470"/>
          </a:xfrm>
          <a:prstGeom prst="rect">
            <a:avLst/>
          </a:prstGeom>
        </p:spPr>
      </p:pic>
      <p:sp>
        <p:nvSpPr>
          <p:cNvPr id="39" name="文本框 37"/>
          <p:cNvSpPr txBox="1"/>
          <p:nvPr/>
        </p:nvSpPr>
        <p:spPr>
          <a:xfrm>
            <a:off x="320435" y="147766"/>
            <a:ext cx="5104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Scheduler</a:t>
            </a:r>
            <a:endParaRPr lang="zh-CN" alt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9" name="内容占位符 2"/>
          <p:cNvSpPr txBox="1"/>
          <p:nvPr/>
        </p:nvSpPr>
        <p:spPr>
          <a:xfrm>
            <a:off x="320435" y="902514"/>
            <a:ext cx="8363190" cy="8504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>
                <a:sym typeface="+mn-ea"/>
              </a:rPr>
              <a:t>Challenge 2: How to ensure an efficient </a:t>
            </a:r>
            <a:r>
              <a:rPr lang="en-US" altLang="zh-CN" sz="1800" dirty="0">
                <a:solidFill>
                  <a:srgbClr val="FF0000"/>
                </a:solidFill>
                <a:sym typeface="+mn-ea"/>
              </a:rPr>
              <a:t>scheduling</a:t>
            </a:r>
            <a:r>
              <a:rPr lang="en-US" altLang="zh-CN" sz="1800" dirty="0">
                <a:sym typeface="+mn-ea"/>
              </a:rPr>
              <a:t> when sibling jobs have different mini-batch execution durations and their own stage dependencies?</a:t>
            </a:r>
            <a:endParaRPr lang="zh-CN" altLang="en-US" sz="1800" dirty="0"/>
          </a:p>
        </p:txBody>
      </p:sp>
      <p:sp>
        <p:nvSpPr>
          <p:cNvPr id="10" name="内容占位符 2"/>
          <p:cNvSpPr txBox="1"/>
          <p:nvPr/>
        </p:nvSpPr>
        <p:spPr>
          <a:xfrm>
            <a:off x="320675" y="3147699"/>
            <a:ext cx="8808720" cy="483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800" dirty="0">
                <a:latin typeface="Comic Sans MS" panose="030F0702030302020204" pitchFamily="66" charset="0"/>
                <a:sym typeface="+mn-ea"/>
              </a:rPr>
              <a:t>Sophisticated scheduling algorithms are needed.</a:t>
            </a:r>
            <a:endParaRPr lang="zh-CN" altLang="en-US" sz="1800" dirty="0">
              <a:latin typeface="Comic Sans MS" panose="030F0702030302020204" pitchFamily="66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7330" y="3500124"/>
            <a:ext cx="5277485" cy="1542415"/>
          </a:xfrm>
          <a:prstGeom prst="rect">
            <a:avLst/>
          </a:prstGeom>
        </p:spPr>
      </p:pic>
      <p:sp>
        <p:nvSpPr>
          <p:cNvPr id="5" name="灯片编号占位符 29"/>
          <p:cNvSpPr>
            <a:spLocks noGrp="1"/>
          </p:cNvSpPr>
          <p:nvPr>
            <p:ph type="sldNum" sz="quarter" idx="12"/>
          </p:nvPr>
        </p:nvSpPr>
        <p:spPr>
          <a:xfrm>
            <a:off x="8050656" y="4884709"/>
            <a:ext cx="1018368" cy="273844"/>
          </a:xfrm>
        </p:spPr>
        <p:txBody>
          <a:bodyPr/>
          <a:lstStyle/>
          <a:p>
            <a:fld id="{E310261E-08DB-40CB-B779-A7FED4E14967}" type="slidenum">
              <a:rPr lang="zh-CN" altLang="en-US" smtClean="0">
                <a:solidFill>
                  <a:schemeClr val="tx1"/>
                </a:solidFill>
                <a:latin typeface="Comic Sans MS" panose="030F0702030302020204" pitchFamily="66" charset="0"/>
              </a:rPr>
              <a:t>10</a:t>
            </a:fld>
            <a:endParaRPr lang="zh-CN" alt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文本框 37"/>
          <p:cNvSpPr txBox="1"/>
          <p:nvPr/>
        </p:nvSpPr>
        <p:spPr>
          <a:xfrm>
            <a:off x="320435" y="147766"/>
            <a:ext cx="7576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JAP Scheduling Problem</a:t>
            </a:r>
            <a:endParaRPr lang="zh-CN" altLang="en-US" sz="2800" dirty="0">
              <a:latin typeface="Comic Sans MS" panose="030F0702030302020204" pitchFamily="66" charset="0"/>
            </a:endParaRPr>
          </a:p>
          <a:p>
            <a:endParaRPr lang="en-US" altLang="zh-CN" sz="2800" b="1" dirty="0">
              <a:latin typeface="Comic Sans MS" panose="030F0702030302020204" pitchFamily="66" charset="0"/>
            </a:endParaRPr>
          </a:p>
        </p:txBody>
      </p:sp>
      <p:sp>
        <p:nvSpPr>
          <p:cNvPr id="9" name="文本框 24"/>
          <p:cNvSpPr txBox="1"/>
          <p:nvPr/>
        </p:nvSpPr>
        <p:spPr>
          <a:xfrm>
            <a:off x="320435" y="924763"/>
            <a:ext cx="86406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000" dirty="0">
                <a:latin typeface="Comic Sans MS" panose="030F0702030302020204" pitchFamily="66" charset="0"/>
              </a:rPr>
              <a:t>Given a job-array of DL training jobs J, </a:t>
            </a:r>
            <a:r>
              <a:rPr lang="en-US" altLang="en-US" sz="2000" dirty="0">
                <a:latin typeface="Comic Sans MS" panose="030F0702030302020204" pitchFamily="66" charset="0"/>
                <a:sym typeface="+mn-ea"/>
              </a:rPr>
              <a:t>and a cluster of servers H, </a:t>
            </a:r>
            <a:r>
              <a:rPr lang="en-US" altLang="en-US" sz="2000" dirty="0">
                <a:latin typeface="Comic Sans MS" panose="030F0702030302020204" pitchFamily="66" charset="0"/>
              </a:rPr>
              <a:t>the </a:t>
            </a:r>
            <a:r>
              <a:rPr lang="en-US" altLang="en-US" sz="20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JAPSP</a:t>
            </a:r>
            <a:r>
              <a:rPr lang="en-US" altLang="en-US" sz="2000" dirty="0">
                <a:latin typeface="Comic Sans MS" panose="030F0702030302020204" pitchFamily="66" charset="0"/>
              </a:rPr>
              <a:t> seeks a schedule of all stages for J on H, with the minimum per-iteration time T, as:</a:t>
            </a:r>
          </a:p>
        </p:txBody>
      </p:sp>
      <p:sp>
        <p:nvSpPr>
          <p:cNvPr id="10" name="灯片编号占位符 29"/>
          <p:cNvSpPr>
            <a:spLocks noGrp="1"/>
          </p:cNvSpPr>
          <p:nvPr>
            <p:ph type="sldNum" sz="quarter" idx="12"/>
          </p:nvPr>
        </p:nvSpPr>
        <p:spPr>
          <a:xfrm>
            <a:off x="8050656" y="4884709"/>
            <a:ext cx="1018368" cy="273844"/>
          </a:xfrm>
        </p:spPr>
        <p:txBody>
          <a:bodyPr/>
          <a:lstStyle/>
          <a:p>
            <a:fld id="{E310261E-08DB-40CB-B779-A7FED4E14967}" type="slidenum">
              <a:rPr lang="zh-CN" altLang="en-US" smtClean="0">
                <a:solidFill>
                  <a:schemeClr val="tx1"/>
                </a:solidFill>
                <a:latin typeface="Comic Sans MS" panose="030F0702030302020204" pitchFamily="66" charset="0"/>
              </a:rPr>
              <a:t>11</a:t>
            </a:fld>
            <a:endParaRPr lang="zh-CN" alt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1BBF69-90F3-25C3-D0BE-ADCF709BE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0" y="1940426"/>
            <a:ext cx="6286500" cy="27051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文本框 37"/>
          <p:cNvSpPr txBox="1"/>
          <p:nvPr/>
        </p:nvSpPr>
        <p:spPr>
          <a:xfrm>
            <a:off x="320435" y="147766"/>
            <a:ext cx="7576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Comic Sans MS" panose="030F0702030302020204" pitchFamily="66" charset="0"/>
              </a:rPr>
              <a:t>Solving JAPSP</a:t>
            </a:r>
          </a:p>
        </p:txBody>
      </p:sp>
      <p:sp>
        <p:nvSpPr>
          <p:cNvPr id="2" name="内容占位符 2"/>
          <p:cNvSpPr txBox="1"/>
          <p:nvPr/>
        </p:nvSpPr>
        <p:spPr>
          <a:xfrm>
            <a:off x="96054" y="996666"/>
            <a:ext cx="5209587" cy="75438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A variant of the Job Shop Scheduling Problem (JSSP), with extra dependencies between model stages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A Branch-and-bound Algorithm and a  Genetic Algorithm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51" y="1870185"/>
            <a:ext cx="4453595" cy="315144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6085" y="930910"/>
            <a:ext cx="2984500" cy="4091305"/>
          </a:xfrm>
          <a:prstGeom prst="rect">
            <a:avLst/>
          </a:prstGeom>
        </p:spPr>
      </p:pic>
      <p:sp>
        <p:nvSpPr>
          <p:cNvPr id="3" name="灯片编号占位符 29"/>
          <p:cNvSpPr>
            <a:spLocks noGrp="1"/>
          </p:cNvSpPr>
          <p:nvPr>
            <p:ph type="sldNum" sz="quarter" idx="12"/>
          </p:nvPr>
        </p:nvSpPr>
        <p:spPr>
          <a:xfrm>
            <a:off x="8050656" y="4884709"/>
            <a:ext cx="1018368" cy="273844"/>
          </a:xfrm>
        </p:spPr>
        <p:txBody>
          <a:bodyPr/>
          <a:lstStyle/>
          <a:p>
            <a:fld id="{E310261E-08DB-40CB-B779-A7FED4E14967}" type="slidenum">
              <a:rPr lang="zh-CN" altLang="en-US" sz="800" smtClean="0">
                <a:solidFill>
                  <a:schemeClr val="tx1"/>
                </a:solidFill>
                <a:latin typeface="Comic Sans MS" panose="030F0702030302020204" pitchFamily="66" charset="0"/>
              </a:rPr>
              <a:t>12</a:t>
            </a:fld>
            <a:endParaRPr lang="zh-CN" altLang="en-US" sz="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文本框 37"/>
          <p:cNvSpPr txBox="1"/>
          <p:nvPr/>
        </p:nvSpPr>
        <p:spPr>
          <a:xfrm>
            <a:off x="320435" y="147766"/>
            <a:ext cx="7576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Memory Manager</a:t>
            </a:r>
          </a:p>
        </p:txBody>
      </p:sp>
      <p:pic>
        <p:nvPicPr>
          <p:cNvPr id="3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442" y="3487613"/>
            <a:ext cx="4756558" cy="1670940"/>
          </a:xfrm>
          <a:prstGeom prst="rect">
            <a:avLst/>
          </a:prstGeom>
        </p:spPr>
      </p:pic>
      <p:sp>
        <p:nvSpPr>
          <p:cNvPr id="4" name="内容占位符 2"/>
          <p:cNvSpPr txBox="1"/>
          <p:nvPr/>
        </p:nvSpPr>
        <p:spPr>
          <a:xfrm>
            <a:off x="320434" y="892117"/>
            <a:ext cx="8594851" cy="765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000" dirty="0">
                <a:latin typeface="Comic Sans MS" panose="030F0902030302020204" pitchFamily="66" charset="0"/>
                <a:sym typeface="+mn-ea"/>
              </a:rPr>
              <a:t>Challenge 3: </a:t>
            </a:r>
            <a:r>
              <a:rPr lang="en-US" altLang="zh-CN" sz="2000" dirty="0">
                <a:latin typeface="Comic Sans MS" panose="030F0902030302020204" pitchFamily="66" charset="0"/>
              </a:rPr>
              <a:t>How to avoid </a:t>
            </a:r>
            <a:r>
              <a:rPr lang="en-US" altLang="zh-CN" sz="2000" dirty="0">
                <a:solidFill>
                  <a:srgbClr val="FF0000"/>
                </a:solidFill>
                <a:latin typeface="Comic Sans MS" panose="030F0902030302020204" pitchFamily="66" charset="0"/>
              </a:rPr>
              <a:t>Out Of Memory (OOM) </a:t>
            </a:r>
            <a:r>
              <a:rPr lang="en-US" altLang="zh-CN" sz="2000" dirty="0">
                <a:latin typeface="Comic Sans MS" panose="030F0902030302020204" pitchFamily="66" charset="0"/>
              </a:rPr>
              <a:t>in JAP when too many sibling jobs are sharing resources?</a:t>
            </a:r>
            <a:endParaRPr lang="zh-CN" altLang="en-US" sz="2000" dirty="0">
              <a:latin typeface="Comic Sans MS" panose="030F0902030302020204" pitchFamily="66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1" y="1746919"/>
            <a:ext cx="4832350" cy="16370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4270" y="1579539"/>
            <a:ext cx="4189730" cy="1929765"/>
          </a:xfrm>
          <a:prstGeom prst="rect">
            <a:avLst/>
          </a:prstGeom>
        </p:spPr>
      </p:pic>
      <p:sp>
        <p:nvSpPr>
          <p:cNvPr id="10" name="灯片编号占位符 29"/>
          <p:cNvSpPr>
            <a:spLocks noGrp="1"/>
          </p:cNvSpPr>
          <p:nvPr>
            <p:ph type="sldNum" sz="quarter" idx="12"/>
          </p:nvPr>
        </p:nvSpPr>
        <p:spPr>
          <a:xfrm>
            <a:off x="8050656" y="4884709"/>
            <a:ext cx="1018368" cy="273844"/>
          </a:xfrm>
        </p:spPr>
        <p:txBody>
          <a:bodyPr/>
          <a:lstStyle/>
          <a:p>
            <a:fld id="{E310261E-08DB-40CB-B779-A7FED4E14967}" type="slidenum">
              <a:rPr lang="zh-CN" altLang="en-US" smtClean="0">
                <a:solidFill>
                  <a:schemeClr val="tx1"/>
                </a:solidFill>
                <a:latin typeface="Comic Sans MS" panose="030F0702030302020204" pitchFamily="66" charset="0"/>
              </a:rPr>
              <a:t>13</a:t>
            </a:fld>
            <a:endParaRPr lang="zh-CN" alt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9B637D-290F-6A58-8F2A-AB0D239CB6C7}"/>
              </a:ext>
            </a:extLst>
          </p:cNvPr>
          <p:cNvSpPr txBox="1"/>
          <p:nvPr/>
        </p:nvSpPr>
        <p:spPr>
          <a:xfrm>
            <a:off x="1448289" y="1856009"/>
            <a:ext cx="6480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Comic Sans MS" panose="030F0902030302020204" pitchFamily="66" charset="0"/>
              </a:rPr>
              <a:t>BERT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9730E1-19B0-2275-AEAF-4A7FB30C3E33}"/>
              </a:ext>
            </a:extLst>
          </p:cNvPr>
          <p:cNvSpPr txBox="1"/>
          <p:nvPr/>
        </p:nvSpPr>
        <p:spPr>
          <a:xfrm>
            <a:off x="3905483" y="1818996"/>
            <a:ext cx="7123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Comic Sans MS" panose="030F0902030302020204" pitchFamily="66" charset="0"/>
              </a:rPr>
              <a:t>GPT-2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9CF298-F946-B2E6-4FC0-F27854F680B8}"/>
              </a:ext>
            </a:extLst>
          </p:cNvPr>
          <p:cNvSpPr txBox="1"/>
          <p:nvPr/>
        </p:nvSpPr>
        <p:spPr>
          <a:xfrm>
            <a:off x="5461414" y="3509304"/>
            <a:ext cx="29655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Comic Sans MS" panose="030F0902030302020204" pitchFamily="66" charset="0"/>
              </a:rPr>
              <a:t>Activation</a:t>
            </a:r>
            <a:r>
              <a:rPr lang="zh-CN" altLang="en-US" sz="1400" dirty="0">
                <a:latin typeface="Comic Sans MS" panose="030F0902030302020204" pitchFamily="66" charset="0"/>
              </a:rPr>
              <a:t> </a:t>
            </a:r>
            <a:r>
              <a:rPr lang="en-US" altLang="zh-CN" sz="1400" dirty="0">
                <a:latin typeface="Comic Sans MS" panose="030F0902030302020204" pitchFamily="66" charset="0"/>
              </a:rPr>
              <a:t>memory usage</a:t>
            </a:r>
            <a:r>
              <a:rPr lang="zh-CN" altLang="en-US" sz="1400" dirty="0">
                <a:latin typeface="Comic Sans MS" panose="030F0902030302020204" pitchFamily="66" charset="0"/>
              </a:rPr>
              <a:t> </a:t>
            </a:r>
            <a:r>
              <a:rPr lang="en-US" altLang="zh-CN" sz="1400" dirty="0">
                <a:latin typeface="Comic Sans MS" panose="030F0902030302020204" pitchFamily="66" charset="0"/>
              </a:rPr>
              <a:t>(GPT-2)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A87C72-A490-88DC-97FA-1C11A35895EB}"/>
              </a:ext>
            </a:extLst>
          </p:cNvPr>
          <p:cNvSpPr txBox="1"/>
          <p:nvPr/>
        </p:nvSpPr>
        <p:spPr>
          <a:xfrm>
            <a:off x="189532" y="3744698"/>
            <a:ext cx="41979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omic Sans MS" panose="030F0902030302020204" pitchFamily="66" charset="0"/>
              </a:rPr>
              <a:t>Activation</a:t>
            </a:r>
            <a:r>
              <a:rPr lang="zh-CN" altLang="en-US" sz="1400" dirty="0">
                <a:latin typeface="Comic Sans MS" panose="030F0902030302020204" pitchFamily="66" charset="0"/>
              </a:rPr>
              <a:t> </a:t>
            </a:r>
            <a:r>
              <a:rPr lang="en-US" altLang="zh-CN" sz="1400" dirty="0">
                <a:latin typeface="Comic Sans MS" panose="030F0902030302020204" pitchFamily="66" charset="0"/>
              </a:rPr>
              <a:t>account of nearly 60% of the memory footprint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400" dirty="0">
              <a:latin typeface="Comic Sans MS" panose="030F09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omic Sans MS" panose="030F0902030302020204" pitchFamily="66" charset="0"/>
              </a:rPr>
              <a:t>Re-materialization: Eliminate and recompute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899" y="1525493"/>
            <a:ext cx="4380230" cy="2190115"/>
          </a:xfrm>
          <a:prstGeom prst="rect">
            <a:avLst/>
          </a:prstGeom>
        </p:spPr>
      </p:pic>
      <p:sp>
        <p:nvSpPr>
          <p:cNvPr id="39" name="文本框 37"/>
          <p:cNvSpPr txBox="1"/>
          <p:nvPr/>
        </p:nvSpPr>
        <p:spPr>
          <a:xfrm>
            <a:off x="320435" y="147766"/>
            <a:ext cx="7576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Evaluations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812374" y="3727380"/>
            <a:ext cx="4133504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kern="100" spc="75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1800" kern="12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Comic Sans MS" panose="030F0702030302020204" pitchFamily="66" charset="0"/>
              </a:rPr>
              <a:t>Training Time Comparisons.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63907" y="4218005"/>
            <a:ext cx="8382943" cy="7372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kern="100" spc="75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100" kern="12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Comic Sans MS" panose="030F0702030302020204" pitchFamily="66" charset="0"/>
              </a:rPr>
              <a:t>ArrayPipe </a:t>
            </a:r>
            <a:r>
              <a:rPr lang="en-US" altLang="zh-CN" sz="21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Comic Sans MS" panose="030F0702030302020204" pitchFamily="66" charset="0"/>
              </a:rPr>
              <a:t>achieves </a:t>
            </a:r>
            <a:r>
              <a:rPr lang="en-US" altLang="zh-CN" sz="2100" b="1" kern="120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Comic Sans MS" panose="030F0702030302020204" pitchFamily="66" charset="0"/>
              </a:rPr>
              <a:t>1.46×</a:t>
            </a:r>
            <a:r>
              <a:rPr lang="en-US" altLang="zh-CN" sz="21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Comic Sans MS" panose="030F0702030302020204" pitchFamily="66" charset="0"/>
              </a:rPr>
              <a:t> </a:t>
            </a:r>
            <a:r>
              <a:rPr lang="en-US" altLang="zh-CN" sz="2100" b="1" kern="12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Comic Sans MS" panose="030F0702030302020204" pitchFamily="66" charset="0"/>
              </a:rPr>
              <a:t>training</a:t>
            </a:r>
            <a:r>
              <a:rPr lang="en-US" altLang="zh-CN" sz="2100" kern="12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Comic Sans MS" panose="030F0702030302020204" pitchFamily="66" charset="0"/>
              </a:rPr>
              <a:t> </a:t>
            </a:r>
            <a:r>
              <a:rPr lang="en-US" altLang="zh-CN" sz="2100" b="1" kern="12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Comic Sans MS" panose="030F0702030302020204" pitchFamily="66" charset="0"/>
              </a:rPr>
              <a:t>throughput</a:t>
            </a:r>
            <a:r>
              <a:rPr lang="en-US" altLang="zh-CN" sz="2100" kern="12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Comic Sans MS" panose="030F0702030302020204" pitchFamily="66" charset="0"/>
              </a:rPr>
              <a:t>, comparing with State-Of-The-Art (SOTA) </a:t>
            </a:r>
            <a:r>
              <a:rPr lang="en-US" altLang="zh-CN" sz="2100" kern="1200" dirty="0" err="1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Comic Sans MS" panose="030F0702030302020204" pitchFamily="66" charset="0"/>
              </a:rPr>
              <a:t>PPs</a:t>
            </a:r>
            <a:r>
              <a:rPr lang="en-US" altLang="zh-CN" sz="2100" kern="12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Comic Sans MS" panose="030F0702030302020204" pitchFamily="66" charset="0"/>
              </a:rPr>
              <a:t>, on average.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227243" y="1668640"/>
            <a:ext cx="4839594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kern="100" spc="75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altLang="zh-CN" sz="1800" kern="12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Comic Sans MS" panose="030F0702030302020204" pitchFamily="66" charset="0"/>
              </a:rPr>
              <a:t>Baselines: </a:t>
            </a:r>
            <a:r>
              <a:rPr lang="en-US" altLang="zh-CN" sz="1800" kern="1200" dirty="0" err="1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Comic Sans MS" panose="030F0702030302020204" pitchFamily="66" charset="0"/>
              </a:rPr>
              <a:t>GPipe</a:t>
            </a:r>
            <a:r>
              <a:rPr lang="en-US" altLang="zh-CN" sz="1800" kern="12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Comic Sans MS" panose="030F0702030302020204" pitchFamily="66" charset="0"/>
              </a:rPr>
              <a:t>, </a:t>
            </a:r>
            <a:r>
              <a:rPr lang="en-US" altLang="zh-CN" sz="1800" kern="1200" dirty="0" err="1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Comic Sans MS" panose="030F0702030302020204" pitchFamily="66" charset="0"/>
              </a:rPr>
              <a:t>BPipe</a:t>
            </a:r>
            <a:r>
              <a:rPr lang="en-US" altLang="zh-CN" sz="1800" kern="12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Comic Sans MS" panose="030F0702030302020204" pitchFamily="66" charset="0"/>
              </a:rPr>
              <a:t>, Hanayo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227243" y="973279"/>
            <a:ext cx="8967831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kern="100" spc="75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altLang="zh-CN" sz="1800" kern="12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Comic Sans MS" panose="030F0702030302020204" pitchFamily="66" charset="0"/>
              </a:rPr>
              <a:t>Testbed: NVIDIA SXM4 server with 8 A100 (80GB), </a:t>
            </a:r>
            <a:r>
              <a:rPr lang="en-US" altLang="zh-CN" sz="1800" kern="1200" dirty="0" err="1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Comic Sans MS" panose="030F0702030302020204" pitchFamily="66" charset="0"/>
              </a:rPr>
              <a:t>NVLink</a:t>
            </a:r>
            <a:r>
              <a:rPr lang="en-US" altLang="zh-CN" sz="1800" kern="12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Comic Sans MS" panose="030F0702030302020204" pitchFamily="66" charset="0"/>
              </a:rPr>
              <a:t> (300GB/s), PCIe4.0 (64GB/s).</a:t>
            </a:r>
          </a:p>
          <a:p>
            <a:pPr algn="l"/>
            <a:endParaRPr lang="en-US" altLang="zh-CN" sz="1800" kern="1200" dirty="0">
              <a:solidFill>
                <a:schemeClr val="tx1"/>
              </a:solidFill>
              <a:latin typeface="Comic Sans MS" panose="030F0702030302020204" pitchFamily="66" charset="0"/>
              <a:ea typeface="+mn-ea"/>
              <a:cs typeface="Comic Sans MS" panose="030F0702030302020204" pitchFamily="66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09889" y="2152873"/>
            <a:ext cx="4081835" cy="3681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kern="100" spc="75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altLang="zh-CN" sz="1800" kern="12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Comic Sans MS" panose="030F0702030302020204" pitchFamily="66" charset="0"/>
              </a:rPr>
              <a:t>DNN Models:</a:t>
            </a:r>
          </a:p>
        </p:txBody>
      </p:sp>
      <p:grpSp>
        <p:nvGrpSpPr>
          <p:cNvPr id="26" name="组合 25"/>
          <p:cNvGrpSpPr/>
          <p:nvPr/>
        </p:nvGrpSpPr>
        <p:grpSpPr>
          <a:xfrm>
            <a:off x="213106" y="2521070"/>
            <a:ext cx="4200449" cy="1151112"/>
            <a:chOff x="291507" y="3513352"/>
            <a:chExt cx="4200449" cy="1151112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1507" y="3513352"/>
              <a:ext cx="4200449" cy="1151112"/>
            </a:xfrm>
            <a:prstGeom prst="rect">
              <a:avLst/>
            </a:prstGeom>
          </p:spPr>
        </p:pic>
        <p:sp>
          <p:nvSpPr>
            <p:cNvPr id="22" name="矩形 21"/>
            <p:cNvSpPr/>
            <p:nvPr/>
          </p:nvSpPr>
          <p:spPr>
            <a:xfrm>
              <a:off x="983509" y="3858199"/>
              <a:ext cx="254741" cy="1994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1070398" y="4028745"/>
              <a:ext cx="282152" cy="1994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1072779" y="4199291"/>
              <a:ext cx="282152" cy="1994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929322" y="4373139"/>
              <a:ext cx="282152" cy="1994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灯片编号占位符 29"/>
          <p:cNvSpPr>
            <a:spLocks noGrp="1"/>
          </p:cNvSpPr>
          <p:nvPr>
            <p:ph type="sldNum" sz="quarter" idx="12"/>
          </p:nvPr>
        </p:nvSpPr>
        <p:spPr>
          <a:xfrm>
            <a:off x="8050656" y="4884709"/>
            <a:ext cx="1018368" cy="273844"/>
          </a:xfrm>
        </p:spPr>
        <p:txBody>
          <a:bodyPr/>
          <a:lstStyle/>
          <a:p>
            <a:fld id="{E310261E-08DB-40CB-B779-A7FED4E14967}" type="slidenum">
              <a:rPr lang="zh-CN" altLang="en-US" smtClean="0">
                <a:solidFill>
                  <a:schemeClr val="tx1"/>
                </a:solidFill>
                <a:latin typeface="Comic Sans MS" panose="030F0702030302020204" pitchFamily="66" charset="0"/>
              </a:rPr>
              <a:t>14</a:t>
            </a:fld>
            <a:endParaRPr lang="zh-CN" alt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864543" y="3261556"/>
            <a:ext cx="42448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600" dirty="0">
                <a:latin typeface="Comic Sans MS" panose="030F0702030302020204" pitchFamily="66" charset="0"/>
                <a:cs typeface="Comic Sans MS" panose="030F0702030302020204" pitchFamily="66" charset="0"/>
              </a:rPr>
              <a:t>Comparison between whether to use LCS and MM in </a:t>
            </a:r>
            <a:r>
              <a:rPr lang="en-US" altLang="zh-CN" sz="1600" dirty="0" err="1">
                <a:latin typeface="Comic Sans MS" panose="030F0702030302020204" pitchFamily="66" charset="0"/>
                <a:cs typeface="Comic Sans MS" panose="030F0702030302020204" pitchFamily="66" charset="0"/>
              </a:rPr>
              <a:t>ArrayPipe</a:t>
            </a:r>
            <a:r>
              <a:rPr lang="en-US" altLang="zh-CN" sz="1600" dirty="0">
                <a:latin typeface="Comic Sans MS" panose="030F0702030302020204" pitchFamily="66" charset="0"/>
                <a:cs typeface="Comic Sans MS" panose="030F0702030302020204" pitchFamily="66" charset="0"/>
              </a:rPr>
              <a:t>.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26672" y="3391211"/>
            <a:ext cx="4133504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kern="100" spc="75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1800" kern="12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Comic Sans MS" panose="030F0702030302020204" pitchFamily="66" charset="0"/>
              </a:rPr>
              <a:t> GPU Utilization.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340" y="1009062"/>
            <a:ext cx="4640580" cy="21012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" y="996362"/>
            <a:ext cx="4495165" cy="2141220"/>
          </a:xfrm>
          <a:prstGeom prst="rect">
            <a:avLst/>
          </a:prstGeom>
        </p:spPr>
      </p:pic>
      <p:sp>
        <p:nvSpPr>
          <p:cNvPr id="39" name="文本框 37"/>
          <p:cNvSpPr txBox="1"/>
          <p:nvPr/>
        </p:nvSpPr>
        <p:spPr>
          <a:xfrm>
            <a:off x="320435" y="147766"/>
            <a:ext cx="7576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Evaluations</a:t>
            </a:r>
          </a:p>
        </p:txBody>
      </p:sp>
      <p:sp>
        <p:nvSpPr>
          <p:cNvPr id="10" name="灯片编号占位符 29"/>
          <p:cNvSpPr>
            <a:spLocks noGrp="1"/>
          </p:cNvSpPr>
          <p:nvPr>
            <p:ph type="sldNum" sz="quarter" idx="12"/>
          </p:nvPr>
        </p:nvSpPr>
        <p:spPr>
          <a:xfrm>
            <a:off x="8050656" y="4884709"/>
            <a:ext cx="1018368" cy="273844"/>
          </a:xfrm>
        </p:spPr>
        <p:txBody>
          <a:bodyPr/>
          <a:lstStyle/>
          <a:p>
            <a:fld id="{E310261E-08DB-40CB-B779-A7FED4E14967}" type="slidenum">
              <a:rPr lang="zh-CN" altLang="en-US" smtClean="0">
                <a:solidFill>
                  <a:schemeClr val="tx1"/>
                </a:solidFill>
                <a:latin typeface="Comic Sans MS" panose="030F0702030302020204" pitchFamily="66" charset="0"/>
              </a:rPr>
              <a:t>15</a:t>
            </a:fld>
            <a:endParaRPr lang="zh-CN" alt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文本框 7">
            <a:extLst>
              <a:ext uri="{FF2B5EF4-FFF2-40B4-BE49-F238E27FC236}">
                <a16:creationId xmlns:a16="http://schemas.microsoft.com/office/drawing/2014/main" id="{89A83B00-5ED5-377B-F0E8-08DCCFF4C88B}"/>
              </a:ext>
            </a:extLst>
          </p:cNvPr>
          <p:cNvSpPr txBox="1"/>
          <p:nvPr/>
        </p:nvSpPr>
        <p:spPr>
          <a:xfrm>
            <a:off x="263907" y="4218005"/>
            <a:ext cx="8382943" cy="7386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kern="100" spc="75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pPr marL="342900" lvl="0" indent="-342900" algn="l" defTabSz="914400">
              <a:buFont typeface="Arial" panose="020B0604020202020204" pitchFamily="34" charset="0"/>
              <a:buChar char="•"/>
              <a:defRPr/>
            </a:pPr>
            <a:r>
              <a:rPr lang="en-US" altLang="zh-CN" sz="2100" dirty="0" err="1">
                <a:latin typeface="Comic Sans MS" panose="030F0702030302020204" pitchFamily="66" charset="0"/>
                <a:cs typeface="Comic Sans MS" panose="030F0702030302020204" pitchFamily="66" charset="0"/>
              </a:rPr>
              <a:t>ArrayPipe</a:t>
            </a:r>
            <a:r>
              <a:rPr lang="en-US" altLang="zh-CN" sz="2100" dirty="0">
                <a:latin typeface="Comic Sans MS" panose="030F0702030302020204" pitchFamily="66" charset="0"/>
                <a:cs typeface="Comic Sans MS" panose="030F0702030302020204" pitchFamily="66" charset="0"/>
              </a:rPr>
              <a:t> achieves high GPU utilization. As </a:t>
            </a:r>
            <a:r>
              <a:rPr lang="en-US" altLang="zh-CN" sz="21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more jobs</a:t>
            </a:r>
            <a:r>
              <a:rPr lang="en-US" altLang="zh-CN" sz="21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altLang="zh-CN" sz="2100" dirty="0">
                <a:latin typeface="Comic Sans MS" panose="030F0702030302020204" pitchFamily="66" charset="0"/>
                <a:cs typeface="Comic Sans MS" panose="030F0702030302020204" pitchFamily="66" charset="0"/>
              </a:rPr>
              <a:t>are packed into a job-array, the overall </a:t>
            </a:r>
            <a:r>
              <a:rPr lang="en-US" altLang="zh-CN" sz="21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throughput improves</a:t>
            </a:r>
            <a:r>
              <a:rPr lang="en-US" altLang="zh-CN" sz="2100" dirty="0">
                <a:latin typeface="Comic Sans MS" panose="030F0702030302020204" pitchFamily="66" charset="0"/>
                <a:cs typeface="Comic Sans MS" panose="030F0702030302020204" pitchFamily="66" charset="0"/>
              </a:rPr>
              <a:t>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9522"/>
            <a:ext cx="9144000" cy="2712085"/>
          </a:xfrm>
          <a:prstGeom prst="rect">
            <a:avLst/>
          </a:prstGeom>
        </p:spPr>
      </p:pic>
      <p:sp>
        <p:nvSpPr>
          <p:cNvPr id="2" name="文本框 37"/>
          <p:cNvSpPr txBox="1"/>
          <p:nvPr/>
        </p:nvSpPr>
        <p:spPr>
          <a:xfrm>
            <a:off x="320435" y="147766"/>
            <a:ext cx="7576656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Large-scale Simulation</a:t>
            </a:r>
          </a:p>
          <a:p>
            <a:endParaRPr lang="en-US" altLang="zh-CN" sz="2800" b="1" dirty="0">
              <a:latin typeface="Comic Sans MS" panose="030F0702030302020204" pitchFamily="66" charset="0"/>
            </a:endParaRPr>
          </a:p>
        </p:txBody>
      </p:sp>
      <p:sp>
        <p:nvSpPr>
          <p:cNvPr id="4" name="灯片编号占位符 29"/>
          <p:cNvSpPr>
            <a:spLocks noGrp="1"/>
          </p:cNvSpPr>
          <p:nvPr>
            <p:ph type="sldNum" sz="quarter" idx="12"/>
          </p:nvPr>
        </p:nvSpPr>
        <p:spPr>
          <a:xfrm>
            <a:off x="8050656" y="4884709"/>
            <a:ext cx="1018368" cy="273844"/>
          </a:xfrm>
        </p:spPr>
        <p:txBody>
          <a:bodyPr/>
          <a:lstStyle/>
          <a:p>
            <a:fld id="{E310261E-08DB-40CB-B779-A7FED4E14967}" type="slidenum">
              <a:rPr lang="zh-CN" altLang="en-US" smtClean="0">
                <a:solidFill>
                  <a:schemeClr val="tx1"/>
                </a:solidFill>
                <a:latin typeface="Comic Sans MS" panose="030F0702030302020204" pitchFamily="66" charset="0"/>
              </a:rPr>
              <a:t>16</a:t>
            </a:fld>
            <a:endParaRPr lang="zh-CN" alt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本框 7">
            <a:extLst>
              <a:ext uri="{FF2B5EF4-FFF2-40B4-BE49-F238E27FC236}">
                <a16:creationId xmlns:a16="http://schemas.microsoft.com/office/drawing/2014/main" id="{24B33C50-E6C1-5365-B5E7-25E5EE0B2321}"/>
              </a:ext>
            </a:extLst>
          </p:cNvPr>
          <p:cNvSpPr txBox="1"/>
          <p:nvPr/>
        </p:nvSpPr>
        <p:spPr>
          <a:xfrm>
            <a:off x="263907" y="3922400"/>
            <a:ext cx="8586406" cy="10618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kern="100" spc="75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pPr marL="342900" lvl="0" indent="-342900" algn="l" defTabSz="914400">
              <a:buFont typeface="Arial" panose="020B0604020202020204" pitchFamily="34" charset="0"/>
              <a:buChar char="•"/>
              <a:defRPr/>
            </a:pPr>
            <a:r>
              <a:rPr lang="en-US" altLang="zh-CN" sz="2100" dirty="0">
                <a:latin typeface="Comic Sans MS" panose="030F0702030302020204" pitchFamily="66" charset="0"/>
                <a:cs typeface="Comic Sans MS" panose="030F0702030302020204" pitchFamily="66" charset="0"/>
              </a:rPr>
              <a:t>ArrayPipe is more suitable for environments with </a:t>
            </a:r>
            <a:r>
              <a:rPr lang="en-US" altLang="zh-CN" sz="21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larger GPU memory capacity, higher intra-node bandwidth</a:t>
            </a:r>
            <a:r>
              <a:rPr lang="en-US" altLang="zh-CN" sz="21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, aligning with the developing trends and application patterns.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0435" y="1339076"/>
            <a:ext cx="8379065" cy="2683510"/>
          </a:xfrm>
        </p:spPr>
        <p:txBody>
          <a:bodyPr>
            <a:normAutofit/>
          </a:bodyPr>
          <a:lstStyle/>
          <a:p>
            <a:pPr marL="400050" indent="-400050">
              <a:buFont typeface="+mj-lt"/>
              <a:buAutoNum type="romanLcPeriod"/>
            </a:pPr>
            <a:r>
              <a:rPr lang="en-US" altLang="zh-CN" sz="1400" dirty="0"/>
              <a:t>A novel parallel scheme (JAP) is introduced to enable a batch of sibling jobs to form a concurrent job-array and to execute concurrently, targeting high throughput model exploration.</a:t>
            </a:r>
          </a:p>
          <a:p>
            <a:pPr marL="400050" indent="-400050">
              <a:buFont typeface="+mj-lt"/>
              <a:buAutoNum type="romanLcPeriod"/>
            </a:pPr>
            <a:r>
              <a:rPr lang="en-US" altLang="zh-CN" sz="1400" dirty="0"/>
              <a:t>We design ArrayPipe, a framework to support JAP with low-cost job context switching within a job-array and a GPU-Host memory manager for higher training concurrency.</a:t>
            </a:r>
          </a:p>
          <a:p>
            <a:pPr marL="400050" indent="-400050">
              <a:buFont typeface="+mj-lt"/>
              <a:buAutoNum type="romanLcPeriod"/>
            </a:pPr>
            <a:r>
              <a:rPr lang="en-US" altLang="zh-CN" sz="1400" dirty="0"/>
              <a:t>We propose a novel scheduling problem JAPSP that seeks to minimize the per-iteration time of a job-array, along with two algorithms for different scales of job-arrays.</a:t>
            </a:r>
          </a:p>
          <a:p>
            <a:pPr marL="400050" indent="-400050">
              <a:buFont typeface="+mj-lt"/>
              <a:buAutoNum type="romanLcPeriod"/>
            </a:pPr>
            <a:r>
              <a:rPr lang="en-US" altLang="zh-CN" sz="1400" dirty="0"/>
              <a:t>Extensive testbed experiments and trace-driven simulations are conducted to evaluate the efﬁciency of ArrayPipe. </a:t>
            </a:r>
            <a:endParaRPr lang="zh-CN" altLang="en-US" sz="1400" dirty="0"/>
          </a:p>
        </p:txBody>
      </p:sp>
      <p:sp>
        <p:nvSpPr>
          <p:cNvPr id="4" name="文本框 3"/>
          <p:cNvSpPr txBox="1"/>
          <p:nvPr/>
        </p:nvSpPr>
        <p:spPr>
          <a:xfrm>
            <a:off x="268186" y="851847"/>
            <a:ext cx="4630722" cy="414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1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Conclusion</a:t>
            </a:r>
            <a:endParaRPr lang="zh-CN" altLang="en-US" sz="2100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8186" y="3684913"/>
            <a:ext cx="4630722" cy="414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1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Future Work</a:t>
            </a:r>
            <a:endParaRPr lang="zh-CN" altLang="en-US" sz="2100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6" name="内容占位符 2"/>
          <p:cNvSpPr txBox="1"/>
          <p:nvPr/>
        </p:nvSpPr>
        <p:spPr>
          <a:xfrm>
            <a:off x="320435" y="4185303"/>
            <a:ext cx="8379065" cy="1315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indent="-400050">
              <a:buFont typeface="+mj-lt"/>
              <a:buAutoNum type="romanLcPeriod"/>
            </a:pPr>
            <a:r>
              <a:rPr lang="en-US" altLang="zh-CN" sz="1400" dirty="0">
                <a:latin typeface="Comic Sans MS" panose="030F0702030302020204" pitchFamily="66" charset="0"/>
                <a:cs typeface="Comic Sans MS" panose="030F0702030302020204" pitchFamily="66" charset="0"/>
              </a:rPr>
              <a:t>How can ArrayPipe handle exploratory job workflows that frequently terminate and resubmit?</a:t>
            </a:r>
          </a:p>
          <a:p>
            <a:pPr marL="400050" indent="-400050">
              <a:buFont typeface="+mj-lt"/>
              <a:buAutoNum type="romanLcPeriod"/>
            </a:pPr>
            <a:r>
              <a:rPr lang="en-US" altLang="zh-CN" sz="1400" dirty="0">
                <a:latin typeface="Comic Sans MS" panose="030F0702030302020204" pitchFamily="66" charset="0"/>
                <a:cs typeface="Comic Sans MS" panose="030F0702030302020204" pitchFamily="66" charset="0"/>
              </a:rPr>
              <a:t>Models with different hyperparameters may benefit from different degrees of parallelism. Fine-grained (layer-wise) LCS and migration is a possible direction.</a:t>
            </a:r>
          </a:p>
        </p:txBody>
      </p:sp>
      <p:sp>
        <p:nvSpPr>
          <p:cNvPr id="39" name="文本框 37"/>
          <p:cNvSpPr txBox="1"/>
          <p:nvPr/>
        </p:nvSpPr>
        <p:spPr>
          <a:xfrm>
            <a:off x="320435" y="147766"/>
            <a:ext cx="757665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Conclusion and Future Work</a:t>
            </a:r>
          </a:p>
        </p:txBody>
      </p:sp>
      <p:sp>
        <p:nvSpPr>
          <p:cNvPr id="2" name="灯片编号占位符 29"/>
          <p:cNvSpPr>
            <a:spLocks noGrp="1"/>
          </p:cNvSpPr>
          <p:nvPr>
            <p:ph type="sldNum" sz="quarter" idx="12"/>
          </p:nvPr>
        </p:nvSpPr>
        <p:spPr>
          <a:xfrm>
            <a:off x="8050656" y="4884709"/>
            <a:ext cx="1018368" cy="273844"/>
          </a:xfrm>
        </p:spPr>
        <p:txBody>
          <a:bodyPr/>
          <a:lstStyle/>
          <a:p>
            <a:fld id="{E310261E-08DB-40CB-B779-A7FED4E14967}" type="slidenum">
              <a:rPr lang="zh-CN" altLang="en-US" smtClean="0">
                <a:solidFill>
                  <a:schemeClr val="tx1"/>
                </a:solidFill>
                <a:latin typeface="Comic Sans MS" panose="030F0702030302020204" pitchFamily="66" charset="0"/>
              </a:rPr>
              <a:t>17</a:t>
            </a:fld>
            <a:endParaRPr lang="zh-CN" alt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0">
              <a:schemeClr val="accent6">
                <a:lumMod val="20000"/>
                <a:lumOff val="80000"/>
              </a:schemeClr>
            </a:gs>
            <a:gs pos="58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084811" y="974776"/>
            <a:ext cx="6858000" cy="1301496"/>
          </a:xfrm>
        </p:spPr>
        <p:txBody>
          <a:bodyPr/>
          <a:lstStyle/>
          <a:p>
            <a:r>
              <a:rPr lang="en-US" altLang="zh-CN" dirty="0">
                <a:latin typeface="Comic Sans MS" panose="030F0702030302020204" pitchFamily="66" charset="0"/>
                <a:cs typeface="Times New Roman" panose="02020603050405020304" pitchFamily="18" charset="0"/>
              </a:rPr>
              <a:t>Thank you</a:t>
            </a:r>
            <a:endParaRPr lang="zh-CN" altLang="en-US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72235" y="3050787"/>
            <a:ext cx="47943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latin typeface="Comic Sans MS" panose="030F0702030302020204" pitchFamily="66" charset="0"/>
                <a:cs typeface="Times New Roman" panose="02020603050405020304" pitchFamily="18" charset="0"/>
              </a:rPr>
              <a:t>Presenter: </a:t>
            </a:r>
            <a:r>
              <a:rPr lang="en-US" altLang="zh-CN" sz="20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Hongliang</a:t>
            </a:r>
            <a:r>
              <a:rPr lang="en-US" altLang="zh-CN" sz="2000" dirty="0">
                <a:latin typeface="Comic Sans MS" panose="030F0702030302020204" pitchFamily="66" charset="0"/>
                <a:cs typeface="Times New Roman" panose="02020603050405020304" pitchFamily="18" charset="0"/>
              </a:rPr>
              <a:t> Li</a:t>
            </a:r>
          </a:p>
          <a:p>
            <a:pPr algn="ctr"/>
            <a:endParaRPr lang="en-US" altLang="zh-CN" sz="2000" dirty="0">
              <a:latin typeface="Comic Sans MS" panose="030F0702030302020204" pitchFamily="66" charset="0"/>
            </a:endParaRPr>
          </a:p>
          <a:p>
            <a:pPr algn="ctr"/>
            <a:r>
              <a:rPr lang="en-US" altLang="zh-CN" sz="2000" dirty="0" err="1">
                <a:latin typeface="Comic Sans MS" panose="030F0702030302020204" pitchFamily="66" charset="0"/>
              </a:rPr>
              <a:t>lihongliang@jlu.edu.cn</a:t>
            </a:r>
            <a:endParaRPr lang="en-US" altLang="zh-CN" sz="20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1600" dirty="0">
                <a:latin typeface="Comic Sans MS" panose="030F0702030302020204" pitchFamily="66" charset="0"/>
                <a:cs typeface="Times New Roman" panose="02020603050405020304" pitchFamily="18" charset="0"/>
              </a:rPr>
              <a:t>College of Computer Science and Technology, Jilin University, Changchun, China, 130012</a:t>
            </a:r>
          </a:p>
          <a:p>
            <a:pPr algn="ctr"/>
            <a:endParaRPr lang="zh-CN" altLang="en-US" sz="16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6363970" y="41910"/>
            <a:ext cx="792000" cy="792000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4"/>
          <a:stretch>
            <a:fillRect/>
          </a:stretch>
        </p:blipFill>
        <p:spPr>
          <a:xfrm>
            <a:off x="7322820" y="-72644"/>
            <a:ext cx="1800000" cy="1008000"/>
          </a:xfrm>
          <a:prstGeom prst="rect">
            <a:avLst/>
          </a:prstGeom>
        </p:spPr>
      </p:pic>
      <p:sp>
        <p:nvSpPr>
          <p:cNvPr id="10" name="灯片编号占位符 29"/>
          <p:cNvSpPr>
            <a:spLocks noGrp="1"/>
          </p:cNvSpPr>
          <p:nvPr>
            <p:ph type="sldNum" sz="quarter" idx="12"/>
          </p:nvPr>
        </p:nvSpPr>
        <p:spPr>
          <a:xfrm>
            <a:off x="8050656" y="4884709"/>
            <a:ext cx="1018368" cy="273844"/>
          </a:xfrm>
        </p:spPr>
        <p:txBody>
          <a:bodyPr/>
          <a:lstStyle/>
          <a:p>
            <a:fld id="{E310261E-08DB-40CB-B779-A7FED4E14967}" type="slidenum">
              <a:rPr lang="zh-CN" altLang="en-US" smtClean="0">
                <a:solidFill>
                  <a:schemeClr val="tx1"/>
                </a:solidFill>
                <a:latin typeface="Comic Sans MS" panose="030F0702030302020204" pitchFamily="66" charset="0"/>
              </a:rPr>
              <a:t>18</a:t>
            </a:fld>
            <a:endParaRPr lang="zh-CN" alt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884709"/>
            <a:ext cx="3086100" cy="273844"/>
          </a:xfrm>
        </p:spPr>
        <p:txBody>
          <a:bodyPr/>
          <a:lstStyle/>
          <a:p>
            <a:r>
              <a:rPr lang="en-US" altLang="zh-CN">
                <a:latin typeface="Comic Sans MS" panose="030F0702030302020204" pitchFamily="66" charset="0"/>
              </a:rPr>
              <a:t>INFOCOM, London, UK, May 2025</a:t>
            </a:r>
            <a:endParaRPr lang="zh-CN" altLang="en-US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占位符 3"/>
          <p:cNvSpPr txBox="1"/>
          <p:nvPr/>
        </p:nvSpPr>
        <p:spPr>
          <a:xfrm>
            <a:off x="391494" y="1372786"/>
            <a:ext cx="8828179" cy="2538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100" b="1" dirty="0">
                <a:latin typeface="Comic Sans MS" panose="030F0702030302020204" pitchFamily="66" charset="0"/>
              </a:rPr>
              <a:t>Background and 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100" b="1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100" b="1" dirty="0">
                <a:latin typeface="Comic Sans MS" panose="030F0702030302020204" pitchFamily="66" charset="0"/>
              </a:rPr>
              <a:t>Job </a:t>
            </a:r>
            <a:r>
              <a:rPr lang="en-US" altLang="zh-CN" sz="2100" b="1">
                <a:latin typeface="Comic Sans MS" panose="030F0702030302020204" pitchFamily="66" charset="0"/>
              </a:rPr>
              <a:t>Array Pipeline Parallelism </a:t>
            </a:r>
            <a:r>
              <a:rPr lang="en-US" altLang="zh-CN" sz="2100" b="1" dirty="0">
                <a:latin typeface="Comic Sans MS" panose="030F0702030302020204" pitchFamily="66" charset="0"/>
              </a:rPr>
              <a:t>and ArrayPipe Framework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100" b="1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100" b="1" dirty="0">
                <a:latin typeface="Comic Sans MS" panose="030F0702030302020204" pitchFamily="66" charset="0"/>
              </a:rPr>
              <a:t>Evaluations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100" b="1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100" b="1" dirty="0">
              <a:latin typeface="Comic Sans MS" panose="030F0702030302020204" pitchFamily="66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320435" y="147766"/>
            <a:ext cx="5104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Outline</a:t>
            </a:r>
            <a:endParaRPr lang="zh-CN" alt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10" name="灯片编号占位符 29"/>
          <p:cNvSpPr>
            <a:spLocks noGrp="1"/>
          </p:cNvSpPr>
          <p:nvPr>
            <p:ph type="sldNum" sz="quarter" idx="12"/>
          </p:nvPr>
        </p:nvSpPr>
        <p:spPr>
          <a:xfrm>
            <a:off x="8050656" y="4884709"/>
            <a:ext cx="1018368" cy="273844"/>
          </a:xfrm>
        </p:spPr>
        <p:txBody>
          <a:bodyPr/>
          <a:lstStyle/>
          <a:p>
            <a:fld id="{E310261E-08DB-40CB-B779-A7FED4E14967}" type="slidenum">
              <a:rPr lang="zh-CN" altLang="en-US" b="1" smtClean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fld>
            <a:endParaRPr lang="zh-CN" altLang="en-US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占位符 3"/>
          <p:cNvSpPr txBox="1"/>
          <p:nvPr/>
        </p:nvSpPr>
        <p:spPr>
          <a:xfrm>
            <a:off x="163331" y="1047985"/>
            <a:ext cx="8828179" cy="430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100" b="1" dirty="0">
                <a:latin typeface="Comic Sans MS" panose="030F0702030302020204" pitchFamily="66" charset="0"/>
              </a:rPr>
              <a:t>Parallel schemes to accelerate individual DL model training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320435" y="147766"/>
            <a:ext cx="5104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Background (1)</a:t>
            </a:r>
            <a:endParaRPr lang="zh-CN" altLang="en-US" sz="2800" b="1" dirty="0">
              <a:latin typeface="Comic Sans MS" panose="030F0702030302020204" pitchFamily="66" charset="0"/>
            </a:endParaRPr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192" y="1507448"/>
            <a:ext cx="1631950" cy="1457325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4014" y="1507448"/>
            <a:ext cx="1612265" cy="1437005"/>
          </a:xfrm>
          <a:prstGeom prst="rect">
            <a:avLst/>
          </a:prstGeom>
        </p:spPr>
      </p:pic>
      <p:pic>
        <p:nvPicPr>
          <p:cNvPr id="5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6186" y="3327122"/>
            <a:ext cx="1664335" cy="1501140"/>
          </a:xfrm>
          <a:prstGeom prst="rect">
            <a:avLst/>
          </a:prstGeom>
        </p:spPr>
      </p:pic>
      <p:pic>
        <p:nvPicPr>
          <p:cNvPr id="6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9787" y="3296887"/>
            <a:ext cx="2866964" cy="1182869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-7924" y="3584049"/>
            <a:ext cx="4726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latin typeface="Comic Sans MS" panose="030F0702030302020204" pitchFamily="66" charset="0"/>
              </a:rPr>
              <a:t>Scaling law: </a:t>
            </a:r>
            <a:r>
              <a:rPr lang="en-US" altLang="zh-CN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bigger model, more data, better result</a:t>
            </a:r>
            <a:endParaRPr lang="zh-CN" altLang="en-US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183728" y="4479756"/>
            <a:ext cx="1628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latin typeface="Comic Sans MS" panose="030F0702030302020204" pitchFamily="66" charset="0"/>
              </a:rPr>
              <a:t>Pipeline Parallel</a:t>
            </a:r>
            <a:endParaRPr lang="zh-CN" altLang="en-US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458076" y="4462262"/>
            <a:ext cx="2550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 err="1">
                <a:latin typeface="Comic Sans MS" panose="030F0702030302020204" pitchFamily="66" charset="0"/>
              </a:rPr>
              <a:t>MoE</a:t>
            </a:r>
            <a:r>
              <a:rPr lang="en-US" altLang="zh-CN" sz="1400" b="1" dirty="0">
                <a:latin typeface="Comic Sans MS" panose="030F0702030302020204" pitchFamily="66" charset="0"/>
              </a:rPr>
              <a:t> Parallel</a:t>
            </a:r>
            <a:endParaRPr lang="zh-CN" altLang="en-US" sz="1400" b="1" dirty="0">
              <a:latin typeface="Comic Sans MS" panose="030F0702030302020204" pitchFamily="66" charset="0"/>
            </a:endParaRPr>
          </a:p>
        </p:txBody>
      </p:sp>
      <p:sp>
        <p:nvSpPr>
          <p:cNvPr id="2" name="文本框 18"/>
          <p:cNvSpPr txBox="1"/>
          <p:nvPr/>
        </p:nvSpPr>
        <p:spPr>
          <a:xfrm>
            <a:off x="163331" y="3992157"/>
            <a:ext cx="41874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latin typeface="Comic Sans MS" panose="030F0702030302020204" pitchFamily="66" charset="0"/>
              </a:rPr>
              <a:t>Dramatic growth in both data volume and model complexity. </a:t>
            </a:r>
          </a:p>
          <a:p>
            <a:pPr algn="ctr"/>
            <a:endParaRPr lang="en-US" altLang="zh-CN" sz="1400" b="1" dirty="0">
              <a:latin typeface="Comic Sans MS" panose="030F0702030302020204" pitchFamily="66" charset="0"/>
            </a:endParaRPr>
          </a:p>
          <a:p>
            <a:pPr algn="ctr"/>
            <a:r>
              <a:rPr lang="en-US" altLang="zh-CN" sz="1000" b="1" dirty="0">
                <a:latin typeface="Comic Sans MS" panose="030F0702030302020204" pitchFamily="66" charset="0"/>
              </a:rPr>
              <a:t>Training DeepseekV3 requires 2048 H100 GPUs using 55 days.</a:t>
            </a:r>
          </a:p>
        </p:txBody>
      </p:sp>
      <p:sp>
        <p:nvSpPr>
          <p:cNvPr id="51" name="文本框 50"/>
          <p:cNvSpPr txBox="1"/>
          <p:nvPr/>
        </p:nvSpPr>
        <p:spPr>
          <a:xfrm>
            <a:off x="5077194" y="2858862"/>
            <a:ext cx="1437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latin typeface="Comic Sans MS" panose="030F0702030302020204" pitchFamily="66" charset="0"/>
              </a:rPr>
              <a:t>Data Parallel</a:t>
            </a:r>
            <a:endParaRPr lang="zh-CN" altLang="en-US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文本框 50"/>
          <p:cNvSpPr txBox="1"/>
          <p:nvPr/>
        </p:nvSpPr>
        <p:spPr>
          <a:xfrm>
            <a:off x="7199147" y="2862451"/>
            <a:ext cx="1501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latin typeface="Comic Sans MS" panose="030F0702030302020204" pitchFamily="66" charset="0"/>
              </a:rPr>
              <a:t>Tensor Parallel</a:t>
            </a:r>
            <a:endParaRPr lang="zh-CN" altLang="en-US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灯片编号占位符 29"/>
          <p:cNvSpPr>
            <a:spLocks noGrp="1"/>
          </p:cNvSpPr>
          <p:nvPr>
            <p:ph type="sldNum" sz="quarter" idx="12"/>
          </p:nvPr>
        </p:nvSpPr>
        <p:spPr>
          <a:xfrm>
            <a:off x="8050656" y="4884709"/>
            <a:ext cx="1018368" cy="273844"/>
          </a:xfrm>
        </p:spPr>
        <p:txBody>
          <a:bodyPr/>
          <a:lstStyle/>
          <a:p>
            <a:fld id="{E310261E-08DB-40CB-B779-A7FED4E14967}" type="slidenum">
              <a:rPr lang="zh-CN" altLang="en-US" b="1" smtClean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fld>
            <a:endParaRPr lang="zh-CN" altLang="en-US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圖片 25">
            <a:extLst>
              <a:ext uri="{FF2B5EF4-FFF2-40B4-BE49-F238E27FC236}">
                <a16:creationId xmlns:a16="http://schemas.microsoft.com/office/drawing/2014/main" id="{4F74F918-C6B8-060A-F829-9528484864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285" y="1507490"/>
            <a:ext cx="4396105" cy="2112010"/>
          </a:xfrm>
          <a:prstGeom prst="rect">
            <a:avLst/>
          </a:prstGeom>
        </p:spPr>
      </p:pic>
      <p:sp>
        <p:nvSpPr>
          <p:cNvPr id="12" name="矩形 48">
            <a:extLst>
              <a:ext uri="{FF2B5EF4-FFF2-40B4-BE49-F238E27FC236}">
                <a16:creationId xmlns:a16="http://schemas.microsoft.com/office/drawing/2014/main" id="{5A7B1147-1458-8514-8F67-7DA344217D18}"/>
              </a:ext>
            </a:extLst>
          </p:cNvPr>
          <p:cNvSpPr/>
          <p:nvPr/>
        </p:nvSpPr>
        <p:spPr>
          <a:xfrm>
            <a:off x="-70575" y="4947145"/>
            <a:ext cx="8370927" cy="198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700" dirty="0">
                <a:solidFill>
                  <a:srgbClr val="2E414F"/>
                </a:solidFill>
                <a:latin typeface="Comic Sans MS" panose="030F0702030302020204" pitchFamily="66" charset="0"/>
              </a:rPr>
              <a:t>[1] Alex Black</a:t>
            </a:r>
            <a:r>
              <a:rPr lang="zh-CN" altLang="en-US" sz="700" dirty="0">
                <a:solidFill>
                  <a:srgbClr val="2E414F"/>
                </a:solidFill>
                <a:latin typeface="Comic Sans MS" panose="030F0702030302020204" pitchFamily="66" charset="0"/>
              </a:rPr>
              <a:t>、</a:t>
            </a:r>
            <a:r>
              <a:rPr lang="en-US" altLang="zh-CN" sz="700" dirty="0">
                <a:solidFill>
                  <a:srgbClr val="2E414F"/>
                </a:solidFill>
                <a:latin typeface="Comic Sans MS" panose="030F0702030302020204" pitchFamily="66" charset="0"/>
              </a:rPr>
              <a:t>Vyacheslav Kokorin. Distributed Deep Learning, Part 1: An Introduction to Distributed Training of Neural Networks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3"/>
          <p:cNvSpPr txBox="1"/>
          <p:nvPr/>
        </p:nvSpPr>
        <p:spPr>
          <a:xfrm>
            <a:off x="157910" y="968526"/>
            <a:ext cx="8828179" cy="430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100" b="1" dirty="0">
                <a:latin typeface="Comic Sans MS" panose="030F0702030302020204" pitchFamily="66" charset="0"/>
              </a:rPr>
              <a:t>Training jobs are not always independent</a:t>
            </a:r>
          </a:p>
        </p:txBody>
      </p:sp>
      <p:sp>
        <p:nvSpPr>
          <p:cNvPr id="24" name="灯片编号占位符 29"/>
          <p:cNvSpPr>
            <a:spLocks noGrp="1"/>
          </p:cNvSpPr>
          <p:nvPr>
            <p:ph type="sldNum" sz="quarter" idx="12"/>
          </p:nvPr>
        </p:nvSpPr>
        <p:spPr>
          <a:xfrm>
            <a:off x="8050656" y="4884709"/>
            <a:ext cx="1018368" cy="273844"/>
          </a:xfrm>
        </p:spPr>
        <p:txBody>
          <a:bodyPr/>
          <a:lstStyle/>
          <a:p>
            <a:fld id="{E310261E-08DB-40CB-B779-A7FED4E14967}" type="slidenum">
              <a:rPr lang="zh-CN" altLang="en-US" b="1" smtClean="0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fld>
            <a:endParaRPr lang="zh-CN" altLang="en-US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矩形 48"/>
          <p:cNvSpPr/>
          <p:nvPr/>
        </p:nvSpPr>
        <p:spPr>
          <a:xfrm>
            <a:off x="-55338" y="4914633"/>
            <a:ext cx="8370927" cy="213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b="1" dirty="0">
                <a:solidFill>
                  <a:srgbClr val="2E414F"/>
                </a:solidFill>
                <a:latin typeface="Comic Sans MS" panose="030F0702030302020204" pitchFamily="66" charset="0"/>
              </a:rPr>
              <a:t>[1] https://xgboosting.com/optimal-order-for-tuning-xgboost-hyperparameters/?utm_source=chatgpt.com</a:t>
            </a:r>
            <a:endParaRPr lang="zh-CN" altLang="en-US" sz="800" b="1" dirty="0">
              <a:latin typeface="Comic Sans MS" panose="030F0702030302020204" pitchFamily="66" charset="0"/>
            </a:endParaRPr>
          </a:p>
        </p:txBody>
      </p:sp>
      <p:sp>
        <p:nvSpPr>
          <p:cNvPr id="26" name="文本框 21"/>
          <p:cNvSpPr txBox="1"/>
          <p:nvPr/>
        </p:nvSpPr>
        <p:spPr>
          <a:xfrm>
            <a:off x="2851478" y="1372193"/>
            <a:ext cx="615126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1" dirty="0">
                <a:latin typeface="Comic Sans MS" panose="030F0702030302020204" pitchFamily="66" charset="0"/>
              </a:rPr>
              <a:t>The search space for optimal </a:t>
            </a:r>
            <a:r>
              <a:rPr lang="en-US" altLang="zh-CN" sz="1400" b="1" dirty="0" err="1">
                <a:latin typeface="Comic Sans MS" panose="030F0702030302020204" pitchFamily="66" charset="0"/>
              </a:rPr>
              <a:t>hyperparameter</a:t>
            </a:r>
            <a:r>
              <a:rPr lang="en-US" altLang="zh-CN" sz="1400" b="1" dirty="0">
                <a:latin typeface="Comic Sans MS" panose="030F0702030302020204" pitchFamily="66" charset="0"/>
              </a:rPr>
              <a:t> settings can be large</a:t>
            </a:r>
            <a:r>
              <a:rPr lang="zh-CN" altLang="en-US" sz="1050" b="1" dirty="0">
                <a:latin typeface="Comic Sans MS" panose="030F0702030302020204" pitchFamily="66" charset="0"/>
              </a:rPr>
              <a:t> </a:t>
            </a:r>
            <a:r>
              <a:rPr lang="en-US" altLang="zh-CN" sz="1050" b="1" dirty="0">
                <a:latin typeface="Comic Sans MS" panose="030F0702030302020204" pitchFamily="66" charset="0"/>
              </a:rPr>
              <a:t>(5 hyperparameters with 5 possible values each leads to 3125 configurations).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endParaRPr lang="en-US" altLang="zh-CN" sz="1400" b="1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Babysitting</a:t>
            </a:r>
            <a:r>
              <a:rPr lang="en-US" altLang="zh-CN" sz="1400" b="1" dirty="0">
                <a:latin typeface="Comic Sans MS" panose="030F0702030302020204" pitchFamily="66" charset="0"/>
              </a:rPr>
              <a:t>: trying out one setting at a time (one environment)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400" b="1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endParaRPr lang="en-US" altLang="zh-CN" sz="1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Batching</a:t>
            </a:r>
            <a:r>
              <a:rPr lang="en-US" altLang="zh-CN" sz="1400" b="1" dirty="0">
                <a:latin typeface="Comic Sans MS" panose="030F0702030302020204" pitchFamily="66" charset="0"/>
              </a:rPr>
              <a:t>: Explore multiple settings in parallel (multiple sets of environment)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400" b="1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400" b="1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U-Turn Arrow 27"/>
          <p:cNvSpPr/>
          <p:nvPr/>
        </p:nvSpPr>
        <p:spPr>
          <a:xfrm rot="16200000">
            <a:off x="529514" y="1815842"/>
            <a:ext cx="1093155" cy="790647"/>
          </a:xfrm>
          <a:prstGeom prst="utur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29" name="U-Turn Arrow 28"/>
          <p:cNvSpPr/>
          <p:nvPr/>
        </p:nvSpPr>
        <p:spPr>
          <a:xfrm rot="5400000">
            <a:off x="1106185" y="1895711"/>
            <a:ext cx="1093155" cy="790647"/>
          </a:xfrm>
          <a:prstGeom prst="utur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30" name="文本框 21"/>
          <p:cNvSpPr txBox="1"/>
          <p:nvPr/>
        </p:nvSpPr>
        <p:spPr>
          <a:xfrm>
            <a:off x="295042" y="1544355"/>
            <a:ext cx="7244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latin typeface="Comic Sans MS" panose="030F0702030302020204" pitchFamily="66" charset="0"/>
              </a:rPr>
              <a:t>Idea</a:t>
            </a:r>
            <a:endParaRPr lang="zh-CN" altLang="en-US" sz="1400" b="1" dirty="0">
              <a:latin typeface="Comic Sans MS" panose="030F0702030302020204" pitchFamily="66" charset="0"/>
            </a:endParaRPr>
          </a:p>
        </p:txBody>
      </p:sp>
      <p:sp>
        <p:nvSpPr>
          <p:cNvPr id="31" name="文本框 21"/>
          <p:cNvSpPr txBox="1"/>
          <p:nvPr/>
        </p:nvSpPr>
        <p:spPr>
          <a:xfrm>
            <a:off x="1882672" y="1719460"/>
            <a:ext cx="7244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latin typeface="Comic Sans MS" panose="030F0702030302020204" pitchFamily="66" charset="0"/>
              </a:rPr>
              <a:t>Code</a:t>
            </a:r>
            <a:endParaRPr lang="zh-CN" altLang="en-US" sz="1400" b="1" dirty="0">
              <a:latin typeface="Comic Sans MS" panose="030F0702030302020204" pitchFamily="66" charset="0"/>
            </a:endParaRPr>
          </a:p>
        </p:txBody>
      </p:sp>
      <p:sp>
        <p:nvSpPr>
          <p:cNvPr id="32" name="文本框 21"/>
          <p:cNvSpPr txBox="1"/>
          <p:nvPr/>
        </p:nvSpPr>
        <p:spPr>
          <a:xfrm>
            <a:off x="85756" y="2792906"/>
            <a:ext cx="1980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latin typeface="Comic Sans MS" panose="030F0702030302020204" pitchFamily="66" charset="0"/>
              </a:rPr>
              <a:t>Experiment</a:t>
            </a:r>
            <a:endParaRPr lang="zh-CN" altLang="en-US" sz="1400" b="1" dirty="0">
              <a:latin typeface="Comic Sans MS" panose="030F0702030302020204" pitchFamily="66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41949" y="1427828"/>
            <a:ext cx="2251547" cy="1687757"/>
          </a:xfrm>
          <a:custGeom>
            <a:avLst/>
            <a:gdLst>
              <a:gd name="connsiteX0" fmla="*/ 0 w 2251547"/>
              <a:gd name="connsiteY0" fmla="*/ 281298 h 1687757"/>
              <a:gd name="connsiteX1" fmla="*/ 281298 w 2251547"/>
              <a:gd name="connsiteY1" fmla="*/ 0 h 1687757"/>
              <a:gd name="connsiteX2" fmla="*/ 878061 w 2251547"/>
              <a:gd name="connsiteY2" fmla="*/ 0 h 1687757"/>
              <a:gd name="connsiteX3" fmla="*/ 1424155 w 2251547"/>
              <a:gd name="connsiteY3" fmla="*/ 0 h 1687757"/>
              <a:gd name="connsiteX4" fmla="*/ 1970249 w 2251547"/>
              <a:gd name="connsiteY4" fmla="*/ 0 h 1687757"/>
              <a:gd name="connsiteX5" fmla="*/ 2251547 w 2251547"/>
              <a:gd name="connsiteY5" fmla="*/ 281298 h 1687757"/>
              <a:gd name="connsiteX6" fmla="*/ 2251547 w 2251547"/>
              <a:gd name="connsiteY6" fmla="*/ 821375 h 1687757"/>
              <a:gd name="connsiteX7" fmla="*/ 2251547 w 2251547"/>
              <a:gd name="connsiteY7" fmla="*/ 1406459 h 1687757"/>
              <a:gd name="connsiteX8" fmla="*/ 1970249 w 2251547"/>
              <a:gd name="connsiteY8" fmla="*/ 1687757 h 1687757"/>
              <a:gd name="connsiteX9" fmla="*/ 1441044 w 2251547"/>
              <a:gd name="connsiteY9" fmla="*/ 1687757 h 1687757"/>
              <a:gd name="connsiteX10" fmla="*/ 878061 w 2251547"/>
              <a:gd name="connsiteY10" fmla="*/ 1687757 h 1687757"/>
              <a:gd name="connsiteX11" fmla="*/ 281298 w 2251547"/>
              <a:gd name="connsiteY11" fmla="*/ 1687757 h 1687757"/>
              <a:gd name="connsiteX12" fmla="*/ 0 w 2251547"/>
              <a:gd name="connsiteY12" fmla="*/ 1406459 h 1687757"/>
              <a:gd name="connsiteX13" fmla="*/ 0 w 2251547"/>
              <a:gd name="connsiteY13" fmla="*/ 843879 h 1687757"/>
              <a:gd name="connsiteX14" fmla="*/ 0 w 2251547"/>
              <a:gd name="connsiteY14" fmla="*/ 281298 h 168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51547" h="1687757" extrusionOk="0">
                <a:moveTo>
                  <a:pt x="0" y="281298"/>
                </a:moveTo>
                <a:cubicBezTo>
                  <a:pt x="-13833" y="117408"/>
                  <a:pt x="116996" y="3357"/>
                  <a:pt x="281298" y="0"/>
                </a:cubicBezTo>
                <a:cubicBezTo>
                  <a:pt x="515285" y="-29966"/>
                  <a:pt x="631392" y="9870"/>
                  <a:pt x="878061" y="0"/>
                </a:cubicBezTo>
                <a:cubicBezTo>
                  <a:pt x="1124730" y="-9870"/>
                  <a:pt x="1242847" y="57649"/>
                  <a:pt x="1424155" y="0"/>
                </a:cubicBezTo>
                <a:cubicBezTo>
                  <a:pt x="1605463" y="-57649"/>
                  <a:pt x="1738117" y="20286"/>
                  <a:pt x="1970249" y="0"/>
                </a:cubicBezTo>
                <a:cubicBezTo>
                  <a:pt x="2116714" y="-28640"/>
                  <a:pt x="2258092" y="101720"/>
                  <a:pt x="2251547" y="281298"/>
                </a:cubicBezTo>
                <a:cubicBezTo>
                  <a:pt x="2261369" y="541175"/>
                  <a:pt x="2239599" y="655245"/>
                  <a:pt x="2251547" y="821375"/>
                </a:cubicBezTo>
                <a:cubicBezTo>
                  <a:pt x="2263495" y="987505"/>
                  <a:pt x="2196254" y="1180594"/>
                  <a:pt x="2251547" y="1406459"/>
                </a:cubicBezTo>
                <a:cubicBezTo>
                  <a:pt x="2245401" y="1571984"/>
                  <a:pt x="2118218" y="1679188"/>
                  <a:pt x="1970249" y="1687757"/>
                </a:cubicBezTo>
                <a:cubicBezTo>
                  <a:pt x="1727239" y="1699996"/>
                  <a:pt x="1610785" y="1630261"/>
                  <a:pt x="1441044" y="1687757"/>
                </a:cubicBezTo>
                <a:cubicBezTo>
                  <a:pt x="1271303" y="1745253"/>
                  <a:pt x="1084217" y="1660801"/>
                  <a:pt x="878061" y="1687757"/>
                </a:cubicBezTo>
                <a:cubicBezTo>
                  <a:pt x="671905" y="1714713"/>
                  <a:pt x="526108" y="1641778"/>
                  <a:pt x="281298" y="1687757"/>
                </a:cubicBezTo>
                <a:cubicBezTo>
                  <a:pt x="149967" y="1717187"/>
                  <a:pt x="6090" y="1556484"/>
                  <a:pt x="0" y="1406459"/>
                </a:cubicBezTo>
                <a:cubicBezTo>
                  <a:pt x="-58783" y="1251947"/>
                  <a:pt x="31720" y="1055409"/>
                  <a:pt x="0" y="843879"/>
                </a:cubicBezTo>
                <a:cubicBezTo>
                  <a:pt x="-31720" y="632349"/>
                  <a:pt x="13998" y="517814"/>
                  <a:pt x="0" y="281298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34" name="文本框 21"/>
          <p:cNvSpPr txBox="1"/>
          <p:nvPr/>
        </p:nvSpPr>
        <p:spPr>
          <a:xfrm>
            <a:off x="141257" y="3252576"/>
            <a:ext cx="3216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latin typeface="Comic Sans MS" panose="030F0702030302020204" pitchFamily="66" charset="0"/>
              </a:rPr>
              <a:t>Circle of model exploration </a:t>
            </a:r>
          </a:p>
          <a:p>
            <a:pPr algn="ctr"/>
            <a:r>
              <a:rPr lang="en-US" altLang="zh-CN" sz="1400" b="1" dirty="0">
                <a:latin typeface="Comic Sans MS" panose="030F0702030302020204" pitchFamily="66" charset="0"/>
              </a:rPr>
              <a:t>(Explore</a:t>
            </a:r>
            <a:r>
              <a:rPr lang="zh-CN" altLang="en-US" sz="1400" b="1" dirty="0">
                <a:latin typeface="Comic Sans MS" panose="030F0702030302020204" pitchFamily="66" charset="0"/>
              </a:rPr>
              <a:t> </a:t>
            </a:r>
            <a:r>
              <a:rPr lang="en-US" altLang="zh-CN" sz="1400" b="1" dirty="0" err="1">
                <a:latin typeface="Comic Sans MS" panose="030F0702030302020204" pitchFamily="66" charset="0"/>
              </a:rPr>
              <a:t>hyperparameter</a:t>
            </a:r>
            <a:r>
              <a:rPr lang="en-US" altLang="zh-CN" sz="1400" b="1" dirty="0">
                <a:latin typeface="Comic Sans MS" panose="030F0702030302020204" pitchFamily="66" charset="0"/>
              </a:rPr>
              <a:t> settings)</a:t>
            </a:r>
            <a:endParaRPr lang="zh-CN" altLang="en-US" sz="1400" b="1" dirty="0">
              <a:latin typeface="Comic Sans MS" panose="030F0702030302020204" pitchFamily="66" charset="0"/>
            </a:endParaRPr>
          </a:p>
        </p:txBody>
      </p:sp>
      <p:sp>
        <p:nvSpPr>
          <p:cNvPr id="39" name="文本框 37"/>
          <p:cNvSpPr txBox="1"/>
          <p:nvPr/>
        </p:nvSpPr>
        <p:spPr>
          <a:xfrm>
            <a:off x="320435" y="147766"/>
            <a:ext cx="5104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Background (2)</a:t>
            </a:r>
            <a:endParaRPr lang="zh-CN" altLang="en-US" sz="2800" b="1" dirty="0">
              <a:latin typeface="Comic Sans MS" panose="030F0702030302020204" pitchFamily="66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873" y="2339558"/>
            <a:ext cx="4023705" cy="13930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49C5A1-BD70-6793-14C9-49CCCF29DE68}"/>
              </a:ext>
            </a:extLst>
          </p:cNvPr>
          <p:cNvSpPr txBox="1"/>
          <p:nvPr/>
        </p:nvSpPr>
        <p:spPr>
          <a:xfrm>
            <a:off x="1358246" y="4470286"/>
            <a:ext cx="64275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How to accelerate the model exploration process as a whole?</a:t>
            </a:r>
            <a:endParaRPr lang="en-CN" sz="1600" b="1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文本框 37"/>
          <p:cNvSpPr txBox="1"/>
          <p:nvPr/>
        </p:nvSpPr>
        <p:spPr>
          <a:xfrm>
            <a:off x="320435" y="147766"/>
            <a:ext cx="5104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Motivations (1)</a:t>
            </a:r>
            <a:endParaRPr lang="zh-CN" alt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3" name="文本占位符 3"/>
          <p:cNvSpPr txBox="1"/>
          <p:nvPr/>
        </p:nvSpPr>
        <p:spPr>
          <a:xfrm>
            <a:off x="164599" y="1715729"/>
            <a:ext cx="8563896" cy="440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lvl="1" indent="-285750">
              <a:buFont typeface="Arial" panose="020B0604020202020204" pitchFamily="34" charset="0"/>
              <a:buChar char="•"/>
            </a:pPr>
            <a:endParaRPr lang="en-US" altLang="zh-CN" sz="1950" b="1" dirty="0">
              <a:latin typeface="Comic Sans MS" panose="030F0702030302020204" pitchFamily="66" charset="0"/>
            </a:endParaRPr>
          </a:p>
        </p:txBody>
      </p:sp>
      <p:sp>
        <p:nvSpPr>
          <p:cNvPr id="4" name="灯片编号占位符 29"/>
          <p:cNvSpPr>
            <a:spLocks noGrp="1"/>
          </p:cNvSpPr>
          <p:nvPr>
            <p:ph type="sldNum" sz="quarter" idx="12"/>
          </p:nvPr>
        </p:nvSpPr>
        <p:spPr>
          <a:xfrm>
            <a:off x="7735833" y="5982082"/>
            <a:ext cx="1018368" cy="273844"/>
          </a:xfrm>
        </p:spPr>
        <p:txBody>
          <a:bodyPr/>
          <a:lstStyle/>
          <a:p>
            <a:fld id="{E310261E-08DB-40CB-B779-A7FED4E14967}" type="slidenum">
              <a:rPr lang="zh-CN" altLang="en-US" b="1" smtClean="0"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fld>
            <a:endParaRPr lang="zh-CN" altLang="en-US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本占位符 3"/>
          <p:cNvSpPr txBox="1"/>
          <p:nvPr/>
        </p:nvSpPr>
        <p:spPr>
          <a:xfrm>
            <a:off x="156131" y="1042525"/>
            <a:ext cx="8987869" cy="3004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100" b="1" dirty="0">
                <a:latin typeface="Comic Sans MS" panose="030F0702030302020204" pitchFamily="66" charset="0"/>
              </a:rPr>
              <a:t>How to increase the resource utilization in trainings? </a:t>
            </a:r>
          </a:p>
          <a:p>
            <a:pPr marL="685800" lvl="1" indent="-342900">
              <a:buFont typeface="Wingdings" panose="05000000000000000000" pitchFamily="2" charset="2"/>
              <a:buChar char="Ø"/>
            </a:pPr>
            <a:r>
              <a:rPr lang="en-US" altLang="zh-CN" sz="1800" b="1" dirty="0">
                <a:latin typeface="Comic Sans MS" panose="030F0702030302020204" pitchFamily="66" charset="0"/>
              </a:rPr>
              <a:t>Reducing “bubbles”: divide minibatch to </a:t>
            </a:r>
            <a:r>
              <a:rPr lang="en-US" altLang="zh-CN" sz="1800" b="1" dirty="0" err="1">
                <a:latin typeface="Comic Sans MS" panose="030F0702030302020204" pitchFamily="66" charset="0"/>
              </a:rPr>
              <a:t>microbatches</a:t>
            </a:r>
            <a:r>
              <a:rPr lang="en-US" altLang="zh-CN" sz="1800" b="1" dirty="0">
                <a:latin typeface="Comic Sans MS" panose="030F0702030302020204" pitchFamily="66" charset="0"/>
              </a:rPr>
              <a:t>, pipeline scheduling </a:t>
            </a:r>
          </a:p>
          <a:p>
            <a:pPr marL="685800" lvl="1" indent="-342900">
              <a:buFont typeface="Wingdings" panose="05000000000000000000" pitchFamily="2" charset="2"/>
              <a:buChar char="Ø"/>
            </a:pPr>
            <a:r>
              <a:rPr lang="en-US" altLang="zh-CN" sz="1800" b="1" dirty="0">
                <a:latin typeface="Comic Sans MS" panose="030F0702030302020204" pitchFamily="66" charset="0"/>
              </a:rPr>
              <a:t>Overlapping communication with computation</a:t>
            </a:r>
          </a:p>
          <a:p>
            <a:pPr marL="685800" lvl="1" indent="-342900">
              <a:buFont typeface="Wingdings" panose="05000000000000000000" pitchFamily="2" charset="2"/>
              <a:buChar char="Ø"/>
            </a:pPr>
            <a:r>
              <a:rPr lang="en-US" altLang="zh-CN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Context switching in between jobs</a:t>
            </a:r>
            <a:r>
              <a:rPr lang="en-US" altLang="zh-CN" sz="1800" b="1" dirty="0">
                <a:latin typeface="Comic Sans MS" panose="030F0702030302020204" pitchFamily="66" charset="0"/>
              </a:rPr>
              <a:t> </a:t>
            </a:r>
            <a:r>
              <a:rPr lang="en-US" altLang="zh-CN" sz="1600" b="1" dirty="0">
                <a:latin typeface="Comic Sans MS" panose="030F0702030302020204" pitchFamily="66" charset="0"/>
              </a:rPr>
              <a:t>(100x the duration of an iteration [1])</a:t>
            </a:r>
            <a:endParaRPr lang="en-US" altLang="zh-CN" sz="1950" b="1" dirty="0">
              <a:latin typeface="Comic Sans MS" panose="030F0702030302020204" pitchFamily="66" charset="0"/>
            </a:endParaRPr>
          </a:p>
          <a:p>
            <a:pPr marL="628650" lvl="1" indent="-285750">
              <a:buFont typeface="Arial" panose="020B0604020202020204" pitchFamily="34" charset="0"/>
              <a:buChar char="•"/>
            </a:pPr>
            <a:endParaRPr lang="en-US" altLang="zh-CN" sz="1950" b="1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100" b="1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100" b="1" dirty="0">
              <a:latin typeface="Comic Sans MS" panose="030F0702030302020204" pitchFamily="66" charset="0"/>
            </a:endParaRPr>
          </a:p>
        </p:txBody>
      </p:sp>
      <p:sp>
        <p:nvSpPr>
          <p:cNvPr id="24" name="灯片编号占位符 29"/>
          <p:cNvSpPr>
            <a:spLocks noGrp="1"/>
          </p:cNvSpPr>
          <p:nvPr/>
        </p:nvSpPr>
        <p:spPr>
          <a:xfrm>
            <a:off x="8050656" y="4884709"/>
            <a:ext cx="101836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10261E-08DB-40CB-B779-A7FED4E14967}" type="slidenum">
              <a:rPr lang="zh-CN" altLang="en-US" b="1" smtClean="0"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fld>
            <a:endParaRPr lang="zh-CN" altLang="en-US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F70348-4AE0-8DA0-C0A2-5682EB0B2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626" y="2521546"/>
            <a:ext cx="6921558" cy="23551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01CF3D-F78A-367B-8D97-707690AF8D6E}"/>
              </a:ext>
            </a:extLst>
          </p:cNvPr>
          <p:cNvSpPr txBox="1"/>
          <p:nvPr/>
        </p:nvSpPr>
        <p:spPr>
          <a:xfrm>
            <a:off x="-66584" y="4933689"/>
            <a:ext cx="79854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00" b="1" dirty="0">
                <a:solidFill>
                  <a:srgbClr val="2E414F"/>
                </a:solidFill>
                <a:latin typeface="Comic Sans MS" panose="030F0702030302020204" pitchFamily="66" charset="0"/>
              </a:rPr>
              <a:t>[1] </a:t>
            </a:r>
            <a:r>
              <a:rPr lang="en-US" sz="800" b="1" dirty="0">
                <a:solidFill>
                  <a:srgbClr val="2E414F"/>
                </a:solidFill>
                <a:latin typeface="Comic Sans MS" panose="030F0702030302020204" pitchFamily="66" charset="0"/>
              </a:rPr>
              <a:t>Z. Bai, et al.,“</a:t>
            </a:r>
            <a:r>
              <a:rPr lang="en-US" sz="800" b="1" dirty="0" err="1">
                <a:solidFill>
                  <a:srgbClr val="2E414F"/>
                </a:solidFill>
                <a:latin typeface="Comic Sans MS" panose="030F0702030302020204" pitchFamily="66" charset="0"/>
              </a:rPr>
              <a:t>Pipeswitch</a:t>
            </a:r>
            <a:r>
              <a:rPr lang="en-US" sz="800" b="1" dirty="0">
                <a:solidFill>
                  <a:srgbClr val="2E414F"/>
                </a:solidFill>
                <a:latin typeface="Comic Sans MS" panose="030F0702030302020204" pitchFamily="66" charset="0"/>
              </a:rPr>
              <a:t>: Fast pipelined context switching for deep learning applications,” in USENIX OSDI, 2020</a:t>
            </a:r>
          </a:p>
          <a:p>
            <a:endParaRPr lang="en-US" altLang="zh-CN" sz="800" b="1" i="1" dirty="0">
              <a:solidFill>
                <a:srgbClr val="2E414F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0E88097-8A57-C7EE-7C31-3B244F40876A}"/>
              </a:ext>
            </a:extLst>
          </p:cNvPr>
          <p:cNvSpPr/>
          <p:nvPr/>
        </p:nvSpPr>
        <p:spPr>
          <a:xfrm>
            <a:off x="2725445" y="2900109"/>
            <a:ext cx="834501" cy="171627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b="1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B17B71B-29DD-7381-2EB8-D2280B98FEBC}"/>
              </a:ext>
            </a:extLst>
          </p:cNvPr>
          <p:cNvSpPr/>
          <p:nvPr/>
        </p:nvSpPr>
        <p:spPr>
          <a:xfrm>
            <a:off x="6073807" y="2900109"/>
            <a:ext cx="834501" cy="171627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b="1"/>
          </a:p>
        </p:txBody>
      </p:sp>
    </p:spTree>
    <p:extLst>
      <p:ext uri="{BB962C8B-B14F-4D97-AF65-F5344CB8AC3E}">
        <p14:creationId xmlns:p14="http://schemas.microsoft.com/office/powerpoint/2010/main" val="154998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文本框 37"/>
          <p:cNvSpPr txBox="1"/>
          <p:nvPr/>
        </p:nvSpPr>
        <p:spPr>
          <a:xfrm>
            <a:off x="320435" y="147766"/>
            <a:ext cx="5104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Motivations (2)</a:t>
            </a:r>
            <a:endParaRPr lang="zh-CN" alt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3" name="文本占位符 3"/>
          <p:cNvSpPr txBox="1"/>
          <p:nvPr/>
        </p:nvSpPr>
        <p:spPr>
          <a:xfrm>
            <a:off x="164599" y="1715729"/>
            <a:ext cx="8563896" cy="440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lvl="1" indent="-285750">
              <a:buFont typeface="Arial" panose="020B0604020202020204" pitchFamily="34" charset="0"/>
              <a:buChar char="•"/>
            </a:pPr>
            <a:endParaRPr lang="en-US" altLang="zh-CN" sz="1950" b="1" dirty="0">
              <a:latin typeface="Comic Sans MS" panose="030F0702030302020204" pitchFamily="66" charset="0"/>
            </a:endParaRPr>
          </a:p>
        </p:txBody>
      </p:sp>
      <p:sp>
        <p:nvSpPr>
          <p:cNvPr id="4" name="灯片编号占位符 29"/>
          <p:cNvSpPr>
            <a:spLocks noGrp="1"/>
          </p:cNvSpPr>
          <p:nvPr>
            <p:ph type="sldNum" sz="quarter" idx="12"/>
          </p:nvPr>
        </p:nvSpPr>
        <p:spPr>
          <a:xfrm>
            <a:off x="7735833" y="5982082"/>
            <a:ext cx="1018368" cy="273844"/>
          </a:xfrm>
        </p:spPr>
        <p:txBody>
          <a:bodyPr/>
          <a:lstStyle/>
          <a:p>
            <a:fld id="{E310261E-08DB-40CB-B779-A7FED4E14967}" type="slidenum">
              <a:rPr lang="zh-CN" altLang="en-US" b="1" smtClean="0">
                <a:solidFill>
                  <a:schemeClr val="tx1"/>
                </a:solidFill>
                <a:latin typeface="Comic Sans MS" panose="030F0702030302020204" pitchFamily="66" charset="0"/>
              </a:rPr>
              <a:t>6</a:t>
            </a:fld>
            <a:endParaRPr lang="zh-CN" altLang="en-US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本占位符 3"/>
          <p:cNvSpPr txBox="1"/>
          <p:nvPr/>
        </p:nvSpPr>
        <p:spPr>
          <a:xfrm>
            <a:off x="156131" y="1042525"/>
            <a:ext cx="8912891" cy="3004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100" b="1" dirty="0">
                <a:latin typeface="Comic Sans MS" panose="030F0702030302020204" pitchFamily="66" charset="0"/>
              </a:rPr>
              <a:t>Searching </a:t>
            </a:r>
            <a:r>
              <a:rPr lang="en-US" altLang="zh-CN" sz="2100" b="1" dirty="0" err="1">
                <a:latin typeface="Comic Sans MS" panose="030F0702030302020204" pitchFamily="66" charset="0"/>
              </a:rPr>
              <a:t>hyperparameter</a:t>
            </a:r>
            <a:r>
              <a:rPr lang="en-US" altLang="zh-CN" sz="2100" b="1" dirty="0">
                <a:latin typeface="Comic Sans MS" panose="030F0702030302020204" pitchFamily="66" charset="0"/>
              </a:rPr>
              <a:t> involves trail-and-error sibling jobs</a:t>
            </a:r>
          </a:p>
          <a:p>
            <a:pPr marL="685800" lvl="1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zh-CN" sz="1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share the same core</a:t>
            </a:r>
            <a:r>
              <a:rPr lang="en-US" altLang="zh-CN" sz="1400" b="1" dirty="0">
                <a:latin typeface="Comic Sans MS" panose="030F0702030302020204" pitchFamily="66" charset="0"/>
              </a:rPr>
              <a:t> (i.e. model </a:t>
            </a:r>
            <a:r>
              <a:rPr lang="en-US" altLang="zh-CN" sz="1400" b="1" dirty="0" err="1">
                <a:latin typeface="Comic Sans MS" panose="030F0702030302020204" pitchFamily="66" charset="0"/>
              </a:rPr>
              <a:t>stucture</a:t>
            </a:r>
            <a:r>
              <a:rPr lang="en-US" altLang="zh-CN" sz="1400" b="1" dirty="0">
                <a:latin typeface="Comic Sans MS" panose="030F0702030302020204" pitchFamily="66" charset="0"/>
              </a:rPr>
              <a:t>, CUDA Context structure) </a:t>
            </a:r>
          </a:p>
          <a:p>
            <a:pPr marL="685800" lvl="1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zh-CN" sz="1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vary in </a:t>
            </a:r>
            <a:r>
              <a:rPr lang="en-US" altLang="zh-CN" sz="1400" b="1" dirty="0" err="1">
                <a:solidFill>
                  <a:srgbClr val="00B050"/>
                </a:solidFill>
                <a:latin typeface="Comic Sans MS" panose="030F0702030302020204" pitchFamily="66" charset="0"/>
              </a:rPr>
              <a:t>hyperparameter</a:t>
            </a:r>
            <a:r>
              <a:rPr lang="en-US" altLang="zh-CN" sz="1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 configuration</a:t>
            </a:r>
            <a:r>
              <a:rPr lang="en-US" altLang="zh-CN" sz="1400" b="1" dirty="0">
                <a:latin typeface="Comic Sans MS" panose="030F0702030302020204" pitchFamily="66" charset="0"/>
              </a:rPr>
              <a:t> (e.g., batch_size, learning_rate, weight_decay...)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100" b="1" dirty="0">
                <a:latin typeface="Comic Sans MS" panose="030F0702030302020204" pitchFamily="66" charset="0"/>
              </a:rPr>
              <a:t>Opportunity to pack sibling jobs into a batch (job-array)</a:t>
            </a:r>
            <a:r>
              <a:rPr lang="en-US" altLang="zh-CN" sz="1550" b="1" dirty="0">
                <a:latin typeface="Comic Sans MS" panose="030F0702030302020204" pitchFamily="66" charset="0"/>
              </a:rPr>
              <a:t>	</a:t>
            </a:r>
            <a:endParaRPr lang="en-US" altLang="zh-CN" sz="2100" b="1" dirty="0">
              <a:latin typeface="Comic Sans MS" panose="030F0702030302020204" pitchFamily="66" charset="0"/>
            </a:endParaRPr>
          </a:p>
          <a:p>
            <a:pPr marL="628650" lvl="1" indent="-285750">
              <a:buFont typeface="Arial" panose="020B0604020202020204" pitchFamily="34" charset="0"/>
              <a:buChar char="•"/>
            </a:pPr>
            <a:endParaRPr lang="en-US" altLang="zh-CN" sz="1950" b="1" dirty="0">
              <a:latin typeface="Comic Sans MS" panose="030F0702030302020204" pitchFamily="66" charset="0"/>
            </a:endParaRPr>
          </a:p>
          <a:p>
            <a:pPr marL="628650" lvl="1" indent="-285750">
              <a:buFont typeface="Arial" panose="020B0604020202020204" pitchFamily="34" charset="0"/>
              <a:buChar char="•"/>
            </a:pPr>
            <a:endParaRPr lang="en-US" altLang="zh-CN" sz="1950" b="1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100" b="1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100" b="1" dirty="0">
              <a:latin typeface="Comic Sans MS" panose="030F0702030302020204" pitchFamily="66" charset="0"/>
            </a:endParaRPr>
          </a:p>
        </p:txBody>
      </p:sp>
      <p:sp>
        <p:nvSpPr>
          <p:cNvPr id="7" name="文本框 65"/>
          <p:cNvSpPr txBox="1"/>
          <p:nvPr/>
        </p:nvSpPr>
        <p:spPr>
          <a:xfrm>
            <a:off x="-203524" y="2467650"/>
            <a:ext cx="3815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Job-Array: a set of Sibling Jobs</a:t>
            </a:r>
            <a:endParaRPr lang="zh-CN" altLang="en-US" sz="1600" b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8" name="文本框 69"/>
          <p:cNvSpPr txBox="1"/>
          <p:nvPr/>
        </p:nvSpPr>
        <p:spPr>
          <a:xfrm>
            <a:off x="6493873" y="3371409"/>
            <a:ext cx="2296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(</a:t>
            </a:r>
            <a:r>
              <a:rPr lang="en-US" altLang="zh-CN" sz="1200" b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batch_size</a:t>
            </a:r>
            <a:r>
              <a:rPr lang="en-US" altLang="zh-CN" sz="12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en-US" altLang="zh-CN" sz="1200" b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learning_rate</a:t>
            </a:r>
            <a:r>
              <a:rPr lang="en-US" altLang="zh-CN" sz="12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altLang="zh-CN" sz="1200" b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weight_decay</a:t>
            </a:r>
            <a:r>
              <a:rPr lang="en-US" altLang="zh-CN" sz="12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, …)</a:t>
            </a:r>
          </a:p>
        </p:txBody>
      </p:sp>
      <p:sp>
        <p:nvSpPr>
          <p:cNvPr id="9" name="文本框 118"/>
          <p:cNvSpPr txBox="1"/>
          <p:nvPr/>
        </p:nvSpPr>
        <p:spPr>
          <a:xfrm>
            <a:off x="3490919" y="2467650"/>
            <a:ext cx="2594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Same Model Structure</a:t>
            </a:r>
            <a:endParaRPr lang="zh-CN" altLang="en-US" sz="1600" b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10" name="组合 127"/>
          <p:cNvGrpSpPr/>
          <p:nvPr/>
        </p:nvGrpSpPr>
        <p:grpSpPr>
          <a:xfrm>
            <a:off x="4258416" y="2681544"/>
            <a:ext cx="1420292" cy="1257268"/>
            <a:chOff x="4874336" y="931412"/>
            <a:chExt cx="1420292" cy="1257268"/>
          </a:xfrm>
        </p:grpSpPr>
        <p:pic>
          <p:nvPicPr>
            <p:cNvPr id="11" name="图形 9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74336" y="982237"/>
              <a:ext cx="1202637" cy="1206443"/>
            </a:xfrm>
            <a:prstGeom prst="rect">
              <a:avLst/>
            </a:prstGeom>
          </p:spPr>
        </p:pic>
        <p:cxnSp>
          <p:nvCxnSpPr>
            <p:cNvPr id="12" name="直接连接符 94"/>
            <p:cNvCxnSpPr/>
            <p:nvPr/>
          </p:nvCxnSpPr>
          <p:spPr>
            <a:xfrm>
              <a:off x="5269629" y="1201015"/>
              <a:ext cx="0" cy="88820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95"/>
            <p:cNvSpPr txBox="1"/>
            <p:nvPr/>
          </p:nvSpPr>
          <p:spPr>
            <a:xfrm>
              <a:off x="4895205" y="931412"/>
              <a:ext cx="10174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latin typeface="Comic Sans MS" panose="030F0702030302020204" pitchFamily="66" charset="0"/>
                  <a:cs typeface="Times New Roman" panose="02020603050405020304" pitchFamily="18" charset="0"/>
                </a:rPr>
                <a:t>S</a:t>
              </a:r>
              <a:r>
                <a:rPr lang="en-US" altLang="zh-CN" sz="1200" b="1" baseline="-25000" dirty="0">
                  <a:latin typeface="Comic Sans MS" panose="030F0702030302020204" pitchFamily="66" charset="0"/>
                  <a:cs typeface="Times New Roman" panose="02020603050405020304" pitchFamily="18" charset="0"/>
                </a:rPr>
                <a:t>0</a:t>
              </a:r>
              <a:endParaRPr lang="en-US" altLang="zh-CN" sz="1200" b="1" dirty="0"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文本框 96"/>
            <p:cNvSpPr txBox="1"/>
            <p:nvPr/>
          </p:nvSpPr>
          <p:spPr>
            <a:xfrm>
              <a:off x="5318481" y="931957"/>
              <a:ext cx="4254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latin typeface="Comic Sans MS" panose="030F0702030302020204" pitchFamily="66" charset="0"/>
                  <a:cs typeface="Times New Roman" panose="02020603050405020304" pitchFamily="18" charset="0"/>
                </a:rPr>
                <a:t>S</a:t>
              </a:r>
              <a:r>
                <a:rPr lang="en-US" altLang="zh-CN" sz="1200" b="1" baseline="-25000" dirty="0">
                  <a:latin typeface="Comic Sans MS" panose="030F0702030302020204" pitchFamily="66" charset="0"/>
                  <a:cs typeface="Times New Roman" panose="02020603050405020304" pitchFamily="18" charset="0"/>
                </a:rPr>
                <a:t>1</a:t>
              </a:r>
              <a:endParaRPr lang="en-US" altLang="zh-CN" sz="1200" b="1" dirty="0"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" name="直接连接符 91"/>
            <p:cNvCxnSpPr/>
            <p:nvPr/>
          </p:nvCxnSpPr>
          <p:spPr>
            <a:xfrm>
              <a:off x="5712328" y="1202272"/>
              <a:ext cx="0" cy="88820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本框 92"/>
            <p:cNvSpPr txBox="1"/>
            <p:nvPr/>
          </p:nvSpPr>
          <p:spPr>
            <a:xfrm>
              <a:off x="5747969" y="936169"/>
              <a:ext cx="5466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latin typeface="Comic Sans MS" panose="030F0702030302020204" pitchFamily="66" charset="0"/>
                  <a:cs typeface="Times New Roman" panose="02020603050405020304" pitchFamily="18" charset="0"/>
                </a:rPr>
                <a:t>S</a:t>
              </a:r>
              <a:r>
                <a:rPr lang="en-US" altLang="zh-CN" sz="1200" b="1" baseline="-25000" dirty="0">
                  <a:latin typeface="Comic Sans MS" panose="030F0702030302020204" pitchFamily="66" charset="0"/>
                  <a:cs typeface="Times New Roman" panose="02020603050405020304" pitchFamily="18" charset="0"/>
                </a:rPr>
                <a:t>2</a:t>
              </a:r>
              <a:endParaRPr lang="en-US" altLang="zh-CN" sz="1200" b="1" dirty="0"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7" name="直接连接符 117"/>
          <p:cNvCxnSpPr/>
          <p:nvPr/>
        </p:nvCxnSpPr>
        <p:spPr>
          <a:xfrm flipV="1">
            <a:off x="3516198" y="2520584"/>
            <a:ext cx="0" cy="1413697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19"/>
          <p:cNvCxnSpPr/>
          <p:nvPr/>
        </p:nvCxnSpPr>
        <p:spPr>
          <a:xfrm flipV="1">
            <a:off x="5979268" y="2547468"/>
            <a:ext cx="0" cy="141219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20"/>
          <p:cNvSpPr txBox="1"/>
          <p:nvPr/>
        </p:nvSpPr>
        <p:spPr>
          <a:xfrm>
            <a:off x="5982205" y="2460375"/>
            <a:ext cx="2960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Different Hyper-Parameter</a:t>
            </a:r>
          </a:p>
        </p:txBody>
      </p:sp>
      <p:grpSp>
        <p:nvGrpSpPr>
          <p:cNvPr id="20" name="组合 204"/>
          <p:cNvGrpSpPr/>
          <p:nvPr/>
        </p:nvGrpSpPr>
        <p:grpSpPr>
          <a:xfrm>
            <a:off x="536642" y="2935697"/>
            <a:ext cx="2709209" cy="681308"/>
            <a:chOff x="1703354" y="2323084"/>
            <a:chExt cx="2709209" cy="681308"/>
          </a:xfrm>
        </p:grpSpPr>
        <p:sp>
          <p:nvSpPr>
            <p:cNvPr id="21" name="文本框 205"/>
            <p:cNvSpPr txBox="1"/>
            <p:nvPr/>
          </p:nvSpPr>
          <p:spPr>
            <a:xfrm>
              <a:off x="2736095" y="2401655"/>
              <a:ext cx="4640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omic Sans MS" panose="030F0702030302020204" pitchFamily="66" charset="0"/>
                </a:rPr>
                <a:t>…</a:t>
              </a:r>
              <a:endParaRPr lang="zh-CN" altLang="en-US" sz="24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22" name="矩形 206"/>
            <p:cNvSpPr/>
            <p:nvPr/>
          </p:nvSpPr>
          <p:spPr>
            <a:xfrm>
              <a:off x="3163267" y="2797961"/>
              <a:ext cx="69133" cy="1152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latin typeface="Comic Sans MS" panose="030F0702030302020204" pitchFamily="66" charset="0"/>
              </a:endParaRPr>
            </a:p>
          </p:txBody>
        </p:sp>
        <p:sp>
          <p:nvSpPr>
            <p:cNvPr id="35" name="矩形: 圆角 207"/>
            <p:cNvSpPr/>
            <p:nvPr/>
          </p:nvSpPr>
          <p:spPr>
            <a:xfrm>
              <a:off x="3123213" y="2357182"/>
              <a:ext cx="1044743" cy="64720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latin typeface="Comic Sans MS" panose="030F0702030302020204" pitchFamily="66" charset="0"/>
              </a:endParaRPr>
            </a:p>
          </p:txBody>
        </p:sp>
        <p:sp>
          <p:nvSpPr>
            <p:cNvPr id="36" name="文本框 208"/>
            <p:cNvSpPr txBox="1"/>
            <p:nvPr/>
          </p:nvSpPr>
          <p:spPr>
            <a:xfrm>
              <a:off x="3316281" y="2323084"/>
              <a:ext cx="9316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latin typeface="Comic Sans MS" panose="030F0702030302020204" pitchFamily="66" charset="0"/>
                  <a:cs typeface="Times New Roman" panose="02020603050405020304" pitchFamily="18" charset="0"/>
                </a:rPr>
                <a:t>Job N</a:t>
              </a:r>
            </a:p>
          </p:txBody>
        </p:sp>
        <p:sp>
          <p:nvSpPr>
            <p:cNvPr id="37" name="文本框 209"/>
            <p:cNvSpPr txBox="1"/>
            <p:nvPr/>
          </p:nvSpPr>
          <p:spPr>
            <a:xfrm>
              <a:off x="3933507" y="2492862"/>
              <a:ext cx="4790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latin typeface="Comic Sans MS" panose="030F0702030302020204" pitchFamily="66" charset="0"/>
                </a:rPr>
                <a:t>…</a:t>
              </a:r>
            </a:p>
          </p:txBody>
        </p:sp>
        <p:sp>
          <p:nvSpPr>
            <p:cNvPr id="38" name="矩形 210"/>
            <p:cNvSpPr/>
            <p:nvPr/>
          </p:nvSpPr>
          <p:spPr>
            <a:xfrm>
              <a:off x="3233786" y="2797961"/>
              <a:ext cx="69133" cy="1152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latin typeface="Comic Sans MS" panose="030F0702030302020204" pitchFamily="66" charset="0"/>
              </a:endParaRPr>
            </a:p>
          </p:txBody>
        </p:sp>
        <p:sp>
          <p:nvSpPr>
            <p:cNvPr id="40" name="矩形 211"/>
            <p:cNvSpPr/>
            <p:nvPr/>
          </p:nvSpPr>
          <p:spPr>
            <a:xfrm>
              <a:off x="3853178" y="2797961"/>
              <a:ext cx="138265" cy="1152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latin typeface="Comic Sans MS" panose="030F0702030302020204" pitchFamily="66" charset="0"/>
              </a:endParaRPr>
            </a:p>
          </p:txBody>
        </p:sp>
        <p:sp>
          <p:nvSpPr>
            <p:cNvPr id="41" name="矩形 212"/>
            <p:cNvSpPr/>
            <p:nvPr/>
          </p:nvSpPr>
          <p:spPr>
            <a:xfrm>
              <a:off x="3715098" y="2797961"/>
              <a:ext cx="138265" cy="1152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latin typeface="Comic Sans MS" panose="030F0702030302020204" pitchFamily="66" charset="0"/>
              </a:endParaRPr>
            </a:p>
          </p:txBody>
        </p:sp>
        <p:sp>
          <p:nvSpPr>
            <p:cNvPr id="42" name="矩形 213"/>
            <p:cNvSpPr/>
            <p:nvPr/>
          </p:nvSpPr>
          <p:spPr>
            <a:xfrm>
              <a:off x="3234002" y="2681092"/>
              <a:ext cx="69133" cy="1152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latin typeface="Comic Sans MS" panose="030F0702030302020204" pitchFamily="66" charset="0"/>
              </a:endParaRPr>
            </a:p>
          </p:txBody>
        </p:sp>
        <p:sp>
          <p:nvSpPr>
            <p:cNvPr id="43" name="矩形 214"/>
            <p:cNvSpPr/>
            <p:nvPr/>
          </p:nvSpPr>
          <p:spPr>
            <a:xfrm>
              <a:off x="3304522" y="2681092"/>
              <a:ext cx="69133" cy="1152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latin typeface="Comic Sans MS" panose="030F0702030302020204" pitchFamily="66" charset="0"/>
              </a:endParaRPr>
            </a:p>
          </p:txBody>
        </p:sp>
        <p:sp>
          <p:nvSpPr>
            <p:cNvPr id="44" name="矩形 215"/>
            <p:cNvSpPr/>
            <p:nvPr/>
          </p:nvSpPr>
          <p:spPr>
            <a:xfrm>
              <a:off x="3303351" y="2560677"/>
              <a:ext cx="69133" cy="1152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latin typeface="Comic Sans MS" panose="030F0702030302020204" pitchFamily="66" charset="0"/>
              </a:endParaRPr>
            </a:p>
          </p:txBody>
        </p:sp>
        <p:sp>
          <p:nvSpPr>
            <p:cNvPr id="45" name="矩形 216"/>
            <p:cNvSpPr/>
            <p:nvPr/>
          </p:nvSpPr>
          <p:spPr>
            <a:xfrm>
              <a:off x="3373871" y="2560677"/>
              <a:ext cx="69133" cy="1152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latin typeface="Comic Sans MS" panose="030F0702030302020204" pitchFamily="66" charset="0"/>
              </a:endParaRPr>
            </a:p>
          </p:txBody>
        </p:sp>
        <p:sp>
          <p:nvSpPr>
            <p:cNvPr id="46" name="矩形 217"/>
            <p:cNvSpPr/>
            <p:nvPr/>
          </p:nvSpPr>
          <p:spPr>
            <a:xfrm>
              <a:off x="3582688" y="2560677"/>
              <a:ext cx="138265" cy="1152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latin typeface="Comic Sans MS" panose="030F0702030302020204" pitchFamily="66" charset="0"/>
              </a:endParaRPr>
            </a:p>
          </p:txBody>
        </p:sp>
        <p:sp>
          <p:nvSpPr>
            <p:cNvPr id="47" name="矩形 218"/>
            <p:cNvSpPr/>
            <p:nvPr/>
          </p:nvSpPr>
          <p:spPr>
            <a:xfrm>
              <a:off x="3444608" y="2560677"/>
              <a:ext cx="138265" cy="1152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latin typeface="Comic Sans MS" panose="030F0702030302020204" pitchFamily="66" charset="0"/>
              </a:endParaRPr>
            </a:p>
          </p:txBody>
        </p:sp>
        <p:sp>
          <p:nvSpPr>
            <p:cNvPr id="48" name="矩形 219"/>
            <p:cNvSpPr/>
            <p:nvPr/>
          </p:nvSpPr>
          <p:spPr>
            <a:xfrm>
              <a:off x="3718088" y="2681092"/>
              <a:ext cx="138265" cy="1152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latin typeface="Comic Sans MS" panose="030F0702030302020204" pitchFamily="66" charset="0"/>
              </a:endParaRPr>
            </a:p>
          </p:txBody>
        </p:sp>
        <p:sp>
          <p:nvSpPr>
            <p:cNvPr id="49" name="矩形 220"/>
            <p:cNvSpPr/>
            <p:nvPr/>
          </p:nvSpPr>
          <p:spPr>
            <a:xfrm>
              <a:off x="3580008" y="2681092"/>
              <a:ext cx="138265" cy="1152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latin typeface="Comic Sans MS" panose="030F0702030302020204" pitchFamily="66" charset="0"/>
              </a:endParaRPr>
            </a:p>
          </p:txBody>
        </p:sp>
        <p:sp>
          <p:nvSpPr>
            <p:cNvPr id="50" name="矩形 221"/>
            <p:cNvSpPr/>
            <p:nvPr/>
          </p:nvSpPr>
          <p:spPr>
            <a:xfrm>
              <a:off x="1736303" y="2793872"/>
              <a:ext cx="53066" cy="1139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latin typeface="Comic Sans MS" panose="030F0702030302020204" pitchFamily="66" charset="0"/>
              </a:endParaRPr>
            </a:p>
          </p:txBody>
        </p:sp>
        <p:sp>
          <p:nvSpPr>
            <p:cNvPr id="51" name="矩形 222"/>
            <p:cNvSpPr/>
            <p:nvPr/>
          </p:nvSpPr>
          <p:spPr>
            <a:xfrm>
              <a:off x="2114332" y="2563849"/>
              <a:ext cx="108000" cy="1152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latin typeface="Comic Sans MS" panose="030F0702030302020204" pitchFamily="66" charset="0"/>
              </a:endParaRPr>
            </a:p>
          </p:txBody>
        </p:sp>
        <p:sp>
          <p:nvSpPr>
            <p:cNvPr id="52" name="矩形: 圆角 223"/>
            <p:cNvSpPr/>
            <p:nvPr/>
          </p:nvSpPr>
          <p:spPr>
            <a:xfrm>
              <a:off x="1703354" y="2355488"/>
              <a:ext cx="1044743" cy="64890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latin typeface="Comic Sans MS" panose="030F0702030302020204" pitchFamily="66" charset="0"/>
              </a:endParaRPr>
            </a:p>
          </p:txBody>
        </p:sp>
        <p:sp>
          <p:nvSpPr>
            <p:cNvPr id="53" name="文本框 224"/>
            <p:cNvSpPr txBox="1"/>
            <p:nvPr/>
          </p:nvSpPr>
          <p:spPr>
            <a:xfrm>
              <a:off x="1892807" y="2323087"/>
              <a:ext cx="929639" cy="277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latin typeface="Comic Sans MS" panose="030F0702030302020204" pitchFamily="66" charset="0"/>
                  <a:cs typeface="Times New Roman" panose="02020603050405020304" pitchFamily="18" charset="0"/>
                </a:rPr>
                <a:t>Job 1</a:t>
              </a:r>
            </a:p>
          </p:txBody>
        </p:sp>
        <p:sp>
          <p:nvSpPr>
            <p:cNvPr id="54" name="矩形 225"/>
            <p:cNvSpPr/>
            <p:nvPr/>
          </p:nvSpPr>
          <p:spPr>
            <a:xfrm>
              <a:off x="2006653" y="2563849"/>
              <a:ext cx="108000" cy="1139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latin typeface="Comic Sans MS" panose="030F0702030302020204" pitchFamily="66" charset="0"/>
              </a:endParaRPr>
            </a:p>
          </p:txBody>
        </p:sp>
        <p:sp>
          <p:nvSpPr>
            <p:cNvPr id="55" name="文本框 226"/>
            <p:cNvSpPr txBox="1"/>
            <p:nvPr/>
          </p:nvSpPr>
          <p:spPr>
            <a:xfrm>
              <a:off x="2507798" y="2523010"/>
              <a:ext cx="4780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latin typeface="Comic Sans MS" panose="030F0702030302020204" pitchFamily="66" charset="0"/>
                </a:rPr>
                <a:t>…</a:t>
              </a:r>
            </a:p>
          </p:txBody>
        </p:sp>
        <p:sp>
          <p:nvSpPr>
            <p:cNvPr id="56" name="矩形 227"/>
            <p:cNvSpPr/>
            <p:nvPr/>
          </p:nvSpPr>
          <p:spPr>
            <a:xfrm>
              <a:off x="1790809" y="2793872"/>
              <a:ext cx="53066" cy="1139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latin typeface="Comic Sans MS" panose="030F0702030302020204" pitchFamily="66" charset="0"/>
              </a:endParaRPr>
            </a:p>
          </p:txBody>
        </p:sp>
        <p:sp>
          <p:nvSpPr>
            <p:cNvPr id="57" name="矩形 228"/>
            <p:cNvSpPr/>
            <p:nvPr/>
          </p:nvSpPr>
          <p:spPr>
            <a:xfrm>
              <a:off x="1843874" y="2793872"/>
              <a:ext cx="53066" cy="1139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latin typeface="Comic Sans MS" panose="030F0702030302020204" pitchFamily="66" charset="0"/>
              </a:endParaRPr>
            </a:p>
          </p:txBody>
        </p:sp>
        <p:sp>
          <p:nvSpPr>
            <p:cNvPr id="58" name="矩形 229"/>
            <p:cNvSpPr/>
            <p:nvPr/>
          </p:nvSpPr>
          <p:spPr>
            <a:xfrm>
              <a:off x="1845499" y="2563849"/>
              <a:ext cx="53066" cy="1139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latin typeface="Comic Sans MS" panose="030F0702030302020204" pitchFamily="66" charset="0"/>
              </a:endParaRPr>
            </a:p>
          </p:txBody>
        </p:sp>
        <p:sp>
          <p:nvSpPr>
            <p:cNvPr id="59" name="矩形 230"/>
            <p:cNvSpPr/>
            <p:nvPr/>
          </p:nvSpPr>
          <p:spPr>
            <a:xfrm>
              <a:off x="2115975" y="2679395"/>
              <a:ext cx="108000" cy="1152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latin typeface="Comic Sans MS" panose="030F0702030302020204" pitchFamily="66" charset="0"/>
              </a:endParaRPr>
            </a:p>
          </p:txBody>
        </p:sp>
        <p:sp>
          <p:nvSpPr>
            <p:cNvPr id="60" name="矩形 231"/>
            <p:cNvSpPr/>
            <p:nvPr/>
          </p:nvSpPr>
          <p:spPr>
            <a:xfrm>
              <a:off x="1900004" y="2563849"/>
              <a:ext cx="53066" cy="1139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latin typeface="Comic Sans MS" panose="030F0702030302020204" pitchFamily="66" charset="0"/>
              </a:endParaRPr>
            </a:p>
          </p:txBody>
        </p:sp>
        <p:sp>
          <p:nvSpPr>
            <p:cNvPr id="61" name="矩形 232"/>
            <p:cNvSpPr/>
            <p:nvPr/>
          </p:nvSpPr>
          <p:spPr>
            <a:xfrm>
              <a:off x="1953070" y="2563849"/>
              <a:ext cx="53066" cy="1139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latin typeface="Comic Sans MS" panose="030F0702030302020204" pitchFamily="66" charset="0"/>
              </a:endParaRPr>
            </a:p>
          </p:txBody>
        </p:sp>
        <p:sp>
          <p:nvSpPr>
            <p:cNvPr id="62" name="矩形 233"/>
            <p:cNvSpPr/>
            <p:nvPr/>
          </p:nvSpPr>
          <p:spPr>
            <a:xfrm>
              <a:off x="2226481" y="2795250"/>
              <a:ext cx="108000" cy="1152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latin typeface="Comic Sans MS" panose="030F0702030302020204" pitchFamily="66" charset="0"/>
              </a:endParaRPr>
            </a:p>
          </p:txBody>
        </p:sp>
        <p:sp>
          <p:nvSpPr>
            <p:cNvPr id="63" name="矩形 234"/>
            <p:cNvSpPr/>
            <p:nvPr/>
          </p:nvSpPr>
          <p:spPr>
            <a:xfrm>
              <a:off x="2223954" y="2679395"/>
              <a:ext cx="108000" cy="1152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latin typeface="Comic Sans MS" panose="030F0702030302020204" pitchFamily="66" charset="0"/>
              </a:endParaRPr>
            </a:p>
          </p:txBody>
        </p:sp>
        <p:sp>
          <p:nvSpPr>
            <p:cNvPr id="64" name="矩形 235"/>
            <p:cNvSpPr/>
            <p:nvPr/>
          </p:nvSpPr>
          <p:spPr>
            <a:xfrm>
              <a:off x="2220464" y="2563849"/>
              <a:ext cx="108000" cy="1152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latin typeface="Comic Sans MS" panose="030F0702030302020204" pitchFamily="66" charset="0"/>
              </a:endParaRPr>
            </a:p>
          </p:txBody>
        </p:sp>
        <p:sp>
          <p:nvSpPr>
            <p:cNvPr id="65" name="矩形 236"/>
            <p:cNvSpPr/>
            <p:nvPr/>
          </p:nvSpPr>
          <p:spPr>
            <a:xfrm>
              <a:off x="2334174" y="2795250"/>
              <a:ext cx="108000" cy="1152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latin typeface="Comic Sans MS" panose="030F0702030302020204" pitchFamily="66" charset="0"/>
              </a:endParaRPr>
            </a:p>
          </p:txBody>
        </p:sp>
        <p:sp>
          <p:nvSpPr>
            <p:cNvPr id="66" name="矩形 237"/>
            <p:cNvSpPr/>
            <p:nvPr/>
          </p:nvSpPr>
          <p:spPr>
            <a:xfrm>
              <a:off x="2334749" y="2679395"/>
              <a:ext cx="108000" cy="1152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latin typeface="Comic Sans MS" panose="030F0702030302020204" pitchFamily="66" charset="0"/>
              </a:endParaRPr>
            </a:p>
          </p:txBody>
        </p:sp>
        <p:sp>
          <p:nvSpPr>
            <p:cNvPr id="67" name="矩形 238"/>
            <p:cNvSpPr/>
            <p:nvPr/>
          </p:nvSpPr>
          <p:spPr>
            <a:xfrm>
              <a:off x="2442686" y="2795250"/>
              <a:ext cx="108000" cy="1152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latin typeface="Comic Sans MS" panose="030F0702030302020204" pitchFamily="66" charset="0"/>
              </a:endParaRPr>
            </a:p>
          </p:txBody>
        </p:sp>
        <p:sp>
          <p:nvSpPr>
            <p:cNvPr id="68" name="矩形 239"/>
            <p:cNvSpPr/>
            <p:nvPr/>
          </p:nvSpPr>
          <p:spPr>
            <a:xfrm>
              <a:off x="1788251" y="2677667"/>
              <a:ext cx="53066" cy="1139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latin typeface="Comic Sans MS" panose="030F0702030302020204" pitchFamily="66" charset="0"/>
              </a:endParaRPr>
            </a:p>
          </p:txBody>
        </p:sp>
        <p:sp>
          <p:nvSpPr>
            <p:cNvPr id="69" name="矩形 240"/>
            <p:cNvSpPr/>
            <p:nvPr/>
          </p:nvSpPr>
          <p:spPr>
            <a:xfrm>
              <a:off x="1842757" y="2677667"/>
              <a:ext cx="53066" cy="1139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latin typeface="Comic Sans MS" panose="030F0702030302020204" pitchFamily="66" charset="0"/>
              </a:endParaRPr>
            </a:p>
          </p:txBody>
        </p:sp>
        <p:sp>
          <p:nvSpPr>
            <p:cNvPr id="70" name="矩形 241"/>
            <p:cNvSpPr/>
            <p:nvPr/>
          </p:nvSpPr>
          <p:spPr>
            <a:xfrm>
              <a:off x="1895822" y="2677667"/>
              <a:ext cx="53066" cy="1139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latin typeface="Comic Sans MS" panose="030F0702030302020204" pitchFamily="66" charset="0"/>
              </a:endParaRPr>
            </a:p>
          </p:txBody>
        </p:sp>
      </p:grpSp>
      <p:sp>
        <p:nvSpPr>
          <p:cNvPr id="72" name="文本框 247"/>
          <p:cNvSpPr txBox="1"/>
          <p:nvPr/>
        </p:nvSpPr>
        <p:spPr>
          <a:xfrm>
            <a:off x="7320343" y="2861599"/>
            <a:ext cx="464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Comic Sans MS" panose="030F0702030302020204" pitchFamily="66" charset="0"/>
              </a:rPr>
              <a:t>…</a:t>
            </a:r>
            <a:endParaRPr lang="zh-CN" altLang="en-US" sz="2400" b="1" dirty="0">
              <a:latin typeface="Comic Sans MS" panose="030F0702030302020204" pitchFamily="66" charset="0"/>
            </a:endParaRPr>
          </a:p>
        </p:txBody>
      </p:sp>
      <p:grpSp>
        <p:nvGrpSpPr>
          <p:cNvPr id="73" name="组合 248"/>
          <p:cNvGrpSpPr/>
          <p:nvPr/>
        </p:nvGrpSpPr>
        <p:grpSpPr>
          <a:xfrm>
            <a:off x="6453930" y="2922183"/>
            <a:ext cx="945543" cy="478631"/>
            <a:chOff x="6549690" y="1152049"/>
            <a:chExt cx="945543" cy="478631"/>
          </a:xfrm>
        </p:grpSpPr>
        <p:sp>
          <p:nvSpPr>
            <p:cNvPr id="74" name="文本框 249"/>
            <p:cNvSpPr txBox="1"/>
            <p:nvPr/>
          </p:nvSpPr>
          <p:spPr>
            <a:xfrm>
              <a:off x="6549690" y="1152049"/>
              <a:ext cx="9455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>
                  <a:latin typeface="Comic Sans MS" panose="030F0702030302020204" pitchFamily="66" charset="0"/>
                  <a:cs typeface="Times New Roman" panose="02020603050405020304" pitchFamily="18" charset="0"/>
                </a:rPr>
                <a:t>(512, 0.01</a:t>
              </a:r>
            </a:p>
            <a:p>
              <a:r>
                <a:rPr lang="en-US" altLang="zh-CN" sz="1100" b="1" dirty="0">
                  <a:latin typeface="Comic Sans MS" panose="030F0702030302020204" pitchFamily="66" charset="0"/>
                  <a:cs typeface="Times New Roman" panose="02020603050405020304" pitchFamily="18" charset="0"/>
                </a:rPr>
                <a:t>, 0.0005, …)</a:t>
              </a:r>
            </a:p>
          </p:txBody>
        </p:sp>
        <p:sp>
          <p:nvSpPr>
            <p:cNvPr id="75" name="矩形: 圆角 250"/>
            <p:cNvSpPr/>
            <p:nvPr/>
          </p:nvSpPr>
          <p:spPr>
            <a:xfrm>
              <a:off x="6570644" y="1165302"/>
              <a:ext cx="874800" cy="46537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latin typeface="Comic Sans MS" panose="030F0702030302020204" pitchFamily="66" charset="0"/>
              </a:endParaRPr>
            </a:p>
          </p:txBody>
        </p:sp>
      </p:grpSp>
      <p:grpSp>
        <p:nvGrpSpPr>
          <p:cNvPr id="76" name="组合 251"/>
          <p:cNvGrpSpPr/>
          <p:nvPr/>
        </p:nvGrpSpPr>
        <p:grpSpPr>
          <a:xfrm>
            <a:off x="7683607" y="2929014"/>
            <a:ext cx="945543" cy="471800"/>
            <a:chOff x="7779367" y="1158880"/>
            <a:chExt cx="945543" cy="471800"/>
          </a:xfrm>
        </p:grpSpPr>
        <p:sp>
          <p:nvSpPr>
            <p:cNvPr id="77" name="文本框 252"/>
            <p:cNvSpPr txBox="1"/>
            <p:nvPr/>
          </p:nvSpPr>
          <p:spPr>
            <a:xfrm>
              <a:off x="7779367" y="1158880"/>
              <a:ext cx="9455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>
                  <a:latin typeface="Comic Sans MS" panose="030F0702030302020204" pitchFamily="66" charset="0"/>
                  <a:cs typeface="Times New Roman" panose="02020603050405020304" pitchFamily="18" charset="0"/>
                </a:rPr>
                <a:t>(256, 0.01</a:t>
              </a:r>
            </a:p>
            <a:p>
              <a:r>
                <a:rPr lang="en-US" altLang="zh-CN" sz="1100" b="1" dirty="0">
                  <a:latin typeface="Comic Sans MS" panose="030F0702030302020204" pitchFamily="66" charset="0"/>
                  <a:cs typeface="Times New Roman" panose="02020603050405020304" pitchFamily="18" charset="0"/>
                </a:rPr>
                <a:t>, 0.0005, …)</a:t>
              </a:r>
            </a:p>
          </p:txBody>
        </p:sp>
        <p:sp>
          <p:nvSpPr>
            <p:cNvPr id="78" name="矩形: 圆角 253"/>
            <p:cNvSpPr/>
            <p:nvPr/>
          </p:nvSpPr>
          <p:spPr>
            <a:xfrm>
              <a:off x="7801738" y="1165302"/>
              <a:ext cx="875541" cy="46537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b="1">
                <a:latin typeface="Comic Sans MS" panose="030F0702030302020204" pitchFamily="66" charset="0"/>
              </a:endParaRPr>
            </a:p>
          </p:txBody>
        </p:sp>
      </p:grpSp>
      <p:sp>
        <p:nvSpPr>
          <p:cNvPr id="24" name="灯片编号占位符 29"/>
          <p:cNvSpPr>
            <a:spLocks noGrp="1"/>
          </p:cNvSpPr>
          <p:nvPr/>
        </p:nvSpPr>
        <p:spPr>
          <a:xfrm>
            <a:off x="8050656" y="4884709"/>
            <a:ext cx="101836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10261E-08DB-40CB-B779-A7FED4E14967}" type="slidenum">
              <a:rPr lang="zh-CN" altLang="en-US" b="1" smtClean="0">
                <a:solidFill>
                  <a:schemeClr val="tx1"/>
                </a:solidFill>
                <a:latin typeface="Comic Sans MS" panose="030F0702030302020204" pitchFamily="66" charset="0"/>
              </a:rPr>
              <a:t>6</a:t>
            </a:fld>
            <a:endParaRPr lang="zh-CN" altLang="en-US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744083-54DB-E7BC-51C1-B6550DC61BE7}"/>
              </a:ext>
            </a:extLst>
          </p:cNvPr>
          <p:cNvSpPr txBox="1"/>
          <p:nvPr/>
        </p:nvSpPr>
        <p:spPr>
          <a:xfrm>
            <a:off x="-208010" y="3894068"/>
            <a:ext cx="90412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altLang="zh-CN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Job-Array: train concurrently, instead of sequentially</a:t>
            </a:r>
          </a:p>
          <a:p>
            <a:pPr marL="1085850" lvl="2" indent="-400050">
              <a:buFont typeface="+mj-lt"/>
              <a:buAutoNum type="romanLcPeriod"/>
            </a:pPr>
            <a:r>
              <a:rPr lang="en-US" altLang="zh-CN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How to seamlessly switch between sibling jobs?</a:t>
            </a:r>
          </a:p>
          <a:p>
            <a:pPr marL="1085850" lvl="2" indent="-400050">
              <a:buFont typeface="+mj-lt"/>
              <a:buAutoNum type="romanLcPeriod"/>
            </a:pPr>
            <a:r>
              <a:rPr lang="en-US" altLang="zh-CN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How to efficiently schedule multiple jobs in one pipeline?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文本框 37"/>
          <p:cNvSpPr txBox="1"/>
          <p:nvPr/>
        </p:nvSpPr>
        <p:spPr>
          <a:xfrm>
            <a:off x="320435" y="147766"/>
            <a:ext cx="7385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Job-Array Pipeline (JAP) Parallelism</a:t>
            </a:r>
            <a:endParaRPr lang="zh-CN" alt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3" name="文本占位符 3"/>
          <p:cNvSpPr txBox="1"/>
          <p:nvPr/>
        </p:nvSpPr>
        <p:spPr>
          <a:xfrm>
            <a:off x="164599" y="1715729"/>
            <a:ext cx="8563896" cy="440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lvl="1" indent="-285750">
              <a:buFont typeface="Arial" panose="020B0604020202020204" pitchFamily="34" charset="0"/>
              <a:buChar char="•"/>
            </a:pPr>
            <a:endParaRPr lang="en-US" altLang="zh-CN" sz="1950" dirty="0">
              <a:latin typeface="Comic Sans MS" panose="030F0702030302020204" pitchFamily="66" charset="0"/>
            </a:endParaRPr>
          </a:p>
        </p:txBody>
      </p:sp>
      <p:sp>
        <p:nvSpPr>
          <p:cNvPr id="6" name="文本占位符 3"/>
          <p:cNvSpPr txBox="1"/>
          <p:nvPr/>
        </p:nvSpPr>
        <p:spPr>
          <a:xfrm>
            <a:off x="79932" y="1036305"/>
            <a:ext cx="8563896" cy="3004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100" b="1" dirty="0">
                <a:latin typeface="Comic Sans MS" panose="030F0702030302020204" pitchFamily="66" charset="0"/>
              </a:rPr>
              <a:t>Job-level parallelism for high throughput model exploration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endParaRPr lang="en-US" altLang="zh-CN" sz="1800" b="1" dirty="0">
              <a:latin typeface="Comic Sans MS" panose="030F0702030302020204" pitchFamily="66" charset="0"/>
            </a:endParaRPr>
          </a:p>
          <a:p>
            <a:pPr marL="3028950" lvl="8" indent="-285750">
              <a:buFont typeface="Arial" panose="020B0604020202020204" pitchFamily="34" charset="0"/>
              <a:buChar char="•"/>
            </a:pPr>
            <a:endParaRPr lang="en-US" altLang="zh-CN" sz="1500" b="1" dirty="0">
              <a:latin typeface="Comic Sans MS" panose="030F0702030302020204" pitchFamily="66" charset="0"/>
            </a:endParaRPr>
          </a:p>
          <a:p>
            <a:pPr marL="628650" lvl="1" indent="-285750">
              <a:buFont typeface="Arial" panose="020B0604020202020204" pitchFamily="34" charset="0"/>
              <a:buChar char="•"/>
            </a:pPr>
            <a:endParaRPr lang="en-US" altLang="zh-CN" sz="1950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100" b="1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100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380" y="4182875"/>
            <a:ext cx="7876540" cy="10737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400" dirty="0">
                <a:latin typeface="Comic Sans MS" panose="030F0702030302020204" pitchFamily="66" charset="0"/>
              </a:rPr>
              <a:t>Given a job-array J and a cluster of servers H, </a:t>
            </a:r>
            <a:r>
              <a:rPr lang="en-US" altLang="zh-CN" sz="14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JAP</a:t>
            </a:r>
            <a:r>
              <a:rPr lang="en-US" altLang="zh-CN" sz="1400" dirty="0">
                <a:latin typeface="Comic Sans MS" panose="030F0702030302020204" pitchFamily="66" charset="0"/>
              </a:rPr>
              <a:t> is a pipeline parallelism that supports the stages of different jobs in J execute </a:t>
            </a:r>
            <a:r>
              <a:rPr lang="en-US" altLang="zh-CN" sz="1400" dirty="0">
                <a:solidFill>
                  <a:srgbClr val="FF0000"/>
                </a:solidFill>
                <a:latin typeface="Comic Sans MS" panose="030F0702030302020204" pitchFamily="66" charset="0"/>
              </a:rPr>
              <a:t>concurrently rather than consecutively</a:t>
            </a:r>
            <a:r>
              <a:rPr lang="en-US" altLang="zh-CN" sz="1400" dirty="0">
                <a:latin typeface="Comic Sans MS" panose="030F0702030302020204" pitchFamily="66" charset="0"/>
              </a:rPr>
              <a:t>. </a:t>
            </a:r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12" y="1531421"/>
            <a:ext cx="7677785" cy="2355850"/>
          </a:xfrm>
          <a:prstGeom prst="rect">
            <a:avLst/>
          </a:prstGeom>
        </p:spPr>
      </p:pic>
      <p:sp>
        <p:nvSpPr>
          <p:cNvPr id="5" name="矩形 21"/>
          <p:cNvSpPr/>
          <p:nvPr/>
        </p:nvSpPr>
        <p:spPr>
          <a:xfrm>
            <a:off x="1986280" y="1411605"/>
            <a:ext cx="5048250" cy="497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omic Sans MS" panose="030F0702030302020204" pitchFamily="66" charset="0"/>
            </a:endParaRPr>
          </a:p>
        </p:txBody>
      </p:sp>
      <p:sp>
        <p:nvSpPr>
          <p:cNvPr id="10" name="灯片编号占位符 29"/>
          <p:cNvSpPr>
            <a:spLocks noGrp="1"/>
          </p:cNvSpPr>
          <p:nvPr>
            <p:ph type="sldNum" sz="quarter" idx="12"/>
          </p:nvPr>
        </p:nvSpPr>
        <p:spPr>
          <a:xfrm>
            <a:off x="8050656" y="4884709"/>
            <a:ext cx="1018368" cy="273844"/>
          </a:xfrm>
        </p:spPr>
        <p:txBody>
          <a:bodyPr/>
          <a:lstStyle/>
          <a:p>
            <a:fld id="{E310261E-08DB-40CB-B779-A7FED4E14967}" type="slidenum">
              <a:rPr lang="zh-CN" altLang="en-US" smtClean="0">
                <a:solidFill>
                  <a:schemeClr val="tx1"/>
                </a:solidFill>
                <a:latin typeface="Comic Sans MS" panose="030F0702030302020204" pitchFamily="66" charset="0"/>
              </a:rPr>
              <a:t>7</a:t>
            </a:fld>
            <a:endParaRPr lang="zh-CN" alt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352563-EE9A-6C0B-D020-BC35629F2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0217" y="1602403"/>
            <a:ext cx="5435600" cy="2667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文本框 37"/>
          <p:cNvSpPr txBox="1"/>
          <p:nvPr/>
        </p:nvSpPr>
        <p:spPr>
          <a:xfrm>
            <a:off x="320434" y="147766"/>
            <a:ext cx="5941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ArrayPipe Framework Overview</a:t>
            </a:r>
            <a:endParaRPr lang="zh-CN" alt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3" name="文本占位符 3"/>
          <p:cNvSpPr txBox="1"/>
          <p:nvPr/>
        </p:nvSpPr>
        <p:spPr>
          <a:xfrm>
            <a:off x="164599" y="1715729"/>
            <a:ext cx="8563896" cy="440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lvl="1" indent="-285750">
              <a:buFont typeface="Arial" panose="020B0604020202020204" pitchFamily="34" charset="0"/>
              <a:buChar char="•"/>
            </a:pPr>
            <a:endParaRPr lang="en-US" altLang="zh-CN" sz="1950" dirty="0">
              <a:latin typeface="Comic Sans MS" panose="030F0702030302020204" pitchFamily="66" charset="0"/>
            </a:endParaRPr>
          </a:p>
        </p:txBody>
      </p:sp>
      <p:sp>
        <p:nvSpPr>
          <p:cNvPr id="9" name="内容占位符 2"/>
          <p:cNvSpPr txBox="1"/>
          <p:nvPr/>
        </p:nvSpPr>
        <p:spPr>
          <a:xfrm>
            <a:off x="4853080" y="2708233"/>
            <a:ext cx="4126320" cy="1795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Scheduler</a:t>
            </a:r>
            <a:r>
              <a:rPr lang="en-US" altLang="zh-CN" sz="1400" dirty="0">
                <a:latin typeface="Comic Sans MS" panose="030F0702030302020204" pitchFamily="66" charset="0"/>
              </a:rPr>
              <a:t>  integrates two algorithms (B&amp;B and Genetic algorithm) to generate the pipeline plans a job-array.</a:t>
            </a:r>
            <a:endParaRPr lang="zh-CN" altLang="en-US" sz="1400" dirty="0">
              <a:latin typeface="Comic Sans MS" panose="030F0702030302020204" pitchFamily="66" charset="0"/>
            </a:endParaRPr>
          </a:p>
        </p:txBody>
      </p:sp>
      <p:sp>
        <p:nvSpPr>
          <p:cNvPr id="10" name="内容占位符 2"/>
          <p:cNvSpPr txBox="1"/>
          <p:nvPr/>
        </p:nvSpPr>
        <p:spPr>
          <a:xfrm>
            <a:off x="4853080" y="3734371"/>
            <a:ext cx="4429468" cy="17335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Memory Manager</a:t>
            </a:r>
            <a:r>
              <a:rPr lang="en-US" altLang="zh-CN" sz="1400" dirty="0">
                <a:latin typeface="Comic Sans MS" panose="030F0702030302020204" pitchFamily="66" charset="0"/>
              </a:rPr>
              <a:t>  mitigates the  memory pressure via re-computation, just in-time updates, memory virtualization, and a dedicated buffer to pre-load model parameters.</a:t>
            </a:r>
            <a:endParaRPr lang="zh-CN" altLang="en-US" sz="1400" dirty="0">
              <a:latin typeface="Comic Sans MS" panose="030F0702030302020204" pitchFamily="66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85" y="1107440"/>
            <a:ext cx="4509135" cy="3649345"/>
          </a:xfrm>
          <a:prstGeom prst="rect">
            <a:avLst/>
          </a:prstGeom>
        </p:spPr>
      </p:pic>
      <p:sp>
        <p:nvSpPr>
          <p:cNvPr id="5" name="灯片编号占位符 29"/>
          <p:cNvSpPr>
            <a:spLocks noGrp="1"/>
          </p:cNvSpPr>
          <p:nvPr>
            <p:ph type="sldNum" sz="quarter" idx="12"/>
          </p:nvPr>
        </p:nvSpPr>
        <p:spPr>
          <a:xfrm>
            <a:off x="8050656" y="4884709"/>
            <a:ext cx="1018368" cy="273844"/>
          </a:xfrm>
        </p:spPr>
        <p:txBody>
          <a:bodyPr/>
          <a:lstStyle/>
          <a:p>
            <a:fld id="{E310261E-08DB-40CB-B779-A7FED4E14967}" type="slidenum">
              <a:rPr lang="zh-CN" altLang="en-US" smtClean="0">
                <a:solidFill>
                  <a:schemeClr val="tx1"/>
                </a:solidFill>
                <a:latin typeface="Comic Sans MS" panose="030F0702030302020204" pitchFamily="66" charset="0"/>
              </a:rPr>
              <a:t>8</a:t>
            </a:fld>
            <a:endParaRPr lang="zh-CN" alt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内容占位符 2"/>
          <p:cNvSpPr txBox="1"/>
          <p:nvPr/>
        </p:nvSpPr>
        <p:spPr>
          <a:xfrm>
            <a:off x="4853079" y="1366105"/>
            <a:ext cx="4126321" cy="1795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Binder</a:t>
            </a:r>
            <a:r>
              <a:rPr lang="en-US" altLang="zh-CN" sz="1400" dirty="0">
                <a:latin typeface="Comic Sans MS" panose="030F0702030302020204" pitchFamily="66" charset="0"/>
              </a:rPr>
              <a:t>  regards a batch of sibling jobs as a whole and packs them as a job-array supported by </a:t>
            </a:r>
            <a:r>
              <a:rPr lang="en-US" altLang="zh-CN" sz="14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Low-Cost Context Switching (LCS)</a:t>
            </a:r>
            <a:r>
              <a:rPr lang="en-US" altLang="zh-CN" sz="1400" dirty="0">
                <a:latin typeface="Comic Sans MS" panose="030F0702030302020204" pitchFamily="66" charset="0"/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文本框 37"/>
          <p:cNvSpPr txBox="1"/>
          <p:nvPr/>
        </p:nvSpPr>
        <p:spPr>
          <a:xfrm>
            <a:off x="320435" y="147766"/>
            <a:ext cx="5104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Binder</a:t>
            </a:r>
            <a:endParaRPr lang="zh-CN" alt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3" name="文本占位符 3"/>
          <p:cNvSpPr txBox="1"/>
          <p:nvPr/>
        </p:nvSpPr>
        <p:spPr>
          <a:xfrm>
            <a:off x="164599" y="1715729"/>
            <a:ext cx="8563896" cy="440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lvl="1" indent="-285750">
              <a:buFont typeface="Arial" panose="020B0604020202020204" pitchFamily="34" charset="0"/>
              <a:buChar char="•"/>
            </a:pPr>
            <a:endParaRPr lang="en-US" altLang="zh-CN" sz="1950" dirty="0">
              <a:latin typeface="Comic Sans MS" panose="030F0702030302020204" pitchFamily="66" charset="0"/>
            </a:endParaRPr>
          </a:p>
        </p:txBody>
      </p:sp>
      <p:sp>
        <p:nvSpPr>
          <p:cNvPr id="5" name="Text Box 3"/>
          <p:cNvSpPr txBox="1"/>
          <p:nvPr>
            <p:custDataLst>
              <p:tags r:id="rId1"/>
            </p:custDataLst>
          </p:nvPr>
        </p:nvSpPr>
        <p:spPr>
          <a:xfrm>
            <a:off x="230505" y="987915"/>
            <a:ext cx="766445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600" dirty="0">
                <a:latin typeface="Comic Sans MS" panose="030F0702030302020204" pitchFamily="66" charset="0"/>
                <a:sym typeface="+mn-ea"/>
              </a:rPr>
              <a:t>Challenge 1: How to support </a:t>
            </a:r>
            <a:r>
              <a:rPr lang="en-US" altLang="zh-CN" sz="1600" dirty="0">
                <a:solidFill>
                  <a:srgbClr val="FF0000"/>
                </a:solidFill>
                <a:latin typeface="Comic Sans MS" panose="030F0702030302020204" pitchFamily="66" charset="0"/>
                <a:sym typeface="+mn-ea"/>
              </a:rPr>
              <a:t>low-cost context switching </a:t>
            </a:r>
            <a:r>
              <a:rPr lang="en-US" altLang="zh-CN" sz="1600" dirty="0">
                <a:latin typeface="Comic Sans MS" panose="030F0702030302020204" pitchFamily="66" charset="0"/>
                <a:sym typeface="+mn-ea"/>
              </a:rPr>
              <a:t>between sibling jobs?</a:t>
            </a:r>
          </a:p>
        </p:txBody>
      </p:sp>
      <p:sp>
        <p:nvSpPr>
          <p:cNvPr id="6" name="Text Box 3"/>
          <p:cNvSpPr txBox="1"/>
          <p:nvPr>
            <p:custDataLst>
              <p:tags r:id="rId2"/>
            </p:custDataLst>
          </p:nvPr>
        </p:nvSpPr>
        <p:spPr>
          <a:xfrm>
            <a:off x="230504" y="3193932"/>
            <a:ext cx="766445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600" dirty="0">
                <a:latin typeface="Comic Sans MS" panose="030F0702030302020204" pitchFamily="66" charset="0"/>
              </a:rPr>
              <a:t>Training with Binder supported by Low-Cost Context Switching (LCS).</a:t>
            </a:r>
            <a:endParaRPr lang="en-US" altLang="zh-CN" sz="1600" dirty="0">
              <a:latin typeface="Comic Sans MS" panose="030F0702030302020204" pitchFamily="66" charset="0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85190" y="1433247"/>
            <a:ext cx="5808980" cy="16757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47420" y="3594473"/>
            <a:ext cx="5961380" cy="1574800"/>
          </a:xfrm>
          <a:prstGeom prst="rect">
            <a:avLst/>
          </a:prstGeom>
        </p:spPr>
      </p:pic>
      <p:sp>
        <p:nvSpPr>
          <p:cNvPr id="10" name="灯片编号占位符 29"/>
          <p:cNvSpPr>
            <a:spLocks noGrp="1"/>
          </p:cNvSpPr>
          <p:nvPr>
            <p:ph type="sldNum" sz="quarter" idx="12"/>
          </p:nvPr>
        </p:nvSpPr>
        <p:spPr>
          <a:xfrm>
            <a:off x="8050656" y="4884709"/>
            <a:ext cx="1018368" cy="273844"/>
          </a:xfrm>
        </p:spPr>
        <p:txBody>
          <a:bodyPr/>
          <a:lstStyle/>
          <a:p>
            <a:fld id="{E310261E-08DB-40CB-B779-A7FED4E14967}" type="slidenum">
              <a:rPr lang="zh-CN" altLang="en-US" smtClean="0">
                <a:solidFill>
                  <a:schemeClr val="tx1"/>
                </a:solidFill>
                <a:latin typeface="Comic Sans MS" panose="030F0702030302020204" pitchFamily="66" charset="0"/>
              </a:rPr>
              <a:t>9</a:t>
            </a:fld>
            <a:endParaRPr lang="zh-CN" alt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3B69EA52-77A7-3559-C5CC-94FBFDFF182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799036" y="1597690"/>
            <a:ext cx="2445992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600" b="1" dirty="0">
                <a:latin typeface="Comic Sans MS" panose="030F0702030302020204" pitchFamily="66" charset="0"/>
              </a:rPr>
              <a:t>Switching context</a:t>
            </a:r>
            <a:r>
              <a:rPr lang="en-US" altLang="zh-CN" sz="1600" dirty="0">
                <a:latin typeface="Comic Sans MS" panose="030F0702030302020204" pitchFamily="66" charset="0"/>
              </a:rPr>
              <a:t>:</a:t>
            </a:r>
          </a:p>
          <a:p>
            <a:r>
              <a:rPr lang="en-US" altLang="zh-CN" sz="1600" dirty="0">
                <a:latin typeface="Comic Sans MS" panose="030F0702030302020204" pitchFamily="66" charset="0"/>
                <a:sym typeface="+mn-ea"/>
              </a:rPr>
              <a:t>    model states</a:t>
            </a:r>
          </a:p>
          <a:p>
            <a:r>
              <a:rPr lang="en-US" altLang="zh-CN" sz="1600" dirty="0">
                <a:latin typeface="Comic Sans MS" panose="030F0702030302020204" pitchFamily="66" charset="0"/>
                <a:sym typeface="+mn-ea"/>
              </a:rPr>
              <a:t>    activations</a:t>
            </a:r>
          </a:p>
          <a:p>
            <a:r>
              <a:rPr lang="en-US" altLang="zh-CN" sz="1600" dirty="0">
                <a:latin typeface="Comic Sans MS" panose="030F0702030302020204" pitchFamily="66" charset="0"/>
                <a:sym typeface="+mn-ea"/>
              </a:rPr>
              <a:t>    gradients</a:t>
            </a:r>
          </a:p>
          <a:p>
            <a:endParaRPr lang="en-US" altLang="zh-CN" sz="1600" dirty="0">
              <a:latin typeface="Comic Sans MS" panose="030F0702030302020204" pitchFamily="66" charset="0"/>
              <a:sym typeface="+mn-ea"/>
            </a:endParaRPr>
          </a:p>
          <a:p>
            <a:endParaRPr lang="en-US" altLang="zh-CN" sz="1600" dirty="0">
              <a:latin typeface="Comic Sans MS" panose="030F0702030302020204" pitchFamily="66" charset="0"/>
              <a:sym typeface="+mn-ea"/>
            </a:endParaRP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EA03210A-7611-38CD-E493-23762869E066}"/>
              </a:ext>
            </a:extLst>
          </p:cNvPr>
          <p:cNvSpPr txBox="1"/>
          <p:nvPr/>
        </p:nvSpPr>
        <p:spPr>
          <a:xfrm>
            <a:off x="6799035" y="3532486"/>
            <a:ext cx="2180365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b="1" dirty="0">
                <a:latin typeface="Comic Sans MS" panose="030F0702030302020204" pitchFamily="66" charset="0"/>
              </a:rPr>
              <a:t>Switching states</a:t>
            </a:r>
            <a:r>
              <a:rPr lang="en-US" altLang="zh-CN" sz="1600" dirty="0">
                <a:latin typeface="Comic Sans MS" panose="030F0702030302020204" pitchFamily="66" charset="0"/>
              </a:rPr>
              <a:t>:</a:t>
            </a:r>
          </a:p>
          <a:p>
            <a:r>
              <a:rPr lang="en-US" altLang="zh-CN" sz="1600" dirty="0">
                <a:latin typeface="Comic Sans MS" panose="030F0702030302020204" pitchFamily="66" charset="0"/>
                <a:sym typeface="+mn-ea"/>
              </a:rPr>
              <a:t>    parameter</a:t>
            </a:r>
          </a:p>
          <a:p>
            <a:r>
              <a:rPr lang="en-US" altLang="zh-CN" sz="1600" dirty="0">
                <a:latin typeface="Comic Sans MS" panose="030F0702030302020204" pitchFamily="66" charset="0"/>
                <a:sym typeface="+mn-ea"/>
              </a:rPr>
              <a:t>    optimizer</a:t>
            </a:r>
          </a:p>
          <a:p>
            <a:endParaRPr lang="en-US" altLang="zh-CN" sz="1600" dirty="0">
              <a:latin typeface="Comic Sans MS" panose="030F0702030302020204" pitchFamily="66" charset="0"/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72f9207b-2cf3-4eff-bbb5-38f521dbd4dd"/>
  <p:tag name="COMMONDATA" val="eyJoZGlkIjoiOTA1NWY0ODg3MTNmNzIxY2RlYTkxNDlmYzJhMTBjMzY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2.86141732283465,&quot;left&quot;:18.14992125984252,&quot;top&quot;:77.78858267716535,&quot;width&quot;:603.500078740157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2.86141732283465,&quot;left&quot;:18.14992125984252,&quot;top&quot;:77.78858267716535,&quot;width&quot;:603.500078740157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2.86141732283465,&quot;left&quot;:18.14992125984252,&quot;top&quot;:77.78858267716535,&quot;width&quot;:603.500078740157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2.86141732283465,&quot;left&quot;:18.14992125984252,&quot;top&quot;:77.78858267716535,&quot;width&quot;:603.500078740157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2.86141732283465,&quot;left&quot;:18.14992125984252,&quot;top&quot;:77.78858267716535,&quot;width&quot;:603.5000787401575}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258</TotalTime>
  <Words>1147</Words>
  <Application>Microsoft Macintosh PowerPoint</Application>
  <PresentationFormat>On-screen Show (16:9)</PresentationFormat>
  <Paragraphs>184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等线</vt:lpstr>
      <vt:lpstr>Arial</vt:lpstr>
      <vt:lpstr>Calibri</vt:lpstr>
      <vt:lpstr>Comic Sans MS</vt:lpstr>
      <vt:lpstr>Wingdings</vt:lpstr>
      <vt:lpstr>Office 主题</vt:lpstr>
      <vt:lpstr>ArrayPipe: Introducing Job-Array Pipeline Parallelism for High Throughput Model Exploration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Office</cp:lastModifiedBy>
  <cp:revision>669</cp:revision>
  <cp:lastPrinted>2025-05-17T10:49:05Z</cp:lastPrinted>
  <dcterms:created xsi:type="dcterms:W3CDTF">2025-05-14T16:18:00Z</dcterms:created>
  <dcterms:modified xsi:type="dcterms:W3CDTF">2025-06-01T09:55:25Z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9656803E982F4519B11D460DB7F4FC1E_12</vt:lpwstr>
  </property>
  <property fmtid="{D5CDD505-2E9C-101B-9397-08002B2CF9AE}" pid="3" name="KSOProductBuildVer">
    <vt:lpwstr>2052-12.1.0.21171</vt:lpwstr>
  </property>
</Properties>
</file>