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58"/>
  </p:notesMasterIdLst>
  <p:handoutMasterIdLst>
    <p:handoutMasterId r:id="rId59"/>
  </p:handoutMasterIdLst>
  <p:sldIdLst>
    <p:sldId id="256" r:id="rId3"/>
    <p:sldId id="436" r:id="rId4"/>
    <p:sldId id="497" r:id="rId5"/>
    <p:sldId id="473" r:id="rId6"/>
    <p:sldId id="439" r:id="rId7"/>
    <p:sldId id="474" r:id="rId8"/>
    <p:sldId id="525" r:id="rId9"/>
    <p:sldId id="553" r:id="rId10"/>
    <p:sldId id="526" r:id="rId11"/>
    <p:sldId id="527" r:id="rId12"/>
    <p:sldId id="564" r:id="rId13"/>
    <p:sldId id="571" r:id="rId14"/>
    <p:sldId id="498" r:id="rId15"/>
    <p:sldId id="476" r:id="rId16"/>
    <p:sldId id="477" r:id="rId17"/>
    <p:sldId id="478" r:id="rId18"/>
    <p:sldId id="480" r:id="rId19"/>
    <p:sldId id="481" r:id="rId20"/>
    <p:sldId id="572" r:id="rId21"/>
    <p:sldId id="546" r:id="rId22"/>
    <p:sldId id="568" r:id="rId23"/>
    <p:sldId id="569" r:id="rId24"/>
    <p:sldId id="547" r:id="rId25"/>
    <p:sldId id="548" r:id="rId26"/>
    <p:sldId id="551" r:id="rId27"/>
    <p:sldId id="487" r:id="rId28"/>
    <p:sldId id="488" r:id="rId29"/>
    <p:sldId id="491" r:id="rId30"/>
    <p:sldId id="489" r:id="rId31"/>
    <p:sldId id="565" r:id="rId32"/>
    <p:sldId id="573" r:id="rId33"/>
    <p:sldId id="558" r:id="rId34"/>
    <p:sldId id="499" r:id="rId35"/>
    <p:sldId id="502" r:id="rId36"/>
    <p:sldId id="475" r:id="rId37"/>
    <p:sldId id="504" r:id="rId38"/>
    <p:sldId id="524" r:id="rId39"/>
    <p:sldId id="505" r:id="rId40"/>
    <p:sldId id="506" r:id="rId41"/>
    <p:sldId id="507" r:id="rId42"/>
    <p:sldId id="559" r:id="rId43"/>
    <p:sldId id="509" r:id="rId44"/>
    <p:sldId id="512" r:id="rId45"/>
    <p:sldId id="513" r:id="rId46"/>
    <p:sldId id="517" r:id="rId47"/>
    <p:sldId id="518" r:id="rId48"/>
    <p:sldId id="520" r:id="rId49"/>
    <p:sldId id="523" r:id="rId50"/>
    <p:sldId id="529" r:id="rId51"/>
    <p:sldId id="514" r:id="rId52"/>
    <p:sldId id="516" r:id="rId53"/>
    <p:sldId id="510" r:id="rId54"/>
    <p:sldId id="521" r:id="rId55"/>
    <p:sldId id="519" r:id="rId56"/>
    <p:sldId id="522" r:id="rId57"/>
  </p:sldIdLst>
  <p:sldSz cx="9144000" cy="6858000" type="screen4x3"/>
  <p:notesSz cx="9296400" cy="70104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70">
          <p15:clr>
            <a:srgbClr val="A4A3A4"/>
          </p15:clr>
        </p15:guide>
        <p15:guide id="2" pos="286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6625" autoAdjust="0"/>
  </p:normalViewPr>
  <p:slideViewPr>
    <p:cSldViewPr>
      <p:cViewPr varScale="1">
        <p:scale>
          <a:sx n="91" d="100"/>
          <a:sy n="91" d="100"/>
        </p:scale>
        <p:origin x="996" y="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126" y="1644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6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170"/>
        <p:guide pos="286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7325" y="0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fld id="{20934B1F-D9F3-4960-A904-283E30F1F341}" type="datetimeFigureOut">
              <a:rPr lang="en-US" altLang="zh-CN"/>
              <a:pPr>
                <a:defRPr/>
              </a:pPr>
              <a:t>5/31/2017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7975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7325" y="6657975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100"/>
            </a:lvl1pPr>
          </a:lstStyle>
          <a:p>
            <a:pPr>
              <a:defRPr/>
            </a:pPr>
            <a:fld id="{A79C2080-0242-4C2B-8385-7D05F04B86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692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1"/>
          <p:cNvSpPr>
            <a:spLocks noChangeArrowheads="1"/>
          </p:cNvSpPr>
          <p:nvPr/>
        </p:nvSpPr>
        <p:spPr bwMode="auto">
          <a:xfrm>
            <a:off x="0" y="0"/>
            <a:ext cx="9296400" cy="7010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596" tIns="45298" rIns="90596" bIns="45298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 altLang="zh-CN" smtClean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4027488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>
            <a:lvl1pPr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265738" y="0"/>
            <a:ext cx="4025900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1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4013" y="525463"/>
            <a:ext cx="3505200" cy="2628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30275" y="3330575"/>
            <a:ext cx="7435850" cy="315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6657975"/>
            <a:ext cx="4027488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b" anchorCtr="0" compatLnSpc="1">
            <a:prstTxWarp prst="textNoShape">
              <a:avLst/>
            </a:prstTxWarp>
          </a:bodyPr>
          <a:lstStyle>
            <a:lvl1pPr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5265738" y="6657975"/>
            <a:ext cx="4025900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b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CD1E71-5E1F-43A1-846E-9804E68D7EF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42382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recaptcha/learnmore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92E69C2-2F52-412E-B84A-C84E6F9594E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en-GB" altLang="zh-CN" sz="1100" smtClean="0"/>
          </a:p>
        </p:txBody>
      </p:sp>
      <p:sp>
        <p:nvSpPr>
          <p:cNvPr id="7171" name="Text Box 1"/>
          <p:cNvSpPr txBox="1">
            <a:spLocks noChangeArrowheads="1"/>
          </p:cNvSpPr>
          <p:nvPr/>
        </p:nvSpPr>
        <p:spPr bwMode="auto">
          <a:xfrm>
            <a:off x="1566863" y="525463"/>
            <a:ext cx="6162675" cy="2628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596" tIns="45298" rIns="90596" bIns="45298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body"/>
          </p:nvPr>
        </p:nvSpPr>
        <p:spPr>
          <a:xfrm>
            <a:off x="930275" y="3330575"/>
            <a:ext cx="7437438" cy="3154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589" tIns="45294" rIns="90589" bIns="45294" anchor="ctr"/>
          <a:lstStyle/>
          <a:p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599631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B82ADA1-64A3-4008-927F-3F9559FAEF4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10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685402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Special point: how to design the rewarding scheme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EB357D2-6799-4AE0-AD31-DA915148FEF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12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930010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DD3B980-7344-484F-AC56-E27419843229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13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052639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General information about Amazon Mturk:</a:t>
            </a:r>
          </a:p>
          <a:p>
            <a:r>
              <a:rPr lang="en-US" altLang="en-US" smtClean="0"/>
              <a:t>Cheap: $0.03 per task</a:t>
            </a:r>
          </a:p>
          <a:p>
            <a:r>
              <a:rPr lang="en-US" altLang="en-US" smtClean="0"/>
              <a:t>Platform for requester and workers</a:t>
            </a:r>
          </a:p>
          <a:p>
            <a:r>
              <a:rPr lang="en-US" altLang="en-US" smtClean="0"/>
              <a:t>Supporting functions for both sides: the successive rate in history; work speed; quality;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6156EEB-6041-43EF-AAE9-1639BE20073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14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3103284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Interface for workers: pickup any work that you want to</a:t>
            </a:r>
          </a:p>
          <a:p>
            <a:r>
              <a:rPr lang="en-US" altLang="en-US" smtClean="0"/>
              <a:t>You can see the general information about the available tasks, such as time, money, and owners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2B89056-159F-4AB0-9AE4-58DDF60B17EF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15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234765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Worker can further check the details about the task before accepting the task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9901093-A3BC-4424-B17F-22E02288BE88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16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699240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Statistic information about users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2390078-8472-4CEF-977A-3785535425C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18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299456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There is a browser-based plugin, which can provide the reputation about a job owner</a:t>
            </a:r>
          </a:p>
          <a:p>
            <a:r>
              <a:rPr lang="en-US" altLang="en-US" smtClean="0"/>
              <a:t>If the owner always rejects workers’ results, soon or later, no worker will take his project (HITs) any more.</a:t>
            </a: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9B902B7B-8C20-430E-A3FF-2C697734CCB4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19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098358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 most basic rules for folding RNA are similar to the famous rules for the DNA double helix that were figured out by Watson and Crick. There is a </a:t>
            </a:r>
            <a:r>
              <a:rPr lang="en-US" altLang="en-US" b="1" smtClean="0"/>
              <a:t>natural tendency for A, to stick to U</a:t>
            </a:r>
            <a:r>
              <a:rPr lang="en-US" altLang="en-US" smtClean="0"/>
              <a:t>, and for </a:t>
            </a:r>
            <a:r>
              <a:rPr lang="en-US" altLang="en-US" b="1" smtClean="0"/>
              <a:t>C, to stick to G</a:t>
            </a:r>
            <a:r>
              <a:rPr lang="en-US" altLang="en-US" smtClean="0"/>
              <a:t>. So when an RNA is synthesized, it doesn't just appear as a straight chain. It typically doubles back on itself to form helices that allow bases to pair up. </a:t>
            </a:r>
          </a:p>
          <a:p>
            <a:endParaRPr lang="en-US" altLang="en-US" smtClean="0"/>
          </a:p>
          <a:p>
            <a:r>
              <a:rPr lang="en-US" altLang="en-US" smtClean="0"/>
              <a:t>A-U pair and C-G pair</a:t>
            </a:r>
          </a:p>
          <a:p>
            <a:r>
              <a:rPr lang="en-US" altLang="en-US" smtClean="0"/>
              <a:t>Four </a:t>
            </a:r>
            <a:r>
              <a:rPr lang="en-US" altLang="en-US" b="1" smtClean="0"/>
              <a:t>RNA nucleotides</a:t>
            </a:r>
            <a:r>
              <a:rPr lang="en-US" altLang="en-US" smtClean="0"/>
              <a:t>:</a:t>
            </a:r>
          </a:p>
          <a:p>
            <a:r>
              <a:rPr lang="en-US" altLang="en-US" b="1" smtClean="0"/>
              <a:t>A: adenine</a:t>
            </a:r>
          </a:p>
          <a:p>
            <a:r>
              <a:rPr lang="en-US" altLang="en-US" b="1" smtClean="0"/>
              <a:t>U: uracil</a:t>
            </a:r>
          </a:p>
          <a:p>
            <a:r>
              <a:rPr lang="en-US" altLang="en-US" b="1" smtClean="0"/>
              <a:t>C: cytosine</a:t>
            </a:r>
          </a:p>
          <a:p>
            <a:r>
              <a:rPr lang="en-US" altLang="en-US" b="1" smtClean="0"/>
              <a:t>G: guanosine</a:t>
            </a:r>
          </a:p>
          <a:p>
            <a:endParaRPr lang="en-US" altLang="en-US" smtClean="0"/>
          </a:p>
          <a:p>
            <a:r>
              <a:rPr lang="en-US" altLang="en-US" smtClean="0"/>
              <a:t>Example: a chain with 12 positions: o-o-o-…..o-o</a:t>
            </a:r>
          </a:p>
          <a:p>
            <a:r>
              <a:rPr lang="en-US" altLang="en-US" smtClean="0"/>
              <a:t>If we only use  u*12 to fill them, it only presents a chain structure</a:t>
            </a:r>
          </a:p>
          <a:p>
            <a:r>
              <a:rPr lang="en-US" altLang="en-US" smtClean="0"/>
              <a:t>If we put A*3 in the first 3 positions, followed by 6 C, and end with 3*U, then we can get a bottle shaped RNA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8628947-3542-4F87-B01D-A745D9F2C1FB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21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680557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By assigning different colors (</a:t>
            </a:r>
            <a:r>
              <a:rPr lang="en-US" altLang="en-US" b="1" smtClean="0"/>
              <a:t>RNA nucleotides</a:t>
            </a:r>
            <a:r>
              <a:rPr lang="en-US" altLang="en-US" smtClean="0"/>
              <a:t>), a RNA chain will fold into different structure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7D3B801-F062-49B8-ADEF-9246F8ED211E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22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2418468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A1E333B-9DE4-4BDC-88BE-118D6774D6E3}" type="slidenum">
              <a:rPr lang="zh-CN" altLang="en-GB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</a:t>
            </a:fld>
            <a:endParaRPr lang="en-GB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3875"/>
            <a:ext cx="3508375" cy="2630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2163"/>
            <a:ext cx="7435850" cy="3154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878772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Satellite images of galaxies, with labeling instructions. </a:t>
            </a:r>
          </a:p>
          <a:p>
            <a:r>
              <a:rPr lang="en-US" altLang="en-US" b="1" smtClean="0"/>
              <a:t>Given a galaxy image (left), </a:t>
            </a:r>
            <a:r>
              <a:rPr lang="en-US" altLang="en-US" smtClean="0"/>
              <a:t>choose a label from right side</a:t>
            </a:r>
          </a:p>
          <a:p>
            <a:r>
              <a:rPr lang="en-US" altLang="en-US" smtClean="0"/>
              <a:t>There are 3 types:</a:t>
            </a:r>
          </a:p>
          <a:p>
            <a:r>
              <a:rPr lang="en-US" altLang="en-US" b="1" smtClean="0"/>
              <a:t>Smooth</a:t>
            </a:r>
          </a:p>
          <a:p>
            <a:r>
              <a:rPr lang="en-US" altLang="en-US" b="1" smtClean="0"/>
              <a:t>Features or disks</a:t>
            </a:r>
          </a:p>
          <a:p>
            <a:r>
              <a:rPr lang="en-US" altLang="en-US" b="1" smtClean="0"/>
              <a:t>Star or artifact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B09F14D-4CD1-4332-A3E8-0E6219F5D47A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23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431614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Satellite images of galaxies, with labeling instructions. </a:t>
            </a:r>
          </a:p>
          <a:p>
            <a:r>
              <a:rPr lang="en-US" altLang="en-US" b="1" smtClean="0"/>
              <a:t>Given a galaxy image (left), </a:t>
            </a:r>
            <a:r>
              <a:rPr lang="en-US" altLang="en-US" smtClean="0"/>
              <a:t>choose a label from right side</a:t>
            </a:r>
          </a:p>
          <a:p>
            <a:r>
              <a:rPr lang="en-US" altLang="en-US" smtClean="0"/>
              <a:t>There are 3 types:</a:t>
            </a:r>
          </a:p>
          <a:p>
            <a:r>
              <a:rPr lang="en-US" altLang="en-US" b="1" smtClean="0"/>
              <a:t>Smooth</a:t>
            </a:r>
          </a:p>
          <a:p>
            <a:r>
              <a:rPr lang="en-US" altLang="en-US" b="1" smtClean="0"/>
              <a:t>Features or disks</a:t>
            </a:r>
          </a:p>
          <a:p>
            <a:r>
              <a:rPr lang="en-US" altLang="en-US" b="1" smtClean="0"/>
              <a:t>Star or artifact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D50257E-85EF-4730-A043-3D6A38F382A7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24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11425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Label image for training research dataset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382700-D56D-46E1-9FD6-9B79390B089C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25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708500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Simple labeling games</a:t>
            </a:r>
          </a:p>
          <a:p>
            <a:r>
              <a:rPr lang="en-US" altLang="en-US" smtClean="0"/>
              <a:t>Left: label pic</a:t>
            </a:r>
          </a:p>
          <a:p>
            <a:r>
              <a:rPr lang="en-US" altLang="en-US" smtClean="0"/>
              <a:t>Right: label music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A4514ED-FF7C-4099-A231-C13D5E65BED8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27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54933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Example: given the keyword: tourism</a:t>
            </a:r>
          </a:p>
          <a:p>
            <a:r>
              <a:rPr lang="en-US" altLang="en-US" smtClean="0"/>
              <a:t>Try to capture the objects that contain the words related with the keywords, like voyage</a:t>
            </a:r>
          </a:p>
          <a:p>
            <a:r>
              <a:rPr lang="en-US" altLang="en-US" smtClean="0"/>
              <a:t>Kill (discard) the irrelevant words, such as resist 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6A70DBB-69A3-4ED8-97CC-B21B9F0761D3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28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43688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One word is correct; one word is wrong. </a:t>
            </a:r>
            <a:r>
              <a:rPr lang="en-US" altLang="en-US" smtClean="0">
                <a:hlinkClick r:id="rId3"/>
              </a:rPr>
              <a:t>http://www.google.com/recaptcha/learnmore</a:t>
            </a:r>
            <a:endParaRPr lang="en-US" altLang="en-US" smtClean="0"/>
          </a:p>
          <a:p>
            <a:r>
              <a:rPr lang="en-US" altLang="en-US" smtClean="0"/>
              <a:t>Scan old newspaper into image, then transcribe into electronic records</a:t>
            </a:r>
          </a:p>
          <a:p>
            <a:r>
              <a:rPr lang="en-US" altLang="en-US" smtClean="0"/>
              <a:t>USENIX:  CAPTCHA attack to break security through crowdsourcing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69F5125-9BD2-49F2-A3BA-48E49DDC93AC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29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3675491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4W1H:  what/when/where/who/how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D1A2E14-3BA6-49C6-B0B6-822398E0011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32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810100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There are 3 phases for collaboratively translating:</a:t>
            </a:r>
          </a:p>
          <a:p>
            <a:pPr marL="232930" indent="-23293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Lexical translation (weak bilinguals or machine)</a:t>
            </a:r>
          </a:p>
          <a:p>
            <a:pPr marL="232930" indent="-23293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Assistive translation (strong bilinguals)</a:t>
            </a:r>
          </a:p>
          <a:p>
            <a:pPr marL="232930" indent="-23293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Refine sentence (monolinguals)</a:t>
            </a:r>
            <a:endParaRPr lang="en-US" dirty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A2B22B5-C911-467D-8A1A-4BD91FB45985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34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063618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Left: iterative improve: use previous worker’s results as the inputs of the next work</a:t>
            </a:r>
          </a:p>
          <a:p>
            <a:r>
              <a:rPr lang="en-US" altLang="zh-CN" smtClean="0"/>
              <a:t>Right: multiple workers work on their own. Select the best one from them.</a:t>
            </a:r>
          </a:p>
          <a:p>
            <a:r>
              <a:rPr lang="en-US" altLang="zh-CN" smtClean="0"/>
              <a:t>The iterative scheme takes more time but has more accuracy.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F5C49D3-237F-47CF-B052-370315B98C5E}" type="slidenum">
              <a:rPr lang="en-US" altLang="zh-CN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35</a:t>
            </a:fld>
            <a:endParaRPr lang="en-US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10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By using the concept of Map-reduce, a complex work can be done via the combinations of three operations: partition(design sub-problems) , map (collecting information), and reduce (summary information and write a related article). </a:t>
            </a:r>
          </a:p>
          <a:p>
            <a:r>
              <a:rPr lang="en-US" altLang="en-US" smtClean="0"/>
              <a:t>Example: writing a tourist book</a:t>
            </a:r>
          </a:p>
          <a:p>
            <a:r>
              <a:rPr lang="en-US" altLang="en-US" smtClean="0"/>
              <a:t>Two types of aggregation:</a:t>
            </a:r>
          </a:p>
          <a:p>
            <a:r>
              <a:rPr lang="en-US" altLang="en-US" smtClean="0"/>
              <a:t>	1.merge:</a:t>
            </a:r>
          </a:p>
          <a:p>
            <a:r>
              <a:rPr lang="en-US" altLang="en-US" smtClean="0"/>
              <a:t>	2.reduce: have certain reduce rules</a:t>
            </a:r>
          </a:p>
          <a:p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6C95794-6FB0-467F-9626-AED73E8A6507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36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466333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AF146B9-2339-46CF-8B7C-DE8DA1B02B21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34813525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Example: writing a tourist book about new York</a:t>
            </a:r>
          </a:p>
          <a:p>
            <a:r>
              <a:rPr lang="en-US" altLang="en-US" smtClean="0"/>
              <a:t>Divide: sub-problems: food, culture, attractions</a:t>
            </a:r>
          </a:p>
          <a:p>
            <a:r>
              <a:rPr lang="en-US" altLang="en-US" smtClean="0"/>
              <a:t>Map: finding workers and let them provide contents for each topic</a:t>
            </a:r>
          </a:p>
          <a:p>
            <a:r>
              <a:rPr lang="en-US" altLang="en-US" smtClean="0"/>
              <a:t>Reduce: collect all contents and trim into a book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96F41A8-7367-43EE-AD85-B7025589E49B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37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2604711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Trade-off:</a:t>
            </a:r>
          </a:p>
          <a:p>
            <a:r>
              <a:rPr lang="en-US" altLang="zh-CN" b="1" smtClean="0"/>
              <a:t>Max algorithm: </a:t>
            </a:r>
            <a:r>
              <a:rPr lang="en-US" altLang="zh-CN" smtClean="0"/>
              <a:t>for instance, select the best Facebook profile that matches a given person or the best photo that describes a given restaurant.</a:t>
            </a:r>
          </a:p>
          <a:p>
            <a:r>
              <a:rPr lang="en-US" altLang="zh-CN" smtClean="0"/>
              <a:t>r: the number of workers for each work set</a:t>
            </a:r>
          </a:p>
          <a:p>
            <a:r>
              <a:rPr lang="en-US" altLang="zh-CN" smtClean="0"/>
              <a:t>S: the number of items in each work set </a:t>
            </a:r>
          </a:p>
          <a:p>
            <a:r>
              <a:rPr lang="en-US" altLang="zh-CN" smtClean="0"/>
              <a:t>More worker, smaller size of work size </a:t>
            </a:r>
            <a:r>
              <a:rPr lang="en-US" altLang="zh-CN" smtClean="0">
                <a:sym typeface="Wingdings" panose="05000000000000000000" pitchFamily="2" charset="2"/>
              </a:rPr>
              <a:t> high quality but high cost</a:t>
            </a:r>
          </a:p>
          <a:p>
            <a:r>
              <a:rPr lang="en-US" altLang="zh-CN" smtClean="0">
                <a:sym typeface="Wingdings" panose="05000000000000000000" pitchFamily="2" charset="2"/>
              </a:rPr>
              <a:t>Larger work set, less worker  low quality and low cost</a:t>
            </a:r>
            <a:endParaRPr lang="en-US" altLang="zh-CN" smtClean="0"/>
          </a:p>
          <a:p>
            <a:endParaRPr lang="en-US" altLang="zh-CN" smtClean="0"/>
          </a:p>
          <a:p>
            <a:r>
              <a:rPr lang="en-US" altLang="zh-CN" smtClean="0"/>
              <a:t>Cite 2: for game theory in Crowdsourcing, the incentive should not be simply increasing the number of workers; it should be increase the quality of the results.</a:t>
            </a:r>
          </a:p>
          <a:p>
            <a:endParaRPr lang="en-US" altLang="zh-CN" smtClean="0"/>
          </a:p>
          <a:p>
            <a:pPr marL="0" lvl="1" indent="0"/>
            <a:r>
              <a:rPr lang="en-US" altLang="zh-CN" sz="1600" smtClean="0">
                <a:solidFill>
                  <a:srgbClr val="7F7F7F"/>
                </a:solidFill>
                <a:latin typeface="Comic Sans MS" panose="030F0702030302020204" pitchFamily="66" charset="0"/>
              </a:rPr>
              <a:t>L. Thanh et al, “BudgetFix: Budget Limited Crowdsourcing for Interdependent Task Allocation with Quality Guarantees,” AAMAS 2014</a:t>
            </a:r>
          </a:p>
          <a:p>
            <a:r>
              <a:rPr lang="en-US" altLang="zh-CN" smtClean="0"/>
              <a:t>Above Cite: a job is consist of several phases. Fixed budget, selecting which workers (quality vs cost) at which phase?</a:t>
            </a:r>
          </a:p>
          <a:p>
            <a:endParaRPr lang="en-US" altLang="zh-CN" smtClean="0"/>
          </a:p>
          <a:p>
            <a:r>
              <a:rPr lang="en-US" altLang="zh-CN" smtClean="0"/>
              <a:t>Incentive: two types of games</a:t>
            </a:r>
          </a:p>
          <a:p>
            <a:r>
              <a:rPr lang="en-US" altLang="zh-CN" smtClean="0"/>
              <a:t>1: the owner give a total reward R onto platform, multiple workers divide the rewords. The owner acts as a leader in the Stackelberg game since the owner proposed the reward first;</a:t>
            </a:r>
          </a:p>
          <a:p>
            <a:r>
              <a:rPr lang="en-US" altLang="zh-CN" smtClean="0"/>
              <a:t>2. Bid game: workers provide a bid and the amount of work that they can provide. There is no upper bound on the total rewards.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C23F37F-A06E-490E-B606-0052783DB754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39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6987627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A crowd of your own:</a:t>
            </a:r>
          </a:p>
          <a:p>
            <a:r>
              <a:rPr lang="en-US" altLang="zh-CN" smtClean="0"/>
              <a:t>Two techniques to predict ratings of a requester. </a:t>
            </a:r>
          </a:p>
          <a:p>
            <a:r>
              <a:rPr lang="en-US" altLang="zh-CN" smtClean="0"/>
              <a:t>In taste-matching, workers rate according to their own preferences; Worker I is most similar to the requestor and thus influences the prediction. </a:t>
            </a:r>
          </a:p>
          <a:p>
            <a:r>
              <a:rPr lang="en-US" altLang="zh-CN" smtClean="0"/>
              <a:t>In taste-grokking, workers see the requester’s prior ratings and make predictions.</a:t>
            </a:r>
          </a:p>
          <a:p>
            <a:endParaRPr lang="en-US" altLang="zh-CN" smtClean="0"/>
          </a:p>
          <a:p>
            <a:r>
              <a:rPr lang="en-US" altLang="zh-CN" smtClean="0"/>
              <a:t>CrowdDB:</a:t>
            </a:r>
          </a:p>
          <a:p>
            <a:r>
              <a:rPr lang="en-US" altLang="zh-CN" smtClean="0"/>
              <a:t>Divide Database into two parts:</a:t>
            </a:r>
          </a:p>
          <a:p>
            <a:r>
              <a:rPr lang="en-US" altLang="zh-CN" smtClean="0"/>
              <a:t>CPU solves traditional problem</a:t>
            </a:r>
          </a:p>
          <a:p>
            <a:r>
              <a:rPr lang="en-US" altLang="zh-CN" smtClean="0"/>
              <a:t>Human intelligence solves the problems that a computer cannot. 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C78D5CE-6D4B-47A0-931E-1CFC040B220D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40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319032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Entity matching:</a:t>
            </a:r>
          </a:p>
          <a:p>
            <a:r>
              <a:rPr lang="en-US" altLang="zh-CN" smtClean="0"/>
              <a:t>Traditional approach: expert generate matching rule</a:t>
            </a:r>
            <a:r>
              <a:rPr lang="en-US" altLang="zh-CN" smtClean="0">
                <a:sym typeface="Wingdings" panose="05000000000000000000" pitchFamily="2" charset="2"/>
              </a:rPr>
              <a:t> matching results  crowd verification</a:t>
            </a:r>
          </a:p>
          <a:p>
            <a:r>
              <a:rPr lang="en-US" altLang="zh-CN" smtClean="0">
                <a:sym typeface="Wingdings" panose="05000000000000000000" pitchFamily="2" charset="2"/>
              </a:rPr>
              <a:t>HPC assisted: CPU use random forest to generate plenty of rules apply rule and get result  crowd verify results matching or not  pruning the rule </a:t>
            </a:r>
            <a:endParaRPr lang="en-US" altLang="zh-CN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7BEB696-ADC1-401F-B5AC-CB332166B2DE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41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5840940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 task-owner should monitor how a task been partitioned (reduced into several smaller problems).</a:t>
            </a:r>
          </a:p>
          <a:p>
            <a:r>
              <a:rPr lang="en-US" altLang="en-US" smtClean="0"/>
              <a:t>Subworkers, who partition the task, may misunderstand the question, and therefore, causes wrong partitioning.</a:t>
            </a:r>
          </a:p>
          <a:p>
            <a:r>
              <a:rPr lang="en-US" altLang="en-US" smtClean="0"/>
              <a:t>Subworkers, who partition the task at different level, may cause loop.</a:t>
            </a:r>
          </a:p>
          <a:p>
            <a:endParaRPr lang="en-US" altLang="en-US" smtClean="0"/>
          </a:p>
          <a:p>
            <a:r>
              <a:rPr lang="en-US" altLang="en-US" smtClean="0"/>
              <a:t>Second paper gives 5 types of HPU and CPU combinations</a:t>
            </a: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AC5130C-4753-4C39-903D-C0511B466DE1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42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6962461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4FC7658-9C12-4726-9A3F-2835E095E397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43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4988264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Graph search:</a:t>
            </a:r>
          </a:p>
          <a:p>
            <a:r>
              <a:rPr lang="en-US" altLang="zh-CN" smtClean="0"/>
              <a:t>Given a set of labels, such as car, nissan, audi, sentra, altima, and a set of car images, find the best label for the images. The task can be done by asking a serials of y/n questions. However, each question may related with payments to workers. The goal is to design the optimal strategy such that the total number of questions is minimum.   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EB4E3E3-10F0-4742-BD26-EE4EA43CC346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44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0165114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Model the crowdsourcing problem by multi-armed bandit problem with budget constraint.</a:t>
            </a:r>
          </a:p>
          <a:p>
            <a:r>
              <a:rPr lang="en-US" altLang="zh-CN" smtClean="0"/>
              <a:t>A serials of workers u1, u2, …, uk, …., each one associated with a payment p1, p2, …, pk, … and the contributes that the user can give r1, r2,…, rk, … The features follow a certain hidden distribution, which is unknown.</a:t>
            </a:r>
          </a:p>
          <a:p>
            <a:r>
              <a:rPr lang="en-US" altLang="zh-CN" smtClean="0"/>
              <a:t>Given total budget B, how to hire the workers such that the total contributions is maximized. 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F9DB8AF-8B6C-4627-B23A-D66BB67C6F6F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45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29108855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E557DA6-0113-48E3-A612-05A232D77E67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49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34859165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987CF67-F407-46AE-91D6-B552191C4A78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54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096746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FB49640-966B-4EEE-A59F-AE7137A7C3B3}" type="slidenum">
              <a:rPr lang="zh-CN" altLang="en-GB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</a:t>
            </a:fld>
            <a:endParaRPr lang="en-GB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3875"/>
            <a:ext cx="3508375" cy="2630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2163"/>
            <a:ext cx="7435850" cy="3154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The reasons for participating in crowdsourcing:</a:t>
            </a:r>
          </a:p>
          <a:p>
            <a:r>
              <a:rPr lang="en-US" altLang="zh-CN" smtClean="0"/>
              <a:t>For  fun: game style– put task in certain form of games</a:t>
            </a:r>
          </a:p>
          <a:p>
            <a:r>
              <a:rPr lang="en-US" altLang="zh-CN" smtClean="0"/>
              <a:t>For money: tiny dollar, such as Amazon Mturk</a:t>
            </a:r>
          </a:p>
          <a:p>
            <a:r>
              <a:rPr lang="en-US" altLang="zh-CN" smtClean="0"/>
              <a:t>	based on the quality of results</a:t>
            </a:r>
          </a:p>
          <a:p>
            <a:r>
              <a:rPr lang="en-US" altLang="zh-CN" smtClean="0"/>
              <a:t>	based on the working time or completed amount</a:t>
            </a:r>
          </a:p>
        </p:txBody>
      </p:sp>
    </p:spTree>
    <p:extLst>
      <p:ext uri="{BB962C8B-B14F-4D97-AF65-F5344CB8AC3E}">
        <p14:creationId xmlns:p14="http://schemas.microsoft.com/office/powerpoint/2010/main" val="602645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81287BA-3955-4650-895C-261C9AB578C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55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565328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CACM Gaining Wisdom from Crowds: (1) 57,000-plus players to discovery the structure of a protein.  (2) Wiki Spanish version in just 80 hours by 1M people.</a:t>
            </a:r>
          </a:p>
          <a:p>
            <a:endParaRPr lang="en-US" altLang="zh-CN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1AE2EBB-213F-4AFF-B0AA-15E1361D9FA1}" type="slidenum">
              <a:rPr lang="en-US" altLang="zh-CN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</a:t>
            </a:fld>
            <a:endParaRPr lang="en-US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115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Requester: work owner; submit work onto a crowdsourcing platform</a:t>
            </a:r>
          </a:p>
          <a:p>
            <a:r>
              <a:rPr lang="en-US" altLang="zh-CN" smtClean="0"/>
              <a:t>Workers: a undefined group of users</a:t>
            </a:r>
          </a:p>
          <a:p>
            <a:r>
              <a:rPr lang="en-US" altLang="zh-CN" smtClean="0"/>
              <a:t>Platform: usually websites or apps</a:t>
            </a:r>
          </a:p>
          <a:p>
            <a:r>
              <a:rPr lang="en-US" altLang="zh-CN" smtClean="0"/>
              <a:t>	 provides places for publishing work and finding workers</a:t>
            </a:r>
          </a:p>
          <a:p>
            <a:r>
              <a:rPr lang="en-US" altLang="zh-CN" smtClean="0"/>
              <a:t>	 provide payment approach</a:t>
            </a:r>
          </a:p>
          <a:p>
            <a:r>
              <a:rPr lang="en-US" altLang="zh-CN" smtClean="0"/>
              <a:t>	 but get service fee from both requester and workers 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6ACF8B3-8E6A-4049-9761-F977F23E7D25}" type="slidenum">
              <a:rPr lang="en-US" altLang="zh-CN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</a:t>
            </a:fld>
            <a:endParaRPr lang="en-US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43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 current crowdsourcing platforms, </a:t>
            </a:r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100,000 tasks can be completed in about 2 days.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We can use satellite image to find and locate the missing boat.</a:t>
            </a:r>
          </a:p>
          <a:p>
            <a:endParaRPr lang="en-US" altLang="en-US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Accuracy: human intelligence 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Fast: multiple workers; works in  parallel </a:t>
            </a:r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F228D26-C60B-4684-90FB-DFA6DA61F00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3367820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 current crowdsourcing platforms, </a:t>
            </a:r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100,000 tasks can be completed in about 2 days.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We can use satellite image to find and locate the missing boat.</a:t>
            </a:r>
          </a:p>
          <a:p>
            <a:endParaRPr lang="en-US" altLang="en-US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Accuracy: human intelligence 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Fast: multiple workers; works in  parallel </a:t>
            </a:r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07D79D9-34D4-4103-B61B-B40A479E5CD9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904532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Special point: how to design the rewarding scheme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86D0EA1-6122-4B76-BEA0-2CB2B4199574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403167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58798-4290-431D-921F-658A4148344D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BDD95-6715-43E6-92CF-6092EA283C36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75652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92783-0AA0-46AC-B5F4-B67071D893BE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328DF-ABE6-4B53-A83B-B3553B3BD80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63236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4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4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FA17F-46F6-4E02-A6BE-9613C14069EB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3EB77-E985-41E7-B131-080356A7030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24529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E1BA3-FA1E-4472-9D91-FEA0D009184A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48522-B685-4FEA-9ABF-2F4ADA799B23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15955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8013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0175"/>
            <a:ext cx="8228013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1CA8A-0E0B-4A38-B758-C72CB782512F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1714F-90BE-487A-BCC0-CD1B79CFD0E3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029248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40175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963F3-8117-4F48-941C-5514C6CEE068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7B11F-BD0A-4A3E-A109-5F27F9598486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45068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7727D-942D-44F1-B013-5042E49BB9D3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3D3C5-529C-475B-AF41-C5E25A59D115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242024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F8C51-E109-4320-AA7F-945D7637349B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5344A-700D-4191-A7BE-A4E77826CF3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22732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6EEBE-0F66-49DF-AF12-6AB22F5C9516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7DAF3-135B-4939-8DC8-4D4163081E1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03407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2A2FD-66AE-483F-94E9-E9B4AF719799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0C6A7-E118-4E66-9B0F-0A50E0CB917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119496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92BDA-B5F2-4293-ADF0-0987527EF40A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FB7BE-4841-46A5-BEC7-C0255306E37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98640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4B1EA-C5FF-420E-8D65-014D32AA3F50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7C84F-93C7-4F0C-91CD-6143AB2ED4A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243364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7581E-8638-4CF4-971F-A0EBFA517EF3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7A390-991A-4849-A62A-6886E2062010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829581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E8A71-1FD0-4EE5-A3C7-0519F88C5E85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12BEC-C9CF-4AAE-A701-458BA3ADF82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043591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F8808-D427-43C9-8AAB-A9F9AF59106C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53703-EC48-4A19-8ED1-014937B8B97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758569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95F63-5FDC-4594-896E-485C1899A521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E9D62-4096-44B1-9BED-2AEDD6CBEFEA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45248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5F399-ACB1-4D9E-A94E-D1E96D8B18DB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8328D-729F-4D11-9FF6-D4353851C861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76084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5813" cy="49101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49101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EAB62-3DAF-42B3-AC59-B9BCE462895E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13979-0197-45D6-86A8-CE978D4D5B54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018605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9200"/>
            <a:ext cx="7770813" cy="1931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4ED16-B0CF-4E3A-8B71-ABC18EDD06C3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6B302-04C6-47CB-909D-31985DBB5DB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889220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tabLst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3226EB11-4DBF-4879-8EB5-24C4637910CD}" type="datetime1">
              <a:rPr lang="en-US" altLang="zh-CN"/>
              <a:pPr>
                <a:defRPr/>
              </a:pPr>
              <a:t>5/31/2017</a:t>
            </a:fld>
            <a:endParaRPr lang="en-GB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06E2E-1602-4DA9-A0CC-68C41D5EDFE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08980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85068-09BB-4BCC-A60C-DC9068A42E2C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420E8-AAEF-4CB2-B6E1-670FECC602C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38235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E1729-42AD-419A-9113-3F2383A5DFDD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1C7C8-A3DC-467D-A00C-FF8FF9C880DA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016646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4AE7D-27C5-4BB6-87E2-4530972CA1AB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A21FA-71C2-42E8-97F1-29136F71C63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4798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D9A90-D0AC-4C2B-A421-BB3DA3C6B098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3B865-A01F-417A-828D-029FC2E8075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29061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9ED7C-7E48-45B0-8299-240FC1A09FCB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FB258-317E-4763-AA4B-6CDB8EA80F7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6752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50356-3228-4DC7-AD2D-2A4BF867ABA8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FE23B-66F2-46F6-96F1-CE96A94CE46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61055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136F2-66A8-4C33-BB5C-129093887519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66D50-43D5-4FF4-8D73-A9E6DFEBDE6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82949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1071563" y="304800"/>
            <a:ext cx="7613650" cy="1104900"/>
            <a:chOff x="675" y="192"/>
            <a:chExt cx="4796" cy="696"/>
          </a:xfrm>
        </p:grpSpPr>
        <p:sp>
          <p:nvSpPr>
            <p:cNvPr id="2" name="Oval 2"/>
            <p:cNvSpPr>
              <a:spLocks noChangeArrowheads="1"/>
            </p:cNvSpPr>
            <p:nvPr/>
          </p:nvSpPr>
          <p:spPr bwMode="auto">
            <a:xfrm flipH="1">
              <a:off x="3067" y="192"/>
              <a:ext cx="696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3" name="Oval 3"/>
            <p:cNvSpPr>
              <a:spLocks noChangeArrowheads="1"/>
            </p:cNvSpPr>
            <p:nvPr/>
          </p:nvSpPr>
          <p:spPr bwMode="auto">
            <a:xfrm flipH="1">
              <a:off x="4776" y="192"/>
              <a:ext cx="695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 flipH="1">
              <a:off x="675" y="193"/>
              <a:ext cx="695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1035" name="Oval 5"/>
            <p:cNvSpPr>
              <a:spLocks noChangeArrowheads="1"/>
            </p:cNvSpPr>
            <p:nvPr/>
          </p:nvSpPr>
          <p:spPr bwMode="auto">
            <a:xfrm flipH="1">
              <a:off x="3983" y="192"/>
              <a:ext cx="695" cy="696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1036" name="Oval 6"/>
            <p:cNvSpPr>
              <a:spLocks noChangeArrowheads="1"/>
            </p:cNvSpPr>
            <p:nvPr/>
          </p:nvSpPr>
          <p:spPr bwMode="auto">
            <a:xfrm flipH="1">
              <a:off x="1486" y="192"/>
              <a:ext cx="695" cy="696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</p:grp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outline text format</a:t>
            </a:r>
          </a:p>
          <a:p>
            <a:pPr lvl="1"/>
            <a:r>
              <a:rPr lang="en-GB" altLang="zh-CN" smtClean="0"/>
              <a:t>Second Outline Level</a:t>
            </a:r>
          </a:p>
          <a:p>
            <a:pPr lvl="2"/>
            <a:r>
              <a:rPr lang="en-GB" altLang="zh-CN" smtClean="0"/>
              <a:t>Third Outline Level</a:t>
            </a:r>
          </a:p>
          <a:p>
            <a:pPr lvl="3"/>
            <a:r>
              <a:rPr lang="en-GB" altLang="zh-CN" smtClean="0"/>
              <a:t>Fourth Outline Level</a:t>
            </a:r>
          </a:p>
          <a:p>
            <a:pPr lvl="4"/>
            <a:r>
              <a:rPr lang="en-GB" altLang="zh-CN" smtClean="0"/>
              <a:t>Fifth Outline Level</a:t>
            </a:r>
          </a:p>
          <a:p>
            <a:pPr lvl="4"/>
            <a:r>
              <a:rPr lang="en-GB" altLang="zh-CN" smtClean="0"/>
              <a:t>Sixth Outline Level</a:t>
            </a:r>
          </a:p>
          <a:p>
            <a:pPr lvl="4"/>
            <a:r>
              <a:rPr lang="en-GB" altLang="zh-CN" smtClean="0"/>
              <a:t>Seventh Outline Level</a:t>
            </a:r>
          </a:p>
          <a:p>
            <a:pPr lvl="4"/>
            <a:r>
              <a:rPr lang="en-GB" altLang="zh-CN" smtClean="0"/>
              <a:t>Eighth Outline Level</a:t>
            </a:r>
          </a:p>
          <a:p>
            <a:pPr lvl="4"/>
            <a:r>
              <a:rPr lang="en-GB" altLang="zh-CN" smtClean="0"/>
              <a:t>Ninth Outline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882E93F-581C-406E-8207-D99D34DAB834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ct val="100000"/>
              <a:buFont typeface="Arial" charset="0"/>
              <a:buNone/>
              <a:defRPr sz="100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620403F-1BBD-4FBE-A4BB-64EBA3EB02F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  <p:sldLayoutId id="2147485537" r:id="rId12"/>
    <p:sldLayoutId id="2147485538" r:id="rId13"/>
    <p:sldLayoutId id="2147485539" r:id="rId14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9pPr>
    </p:titleStyle>
    <p:bodyStyle>
      <a:lvl1pPr marL="341313" indent="-341313" algn="l" defTabSz="457200" rtl="0" eaLnBrk="0" fontAlgn="base" hangingPunct="0">
        <a:spcBef>
          <a:spcPts val="800"/>
        </a:spcBef>
        <a:spcAft>
          <a:spcPct val="0"/>
        </a:spcAft>
        <a:buClr>
          <a:srgbClr val="CCCCFF"/>
        </a:buClr>
        <a:buSzPct val="80000"/>
        <a:buFont typeface="Wingdings" panose="05000000000000000000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675"/>
        </a:spcBef>
        <a:spcAft>
          <a:spcPct val="0"/>
        </a:spcAft>
        <a:buClr>
          <a:srgbClr val="CCCCFF"/>
        </a:buClr>
        <a:buSzPct val="70000"/>
        <a:buFont typeface="Wingdings" panose="05000000000000000000" pitchFamily="2" charset="2"/>
        <a:buChar char=""/>
        <a:defRPr sz="27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575"/>
        </a:spcBef>
        <a:spcAft>
          <a:spcPct val="0"/>
        </a:spcAft>
        <a:buClr>
          <a:srgbClr val="CCCCFF"/>
        </a:buClr>
        <a:buSzPct val="65000"/>
        <a:buFont typeface="Wingdings" panose="05000000000000000000" pitchFamily="2" charset="2"/>
        <a:buChar char="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Arial" panose="020B0604020202020204" pitchFamily="34" charset="0"/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anose="05000000000000000000" pitchFamily="2" charset="2"/>
        <a:buChar char="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1658938" y="1600200"/>
            <a:ext cx="6835775" cy="3198813"/>
            <a:chOff x="1045" y="1008"/>
            <a:chExt cx="4306" cy="2015"/>
          </a:xfrm>
        </p:grpSpPr>
        <p:sp>
          <p:nvSpPr>
            <p:cNvPr id="2" name="Oval 2"/>
            <p:cNvSpPr>
              <a:spLocks noChangeArrowheads="1"/>
            </p:cNvSpPr>
            <p:nvPr/>
          </p:nvSpPr>
          <p:spPr bwMode="auto">
            <a:xfrm flipH="1">
              <a:off x="4392" y="1008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3" name="Oval 3"/>
            <p:cNvSpPr>
              <a:spLocks noChangeArrowheads="1"/>
            </p:cNvSpPr>
            <p:nvPr/>
          </p:nvSpPr>
          <p:spPr bwMode="auto">
            <a:xfrm flipH="1">
              <a:off x="3264" y="1008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 flipH="1">
              <a:off x="2136" y="1008"/>
              <a:ext cx="960" cy="960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2059" name="Oval 5"/>
            <p:cNvSpPr>
              <a:spLocks noChangeArrowheads="1"/>
            </p:cNvSpPr>
            <p:nvPr/>
          </p:nvSpPr>
          <p:spPr bwMode="auto">
            <a:xfrm flipH="1">
              <a:off x="2136" y="2064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2060" name="Oval 6"/>
            <p:cNvSpPr>
              <a:spLocks noChangeArrowheads="1"/>
            </p:cNvSpPr>
            <p:nvPr/>
          </p:nvSpPr>
          <p:spPr bwMode="auto">
            <a:xfrm flipH="1">
              <a:off x="1045" y="2064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2061" name="Oval 7"/>
            <p:cNvSpPr>
              <a:spLocks noChangeArrowheads="1"/>
            </p:cNvSpPr>
            <p:nvPr/>
          </p:nvSpPr>
          <p:spPr bwMode="auto">
            <a:xfrm flipH="1">
              <a:off x="4392" y="2064"/>
              <a:ext cx="960" cy="960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</p:grp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B8B944D-B362-4437-8B1E-960B743E80EA}" type="datetime1">
              <a:rPr lang="en-US" altLang="zh-CN"/>
              <a:pPr>
                <a:defRPr/>
              </a:pPr>
              <a:t>5/31/2017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>
              <a:buClr>
                <a:srgbClr val="000000"/>
              </a:buClr>
              <a:buSzPct val="45000"/>
              <a:buFont typeface="Wingdings" pitchFamily="2" charset="2"/>
              <a:buNone/>
              <a:defRPr sz="1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0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5EFBFCF-64E1-4177-85FA-E8561C334E0D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  <p:sp>
        <p:nvSpPr>
          <p:cNvPr id="205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0813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title text format</a:t>
            </a:r>
          </a:p>
        </p:txBody>
      </p:sp>
      <p:sp>
        <p:nvSpPr>
          <p:cNvPr id="205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outline text format</a:t>
            </a:r>
          </a:p>
          <a:p>
            <a:pPr lvl="1"/>
            <a:r>
              <a:rPr lang="en-GB" altLang="zh-CN" smtClean="0"/>
              <a:t>Second Outline Level</a:t>
            </a:r>
          </a:p>
          <a:p>
            <a:pPr lvl="2"/>
            <a:r>
              <a:rPr lang="en-GB" altLang="zh-CN" smtClean="0"/>
              <a:t>Third Outline Level</a:t>
            </a:r>
          </a:p>
          <a:p>
            <a:pPr lvl="3"/>
            <a:r>
              <a:rPr lang="en-GB" altLang="zh-CN" smtClean="0"/>
              <a:t>Fourth Outline Level</a:t>
            </a:r>
          </a:p>
          <a:p>
            <a:pPr lvl="4"/>
            <a:r>
              <a:rPr lang="en-GB" altLang="zh-CN" smtClean="0"/>
              <a:t>Fifth Outline Level</a:t>
            </a:r>
          </a:p>
          <a:p>
            <a:pPr lvl="4"/>
            <a:r>
              <a:rPr lang="en-GB" altLang="zh-CN" smtClean="0"/>
              <a:t>Sixth Outline Level</a:t>
            </a:r>
          </a:p>
          <a:p>
            <a:pPr lvl="4"/>
            <a:r>
              <a:rPr lang="en-GB" altLang="zh-CN" smtClean="0"/>
              <a:t>Seventh Outline Level</a:t>
            </a:r>
          </a:p>
          <a:p>
            <a:pPr lvl="4"/>
            <a:r>
              <a:rPr lang="en-GB" altLang="zh-CN" smtClean="0"/>
              <a:t>Eighth Outline Level</a:t>
            </a:r>
          </a:p>
          <a:p>
            <a:pPr lvl="4"/>
            <a:r>
              <a:rPr lang="en-GB" altLang="zh-CN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0" r:id="rId1"/>
    <p:sldLayoutId id="2147485541" r:id="rId2"/>
    <p:sldLayoutId id="2147485542" r:id="rId3"/>
    <p:sldLayoutId id="2147485543" r:id="rId4"/>
    <p:sldLayoutId id="2147485544" r:id="rId5"/>
    <p:sldLayoutId id="2147485545" r:id="rId6"/>
    <p:sldLayoutId id="2147485546" r:id="rId7"/>
    <p:sldLayoutId id="2147485547" r:id="rId8"/>
    <p:sldLayoutId id="2147485548" r:id="rId9"/>
    <p:sldLayoutId id="2147485549" r:id="rId10"/>
    <p:sldLayoutId id="2147485550" r:id="rId11"/>
    <p:sldLayoutId id="2147485551" r:id="rId12"/>
    <p:sldLayoutId id="2147485552" r:id="rId1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9pPr>
    </p:titleStyle>
    <p:bodyStyle>
      <a:lvl1pPr marL="341313" indent="-341313" algn="l" defTabSz="457200" rtl="0" eaLnBrk="0" fontAlgn="base" hangingPunct="0">
        <a:spcBef>
          <a:spcPts val="800"/>
        </a:spcBef>
        <a:spcAft>
          <a:spcPct val="0"/>
        </a:spcAft>
        <a:buClr>
          <a:srgbClr val="CCCCFF"/>
        </a:buClr>
        <a:buSzPct val="80000"/>
        <a:buFont typeface="Wingdings" panose="05000000000000000000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675"/>
        </a:spcBef>
        <a:spcAft>
          <a:spcPct val="0"/>
        </a:spcAft>
        <a:buClr>
          <a:srgbClr val="CCCCFF"/>
        </a:buClr>
        <a:buSzPct val="70000"/>
        <a:buFont typeface="Wingdings" panose="05000000000000000000" pitchFamily="2" charset="2"/>
        <a:buChar char=""/>
        <a:defRPr sz="27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575"/>
        </a:spcBef>
        <a:spcAft>
          <a:spcPct val="0"/>
        </a:spcAft>
        <a:buClr>
          <a:srgbClr val="CCCCFF"/>
        </a:buClr>
        <a:buSzPct val="65000"/>
        <a:buFont typeface="Wingdings" panose="05000000000000000000" pitchFamily="2" charset="2"/>
        <a:buChar char="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Arial" panose="020B0604020202020204" pitchFamily="34" charset="0"/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anose="05000000000000000000" pitchFamily="2" charset="2"/>
        <a:buChar char="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4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kdvr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920750"/>
            <a:ext cx="7848600" cy="1933575"/>
          </a:xfrm>
        </p:spPr>
        <p:txBody>
          <a:bodyPr/>
          <a:lstStyle/>
          <a:p>
            <a:pPr algn="r">
              <a:defRPr/>
            </a:pPr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Algorithmic Crowdsourcing:</a:t>
            </a:r>
            <a:b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32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Current State and Future Perspective                  </a:t>
            </a:r>
            <a:endParaRPr lang="en-GB" altLang="zh-CN" sz="3200" dirty="0" smtClean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798513" y="3646488"/>
            <a:ext cx="7543800" cy="1820862"/>
          </a:xfrm>
        </p:spPr>
        <p:txBody>
          <a:bodyPr lIns="90000" tIns="46800" rIns="90000" bIns="46800"/>
          <a:lstStyle/>
          <a:p>
            <a:pPr marL="0" indent="0" algn="r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Jie Wu</a:t>
            </a:r>
          </a:p>
          <a:p>
            <a:pPr marL="0" indent="0" algn="r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Dept. of Computer and Info. Sciences</a:t>
            </a:r>
          </a:p>
          <a:p>
            <a:pPr marL="0" indent="0" algn="r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Temple University</a:t>
            </a:r>
          </a:p>
          <a:p>
            <a:pPr marL="0" indent="0" algn="r"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zh-CN" altLang="en-GB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6148" name="Picture 7" descr="Temple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94263"/>
            <a:ext cx="103663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zh-CN" sz="100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1141413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Tag Challenges</a:t>
            </a:r>
          </a:p>
        </p:txBody>
      </p:sp>
      <p:sp>
        <p:nvSpPr>
          <p:cNvPr id="28675" name="Content Placeholder 4"/>
          <p:cNvSpPr>
            <a:spLocks noGrp="1"/>
          </p:cNvSpPr>
          <p:nvPr>
            <p:ph idx="1"/>
          </p:nvPr>
        </p:nvSpPr>
        <p:spPr>
          <a:xfrm>
            <a:off x="3429000" y="1371600"/>
            <a:ext cx="5410200" cy="4525963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Problem (March 31, 2012): </a:t>
            </a:r>
            <a:r>
              <a:rPr lang="en-US" altLang="en-US" sz="2000" smtClean="0">
                <a:latin typeface="Comic Sans MS" panose="030F0702030302020204" pitchFamily="66" charset="0"/>
              </a:rPr>
              <a:t>Find five suspects in Washington, D.C., New York, London, Stockholm, and Bratislava.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Winner from UCSD CrowdScanner: located 3 of the 5 suspects.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Winning strategy: same as MIT. Also, recruiters of the first 2,000 get $1.</a:t>
            </a:r>
          </a:p>
          <a:p>
            <a:pPr lvl="1"/>
            <a:endParaRPr lang="en-US" altLang="en-US" sz="2000" smtClean="0">
              <a:latin typeface="Comic Sans MS" panose="030F0702030302020204" pitchFamily="66" charset="0"/>
            </a:endParaRPr>
          </a:p>
        </p:txBody>
      </p:sp>
      <p:sp>
        <p:nvSpPr>
          <p:cNvPr id="28676" name="Content Placeholder 4"/>
          <p:cNvSpPr txBox="1">
            <a:spLocks/>
          </p:cNvSpPr>
          <p:nvPr/>
        </p:nvSpPr>
        <p:spPr bwMode="auto">
          <a:xfrm>
            <a:off x="609600" y="3886200"/>
            <a:ext cx="8299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8677" name="Picture 7" descr="bratislav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294798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teres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17526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2" descr="chuc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67200"/>
            <a:ext cx="16906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3" descr="vand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7200"/>
            <a:ext cx="16764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15"/>
          <p:cNvSpPr txBox="1">
            <a:spLocks noChangeArrowheads="1"/>
          </p:cNvSpPr>
          <p:nvPr/>
        </p:nvSpPr>
        <p:spPr bwMode="auto">
          <a:xfrm>
            <a:off x="685800" y="3962400"/>
            <a:ext cx="1457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Washington DC</a:t>
            </a:r>
          </a:p>
        </p:txBody>
      </p:sp>
      <p:sp>
        <p:nvSpPr>
          <p:cNvPr id="28682" name="TextBox 16"/>
          <p:cNvSpPr txBox="1">
            <a:spLocks noChangeArrowheads="1"/>
          </p:cNvSpPr>
          <p:nvPr/>
        </p:nvSpPr>
        <p:spPr bwMode="auto">
          <a:xfrm>
            <a:off x="6858000" y="3962400"/>
            <a:ext cx="1017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Bratislava</a:t>
            </a:r>
          </a:p>
        </p:txBody>
      </p:sp>
      <p:sp>
        <p:nvSpPr>
          <p:cNvPr id="28683" name="TextBox 17"/>
          <p:cNvSpPr txBox="1">
            <a:spLocks noChangeArrowheads="1"/>
          </p:cNvSpPr>
          <p:nvPr/>
        </p:nvSpPr>
        <p:spPr bwMode="auto">
          <a:xfrm>
            <a:off x="3962400" y="39624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New York City</a:t>
            </a:r>
          </a:p>
        </p:txBody>
      </p:sp>
      <p:sp>
        <p:nvSpPr>
          <p:cNvPr id="2868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306388"/>
            <a:ext cx="8532813" cy="1141412"/>
          </a:xfrm>
        </p:spPr>
        <p:txBody>
          <a:bodyPr/>
          <a:lstStyle/>
          <a:p>
            <a:r>
              <a:rPr lang="en-US" altLang="en-US" sz="3600" smtClean="0">
                <a:latin typeface="Comic Sans MS" panose="030F0702030302020204" pitchFamily="66" charset="0"/>
              </a:rPr>
              <a:t>AI Could End Human Race </a:t>
            </a:r>
            <a:r>
              <a:rPr lang="en-US" altLang="en-US" sz="2400" smtClean="0">
                <a:solidFill>
                  <a:schemeClr val="bg2"/>
                </a:solidFill>
                <a:latin typeface="Comic Sans MS" panose="030F0702030302020204" pitchFamily="66" charset="0"/>
              </a:rPr>
              <a:t>(Stephen Hawking)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953000" cy="4953000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Stephen Hawking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"Humans, who are limited by slow biological evolution, couldn't compete, and would be superseded.“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Recent movies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Her (2014) &amp; Ex-Machina (2015)</a:t>
            </a:r>
            <a:br>
              <a:rPr lang="en-US" altLang="en-US" sz="1900" smtClean="0">
                <a:latin typeface="Comic Sans MS" panose="030F0702030302020204" pitchFamily="66" charset="0"/>
              </a:rPr>
            </a:br>
            <a:endParaRPr lang="en-US" altLang="en-US" sz="1900" smtClean="0">
              <a:latin typeface="Comic Sans MS" panose="030F0702030302020204" pitchFamily="66" charset="0"/>
            </a:endParaRPr>
          </a:p>
        </p:txBody>
      </p:sp>
      <p:pic>
        <p:nvPicPr>
          <p:cNvPr id="30724" name="Picture 4" descr="Prof Stephen Hawking and Rory Cellan-J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1404938"/>
            <a:ext cx="2497137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752850"/>
            <a:ext cx="1911350" cy="2824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752850"/>
            <a:ext cx="1905000" cy="28686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6888" y="3111500"/>
            <a:ext cx="2627312" cy="3543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3"/>
          <p:cNvSpPr>
            <a:spLocks noGrp="1"/>
          </p:cNvSpPr>
          <p:nvPr>
            <p:ph type="title"/>
          </p:nvPr>
        </p:nvSpPr>
        <p:spPr>
          <a:xfrm>
            <a:off x="1313656" y="563761"/>
            <a:ext cx="6515100" cy="856060"/>
          </a:xfrm>
        </p:spPr>
        <p:txBody>
          <a:bodyPr/>
          <a:lstStyle/>
          <a:p>
            <a:r>
              <a:rPr lang="en-US" altLang="en-US" sz="3600" dirty="0">
                <a:latin typeface="Comic Sans MS" panose="030F0702030302020204" pitchFamily="66" charset="0"/>
              </a:rPr>
              <a:t>Smarter Than You Think</a:t>
            </a:r>
          </a:p>
        </p:txBody>
      </p:sp>
      <p:sp>
        <p:nvSpPr>
          <p:cNvPr id="31747" name="Content Placeholder 4"/>
          <p:cNvSpPr>
            <a:spLocks noGrp="1"/>
          </p:cNvSpPr>
          <p:nvPr>
            <p:ph idx="1"/>
          </p:nvPr>
        </p:nvSpPr>
        <p:spPr>
          <a:xfrm>
            <a:off x="4343400" y="1425179"/>
            <a:ext cx="4343400" cy="394335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sz="2000" dirty="0" smtClean="0">
                <a:latin typeface="Comic Sans MS" panose="030F0702030302020204" pitchFamily="66" charset="0"/>
              </a:rPr>
              <a:t>1997 </a:t>
            </a:r>
            <a:r>
              <a:rPr lang="en-US" altLang="en-US" sz="1800" dirty="0" smtClean="0">
                <a:latin typeface="Comic Sans MS" panose="030F0702030302020204" pitchFamily="66" charset="0"/>
              </a:rPr>
              <a:t>(Chess)</a:t>
            </a:r>
            <a:endParaRPr lang="en-US" altLang="en-US" sz="1800" dirty="0">
              <a:latin typeface="Comic Sans MS" panose="030F0702030302020204" pitchFamily="66" charset="0"/>
            </a:endParaRPr>
          </a:p>
          <a:p>
            <a:pPr lvl="1">
              <a:spcBef>
                <a:spcPct val="20000"/>
              </a:spcBef>
            </a:pPr>
            <a:r>
              <a:rPr lang="en-US" altLang="en-US" sz="1600" dirty="0">
                <a:latin typeface="Comic Sans MS" panose="030F0702030302020204" pitchFamily="66" charset="0"/>
              </a:rPr>
              <a:t>Kasparov vs. Deep Blue</a:t>
            </a:r>
          </a:p>
          <a:p>
            <a:r>
              <a:rPr lang="en-US" altLang="en-US" sz="2000" dirty="0">
                <a:latin typeface="Comic Sans MS" panose="030F0702030302020204" pitchFamily="66" charset="0"/>
              </a:rPr>
              <a:t>1998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Kasparov vs. </a:t>
            </a:r>
            <a:r>
              <a:rPr lang="en-US" altLang="en-US" sz="1600" dirty="0" err="1">
                <a:latin typeface="Comic Sans MS" panose="030F0702030302020204" pitchFamily="66" charset="0"/>
              </a:rPr>
              <a:t>Topalov</a:t>
            </a:r>
            <a:r>
              <a:rPr lang="en-US" altLang="en-US" sz="1600" dirty="0">
                <a:latin typeface="Comic Sans MS" panose="030F0702030302020204" pitchFamily="66" charset="0"/>
              </a:rPr>
              <a:t>:  4:0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Kasparov + machine vs.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1600" dirty="0">
                <a:latin typeface="Comic Sans MS" panose="030F0702030302020204" pitchFamily="66" charset="0"/>
              </a:rPr>
              <a:t>    </a:t>
            </a:r>
            <a:r>
              <a:rPr lang="en-US" altLang="en-US" sz="1600" dirty="0" err="1">
                <a:latin typeface="Comic Sans MS" panose="030F0702030302020204" pitchFamily="66" charset="0"/>
              </a:rPr>
              <a:t>Topalov</a:t>
            </a:r>
            <a:r>
              <a:rPr lang="en-US" altLang="en-US" sz="1600" dirty="0">
                <a:latin typeface="Comic Sans MS" panose="030F0702030302020204" pitchFamily="66" charset="0"/>
              </a:rPr>
              <a:t>  + machine:  3:3</a:t>
            </a:r>
          </a:p>
          <a:p>
            <a:r>
              <a:rPr lang="en-US" altLang="en-US" sz="2000" dirty="0">
                <a:latin typeface="Comic Sans MS" panose="030F0702030302020204" pitchFamily="66" charset="0"/>
              </a:rPr>
              <a:t>2005 </a:t>
            </a:r>
            <a:r>
              <a:rPr lang="en-US" altLang="en-US" sz="1800" dirty="0">
                <a:latin typeface="Comic Sans MS" panose="030F0702030302020204" pitchFamily="66" charset="0"/>
              </a:rPr>
              <a:t>(freestyle tournament)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Grand-master (&gt;2,500)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Machine (Hydra)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Grand-master + machine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Amateurs (&gt;1,500) + machine </a:t>
            </a:r>
            <a:r>
              <a:rPr lang="en-US" altLang="en-US" sz="2000" dirty="0">
                <a:latin typeface="Comic Sans MS" panose="030F0702030302020204" pitchFamily="66" charset="0"/>
              </a:rPr>
              <a:t>*</a:t>
            </a:r>
          </a:p>
          <a:p>
            <a:r>
              <a:rPr lang="en-US" altLang="en-US" sz="2000" dirty="0" smtClean="0">
                <a:latin typeface="Comic Sans MS" panose="030F0702030302020204" pitchFamily="66" charset="0"/>
              </a:rPr>
              <a:t>2016 </a:t>
            </a:r>
            <a:r>
              <a:rPr lang="en-US" altLang="en-US" sz="1800" dirty="0" smtClean="0">
                <a:latin typeface="Comic Sans MS" panose="030F0702030302020204" pitchFamily="66" charset="0"/>
              </a:rPr>
              <a:t>(Go game)</a:t>
            </a:r>
            <a:endParaRPr lang="en-US" altLang="en-US" sz="1800" dirty="0">
              <a:latin typeface="Comic Sans MS" panose="030F0702030302020204" pitchFamily="66" charset="0"/>
            </a:endParaRPr>
          </a:p>
          <a:p>
            <a:pPr lvl="1"/>
            <a:r>
              <a:rPr lang="en-US" altLang="en-US" sz="1600" dirty="0" err="1">
                <a:latin typeface="Comic Sans MS" panose="030F0702030302020204" pitchFamily="66" charset="0"/>
              </a:rPr>
              <a:t>AlphaGo</a:t>
            </a:r>
            <a:r>
              <a:rPr lang="en-US" altLang="en-US" sz="1600" dirty="0">
                <a:latin typeface="Comic Sans MS" panose="030F0702030302020204" pitchFamily="66" charset="0"/>
              </a:rPr>
              <a:t> vs. Lee </a:t>
            </a:r>
            <a:r>
              <a:rPr lang="en-US" altLang="en-US" sz="1600" dirty="0" err="1">
                <a:latin typeface="Comic Sans MS" panose="030F0702030302020204" pitchFamily="66" charset="0"/>
              </a:rPr>
              <a:t>Sedol</a:t>
            </a:r>
            <a:r>
              <a:rPr lang="en-US" altLang="en-US" sz="1600" dirty="0">
                <a:latin typeface="Comic Sans MS" panose="030F0702030302020204" pitchFamily="66" charset="0"/>
              </a:rPr>
              <a:t>: </a:t>
            </a:r>
            <a:r>
              <a:rPr lang="en-US" altLang="en-US" sz="1600" dirty="0" smtClean="0">
                <a:latin typeface="Comic Sans MS" panose="030F0702030302020204" pitchFamily="66" charset="0"/>
              </a:rPr>
              <a:t>4:1</a:t>
            </a:r>
          </a:p>
          <a:p>
            <a:pPr lvl="1"/>
            <a:r>
              <a:rPr lang="en-US" altLang="en-US" sz="1600" dirty="0" err="1" smtClean="0">
                <a:latin typeface="Comic Sans MS" panose="030F0702030302020204" pitchFamily="66" charset="0"/>
              </a:rPr>
              <a:t>AlphaGo</a:t>
            </a:r>
            <a:r>
              <a:rPr lang="en-US" altLang="en-US" sz="1600" dirty="0" smtClean="0">
                <a:latin typeface="Comic Sans MS" panose="030F0702030302020204" pitchFamily="66" charset="0"/>
              </a:rPr>
              <a:t> vs. Jie </a:t>
            </a:r>
            <a:r>
              <a:rPr lang="en-US" altLang="en-US" sz="1600" dirty="0" err="1" smtClean="0">
                <a:latin typeface="Comic Sans MS" panose="030F0702030302020204" pitchFamily="66" charset="0"/>
              </a:rPr>
              <a:t>Ke</a:t>
            </a:r>
            <a:r>
              <a:rPr lang="en-US" altLang="en-US" sz="1600" dirty="0" smtClean="0">
                <a:latin typeface="Comic Sans MS" panose="030F0702030302020204" pitchFamily="66" charset="0"/>
              </a:rPr>
              <a:t>: 3:0 </a:t>
            </a:r>
            <a:r>
              <a:rPr lang="en-US" altLang="en-US" sz="1400" dirty="0" smtClean="0">
                <a:latin typeface="Comic Sans MS" panose="030F0702030302020204" pitchFamily="66" charset="0"/>
              </a:rPr>
              <a:t>(May 2017)</a:t>
            </a:r>
            <a:endParaRPr lang="en-US" altLang="en-US" sz="1400" dirty="0">
              <a:latin typeface="Comic Sans MS" panose="030F0702030302020204" pitchFamily="66" charset="0"/>
            </a:endParaRPr>
          </a:p>
          <a:p>
            <a:pPr lvl="1">
              <a:buFont typeface="Wingdings" panose="05000000000000000000" pitchFamily="2" charset="2"/>
              <a:buNone/>
            </a:pPr>
            <a:endParaRPr lang="en-US" altLang="en-US" sz="1500" dirty="0">
              <a:latin typeface="Comic Sans MS" panose="030F0702030302020204" pitchFamily="66" charset="0"/>
            </a:endParaRPr>
          </a:p>
          <a:p>
            <a:pPr lvl="1"/>
            <a:endParaRPr lang="en-US" altLang="en-US" sz="1125" dirty="0">
              <a:latin typeface="Comic Sans MS" panose="030F0702030302020204" pitchFamily="66" charset="0"/>
            </a:endParaRPr>
          </a:p>
        </p:txBody>
      </p:sp>
      <p:sp>
        <p:nvSpPr>
          <p:cNvPr id="15364" name="Content Placeholder 4"/>
          <p:cNvSpPr txBox="1">
            <a:spLocks/>
          </p:cNvSpPr>
          <p:nvPr/>
        </p:nvSpPr>
        <p:spPr bwMode="auto">
          <a:xfrm>
            <a:off x="762000" y="3759100"/>
            <a:ext cx="62245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700">
                <a:solidFill>
                  <a:srgbClr val="000000"/>
                </a:solidFill>
                <a:latin typeface="Arial" charset="0"/>
              </a:defRPr>
            </a:lvl2pPr>
            <a:lvl3pPr>
              <a:defRPr sz="2300">
                <a:solidFill>
                  <a:srgbClr val="000000"/>
                </a:solidFill>
                <a:latin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0070C0"/>
                </a:solidFill>
                <a:latin typeface="Comic Sans MS" pitchFamily="66" charset="0"/>
              </a:rPr>
              <a:t>Who is </a:t>
            </a:r>
            <a:r>
              <a:rPr lang="en-US" altLang="en-US" sz="2400" dirty="0" smtClean="0">
                <a:solidFill>
                  <a:srgbClr val="0070C0"/>
                </a:solidFill>
                <a:latin typeface="Comic Sans MS" pitchFamily="66" charset="0"/>
              </a:rPr>
              <a:t>smarter</a:t>
            </a:r>
          </a:p>
          <a:p>
            <a:pPr marL="685800" lvl="1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rgbClr val="0070C0"/>
                </a:solidFill>
                <a:latin typeface="Comic Sans MS" pitchFamily="66" charset="0"/>
              </a:rPr>
              <a:t>Human </a:t>
            </a:r>
            <a:r>
              <a:rPr lang="en-US" altLang="en-US" sz="1800" dirty="0">
                <a:solidFill>
                  <a:srgbClr val="0070C0"/>
                </a:solidFill>
                <a:latin typeface="Comic Sans MS" pitchFamily="66" charset="0"/>
              </a:rPr>
              <a:t>or </a:t>
            </a:r>
            <a:r>
              <a:rPr lang="en-US" altLang="en-US" sz="1800" dirty="0" smtClean="0">
                <a:solidFill>
                  <a:srgbClr val="0070C0"/>
                </a:solidFill>
                <a:latin typeface="Comic Sans MS" pitchFamily="66" charset="0"/>
              </a:rPr>
              <a:t>computer?</a:t>
            </a:r>
          </a:p>
          <a:p>
            <a:pPr marL="285750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300" dirty="0" smtClean="0">
                <a:solidFill>
                  <a:schemeClr val="tx1"/>
                </a:solidFill>
                <a:latin typeface="Comic Sans MS" pitchFamily="66" charset="0"/>
              </a:rPr>
              <a:t>AI </a:t>
            </a:r>
            <a:r>
              <a:rPr lang="en-US" altLang="en-US" sz="2300" dirty="0">
                <a:solidFill>
                  <a:schemeClr val="tx1"/>
                </a:solidFill>
                <a:latin typeface="Comic Sans MS" pitchFamily="66" charset="0"/>
              </a:rPr>
              <a:t>will redefine </a:t>
            </a:r>
            <a:endParaRPr lang="en-US" altLang="en-US" sz="23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marL="685800" lvl="1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Comic Sans MS" pitchFamily="66" charset="0"/>
              </a:rPr>
              <a:t>What </a:t>
            </a:r>
            <a:r>
              <a:rPr lang="en-US" altLang="en-US" sz="1600" dirty="0">
                <a:solidFill>
                  <a:schemeClr val="tx1"/>
                </a:solidFill>
                <a:latin typeface="Comic Sans MS" pitchFamily="66" charset="0"/>
              </a:rPr>
              <a:t>it means to be human</a:t>
            </a:r>
          </a:p>
          <a:p>
            <a:pPr marL="342900" lvl="1" indent="0">
              <a:spcBef>
                <a:spcPct val="20000"/>
              </a:spcBef>
              <a:buClr>
                <a:srgbClr val="CCCCFF"/>
              </a:buClr>
              <a:defRPr/>
            </a:pP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Our Machine Masters</a:t>
            </a:r>
          </a:p>
          <a:p>
            <a:pPr marL="342900" lvl="1" indent="0">
              <a:spcBef>
                <a:spcPct val="20000"/>
              </a:spcBef>
              <a:buClr>
                <a:srgbClr val="CCCCFF"/>
              </a:buClr>
              <a:defRPr/>
            </a:pPr>
            <a:r>
              <a:rPr lang="en-US" altLang="en-US" sz="15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   NY Times, Oct. 31, 2014</a:t>
            </a:r>
          </a:p>
        </p:txBody>
      </p:sp>
      <p:pic>
        <p:nvPicPr>
          <p:cNvPr id="3174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2957369" cy="180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ts val="506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025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ts val="431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1725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ts val="375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ts val="375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750"/>
          </a:p>
        </p:txBody>
      </p:sp>
    </p:spTree>
    <p:extLst>
      <p:ext uri="{BB962C8B-B14F-4D97-AF65-F5344CB8AC3E}">
        <p14:creationId xmlns:p14="http://schemas.microsoft.com/office/powerpoint/2010/main" val="41086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MECHANICAL TURK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33795" name="Text Placeholder 3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Worker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HIT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Dashboard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Requester</a:t>
            </a:r>
          </a:p>
        </p:txBody>
      </p:sp>
      <p:sp>
        <p:nvSpPr>
          <p:cNvPr id="33796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5843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4816475"/>
            <a:ext cx="4041775" cy="1584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dirty="0" smtClean="0">
                <a:latin typeface="Comic Sans MS" panose="030F0702030302020204" pitchFamily="66" charset="0"/>
              </a:rPr>
              <a:t>As a worker, make an average of $0.05 per task</a:t>
            </a:r>
          </a:p>
          <a:p>
            <a:pPr lvl="2">
              <a:lnSpc>
                <a:spcPct val="80000"/>
              </a:lnSpc>
            </a:pPr>
            <a:endParaRPr lang="en-US" altLang="en-US" sz="1300" dirty="0" smtClean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dirty="0" smtClean="0">
                <a:latin typeface="Comic Sans MS" panose="030F0702030302020204" pitchFamily="66" charset="0"/>
              </a:rPr>
              <a:t>Paid directly to Amazon account</a:t>
            </a:r>
          </a:p>
          <a:p>
            <a:pPr>
              <a:lnSpc>
                <a:spcPct val="80000"/>
              </a:lnSpc>
            </a:pPr>
            <a:endParaRPr lang="en-US" altLang="en-US" sz="1800" dirty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dirty="0" smtClean="0">
                <a:latin typeface="Comic Sans MS" panose="030F0702030302020204" pitchFamily="66" charset="0"/>
              </a:rPr>
              <a:t>130 M tasks posted (2009-2014)</a:t>
            </a:r>
          </a:p>
        </p:txBody>
      </p:sp>
      <p:sp>
        <p:nvSpPr>
          <p:cNvPr id="35844" name="Content Placeholder 6"/>
          <p:cNvSpPr>
            <a:spLocks noGrp="1"/>
          </p:cNvSpPr>
          <p:nvPr>
            <p:ph sz="quarter" idx="2"/>
          </p:nvPr>
        </p:nvSpPr>
        <p:spPr>
          <a:xfrm>
            <a:off x="4632325" y="4819650"/>
            <a:ext cx="4041775" cy="15811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smtClean="0">
                <a:latin typeface="Comic Sans MS" panose="030F0702030302020204" pitchFamily="66" charset="0"/>
              </a:rPr>
              <a:t>As requester, set up simple tasks for workers to complete</a:t>
            </a:r>
          </a:p>
          <a:p>
            <a:pPr marL="593725" lvl="2" indent="0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300" smtClean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smtClean="0">
                <a:latin typeface="Comic Sans MS" panose="030F0702030302020204" pitchFamily="66" charset="0"/>
              </a:rPr>
              <a:t>Quality control is possible through MTurk services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8"/>
          <p:cNvSpPr txBox="1">
            <a:spLocks noChangeArrowheads="1"/>
          </p:cNvSpPr>
          <p:nvPr/>
        </p:nvSpPr>
        <p:spPr bwMode="auto">
          <a:xfrm>
            <a:off x="7010400" y="250825"/>
            <a:ext cx="10668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" b="1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3584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Worker: Contract for a HIT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5502275"/>
            <a:ext cx="8229600" cy="74612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>
                <a:latin typeface="Comic Sans MS" pitchFamily="66" charset="0"/>
              </a:rPr>
              <a:t>Select a HIT</a:t>
            </a:r>
          </a:p>
          <a:p>
            <a:pPr lvl="1">
              <a:defRPr/>
            </a:pPr>
            <a:r>
              <a:rPr lang="en-US" dirty="0" smtClean="0">
                <a:latin typeface="Comic Sans MS" pitchFamily="66" charset="0"/>
              </a:rPr>
              <a:t>By creation date, payment amount, time allotment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171575"/>
            <a:ext cx="90773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Worker: Reviewing a HIT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5578475"/>
            <a:ext cx="8382000" cy="97472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2900" dirty="0" smtClean="0">
                <a:latin typeface="Comic Sans MS" pitchFamily="66" charset="0"/>
              </a:rPr>
              <a:t>Review the HIT before accepting</a:t>
            </a:r>
          </a:p>
          <a:p>
            <a:pPr lvl="1">
              <a:defRPr/>
            </a:pPr>
            <a:r>
              <a:rPr lang="en-US" sz="2300" dirty="0" smtClean="0">
                <a:latin typeface="Comic Sans MS" pitchFamily="66" charset="0"/>
              </a:rPr>
              <a:t>Shown full task, allotted time (10 minutes), reward amount ($0.02)</a:t>
            </a:r>
            <a:endParaRPr lang="en-US" sz="2300" dirty="0">
              <a:latin typeface="Comic Sans MS" pitchFamily="66" charset="0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11263"/>
            <a:ext cx="90646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Worker: Completing a HIT</a:t>
            </a:r>
          </a:p>
        </p:txBody>
      </p:sp>
      <p:sp>
        <p:nvSpPr>
          <p:cNvPr id="41987" name="Content Placeholder 5"/>
          <p:cNvSpPr>
            <a:spLocks noGrp="1"/>
          </p:cNvSpPr>
          <p:nvPr>
            <p:ph sz="quarter" idx="1"/>
          </p:nvPr>
        </p:nvSpPr>
        <p:spPr>
          <a:xfrm>
            <a:off x="371475" y="3581400"/>
            <a:ext cx="83820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smtClean="0">
                <a:latin typeface="Comic Sans MS" panose="030F0702030302020204" pitchFamily="66" charset="0"/>
              </a:rPr>
              <a:t>Confirmation message in green</a:t>
            </a:r>
          </a:p>
          <a:p>
            <a:pPr lvl="2">
              <a:lnSpc>
                <a:spcPct val="90000"/>
              </a:lnSpc>
            </a:pPr>
            <a:endParaRPr lang="en-US" altLang="en-US" sz="1800" smtClean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smtClean="0">
                <a:latin typeface="Comic Sans MS" panose="030F0702030302020204" pitchFamily="66" charset="0"/>
              </a:rPr>
              <a:t>Automatically shows the next HIT submitted by the same requester</a:t>
            </a:r>
          </a:p>
          <a:p>
            <a:pPr lvl="2">
              <a:lnSpc>
                <a:spcPct val="90000"/>
              </a:lnSpc>
            </a:pPr>
            <a:endParaRPr lang="en-US" altLang="en-US" sz="1800" smtClean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smtClean="0">
                <a:latin typeface="Comic Sans MS" panose="030F0702030302020204" pitchFamily="66" charset="0"/>
              </a:rPr>
              <a:t>Check Dashboard to see if HIT is accepted</a:t>
            </a:r>
            <a:endParaRPr lang="en-US" altLang="en-US" sz="2000" smtClean="0">
              <a:latin typeface="Comic Sans MS" panose="030F0702030302020204" pitchFamily="66" charset="0"/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787525"/>
            <a:ext cx="9077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8013" cy="1141413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Worker: Sample Dashboard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154113"/>
            <a:ext cx="843915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4"/>
          <p:cNvSpPr txBox="1">
            <a:spLocks noChangeArrowheads="1"/>
          </p:cNvSpPr>
          <p:nvPr/>
        </p:nvSpPr>
        <p:spPr bwMode="auto">
          <a:xfrm>
            <a:off x="2497138" y="2162175"/>
            <a:ext cx="1066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3886200" y="2205038"/>
            <a:ext cx="106680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4301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Comic Sans MS" panose="030F0702030302020204" pitchFamily="66" charset="0"/>
              </a:rPr>
              <a:t>Avoid Shady Requester</a:t>
            </a:r>
            <a:endParaRPr lang="en-US" altLang="en-US" smtClean="0"/>
          </a:p>
        </p:txBody>
      </p:sp>
      <p:sp>
        <p:nvSpPr>
          <p:cNvPr id="11264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>
                <a:latin typeface="Comic Sans MS" panose="030F0702030302020204" pitchFamily="66" charset="0"/>
              </a:rPr>
              <a:t>Untrustworthy requesters (or workers)</a:t>
            </a:r>
          </a:p>
        </p:txBody>
      </p:sp>
      <p:pic>
        <p:nvPicPr>
          <p:cNvPr id="11264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805613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  <p:extLst>
      <p:ext uri="{BB962C8B-B14F-4D97-AF65-F5344CB8AC3E}">
        <p14:creationId xmlns:p14="http://schemas.microsoft.com/office/powerpoint/2010/main" val="177133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8013" cy="1141413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Road Map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228013" cy="4529138"/>
          </a:xfrm>
        </p:spPr>
        <p:txBody>
          <a:bodyPr/>
          <a:lstStyle/>
          <a:p>
            <a:pPr lvl="1" eaLnBrk="1" hangingPunct="1">
              <a:lnSpc>
                <a:spcPct val="120000"/>
              </a:lnSpc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Introduction and Motivation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Mechanical Turk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Applications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Paradigms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Challenges and Opportunities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Social Crowdsourcing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Conclusion</a:t>
            </a:r>
          </a:p>
          <a:p>
            <a:pPr eaLnBrk="1" hangingPunct="1">
              <a:lnSpc>
                <a:spcPct val="120000"/>
              </a:lnSpc>
            </a:pPr>
            <a:endParaRPr lang="en-US" altLang="zh-CN" sz="240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190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/>
            <a:endParaRPr lang="en-US" altLang="zh-CN" sz="21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8196" name="Picture 4" descr="road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0"/>
            <a:ext cx="26558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APPS: Image Processing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45059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EteRNA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Galaxy Zoo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Fine-grained Recognition</a:t>
            </a:r>
          </a:p>
          <a:p>
            <a:endParaRPr lang="en-US" altLang="en-US" smtClean="0"/>
          </a:p>
        </p:txBody>
      </p:sp>
      <p:sp>
        <p:nvSpPr>
          <p:cNvPr id="4506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Biology:  EteRNA: </a:t>
            </a:r>
            <a:r>
              <a:rPr lang="en-US" altLang="en-US" sz="2800" smtClean="0">
                <a:latin typeface="Comic Sans MS" panose="030F0702030302020204" pitchFamily="66" charset="0"/>
              </a:rPr>
              <a:t>CMU, Stanford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41475"/>
            <a:ext cx="3657600" cy="4743450"/>
          </a:xfrm>
        </p:spPr>
        <p:txBody>
          <a:bodyPr/>
          <a:lstStyle/>
          <a:p>
            <a:r>
              <a:rPr lang="en-US" altLang="en-US" sz="2200" smtClean="0">
                <a:latin typeface="Comic Sans MS" panose="030F0702030302020204" pitchFamily="66" charset="0"/>
              </a:rPr>
              <a:t>Aim: to gain mastery over the way RNA </a:t>
            </a:r>
            <a:r>
              <a:rPr lang="en-US" altLang="en-US" sz="2400" smtClean="0">
                <a:latin typeface="Comic Sans MS" panose="030F0702030302020204" pitchFamily="66" charset="0"/>
              </a:rPr>
              <a:t>molecules</a:t>
            </a:r>
            <a:r>
              <a:rPr lang="en-US" altLang="en-US" sz="2400" smtClean="0"/>
              <a:t> </a:t>
            </a:r>
            <a:r>
              <a:rPr lang="en-US" altLang="en-US" sz="2200" smtClean="0">
                <a:latin typeface="Comic Sans MS" panose="030F0702030302020204" pitchFamily="66" charset="0"/>
              </a:rPr>
              <a:t>folds. </a:t>
            </a:r>
          </a:p>
          <a:p>
            <a:endParaRPr lang="en-US" altLang="en-US" sz="2400" smtClean="0"/>
          </a:p>
          <a:p>
            <a:endParaRPr lang="en-US" altLang="en-US" sz="2400" smtClean="0"/>
          </a:p>
          <a:p>
            <a:endParaRPr lang="en-US" altLang="en-US" sz="2400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28800"/>
            <a:ext cx="48768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971800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sz="2200" smtClean="0">
                <a:latin typeface="Comic Sans MS" panose="030F0702030302020204" pitchFamily="66" charset="0"/>
              </a:rPr>
              <a:t>By assigning different colors (RNA nucleotides), a RNA chain will fold into different structure</a:t>
            </a:r>
          </a:p>
          <a:p>
            <a:endParaRPr lang="en-US" altLang="en-US" sz="2200" smtClean="0">
              <a:latin typeface="Comic Sans MS" panose="030F0702030302020204" pitchFamily="66" charset="0"/>
            </a:endParaRPr>
          </a:p>
        </p:txBody>
      </p:sp>
      <p:sp>
        <p:nvSpPr>
          <p:cNvPr id="4813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EteRNA: </a:t>
            </a:r>
            <a:r>
              <a:rPr lang="en-US" altLang="en-US" sz="2800" smtClean="0">
                <a:latin typeface="Comic Sans MS" panose="030F0702030302020204" pitchFamily="66" charset="0"/>
              </a:rPr>
              <a:t>CMU, Stanford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4813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  <p:pic>
        <p:nvPicPr>
          <p:cNvPr id="4813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70138"/>
            <a:ext cx="950913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71800"/>
            <a:ext cx="273526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84500"/>
            <a:ext cx="2678113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ight Arrow 4"/>
          <p:cNvSpPr>
            <a:spLocks noChangeArrowheads="1"/>
          </p:cNvSpPr>
          <p:nvPr/>
        </p:nvSpPr>
        <p:spPr bwMode="auto">
          <a:xfrm>
            <a:off x="1981200" y="4038600"/>
            <a:ext cx="6096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48137" name="Right Arrow 9"/>
          <p:cNvSpPr>
            <a:spLocks noChangeArrowheads="1"/>
          </p:cNvSpPr>
          <p:nvPr/>
        </p:nvSpPr>
        <p:spPr bwMode="auto">
          <a:xfrm>
            <a:off x="5519738" y="4048125"/>
            <a:ext cx="6096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GalaxyZoo: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Zooniverse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28738"/>
            <a:ext cx="8305800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GalaxyZoo: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Zooniverse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416050"/>
            <a:ext cx="8626475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Fine-Grained Recognition: Tohme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8013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K. Hara 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Tohme: Detecting Curb Ramps in Google Street View Using Crowdsourcing, Computer Vision, and Machine Learning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UIST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</a:p>
          <a:p>
            <a:pPr>
              <a:lnSpc>
                <a:spcPct val="90000"/>
              </a:lnSpc>
            </a:pPr>
            <a:endParaRPr lang="en-US" altLang="en-US" sz="2400" smtClean="0">
              <a:latin typeface="Comic Sans MS" panose="030F0702030302020204" pitchFamily="66" charset="0"/>
            </a:endParaRPr>
          </a:p>
        </p:txBody>
      </p:sp>
      <p:pic>
        <p:nvPicPr>
          <p:cNvPr id="54276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89916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APPS: Commonsense Knowledge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514600"/>
            <a:ext cx="7772400" cy="1500188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GWAP.com</a:t>
            </a:r>
          </a:p>
          <a:p>
            <a:r>
              <a:rPr lang="en-US" altLang="en-US" dirty="0" err="1" smtClean="0">
                <a:latin typeface="Comic Sans MS" panose="030F0702030302020204" pitchFamily="66" charset="0"/>
              </a:rPr>
              <a:t>OnToGalaxy</a:t>
            </a:r>
            <a:endParaRPr lang="en-US" altLang="en-US" dirty="0" smtClean="0">
              <a:latin typeface="Comic Sans MS" panose="030F0702030302020204" pitchFamily="66" charset="0"/>
            </a:endParaRPr>
          </a:p>
          <a:p>
            <a:r>
              <a:rPr lang="en-US" altLang="en-US" dirty="0" err="1" smtClean="0">
                <a:latin typeface="Comic Sans MS" panose="030F0702030302020204" pitchFamily="66" charset="0"/>
              </a:rPr>
              <a:t>reCAPTCHA</a:t>
            </a:r>
            <a:endParaRPr lang="en-US" altLang="en-US" dirty="0" smtClean="0">
              <a:latin typeface="Comic Sans MS" panose="030F0702030302020204" pitchFamily="66" charset="0"/>
            </a:endParaRP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Waze</a:t>
            </a:r>
          </a:p>
          <a:p>
            <a:r>
              <a:rPr lang="en-US" altLang="en-US" dirty="0" err="1" smtClean="0">
                <a:latin typeface="Comic Sans MS" panose="030F0702030302020204" pitchFamily="66" charset="0"/>
              </a:rPr>
              <a:t>Crowrdsourcing</a:t>
            </a:r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5632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GWAP.com: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CMU</a:t>
            </a:r>
            <a:endParaRPr lang="en-US" altLang="en-US" sz="2400" smtClean="0">
              <a:latin typeface="Comic Sans MS" panose="030F0702030302020204" pitchFamily="66" charset="0"/>
            </a:endParaRPr>
          </a:p>
        </p:txBody>
      </p:sp>
      <p:sp>
        <p:nvSpPr>
          <p:cNvPr id="57347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0" smtClean="0">
                <a:latin typeface="Comic Sans MS" panose="030F0702030302020204" pitchFamily="66" charset="0"/>
              </a:rPr>
              <a:t>ESP Game</a:t>
            </a:r>
          </a:p>
        </p:txBody>
      </p:sp>
      <p:sp>
        <p:nvSpPr>
          <p:cNvPr id="57348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altLang="en-US" b="0" smtClean="0">
                <a:latin typeface="Comic Sans MS" panose="030F0702030302020204" pitchFamily="66" charset="0"/>
              </a:rPr>
              <a:t>Tag a Tune</a:t>
            </a:r>
          </a:p>
        </p:txBody>
      </p:sp>
      <p:sp>
        <p:nvSpPr>
          <p:cNvPr id="57349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Labeling images</a:t>
            </a:r>
          </a:p>
        </p:txBody>
      </p:sp>
      <p:sp>
        <p:nvSpPr>
          <p:cNvPr id="57350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Labeling tunes</a:t>
            </a:r>
          </a:p>
        </p:txBody>
      </p:sp>
      <p:pic>
        <p:nvPicPr>
          <p:cNvPr id="573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39512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39036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90600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OnToGalaxy: </a:t>
            </a:r>
            <a:r>
              <a:rPr lang="en-US" altLang="en-US" sz="2800" smtClean="0">
                <a:latin typeface="Comic Sans MS" panose="030F0702030302020204" pitchFamily="66" charset="0"/>
              </a:rPr>
              <a:t>University of Bremen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58070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667000" cy="5105400"/>
          </a:xfrm>
        </p:spPr>
        <p:txBody>
          <a:bodyPr/>
          <a:lstStyle/>
          <a:p>
            <a:r>
              <a:rPr lang="en-US" altLang="en-US" sz="2000" smtClean="0">
                <a:latin typeface="Comic Sans MS" panose="030F0702030302020204" pitchFamily="66" charset="0"/>
              </a:rPr>
              <a:t>Given a keyword</a:t>
            </a:r>
          </a:p>
          <a:p>
            <a:pPr lvl="1"/>
            <a:r>
              <a:rPr lang="en-US" altLang="en-US" sz="1800" smtClean="0">
                <a:latin typeface="Comic Sans MS" panose="030F0702030302020204" pitchFamily="66" charset="0"/>
              </a:rPr>
              <a:t>e.g., “tourism”</a:t>
            </a:r>
          </a:p>
          <a:p>
            <a:endParaRPr lang="en-US" altLang="en-US" sz="2000" smtClean="0">
              <a:latin typeface="Comic Sans MS" panose="030F0702030302020204" pitchFamily="66" charset="0"/>
            </a:endParaRP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Collect pods with words related to keyword</a:t>
            </a:r>
          </a:p>
          <a:p>
            <a:pPr lvl="1"/>
            <a:r>
              <a:rPr lang="en-US" altLang="en-US" sz="1800" smtClean="0">
                <a:latin typeface="Comic Sans MS" panose="030F0702030302020204" pitchFamily="66" charset="0"/>
              </a:rPr>
              <a:t>e.g., “voyage” 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Shoot down pods with unrelated words</a:t>
            </a:r>
          </a:p>
          <a:p>
            <a:pPr lvl="1"/>
            <a:r>
              <a:rPr lang="en-US" altLang="en-US" sz="1800" smtClean="0">
                <a:latin typeface="Comic Sans MS" panose="030F0702030302020204" pitchFamily="66" charset="0"/>
              </a:rPr>
              <a:t>e.g., “resist”</a:t>
            </a:r>
          </a:p>
          <a:p>
            <a:pPr lvl="1"/>
            <a:endParaRPr lang="en-US" altLang="en-US" sz="1800" smtClean="0">
              <a:latin typeface="Comic Sans MS" panose="030F0702030302020204" pitchFamily="66" charset="0"/>
            </a:endParaRPr>
          </a:p>
          <a:p>
            <a:r>
              <a:rPr lang="en-US" altLang="en-US" sz="2200" smtClean="0">
                <a:latin typeface="Comic Sans MS" panose="030F0702030302020204" pitchFamily="66" charset="0"/>
              </a:rPr>
              <a:t>An experimental game platform</a:t>
            </a:r>
          </a:p>
          <a:p>
            <a:endParaRPr lang="en-US" altLang="en-US" sz="2200" smtClean="0"/>
          </a:p>
          <a:p>
            <a:endParaRPr lang="en-US" altLang="en-US" sz="2200" smtClean="0"/>
          </a:p>
        </p:txBody>
      </p:sp>
      <p:sp>
        <p:nvSpPr>
          <p:cNvPr id="5939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reCAPTCHA: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CMU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pic>
        <p:nvPicPr>
          <p:cNvPr id="61443" name="Picture 2" descr="http://s3.amazonaws.com/crunchbase_prod_assets/assets/images/original/0006/0311/60311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43000"/>
            <a:ext cx="77533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INTRODUCTION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10243" name="Text Placeholder 3"/>
          <p:cNvSpPr>
            <a:spLocks noGrp="1"/>
          </p:cNvSpPr>
          <p:nvPr>
            <p:ph type="body" idx="1"/>
          </p:nvPr>
        </p:nvSpPr>
        <p:spPr>
          <a:xfrm>
            <a:off x="685800" y="26670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What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Why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Basic components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Motivation examples</a:t>
            </a:r>
          </a:p>
        </p:txBody>
      </p:sp>
      <p:sp>
        <p:nvSpPr>
          <p:cNvPr id="1024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Waze Social GPS, Maps &amp; Traffic</a:t>
            </a:r>
          </a:p>
        </p:txBody>
      </p:sp>
      <p:sp>
        <p:nvSpPr>
          <p:cNvPr id="6758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Waze is the world's largest community-based traffic and navigation app.</a:t>
            </a:r>
          </a:p>
          <a:p>
            <a:endParaRPr lang="en-US" altLang="en-US" smtClean="0"/>
          </a:p>
        </p:txBody>
      </p:sp>
      <p:pic>
        <p:nvPicPr>
          <p:cNvPr id="6758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67000"/>
            <a:ext cx="2157413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2667000"/>
            <a:ext cx="2160587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67000"/>
            <a:ext cx="2174875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667000"/>
            <a:ext cx="2109787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Social Networks: WeChat</a:t>
            </a:r>
          </a:p>
        </p:txBody>
      </p:sp>
      <p:sp>
        <p:nvSpPr>
          <p:cNvPr id="6758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smtClean="0">
                <a:latin typeface="Comic Sans MS" panose="030F0702030302020204" pitchFamily="66" charset="0"/>
              </a:rPr>
              <a:t>Online voting </a:t>
            </a:r>
            <a:endParaRPr lang="en-US" altLang="en-US" sz="2800" dirty="0" smtClean="0">
              <a:latin typeface="Comic Sans MS" panose="030F0702030302020204" pitchFamily="66" charset="0"/>
            </a:endParaRPr>
          </a:p>
          <a:p>
            <a:r>
              <a:rPr lang="en-US" altLang="en-US" sz="2800" dirty="0" smtClean="0">
                <a:latin typeface="Comic Sans MS" panose="030F0702030302020204" pitchFamily="66" charset="0"/>
              </a:rPr>
              <a:t>Crowd-funding</a:t>
            </a:r>
          </a:p>
          <a:p>
            <a:r>
              <a:rPr lang="en-US" altLang="en-US" sz="2800" dirty="0" smtClean="0">
                <a:latin typeface="Comic Sans MS" panose="030F0702030302020204" pitchFamily="66" charset="0"/>
              </a:rPr>
              <a:t>Example</a:t>
            </a:r>
          </a:p>
          <a:p>
            <a:pPr lvl="1"/>
            <a:r>
              <a:rPr lang="en-US" altLang="en-US" sz="2400" dirty="0" smtClean="0">
                <a:latin typeface="Comic Sans MS" panose="030F0702030302020204" pitchFamily="66" charset="0"/>
              </a:rPr>
              <a:t>Classmate group</a:t>
            </a:r>
          </a:p>
          <a:p>
            <a:pPr lvl="1"/>
            <a:r>
              <a:rPr lang="en-US" altLang="en-US" sz="2400" dirty="0" smtClean="0">
                <a:latin typeface="Comic Sans MS" panose="030F0702030302020204" pitchFamily="66" charset="0"/>
              </a:rPr>
              <a:t>Friendship as incentive</a:t>
            </a:r>
          </a:p>
        </p:txBody>
      </p:sp>
      <p:sp>
        <p:nvSpPr>
          <p:cNvPr id="6759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74531"/>
            <a:ext cx="366725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4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Smartphone-based Crowdsensing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68611" name="Content Placeholder 4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572000" cy="5181600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Smart city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Public information reposting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B.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Guo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al, “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FlierMeet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A Mobile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Crowdsensing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System for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Corss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-Space Public Info. Reposting, Tagging, and Sharing,” IEEE TMC, Oct. 2015.</a:t>
            </a:r>
            <a:endParaRPr lang="en-US" altLang="en-US" sz="14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Public transportation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Z. He et al, “High Quality Participant Recruitment in Vehicle-based Crowdsourcing using </a:t>
            </a:r>
            <a:r>
              <a:rPr lang="en-US" altLang="en-US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Predicatable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Mobility,” INFOCOM 2015</a:t>
            </a:r>
            <a:endParaRPr lang="en-US" altLang="en-US" sz="2000" dirty="0" smtClean="0">
              <a:latin typeface="Comic Sans MS" panose="030F0702030302020204" pitchFamily="66" charset="0"/>
            </a:endParaRP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Indoor map construction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X.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Guo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altLang="en-US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ShopProfiler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Profiling Shops with Crowdsourcing Data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INFOCOM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  <a:endParaRPr lang="en-US" altLang="en-US" sz="2000" dirty="0" smtClean="0">
              <a:latin typeface="Comic Sans MS" panose="030F0702030302020204" pitchFamily="66" charset="0"/>
            </a:endParaRP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Speaker counting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C. Xu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Crowdsensing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the Speaker Count in The Wild: Implications and Applications,”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IEEE communications magazine 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 dirty="0" smtClean="0"/>
          </a:p>
        </p:txBody>
      </p:sp>
      <p:sp>
        <p:nvSpPr>
          <p:cNvPr id="68612" name="Content Placeholder 5"/>
          <p:cNvSpPr>
            <a:spLocks noGrp="1"/>
          </p:cNvSpPr>
          <p:nvPr>
            <p:ph sz="half" idx="2"/>
          </p:nvPr>
        </p:nvSpPr>
        <p:spPr>
          <a:xfrm>
            <a:off x="4038600" y="1295400"/>
            <a:ext cx="5181600" cy="5105400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Some challenges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GPS-less (energy efficient)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X. Sheng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“Leveraging GPS-less sensing Scheduling for Green Mobile Crowd Sensing,”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JIoT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Trustfulness &amp; Game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Z. Feng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“TRAC: Truthful Auction for Location-aware Collaborative Sensing in Mobile Crowdsourcing,”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INFOCOM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T. Luo et al, “Crowdsourcing with </a:t>
            </a:r>
            <a:r>
              <a:rPr lang="en-US" altLang="en-US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Tullock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Contests: a New Perspective,” INFOCOM 2015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Coverage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M.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Karliopoulos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“User Recruitment for Mobile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Crowdsensing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over Opportunistic Networks,”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INFOCOM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2015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Privacy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L.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Pournajaf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“Spatial Task Assignment for Crowd Sensing with Cloaked Locations,”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MDM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</a:p>
          <a:p>
            <a:pPr lvl="1"/>
            <a:endParaRPr lang="en-US" altLang="en-US" dirty="0" smtClean="0"/>
          </a:p>
        </p:txBody>
      </p:sp>
      <p:sp>
        <p:nvSpPr>
          <p:cNvPr id="6861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724400"/>
            <a:ext cx="7772400" cy="136207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Paradigms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70659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Sequential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Iterative and Parallel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Divide-and-Conquer and Aggregate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Map and Reduce: a Special Case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Publish/Subscribe</a:t>
            </a:r>
          </a:p>
          <a:p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7066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1412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Sequential: Collaborative Workflow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419600" cy="45291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altLang="en-US" smtClean="0"/>
          </a:p>
          <a:p>
            <a:pPr marL="0" indent="0"/>
            <a:r>
              <a:rPr lang="en-US" altLang="en-US" sz="2400" smtClean="0">
                <a:latin typeface="Comic Sans MS" panose="030F0702030302020204" pitchFamily="66" charset="0"/>
              </a:rPr>
              <a:t>Lexical translation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400" smtClean="0">
                <a:latin typeface="Comic Sans MS" panose="030F0702030302020204" pitchFamily="66" charset="0"/>
              </a:rPr>
              <a:t>   </a:t>
            </a:r>
            <a:r>
              <a:rPr lang="en-US" altLang="en-US" sz="2000" smtClean="0">
                <a:latin typeface="Comic Sans MS" panose="030F0702030302020204" pitchFamily="66" charset="0"/>
              </a:rPr>
              <a:t>(weak bilinguals or machine)</a:t>
            </a:r>
          </a:p>
          <a:p>
            <a:pPr marL="0" indent="0"/>
            <a:r>
              <a:rPr lang="en-US" altLang="en-US" sz="2400" smtClean="0">
                <a:latin typeface="Comic Sans MS" panose="030F0702030302020204" pitchFamily="66" charset="0"/>
              </a:rPr>
              <a:t>Assistive translation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 smtClean="0">
                <a:latin typeface="Comic Sans MS" panose="030F0702030302020204" pitchFamily="66" charset="0"/>
              </a:rPr>
              <a:t>    (strong bilinguals)</a:t>
            </a:r>
          </a:p>
          <a:p>
            <a:pPr marL="0" indent="0"/>
            <a:r>
              <a:rPr lang="en-US" altLang="en-US" sz="2400" smtClean="0">
                <a:latin typeface="Comic Sans MS" panose="030F0702030302020204" pitchFamily="66" charset="0"/>
              </a:rPr>
              <a:t>Refine sentence </a:t>
            </a:r>
            <a:br>
              <a:rPr lang="en-US" altLang="en-US" sz="2400" smtClean="0">
                <a:latin typeface="Comic Sans MS" panose="030F0702030302020204" pitchFamily="66" charset="0"/>
              </a:rPr>
            </a:br>
            <a:r>
              <a:rPr lang="en-US" altLang="en-US" sz="2400" smtClean="0">
                <a:latin typeface="Comic Sans MS" panose="030F0702030302020204" pitchFamily="66" charset="0"/>
              </a:rPr>
              <a:t>   </a:t>
            </a:r>
            <a:r>
              <a:rPr lang="en-US" altLang="en-US" sz="2000" smtClean="0">
                <a:latin typeface="Comic Sans MS" panose="030F0702030302020204" pitchFamily="66" charset="0"/>
              </a:rPr>
              <a:t>(monolinguals)</a:t>
            </a:r>
          </a:p>
        </p:txBody>
      </p:sp>
      <p:sp>
        <p:nvSpPr>
          <p:cNvPr id="7168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6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1524000"/>
            <a:ext cx="46402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4"/>
          <p:cNvSpPr>
            <a:spLocks noChangeArrowheads="1"/>
          </p:cNvSpPr>
          <p:nvPr/>
        </p:nvSpPr>
        <p:spPr bwMode="auto">
          <a:xfrm>
            <a:off x="914400" y="5257800"/>
            <a:ext cx="746760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V.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Ambati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et al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, “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Collaborative Workflow for Crowdsourcing Translation,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”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CSCW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2012</a:t>
            </a:r>
          </a:p>
        </p:txBody>
      </p:sp>
      <p:sp>
        <p:nvSpPr>
          <p:cNvPr id="7168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Iterative and Parallel</a:t>
            </a:r>
          </a:p>
        </p:txBody>
      </p:sp>
      <p:sp>
        <p:nvSpPr>
          <p:cNvPr id="73731" name="Content Placeholder 1"/>
          <p:cNvSpPr>
            <a:spLocks noGrp="1"/>
          </p:cNvSpPr>
          <p:nvPr>
            <p:ph idx="1"/>
          </p:nvPr>
        </p:nvSpPr>
        <p:spPr>
          <a:xfrm>
            <a:off x="504825" y="1571625"/>
            <a:ext cx="8228013" cy="4529138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Iterative improve and vote</a:t>
            </a:r>
          </a:p>
          <a:p>
            <a:endParaRPr lang="en-US" altLang="en-US" smtClean="0"/>
          </a:p>
        </p:txBody>
      </p:sp>
      <p:sp>
        <p:nvSpPr>
          <p:cNvPr id="73732" name="Rectangle 2"/>
          <p:cNvSpPr>
            <a:spLocks noChangeArrowheads="1"/>
          </p:cNvSpPr>
          <p:nvPr/>
        </p:nvSpPr>
        <p:spPr bwMode="auto">
          <a:xfrm>
            <a:off x="1981200" y="55626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Greg Little </a:t>
            </a:r>
            <a:r>
              <a:rPr lang="en-US" altLang="en-US" sz="1800" i="1">
                <a:solidFill>
                  <a:schemeClr val="bg1"/>
                </a:solidFill>
              </a:rPr>
              <a:t>et al</a:t>
            </a:r>
            <a:r>
              <a:rPr lang="en-US" altLang="en-US" sz="1800">
                <a:solidFill>
                  <a:schemeClr val="bg1"/>
                </a:solidFill>
              </a:rPr>
              <a:t>. “Exploring iterative and parallel human computation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processes.” HCOMP 2010.</a:t>
            </a:r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533400" y="5700713"/>
            <a:ext cx="845820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G. Little et al, “Exploring Iterative and Parallel Human Computation Processes,” HCOMP 2010</a:t>
            </a:r>
          </a:p>
        </p:txBody>
      </p:sp>
      <p:pic>
        <p:nvPicPr>
          <p:cNvPr id="7373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2852738"/>
            <a:ext cx="2836862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046288"/>
            <a:ext cx="5372100" cy="344805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6613" cy="1141412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Divide-and-Conquer and Aggregate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75780" name="Content Placeholder 7"/>
          <p:cNvSpPr>
            <a:spLocks noGrp="1"/>
          </p:cNvSpPr>
          <p:nvPr>
            <p:ph sz="half" idx="2"/>
          </p:nvPr>
        </p:nvSpPr>
        <p:spPr>
          <a:xfrm>
            <a:off x="457200" y="1524000"/>
            <a:ext cx="4038600" cy="4529138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Divide-and-Conquer and Aggregate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Decompose a problem statement and aggregate the results</a:t>
            </a:r>
          </a:p>
          <a:p>
            <a:pPr lvl="1"/>
            <a:endParaRPr lang="en-US" altLang="en-US" sz="2000" smtClean="0">
              <a:latin typeface="Comic Sans MS" panose="030F0702030302020204" pitchFamily="66" charset="0"/>
            </a:endParaRP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Two special aggregates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Merge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Reduce</a:t>
            </a:r>
          </a:p>
        </p:txBody>
      </p:sp>
      <p:sp>
        <p:nvSpPr>
          <p:cNvPr id="75781" name="TextBox 8"/>
          <p:cNvSpPr txBox="1">
            <a:spLocks noChangeArrowheads="1"/>
          </p:cNvSpPr>
          <p:nvPr/>
        </p:nvSpPr>
        <p:spPr bwMode="auto">
          <a:xfrm>
            <a:off x="304800" y="5521325"/>
            <a:ext cx="8383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P. Minder</a:t>
            </a:r>
            <a:r>
              <a:rPr lang="en-US" altLang="zh-CN" sz="20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al, “</a:t>
            </a: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Crowdlang - First Steps Towards Programmable</a:t>
            </a:r>
            <a:endParaRPr lang="en-US" altLang="zh-CN" sz="200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Human Computers for General Computation,</a:t>
            </a:r>
            <a:r>
              <a:rPr lang="en-US" altLang="zh-CN" sz="20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”</a:t>
            </a: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 AAAI</a:t>
            </a:r>
            <a:r>
              <a:rPr lang="en-US" altLang="zh-CN" sz="20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2011.</a:t>
            </a:r>
          </a:p>
        </p:txBody>
      </p:sp>
      <p:graphicFrame>
        <p:nvGraphicFramePr>
          <p:cNvPr id="75782" name="Object 7"/>
          <p:cNvGraphicFramePr>
            <a:graphicFrameLocks noChangeAspect="1"/>
          </p:cNvGraphicFramePr>
          <p:nvPr/>
        </p:nvGraphicFramePr>
        <p:xfrm>
          <a:off x="4533900" y="1295400"/>
          <a:ext cx="4267200" cy="408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0" name="Visio" r:id="rId4" imgW="7032535" imgH="6725215" progId="Visio.Drawing.11">
                  <p:embed/>
                </p:oleObj>
              </mc:Choice>
              <mc:Fallback>
                <p:oleObj name="Visio" r:id="rId4" imgW="7032535" imgH="6725215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900" y="1295400"/>
                        <a:ext cx="4267200" cy="408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7A5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Map and Reduce: A Special Case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</a:rPr>
              <a:t>A. Kittur et al,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</a:rPr>
              <a:t>Crowdforge: Crowdsourcing Complex Work,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”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</a:rPr>
              <a:t> UIST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</a:rPr>
              <a:t>2011</a:t>
            </a:r>
          </a:p>
          <a:p>
            <a:endParaRPr lang="en-US" altLang="en-US" smtClean="0"/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076450"/>
            <a:ext cx="381000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65275"/>
            <a:ext cx="38862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Challenges and Opportunities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81923" name="Text Placeholder 3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Challenges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Opportunities</a:t>
            </a:r>
          </a:p>
        </p:txBody>
      </p:sp>
      <p:sp>
        <p:nvSpPr>
          <p:cNvPr id="8192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Challenges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Trade-offs: time, cost, and quality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Max algorithm </a:t>
            </a: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with human error </a:t>
            </a:r>
            <a:r>
              <a:rPr lang="en-US" altLang="zh-CN" sz="1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(with a probability)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Maximize quality (via redundancy) subject to cost and time</a:t>
            </a: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</a:pPr>
            <a:endParaRPr lang="en-US" altLang="zh-CN" sz="14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P.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Venetis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al, “Max Algorithms in Crowdsourcing Environments,”  WWW 2012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R.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Kawajiri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al. “Steered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Crowdsensing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Incentive Design Towards Quality-oriented Place-centric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Crowdsensing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”, UBICOMP 2014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10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Incentive: money, glory, and friendship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Platform-centric</a:t>
            </a: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: a </a:t>
            </a:r>
            <a:r>
              <a:rPr lang="en-US" altLang="zh-CN" sz="23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Stackelberg</a:t>
            </a: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game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User-centric:</a:t>
            </a: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auction-based incentive mechanism</a:t>
            </a:r>
          </a:p>
          <a:p>
            <a:pPr lvl="1">
              <a:spcBef>
                <a:spcPct val="0"/>
              </a:spcBef>
              <a:buSzPct val="100000"/>
            </a:pPr>
            <a:endParaRPr lang="en-US" altLang="zh-CN" sz="1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D. Yang et al,  “Crowdsourcing to Smartphones: Incentive Mechanism Design for Mobile Phone Sensing,”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MobiCom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2012</a:t>
            </a:r>
            <a:r>
              <a:rPr lang="en-US" altLang="zh-CN" sz="18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</a:p>
          <a:p>
            <a:pPr lvl="1">
              <a:spcBef>
                <a:spcPct val="0"/>
              </a:spcBef>
              <a:buSzPct val="100000"/>
            </a:pPr>
            <a:endParaRPr lang="en-US" altLang="zh-CN" sz="23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</a:pPr>
            <a:endParaRPr lang="en-US" altLang="zh-CN" sz="23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</a:p>
        </p:txBody>
      </p:sp>
      <p:pic>
        <p:nvPicPr>
          <p:cNvPr id="829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5275"/>
            <a:ext cx="30480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8013" cy="1141413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What is Crowdsourcing?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529138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Coordinating a </a:t>
            </a: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(a large group of people online) to do </a:t>
            </a: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micro-work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(small jobs) that </a:t>
            </a: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solves problems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(that software or one user cannot easily do)</a:t>
            </a:r>
          </a:p>
          <a:p>
            <a:pPr eaLnBrk="1" hangingPunct="1">
              <a:lnSpc>
                <a:spcPct val="120000"/>
              </a:lnSpc>
            </a:pPr>
            <a:endParaRPr lang="en-US" altLang="zh-CN" sz="24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2400" dirty="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24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2400" dirty="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2400" dirty="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/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Amazon’s Mechanical Turk, and </a:t>
            </a:r>
            <a:r>
              <a:rPr lang="en-US" altLang="zh-CN" sz="24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CrowdFlower</a:t>
            </a: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aphicFrame>
        <p:nvGraphicFramePr>
          <p:cNvPr id="1639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843465"/>
              </p:ext>
            </p:extLst>
          </p:nvPr>
        </p:nvGraphicFramePr>
        <p:xfrm>
          <a:off x="2286000" y="3276600"/>
          <a:ext cx="42672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Visio" r:id="rId4" imgW="8305948" imgH="3562495" progId="Visio.Drawing.11">
                  <p:embed/>
                </p:oleObj>
              </mc:Choice>
              <mc:Fallback>
                <p:oleObj name="Visio" r:id="rId4" imgW="8305948" imgH="3562495" progId="Visio.Drawing.11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276600"/>
                        <a:ext cx="42672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ontent Placeholder 2"/>
          <p:cNvSpPr txBox="1">
            <a:spLocks/>
          </p:cNvSpPr>
          <p:nvPr/>
        </p:nvSpPr>
        <p:spPr bwMode="auto">
          <a:xfrm>
            <a:off x="609600" y="1447800"/>
            <a:ext cx="792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341313" indent="-341313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Comic Sans MS" panose="030F0702030302020204" pitchFamily="66" charset="0"/>
              </a:rPr>
              <a:t>CrowdDB:</a:t>
            </a: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 sz="1400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 lvl="1">
              <a:spcBef>
                <a:spcPts val="800"/>
              </a:spcBef>
              <a:buSzPct val="80000"/>
              <a:buFont typeface="Wingdings" panose="05000000000000000000" pitchFamily="2" charset="2"/>
              <a:buNone/>
            </a:pPr>
            <a:r>
              <a:rPr lang="en-US" altLang="zh-CN" sz="18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M. Franklin et al, “CrowdDB: Answering Queries with Crowdsourcing,” SIGMOD 2011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60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endParaRPr lang="en-US" altLang="en-US"/>
          </a:p>
        </p:txBody>
      </p:sp>
      <p:sp>
        <p:nvSpPr>
          <p:cNvPr id="849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Challenges: HPU + CPU</a:t>
            </a:r>
          </a:p>
        </p:txBody>
      </p:sp>
      <p:sp>
        <p:nvSpPr>
          <p:cNvPr id="8499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16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16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		</a:t>
            </a:r>
            <a:endParaRPr lang="en-US" altLang="zh-CN" sz="28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aphicFrame>
        <p:nvGraphicFramePr>
          <p:cNvPr id="84997" name="Object 5"/>
          <p:cNvGraphicFramePr>
            <a:graphicFrameLocks noChangeAspect="1"/>
          </p:cNvGraphicFramePr>
          <p:nvPr/>
        </p:nvGraphicFramePr>
        <p:xfrm>
          <a:off x="1676400" y="2057400"/>
          <a:ext cx="6019800" cy="363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5" name="Visio" r:id="rId4" imgW="9750264" imgH="6181479" progId="Visio.Drawing.11">
                  <p:embed/>
                </p:oleObj>
              </mc:Choice>
              <mc:Fallback>
                <p:oleObj name="Visio" r:id="rId4" imgW="9750264" imgH="6181479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057400"/>
                        <a:ext cx="6019800" cy="363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CPU-assisted  HPU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sz="half" idx="1"/>
          </p:nvPr>
        </p:nvSpPr>
        <p:spPr>
          <a:xfrm>
            <a:off x="230188" y="1600200"/>
            <a:ext cx="4578350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</a:pPr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Entity Matching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  <a:r>
              <a:rPr lang="en-US" altLang="zh-CN" sz="1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e.g. JHU matches John Hopkins Univ.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87044" name="Content Placeholder 1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038600" cy="4310063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</a:pPr>
            <a:r>
              <a:rPr lang="en-US" altLang="en-US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Radiology</a:t>
            </a:r>
          </a:p>
          <a:p>
            <a:pPr lvl="1"/>
            <a:r>
              <a:rPr lang="en-US" altLang="en-US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Filter</a:t>
            </a:r>
          </a:p>
          <a:p>
            <a:pPr lvl="1"/>
            <a:endParaRPr lang="en-US" altLang="en-US" sz="1800" smtClean="0"/>
          </a:p>
          <a:p>
            <a:pPr lvl="1"/>
            <a:endParaRPr lang="en-US" altLang="en-US" smtClean="0"/>
          </a:p>
          <a:p>
            <a:pPr lvl="1"/>
            <a:endParaRPr lang="en-US" altLang="en-US" sz="1800" smtClean="0"/>
          </a:p>
          <a:p>
            <a:pPr lvl="1"/>
            <a:endParaRPr lang="en-US" altLang="en-US" smtClean="0"/>
          </a:p>
          <a:p>
            <a:pPr lvl="1"/>
            <a:endParaRPr lang="en-US" altLang="en-US" sz="80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/>
            <a:r>
              <a:rPr lang="en-US" altLang="en-US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Diagnose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5910263"/>
            <a:ext cx="85344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CCFF"/>
              </a:buClr>
              <a:buSzPct val="80000"/>
              <a:buFont typeface="Wingdings" pitchFamily="2" charset="2"/>
              <a:buChar char="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CCCCFF"/>
              </a:buClr>
              <a:buSzPct val="70000"/>
              <a:buFont typeface="Wingdings" pitchFamily="2" charset="2"/>
              <a:buChar char="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CCCCFF"/>
              </a:buClr>
              <a:buSzPct val="6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Arial" charset="0"/>
              <a:buChar char="•"/>
              <a:defRPr sz="1800">
                <a:solidFill>
                  <a:srgbClr val="000000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5pPr>
            <a:lvl6pPr marL="25146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 lvl="1">
              <a:spcBef>
                <a:spcPct val="0"/>
              </a:spcBef>
              <a:buSzPct val="100000"/>
              <a:buFont typeface="Wingdings" pitchFamily="2" charset="2"/>
              <a:buNone/>
              <a:defRPr/>
            </a:pP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C. </a:t>
            </a:r>
            <a:r>
              <a:rPr lang="en-US" altLang="zh-CN" sz="2000" kern="0" dirty="0" err="1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Gokhale</a:t>
            </a: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altLang="zh-CN" sz="2000" kern="0" dirty="0" err="1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etal</a:t>
            </a: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, “Corleone: Hands-off Crowdsourcing for Entity </a:t>
            </a:r>
            <a:r>
              <a:rPr lang="en-US" altLang="zh-CN" sz="2000" kern="0" dirty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M</a:t>
            </a: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atching,” SIGMOD 2014</a:t>
            </a:r>
          </a:p>
        </p:txBody>
      </p:sp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95575"/>
            <a:ext cx="2667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3819525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3817938"/>
            <a:ext cx="53022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http://www.auntminnieeurope.com/user/images/content_images/sup_mri/2011_10_04_15_30_43_858_2011_10_05_obesity_knee_MR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3810000"/>
            <a:ext cx="5492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0" y="3810000"/>
            <a:ext cx="5270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1" name="TextBox 4"/>
          <p:cNvSpPr txBox="1">
            <a:spLocks noChangeArrowheads="1"/>
          </p:cNvSpPr>
          <p:nvPr/>
        </p:nvSpPr>
        <p:spPr bwMode="auto">
          <a:xfrm>
            <a:off x="5715000" y="32766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CPU</a:t>
            </a:r>
            <a:r>
              <a:rPr lang="en-US" altLang="en-US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7052" name="TextBox 15"/>
          <p:cNvSpPr txBox="1">
            <a:spLocks noChangeArrowheads="1"/>
          </p:cNvSpPr>
          <p:nvPr/>
        </p:nvSpPr>
        <p:spPr bwMode="auto">
          <a:xfrm>
            <a:off x="6324600" y="257016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HPU:</a:t>
            </a:r>
          </a:p>
        </p:txBody>
      </p:sp>
      <p:pic>
        <p:nvPicPr>
          <p:cNvPr id="8705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981325"/>
            <a:ext cx="531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2976563"/>
            <a:ext cx="5270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2219325"/>
            <a:ext cx="53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056" name="Straight Connector 2"/>
          <p:cNvCxnSpPr>
            <a:cxnSpLocks noChangeShapeType="1"/>
            <a:stCxn id="87047" idx="0"/>
            <a:endCxn id="87053" idx="2"/>
          </p:cNvCxnSpPr>
          <p:nvPr/>
        </p:nvCxnSpPr>
        <p:spPr bwMode="auto">
          <a:xfrm flipV="1">
            <a:off x="6440488" y="3505200"/>
            <a:ext cx="309562" cy="3143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7" name="Straight Connector 4"/>
          <p:cNvCxnSpPr>
            <a:cxnSpLocks noChangeShapeType="1"/>
            <a:stCxn id="87048" idx="0"/>
            <a:endCxn id="87053" idx="2"/>
          </p:cNvCxnSpPr>
          <p:nvPr/>
        </p:nvCxnSpPr>
        <p:spPr bwMode="auto">
          <a:xfrm flipH="1" flipV="1">
            <a:off x="6750050" y="3505200"/>
            <a:ext cx="358775" cy="312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8" name="Straight Connector 7"/>
          <p:cNvCxnSpPr>
            <a:cxnSpLocks noChangeShapeType="1"/>
            <a:stCxn id="87049" idx="0"/>
            <a:endCxn id="87054" idx="2"/>
          </p:cNvCxnSpPr>
          <p:nvPr/>
        </p:nvCxnSpPr>
        <p:spPr bwMode="auto">
          <a:xfrm flipV="1">
            <a:off x="7824788" y="3505200"/>
            <a:ext cx="293687" cy="304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9" name="Straight Connector 9"/>
          <p:cNvCxnSpPr>
            <a:cxnSpLocks noChangeShapeType="1"/>
            <a:stCxn id="87050" idx="0"/>
            <a:endCxn id="87054" idx="2"/>
          </p:cNvCxnSpPr>
          <p:nvPr/>
        </p:nvCxnSpPr>
        <p:spPr bwMode="auto">
          <a:xfrm flipH="1" flipV="1">
            <a:off x="8118475" y="3505200"/>
            <a:ext cx="381000" cy="304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0" name="Straight Connector 11"/>
          <p:cNvCxnSpPr>
            <a:cxnSpLocks noChangeShapeType="1"/>
            <a:stCxn id="87053" idx="0"/>
            <a:endCxn id="87055" idx="2"/>
          </p:cNvCxnSpPr>
          <p:nvPr/>
        </p:nvCxnSpPr>
        <p:spPr bwMode="auto">
          <a:xfrm flipV="1">
            <a:off x="6750050" y="2743200"/>
            <a:ext cx="687388" cy="2381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1" name="Straight Connector 13"/>
          <p:cNvCxnSpPr>
            <a:cxnSpLocks noChangeShapeType="1"/>
            <a:stCxn id="87054" idx="0"/>
            <a:endCxn id="87055" idx="2"/>
          </p:cNvCxnSpPr>
          <p:nvPr/>
        </p:nvCxnSpPr>
        <p:spPr bwMode="auto">
          <a:xfrm flipH="1" flipV="1">
            <a:off x="7437438" y="2743200"/>
            <a:ext cx="681037" cy="233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7062" name="Picture 20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29200"/>
            <a:ext cx="573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63" name="TextBox 4"/>
          <p:cNvSpPr txBox="1">
            <a:spLocks noChangeArrowheads="1"/>
          </p:cNvSpPr>
          <p:nvPr/>
        </p:nvSpPr>
        <p:spPr bwMode="auto">
          <a:xfrm>
            <a:off x="5265738" y="50403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  CPU</a:t>
            </a:r>
            <a:endParaRPr lang="en-US" altLang="en-US">
              <a:solidFill>
                <a:schemeClr val="tx1"/>
              </a:solidFill>
            </a:endParaRPr>
          </a:p>
        </p:txBody>
      </p:sp>
      <p:cxnSp>
        <p:nvCxnSpPr>
          <p:cNvPr id="87064" name="Straight Arrow Connector 22"/>
          <p:cNvCxnSpPr>
            <a:cxnSpLocks noChangeShapeType="1"/>
          </p:cNvCxnSpPr>
          <p:nvPr/>
        </p:nvCxnSpPr>
        <p:spPr bwMode="auto">
          <a:xfrm flipV="1">
            <a:off x="5145088" y="5257800"/>
            <a:ext cx="273050" cy="95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5" name="Straight Arrow Connector 40"/>
          <p:cNvCxnSpPr>
            <a:cxnSpLocks noChangeShapeType="1"/>
          </p:cNvCxnSpPr>
          <p:nvPr/>
        </p:nvCxnSpPr>
        <p:spPr bwMode="auto">
          <a:xfrm flipV="1">
            <a:off x="6027738" y="5257800"/>
            <a:ext cx="1073150" cy="95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6" name="TextBox 27"/>
          <p:cNvSpPr txBox="1">
            <a:spLocks noChangeArrowheads="1"/>
          </p:cNvSpPr>
          <p:nvPr/>
        </p:nvSpPr>
        <p:spPr bwMode="auto">
          <a:xfrm>
            <a:off x="5983288" y="4876800"/>
            <a:ext cx="1524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tuberculosis</a:t>
            </a:r>
          </a:p>
        </p:txBody>
      </p:sp>
      <p:cxnSp>
        <p:nvCxnSpPr>
          <p:cNvPr id="87067" name="Straight Arrow Connector 45"/>
          <p:cNvCxnSpPr>
            <a:cxnSpLocks noChangeShapeType="1"/>
          </p:cNvCxnSpPr>
          <p:nvPr/>
        </p:nvCxnSpPr>
        <p:spPr bwMode="auto">
          <a:xfrm>
            <a:off x="5145088" y="5638800"/>
            <a:ext cx="19558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8" name="TextBox 4"/>
          <p:cNvSpPr txBox="1">
            <a:spLocks noChangeArrowheads="1"/>
          </p:cNvSpPr>
          <p:nvPr/>
        </p:nvSpPr>
        <p:spPr bwMode="auto">
          <a:xfrm>
            <a:off x="6942138" y="51927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  HPU</a:t>
            </a:r>
            <a:endParaRPr lang="en-US" altLang="en-US">
              <a:solidFill>
                <a:schemeClr val="tx1"/>
              </a:solidFill>
            </a:endParaRPr>
          </a:p>
        </p:txBody>
      </p:sp>
      <p:cxnSp>
        <p:nvCxnSpPr>
          <p:cNvPr id="87069" name="Straight Arrow Connector 48"/>
          <p:cNvCxnSpPr>
            <a:cxnSpLocks noChangeShapeType="1"/>
          </p:cNvCxnSpPr>
          <p:nvPr/>
        </p:nvCxnSpPr>
        <p:spPr bwMode="auto">
          <a:xfrm>
            <a:off x="7654925" y="5410200"/>
            <a:ext cx="390525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70" name="Rectangle 30"/>
          <p:cNvSpPr>
            <a:spLocks noChangeArrowheads="1"/>
          </p:cNvSpPr>
          <p:nvPr/>
        </p:nvSpPr>
        <p:spPr bwMode="auto">
          <a:xfrm>
            <a:off x="7959725" y="5224463"/>
            <a:ext cx="1412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tuberculosis</a:t>
            </a:r>
          </a:p>
        </p:txBody>
      </p:sp>
      <p:sp>
        <p:nvSpPr>
          <p:cNvPr id="8707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Challenges: Collaborative Workflows</a:t>
            </a:r>
            <a:endParaRPr lang="en-US" altLang="en-US" sz="4000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3429000" cy="2667000"/>
          </a:xfrm>
        </p:spPr>
        <p:txBody>
          <a:bodyPr/>
          <a:lstStyle/>
          <a:p>
            <a:r>
              <a:rPr lang="en-US" altLang="en-US" sz="2000" smtClean="0">
                <a:latin typeface="Comic Sans MS" panose="030F0702030302020204" pitchFamily="66" charset="0"/>
              </a:rPr>
              <a:t>Complex works require careful and accurate design workflow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Problems: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Loop subtasks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Task starvation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Multi-stage task with limited budget</a:t>
            </a:r>
          </a:p>
          <a:p>
            <a:endParaRPr lang="en-US" altLang="en-US" sz="2000" smtClean="0">
              <a:latin typeface="Comic Sans MS" panose="030F0702030302020204" pitchFamily="66" charset="0"/>
            </a:endParaRPr>
          </a:p>
        </p:txBody>
      </p:sp>
      <p:pic>
        <p:nvPicPr>
          <p:cNvPr id="890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48641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381000" y="5410200"/>
            <a:ext cx="8369300" cy="16351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700">
                <a:solidFill>
                  <a:srgbClr val="000000"/>
                </a:solidFill>
                <a:latin typeface="Arial" charset="0"/>
              </a:defRPr>
            </a:lvl2pPr>
            <a:lvl3pPr>
              <a:defRPr sz="2300">
                <a:solidFill>
                  <a:srgbClr val="000000"/>
                </a:solidFill>
                <a:latin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800"/>
              </a:spcBef>
              <a:buClr>
                <a:srgbClr val="CCCCFF"/>
              </a:buClr>
              <a:buSzPct val="80000"/>
              <a:defRPr/>
            </a:pP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</a:rPr>
              <a:t>Kulkarni</a:t>
            </a:r>
            <a:r>
              <a:rPr lang="en-US" altLang="zh-CN" sz="160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</a:rPr>
              <a:t>et al,</a:t>
            </a:r>
            <a:r>
              <a:rPr lang="en-US" altLang="zh-CN" sz="160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 “Collaboratively Crowdsourcing Workflows with Turkomatic,”</a:t>
            </a: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</a:rPr>
              <a:t> </a:t>
            </a:r>
            <a:r>
              <a:rPr lang="en-US" altLang="zh-CN" sz="160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CSCW </a:t>
            </a: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</a:rPr>
              <a:t>201</a:t>
            </a:r>
            <a:r>
              <a:rPr lang="en-US" altLang="zh-CN" sz="160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2</a:t>
            </a:r>
          </a:p>
          <a:p>
            <a:pPr defTabSz="914400">
              <a:lnSpc>
                <a:spcPct val="90000"/>
              </a:lnSpc>
              <a:spcBef>
                <a:spcPts val="800"/>
              </a:spcBef>
              <a:buClr>
                <a:srgbClr val="CCCCFF"/>
              </a:buClr>
              <a:buSzPct val="80000"/>
              <a:defRPr/>
            </a:pP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C. Fofi et al, “Design Patterns for Hybrid Algorithmic-Crowdsourcing Workflows,” CBI 2014</a:t>
            </a:r>
            <a:endParaRPr lang="en-US" altLang="en-US" sz="1600" smtClean="0">
              <a:solidFill>
                <a:srgbClr val="7F7F7F"/>
              </a:solidFill>
              <a:latin typeface="Comic Sans MS" pitchFamily="66" charset="0"/>
            </a:endParaRPr>
          </a:p>
          <a:p>
            <a:pPr defTabSz="914400">
              <a:spcBef>
                <a:spcPct val="50000"/>
              </a:spcBef>
              <a:defRPr/>
            </a:pPr>
            <a:endParaRPr lang="en-US" altLang="en-US" sz="2400" smtClean="0">
              <a:latin typeface="Comic Sans MS" pitchFamily="66" charset="0"/>
            </a:endParaRPr>
          </a:p>
        </p:txBody>
      </p:sp>
      <p:sp>
        <p:nvSpPr>
          <p:cNvPr id="89094" name="Rectangle 1"/>
          <p:cNvSpPr>
            <a:spLocks noChangeArrowheads="1"/>
          </p:cNvSpPr>
          <p:nvPr/>
        </p:nvSpPr>
        <p:spPr bwMode="auto">
          <a:xfrm>
            <a:off x="533400" y="1600200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Turkomatic</a:t>
            </a:r>
          </a:p>
        </p:txBody>
      </p:sp>
      <p:sp>
        <p:nvSpPr>
          <p:cNvPr id="8909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Opportunities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8013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workflows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Graph search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Graph match</a:t>
            </a:r>
          </a:p>
          <a:p>
            <a:pPr>
              <a:spcBef>
                <a:spcPct val="0"/>
              </a:spcBef>
              <a:buSzPct val="100000"/>
            </a:pPr>
            <a:endParaRPr lang="en-US" altLang="zh-CN" sz="2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worker selection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Dynamic procurement</a:t>
            </a:r>
          </a:p>
          <a:p>
            <a:pPr>
              <a:spcBef>
                <a:spcPct val="0"/>
              </a:spcBef>
              <a:buSzPct val="100000"/>
            </a:pPr>
            <a:endParaRPr lang="en-US" altLang="zh-CN" sz="2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independent workers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Social networks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</a:p>
        </p:txBody>
      </p:sp>
      <p:sp>
        <p:nvSpPr>
          <p:cNvPr id="9318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Workflows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8013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Graph search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Human-assisted graph search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Best sequence of questions with simple Y/N answers</a:t>
            </a:r>
          </a:p>
          <a:p>
            <a:pPr lvl="1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A. Parameswaran et al, “Human-Assisted Graph Search: It’s Okay to Ask Questions,” VLDB 2010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AutoNum type="alphaUcPeriod"/>
            </a:pPr>
            <a:endParaRPr lang="en-US" altLang="zh-CN" sz="2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Graph match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People graph 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(who knows and/or communicates with whom)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Puzzle graph 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(ideas are compatible and can merge)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Natural dynamic for people to merge their compatible ideas</a:t>
            </a:r>
          </a:p>
          <a:p>
            <a:pPr lvl="1">
              <a:spcBef>
                <a:spcPct val="0"/>
              </a:spcBef>
              <a:buSzPct val="100000"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C. Brummitt et al, “Jigsaw Percolation: What Social Networks Can Collaboratively Solve a Puzzle,”</a:t>
            </a:r>
            <a:r>
              <a:rPr lang="en-US" altLang="zh-CN" sz="2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18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2012</a:t>
            </a:r>
          </a:p>
        </p:txBody>
      </p:sp>
      <p:sp>
        <p:nvSpPr>
          <p:cNvPr id="9523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8013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Worker Selection</a:t>
            </a:r>
            <a:b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endParaRPr lang="en-US" altLang="zh-CN" sz="4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728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419600" cy="4529138"/>
          </a:xfrm>
        </p:spPr>
        <p:txBody>
          <a:bodyPr/>
          <a:lstStyle/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mtClean="0">
                <a:latin typeface="Comic Sans MS" panose="030F0702030302020204" pitchFamily="66" charset="0"/>
                <a:ea typeface="宋体" panose="02010600030101010101" pitchFamily="2" charset="-122"/>
              </a:rPr>
              <a:t>Dynamic Procurement 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en-US" altLang="zh-CN" sz="24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multi-armed bandit</a:t>
            </a: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A gambler facing a row of slot machines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Which one to play, how many times, and in which order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Each machine having a random reward from a fixed distribution</a:t>
            </a:r>
          </a:p>
          <a:p>
            <a:pPr marL="0" indent="0">
              <a:spcBef>
                <a:spcPct val="0"/>
              </a:spcBef>
              <a:buSzPct val="100000"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Objective: </a:t>
            </a:r>
            <a:r>
              <a:rPr lang="en-US" altLang="zh-CN" sz="20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maximizing the sum of rewards earned through a sequence of lever pulls</a:t>
            </a:r>
          </a:p>
          <a:p>
            <a:pPr lvl="2">
              <a:spcBef>
                <a:spcPct val="0"/>
              </a:spcBef>
              <a:buSzPct val="100000"/>
            </a:pPr>
            <a:endParaRPr lang="en-US" altLang="zh-CN" sz="1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2">
              <a:spcBef>
                <a:spcPct val="0"/>
              </a:spcBef>
              <a:buSzPct val="100000"/>
            </a:pPr>
            <a:endParaRPr lang="en-US" altLang="zh-CN" sz="16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7284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86200" cy="4529138"/>
          </a:xfrm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>
              <a:buFont typeface="Wingdings" panose="05000000000000000000" pitchFamily="2" charset="2"/>
              <a:buNone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000" smtClean="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AutoNum type="alphaUcPeriod"/>
            </a:pPr>
            <a:endParaRPr lang="en-US" altLang="en-US" sz="2000" smtClean="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</a:rPr>
              <a:t>     A. Badanidiyuru et al, “Bandits with Knapsacks: Dynamic Procurement for Crowdsourcing,” 2013</a:t>
            </a:r>
          </a:p>
        </p:txBody>
      </p:sp>
      <p:pic>
        <p:nvPicPr>
          <p:cNvPr id="972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810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3"/>
          <p:cNvSpPr>
            <a:spLocks noChangeArrowheads="1"/>
          </p:cNvSpPr>
          <p:nvPr/>
        </p:nvSpPr>
        <p:spPr bwMode="auto">
          <a:xfrm>
            <a:off x="4816475" y="1524000"/>
            <a:ext cx="3270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Pct val="100000"/>
              <a:buFontTx/>
              <a:buNone/>
            </a:pPr>
            <a:r>
              <a:rPr lang="en-US" altLang="zh-CN" sz="1800">
                <a:solidFill>
                  <a:schemeClr val="bg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Beyond independent workers</a:t>
            </a:r>
          </a:p>
        </p:txBody>
      </p:sp>
      <p:sp>
        <p:nvSpPr>
          <p:cNvPr id="9728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8228013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Independent Workers</a:t>
            </a:r>
            <a:b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010400" cy="4529138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Social network of workers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Iterative recruitment of workers through </a:t>
            </a:r>
            <a:r>
              <a:rPr lang="en-US" altLang="en-US" sz="2400" smtClean="0">
                <a:solidFill>
                  <a:srgbClr val="0070C0"/>
                </a:solidFill>
                <a:latin typeface="Comic Sans MS" panose="030F0702030302020204" pitchFamily="66" charset="0"/>
              </a:rPr>
              <a:t>social ties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Challenges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Graph searching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Timeliness of responses 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Stoppage condition</a:t>
            </a:r>
          </a:p>
        </p:txBody>
      </p:sp>
      <p:pic>
        <p:nvPicPr>
          <p:cNvPr id="9933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0"/>
            <a:ext cx="23336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3600" b="0" dirty="0" smtClean="0">
                <a:latin typeface="Comic Sans MS" pitchFamily="66" charset="0"/>
              </a:rPr>
              <a:t>Social </a:t>
            </a:r>
            <a:r>
              <a:rPr lang="en-US" sz="3600" b="0" dirty="0" err="1" smtClean="0">
                <a:latin typeface="Comic Sans MS" pitchFamily="66" charset="0"/>
              </a:rPr>
              <a:t>Crowdsourcing</a:t>
            </a:r>
            <a:endParaRPr lang="en-US" sz="3600" b="0" dirty="0">
              <a:latin typeface="Comic Sans MS" pitchFamily="66" charset="0"/>
            </a:endParaRPr>
          </a:p>
        </p:txBody>
      </p:sp>
      <p:sp>
        <p:nvSpPr>
          <p:cNvPr id="100355" name="Text Placeholder 3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Computational Surplus Around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QQ Example</a:t>
            </a:r>
          </a:p>
        </p:txBody>
      </p:sp>
      <p:sp>
        <p:nvSpPr>
          <p:cNvPr id="100356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Computational Surplus Around</a:t>
            </a:r>
            <a:endParaRPr lang="en-US" altLang="en-US" sz="4000" smtClean="0">
              <a:latin typeface="Comic Sans MS" panose="030F0702030302020204" pitchFamily="66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752600"/>
            <a:ext cx="4037013" cy="4529138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Friends help friends</a:t>
            </a:r>
            <a:r>
              <a:rPr lang="en-US" altLang="en-US" sz="2000" smtClean="0">
                <a:latin typeface="Comic Sans MS" panose="030F0702030302020204" pitchFamily="66" charset="0"/>
              </a:rPr>
              <a:t> 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Fixed individual capability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Probabilistic friends’ capability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Makes dissemination decisions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altLang="en-US" smtClean="0">
                <a:latin typeface="Comic Sans MS" panose="030F0702030302020204" pitchFamily="66" charset="0"/>
              </a:rPr>
              <a:t>Based on the estimations of the fixed and potential computational capacities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101380" name="Content Placeholder 4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344987" cy="4529138"/>
          </a:xfrm>
        </p:spPr>
        <p:txBody>
          <a:bodyPr/>
          <a:lstStyle/>
          <a:p>
            <a:endParaRPr lang="en-US" altLang="zh-CN" smtClean="0">
              <a:ea typeface="宋体" panose="02010600030101010101" pitchFamily="2" charset="-122"/>
            </a:endParaRPr>
          </a:p>
          <a:p>
            <a:endParaRPr lang="en-US" altLang="zh-CN" smtClean="0">
              <a:ea typeface="宋体" panose="02010600030101010101" pitchFamily="2" charset="-122"/>
            </a:endParaRPr>
          </a:p>
          <a:p>
            <a:endParaRPr lang="en-US" altLang="zh-CN" smtClean="0">
              <a:ea typeface="宋体" panose="02010600030101010101" pitchFamily="2" charset="-122"/>
            </a:endParaRPr>
          </a:p>
          <a:p>
            <a:endParaRPr lang="en-US" altLang="zh-CN" smtClean="0">
              <a:ea typeface="宋体" panose="02010600030101010101" pitchFamily="2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S. Zhang et al, “Minimum Makespan Workload Dissemination in DTNs: Making Full Utilization of Computational Surplus Around ,” MobiHoc 2013</a:t>
            </a:r>
            <a:endParaRPr lang="zh-CN" altLang="en-US" sz="20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752600"/>
            <a:ext cx="3763963" cy="1565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10138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F:\Study\Projects\No. 18 - Social Task Allocation\allo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4271963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1412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Water Filling Schedule</a:t>
            </a:r>
            <a:endParaRPr lang="en-US" altLang="en-US" sz="2800" smtClean="0">
              <a:latin typeface="Comic Sans MS" panose="030F0702030302020204" pitchFamily="66" charset="0"/>
            </a:endParaRPr>
          </a:p>
        </p:txBody>
      </p:sp>
      <p:sp>
        <p:nvSpPr>
          <p:cNvPr id="102404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391400" cy="4529138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Response delay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Computation (by a friend)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Reply delay</a:t>
            </a:r>
          </a:p>
          <a:p>
            <a:endParaRPr lang="en-US" altLang="en-US" sz="2400" smtClean="0">
              <a:latin typeface="Comic Sans MS" panose="030F0702030302020204" pitchFamily="66" charset="0"/>
            </a:endParaRPr>
          </a:p>
          <a:p>
            <a:endParaRPr lang="en-US" altLang="en-US" sz="2400" smtClean="0">
              <a:latin typeface="Comic Sans MS" panose="030F0702030302020204" pitchFamily="66" charset="0"/>
            </a:endParaRPr>
          </a:p>
          <a:p>
            <a:endParaRPr lang="en-US" altLang="en-US" sz="2400" smtClean="0">
              <a:latin typeface="Comic Sans MS" panose="030F0702030302020204" pitchFamily="66" charset="0"/>
            </a:endParaRP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Scheduling across time: assign jobs to workers</a:t>
            </a:r>
          </a:p>
        </p:txBody>
      </p:sp>
      <p:sp>
        <p:nvSpPr>
          <p:cNvPr id="102405" name="内容占位符 3"/>
          <p:cNvSpPr>
            <a:spLocks noGrp="1"/>
          </p:cNvSpPr>
          <p:nvPr>
            <p:ph sz="half" idx="2"/>
          </p:nvPr>
        </p:nvSpPr>
        <p:spPr>
          <a:xfrm>
            <a:off x="4686300" y="1535113"/>
            <a:ext cx="4038600" cy="4529137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d</a:t>
            </a:r>
            <a:r>
              <a:rPr lang="en-US" altLang="en-US" sz="2400" baseline="-25000" smtClean="0">
                <a:latin typeface="Comic Sans MS" panose="030F0702030302020204" pitchFamily="66" charset="0"/>
              </a:rPr>
              <a:t>i</a:t>
            </a:r>
            <a:r>
              <a:rPr lang="en-US" altLang="en-US" sz="2400" smtClean="0">
                <a:latin typeface="Comic Sans MS" panose="030F0702030302020204" pitchFamily="66" charset="0"/>
              </a:rPr>
              <a:t>: response + reply </a:t>
            </a:r>
          </a:p>
        </p:txBody>
      </p:sp>
      <p:sp>
        <p:nvSpPr>
          <p:cNvPr id="102406" name="TextBox 1"/>
          <p:cNvSpPr txBox="1">
            <a:spLocks noChangeArrowheads="1"/>
          </p:cNvSpPr>
          <p:nvPr/>
        </p:nvSpPr>
        <p:spPr bwMode="auto">
          <a:xfrm>
            <a:off x="349250" y="3340100"/>
            <a:ext cx="3841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7F7F7F"/>
                </a:solidFill>
                <a:latin typeface="Comic Sans MS" panose="030F0702030302020204" pitchFamily="66" charset="0"/>
              </a:rPr>
              <a:t>M. Xiao et al, “Multi-task Assignment for Crowdsensing in Mobile Social Networks,”  INFOCOM 2015 </a:t>
            </a:r>
            <a:endParaRPr lang="en-US" altLang="en-US" sz="16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102407" name="TextBox 8"/>
          <p:cNvSpPr txBox="1">
            <a:spLocks noChangeArrowheads="1"/>
          </p:cNvSpPr>
          <p:nvPr/>
        </p:nvSpPr>
        <p:spPr bwMode="auto">
          <a:xfrm>
            <a:off x="304800" y="5105400"/>
            <a:ext cx="36576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7F7F7F"/>
                </a:solidFill>
                <a:latin typeface="Comic Sans MS" panose="030F0702030302020204" pitchFamily="66" charset="0"/>
              </a:rPr>
              <a:t>J. Bragg et al, “Parallel Task Routing for Crowdsourcing,”  AAAI </a:t>
            </a:r>
            <a:r>
              <a:rPr lang="en-US" altLang="en-US" sz="1600" dirty="0" smtClean="0">
                <a:solidFill>
                  <a:srgbClr val="7F7F7F"/>
                </a:solidFill>
                <a:latin typeface="Comic Sans MS" panose="030F0702030302020204" pitchFamily="66" charset="0"/>
              </a:rPr>
              <a:t>2014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bg1"/>
              </a:solidFill>
            </a:endParaRPr>
          </a:p>
        </p:txBody>
      </p:sp>
      <p:pic>
        <p:nvPicPr>
          <p:cNvPr id="10240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4876800"/>
            <a:ext cx="50863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228013" cy="1141412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The Benefits of Crowdsourcing</a:t>
            </a:r>
          </a:p>
        </p:txBody>
      </p:sp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762000" y="1370012"/>
            <a:ext cx="7772400" cy="3657600"/>
          </a:xfrm>
        </p:spPr>
        <p:txBody>
          <a:bodyPr/>
          <a:lstStyle/>
          <a:p>
            <a:r>
              <a:rPr lang="en-US" altLang="en-US" sz="2800" dirty="0" smtClean="0">
                <a:latin typeface="Comic Sans MS" panose="030F0702030302020204" pitchFamily="66" charset="0"/>
              </a:rPr>
              <a:t>Performance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Inexpensive and fast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The whole is greater than the sum of its parts</a:t>
            </a:r>
          </a:p>
          <a:p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Human Processing Unit (HPU)</a:t>
            </a:r>
          </a:p>
          <a:p>
            <a:pPr lvl="1"/>
            <a:r>
              <a:rPr lang="en-US" altLang="en-US" sz="2400" dirty="0" smtClean="0">
                <a:latin typeface="Comic Sans MS" panose="030F0702030302020204" pitchFamily="66" charset="0"/>
              </a:rPr>
              <a:t>More effective than CPU (for some apps)</a:t>
            </a:r>
          </a:p>
          <a:p>
            <a:pPr lvl="2"/>
            <a:r>
              <a:rPr lang="en-US" altLang="en-US" sz="2000" dirty="0" smtClean="0">
                <a:latin typeface="Comic Sans MS" panose="030F0702030302020204" pitchFamily="66" charset="0"/>
              </a:rPr>
              <a:t>Verification and validation: Image labeling</a:t>
            </a:r>
          </a:p>
          <a:p>
            <a:pPr lvl="2"/>
            <a:r>
              <a:rPr lang="en-US" altLang="en-US" sz="2000" dirty="0" smtClean="0">
                <a:latin typeface="Comic Sans MS" panose="030F0702030302020204" pitchFamily="66" charset="0"/>
              </a:rPr>
              <a:t>Interpretation and analysis: language translation</a:t>
            </a:r>
          </a:p>
          <a:p>
            <a:pPr lvl="2"/>
            <a:r>
              <a:rPr lang="en-US" altLang="en-US" sz="2000" dirty="0" smtClean="0">
                <a:latin typeface="Comic Sans MS" panose="030F0702030302020204" pitchFamily="66" charset="0"/>
              </a:rPr>
              <a:t>Surveys: Social network survey</a:t>
            </a:r>
          </a:p>
          <a:p>
            <a:r>
              <a:rPr lang="en-US" altLang="en-US" sz="2800" dirty="0" smtClean="0">
                <a:latin typeface="Comic Sans MS" panose="030F0702030302020204" pitchFamily="66" charset="0"/>
              </a:rPr>
              <a:t>High adoption in business </a:t>
            </a:r>
            <a:r>
              <a:rPr lang="en-US" altLang="en-US" sz="24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(85% of the top global brands)</a:t>
            </a:r>
            <a:r>
              <a:rPr lang="en-US" altLang="en-US" sz="2800" dirty="0" smtClean="0">
                <a:latin typeface="Comic Sans MS" panose="030F0702030302020204" pitchFamily="66" charset="0"/>
              </a:rPr>
              <a:t> based on </a:t>
            </a:r>
            <a:r>
              <a:rPr lang="en-US" altLang="en-US" sz="2800" dirty="0" err="1" smtClean="0">
                <a:latin typeface="Comic Sans MS" panose="030F0702030302020204" pitchFamily="66" charset="0"/>
              </a:rPr>
              <a:t>eYeka</a:t>
            </a:r>
            <a:endParaRPr lang="en-US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843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ea typeface="宋体" panose="02010600030101010101" pitchFamily="2" charset="-122"/>
              </a:rPr>
              <a:t>QQ </a:t>
            </a:r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Example</a:t>
            </a:r>
            <a:endParaRPr lang="en-US" altLang="en-US" sz="4000" smtClean="0">
              <a:latin typeface="Comic Sans MS" panose="030F0702030302020204" pitchFamily="66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752600"/>
            <a:ext cx="4037013" cy="4529138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Tencent QQ, or </a:t>
            </a:r>
            <a:r>
              <a:rPr lang="en-US" altLang="en-US" sz="2400" smtClean="0">
                <a:solidFill>
                  <a:srgbClr val="0070C0"/>
                </a:solidFill>
                <a:latin typeface="Comic Sans MS" panose="030F0702030302020204" pitchFamily="66" charset="0"/>
              </a:rPr>
              <a:t>QQ</a:t>
            </a:r>
            <a:endParaRPr lang="en-US" altLang="en-US" sz="2400" smtClean="0">
              <a:latin typeface="Comic Sans MS" panose="030F0702030302020204" pitchFamily="66" charset="0"/>
            </a:endParaRP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Instant messaging 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As of March 2013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798.2 million active QQ accounts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Peak of 176.4 million simultaneous online users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 </a:t>
            </a:r>
            <a:r>
              <a:rPr lang="en-US" altLang="en-US" sz="2400" smtClean="0">
                <a:latin typeface="Comic Sans MS" panose="030F0702030302020204" pitchFamily="66" charset="0"/>
              </a:rPr>
              <a:t>QQ experiment 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Exploring social status of QQ users by responses</a:t>
            </a:r>
          </a:p>
          <a:p>
            <a:pPr lvl="1"/>
            <a:endParaRPr lang="en-US" altLang="en-US" sz="2000" smtClean="0">
              <a:latin typeface="Comic Sans MS" panose="030F0702030302020204" pitchFamily="66" charset="0"/>
            </a:endParaRPr>
          </a:p>
        </p:txBody>
      </p:sp>
      <p:sp>
        <p:nvSpPr>
          <p:cNvPr id="104452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  <p:pic>
        <p:nvPicPr>
          <p:cNvPr id="104453" name="Picture 6" descr="27_141129_qq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42672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Recursive Doubling </a:t>
            </a:r>
            <a:r>
              <a:rPr lang="en-US" altLang="zh-CN" sz="3400" smtClean="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en-US" altLang="zh-CN" sz="34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reduce</a:t>
            </a:r>
            <a:r>
              <a:rPr lang="en-US" altLang="zh-CN" sz="340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endParaRPr lang="en-US" altLang="en-US" sz="3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7848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Initial</a:t>
            </a:r>
            <a:r>
              <a:rPr lang="en-US" altLang="en-US" sz="2000" smtClean="0">
                <a:latin typeface="Comic Sans MS" panose="030F0702030302020204" pitchFamily="66" charset="0"/>
              </a:rPr>
              <a:t> label is L = "2" (subtract L by 1 when forwarding this request to QQ friends)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When L = 0, return the 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/>
            </a:r>
            <a:b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total number of QQ friends</a:t>
            </a:r>
          </a:p>
          <a:p>
            <a:pPr>
              <a:lnSpc>
                <a:spcPct val="90000"/>
              </a:lnSpc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When L &gt; 0, do the following: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Forward this request to all QQ friends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After receiving</a:t>
            </a:r>
            <a:r>
              <a:rPr lang="en-US" altLang="en-US" sz="2000" smtClean="0">
                <a:latin typeface="Comic Sans MS" panose="030F0702030302020204" pitchFamily="66" charset="0"/>
              </a:rPr>
              <a:t> the first 10 replies, 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compute </a:t>
            </a:r>
            <a:r>
              <a:rPr lang="en-US" altLang="zh-CN" sz="20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the average number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 of friends, </a:t>
            </a:r>
            <a:r>
              <a:rPr lang="en-US" altLang="en-US" sz="2000" smtClean="0">
                <a:latin typeface="Comic Sans MS" panose="030F0702030302020204" pitchFamily="66" charset="0"/>
              </a:rPr>
              <a:t>and send them back to me</a:t>
            </a:r>
          </a:p>
        </p:txBody>
      </p:sp>
      <p:graphicFrame>
        <p:nvGraphicFramePr>
          <p:cNvPr id="105476" name="Object 5"/>
          <p:cNvGraphicFramePr>
            <a:graphicFrameLocks noChangeAspect="1"/>
          </p:cNvGraphicFramePr>
          <p:nvPr/>
        </p:nvGraphicFramePr>
        <p:xfrm>
          <a:off x="4648200" y="2133600"/>
          <a:ext cx="350520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94" name="Visio" r:id="rId3" imgW="6743123" imgH="4603610" progId="Visio.Drawing.11">
                  <p:embed/>
                </p:oleObj>
              </mc:Choice>
              <mc:Fallback>
                <p:oleObj name="Visio" r:id="rId3" imgW="6743123" imgH="460361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133600"/>
                        <a:ext cx="3505200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Recursive Doubling </a:t>
            </a:r>
            <a:r>
              <a:rPr lang="en-US" altLang="zh-CN" sz="3400" smtClean="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en-US" altLang="zh-CN" sz="34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merge</a:t>
            </a:r>
            <a:r>
              <a:rPr lang="en-US" altLang="zh-CN" sz="340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endParaRPr lang="en-US" altLang="en-US" sz="3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848600" cy="45291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Initial</a:t>
            </a:r>
            <a:r>
              <a:rPr lang="en-US" altLang="en-US" sz="2000" smtClean="0">
                <a:latin typeface="Comic Sans MS" panose="030F0702030302020204" pitchFamily="66" charset="0"/>
              </a:rPr>
              <a:t> label is L = "2" (subtract L by 1 when forwarding this request to QQ friends)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When L = 0, return the following: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Basic information (B)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Number of friends (N)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Timestamps (T)</a:t>
            </a:r>
          </a:p>
          <a:p>
            <a:pPr lvl="1">
              <a:lnSpc>
                <a:spcPct val="90000"/>
              </a:lnSpc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When L &gt; 0, do the following: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Forward this request to all QQ friends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solidFill>
                  <a:srgbClr val="0070C0"/>
                </a:solidFill>
                <a:latin typeface="Comic Sans MS" panose="030F0702030302020204" pitchFamily="66" charset="0"/>
              </a:rPr>
              <a:t>Pack</a:t>
            </a:r>
            <a:r>
              <a:rPr lang="en-US" altLang="en-US" sz="2000" smtClean="0">
                <a:latin typeface="Comic Sans MS" panose="030F0702030302020204" pitchFamily="66" charset="0"/>
              </a:rPr>
              <a:t> the first 10 replies, together with your own information (B, N, T), and send them back to me</a:t>
            </a:r>
          </a:p>
        </p:txBody>
      </p:sp>
      <p:graphicFrame>
        <p:nvGraphicFramePr>
          <p:cNvPr id="106500" name="Object 6"/>
          <p:cNvGraphicFramePr>
            <a:graphicFrameLocks noChangeAspect="1"/>
          </p:cNvGraphicFramePr>
          <p:nvPr/>
        </p:nvGraphicFramePr>
        <p:xfrm>
          <a:off x="4953000" y="2057400"/>
          <a:ext cx="3703638" cy="252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8" name="Visio" r:id="rId3" imgW="6743123" imgH="4603610" progId="Visio.Drawing.11">
                  <p:embed/>
                </p:oleObj>
              </mc:Choice>
              <mc:Fallback>
                <p:oleObj name="Visio" r:id="rId3" imgW="6743123" imgH="4603610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057400"/>
                        <a:ext cx="3703638" cy="2528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Conclusion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107523" name="Text Placeholder 3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Summary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Acknowledgements</a:t>
            </a:r>
          </a:p>
        </p:txBody>
      </p:sp>
      <p:sp>
        <p:nvSpPr>
          <p:cNvPr id="10752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8013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Summary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760413" y="1143000"/>
            <a:ext cx="8001000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HPU as a new paradigm to compliment the traditional CPU-based computing for big data</a:t>
            </a:r>
          </a:p>
          <a:p>
            <a:pPr>
              <a:spcBef>
                <a:spcPct val="0"/>
              </a:spcBef>
              <a:buSzPct val="100000"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Many un(der)explored algorithmic problems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Social connections and proper training of workers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Workflow design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Cost-time-quality-uncertainty trade-offs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Incentive, gamification, and satisfaction mechanisms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Mobile crowdsourcing: energy consumption, communication cost, truthfulness, and privacy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SzPct val="100000"/>
              <a:buNone/>
            </a:pPr>
            <a:r>
              <a:rPr lang="en-US" altLang="zh-CN" sz="18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K. Han et al, “Truthful scheduling mechanisms for powering mobile </a:t>
            </a:r>
            <a:r>
              <a:rPr lang="en-US" altLang="zh-CN" sz="1800" dirty="0" err="1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crowdsensing</a:t>
            </a:r>
            <a:r>
              <a:rPr lang="en-US" altLang="zh-CN" sz="18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 IEEE TC, Jan. 2016</a:t>
            </a:r>
          </a:p>
        </p:txBody>
      </p:sp>
      <p:sp>
        <p:nvSpPr>
          <p:cNvPr id="10854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Acknowledgements</a:t>
            </a: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>
          <a:xfrm>
            <a:off x="915988" y="1219200"/>
            <a:ext cx="8228012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Wei Chang</a:t>
            </a:r>
          </a:p>
          <a:p>
            <a:pPr>
              <a:lnSpc>
                <a:spcPct val="15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    Saint Joseph’s University</a:t>
            </a:r>
            <a:endParaRPr lang="en-US" altLang="zh-CN" sz="20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endParaRPr lang="en-US" altLang="zh-CN" sz="24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Grace </a:t>
            </a:r>
            <a:r>
              <a:rPr lang="en-US" altLang="zh-CN" sz="2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Ju</a:t>
            </a:r>
            <a:endParaRPr lang="en-US" altLang="zh-CN" sz="24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     Carnegie Mellon University</a:t>
            </a:r>
          </a:p>
          <a:p>
            <a:pPr>
              <a:lnSpc>
                <a:spcPct val="15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Wenjun</a:t>
            </a:r>
            <a:r>
              <a:rPr lang="en-US" altLang="zh-CN" sz="2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Jiang and Ying Dai</a:t>
            </a:r>
          </a:p>
          <a:p>
            <a:pPr>
              <a:lnSpc>
                <a:spcPct val="15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     Hunan University and LinkedIn</a:t>
            </a:r>
          </a:p>
        </p:txBody>
      </p:sp>
      <p:pic>
        <p:nvPicPr>
          <p:cNvPr id="110596" name="Picture 3" descr="ques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1917700"/>
            <a:ext cx="223043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Basic Components</a:t>
            </a:r>
          </a:p>
        </p:txBody>
      </p:sp>
      <p:sp>
        <p:nvSpPr>
          <p:cNvPr id="20483" name="Content Placeholder 1"/>
          <p:cNvSpPr>
            <a:spLocks noGrp="1"/>
          </p:cNvSpPr>
          <p:nvPr>
            <p:ph idx="1"/>
          </p:nvPr>
        </p:nvSpPr>
        <p:spPr>
          <a:xfrm>
            <a:off x="1447800" y="1371600"/>
            <a:ext cx="6781800" cy="3810000"/>
          </a:xfrm>
        </p:spPr>
        <p:txBody>
          <a:bodyPr/>
          <a:lstStyle/>
          <a:p>
            <a:r>
              <a:rPr lang="en-US" altLang="en-US" sz="2800" smtClean="0">
                <a:latin typeface="Comic Sans MS" panose="030F0702030302020204" pitchFamily="66" charset="0"/>
              </a:rPr>
              <a:t>Requester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People submit jobs</a:t>
            </a:r>
          </a:p>
          <a:p>
            <a:pPr lvl="1"/>
            <a:r>
              <a:rPr lang="en-US" altLang="en-US" sz="2000" smtClean="0">
                <a:solidFill>
                  <a:srgbClr val="0070C0"/>
                </a:solidFill>
                <a:latin typeface="Comic Sans MS" panose="030F0702030302020204" pitchFamily="66" charset="0"/>
              </a:rPr>
              <a:t>Human Intelligence Tasks (HITs)</a:t>
            </a:r>
          </a:p>
          <a:p>
            <a:r>
              <a:rPr lang="en-US" altLang="en-US" sz="2800" smtClean="0">
                <a:latin typeface="Comic Sans MS" panose="030F0702030302020204" pitchFamily="66" charset="0"/>
              </a:rPr>
              <a:t>Worker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People work on jobs</a:t>
            </a:r>
          </a:p>
          <a:p>
            <a:r>
              <a:rPr lang="en-US" altLang="en-US" sz="2800" smtClean="0">
                <a:latin typeface="Comic Sans MS" panose="030F0702030302020204" pitchFamily="66" charset="0"/>
              </a:rPr>
              <a:t>Platform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Job management </a:t>
            </a:r>
          </a:p>
          <a:p>
            <a:pPr lvl="1"/>
            <a:r>
              <a:rPr lang="en-US" altLang="en-US" sz="2000" smtClean="0">
                <a:solidFill>
                  <a:schemeClr val="tx1"/>
                </a:solidFill>
                <a:latin typeface="Comic Sans MS" panose="030F0702030302020204" pitchFamily="66" charset="0"/>
              </a:rPr>
              <a:t>Amazon</a:t>
            </a:r>
            <a:r>
              <a:rPr lang="en-US" altLang="en-US" sz="2000" smtClean="0">
                <a:solidFill>
                  <a:srgbClr val="0070C0"/>
                </a:solidFill>
                <a:latin typeface="Comic Sans MS" panose="030F0702030302020204" pitchFamily="66" charset="0"/>
              </a:rPr>
              <a:t> Mechanical Turk (MTurk)</a:t>
            </a:r>
          </a:p>
        </p:txBody>
      </p:sp>
      <p:graphicFrame>
        <p:nvGraphicFramePr>
          <p:cNvPr id="20484" name="Object 6"/>
          <p:cNvGraphicFramePr>
            <a:graphicFrameLocks noChangeAspect="1"/>
          </p:cNvGraphicFramePr>
          <p:nvPr/>
        </p:nvGraphicFramePr>
        <p:xfrm>
          <a:off x="1981200" y="5105400"/>
          <a:ext cx="5507038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2" name="Visio" r:id="rId4" imgW="8615246" imgH="2383037" progId="Visio.Drawing.11">
                  <p:embed/>
                </p:oleObj>
              </mc:Choice>
              <mc:Fallback>
                <p:oleObj name="Visio" r:id="rId4" imgW="8615246" imgH="2383037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5105400"/>
                        <a:ext cx="5507038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Help Find Jim Gray</a:t>
            </a:r>
          </a:p>
        </p:txBody>
      </p:sp>
      <p:sp>
        <p:nvSpPr>
          <p:cNvPr id="24579" name="Content Placeholder 4"/>
          <p:cNvSpPr>
            <a:spLocks noGrp="1"/>
          </p:cNvSpPr>
          <p:nvPr>
            <p:ph idx="1"/>
          </p:nvPr>
        </p:nvSpPr>
        <p:spPr>
          <a:xfrm>
            <a:off x="3733800" y="1600200"/>
            <a:ext cx="4953000" cy="4525963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Jim Gray, Turing Award winner, went missing with his sailboat outside San Francisco Bay in January 2007.</a:t>
            </a:r>
            <a:r>
              <a:rPr lang="en-US" altLang="en-US" sz="2400" b="1" smtClean="0"/>
              <a:t> </a:t>
            </a:r>
            <a:endParaRPr lang="en-US" altLang="en-US" sz="2400" smtClean="0">
              <a:latin typeface="Comic Sans MS" panose="030F0702030302020204" pitchFamily="66" charset="0"/>
            </a:endParaRPr>
          </a:p>
        </p:txBody>
      </p:sp>
      <p:pic>
        <p:nvPicPr>
          <p:cNvPr id="24580" name="Picture 2" descr="http://www.foxnews.com/images/259371/0_61_013107_gray_j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Content Placeholder 4"/>
          <p:cNvSpPr txBox="1">
            <a:spLocks/>
          </p:cNvSpPr>
          <p:nvPr/>
        </p:nvSpPr>
        <p:spPr bwMode="auto">
          <a:xfrm>
            <a:off x="609600" y="3886200"/>
            <a:ext cx="8299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Use satellite image to search for his </a:t>
            </a:r>
            <a:r>
              <a:rPr lang="en-US" altLang="en-US" sz="2400">
                <a:solidFill>
                  <a:schemeClr val="tx1"/>
                </a:solidFill>
              </a:rPr>
              <a:t>sailboat.</a:t>
            </a:r>
          </a:p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4582" name="Picture 3" descr="C:\Users\Wei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4541838"/>
            <a:ext cx="327660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flipH="1">
            <a:off x="4038600" y="5295900"/>
            <a:ext cx="8382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4584" name="Picture 4" descr="C:\Users\Wei\Desktop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4533900"/>
            <a:ext cx="32924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>
          <a:xfrm>
            <a:off x="304800" y="71438"/>
            <a:ext cx="8228013" cy="1141412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Malaysia Airlines Flight MH 370</a:t>
            </a:r>
          </a:p>
        </p:txBody>
      </p:sp>
      <p:sp>
        <p:nvSpPr>
          <p:cNvPr id="22531" name="Content Placeholder 4"/>
          <p:cNvSpPr>
            <a:spLocks noGrp="1"/>
          </p:cNvSpPr>
          <p:nvPr>
            <p:ph idx="1"/>
          </p:nvPr>
        </p:nvSpPr>
        <p:spPr>
          <a:xfrm>
            <a:off x="3575050" y="1570038"/>
            <a:ext cx="5486400" cy="4525962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DigitalGlobe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Crowdsourcing volunteers comb satellite photos for Malaysia Airlines jet</a:t>
            </a:r>
          </a:p>
          <a:p>
            <a:pPr lvl="1"/>
            <a:endParaRPr lang="en-US" altLang="en-US" sz="1900" smtClean="0">
              <a:latin typeface="Comic Sans MS" panose="030F0702030302020204" pitchFamily="66" charset="0"/>
            </a:endParaRP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March 11 </a:t>
            </a:r>
            <a:r>
              <a:rPr lang="en-US" altLang="en-US" sz="2000" smtClean="0">
                <a:latin typeface="Comic Sans MS" panose="030F0702030302020204" pitchFamily="66" charset="0"/>
              </a:rPr>
              <a:t>(from a CSU prof. email)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en-US" altLang="en-US" sz="1800" smtClean="0">
                <a:solidFill>
                  <a:schemeClr val="tx1"/>
                </a:solidFill>
                <a:latin typeface="Comic Sans MS" panose="030F0702030302020204" pitchFamily="66" charset="0"/>
              </a:rPr>
              <a:t>I just saw on our local Denver Fox news (</a:t>
            </a:r>
            <a:r>
              <a:rPr lang="en-US" altLang="en-US" sz="1800" smtClean="0">
                <a:solidFill>
                  <a:schemeClr val="tx1"/>
                </a:solidFill>
                <a:latin typeface="Comic Sans MS" panose="030F0702030302020204" pitchFamily="66" charset="0"/>
                <a:hlinkClick r:id="rId3"/>
              </a:rPr>
              <a:t>KDVR.com</a:t>
            </a:r>
            <a:r>
              <a:rPr lang="en-US" altLang="en-US" sz="1800" smtClean="0">
                <a:solidFill>
                  <a:schemeClr val="tx1"/>
                </a:solidFill>
                <a:latin typeface="Comic Sans MS" panose="030F0702030302020204" pitchFamily="66" charset="0"/>
              </a:rPr>
              <a:t>) that a local company, DigitalGlobe, has reoriented their satellites to take high-res images in the area where the plane may have crashed. Crowdsourcing efforts are on to have people scan these images and find signs of debris. </a:t>
            </a:r>
            <a:r>
              <a:rPr lang="en-US" altLang="en-US" sz="1800" smtClean="0">
                <a:solidFill>
                  <a:srgbClr val="0070C0"/>
                </a:solidFill>
                <a:latin typeface="Comic Sans MS" panose="030F0702030302020204" pitchFamily="66" charset="0"/>
              </a:rPr>
              <a:t>I was reminded of Jie Wu's talk earlier this month.</a:t>
            </a:r>
            <a:r>
              <a:rPr lang="en-US" altLang="en-US" sz="180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US" altLang="en-US" sz="180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altLang="en-US" sz="140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US" altLang="en-US" sz="140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altLang="en-US" sz="140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46213"/>
            <a:ext cx="3255962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71900"/>
            <a:ext cx="3243263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1141413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DARPA Network Challenges</a:t>
            </a:r>
          </a:p>
        </p:txBody>
      </p:sp>
      <p:sp>
        <p:nvSpPr>
          <p:cNvPr id="26627" name="Content Placeholder 4"/>
          <p:cNvSpPr>
            <a:spLocks noGrp="1"/>
          </p:cNvSpPr>
          <p:nvPr>
            <p:ph idx="1"/>
          </p:nvPr>
        </p:nvSpPr>
        <p:spPr>
          <a:xfrm>
            <a:off x="3733800" y="1600200"/>
            <a:ext cx="4953000" cy="4525963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Problem (2009): </a:t>
            </a:r>
            <a:r>
              <a:rPr lang="en-US" altLang="en-US" sz="2000" smtClean="0">
                <a:latin typeface="Comic Sans MS" panose="030F0702030302020204" pitchFamily="66" charset="0"/>
              </a:rPr>
              <a:t>$40,000 challenge award for the first team to find 10 balloons.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MIT team won under 9 hours.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Winning strategy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$2,000 per balloon to the first person to send the correct location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$1,000 to the person who invited the winner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$500 to whoever invited the inviter</a:t>
            </a:r>
          </a:p>
          <a:p>
            <a:pPr lvl="1"/>
            <a:r>
              <a:rPr lang="en-US" altLang="en-US" sz="1900" smtClean="0">
                <a:solidFill>
                  <a:srgbClr val="7F7F7F"/>
                </a:solidFill>
                <a:latin typeface="Comic Sans MS" panose="030F0702030302020204" pitchFamily="66" charset="0"/>
              </a:rPr>
              <a:t>…</a:t>
            </a:r>
            <a:r>
              <a:rPr lang="en-US" altLang="en-US" sz="1900" smtClean="0">
                <a:latin typeface="Comic Sans MS" panose="030F0702030302020204" pitchFamily="66" charset="0"/>
              </a:rPr>
              <a:t> </a:t>
            </a:r>
            <a:r>
              <a:rPr lang="en-US" altLang="en-US" sz="1900" smtClean="0">
                <a:solidFill>
                  <a:srgbClr val="7F7F7F"/>
                </a:solidFill>
                <a:latin typeface="Comic Sans MS" panose="030F0702030302020204" pitchFamily="66" charset="0"/>
              </a:rPr>
              <a:t>(or to charity) …</a:t>
            </a:r>
          </a:p>
        </p:txBody>
      </p:sp>
      <p:sp>
        <p:nvSpPr>
          <p:cNvPr id="26628" name="Content Placeholder 4"/>
          <p:cNvSpPr txBox="1">
            <a:spLocks/>
          </p:cNvSpPr>
          <p:nvPr/>
        </p:nvSpPr>
        <p:spPr bwMode="auto">
          <a:xfrm>
            <a:off x="609600" y="3886200"/>
            <a:ext cx="8299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6629" name="Picture 9" descr="M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74788"/>
            <a:ext cx="31242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 descr="ballo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31289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4180</TotalTime>
  <Words>3276</Words>
  <Application>Microsoft Office PowerPoint</Application>
  <PresentationFormat>On-screen Show (4:3)</PresentationFormat>
  <Paragraphs>610</Paragraphs>
  <Slides>55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宋体</vt:lpstr>
      <vt:lpstr>Arial</vt:lpstr>
      <vt:lpstr>Calibri</vt:lpstr>
      <vt:lpstr>Comic Sans MS</vt:lpstr>
      <vt:lpstr>Times New Roman</vt:lpstr>
      <vt:lpstr>Verdana</vt:lpstr>
      <vt:lpstr>Wingdings</vt:lpstr>
      <vt:lpstr>Default Design</vt:lpstr>
      <vt:lpstr>1_Default Design</vt:lpstr>
      <vt:lpstr>Visio</vt:lpstr>
      <vt:lpstr>Algorithmic Crowdsourcing:  Current State and Future Perspective                  </vt:lpstr>
      <vt:lpstr>Road Map</vt:lpstr>
      <vt:lpstr>INTRODUCTION</vt:lpstr>
      <vt:lpstr>What is Crowdsourcing?</vt:lpstr>
      <vt:lpstr>The Benefits of Crowdsourcing</vt:lpstr>
      <vt:lpstr>Basic Components</vt:lpstr>
      <vt:lpstr>Help Find Jim Gray</vt:lpstr>
      <vt:lpstr>Malaysia Airlines Flight MH 370</vt:lpstr>
      <vt:lpstr>DARPA Network Challenges</vt:lpstr>
      <vt:lpstr>Tag Challenges</vt:lpstr>
      <vt:lpstr>AI Could End Human Race (Stephen Hawking)</vt:lpstr>
      <vt:lpstr>Smarter Than You Think</vt:lpstr>
      <vt:lpstr>MECHANICAL TURK</vt:lpstr>
      <vt:lpstr>PowerPoint Presentation</vt:lpstr>
      <vt:lpstr>Worker: Contract for a HIT</vt:lpstr>
      <vt:lpstr>Worker: Reviewing a HIT</vt:lpstr>
      <vt:lpstr>Worker: Completing a HIT</vt:lpstr>
      <vt:lpstr>Worker: Sample Dashboard</vt:lpstr>
      <vt:lpstr>Avoid Shady Requester</vt:lpstr>
      <vt:lpstr>APPS: Image Processing</vt:lpstr>
      <vt:lpstr>Biology:  EteRNA: CMU, Stanford</vt:lpstr>
      <vt:lpstr>EteRNA: CMU, Stanford</vt:lpstr>
      <vt:lpstr>GalaxyZoo: Zooniverse</vt:lpstr>
      <vt:lpstr>GalaxyZoo: Zooniverse</vt:lpstr>
      <vt:lpstr>Fine-Grained Recognition: Tohme</vt:lpstr>
      <vt:lpstr>APPS: Commonsense Knowledge</vt:lpstr>
      <vt:lpstr>GWAP.com: CMU</vt:lpstr>
      <vt:lpstr>OnToGalaxy: University of Bremen</vt:lpstr>
      <vt:lpstr>reCAPTCHA: CMU</vt:lpstr>
      <vt:lpstr>Waze Social GPS, Maps &amp; Traffic</vt:lpstr>
      <vt:lpstr>Social Networks: WeChat</vt:lpstr>
      <vt:lpstr>Smartphone-based Crowdsensing</vt:lpstr>
      <vt:lpstr>Paradigms</vt:lpstr>
      <vt:lpstr>Sequential: Collaborative Workflow</vt:lpstr>
      <vt:lpstr>Iterative and Parallel</vt:lpstr>
      <vt:lpstr>Divide-and-Conquer and Aggregate</vt:lpstr>
      <vt:lpstr>Map and Reduce: A Special Case</vt:lpstr>
      <vt:lpstr>Challenges and Opportunities</vt:lpstr>
      <vt:lpstr>Challenges</vt:lpstr>
      <vt:lpstr>Challenges: HPU + CPU</vt:lpstr>
      <vt:lpstr>CPU-assisted  HPU</vt:lpstr>
      <vt:lpstr>Challenges: Collaborative Workflows</vt:lpstr>
      <vt:lpstr>Opportunities</vt:lpstr>
      <vt:lpstr>Beyond Simple Workflows</vt:lpstr>
      <vt:lpstr>Beyond Simple Worker Selection </vt:lpstr>
      <vt:lpstr>Beyond Independent Workers </vt:lpstr>
      <vt:lpstr>Social Crowdsourcing</vt:lpstr>
      <vt:lpstr>Computational Surplus Around</vt:lpstr>
      <vt:lpstr>Water Filling Schedule</vt:lpstr>
      <vt:lpstr>QQ Example</vt:lpstr>
      <vt:lpstr>Recursive Doubling (reduce)</vt:lpstr>
      <vt:lpstr>Recursive Doubling (merge)</vt:lpstr>
      <vt:lpstr>Conclusion</vt:lpstr>
      <vt:lpstr>Summary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Algorithmic Crowdsourcing:  Current State and Future Perspective</dc:title>
  <dc:creator>Jie Wu</dc:creator>
  <cp:lastModifiedBy>Jie Wu</cp:lastModifiedBy>
  <cp:revision>19</cp:revision>
  <cp:lastPrinted>2016-05-20T14:13:51Z</cp:lastPrinted>
  <dcterms:created xsi:type="dcterms:W3CDTF">2016-03-22T15:00:44Z</dcterms:created>
  <dcterms:modified xsi:type="dcterms:W3CDTF">2017-05-31T12:26:39Z</dcterms:modified>
</cp:coreProperties>
</file>