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64"/>
  </p:notesMasterIdLst>
  <p:handoutMasterIdLst>
    <p:handoutMasterId r:id="rId65"/>
  </p:handoutMasterIdLst>
  <p:sldIdLst>
    <p:sldId id="256" r:id="rId3"/>
    <p:sldId id="436" r:id="rId4"/>
    <p:sldId id="497" r:id="rId5"/>
    <p:sldId id="566" r:id="rId6"/>
    <p:sldId id="567" r:id="rId7"/>
    <p:sldId id="556" r:id="rId8"/>
    <p:sldId id="473" r:id="rId9"/>
    <p:sldId id="439" r:id="rId10"/>
    <p:sldId id="474" r:id="rId11"/>
    <p:sldId id="553" r:id="rId12"/>
    <p:sldId id="525" r:id="rId13"/>
    <p:sldId id="526" r:id="rId14"/>
    <p:sldId id="527" r:id="rId15"/>
    <p:sldId id="564" r:id="rId16"/>
    <p:sldId id="571" r:id="rId17"/>
    <p:sldId id="498" r:id="rId18"/>
    <p:sldId id="476" r:id="rId19"/>
    <p:sldId id="477" r:id="rId20"/>
    <p:sldId id="478" r:id="rId21"/>
    <p:sldId id="480" r:id="rId22"/>
    <p:sldId id="481" r:id="rId23"/>
    <p:sldId id="572" r:id="rId24"/>
    <p:sldId id="546" r:id="rId25"/>
    <p:sldId id="568" r:id="rId26"/>
    <p:sldId id="569" r:id="rId27"/>
    <p:sldId id="547" r:id="rId28"/>
    <p:sldId id="548" r:id="rId29"/>
    <p:sldId id="551" r:id="rId30"/>
    <p:sldId id="487" r:id="rId31"/>
    <p:sldId id="488" r:id="rId32"/>
    <p:sldId id="491" r:id="rId33"/>
    <p:sldId id="489" r:id="rId34"/>
    <p:sldId id="563" r:id="rId35"/>
    <p:sldId id="562" r:id="rId36"/>
    <p:sldId id="565" r:id="rId37"/>
    <p:sldId id="558" r:id="rId38"/>
    <p:sldId id="499" r:id="rId39"/>
    <p:sldId id="502" r:id="rId40"/>
    <p:sldId id="475" r:id="rId41"/>
    <p:sldId id="504" r:id="rId42"/>
    <p:sldId id="524" r:id="rId43"/>
    <p:sldId id="561" r:id="rId44"/>
    <p:sldId id="505" r:id="rId45"/>
    <p:sldId id="506" r:id="rId46"/>
    <p:sldId id="507" r:id="rId47"/>
    <p:sldId id="559" r:id="rId48"/>
    <p:sldId id="509" r:id="rId49"/>
    <p:sldId id="560" r:id="rId50"/>
    <p:sldId id="512" r:id="rId51"/>
    <p:sldId id="513" r:id="rId52"/>
    <p:sldId id="517" r:id="rId53"/>
    <p:sldId id="518" r:id="rId54"/>
    <p:sldId id="520" r:id="rId55"/>
    <p:sldId id="523" r:id="rId56"/>
    <p:sldId id="529" r:id="rId57"/>
    <p:sldId id="514" r:id="rId58"/>
    <p:sldId id="516" r:id="rId59"/>
    <p:sldId id="510" r:id="rId60"/>
    <p:sldId id="521" r:id="rId61"/>
    <p:sldId id="519" r:id="rId62"/>
    <p:sldId id="522" r:id="rId63"/>
  </p:sldIdLst>
  <p:sldSz cx="9144000" cy="6858000" type="screen4x3"/>
  <p:notesSz cx="9296400" cy="7010400"/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70">
          <p15:clr>
            <a:srgbClr val="A4A3A4"/>
          </p15:clr>
        </p15:guide>
        <p15:guide id="2" pos="286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9" autoAdjust="0"/>
    <p:restoredTop sz="96625" autoAdjust="0"/>
  </p:normalViewPr>
  <p:slideViewPr>
    <p:cSldViewPr>
      <p:cViewPr varScale="1">
        <p:scale>
          <a:sx n="134" d="100"/>
          <a:sy n="134" d="100"/>
        </p:scale>
        <p:origin x="702" y="13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126" y="16445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764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170"/>
        <p:guide pos="286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7488" cy="350838"/>
          </a:xfrm>
          <a:prstGeom prst="rect">
            <a:avLst/>
          </a:prstGeom>
        </p:spPr>
        <p:txBody>
          <a:bodyPr vert="horz" wrap="square" lIns="90596" tIns="45298" rIns="90596" bIns="45298" numCol="1" anchor="t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ct val="100000"/>
              <a:buFont typeface="Arial" charset="0"/>
              <a:buNone/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7325" y="0"/>
            <a:ext cx="4027488" cy="350838"/>
          </a:xfrm>
          <a:prstGeom prst="rect">
            <a:avLst/>
          </a:prstGeom>
        </p:spPr>
        <p:txBody>
          <a:bodyPr vert="horz" wrap="square" lIns="90596" tIns="45298" rIns="90596" bIns="45298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Arial" charset="0"/>
              <a:buNone/>
              <a:defRPr sz="1100">
                <a:latin typeface="Arial" charset="0"/>
              </a:defRPr>
            </a:lvl1pPr>
          </a:lstStyle>
          <a:p>
            <a:pPr>
              <a:defRPr/>
            </a:pPr>
            <a:fld id="{20934B1F-D9F3-4960-A904-283E30F1F341}" type="datetimeFigureOut">
              <a:rPr lang="en-US" altLang="zh-CN"/>
              <a:pPr>
                <a:defRPr/>
              </a:pPr>
              <a:t>3/22/2016</a:t>
            </a:fld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7975"/>
            <a:ext cx="4027488" cy="350838"/>
          </a:xfrm>
          <a:prstGeom prst="rect">
            <a:avLst/>
          </a:prstGeom>
        </p:spPr>
        <p:txBody>
          <a:bodyPr vert="horz" wrap="square" lIns="90596" tIns="45298" rIns="90596" bIns="45298" numCol="1" anchor="b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ct val="100000"/>
              <a:buFont typeface="Arial" charset="0"/>
              <a:buNone/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7325" y="6657975"/>
            <a:ext cx="4027488" cy="350838"/>
          </a:xfrm>
          <a:prstGeom prst="rect">
            <a:avLst/>
          </a:prstGeom>
        </p:spPr>
        <p:txBody>
          <a:bodyPr vert="horz" wrap="square" lIns="90596" tIns="45298" rIns="90596" bIns="45298" numCol="1" anchor="b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 sz="1100"/>
            </a:lvl1pPr>
          </a:lstStyle>
          <a:p>
            <a:pPr>
              <a:defRPr/>
            </a:pPr>
            <a:fld id="{A79C2080-0242-4C2B-8385-7D05F04B86B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769249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AutoShape 1"/>
          <p:cNvSpPr>
            <a:spLocks noChangeArrowheads="1"/>
          </p:cNvSpPr>
          <p:nvPr/>
        </p:nvSpPr>
        <p:spPr bwMode="auto">
          <a:xfrm>
            <a:off x="0" y="0"/>
            <a:ext cx="9296400" cy="7010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596" tIns="45298" rIns="90596" bIns="45298" anchor="ctr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en-US" altLang="zh-CN" smtClean="0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4027488" cy="349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373" tIns="46363" rIns="92373" bIns="46363" numCol="1" anchor="t" anchorCtr="0" compatLnSpc="1">
            <a:prstTxWarp prst="textNoShape">
              <a:avLst/>
            </a:prstTxWarp>
          </a:bodyPr>
          <a:lstStyle>
            <a:lvl1pPr eaLnBrk="1"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14375" algn="l"/>
                <a:tab pos="1431925" algn="l"/>
                <a:tab pos="2149475" algn="l"/>
                <a:tab pos="2865438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265738" y="0"/>
            <a:ext cx="4025900" cy="349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373" tIns="46363" rIns="92373" bIns="46363" numCol="1" anchor="t" anchorCtr="0" compatLnSpc="1">
            <a:prstTxWarp prst="textNoShape">
              <a:avLst/>
            </a:prstTxWarp>
          </a:bodyPr>
          <a:lstStyle>
            <a:lvl1pPr algn="r" eaLnBrk="1"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14375" algn="l"/>
                <a:tab pos="1431925" algn="l"/>
                <a:tab pos="2149475" algn="l"/>
                <a:tab pos="2865438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4101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94013" y="525463"/>
            <a:ext cx="3505200" cy="26289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930275" y="3330575"/>
            <a:ext cx="7435850" cy="3152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373" tIns="46363" rIns="92373" bIns="46363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noProof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6657975"/>
            <a:ext cx="4027488" cy="349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373" tIns="46363" rIns="92373" bIns="46363" numCol="1" anchor="b" anchorCtr="0" compatLnSpc="1">
            <a:prstTxWarp prst="textNoShape">
              <a:avLst/>
            </a:prstTxWarp>
          </a:bodyPr>
          <a:lstStyle>
            <a:lvl1pPr eaLnBrk="1"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14375" algn="l"/>
                <a:tab pos="1431925" algn="l"/>
                <a:tab pos="2149475" algn="l"/>
                <a:tab pos="2865438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5265738" y="6657975"/>
            <a:ext cx="4025900" cy="349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373" tIns="46363" rIns="92373" bIns="46363" numCol="1" anchor="b" anchorCtr="0" compatLnSpc="1">
            <a:prstTxWarp prst="textNoShape">
              <a:avLst/>
            </a:prstTxWarp>
          </a:bodyPr>
          <a:lstStyle>
            <a:lvl1pPr algn="r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714375" algn="l"/>
                <a:tab pos="1431925" algn="l"/>
                <a:tab pos="2149475" algn="l"/>
                <a:tab pos="2865438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6CD1E71-5E1F-43A1-846E-9804E68D7EFB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6423821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recaptcha/learnmore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mart-cities.eu/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www.newcitiesfoundation.org/combining-big-data-crowdsourcing-build-smart-city/" TargetMode="External"/><Relationship Id="rId4" Type="http://schemas.openxmlformats.org/officeDocument/2006/relationships/hyperlink" Target="http://cities.media.mit.edu/" TargetMode="Externa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A92E69C2-2F52-412E-B84A-C84E6F9594E5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</a:t>
            </a:fld>
            <a:endParaRPr lang="en-GB" altLang="zh-CN" sz="1100" smtClean="0"/>
          </a:p>
        </p:txBody>
      </p:sp>
      <p:sp>
        <p:nvSpPr>
          <p:cNvPr id="7171" name="Text Box 1"/>
          <p:cNvSpPr txBox="1">
            <a:spLocks noChangeArrowheads="1"/>
          </p:cNvSpPr>
          <p:nvPr/>
        </p:nvSpPr>
        <p:spPr bwMode="auto">
          <a:xfrm>
            <a:off x="1566863" y="525463"/>
            <a:ext cx="6162675" cy="26289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0596" tIns="45298" rIns="90596" bIns="45298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body"/>
          </p:nvPr>
        </p:nvSpPr>
        <p:spPr>
          <a:xfrm>
            <a:off x="930275" y="3330575"/>
            <a:ext cx="7437438" cy="31543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589" tIns="45294" rIns="90589" bIns="45294" anchor="ctr"/>
          <a:lstStyle/>
          <a:p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val="25996312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Special point: how to design the rewarding scheme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286D0EA1-6122-4B76-BEA0-2CB2B4199574}" type="slidenum">
              <a:rPr lang="en-US" altLang="en-US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12</a:t>
            </a:fld>
            <a:endParaRPr lang="en-US" altLang="en-US" sz="1100" smtClean="0"/>
          </a:p>
        </p:txBody>
      </p:sp>
    </p:spTree>
    <p:extLst>
      <p:ext uri="{BB962C8B-B14F-4D97-AF65-F5344CB8AC3E}">
        <p14:creationId xmlns:p14="http://schemas.microsoft.com/office/powerpoint/2010/main" val="40316778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1B82ADA1-64A3-4008-927F-3F9559FAEF4E}" type="slidenum">
              <a:rPr lang="en-US" altLang="en-US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13</a:t>
            </a:fld>
            <a:endParaRPr lang="en-US" altLang="en-US" sz="1100" smtClean="0"/>
          </a:p>
        </p:txBody>
      </p:sp>
    </p:spTree>
    <p:extLst>
      <p:ext uri="{BB962C8B-B14F-4D97-AF65-F5344CB8AC3E}">
        <p14:creationId xmlns:p14="http://schemas.microsoft.com/office/powerpoint/2010/main" val="16854029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Special point: how to design the rewarding scheme</a:t>
            </a: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BEB357D2-6799-4AE0-AD31-DA915148FEFE}" type="slidenum">
              <a:rPr lang="en-US" altLang="en-US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15</a:t>
            </a:fld>
            <a:endParaRPr lang="en-US" altLang="en-US" sz="1100" smtClean="0"/>
          </a:p>
        </p:txBody>
      </p:sp>
    </p:spTree>
    <p:extLst>
      <p:ext uri="{BB962C8B-B14F-4D97-AF65-F5344CB8AC3E}">
        <p14:creationId xmlns:p14="http://schemas.microsoft.com/office/powerpoint/2010/main" val="19300107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4DD3B980-7344-484F-AC56-E27419843229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16</a:t>
            </a:fld>
            <a:endParaRPr lang="en-GB" altLang="zh-CN" sz="1100" smtClean="0"/>
          </a:p>
        </p:txBody>
      </p:sp>
    </p:spTree>
    <p:extLst>
      <p:ext uri="{BB962C8B-B14F-4D97-AF65-F5344CB8AC3E}">
        <p14:creationId xmlns:p14="http://schemas.microsoft.com/office/powerpoint/2010/main" val="10526390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General information about Amazon Mturk:</a:t>
            </a:r>
          </a:p>
          <a:p>
            <a:r>
              <a:rPr lang="en-US" altLang="en-US" smtClean="0"/>
              <a:t>Cheap: $0.03 per task</a:t>
            </a:r>
          </a:p>
          <a:p>
            <a:r>
              <a:rPr lang="en-US" altLang="en-US" smtClean="0"/>
              <a:t>Platform for requester and workers</a:t>
            </a:r>
          </a:p>
          <a:p>
            <a:r>
              <a:rPr lang="en-US" altLang="en-US" smtClean="0"/>
              <a:t>Supporting functions for both sides: the successive rate in history; work speed; quality;</a:t>
            </a: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36156EEB-6041-43EF-AAE9-1639BE200735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17</a:t>
            </a:fld>
            <a:endParaRPr lang="en-GB" altLang="zh-CN" sz="1100" smtClean="0"/>
          </a:p>
        </p:txBody>
      </p:sp>
    </p:spTree>
    <p:extLst>
      <p:ext uri="{BB962C8B-B14F-4D97-AF65-F5344CB8AC3E}">
        <p14:creationId xmlns:p14="http://schemas.microsoft.com/office/powerpoint/2010/main" val="31032846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Interface for workers: pickup any work that you want to</a:t>
            </a:r>
          </a:p>
          <a:p>
            <a:r>
              <a:rPr lang="en-US" altLang="en-US" smtClean="0"/>
              <a:t>You can see the general information about the available tasks, such as time, money, and owners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D2B89056-159F-4AB0-9AE4-58DDF60B17EF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18</a:t>
            </a:fld>
            <a:endParaRPr lang="en-GB" altLang="zh-CN" sz="1100" smtClean="0"/>
          </a:p>
        </p:txBody>
      </p:sp>
    </p:spTree>
    <p:extLst>
      <p:ext uri="{BB962C8B-B14F-4D97-AF65-F5344CB8AC3E}">
        <p14:creationId xmlns:p14="http://schemas.microsoft.com/office/powerpoint/2010/main" val="12347657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Worker can further check the details about the task before accepting the task</a:t>
            </a: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09901093-A3BC-4424-B17F-22E02288BE88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19</a:t>
            </a:fld>
            <a:endParaRPr lang="en-GB" altLang="zh-CN" sz="1100" smtClean="0"/>
          </a:p>
        </p:txBody>
      </p:sp>
    </p:spTree>
    <p:extLst>
      <p:ext uri="{BB962C8B-B14F-4D97-AF65-F5344CB8AC3E}">
        <p14:creationId xmlns:p14="http://schemas.microsoft.com/office/powerpoint/2010/main" val="6992402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Statistic information about users</a:t>
            </a: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D2390078-8472-4CEF-977A-3785535425C5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21</a:t>
            </a:fld>
            <a:endParaRPr lang="en-GB" altLang="zh-CN" sz="1100" smtClean="0"/>
          </a:p>
        </p:txBody>
      </p:sp>
    </p:spTree>
    <p:extLst>
      <p:ext uri="{BB962C8B-B14F-4D97-AF65-F5344CB8AC3E}">
        <p14:creationId xmlns:p14="http://schemas.microsoft.com/office/powerpoint/2010/main" val="12994566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There is a browser-based plugin, which can provide the reputation about a job owner</a:t>
            </a:r>
          </a:p>
          <a:p>
            <a:r>
              <a:rPr lang="en-US" altLang="en-US" smtClean="0"/>
              <a:t>If the owner always rejects workers’ results, soon or later, no worker will take his project (HITs) any more.</a:t>
            </a:r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9B902B7B-8C20-430E-A3FF-2C697734CCB4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22</a:t>
            </a:fld>
            <a:endParaRPr lang="en-GB" altLang="zh-CN" sz="1100" smtClean="0"/>
          </a:p>
        </p:txBody>
      </p:sp>
    </p:spTree>
    <p:extLst>
      <p:ext uri="{BB962C8B-B14F-4D97-AF65-F5344CB8AC3E}">
        <p14:creationId xmlns:p14="http://schemas.microsoft.com/office/powerpoint/2010/main" val="10983581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The most basic rules for folding RNA are similar to the famous rules for the DNA double helix that were figured out by Watson and Crick. There is a </a:t>
            </a:r>
            <a:r>
              <a:rPr lang="en-US" altLang="en-US" b="1" smtClean="0"/>
              <a:t>natural tendency for A, to stick to U</a:t>
            </a:r>
            <a:r>
              <a:rPr lang="en-US" altLang="en-US" smtClean="0"/>
              <a:t>, and for </a:t>
            </a:r>
            <a:r>
              <a:rPr lang="en-US" altLang="en-US" b="1" smtClean="0"/>
              <a:t>C, to stick to G</a:t>
            </a:r>
            <a:r>
              <a:rPr lang="en-US" altLang="en-US" smtClean="0"/>
              <a:t>. So when an RNA is synthesized, it doesn't just appear as a straight chain. It typically doubles back on itself to form helices that allow bases to pair up. </a:t>
            </a:r>
          </a:p>
          <a:p>
            <a:endParaRPr lang="en-US" altLang="en-US" smtClean="0"/>
          </a:p>
          <a:p>
            <a:r>
              <a:rPr lang="en-US" altLang="en-US" smtClean="0"/>
              <a:t>A-U pair and C-G pair</a:t>
            </a:r>
          </a:p>
          <a:p>
            <a:r>
              <a:rPr lang="en-US" altLang="en-US" smtClean="0"/>
              <a:t>Four </a:t>
            </a:r>
            <a:r>
              <a:rPr lang="en-US" altLang="en-US" b="1" smtClean="0"/>
              <a:t>RNA nucleotides</a:t>
            </a:r>
            <a:r>
              <a:rPr lang="en-US" altLang="en-US" smtClean="0"/>
              <a:t>:</a:t>
            </a:r>
          </a:p>
          <a:p>
            <a:r>
              <a:rPr lang="en-US" altLang="en-US" b="1" smtClean="0"/>
              <a:t>A: adenine</a:t>
            </a:r>
          </a:p>
          <a:p>
            <a:r>
              <a:rPr lang="en-US" altLang="en-US" b="1" smtClean="0"/>
              <a:t>U: uracil</a:t>
            </a:r>
          </a:p>
          <a:p>
            <a:r>
              <a:rPr lang="en-US" altLang="en-US" b="1" smtClean="0"/>
              <a:t>C: cytosine</a:t>
            </a:r>
          </a:p>
          <a:p>
            <a:r>
              <a:rPr lang="en-US" altLang="en-US" b="1" smtClean="0"/>
              <a:t>G: guanosine</a:t>
            </a:r>
          </a:p>
          <a:p>
            <a:endParaRPr lang="en-US" altLang="en-US" smtClean="0"/>
          </a:p>
          <a:p>
            <a:r>
              <a:rPr lang="en-US" altLang="en-US" smtClean="0"/>
              <a:t>Example: a chain with 12 positions: o-o-o-…..o-o</a:t>
            </a:r>
          </a:p>
          <a:p>
            <a:r>
              <a:rPr lang="en-US" altLang="en-US" smtClean="0"/>
              <a:t>If we only use  u*12 to fill them, it only presents a chain structure</a:t>
            </a:r>
          </a:p>
          <a:p>
            <a:r>
              <a:rPr lang="en-US" altLang="en-US" smtClean="0"/>
              <a:t>If we put A*3 in the first 3 positions, followed by 6 C, and end with 3*U, then we can get a bottle shaped RNA</a:t>
            </a: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18628947-3542-4F87-B01D-A745D9F2C1FB}" type="slidenum">
              <a:rPr lang="en-US" altLang="en-US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24</a:t>
            </a:fld>
            <a:endParaRPr lang="en-US" altLang="en-US" sz="1100" smtClean="0"/>
          </a:p>
        </p:txBody>
      </p:sp>
    </p:spTree>
    <p:extLst>
      <p:ext uri="{BB962C8B-B14F-4D97-AF65-F5344CB8AC3E}">
        <p14:creationId xmlns:p14="http://schemas.microsoft.com/office/powerpoint/2010/main" val="2680557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hangingPunct="1"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BA1E333B-9DE4-4BDC-88BE-118D6774D6E3}" type="slidenum">
              <a:rPr lang="zh-CN" altLang="en-GB" smtClean="0">
                <a:solidFill>
                  <a:schemeClr val="tx1"/>
                </a:solidFill>
                <a:latin typeface="Verdana" panose="020B0604030504040204" pitchFamily="34" charset="0"/>
              </a:rPr>
              <a:pPr hangingPunct="1"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2</a:t>
            </a:fld>
            <a:endParaRPr lang="en-GB" altLang="zh-CN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9219" name="Rectangle 2"/>
          <p:cNvSpPr>
            <a:spLocks noGrp="1" noChangeArrowheads="1" noTextEdit="1"/>
          </p:cNvSpPr>
          <p:nvPr>
            <p:ph type="sldImg"/>
          </p:nvPr>
        </p:nvSpPr>
        <p:spPr>
          <a:xfrm>
            <a:off x="2895600" y="523875"/>
            <a:ext cx="3508375" cy="26304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3332163"/>
            <a:ext cx="7435850" cy="3154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val="28787729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By assigning different colors (</a:t>
            </a:r>
            <a:r>
              <a:rPr lang="en-US" altLang="en-US" b="1" smtClean="0"/>
              <a:t>RNA nucleotides</a:t>
            </a:r>
            <a:r>
              <a:rPr lang="en-US" altLang="en-US" smtClean="0"/>
              <a:t>), a RNA chain will fold into different structure</a:t>
            </a: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67D3B801-F062-49B8-ADEF-9246F8ED211E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25</a:t>
            </a:fld>
            <a:endParaRPr lang="en-GB" altLang="zh-CN" sz="1100" smtClean="0"/>
          </a:p>
        </p:txBody>
      </p:sp>
    </p:spTree>
    <p:extLst>
      <p:ext uri="{BB962C8B-B14F-4D97-AF65-F5344CB8AC3E}">
        <p14:creationId xmlns:p14="http://schemas.microsoft.com/office/powerpoint/2010/main" val="24184680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Satellite images of galaxies, with labeling instructions. </a:t>
            </a:r>
          </a:p>
          <a:p>
            <a:r>
              <a:rPr lang="en-US" altLang="en-US" b="1" smtClean="0"/>
              <a:t>Given a galaxy image (left), </a:t>
            </a:r>
            <a:r>
              <a:rPr lang="en-US" altLang="en-US" smtClean="0"/>
              <a:t>choose a label from right side</a:t>
            </a:r>
          </a:p>
          <a:p>
            <a:r>
              <a:rPr lang="en-US" altLang="en-US" smtClean="0"/>
              <a:t>There are 3 types:</a:t>
            </a:r>
          </a:p>
          <a:p>
            <a:r>
              <a:rPr lang="en-US" altLang="en-US" b="1" smtClean="0"/>
              <a:t>Smooth</a:t>
            </a:r>
          </a:p>
          <a:p>
            <a:r>
              <a:rPr lang="en-US" altLang="en-US" b="1" smtClean="0"/>
              <a:t>Features or disks</a:t>
            </a:r>
          </a:p>
          <a:p>
            <a:r>
              <a:rPr lang="en-US" altLang="en-US" b="1" smtClean="0"/>
              <a:t>Star or artifact</a:t>
            </a: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5B09F14D-4CD1-4332-A3E8-0E6219F5D47A}" type="slidenum">
              <a:rPr lang="en-US" altLang="en-US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26</a:t>
            </a:fld>
            <a:endParaRPr lang="en-US" altLang="en-US" sz="1100" smtClean="0"/>
          </a:p>
        </p:txBody>
      </p:sp>
    </p:spTree>
    <p:extLst>
      <p:ext uri="{BB962C8B-B14F-4D97-AF65-F5344CB8AC3E}">
        <p14:creationId xmlns:p14="http://schemas.microsoft.com/office/powerpoint/2010/main" val="4316142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Satellite images of galaxies, with labeling instructions. </a:t>
            </a:r>
          </a:p>
          <a:p>
            <a:r>
              <a:rPr lang="en-US" altLang="en-US" b="1" smtClean="0"/>
              <a:t>Given a galaxy image (left), </a:t>
            </a:r>
            <a:r>
              <a:rPr lang="en-US" altLang="en-US" smtClean="0"/>
              <a:t>choose a label from right side</a:t>
            </a:r>
          </a:p>
          <a:p>
            <a:r>
              <a:rPr lang="en-US" altLang="en-US" smtClean="0"/>
              <a:t>There are 3 types:</a:t>
            </a:r>
          </a:p>
          <a:p>
            <a:r>
              <a:rPr lang="en-US" altLang="en-US" b="1" smtClean="0"/>
              <a:t>Smooth</a:t>
            </a:r>
          </a:p>
          <a:p>
            <a:r>
              <a:rPr lang="en-US" altLang="en-US" b="1" smtClean="0"/>
              <a:t>Features or disks</a:t>
            </a:r>
          </a:p>
          <a:p>
            <a:r>
              <a:rPr lang="en-US" altLang="en-US" b="1" smtClean="0"/>
              <a:t>Star or artifact</a:t>
            </a: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2D50257E-85EF-4730-A043-3D6A38F382A7}" type="slidenum">
              <a:rPr lang="en-US" altLang="en-US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27</a:t>
            </a:fld>
            <a:endParaRPr lang="en-US" altLang="en-US" sz="1100" smtClean="0"/>
          </a:p>
        </p:txBody>
      </p:sp>
    </p:spTree>
    <p:extLst>
      <p:ext uri="{BB962C8B-B14F-4D97-AF65-F5344CB8AC3E}">
        <p14:creationId xmlns:p14="http://schemas.microsoft.com/office/powerpoint/2010/main" val="2114256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Label image for training research dataset</a:t>
            </a: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A4382700-D56D-46E1-9FD6-9B79390B089C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28</a:t>
            </a:fld>
            <a:endParaRPr lang="en-GB" altLang="zh-CN" sz="1100" smtClean="0"/>
          </a:p>
        </p:txBody>
      </p:sp>
    </p:spTree>
    <p:extLst>
      <p:ext uri="{BB962C8B-B14F-4D97-AF65-F5344CB8AC3E}">
        <p14:creationId xmlns:p14="http://schemas.microsoft.com/office/powerpoint/2010/main" val="17085006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Simple labeling games</a:t>
            </a:r>
          </a:p>
          <a:p>
            <a:r>
              <a:rPr lang="en-US" altLang="en-US" smtClean="0"/>
              <a:t>Left: label pic</a:t>
            </a:r>
          </a:p>
          <a:p>
            <a:r>
              <a:rPr lang="en-US" altLang="en-US" smtClean="0"/>
              <a:t>Right: label music</a:t>
            </a: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8A4514ED-FF7C-4099-A231-C13D5E65BED8}" type="slidenum">
              <a:rPr lang="en-US" altLang="en-US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30</a:t>
            </a:fld>
            <a:endParaRPr lang="en-US" altLang="en-US" sz="1100" smtClean="0"/>
          </a:p>
        </p:txBody>
      </p:sp>
    </p:spTree>
    <p:extLst>
      <p:ext uri="{BB962C8B-B14F-4D97-AF65-F5344CB8AC3E}">
        <p14:creationId xmlns:p14="http://schemas.microsoft.com/office/powerpoint/2010/main" val="1549339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Example: given the keyword: tourism</a:t>
            </a:r>
          </a:p>
          <a:p>
            <a:r>
              <a:rPr lang="en-US" altLang="en-US" smtClean="0"/>
              <a:t>Try to capture the objects that contain the words related with the keywords, like voyage</a:t>
            </a:r>
          </a:p>
          <a:p>
            <a:r>
              <a:rPr lang="en-US" altLang="en-US" smtClean="0"/>
              <a:t>Kill (discard) the irrelevant words, such as resist 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B6A70DBB-69A3-4ED8-97CC-B21B9F0761D3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31</a:t>
            </a:fld>
            <a:endParaRPr lang="en-GB" altLang="zh-CN" sz="1100" smtClean="0"/>
          </a:p>
        </p:txBody>
      </p:sp>
    </p:spTree>
    <p:extLst>
      <p:ext uri="{BB962C8B-B14F-4D97-AF65-F5344CB8AC3E}">
        <p14:creationId xmlns:p14="http://schemas.microsoft.com/office/powerpoint/2010/main" val="436885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One word is correct; one word is wrong. </a:t>
            </a:r>
            <a:r>
              <a:rPr lang="en-US" altLang="en-US" smtClean="0">
                <a:hlinkClick r:id="rId3"/>
              </a:rPr>
              <a:t>http://www.google.com/recaptcha/learnmore</a:t>
            </a:r>
            <a:endParaRPr lang="en-US" altLang="en-US" smtClean="0"/>
          </a:p>
          <a:p>
            <a:r>
              <a:rPr lang="en-US" altLang="en-US" smtClean="0"/>
              <a:t>Scan old newspaper into image, then transcribe into electronic records</a:t>
            </a:r>
          </a:p>
          <a:p>
            <a:r>
              <a:rPr lang="en-US" altLang="en-US" smtClean="0"/>
              <a:t>USENIX:  CAPTCHA attack to break security through crowdsourcing</a:t>
            </a: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169F5125-9BD2-49F2-A3BA-48E49DDC93AC}" type="slidenum">
              <a:rPr lang="en-US" altLang="en-US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32</a:t>
            </a:fld>
            <a:endParaRPr lang="en-US" altLang="en-US" sz="1100" smtClean="0"/>
          </a:p>
        </p:txBody>
      </p:sp>
    </p:spTree>
    <p:extLst>
      <p:ext uri="{BB962C8B-B14F-4D97-AF65-F5344CB8AC3E}">
        <p14:creationId xmlns:p14="http://schemas.microsoft.com/office/powerpoint/2010/main" val="36754915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hangingPunct="1"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CE459F18-E826-4510-9656-51F91A3207F7}" type="slidenum">
              <a:rPr lang="zh-CN" altLang="en-GB" smtClean="0">
                <a:solidFill>
                  <a:schemeClr val="tx1"/>
                </a:solidFill>
                <a:latin typeface="Verdana" panose="020B0604030504040204" pitchFamily="34" charset="0"/>
              </a:rPr>
              <a:pPr hangingPunct="1"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33</a:t>
            </a:fld>
            <a:endParaRPr lang="en-GB" altLang="zh-CN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64515" name="Rectangle 2"/>
          <p:cNvSpPr>
            <a:spLocks noGrp="1" noChangeArrowheads="1" noTextEdit="1"/>
          </p:cNvSpPr>
          <p:nvPr>
            <p:ph type="sldImg"/>
          </p:nvPr>
        </p:nvSpPr>
        <p:spPr>
          <a:xfrm>
            <a:off x="2895600" y="523875"/>
            <a:ext cx="3508375" cy="26304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3332163"/>
            <a:ext cx="7435850" cy="3154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smtClean="0"/>
              <a:t>The reasons for participating in crowdsourcing:</a:t>
            </a:r>
          </a:p>
          <a:p>
            <a:r>
              <a:rPr lang="en-US" altLang="zh-CN" smtClean="0"/>
              <a:t>For  fun: game style– put task in certain form of games</a:t>
            </a:r>
          </a:p>
          <a:p>
            <a:r>
              <a:rPr lang="en-US" altLang="zh-CN" smtClean="0"/>
              <a:t>For money: tiny dollar, such as Amazon Mturk</a:t>
            </a:r>
          </a:p>
          <a:p>
            <a:r>
              <a:rPr lang="en-US" altLang="zh-CN" smtClean="0"/>
              <a:t>	based on the quality of results</a:t>
            </a:r>
          </a:p>
          <a:p>
            <a:r>
              <a:rPr lang="en-US" altLang="zh-CN" smtClean="0"/>
              <a:t>	based on the working time or completed amount</a:t>
            </a:r>
          </a:p>
        </p:txBody>
      </p:sp>
    </p:spTree>
    <p:extLst>
      <p:ext uri="{BB962C8B-B14F-4D97-AF65-F5344CB8AC3E}">
        <p14:creationId xmlns:p14="http://schemas.microsoft.com/office/powerpoint/2010/main" val="10245731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solidFill>
                  <a:schemeClr val="tx1"/>
                </a:solidFill>
                <a:hlinkClick r:id="rId3"/>
              </a:rPr>
              <a:t>http://stanfordhci.github.io/twitchcrowdsourcing/</a:t>
            </a:r>
            <a:br>
              <a:rPr lang="en-US" altLang="en-US" smtClean="0">
                <a:solidFill>
                  <a:schemeClr val="tx1"/>
                </a:solidFill>
                <a:hlinkClick r:id="rId3"/>
              </a:rPr>
            </a:br>
            <a:r>
              <a:rPr lang="en-US" altLang="en-US" smtClean="0"/>
              <a:t>Twitch uses available network connections to tell you what others nearby have said in similar situations.</a:t>
            </a:r>
            <a:endParaRPr lang="en-US" altLang="en-US" smtClean="0">
              <a:solidFill>
                <a:schemeClr val="tx1"/>
              </a:solidFill>
              <a:hlinkClick r:id="rId3"/>
            </a:endParaRPr>
          </a:p>
          <a:p>
            <a:r>
              <a:rPr lang="en-US" altLang="en-US" smtClean="0">
                <a:solidFill>
                  <a:schemeClr val="tx1"/>
                </a:solidFill>
                <a:hlinkClick r:id="rId3"/>
              </a:rPr>
              <a:t>http://www.smart-cities.eu/</a:t>
            </a:r>
            <a:endParaRPr lang="en-US" altLang="en-US" smtClean="0">
              <a:solidFill>
                <a:schemeClr val="tx1"/>
              </a:solidFill>
            </a:endParaRPr>
          </a:p>
          <a:p>
            <a:r>
              <a:rPr lang="en-US" altLang="en-US" smtClean="0">
                <a:solidFill>
                  <a:schemeClr val="tx1"/>
                </a:solidFill>
                <a:hlinkClick r:id="rId4"/>
              </a:rPr>
              <a:t>http://cities.media.mit.edu/</a:t>
            </a:r>
            <a:endParaRPr lang="en-US" altLang="en-US" smtClean="0">
              <a:solidFill>
                <a:schemeClr val="tx1"/>
              </a:solidFill>
            </a:endParaRPr>
          </a:p>
          <a:p>
            <a:r>
              <a:rPr lang="en-US" altLang="en-US" smtClean="0">
                <a:solidFill>
                  <a:schemeClr val="tx1"/>
                </a:solidFill>
                <a:hlinkClick r:id="rId5"/>
              </a:rPr>
              <a:t>http://www.newcitiesfoundation.org/combining-big-data-crowdsourcing-build-smart-city/</a:t>
            </a:r>
            <a:endParaRPr lang="en-US" altLang="en-US" smtClean="0">
              <a:solidFill>
                <a:schemeClr val="tx1"/>
              </a:solidFill>
            </a:endParaRPr>
          </a:p>
          <a:p>
            <a:endParaRPr lang="en-US" altLang="en-US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170C861F-EA32-4978-8070-BC0AA104234B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34</a:t>
            </a:fld>
            <a:endParaRPr lang="en-GB" altLang="zh-CN" sz="1100" smtClean="0"/>
          </a:p>
        </p:txBody>
      </p:sp>
    </p:spTree>
    <p:extLst>
      <p:ext uri="{BB962C8B-B14F-4D97-AF65-F5344CB8AC3E}">
        <p14:creationId xmlns:p14="http://schemas.microsoft.com/office/powerpoint/2010/main" val="17066002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4W1H:  what/when/where/who/how</a:t>
            </a: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8D1A2E14-3BA6-49C6-B0B6-822398E0011E}" type="slidenum">
              <a:rPr lang="en-US" altLang="en-US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36</a:t>
            </a:fld>
            <a:endParaRPr lang="en-US" altLang="en-US" sz="1100" smtClean="0"/>
          </a:p>
        </p:txBody>
      </p:sp>
    </p:spTree>
    <p:extLst>
      <p:ext uri="{BB962C8B-B14F-4D97-AF65-F5344CB8AC3E}">
        <p14:creationId xmlns:p14="http://schemas.microsoft.com/office/powerpoint/2010/main" val="28101002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BAF146B9-2339-46CF-8B7C-DE8DA1B02B21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3</a:t>
            </a:fld>
            <a:endParaRPr lang="en-GB" altLang="zh-CN" sz="1100" smtClean="0"/>
          </a:p>
        </p:txBody>
      </p:sp>
    </p:spTree>
    <p:extLst>
      <p:ext uri="{BB962C8B-B14F-4D97-AF65-F5344CB8AC3E}">
        <p14:creationId xmlns:p14="http://schemas.microsoft.com/office/powerpoint/2010/main" val="34813525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There are 3 phases for collaboratively translating:</a:t>
            </a:r>
          </a:p>
          <a:p>
            <a:pPr marL="232930" indent="-232930">
              <a:buFont typeface="Times New Roman" panose="02020603050405020304" pitchFamily="18" charset="0"/>
              <a:buAutoNum type="arabicPeriod"/>
              <a:defRPr/>
            </a:pPr>
            <a:r>
              <a:rPr lang="en-US" dirty="0" smtClean="0"/>
              <a:t>Lexical translation (weak bilinguals or machine)</a:t>
            </a:r>
          </a:p>
          <a:p>
            <a:pPr marL="232930" indent="-232930">
              <a:buFont typeface="Times New Roman" panose="02020603050405020304" pitchFamily="18" charset="0"/>
              <a:buAutoNum type="arabicPeriod"/>
              <a:defRPr/>
            </a:pPr>
            <a:r>
              <a:rPr lang="en-US" dirty="0" smtClean="0"/>
              <a:t>Assistive translation (strong bilinguals)</a:t>
            </a:r>
          </a:p>
          <a:p>
            <a:pPr marL="232930" indent="-232930">
              <a:buFont typeface="Times New Roman" panose="02020603050405020304" pitchFamily="18" charset="0"/>
              <a:buAutoNum type="arabicPeriod"/>
              <a:defRPr/>
            </a:pPr>
            <a:r>
              <a:rPr lang="en-US" dirty="0" smtClean="0"/>
              <a:t>Refine sentence (monolinguals)</a:t>
            </a:r>
            <a:endParaRPr lang="en-US" dirty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1A2B22B5-C911-467D-8A1A-4BD91FB45985}" type="slidenum">
              <a:rPr lang="en-US" altLang="en-US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38</a:t>
            </a:fld>
            <a:endParaRPr lang="en-US" altLang="en-US" sz="1100" smtClean="0"/>
          </a:p>
        </p:txBody>
      </p:sp>
    </p:spTree>
    <p:extLst>
      <p:ext uri="{BB962C8B-B14F-4D97-AF65-F5344CB8AC3E}">
        <p14:creationId xmlns:p14="http://schemas.microsoft.com/office/powerpoint/2010/main" val="10636180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smtClean="0"/>
              <a:t>Left: iterative improve: use previous worker’s results as the inputs of the next work</a:t>
            </a:r>
          </a:p>
          <a:p>
            <a:r>
              <a:rPr lang="en-US" altLang="zh-CN" smtClean="0"/>
              <a:t>Right: multiple workers work on their own. Select the best one from them.</a:t>
            </a:r>
          </a:p>
          <a:p>
            <a:r>
              <a:rPr lang="en-US" altLang="zh-CN" smtClean="0"/>
              <a:t>The iterative scheme takes more time but has more accuracy.</a:t>
            </a: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hangingPunct="1"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6F5C49D3-237F-47CF-B052-370315B98C5E}" type="slidenum">
              <a:rPr lang="en-US" altLang="zh-CN" smtClean="0">
                <a:solidFill>
                  <a:schemeClr val="tx1"/>
                </a:solidFill>
                <a:latin typeface="Verdana" panose="020B0604030504040204" pitchFamily="34" charset="0"/>
              </a:rPr>
              <a:pPr hangingPunct="1"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39</a:t>
            </a:fld>
            <a:endParaRPr lang="en-US" altLang="zh-CN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3107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By using the concept of Map-reduce, a complex work can be done via the combinations of three operations: partition(design sub-problems) , map (collecting information), and reduce (summary information and write a related article). </a:t>
            </a:r>
          </a:p>
          <a:p>
            <a:r>
              <a:rPr lang="en-US" altLang="en-US" smtClean="0"/>
              <a:t>Example: writing a tourist book</a:t>
            </a:r>
          </a:p>
          <a:p>
            <a:r>
              <a:rPr lang="en-US" altLang="en-US" smtClean="0"/>
              <a:t>Two types of aggregation:</a:t>
            </a:r>
          </a:p>
          <a:p>
            <a:r>
              <a:rPr lang="en-US" altLang="en-US" smtClean="0"/>
              <a:t>	1.merge:</a:t>
            </a:r>
          </a:p>
          <a:p>
            <a:r>
              <a:rPr lang="en-US" altLang="en-US" smtClean="0"/>
              <a:t>	2.reduce: have certain reduce rules</a:t>
            </a:r>
          </a:p>
          <a:p>
            <a:endParaRPr lang="en-US" altLang="en-US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46C95794-6FB0-467F-9626-AED73E8A6507}" type="slidenum">
              <a:rPr lang="en-US" altLang="en-US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40</a:t>
            </a:fld>
            <a:endParaRPr lang="en-US" altLang="en-US" sz="1100" smtClean="0"/>
          </a:p>
        </p:txBody>
      </p:sp>
    </p:spTree>
    <p:extLst>
      <p:ext uri="{BB962C8B-B14F-4D97-AF65-F5344CB8AC3E}">
        <p14:creationId xmlns:p14="http://schemas.microsoft.com/office/powerpoint/2010/main" val="24663335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Example: writing a tourist book about new York</a:t>
            </a:r>
          </a:p>
          <a:p>
            <a:r>
              <a:rPr lang="en-US" altLang="en-US" smtClean="0"/>
              <a:t>Divide: sub-problems: food, culture, attractions</a:t>
            </a:r>
          </a:p>
          <a:p>
            <a:r>
              <a:rPr lang="en-US" altLang="en-US" smtClean="0"/>
              <a:t>Map: finding workers and let them provide contents for each topic</a:t>
            </a:r>
          </a:p>
          <a:p>
            <a:r>
              <a:rPr lang="en-US" altLang="en-US" smtClean="0"/>
              <a:t>Reduce: collect all contents and trim into a book</a:t>
            </a: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A96F41A8-7367-43EE-AD85-B7025589E49B}" type="slidenum">
              <a:rPr lang="en-US" altLang="en-US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41</a:t>
            </a:fld>
            <a:endParaRPr lang="en-US" altLang="en-US" sz="1100" smtClean="0"/>
          </a:p>
        </p:txBody>
      </p:sp>
    </p:spTree>
    <p:extLst>
      <p:ext uri="{BB962C8B-B14F-4D97-AF65-F5344CB8AC3E}">
        <p14:creationId xmlns:p14="http://schemas.microsoft.com/office/powerpoint/2010/main" val="22604711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Middleware acts as an integrator of domain silos from a data perspective.</a:t>
            </a:r>
          </a:p>
          <a:p>
            <a:r>
              <a:rPr lang="en-US" altLang="en-US" smtClean="0"/>
              <a:t>Task: type of sensing + locations needed to be sensed </a:t>
            </a:r>
          </a:p>
          <a:p>
            <a:r>
              <a:rPr lang="en-US" altLang="en-US" smtClean="0"/>
              <a:t>Sensor: sensing types being able to generate + location</a:t>
            </a: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8F48B0AF-DD64-4255-8414-C5FDEEB09129}" type="slidenum">
              <a:rPr lang="en-US" altLang="en-US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42</a:t>
            </a:fld>
            <a:endParaRPr lang="en-US" altLang="en-US" sz="1100" smtClean="0"/>
          </a:p>
        </p:txBody>
      </p:sp>
    </p:spTree>
    <p:extLst>
      <p:ext uri="{BB962C8B-B14F-4D97-AF65-F5344CB8AC3E}">
        <p14:creationId xmlns:p14="http://schemas.microsoft.com/office/powerpoint/2010/main" val="13007490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smtClean="0"/>
              <a:t>Trade-off:</a:t>
            </a:r>
          </a:p>
          <a:p>
            <a:r>
              <a:rPr lang="en-US" altLang="zh-CN" b="1" smtClean="0"/>
              <a:t>Max algorithm: </a:t>
            </a:r>
            <a:r>
              <a:rPr lang="en-US" altLang="zh-CN" smtClean="0"/>
              <a:t>for instance, select the best Facebook profile that matches a given person or the best photo that describes a given restaurant.</a:t>
            </a:r>
          </a:p>
          <a:p>
            <a:r>
              <a:rPr lang="en-US" altLang="zh-CN" smtClean="0"/>
              <a:t>r: the number of workers for each work set</a:t>
            </a:r>
          </a:p>
          <a:p>
            <a:r>
              <a:rPr lang="en-US" altLang="zh-CN" smtClean="0"/>
              <a:t>S: the number of items in each work set </a:t>
            </a:r>
          </a:p>
          <a:p>
            <a:r>
              <a:rPr lang="en-US" altLang="zh-CN" smtClean="0"/>
              <a:t>More worker, smaller size of work size </a:t>
            </a:r>
            <a:r>
              <a:rPr lang="en-US" altLang="zh-CN" smtClean="0">
                <a:sym typeface="Wingdings" panose="05000000000000000000" pitchFamily="2" charset="2"/>
              </a:rPr>
              <a:t> high quality but high cost</a:t>
            </a:r>
          </a:p>
          <a:p>
            <a:r>
              <a:rPr lang="en-US" altLang="zh-CN" smtClean="0">
                <a:sym typeface="Wingdings" panose="05000000000000000000" pitchFamily="2" charset="2"/>
              </a:rPr>
              <a:t>Larger work set, less worker  low quality and low cost</a:t>
            </a:r>
            <a:endParaRPr lang="en-US" altLang="zh-CN" smtClean="0"/>
          </a:p>
          <a:p>
            <a:endParaRPr lang="en-US" altLang="zh-CN" smtClean="0"/>
          </a:p>
          <a:p>
            <a:r>
              <a:rPr lang="en-US" altLang="zh-CN" smtClean="0"/>
              <a:t>Cite 2: for game theory in Crowdsourcing, the incentive should not be simply increasing the number of workers; it should be increase the quality of the results.</a:t>
            </a:r>
          </a:p>
          <a:p>
            <a:endParaRPr lang="en-US" altLang="zh-CN" smtClean="0"/>
          </a:p>
          <a:p>
            <a:pPr marL="0" lvl="1" indent="0"/>
            <a:r>
              <a:rPr lang="en-US" altLang="zh-CN" sz="1600" smtClean="0">
                <a:solidFill>
                  <a:srgbClr val="7F7F7F"/>
                </a:solidFill>
                <a:latin typeface="Comic Sans MS" panose="030F0702030302020204" pitchFamily="66" charset="0"/>
              </a:rPr>
              <a:t>L. Thanh et al, “BudgetFix: Budget Limited Crowdsourcing for Interdependent Task Allocation with Quality Guarantees,” AAMAS 2014</a:t>
            </a:r>
          </a:p>
          <a:p>
            <a:r>
              <a:rPr lang="en-US" altLang="zh-CN" smtClean="0"/>
              <a:t>Above Cite: a job is consist of several phases. Fixed budget, selecting which workers (quality vs cost) at which phase?</a:t>
            </a:r>
          </a:p>
          <a:p>
            <a:endParaRPr lang="en-US" altLang="zh-CN" smtClean="0"/>
          </a:p>
          <a:p>
            <a:r>
              <a:rPr lang="en-US" altLang="zh-CN" smtClean="0"/>
              <a:t>Incentive: two types of games</a:t>
            </a:r>
          </a:p>
          <a:p>
            <a:r>
              <a:rPr lang="en-US" altLang="zh-CN" smtClean="0"/>
              <a:t>1: the owner give a total reward R onto platform, multiple workers divide the rewords. The owner acts as a leader in the Stackelberg game since the owner proposed the reward first;</a:t>
            </a:r>
          </a:p>
          <a:p>
            <a:r>
              <a:rPr lang="en-US" altLang="zh-CN" smtClean="0"/>
              <a:t>2. Bid game: workers provide a bid and the amount of work that they can provide. There is no upper bound on the total rewards.</a:t>
            </a: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8C23F37F-A06E-490E-B606-0052783DB754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44</a:t>
            </a:fld>
            <a:endParaRPr lang="en-GB" altLang="zh-CN" sz="1100" smtClean="0"/>
          </a:p>
        </p:txBody>
      </p:sp>
    </p:spTree>
    <p:extLst>
      <p:ext uri="{BB962C8B-B14F-4D97-AF65-F5344CB8AC3E}">
        <p14:creationId xmlns:p14="http://schemas.microsoft.com/office/powerpoint/2010/main" val="16987627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smtClean="0"/>
              <a:t>A crowd of your own:</a:t>
            </a:r>
          </a:p>
          <a:p>
            <a:r>
              <a:rPr lang="en-US" altLang="zh-CN" smtClean="0"/>
              <a:t>Two techniques to predict ratings of a requester. </a:t>
            </a:r>
          </a:p>
          <a:p>
            <a:r>
              <a:rPr lang="en-US" altLang="zh-CN" smtClean="0"/>
              <a:t>In taste-matching, workers rate according to their own preferences; Worker I is most similar to the requestor and thus influences the prediction. </a:t>
            </a:r>
          </a:p>
          <a:p>
            <a:r>
              <a:rPr lang="en-US" altLang="zh-CN" smtClean="0"/>
              <a:t>In taste-grokking, workers see the requester’s prior ratings and make predictions.</a:t>
            </a:r>
          </a:p>
          <a:p>
            <a:endParaRPr lang="en-US" altLang="zh-CN" smtClean="0"/>
          </a:p>
          <a:p>
            <a:r>
              <a:rPr lang="en-US" altLang="zh-CN" smtClean="0"/>
              <a:t>CrowdDB:</a:t>
            </a:r>
          </a:p>
          <a:p>
            <a:r>
              <a:rPr lang="en-US" altLang="zh-CN" smtClean="0"/>
              <a:t>Divide Database into two parts:</a:t>
            </a:r>
          </a:p>
          <a:p>
            <a:r>
              <a:rPr lang="en-US" altLang="zh-CN" smtClean="0"/>
              <a:t>CPU solves traditional problem</a:t>
            </a:r>
          </a:p>
          <a:p>
            <a:r>
              <a:rPr lang="en-US" altLang="zh-CN" smtClean="0"/>
              <a:t>Human intelligence solves the problems that a computer cannot. </a:t>
            </a: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DC78D5CE-6D4B-47A0-931E-1CFC040B220D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45</a:t>
            </a:fld>
            <a:endParaRPr lang="en-GB" altLang="zh-CN" sz="1100" smtClean="0"/>
          </a:p>
        </p:txBody>
      </p:sp>
    </p:spTree>
    <p:extLst>
      <p:ext uri="{BB962C8B-B14F-4D97-AF65-F5344CB8AC3E}">
        <p14:creationId xmlns:p14="http://schemas.microsoft.com/office/powerpoint/2010/main" val="1319032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smtClean="0"/>
              <a:t>Entity matching:</a:t>
            </a:r>
          </a:p>
          <a:p>
            <a:r>
              <a:rPr lang="en-US" altLang="zh-CN" smtClean="0"/>
              <a:t>Traditional approach: expert generate matching rule</a:t>
            </a:r>
            <a:r>
              <a:rPr lang="en-US" altLang="zh-CN" smtClean="0">
                <a:sym typeface="Wingdings" panose="05000000000000000000" pitchFamily="2" charset="2"/>
              </a:rPr>
              <a:t> matching results  crowd verification</a:t>
            </a:r>
          </a:p>
          <a:p>
            <a:r>
              <a:rPr lang="en-US" altLang="zh-CN" smtClean="0">
                <a:sym typeface="Wingdings" panose="05000000000000000000" pitchFamily="2" charset="2"/>
              </a:rPr>
              <a:t>HPC assisted: CPU use random forest to generate plenty of rules apply rule and get result  crowd verify results matching or not  pruning the rule </a:t>
            </a:r>
            <a:endParaRPr lang="en-US" altLang="zh-CN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D7BEB696-ADC1-401F-B5AC-CB332166B2DE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46</a:t>
            </a:fld>
            <a:endParaRPr lang="en-GB" altLang="zh-CN" sz="1100" smtClean="0"/>
          </a:p>
        </p:txBody>
      </p:sp>
    </p:spTree>
    <p:extLst>
      <p:ext uri="{BB962C8B-B14F-4D97-AF65-F5344CB8AC3E}">
        <p14:creationId xmlns:p14="http://schemas.microsoft.com/office/powerpoint/2010/main" val="5840940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The task-owner should monitor how a task been partitioned (reduced into several smaller problems).</a:t>
            </a:r>
          </a:p>
          <a:p>
            <a:r>
              <a:rPr lang="en-US" altLang="en-US" smtClean="0"/>
              <a:t>Subworkers, who partition the task, may misunderstand the question, and therefore, causes wrong partitioning.</a:t>
            </a:r>
          </a:p>
          <a:p>
            <a:r>
              <a:rPr lang="en-US" altLang="en-US" smtClean="0"/>
              <a:t>Subworkers, who partition the task at different level, may cause loop.</a:t>
            </a:r>
          </a:p>
          <a:p>
            <a:endParaRPr lang="en-US" altLang="en-US" smtClean="0"/>
          </a:p>
          <a:p>
            <a:r>
              <a:rPr lang="en-US" altLang="en-US" smtClean="0"/>
              <a:t>Second paper gives 5 types of HPU and CPU combinations</a:t>
            </a:r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FAC5130C-4753-4C39-903D-C0511B466DE1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47</a:t>
            </a:fld>
            <a:endParaRPr lang="en-GB" altLang="zh-CN" sz="1100" smtClean="0"/>
          </a:p>
        </p:txBody>
      </p:sp>
    </p:spTree>
    <p:extLst>
      <p:ext uri="{BB962C8B-B14F-4D97-AF65-F5344CB8AC3E}">
        <p14:creationId xmlns:p14="http://schemas.microsoft.com/office/powerpoint/2010/main" val="169624618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Integrate all kinds of data into crowdsensing services:</a:t>
            </a:r>
          </a:p>
          <a:p>
            <a:r>
              <a:rPr lang="en-US" altLang="en-US" smtClean="0"/>
              <a:t>Shopping recommendation</a:t>
            </a:r>
          </a:p>
          <a:p>
            <a:r>
              <a:rPr lang="en-US" altLang="en-US" smtClean="0"/>
              <a:t>Eating etc.</a:t>
            </a:r>
          </a:p>
          <a:p>
            <a:endParaRPr lang="en-US" altLang="en-US" smtClean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C542A3EA-0898-4504-9D82-C64B5889EBED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48</a:t>
            </a:fld>
            <a:endParaRPr lang="en-GB" altLang="zh-CN" sz="1100" smtClean="0"/>
          </a:p>
        </p:txBody>
      </p:sp>
    </p:spTree>
    <p:extLst>
      <p:ext uri="{BB962C8B-B14F-4D97-AF65-F5344CB8AC3E}">
        <p14:creationId xmlns:p14="http://schemas.microsoft.com/office/powerpoint/2010/main" val="1874238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9318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9318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9318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9318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hangingPunct="1"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DEEC9E87-9B5A-4978-B3CF-AE07BE95691C}" type="slidenum">
              <a:rPr lang="en-US" altLang="en-US" sz="1100" smtClean="0">
                <a:solidFill>
                  <a:schemeClr val="tx1"/>
                </a:solidFill>
                <a:latin typeface="Arial" panose="020B0604020202020204" pitchFamily="34" charset="0"/>
              </a:rPr>
              <a:pPr hangingPunct="1"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4</a:t>
            </a:fld>
            <a:endParaRPr lang="en-US" altLang="en-US" sz="110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00363" y="527050"/>
            <a:ext cx="3502025" cy="2627313"/>
          </a:xfrm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41425" y="3328988"/>
            <a:ext cx="6813550" cy="3154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584" tIns="45791" rIns="91584" bIns="45791"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985689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54FC7658-9C12-4726-9A3F-2835E095E397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49</a:t>
            </a:fld>
            <a:endParaRPr lang="en-GB" altLang="zh-CN" sz="1100" smtClean="0"/>
          </a:p>
        </p:txBody>
      </p:sp>
    </p:spTree>
    <p:extLst>
      <p:ext uri="{BB962C8B-B14F-4D97-AF65-F5344CB8AC3E}">
        <p14:creationId xmlns:p14="http://schemas.microsoft.com/office/powerpoint/2010/main" val="49882647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smtClean="0"/>
              <a:t>Graph search:</a:t>
            </a:r>
          </a:p>
          <a:p>
            <a:r>
              <a:rPr lang="en-US" altLang="zh-CN" smtClean="0"/>
              <a:t>Given a set of labels, such as car, nissan, audi, sentra, altima, and a set of car images, find the best label for the images. The task can be done by asking a serials of y/n questions. However, each question may related with payments to workers. The goal is to design the optimal strategy such that the total number of questions is minimum.   </a:t>
            </a:r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3EB4E3E3-10F0-4742-BD26-EE4EA43CC346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50</a:t>
            </a:fld>
            <a:endParaRPr lang="en-GB" altLang="zh-CN" sz="1100" smtClean="0"/>
          </a:p>
        </p:txBody>
      </p:sp>
    </p:spTree>
    <p:extLst>
      <p:ext uri="{BB962C8B-B14F-4D97-AF65-F5344CB8AC3E}">
        <p14:creationId xmlns:p14="http://schemas.microsoft.com/office/powerpoint/2010/main" val="101651141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smtClean="0"/>
              <a:t>Model the crowdsourcing problem by multi-armed bandit problem with budget constraint.</a:t>
            </a:r>
          </a:p>
          <a:p>
            <a:r>
              <a:rPr lang="en-US" altLang="zh-CN" smtClean="0"/>
              <a:t>A serials of workers u1, u2, …, uk, …., each one associated with a payment p1, p2, …, pk, … and the contributes that the user can give r1, r2,…, rk, … The features follow a certain hidden distribution, which is unknown.</a:t>
            </a:r>
          </a:p>
          <a:p>
            <a:r>
              <a:rPr lang="en-US" altLang="zh-CN" smtClean="0"/>
              <a:t>Given total budget B, how to hire the workers such that the total contributions is maximized. </a:t>
            </a:r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AF9DB8AF-8B6C-4627-B23A-D66BB67C6F6F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51</a:t>
            </a:fld>
            <a:endParaRPr lang="en-GB" altLang="zh-CN" sz="1100" smtClean="0"/>
          </a:p>
        </p:txBody>
      </p:sp>
    </p:spTree>
    <p:extLst>
      <p:ext uri="{BB962C8B-B14F-4D97-AF65-F5344CB8AC3E}">
        <p14:creationId xmlns:p14="http://schemas.microsoft.com/office/powerpoint/2010/main" val="291088555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DE557DA6-0113-48E3-A612-05A232D77E67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55</a:t>
            </a:fld>
            <a:endParaRPr lang="en-GB" altLang="zh-CN" sz="1100" smtClean="0"/>
          </a:p>
        </p:txBody>
      </p:sp>
    </p:spTree>
    <p:extLst>
      <p:ext uri="{BB962C8B-B14F-4D97-AF65-F5344CB8AC3E}">
        <p14:creationId xmlns:p14="http://schemas.microsoft.com/office/powerpoint/2010/main" val="348591656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smtClean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D987CF67-F407-46AE-91D6-B552191C4A78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60</a:t>
            </a:fld>
            <a:endParaRPr lang="en-GB" altLang="zh-CN" sz="1100" smtClean="0"/>
          </a:p>
        </p:txBody>
      </p:sp>
    </p:spTree>
    <p:extLst>
      <p:ext uri="{BB962C8B-B14F-4D97-AF65-F5344CB8AC3E}">
        <p14:creationId xmlns:p14="http://schemas.microsoft.com/office/powerpoint/2010/main" val="109674697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481287BA-3955-4650-895C-261C9AB578C5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61</a:t>
            </a:fld>
            <a:endParaRPr lang="en-GB" altLang="zh-CN" sz="1100" smtClean="0"/>
          </a:p>
        </p:txBody>
      </p:sp>
    </p:spTree>
    <p:extLst>
      <p:ext uri="{BB962C8B-B14F-4D97-AF65-F5344CB8AC3E}">
        <p14:creationId xmlns:p14="http://schemas.microsoft.com/office/powerpoint/2010/main" val="565328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hangingPunct="1"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FFB49640-966B-4EEE-A59F-AE7137A7C3B3}" type="slidenum">
              <a:rPr lang="zh-CN" altLang="en-GB" smtClean="0">
                <a:solidFill>
                  <a:schemeClr val="tx1"/>
                </a:solidFill>
                <a:latin typeface="Verdana" panose="020B0604030504040204" pitchFamily="34" charset="0"/>
              </a:rPr>
              <a:pPr hangingPunct="1"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7</a:t>
            </a:fld>
            <a:endParaRPr lang="en-GB" altLang="zh-CN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17411" name="Rectangle 2"/>
          <p:cNvSpPr>
            <a:spLocks noGrp="1" noChangeArrowheads="1" noTextEdit="1"/>
          </p:cNvSpPr>
          <p:nvPr>
            <p:ph type="sldImg"/>
          </p:nvPr>
        </p:nvSpPr>
        <p:spPr>
          <a:xfrm>
            <a:off x="2895600" y="523875"/>
            <a:ext cx="3508375" cy="26304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3332163"/>
            <a:ext cx="7435850" cy="3154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smtClean="0"/>
              <a:t>The reasons for participating in crowdsourcing:</a:t>
            </a:r>
          </a:p>
          <a:p>
            <a:r>
              <a:rPr lang="en-US" altLang="zh-CN" smtClean="0"/>
              <a:t>For  fun: game style– put task in certain form of games</a:t>
            </a:r>
          </a:p>
          <a:p>
            <a:r>
              <a:rPr lang="en-US" altLang="zh-CN" smtClean="0"/>
              <a:t>For money: tiny dollar, such as Amazon Mturk</a:t>
            </a:r>
          </a:p>
          <a:p>
            <a:r>
              <a:rPr lang="en-US" altLang="zh-CN" smtClean="0"/>
              <a:t>	based on the quality of results</a:t>
            </a:r>
          </a:p>
          <a:p>
            <a:r>
              <a:rPr lang="en-US" altLang="zh-CN" smtClean="0"/>
              <a:t>	based on the working time or completed amount</a:t>
            </a:r>
          </a:p>
        </p:txBody>
      </p:sp>
    </p:spTree>
    <p:extLst>
      <p:ext uri="{BB962C8B-B14F-4D97-AF65-F5344CB8AC3E}">
        <p14:creationId xmlns:p14="http://schemas.microsoft.com/office/powerpoint/2010/main" val="602645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smtClean="0"/>
              <a:t>CACM Gaining Wisdom from Crowds: (1) 57,000-plus players to discovery the structure of a protein.  (2) Wiki Spanish version in just 80 hours by 1M people.</a:t>
            </a:r>
          </a:p>
          <a:p>
            <a:endParaRPr lang="en-US" altLang="zh-CN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hangingPunct="1"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31AE2EBB-213F-4AFF-B0AA-15E1361D9FA1}" type="slidenum">
              <a:rPr lang="en-US" altLang="zh-CN" smtClean="0">
                <a:solidFill>
                  <a:schemeClr val="tx1"/>
                </a:solidFill>
                <a:latin typeface="Verdana" panose="020B0604030504040204" pitchFamily="34" charset="0"/>
              </a:rPr>
              <a:pPr hangingPunct="1"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8</a:t>
            </a:fld>
            <a:endParaRPr lang="en-US" altLang="zh-CN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1158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smtClean="0"/>
              <a:t>Requester: work owner; submit work onto a crowdsourcing platform</a:t>
            </a:r>
          </a:p>
          <a:p>
            <a:r>
              <a:rPr lang="en-US" altLang="zh-CN" smtClean="0"/>
              <a:t>Workers: a undefined group of users</a:t>
            </a:r>
          </a:p>
          <a:p>
            <a:r>
              <a:rPr lang="en-US" altLang="zh-CN" smtClean="0"/>
              <a:t>Platform: usually websites or apps</a:t>
            </a:r>
          </a:p>
          <a:p>
            <a:r>
              <a:rPr lang="en-US" altLang="zh-CN" smtClean="0"/>
              <a:t>	 provides places for publishing work and finding workers</a:t>
            </a:r>
          </a:p>
          <a:p>
            <a:r>
              <a:rPr lang="en-US" altLang="zh-CN" smtClean="0"/>
              <a:t>	 provide payment approach</a:t>
            </a:r>
          </a:p>
          <a:p>
            <a:r>
              <a:rPr lang="en-US" altLang="zh-CN" smtClean="0"/>
              <a:t>	 but get service fee from both requester and workers </a:t>
            </a: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hangingPunct="1"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26ACF8B3-8E6A-4049-9761-F977F23E7D25}" type="slidenum">
              <a:rPr lang="en-US" altLang="zh-CN" smtClean="0">
                <a:solidFill>
                  <a:schemeClr val="tx1"/>
                </a:solidFill>
                <a:latin typeface="Verdana" panose="020B0604030504040204" pitchFamily="34" charset="0"/>
              </a:rPr>
              <a:pPr hangingPunct="1"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9</a:t>
            </a:fld>
            <a:endParaRPr lang="en-US" altLang="zh-CN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043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In current crowdsourcing platforms, </a:t>
            </a:r>
            <a:r>
              <a:rPr lang="en-US" altLang="en-US" smtClean="0">
                <a:solidFill>
                  <a:schemeClr val="tx1"/>
                </a:solidFill>
                <a:latin typeface="Calibri" panose="020F0502020204030204" pitchFamily="34" charset="0"/>
              </a:rPr>
              <a:t>100,000 tasks can be completed in about 2 days.</a:t>
            </a:r>
          </a:p>
          <a:p>
            <a:r>
              <a:rPr lang="en-US" altLang="en-US" smtClean="0">
                <a:solidFill>
                  <a:schemeClr val="tx1"/>
                </a:solidFill>
                <a:latin typeface="Calibri" panose="020F0502020204030204" pitchFamily="34" charset="0"/>
              </a:rPr>
              <a:t>We can use satellite image to find and locate the missing boat.</a:t>
            </a:r>
          </a:p>
          <a:p>
            <a:endParaRPr lang="en-US" altLang="en-US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en-US" altLang="en-US" smtClean="0">
                <a:solidFill>
                  <a:schemeClr val="tx1"/>
                </a:solidFill>
                <a:latin typeface="Calibri" panose="020F0502020204030204" pitchFamily="34" charset="0"/>
              </a:rPr>
              <a:t>Accuracy: human intelligence </a:t>
            </a:r>
          </a:p>
          <a:p>
            <a:r>
              <a:rPr lang="en-US" altLang="en-US" smtClean="0">
                <a:solidFill>
                  <a:schemeClr val="tx1"/>
                </a:solidFill>
                <a:latin typeface="Calibri" panose="020F0502020204030204" pitchFamily="34" charset="0"/>
              </a:rPr>
              <a:t>Fast: multiple workers; works in  parallel </a:t>
            </a:r>
            <a:endParaRPr lang="en-US" alt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A07D79D9-34D4-4103-B61B-B40A479E5CD9}" type="slidenum">
              <a:rPr lang="en-US" altLang="en-US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10</a:t>
            </a:fld>
            <a:endParaRPr lang="en-US" altLang="en-US" sz="1100" smtClean="0"/>
          </a:p>
        </p:txBody>
      </p:sp>
    </p:spTree>
    <p:extLst>
      <p:ext uri="{BB962C8B-B14F-4D97-AF65-F5344CB8AC3E}">
        <p14:creationId xmlns:p14="http://schemas.microsoft.com/office/powerpoint/2010/main" val="29045328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In current crowdsourcing platforms, </a:t>
            </a:r>
            <a:r>
              <a:rPr lang="en-US" altLang="en-US" smtClean="0">
                <a:solidFill>
                  <a:schemeClr val="tx1"/>
                </a:solidFill>
                <a:latin typeface="Calibri" panose="020F0502020204030204" pitchFamily="34" charset="0"/>
              </a:rPr>
              <a:t>100,000 tasks can be completed in about 2 days.</a:t>
            </a:r>
          </a:p>
          <a:p>
            <a:r>
              <a:rPr lang="en-US" altLang="en-US" smtClean="0">
                <a:solidFill>
                  <a:schemeClr val="tx1"/>
                </a:solidFill>
                <a:latin typeface="Calibri" panose="020F0502020204030204" pitchFamily="34" charset="0"/>
              </a:rPr>
              <a:t>We can use satellite image to find and locate the missing boat.</a:t>
            </a:r>
          </a:p>
          <a:p>
            <a:endParaRPr lang="en-US" altLang="en-US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en-US" altLang="en-US" smtClean="0">
                <a:solidFill>
                  <a:schemeClr val="tx1"/>
                </a:solidFill>
                <a:latin typeface="Calibri" panose="020F0502020204030204" pitchFamily="34" charset="0"/>
              </a:rPr>
              <a:t>Accuracy: human intelligence </a:t>
            </a:r>
          </a:p>
          <a:p>
            <a:r>
              <a:rPr lang="en-US" altLang="en-US" smtClean="0">
                <a:solidFill>
                  <a:schemeClr val="tx1"/>
                </a:solidFill>
                <a:latin typeface="Calibri" panose="020F0502020204030204" pitchFamily="34" charset="0"/>
              </a:rPr>
              <a:t>Fast: multiple workers; works in  parallel </a:t>
            </a:r>
            <a:endParaRPr lang="en-US" altLang="en-US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1F228D26-C60B-4684-90FB-DFA6DA61F00E}" type="slidenum">
              <a:rPr lang="en-US" altLang="en-US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11</a:t>
            </a:fld>
            <a:endParaRPr lang="en-US" altLang="en-US" sz="1100" smtClean="0"/>
          </a:p>
        </p:txBody>
      </p:sp>
    </p:spTree>
    <p:extLst>
      <p:ext uri="{BB962C8B-B14F-4D97-AF65-F5344CB8AC3E}">
        <p14:creationId xmlns:p14="http://schemas.microsoft.com/office/powerpoint/2010/main" val="3367820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858798-4290-431D-921F-658A4148344D}" type="datetime1">
              <a:rPr lang="en-US" altLang="zh-CN"/>
              <a:pPr>
                <a:defRPr/>
              </a:pPr>
              <a:t>3/22/2016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BDD95-6715-43E6-92CF-6092EA283C36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2756524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F92783-0AA0-46AC-B5F4-B67071D893BE}" type="datetime1">
              <a:rPr lang="en-US" altLang="zh-CN"/>
              <a:pPr>
                <a:defRPr/>
              </a:pPr>
              <a:t>3/22/2016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328DF-ABE6-4B53-A83B-B3553B3BD80E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1632368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54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4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0FA17F-46F6-4E02-A6BE-9613C14069EB}" type="datetime1">
              <a:rPr lang="en-US" altLang="zh-CN"/>
              <a:pPr>
                <a:defRPr/>
              </a:pPr>
              <a:t>3/22/2016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F3EB77-E985-41E7-B131-080356A7030E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2245296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8013" cy="11414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7013" cy="45291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91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AE1BA3-FA1E-4472-9D91-FEA0D009184A}" type="datetime1">
              <a:rPr lang="en-US" altLang="zh-CN"/>
              <a:pPr>
                <a:defRPr/>
              </a:pPr>
              <a:t>3/22/2016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948522-B685-4FEA-9ABF-2F4ADA799B23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4159559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8013" cy="11414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8013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40175"/>
            <a:ext cx="8228013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1CA8A-0E0B-4A38-B758-C72CB782512F}" type="datetime1">
              <a:rPr lang="en-US" altLang="zh-CN"/>
              <a:pPr>
                <a:defRPr/>
              </a:pPr>
              <a:t>3/22/2016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01714F-90BE-487A-BCC0-CD1B79CFD0E3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2029248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8013" cy="11414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7013" cy="45291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3" y="160020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6613" y="3940175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6963F3-8117-4F48-941C-5514C6CEE068}" type="datetime1">
              <a:rPr lang="en-US" altLang="zh-CN"/>
              <a:pPr>
                <a:defRPr/>
              </a:pPr>
              <a:t>3/22/2016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7B11F-BD0A-4A3E-A109-5F27F9598486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450680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7727D-942D-44F1-B013-5042E49BB9D3}" type="datetime1">
              <a:rPr lang="en-US" altLang="zh-CN"/>
              <a:pPr>
                <a:defRPr/>
              </a:pPr>
              <a:t>3/22/2016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33D3C5-529C-475B-AF41-C5E25A59D115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12420249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FF8C51-E109-4320-AA7F-945D7637349B}" type="datetime1">
              <a:rPr lang="en-US" altLang="zh-CN"/>
              <a:pPr>
                <a:defRPr/>
              </a:pPr>
              <a:t>3/22/2016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5344A-700D-4191-A7BE-A4E77826CF38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42273275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46EEBE-0F66-49DF-AF12-6AB22F5C9516}" type="datetime1">
              <a:rPr lang="en-US" altLang="zh-CN"/>
              <a:pPr>
                <a:defRPr/>
              </a:pPr>
              <a:t>3/22/2016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57DAF3-135B-4939-8DC8-4D4163081E1B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1034076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2A2FD-66AE-483F-94E9-E9B4AF719799}" type="datetime1">
              <a:rPr lang="en-US" altLang="zh-CN"/>
              <a:pPr>
                <a:defRPr/>
              </a:pPr>
              <a:t>3/22/2016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30C6A7-E118-4E66-9B0F-0A50E0CB917C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11194962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792BDA-B5F2-4293-ADF0-0987527EF40A}" type="datetime1">
              <a:rPr lang="en-US" altLang="zh-CN"/>
              <a:pPr>
                <a:defRPr/>
              </a:pPr>
              <a:t>3/22/2016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0FB7BE-4841-46A5-BEC7-C0255306E37B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2986407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24B1EA-C5FF-420E-8D65-014D32AA3F50}" type="datetime1">
              <a:rPr lang="en-US" altLang="zh-CN"/>
              <a:pPr>
                <a:defRPr/>
              </a:pPr>
              <a:t>3/22/2016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67C84F-93C7-4F0C-91CD-6143AB2ED4AE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2433641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E7581E-8638-4CF4-971F-A0EBFA517EF3}" type="datetime1">
              <a:rPr lang="en-US" altLang="zh-CN"/>
              <a:pPr>
                <a:defRPr/>
              </a:pPr>
              <a:t>3/22/2016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7A390-991A-4849-A62A-6886E2062010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8295813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5E8A71-1FD0-4EE5-A3C7-0519F88C5E85}" type="datetime1">
              <a:rPr lang="en-US" altLang="zh-CN"/>
              <a:pPr>
                <a:defRPr/>
              </a:pPr>
              <a:t>3/22/2016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512BEC-C9CF-4AAE-A701-458BA3ADF82B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20435916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9F8808-D427-43C9-8AAB-A9F9AF59106C}" type="datetime1">
              <a:rPr lang="en-US" altLang="zh-CN"/>
              <a:pPr>
                <a:defRPr/>
              </a:pPr>
              <a:t>3/22/2016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A53703-EC48-4A19-8ED1-014937B8B972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17585695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895F63-5FDC-4594-896E-485C1899A521}" type="datetime1">
              <a:rPr lang="en-US" altLang="zh-CN"/>
              <a:pPr>
                <a:defRPr/>
              </a:pPr>
              <a:t>3/22/2016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0E9D62-4096-44B1-9BED-2AEDD6CBEFEA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7452489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A5F399-ACB1-4D9E-A94E-D1E96D8B18DB}" type="datetime1">
              <a:rPr lang="en-US" altLang="zh-CN"/>
              <a:pPr>
                <a:defRPr/>
              </a:pPr>
              <a:t>3/22/2016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68328D-729F-4D11-9FF6-D4353851C861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4760842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19200"/>
            <a:ext cx="2055813" cy="49101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19200"/>
            <a:ext cx="6019800" cy="49101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AEAB62-3DAF-42B3-AC59-B9BCE462895E}" type="datetime1">
              <a:rPr lang="en-US" altLang="zh-CN"/>
              <a:pPr>
                <a:defRPr/>
              </a:pPr>
              <a:t>3/22/2016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13979-0197-45D6-86A8-CE978D4D5B54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0186057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9200"/>
            <a:ext cx="7770813" cy="19319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4ED16-B0CF-4E3A-8B71-ABC18EDD06C3}" type="datetime1">
              <a:rPr lang="en-US" altLang="zh-CN"/>
              <a:pPr>
                <a:defRPr/>
              </a:pPr>
              <a:t>3/22/2016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6B302-04C6-47CB-909D-31985DBB5DB8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8892203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8013" cy="11414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7013" cy="45291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91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tabLst/>
              <a:defRPr>
                <a:ea typeface="宋体" pitchFamily="2" charset="-122"/>
              </a:defRPr>
            </a:lvl1pPr>
          </a:lstStyle>
          <a:p>
            <a:pPr>
              <a:defRPr/>
            </a:pPr>
            <a:fld id="{3226EB11-4DBF-4879-8EB5-24C4637910CD}" type="datetime1">
              <a:rPr lang="en-US" altLang="zh-CN"/>
              <a:pPr>
                <a:defRPr/>
              </a:pPr>
              <a:t>3/22/2016</a:t>
            </a:fld>
            <a:endParaRPr lang="en-GB" altLang="zh-CN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06E2E-1602-4DA9-A0CC-68C41D5EDFE8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1089800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85068-09BB-4BCC-A60C-DC9068A42E2C}" type="datetime1">
              <a:rPr lang="en-US" altLang="zh-CN"/>
              <a:pPr>
                <a:defRPr/>
              </a:pPr>
              <a:t>3/22/2016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420E8-AAEF-4CB2-B6E1-670FECC602C8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2382357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91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91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8E1729-42AD-419A-9113-3F2383A5DFDD}" type="datetime1">
              <a:rPr lang="en-US" altLang="zh-CN"/>
              <a:pPr>
                <a:defRPr/>
              </a:pPr>
              <a:t>3/22/2016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1C7C8-A3DC-467D-A00C-FF8FF9C880DA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4016646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34AE7D-27C5-4BB6-87E2-4530972CA1AB}" type="datetime1">
              <a:rPr lang="en-US" altLang="zh-CN"/>
              <a:pPr>
                <a:defRPr/>
              </a:pPr>
              <a:t>3/22/2016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DA21FA-71C2-42E8-97F1-29136F71C638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647982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2D9A90-D0AC-4C2B-A421-BB3DA3C6B098}" type="datetime1">
              <a:rPr lang="en-US" altLang="zh-CN"/>
              <a:pPr>
                <a:defRPr/>
              </a:pPr>
              <a:t>3/22/2016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53B865-A01F-417A-828D-029FC2E8075C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4290617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59ED7C-7E48-45B0-8299-240FC1A09FCB}" type="datetime1">
              <a:rPr lang="en-US" altLang="zh-CN"/>
              <a:pPr>
                <a:defRPr/>
              </a:pPr>
              <a:t>3/22/2016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FB258-317E-4763-AA4B-6CDB8EA80F72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767525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550356-3228-4DC7-AD2D-2A4BF867ABA8}" type="datetime1">
              <a:rPr lang="en-US" altLang="zh-CN"/>
              <a:pPr>
                <a:defRPr/>
              </a:pPr>
              <a:t>3/22/2016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8FE23B-66F2-46F6-96F1-CE96A94CE46C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610550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7136F2-66A8-4C33-BB5C-129093887519}" type="datetime1">
              <a:rPr lang="en-US" altLang="zh-CN"/>
              <a:pPr>
                <a:defRPr/>
              </a:pPr>
              <a:t>3/22/2016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366D50-43D5-4FF4-8D73-A9E6DFEBDE6C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829496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"/>
          <p:cNvGrpSpPr>
            <a:grpSpLocks/>
          </p:cNvGrpSpPr>
          <p:nvPr/>
        </p:nvGrpSpPr>
        <p:grpSpPr bwMode="auto">
          <a:xfrm>
            <a:off x="1071563" y="304800"/>
            <a:ext cx="7613650" cy="1104900"/>
            <a:chOff x="675" y="192"/>
            <a:chExt cx="4796" cy="696"/>
          </a:xfrm>
        </p:grpSpPr>
        <p:sp>
          <p:nvSpPr>
            <p:cNvPr id="2" name="Oval 2"/>
            <p:cNvSpPr>
              <a:spLocks noChangeArrowheads="1"/>
            </p:cNvSpPr>
            <p:nvPr/>
          </p:nvSpPr>
          <p:spPr bwMode="auto">
            <a:xfrm flipH="1">
              <a:off x="3067" y="192"/>
              <a:ext cx="696" cy="696"/>
            </a:xfrm>
            <a:prstGeom prst="ellipse">
              <a:avLst/>
            </a:prstGeom>
            <a:solidFill>
              <a:srgbClr val="D9D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 altLang="zh-CN" smtClean="0">
                <a:ea typeface="宋体" pitchFamily="2" charset="-122"/>
              </a:endParaRPr>
            </a:p>
          </p:txBody>
        </p:sp>
        <p:sp>
          <p:nvSpPr>
            <p:cNvPr id="3" name="Oval 3"/>
            <p:cNvSpPr>
              <a:spLocks noChangeArrowheads="1"/>
            </p:cNvSpPr>
            <p:nvPr/>
          </p:nvSpPr>
          <p:spPr bwMode="auto">
            <a:xfrm flipH="1">
              <a:off x="4776" y="192"/>
              <a:ext cx="695" cy="696"/>
            </a:xfrm>
            <a:prstGeom prst="ellipse">
              <a:avLst/>
            </a:prstGeom>
            <a:solidFill>
              <a:srgbClr val="D9D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 altLang="zh-CN" smtClean="0">
                <a:ea typeface="宋体" pitchFamily="2" charset="-122"/>
              </a:endParaRPr>
            </a:p>
          </p:txBody>
        </p:sp>
        <p:sp>
          <p:nvSpPr>
            <p:cNvPr id="4" name="Oval 4"/>
            <p:cNvSpPr>
              <a:spLocks noChangeArrowheads="1"/>
            </p:cNvSpPr>
            <p:nvPr/>
          </p:nvSpPr>
          <p:spPr bwMode="auto">
            <a:xfrm flipH="1">
              <a:off x="675" y="193"/>
              <a:ext cx="695" cy="696"/>
            </a:xfrm>
            <a:prstGeom prst="ellipse">
              <a:avLst/>
            </a:prstGeom>
            <a:solidFill>
              <a:srgbClr val="D9D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 altLang="zh-CN" smtClean="0">
                <a:ea typeface="宋体" pitchFamily="2" charset="-122"/>
              </a:endParaRPr>
            </a:p>
          </p:txBody>
        </p:sp>
        <p:sp>
          <p:nvSpPr>
            <p:cNvPr id="1035" name="Oval 5"/>
            <p:cNvSpPr>
              <a:spLocks noChangeArrowheads="1"/>
            </p:cNvSpPr>
            <p:nvPr/>
          </p:nvSpPr>
          <p:spPr bwMode="auto">
            <a:xfrm flipH="1">
              <a:off x="3983" y="192"/>
              <a:ext cx="695" cy="696"/>
            </a:xfrm>
            <a:prstGeom prst="ellipse">
              <a:avLst/>
            </a:prstGeom>
            <a:noFill/>
            <a:ln w="28440">
              <a:solidFill>
                <a:srgbClr val="D9D8E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 altLang="zh-CN" smtClean="0">
                <a:ea typeface="宋体" pitchFamily="2" charset="-122"/>
              </a:endParaRPr>
            </a:p>
          </p:txBody>
        </p:sp>
        <p:sp>
          <p:nvSpPr>
            <p:cNvPr id="1036" name="Oval 6"/>
            <p:cNvSpPr>
              <a:spLocks noChangeArrowheads="1"/>
            </p:cNvSpPr>
            <p:nvPr/>
          </p:nvSpPr>
          <p:spPr bwMode="auto">
            <a:xfrm flipH="1">
              <a:off x="1486" y="192"/>
              <a:ext cx="695" cy="696"/>
            </a:xfrm>
            <a:prstGeom prst="ellipse">
              <a:avLst/>
            </a:prstGeom>
            <a:noFill/>
            <a:ln w="28440">
              <a:solidFill>
                <a:srgbClr val="D9D8E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 altLang="zh-CN" smtClean="0">
                <a:ea typeface="宋体" pitchFamily="2" charset="-122"/>
              </a:endParaRPr>
            </a:p>
          </p:txBody>
        </p:sp>
      </p:grpSp>
      <p:sp>
        <p:nvSpPr>
          <p:cNvPr id="1027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CN" smtClean="0"/>
              <a:t>Click to edit the outline text format</a:t>
            </a:r>
          </a:p>
          <a:p>
            <a:pPr lvl="1"/>
            <a:r>
              <a:rPr lang="en-GB" altLang="zh-CN" smtClean="0"/>
              <a:t>Second Outline Level</a:t>
            </a:r>
          </a:p>
          <a:p>
            <a:pPr lvl="2"/>
            <a:r>
              <a:rPr lang="en-GB" altLang="zh-CN" smtClean="0"/>
              <a:t>Third Outline Level</a:t>
            </a:r>
          </a:p>
          <a:p>
            <a:pPr lvl="3"/>
            <a:r>
              <a:rPr lang="en-GB" altLang="zh-CN" smtClean="0"/>
              <a:t>Fourth Outline Level</a:t>
            </a:r>
          </a:p>
          <a:p>
            <a:pPr lvl="4"/>
            <a:r>
              <a:rPr lang="en-GB" altLang="zh-CN" smtClean="0"/>
              <a:t>Fifth Outline Level</a:t>
            </a:r>
          </a:p>
          <a:p>
            <a:pPr lvl="4"/>
            <a:r>
              <a:rPr lang="en-GB" altLang="zh-CN" smtClean="0"/>
              <a:t>Sixth Outline Level</a:t>
            </a:r>
          </a:p>
          <a:p>
            <a:pPr lvl="4"/>
            <a:r>
              <a:rPr lang="en-GB" altLang="zh-CN" smtClean="0"/>
              <a:t>Seventh Outline Level</a:t>
            </a:r>
          </a:p>
          <a:p>
            <a:pPr lvl="4"/>
            <a:r>
              <a:rPr lang="en-GB" altLang="zh-CN" smtClean="0"/>
              <a:t>Eighth Outline Level</a:t>
            </a:r>
          </a:p>
          <a:p>
            <a:pPr lvl="4"/>
            <a:r>
              <a:rPr lang="en-GB" altLang="zh-CN" smtClean="0"/>
              <a:t>Ninth Outline Level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8400"/>
            <a:ext cx="21320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hangingPunct="0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0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6882E93F-581C-406E-8207-D99D34DAB834}" type="datetime1">
              <a:rPr lang="en-US" altLang="zh-CN"/>
              <a:pPr>
                <a:defRPr/>
              </a:pPr>
              <a:t>3/22/2016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40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buClr>
                <a:srgbClr val="000000"/>
              </a:buClr>
              <a:buSzPct val="100000"/>
              <a:buFont typeface="Arial" charset="0"/>
              <a:buNone/>
              <a:defRPr sz="1000">
                <a:solidFill>
                  <a:srgbClr val="000000"/>
                </a:solidFill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1320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 sz="1000">
                <a:solidFill>
                  <a:srgbClr val="000000"/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E620403F-1BBD-4FBE-A4BB-64EBA3EB02F2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  <p:sp>
        <p:nvSpPr>
          <p:cNvPr id="1031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8013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CN" smtClean="0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26" r:id="rId1"/>
    <p:sldLayoutId id="2147485527" r:id="rId2"/>
    <p:sldLayoutId id="2147485528" r:id="rId3"/>
    <p:sldLayoutId id="2147485529" r:id="rId4"/>
    <p:sldLayoutId id="2147485530" r:id="rId5"/>
    <p:sldLayoutId id="2147485531" r:id="rId6"/>
    <p:sldLayoutId id="2147485532" r:id="rId7"/>
    <p:sldLayoutId id="2147485533" r:id="rId8"/>
    <p:sldLayoutId id="2147485534" r:id="rId9"/>
    <p:sldLayoutId id="2147485535" r:id="rId10"/>
    <p:sldLayoutId id="2147485536" r:id="rId11"/>
    <p:sldLayoutId id="2147485537" r:id="rId12"/>
    <p:sldLayoutId id="2147485538" r:id="rId13"/>
    <p:sldLayoutId id="2147485539" r:id="rId14"/>
  </p:sldLayoutIdLst>
  <p:hf sldNum="0"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defRPr sz="3800">
          <a:solidFill>
            <a:srgbClr val="00000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defRPr sz="3800">
          <a:solidFill>
            <a:srgbClr val="000000"/>
          </a:solidFill>
          <a:latin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defRPr sz="3800">
          <a:solidFill>
            <a:srgbClr val="000000"/>
          </a:solidFill>
          <a:latin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defRPr sz="3800">
          <a:solidFill>
            <a:srgbClr val="000000"/>
          </a:solidFill>
          <a:latin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defRPr sz="3800">
          <a:solidFill>
            <a:srgbClr val="000000"/>
          </a:solidFill>
          <a:latin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3800">
          <a:solidFill>
            <a:srgbClr val="000000"/>
          </a:solidFill>
          <a:latin typeface="Arial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3800">
          <a:solidFill>
            <a:srgbClr val="000000"/>
          </a:solidFill>
          <a:latin typeface="Arial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3800">
          <a:solidFill>
            <a:srgbClr val="000000"/>
          </a:solidFill>
          <a:latin typeface="Arial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3800">
          <a:solidFill>
            <a:srgbClr val="000000"/>
          </a:solidFill>
          <a:latin typeface="Arial" charset="0"/>
        </a:defRPr>
      </a:lvl9pPr>
    </p:titleStyle>
    <p:bodyStyle>
      <a:lvl1pPr marL="341313" indent="-341313" algn="l" defTabSz="457200" rtl="0" eaLnBrk="0" fontAlgn="base" hangingPunct="0">
        <a:spcBef>
          <a:spcPts val="800"/>
        </a:spcBef>
        <a:spcAft>
          <a:spcPct val="0"/>
        </a:spcAft>
        <a:buClr>
          <a:srgbClr val="CCCCFF"/>
        </a:buClr>
        <a:buSzPct val="80000"/>
        <a:buFont typeface="Wingdings" panose="05000000000000000000" pitchFamily="2" charset="2"/>
        <a:buChar char="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1363" indent="-284163" algn="l" defTabSz="457200" rtl="0" eaLnBrk="0" fontAlgn="base" hangingPunct="0">
        <a:spcBef>
          <a:spcPts val="675"/>
        </a:spcBef>
        <a:spcAft>
          <a:spcPct val="0"/>
        </a:spcAft>
        <a:buClr>
          <a:srgbClr val="CCCCFF"/>
        </a:buClr>
        <a:buSzPct val="70000"/>
        <a:buFont typeface="Wingdings" panose="05000000000000000000" pitchFamily="2" charset="2"/>
        <a:buChar char=""/>
        <a:defRPr sz="2700">
          <a:solidFill>
            <a:srgbClr val="000000"/>
          </a:solidFill>
          <a:latin typeface="+mn-lt"/>
        </a:defRPr>
      </a:lvl2pPr>
      <a:lvl3pPr marL="1143000" indent="-228600" algn="l" defTabSz="457200" rtl="0" eaLnBrk="0" fontAlgn="base" hangingPunct="0">
        <a:spcBef>
          <a:spcPts val="575"/>
        </a:spcBef>
        <a:spcAft>
          <a:spcPct val="0"/>
        </a:spcAft>
        <a:buClr>
          <a:srgbClr val="CCCCFF"/>
        </a:buClr>
        <a:buSzPct val="65000"/>
        <a:buFont typeface="Wingdings" panose="05000000000000000000" pitchFamily="2" charset="2"/>
        <a:buChar char=""/>
        <a:defRPr sz="2300">
          <a:solidFill>
            <a:srgbClr val="000000"/>
          </a:solidFill>
          <a:latin typeface="+mn-lt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CCCCFF"/>
        </a:buClr>
        <a:buSzPct val="100000"/>
        <a:buFont typeface="Arial" panose="020B0604020202020204" pitchFamily="34" charset="0"/>
        <a:buChar char="•"/>
        <a:defRPr sz="2000">
          <a:solidFill>
            <a:srgbClr val="000000"/>
          </a:solidFill>
          <a:latin typeface="+mn-lt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CCCCFF"/>
        </a:buClr>
        <a:buSzPct val="100000"/>
        <a:buFont typeface="Wingdings" panose="05000000000000000000" pitchFamily="2" charset="2"/>
        <a:buChar char=""/>
        <a:defRPr sz="2000">
          <a:solidFill>
            <a:srgbClr val="000000"/>
          </a:solidFill>
          <a:latin typeface="+mn-lt"/>
        </a:defRPr>
      </a:lvl5pPr>
      <a:lvl6pPr marL="2514600" indent="-228600" algn="l" defTabSz="457200" rtl="0" fontAlgn="base">
        <a:spcBef>
          <a:spcPts val="500"/>
        </a:spcBef>
        <a:spcAft>
          <a:spcPct val="0"/>
        </a:spcAft>
        <a:buClr>
          <a:srgbClr val="CCCCFF"/>
        </a:buClr>
        <a:buSzPct val="100000"/>
        <a:buFont typeface="Wingdings" pitchFamily="2" charset="2"/>
        <a:buChar char=""/>
        <a:defRPr sz="2000">
          <a:solidFill>
            <a:srgbClr val="000000"/>
          </a:solidFill>
          <a:latin typeface="+mn-lt"/>
        </a:defRPr>
      </a:lvl6pPr>
      <a:lvl7pPr marL="2971800" indent="-228600" algn="l" defTabSz="457200" rtl="0" fontAlgn="base">
        <a:spcBef>
          <a:spcPts val="500"/>
        </a:spcBef>
        <a:spcAft>
          <a:spcPct val="0"/>
        </a:spcAft>
        <a:buClr>
          <a:srgbClr val="CCCCFF"/>
        </a:buClr>
        <a:buSzPct val="100000"/>
        <a:buFont typeface="Wingdings" pitchFamily="2" charset="2"/>
        <a:buChar char=""/>
        <a:defRPr sz="2000">
          <a:solidFill>
            <a:srgbClr val="000000"/>
          </a:solidFill>
          <a:latin typeface="+mn-lt"/>
        </a:defRPr>
      </a:lvl7pPr>
      <a:lvl8pPr marL="3429000" indent="-228600" algn="l" defTabSz="457200" rtl="0" fontAlgn="base">
        <a:spcBef>
          <a:spcPts val="500"/>
        </a:spcBef>
        <a:spcAft>
          <a:spcPct val="0"/>
        </a:spcAft>
        <a:buClr>
          <a:srgbClr val="CCCCFF"/>
        </a:buClr>
        <a:buSzPct val="100000"/>
        <a:buFont typeface="Wingdings" pitchFamily="2" charset="2"/>
        <a:buChar char=""/>
        <a:defRPr sz="2000">
          <a:solidFill>
            <a:srgbClr val="000000"/>
          </a:solidFill>
          <a:latin typeface="+mn-lt"/>
        </a:defRPr>
      </a:lvl8pPr>
      <a:lvl9pPr marL="3886200" indent="-228600" algn="l" defTabSz="457200" rtl="0" fontAlgn="base">
        <a:spcBef>
          <a:spcPts val="500"/>
        </a:spcBef>
        <a:spcAft>
          <a:spcPct val="0"/>
        </a:spcAft>
        <a:buClr>
          <a:srgbClr val="CCCCFF"/>
        </a:buClr>
        <a:buSzPct val="100000"/>
        <a:buFont typeface="Wingdings" pitchFamily="2" charset="2"/>
        <a:buChar char="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"/>
          <p:cNvGrpSpPr>
            <a:grpSpLocks/>
          </p:cNvGrpSpPr>
          <p:nvPr/>
        </p:nvGrpSpPr>
        <p:grpSpPr bwMode="auto">
          <a:xfrm>
            <a:off x="1658938" y="1600200"/>
            <a:ext cx="6835775" cy="3198813"/>
            <a:chOff x="1045" y="1008"/>
            <a:chExt cx="4306" cy="2015"/>
          </a:xfrm>
        </p:grpSpPr>
        <p:sp>
          <p:nvSpPr>
            <p:cNvPr id="2" name="Oval 2"/>
            <p:cNvSpPr>
              <a:spLocks noChangeArrowheads="1"/>
            </p:cNvSpPr>
            <p:nvPr/>
          </p:nvSpPr>
          <p:spPr bwMode="auto">
            <a:xfrm flipH="1">
              <a:off x="4392" y="1008"/>
              <a:ext cx="960" cy="960"/>
            </a:xfrm>
            <a:prstGeom prst="ellipse">
              <a:avLst/>
            </a:prstGeom>
            <a:solidFill>
              <a:srgbClr val="D9D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 altLang="zh-CN" smtClean="0">
                <a:ea typeface="宋体" pitchFamily="2" charset="-122"/>
              </a:endParaRPr>
            </a:p>
          </p:txBody>
        </p:sp>
        <p:sp>
          <p:nvSpPr>
            <p:cNvPr id="3" name="Oval 3"/>
            <p:cNvSpPr>
              <a:spLocks noChangeArrowheads="1"/>
            </p:cNvSpPr>
            <p:nvPr/>
          </p:nvSpPr>
          <p:spPr bwMode="auto">
            <a:xfrm flipH="1">
              <a:off x="3264" y="1008"/>
              <a:ext cx="960" cy="960"/>
            </a:xfrm>
            <a:prstGeom prst="ellipse">
              <a:avLst/>
            </a:prstGeom>
            <a:solidFill>
              <a:srgbClr val="D9D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 altLang="zh-CN" smtClean="0">
                <a:ea typeface="宋体" pitchFamily="2" charset="-122"/>
              </a:endParaRPr>
            </a:p>
          </p:txBody>
        </p:sp>
        <p:sp>
          <p:nvSpPr>
            <p:cNvPr id="4" name="Oval 4"/>
            <p:cNvSpPr>
              <a:spLocks noChangeArrowheads="1"/>
            </p:cNvSpPr>
            <p:nvPr/>
          </p:nvSpPr>
          <p:spPr bwMode="auto">
            <a:xfrm flipH="1">
              <a:off x="2136" y="1008"/>
              <a:ext cx="960" cy="960"/>
            </a:xfrm>
            <a:prstGeom prst="ellipse">
              <a:avLst/>
            </a:prstGeom>
            <a:noFill/>
            <a:ln w="28440">
              <a:solidFill>
                <a:srgbClr val="D9D8E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 altLang="zh-CN" smtClean="0">
                <a:ea typeface="宋体" pitchFamily="2" charset="-122"/>
              </a:endParaRPr>
            </a:p>
          </p:txBody>
        </p:sp>
        <p:sp>
          <p:nvSpPr>
            <p:cNvPr id="2059" name="Oval 5"/>
            <p:cNvSpPr>
              <a:spLocks noChangeArrowheads="1"/>
            </p:cNvSpPr>
            <p:nvPr/>
          </p:nvSpPr>
          <p:spPr bwMode="auto">
            <a:xfrm flipH="1">
              <a:off x="2136" y="2064"/>
              <a:ext cx="960" cy="960"/>
            </a:xfrm>
            <a:prstGeom prst="ellipse">
              <a:avLst/>
            </a:prstGeom>
            <a:solidFill>
              <a:srgbClr val="D9D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 altLang="zh-CN" smtClean="0">
                <a:ea typeface="宋体" pitchFamily="2" charset="-122"/>
              </a:endParaRPr>
            </a:p>
          </p:txBody>
        </p:sp>
        <p:sp>
          <p:nvSpPr>
            <p:cNvPr id="2060" name="Oval 6"/>
            <p:cNvSpPr>
              <a:spLocks noChangeArrowheads="1"/>
            </p:cNvSpPr>
            <p:nvPr/>
          </p:nvSpPr>
          <p:spPr bwMode="auto">
            <a:xfrm flipH="1">
              <a:off x="1045" y="2064"/>
              <a:ext cx="960" cy="960"/>
            </a:xfrm>
            <a:prstGeom prst="ellipse">
              <a:avLst/>
            </a:prstGeom>
            <a:solidFill>
              <a:srgbClr val="D9D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 altLang="zh-CN" smtClean="0">
                <a:ea typeface="宋体" pitchFamily="2" charset="-122"/>
              </a:endParaRPr>
            </a:p>
          </p:txBody>
        </p:sp>
        <p:sp>
          <p:nvSpPr>
            <p:cNvPr id="2061" name="Oval 7"/>
            <p:cNvSpPr>
              <a:spLocks noChangeArrowheads="1"/>
            </p:cNvSpPr>
            <p:nvPr/>
          </p:nvSpPr>
          <p:spPr bwMode="auto">
            <a:xfrm flipH="1">
              <a:off x="4392" y="2064"/>
              <a:ext cx="960" cy="960"/>
            </a:xfrm>
            <a:prstGeom prst="ellipse">
              <a:avLst/>
            </a:prstGeom>
            <a:noFill/>
            <a:ln w="28440">
              <a:solidFill>
                <a:srgbClr val="D9D8E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 altLang="zh-CN" smtClean="0">
                <a:ea typeface="宋体" pitchFamily="2" charset="-122"/>
              </a:endParaRPr>
            </a:p>
          </p:txBody>
        </p:sp>
      </p:grpSp>
      <p:sp>
        <p:nvSpPr>
          <p:cNvPr id="2056" name="Rectangle 8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8400"/>
            <a:ext cx="21320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0"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</a:tabLst>
              <a:defRPr sz="10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CB8B944D-B362-4437-8B1E-960B743E80EA}" type="datetime1">
              <a:rPr lang="en-US" altLang="zh-CN"/>
              <a:pPr>
                <a:defRPr/>
              </a:pPr>
              <a:t>3/22/2016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40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 eaLnBrk="1">
              <a:buClr>
                <a:srgbClr val="000000"/>
              </a:buClr>
              <a:buSzPct val="45000"/>
              <a:buFont typeface="Wingdings" pitchFamily="2" charset="2"/>
              <a:buNone/>
              <a:defRPr sz="1000">
                <a:solidFill>
                  <a:srgbClr val="000000"/>
                </a:solidFill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1320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 sz="10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15EFBFCF-64E1-4177-85FA-E8561C334E0D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  <p:sp>
        <p:nvSpPr>
          <p:cNvPr id="2054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219200"/>
            <a:ext cx="7770813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CN" smtClean="0"/>
              <a:t>Click to edit the title text format</a:t>
            </a:r>
          </a:p>
        </p:txBody>
      </p:sp>
      <p:sp>
        <p:nvSpPr>
          <p:cNvPr id="2055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CN" smtClean="0"/>
              <a:t>Click to edit the outline text format</a:t>
            </a:r>
          </a:p>
          <a:p>
            <a:pPr lvl="1"/>
            <a:r>
              <a:rPr lang="en-GB" altLang="zh-CN" smtClean="0"/>
              <a:t>Second Outline Level</a:t>
            </a:r>
          </a:p>
          <a:p>
            <a:pPr lvl="2"/>
            <a:r>
              <a:rPr lang="en-GB" altLang="zh-CN" smtClean="0"/>
              <a:t>Third Outline Level</a:t>
            </a:r>
          </a:p>
          <a:p>
            <a:pPr lvl="3"/>
            <a:r>
              <a:rPr lang="en-GB" altLang="zh-CN" smtClean="0"/>
              <a:t>Fourth Outline Level</a:t>
            </a:r>
          </a:p>
          <a:p>
            <a:pPr lvl="4"/>
            <a:r>
              <a:rPr lang="en-GB" altLang="zh-CN" smtClean="0"/>
              <a:t>Fifth Outline Level</a:t>
            </a:r>
          </a:p>
          <a:p>
            <a:pPr lvl="4"/>
            <a:r>
              <a:rPr lang="en-GB" altLang="zh-CN" smtClean="0"/>
              <a:t>Sixth Outline Level</a:t>
            </a:r>
          </a:p>
          <a:p>
            <a:pPr lvl="4"/>
            <a:r>
              <a:rPr lang="en-GB" altLang="zh-CN" smtClean="0"/>
              <a:t>Seventh Outline Level</a:t>
            </a:r>
          </a:p>
          <a:p>
            <a:pPr lvl="4"/>
            <a:r>
              <a:rPr lang="en-GB" altLang="zh-CN" smtClean="0"/>
              <a:t>Eighth Outline Level</a:t>
            </a:r>
          </a:p>
          <a:p>
            <a:pPr lvl="4"/>
            <a:r>
              <a:rPr lang="en-GB" altLang="zh-CN" smtClean="0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40" r:id="rId1"/>
    <p:sldLayoutId id="2147485541" r:id="rId2"/>
    <p:sldLayoutId id="2147485542" r:id="rId3"/>
    <p:sldLayoutId id="2147485543" r:id="rId4"/>
    <p:sldLayoutId id="2147485544" r:id="rId5"/>
    <p:sldLayoutId id="2147485545" r:id="rId6"/>
    <p:sldLayoutId id="2147485546" r:id="rId7"/>
    <p:sldLayoutId id="2147485547" r:id="rId8"/>
    <p:sldLayoutId id="2147485548" r:id="rId9"/>
    <p:sldLayoutId id="2147485549" r:id="rId10"/>
    <p:sldLayoutId id="2147485550" r:id="rId11"/>
    <p:sldLayoutId id="2147485551" r:id="rId12"/>
    <p:sldLayoutId id="2147485552" r:id="rId13"/>
  </p:sldLayoutIdLst>
  <p:hf sldNum="0"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defRPr sz="3800">
          <a:solidFill>
            <a:srgbClr val="00000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defRPr sz="3800">
          <a:solidFill>
            <a:srgbClr val="000000"/>
          </a:solidFill>
          <a:latin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defRPr sz="3800">
          <a:solidFill>
            <a:srgbClr val="000000"/>
          </a:solidFill>
          <a:latin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defRPr sz="3800">
          <a:solidFill>
            <a:srgbClr val="000000"/>
          </a:solidFill>
          <a:latin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defRPr sz="3800">
          <a:solidFill>
            <a:srgbClr val="000000"/>
          </a:solidFill>
          <a:latin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3800">
          <a:solidFill>
            <a:srgbClr val="000000"/>
          </a:solidFill>
          <a:latin typeface="Arial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3800">
          <a:solidFill>
            <a:srgbClr val="000000"/>
          </a:solidFill>
          <a:latin typeface="Arial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3800">
          <a:solidFill>
            <a:srgbClr val="000000"/>
          </a:solidFill>
          <a:latin typeface="Arial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3800">
          <a:solidFill>
            <a:srgbClr val="000000"/>
          </a:solidFill>
          <a:latin typeface="Arial" charset="0"/>
        </a:defRPr>
      </a:lvl9pPr>
    </p:titleStyle>
    <p:bodyStyle>
      <a:lvl1pPr marL="341313" indent="-341313" algn="l" defTabSz="457200" rtl="0" eaLnBrk="0" fontAlgn="base" hangingPunct="0">
        <a:spcBef>
          <a:spcPts val="800"/>
        </a:spcBef>
        <a:spcAft>
          <a:spcPct val="0"/>
        </a:spcAft>
        <a:buClr>
          <a:srgbClr val="CCCCFF"/>
        </a:buClr>
        <a:buSzPct val="80000"/>
        <a:buFont typeface="Wingdings" panose="05000000000000000000" pitchFamily="2" charset="2"/>
        <a:buChar char="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1363" indent="-284163" algn="l" defTabSz="457200" rtl="0" eaLnBrk="0" fontAlgn="base" hangingPunct="0">
        <a:spcBef>
          <a:spcPts val="675"/>
        </a:spcBef>
        <a:spcAft>
          <a:spcPct val="0"/>
        </a:spcAft>
        <a:buClr>
          <a:srgbClr val="CCCCFF"/>
        </a:buClr>
        <a:buSzPct val="70000"/>
        <a:buFont typeface="Wingdings" panose="05000000000000000000" pitchFamily="2" charset="2"/>
        <a:buChar char=""/>
        <a:defRPr sz="2700">
          <a:solidFill>
            <a:srgbClr val="000000"/>
          </a:solidFill>
          <a:latin typeface="+mn-lt"/>
        </a:defRPr>
      </a:lvl2pPr>
      <a:lvl3pPr marL="1143000" indent="-228600" algn="l" defTabSz="457200" rtl="0" eaLnBrk="0" fontAlgn="base" hangingPunct="0">
        <a:spcBef>
          <a:spcPts val="575"/>
        </a:spcBef>
        <a:spcAft>
          <a:spcPct val="0"/>
        </a:spcAft>
        <a:buClr>
          <a:srgbClr val="CCCCFF"/>
        </a:buClr>
        <a:buSzPct val="65000"/>
        <a:buFont typeface="Wingdings" panose="05000000000000000000" pitchFamily="2" charset="2"/>
        <a:buChar char=""/>
        <a:defRPr sz="2300">
          <a:solidFill>
            <a:srgbClr val="000000"/>
          </a:solidFill>
          <a:latin typeface="+mn-lt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CCCCFF"/>
        </a:buClr>
        <a:buSzPct val="100000"/>
        <a:buFont typeface="Arial" panose="020B0604020202020204" pitchFamily="34" charset="0"/>
        <a:buChar char="•"/>
        <a:defRPr sz="2000">
          <a:solidFill>
            <a:srgbClr val="000000"/>
          </a:solidFill>
          <a:latin typeface="+mn-lt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CCCCFF"/>
        </a:buClr>
        <a:buSzPct val="100000"/>
        <a:buFont typeface="Wingdings" panose="05000000000000000000" pitchFamily="2" charset="2"/>
        <a:buChar char=""/>
        <a:defRPr sz="2000">
          <a:solidFill>
            <a:srgbClr val="000000"/>
          </a:solidFill>
          <a:latin typeface="+mn-lt"/>
        </a:defRPr>
      </a:lvl5pPr>
      <a:lvl6pPr marL="2514600" indent="-228600" algn="l" defTabSz="457200" rtl="0" fontAlgn="base">
        <a:spcBef>
          <a:spcPts val="500"/>
        </a:spcBef>
        <a:spcAft>
          <a:spcPct val="0"/>
        </a:spcAft>
        <a:buClr>
          <a:srgbClr val="CCCCFF"/>
        </a:buClr>
        <a:buSzPct val="100000"/>
        <a:buFont typeface="Wingdings" pitchFamily="2" charset="2"/>
        <a:buChar char=""/>
        <a:defRPr sz="2000">
          <a:solidFill>
            <a:srgbClr val="000000"/>
          </a:solidFill>
          <a:latin typeface="+mn-lt"/>
        </a:defRPr>
      </a:lvl6pPr>
      <a:lvl7pPr marL="2971800" indent="-228600" algn="l" defTabSz="457200" rtl="0" fontAlgn="base">
        <a:spcBef>
          <a:spcPts val="500"/>
        </a:spcBef>
        <a:spcAft>
          <a:spcPct val="0"/>
        </a:spcAft>
        <a:buClr>
          <a:srgbClr val="CCCCFF"/>
        </a:buClr>
        <a:buSzPct val="100000"/>
        <a:buFont typeface="Wingdings" pitchFamily="2" charset="2"/>
        <a:buChar char=""/>
        <a:defRPr sz="2000">
          <a:solidFill>
            <a:srgbClr val="000000"/>
          </a:solidFill>
          <a:latin typeface="+mn-lt"/>
        </a:defRPr>
      </a:lvl7pPr>
      <a:lvl8pPr marL="3429000" indent="-228600" algn="l" defTabSz="457200" rtl="0" fontAlgn="base">
        <a:spcBef>
          <a:spcPts val="500"/>
        </a:spcBef>
        <a:spcAft>
          <a:spcPct val="0"/>
        </a:spcAft>
        <a:buClr>
          <a:srgbClr val="CCCCFF"/>
        </a:buClr>
        <a:buSzPct val="100000"/>
        <a:buFont typeface="Wingdings" pitchFamily="2" charset="2"/>
        <a:buChar char=""/>
        <a:defRPr sz="2000">
          <a:solidFill>
            <a:srgbClr val="000000"/>
          </a:solidFill>
          <a:latin typeface="+mn-lt"/>
        </a:defRPr>
      </a:lvl8pPr>
      <a:lvl9pPr marL="3886200" indent="-228600" algn="l" defTabSz="457200" rtl="0" fontAlgn="base">
        <a:spcBef>
          <a:spcPts val="500"/>
        </a:spcBef>
        <a:spcAft>
          <a:spcPct val="0"/>
        </a:spcAft>
        <a:buClr>
          <a:srgbClr val="CCCCFF"/>
        </a:buClr>
        <a:buSzPct val="100000"/>
        <a:buFont typeface="Wingdings" pitchFamily="2" charset="2"/>
        <a:buChar char="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kdvr.com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5.emf"/><Relationship Id="rId4" Type="http://schemas.openxmlformats.org/officeDocument/2006/relationships/oleObject" Target="../embeddings/oleObject4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60.emf"/><Relationship Id="rId4" Type="http://schemas.openxmlformats.org/officeDocument/2006/relationships/oleObject" Target="../embeddings/oleObject5.bin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emf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76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77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920750"/>
            <a:ext cx="7848600" cy="1933575"/>
          </a:xfrm>
        </p:spPr>
        <p:txBody>
          <a:bodyPr/>
          <a:lstStyle/>
          <a:p>
            <a:pPr algn="r">
              <a:defRPr/>
            </a:pPr>
            <a:r>
              <a:rPr lang="en-US" altLang="zh-CN" sz="4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Algorithmic Crowdsourcing:</a:t>
            </a:r>
            <a:br>
              <a:rPr lang="en-US" altLang="zh-CN" sz="4000" dirty="0" smtClean="0">
                <a:latin typeface="Comic Sans MS" panose="030F0702030302020204" pitchFamily="66" charset="0"/>
                <a:ea typeface="宋体" panose="02010600030101010101" pitchFamily="2" charset="-122"/>
              </a:rPr>
            </a:br>
            <a:r>
              <a:rPr lang="en-US" altLang="zh-CN" sz="4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zh-CN" sz="3200" dirty="0" smtClean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Current State and Future Perspective                  </a:t>
            </a:r>
            <a:endParaRPr lang="en-GB" altLang="zh-CN" sz="3200" dirty="0" smtClean="0">
              <a:solidFill>
                <a:schemeClr val="bg1">
                  <a:lumMod val="50000"/>
                </a:schemeClr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798513" y="3646488"/>
            <a:ext cx="7543800" cy="1820862"/>
          </a:xfrm>
        </p:spPr>
        <p:txBody>
          <a:bodyPr lIns="90000" tIns="46800" rIns="90000" bIns="46800"/>
          <a:lstStyle/>
          <a:p>
            <a:pPr marL="0" indent="0" algn="r" eaLnBrk="1" hangingPunct="1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280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Jie Wu</a:t>
            </a:r>
          </a:p>
          <a:p>
            <a:pPr marL="0" indent="0" algn="r" eaLnBrk="1" hangingPunct="1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2400" smtClean="0">
                <a:latin typeface="Comic Sans MS" panose="030F0702030302020204" pitchFamily="66" charset="0"/>
                <a:ea typeface="宋体" panose="02010600030101010101" pitchFamily="2" charset="-122"/>
              </a:rPr>
              <a:t>Dept. of Computer and Info. Sciences</a:t>
            </a:r>
          </a:p>
          <a:p>
            <a:pPr marL="0" indent="0" algn="r" eaLnBrk="1" hangingPunct="1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2400" smtClean="0">
                <a:latin typeface="Comic Sans MS" panose="030F0702030302020204" pitchFamily="66" charset="0"/>
                <a:ea typeface="宋体" panose="02010600030101010101" pitchFamily="2" charset="-122"/>
              </a:rPr>
              <a:t>Temple University</a:t>
            </a:r>
          </a:p>
          <a:p>
            <a:pPr marL="0" indent="0" algn="r" eaLnBrk="1" hangingPunct="1">
              <a:lnSpc>
                <a:spcPct val="80000"/>
              </a:lnSpc>
              <a:spcBef>
                <a:spcPts val="600"/>
              </a:spcBef>
              <a:buFont typeface="Wingdings" panose="05000000000000000000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zh-CN" altLang="en-GB" sz="24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pic>
        <p:nvPicPr>
          <p:cNvPr id="6148" name="Picture 7" descr="Temple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894263"/>
            <a:ext cx="1036638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zh-CN" sz="1000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3"/>
          <p:cNvSpPr>
            <a:spLocks noGrp="1"/>
          </p:cNvSpPr>
          <p:nvPr>
            <p:ph type="title"/>
          </p:nvPr>
        </p:nvSpPr>
        <p:spPr>
          <a:xfrm>
            <a:off x="304800" y="71438"/>
            <a:ext cx="8228013" cy="1141412"/>
          </a:xfrm>
        </p:spPr>
        <p:txBody>
          <a:bodyPr/>
          <a:lstStyle/>
          <a:p>
            <a:r>
              <a:rPr lang="en-US" altLang="en-US" sz="4000" smtClean="0">
                <a:latin typeface="Comic Sans MS" panose="030F0702030302020204" pitchFamily="66" charset="0"/>
              </a:rPr>
              <a:t>Malaysia Airlines Flight MH 370</a:t>
            </a:r>
          </a:p>
        </p:txBody>
      </p:sp>
      <p:sp>
        <p:nvSpPr>
          <p:cNvPr id="22531" name="Content Placeholder 4"/>
          <p:cNvSpPr>
            <a:spLocks noGrp="1"/>
          </p:cNvSpPr>
          <p:nvPr>
            <p:ph idx="1"/>
          </p:nvPr>
        </p:nvSpPr>
        <p:spPr>
          <a:xfrm>
            <a:off x="3575050" y="1570038"/>
            <a:ext cx="5486400" cy="4525962"/>
          </a:xfrm>
        </p:spPr>
        <p:txBody>
          <a:bodyPr/>
          <a:lstStyle/>
          <a:p>
            <a:r>
              <a:rPr lang="en-US" altLang="en-US" sz="2400" smtClean="0">
                <a:latin typeface="Comic Sans MS" panose="030F0702030302020204" pitchFamily="66" charset="0"/>
              </a:rPr>
              <a:t>DigitalGlobe</a:t>
            </a:r>
          </a:p>
          <a:p>
            <a:pPr lvl="1"/>
            <a:r>
              <a:rPr lang="en-US" altLang="en-US" sz="1900" smtClean="0">
                <a:latin typeface="Comic Sans MS" panose="030F0702030302020204" pitchFamily="66" charset="0"/>
              </a:rPr>
              <a:t>Crowdsourcing volunteers comb satellite photos for Malaysia Airlines jet</a:t>
            </a:r>
          </a:p>
          <a:p>
            <a:pPr lvl="1"/>
            <a:endParaRPr lang="en-US" altLang="en-US" sz="1900" smtClean="0">
              <a:latin typeface="Comic Sans MS" panose="030F0702030302020204" pitchFamily="66" charset="0"/>
            </a:endParaRPr>
          </a:p>
          <a:p>
            <a:r>
              <a:rPr lang="en-US" altLang="en-US" sz="2400" smtClean="0">
                <a:latin typeface="Comic Sans MS" panose="030F0702030302020204" pitchFamily="66" charset="0"/>
              </a:rPr>
              <a:t>March 11 </a:t>
            </a:r>
            <a:r>
              <a:rPr lang="en-US" altLang="en-US" sz="2000" smtClean="0">
                <a:latin typeface="Comic Sans MS" panose="030F0702030302020204" pitchFamily="66" charset="0"/>
              </a:rPr>
              <a:t>(from a CSU prof. email)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smtClean="0">
                <a:solidFill>
                  <a:schemeClr val="tx1"/>
                </a:solidFill>
                <a:latin typeface="Comic Sans MS" panose="030F0702030302020204" pitchFamily="66" charset="0"/>
              </a:rPr>
              <a:t>    </a:t>
            </a:r>
            <a:r>
              <a:rPr lang="en-US" altLang="en-US" sz="1800" smtClean="0">
                <a:solidFill>
                  <a:schemeClr val="tx1"/>
                </a:solidFill>
                <a:latin typeface="Comic Sans MS" panose="030F0702030302020204" pitchFamily="66" charset="0"/>
              </a:rPr>
              <a:t>I just saw on our local Denver Fox news (</a:t>
            </a:r>
            <a:r>
              <a:rPr lang="en-US" altLang="en-US" sz="1800" smtClean="0">
                <a:solidFill>
                  <a:schemeClr val="tx1"/>
                </a:solidFill>
                <a:latin typeface="Comic Sans MS" panose="030F0702030302020204" pitchFamily="66" charset="0"/>
                <a:hlinkClick r:id="rId3"/>
              </a:rPr>
              <a:t>KDVR.com</a:t>
            </a:r>
            <a:r>
              <a:rPr lang="en-US" altLang="en-US" sz="1800" smtClean="0">
                <a:solidFill>
                  <a:schemeClr val="tx1"/>
                </a:solidFill>
                <a:latin typeface="Comic Sans MS" panose="030F0702030302020204" pitchFamily="66" charset="0"/>
              </a:rPr>
              <a:t>) that a local company, DigitalGlobe, has reoriented their satellites to take high-res images in the area where the plane may have crashed. Crowdsourcing efforts are on to have people scan these images and find signs of debris. </a:t>
            </a:r>
            <a:r>
              <a:rPr lang="en-US" altLang="en-US" sz="1800" smtClean="0">
                <a:solidFill>
                  <a:srgbClr val="0070C0"/>
                </a:solidFill>
                <a:latin typeface="Comic Sans MS" panose="030F0702030302020204" pitchFamily="66" charset="0"/>
              </a:rPr>
              <a:t>I was reminded of Jie Wu's talk earlier this month.</a:t>
            </a:r>
            <a:r>
              <a:rPr lang="en-US" altLang="en-US" sz="1800" smtClean="0">
                <a:solidFill>
                  <a:schemeClr val="tx1"/>
                </a:solidFill>
                <a:latin typeface="Comic Sans MS" panose="030F0702030302020204" pitchFamily="66" charset="0"/>
              </a:rPr>
              <a:t/>
            </a:r>
            <a:br>
              <a:rPr lang="en-US" altLang="en-US" sz="1800" smtClean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altLang="en-US" sz="1400" smtClean="0">
                <a:solidFill>
                  <a:schemeClr val="tx1"/>
                </a:solidFill>
                <a:latin typeface="Comic Sans MS" panose="030F0702030302020204" pitchFamily="66" charset="0"/>
              </a:rPr>
              <a:t/>
            </a:r>
            <a:br>
              <a:rPr lang="en-US" altLang="en-US" sz="1400" smtClean="0">
                <a:solidFill>
                  <a:schemeClr val="tx1"/>
                </a:solidFill>
                <a:latin typeface="Comic Sans MS" panose="030F0702030302020204" pitchFamily="66" charset="0"/>
              </a:rPr>
            </a:br>
            <a:endParaRPr lang="en-US" altLang="en-US" sz="140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253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1446213"/>
            <a:ext cx="3255962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771900"/>
            <a:ext cx="3243263" cy="270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smtClean="0">
                <a:latin typeface="Comic Sans MS" panose="030F0702030302020204" pitchFamily="66" charset="0"/>
              </a:rPr>
              <a:t>Help Find Jim Gray</a:t>
            </a:r>
          </a:p>
        </p:txBody>
      </p:sp>
      <p:sp>
        <p:nvSpPr>
          <p:cNvPr id="24579" name="Content Placeholder 4"/>
          <p:cNvSpPr>
            <a:spLocks noGrp="1"/>
          </p:cNvSpPr>
          <p:nvPr>
            <p:ph idx="1"/>
          </p:nvPr>
        </p:nvSpPr>
        <p:spPr>
          <a:xfrm>
            <a:off x="3733800" y="1600200"/>
            <a:ext cx="4953000" cy="4525963"/>
          </a:xfrm>
        </p:spPr>
        <p:txBody>
          <a:bodyPr/>
          <a:lstStyle/>
          <a:p>
            <a:r>
              <a:rPr lang="en-US" altLang="en-US" sz="2400" smtClean="0">
                <a:latin typeface="Comic Sans MS" panose="030F0702030302020204" pitchFamily="66" charset="0"/>
              </a:rPr>
              <a:t>Jim Gray, Turing Award winner, went missing with his sailboat outside San Francisco Bay in January 2007.</a:t>
            </a:r>
            <a:r>
              <a:rPr lang="en-US" altLang="en-US" sz="2400" b="1" smtClean="0"/>
              <a:t> </a:t>
            </a:r>
            <a:endParaRPr lang="en-US" altLang="en-US" sz="2400" smtClean="0">
              <a:latin typeface="Comic Sans MS" panose="030F0702030302020204" pitchFamily="66" charset="0"/>
            </a:endParaRPr>
          </a:p>
        </p:txBody>
      </p:sp>
      <p:pic>
        <p:nvPicPr>
          <p:cNvPr id="24580" name="Picture 2" descr="http://www.foxnews.com/images/259371/0_61_013107_gray_ji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716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Content Placeholder 4"/>
          <p:cNvSpPr txBox="1">
            <a:spLocks/>
          </p:cNvSpPr>
          <p:nvPr/>
        </p:nvSpPr>
        <p:spPr bwMode="auto">
          <a:xfrm>
            <a:off x="609600" y="3886200"/>
            <a:ext cx="82994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>
                <a:solidFill>
                  <a:schemeClr val="tx1"/>
                </a:solidFill>
                <a:latin typeface="Comic Sans MS" panose="030F0702030302020204" pitchFamily="66" charset="0"/>
              </a:rPr>
              <a:t>Use satellite image to search for his </a:t>
            </a:r>
            <a:r>
              <a:rPr lang="en-US" altLang="en-US" sz="2400">
                <a:solidFill>
                  <a:schemeClr val="tx1"/>
                </a:solidFill>
              </a:rPr>
              <a:t>sailboat.</a:t>
            </a:r>
          </a:p>
          <a:p>
            <a:pPr defTabSz="914400" eaLnBrk="1" hangingPunct="1"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24582" name="Picture 3" descr="C:\Users\Wei\Desktop\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863" y="4541838"/>
            <a:ext cx="3276600" cy="193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/>
          <p:cNvSpPr/>
          <p:nvPr/>
        </p:nvSpPr>
        <p:spPr>
          <a:xfrm flipH="1">
            <a:off x="4038600" y="5295900"/>
            <a:ext cx="838200" cy="419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24584" name="Picture 4" descr="C:\Users\Wei\Desktop\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" y="4533900"/>
            <a:ext cx="329247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5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8686800" cy="1141413"/>
          </a:xfrm>
        </p:spPr>
        <p:txBody>
          <a:bodyPr/>
          <a:lstStyle/>
          <a:p>
            <a:r>
              <a:rPr lang="en-US" altLang="en-US" sz="4000" smtClean="0">
                <a:latin typeface="Comic Sans MS" panose="030F0702030302020204" pitchFamily="66" charset="0"/>
              </a:rPr>
              <a:t>DARPA Network Challenges</a:t>
            </a:r>
          </a:p>
        </p:txBody>
      </p:sp>
      <p:sp>
        <p:nvSpPr>
          <p:cNvPr id="26627" name="Content Placeholder 4"/>
          <p:cNvSpPr>
            <a:spLocks noGrp="1"/>
          </p:cNvSpPr>
          <p:nvPr>
            <p:ph idx="1"/>
          </p:nvPr>
        </p:nvSpPr>
        <p:spPr>
          <a:xfrm>
            <a:off x="3733800" y="1600200"/>
            <a:ext cx="4953000" cy="4525963"/>
          </a:xfrm>
        </p:spPr>
        <p:txBody>
          <a:bodyPr/>
          <a:lstStyle/>
          <a:p>
            <a:r>
              <a:rPr lang="en-US" altLang="en-US" sz="2400" smtClean="0">
                <a:latin typeface="Comic Sans MS" panose="030F0702030302020204" pitchFamily="66" charset="0"/>
              </a:rPr>
              <a:t>Problem (2009): </a:t>
            </a:r>
            <a:r>
              <a:rPr lang="en-US" altLang="en-US" sz="2000" smtClean="0">
                <a:latin typeface="Comic Sans MS" panose="030F0702030302020204" pitchFamily="66" charset="0"/>
              </a:rPr>
              <a:t>$40,000 challenge award for the first team to find 10 balloons.</a:t>
            </a:r>
          </a:p>
          <a:p>
            <a:r>
              <a:rPr lang="en-US" altLang="en-US" sz="2000" smtClean="0">
                <a:latin typeface="Comic Sans MS" panose="030F0702030302020204" pitchFamily="66" charset="0"/>
              </a:rPr>
              <a:t>MIT team won under 9 hours.</a:t>
            </a:r>
          </a:p>
          <a:p>
            <a:r>
              <a:rPr lang="en-US" altLang="en-US" sz="2000" smtClean="0">
                <a:latin typeface="Comic Sans MS" panose="030F0702030302020204" pitchFamily="66" charset="0"/>
              </a:rPr>
              <a:t>Winning strategy</a:t>
            </a:r>
          </a:p>
          <a:p>
            <a:pPr lvl="1"/>
            <a:r>
              <a:rPr lang="en-US" altLang="en-US" sz="1900" smtClean="0">
                <a:latin typeface="Comic Sans MS" panose="030F0702030302020204" pitchFamily="66" charset="0"/>
              </a:rPr>
              <a:t>$2,000 per balloon to the first person to send the correct location</a:t>
            </a:r>
          </a:p>
          <a:p>
            <a:pPr lvl="1"/>
            <a:r>
              <a:rPr lang="en-US" altLang="en-US" sz="1900" smtClean="0">
                <a:latin typeface="Comic Sans MS" panose="030F0702030302020204" pitchFamily="66" charset="0"/>
              </a:rPr>
              <a:t>$1,000 to the person who invited the winner</a:t>
            </a:r>
          </a:p>
          <a:p>
            <a:pPr lvl="1"/>
            <a:r>
              <a:rPr lang="en-US" altLang="en-US" sz="1900" smtClean="0">
                <a:latin typeface="Comic Sans MS" panose="030F0702030302020204" pitchFamily="66" charset="0"/>
              </a:rPr>
              <a:t>$500 to whoever invited the inviter</a:t>
            </a:r>
          </a:p>
          <a:p>
            <a:pPr lvl="1"/>
            <a:r>
              <a:rPr lang="en-US" altLang="en-US" sz="1900" smtClean="0">
                <a:solidFill>
                  <a:srgbClr val="7F7F7F"/>
                </a:solidFill>
                <a:latin typeface="Comic Sans MS" panose="030F0702030302020204" pitchFamily="66" charset="0"/>
              </a:rPr>
              <a:t>…</a:t>
            </a:r>
            <a:r>
              <a:rPr lang="en-US" altLang="en-US" sz="1900" smtClean="0">
                <a:latin typeface="Comic Sans MS" panose="030F0702030302020204" pitchFamily="66" charset="0"/>
              </a:rPr>
              <a:t> </a:t>
            </a:r>
            <a:r>
              <a:rPr lang="en-US" altLang="en-US" sz="1900" smtClean="0">
                <a:solidFill>
                  <a:srgbClr val="7F7F7F"/>
                </a:solidFill>
                <a:latin typeface="Comic Sans MS" panose="030F0702030302020204" pitchFamily="66" charset="0"/>
              </a:rPr>
              <a:t>(or to charity) …</a:t>
            </a:r>
          </a:p>
        </p:txBody>
      </p:sp>
      <p:sp>
        <p:nvSpPr>
          <p:cNvPr id="26628" name="Content Placeholder 4"/>
          <p:cNvSpPr txBox="1">
            <a:spLocks/>
          </p:cNvSpPr>
          <p:nvPr/>
        </p:nvSpPr>
        <p:spPr bwMode="auto">
          <a:xfrm>
            <a:off x="609600" y="3886200"/>
            <a:ext cx="82994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26629" name="Picture 9" descr="M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74788"/>
            <a:ext cx="3124200" cy="257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10" descr="ballo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91000"/>
            <a:ext cx="31289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8686800" cy="1141413"/>
          </a:xfrm>
        </p:spPr>
        <p:txBody>
          <a:bodyPr/>
          <a:lstStyle/>
          <a:p>
            <a:r>
              <a:rPr lang="en-US" altLang="en-US" sz="4000" smtClean="0">
                <a:latin typeface="Comic Sans MS" panose="030F0702030302020204" pitchFamily="66" charset="0"/>
              </a:rPr>
              <a:t>Tag Challenges</a:t>
            </a:r>
          </a:p>
        </p:txBody>
      </p:sp>
      <p:sp>
        <p:nvSpPr>
          <p:cNvPr id="28675" name="Content Placeholder 4"/>
          <p:cNvSpPr>
            <a:spLocks noGrp="1"/>
          </p:cNvSpPr>
          <p:nvPr>
            <p:ph idx="1"/>
          </p:nvPr>
        </p:nvSpPr>
        <p:spPr>
          <a:xfrm>
            <a:off x="3429000" y="1371600"/>
            <a:ext cx="5410200" cy="4525963"/>
          </a:xfrm>
        </p:spPr>
        <p:txBody>
          <a:bodyPr/>
          <a:lstStyle/>
          <a:p>
            <a:r>
              <a:rPr lang="en-US" altLang="en-US" sz="2400" smtClean="0">
                <a:latin typeface="Comic Sans MS" panose="030F0702030302020204" pitchFamily="66" charset="0"/>
              </a:rPr>
              <a:t>Problem (March 31, 2012): </a:t>
            </a:r>
            <a:r>
              <a:rPr lang="en-US" altLang="en-US" sz="2000" smtClean="0">
                <a:latin typeface="Comic Sans MS" panose="030F0702030302020204" pitchFamily="66" charset="0"/>
              </a:rPr>
              <a:t>Find five suspects in Washington, D.C., New York, London, Stockholm, and Bratislava.</a:t>
            </a:r>
          </a:p>
          <a:p>
            <a:r>
              <a:rPr lang="en-US" altLang="en-US" sz="2000" smtClean="0">
                <a:latin typeface="Comic Sans MS" panose="030F0702030302020204" pitchFamily="66" charset="0"/>
              </a:rPr>
              <a:t>Winner from UCSD CrowdScanner: located 3 of the 5 suspects.</a:t>
            </a:r>
          </a:p>
          <a:p>
            <a:r>
              <a:rPr lang="en-US" altLang="en-US" sz="2000" smtClean="0">
                <a:latin typeface="Comic Sans MS" panose="030F0702030302020204" pitchFamily="66" charset="0"/>
              </a:rPr>
              <a:t>Winning strategy: same as MIT. Also, recruiters of the first 2,000 get $1.</a:t>
            </a:r>
          </a:p>
          <a:p>
            <a:pPr lvl="1"/>
            <a:endParaRPr lang="en-US" altLang="en-US" sz="2000" smtClean="0">
              <a:latin typeface="Comic Sans MS" panose="030F0702030302020204" pitchFamily="66" charset="0"/>
            </a:endParaRPr>
          </a:p>
        </p:txBody>
      </p:sp>
      <p:sp>
        <p:nvSpPr>
          <p:cNvPr id="28676" name="Content Placeholder 4"/>
          <p:cNvSpPr txBox="1">
            <a:spLocks/>
          </p:cNvSpPr>
          <p:nvPr/>
        </p:nvSpPr>
        <p:spPr bwMode="auto">
          <a:xfrm>
            <a:off x="609600" y="3886200"/>
            <a:ext cx="82994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28677" name="Picture 7" descr="bratislav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2947988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8" descr="teres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67200"/>
            <a:ext cx="1752600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12" descr="chuck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267200"/>
            <a:ext cx="16906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13" descr="vand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267200"/>
            <a:ext cx="1676400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1" name="TextBox 15"/>
          <p:cNvSpPr txBox="1">
            <a:spLocks noChangeArrowheads="1"/>
          </p:cNvSpPr>
          <p:nvPr/>
        </p:nvSpPr>
        <p:spPr bwMode="auto">
          <a:xfrm>
            <a:off x="685800" y="3962400"/>
            <a:ext cx="1457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Comic Sans MS" panose="030F0702030302020204" pitchFamily="66" charset="0"/>
              </a:rPr>
              <a:t>Washington DC</a:t>
            </a:r>
          </a:p>
        </p:txBody>
      </p:sp>
      <p:sp>
        <p:nvSpPr>
          <p:cNvPr id="28682" name="TextBox 16"/>
          <p:cNvSpPr txBox="1">
            <a:spLocks noChangeArrowheads="1"/>
          </p:cNvSpPr>
          <p:nvPr/>
        </p:nvSpPr>
        <p:spPr bwMode="auto">
          <a:xfrm>
            <a:off x="6858000" y="3962400"/>
            <a:ext cx="10175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Comic Sans MS" panose="030F0702030302020204" pitchFamily="66" charset="0"/>
              </a:rPr>
              <a:t>Bratislava</a:t>
            </a:r>
          </a:p>
        </p:txBody>
      </p:sp>
      <p:sp>
        <p:nvSpPr>
          <p:cNvPr id="28683" name="TextBox 17"/>
          <p:cNvSpPr txBox="1">
            <a:spLocks noChangeArrowheads="1"/>
          </p:cNvSpPr>
          <p:nvPr/>
        </p:nvSpPr>
        <p:spPr bwMode="auto">
          <a:xfrm>
            <a:off x="3962400" y="3962400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Comic Sans MS" panose="030F0702030302020204" pitchFamily="66" charset="0"/>
              </a:rPr>
              <a:t>New York City</a:t>
            </a:r>
          </a:p>
        </p:txBody>
      </p:sp>
      <p:sp>
        <p:nvSpPr>
          <p:cNvPr id="28684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457200" y="306388"/>
            <a:ext cx="8532813" cy="1141412"/>
          </a:xfrm>
        </p:spPr>
        <p:txBody>
          <a:bodyPr/>
          <a:lstStyle/>
          <a:p>
            <a:r>
              <a:rPr lang="en-US" altLang="en-US" sz="3600" smtClean="0">
                <a:latin typeface="Comic Sans MS" panose="030F0702030302020204" pitchFamily="66" charset="0"/>
              </a:rPr>
              <a:t>AI Could End Human Race </a:t>
            </a:r>
            <a:r>
              <a:rPr lang="en-US" altLang="en-US" sz="2400" smtClean="0">
                <a:solidFill>
                  <a:schemeClr val="bg2"/>
                </a:solidFill>
                <a:latin typeface="Comic Sans MS" panose="030F0702030302020204" pitchFamily="66" charset="0"/>
              </a:rPr>
              <a:t>(Stephen Hawking)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4953000" cy="4953000"/>
          </a:xfrm>
        </p:spPr>
        <p:txBody>
          <a:bodyPr/>
          <a:lstStyle/>
          <a:p>
            <a:r>
              <a:rPr lang="en-US" altLang="en-US" sz="2400" smtClean="0">
                <a:latin typeface="Comic Sans MS" panose="030F0702030302020204" pitchFamily="66" charset="0"/>
              </a:rPr>
              <a:t>Stephen Hawking</a:t>
            </a:r>
          </a:p>
          <a:p>
            <a:pPr lvl="1"/>
            <a:r>
              <a:rPr lang="en-US" altLang="en-US" sz="1900" smtClean="0">
                <a:latin typeface="Comic Sans MS" panose="030F0702030302020204" pitchFamily="66" charset="0"/>
              </a:rPr>
              <a:t>"Humans, who are limited by slow biological evolution, couldn't compete, and would be superseded.“</a:t>
            </a:r>
          </a:p>
          <a:p>
            <a:r>
              <a:rPr lang="en-US" altLang="en-US" sz="2400" smtClean="0">
                <a:latin typeface="Comic Sans MS" panose="030F0702030302020204" pitchFamily="66" charset="0"/>
              </a:rPr>
              <a:t>Recent movies</a:t>
            </a:r>
          </a:p>
          <a:p>
            <a:pPr lvl="1"/>
            <a:r>
              <a:rPr lang="en-US" altLang="en-US" sz="1900" smtClean="0">
                <a:latin typeface="Comic Sans MS" panose="030F0702030302020204" pitchFamily="66" charset="0"/>
              </a:rPr>
              <a:t>Her (2014) &amp; Ex-Machina (2015)</a:t>
            </a:r>
            <a:br>
              <a:rPr lang="en-US" altLang="en-US" sz="1900" smtClean="0">
                <a:latin typeface="Comic Sans MS" panose="030F0702030302020204" pitchFamily="66" charset="0"/>
              </a:rPr>
            </a:br>
            <a:endParaRPr lang="en-US" altLang="en-US" sz="1900" smtClean="0">
              <a:latin typeface="Comic Sans MS" panose="030F0702030302020204" pitchFamily="66" charset="0"/>
            </a:endParaRPr>
          </a:p>
        </p:txBody>
      </p:sp>
      <p:pic>
        <p:nvPicPr>
          <p:cNvPr id="30724" name="Picture 4" descr="Prof Stephen Hawking and Rory Cellan-Jon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888" y="1404938"/>
            <a:ext cx="2497137" cy="170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3752850"/>
            <a:ext cx="1911350" cy="2824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4200" y="3752850"/>
            <a:ext cx="1905000" cy="28686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76888" y="3111500"/>
            <a:ext cx="2627312" cy="35433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3"/>
          <p:cNvSpPr>
            <a:spLocks noGrp="1"/>
          </p:cNvSpPr>
          <p:nvPr>
            <p:ph type="title"/>
          </p:nvPr>
        </p:nvSpPr>
        <p:spPr>
          <a:xfrm>
            <a:off x="1313656" y="563761"/>
            <a:ext cx="6515100" cy="856060"/>
          </a:xfrm>
        </p:spPr>
        <p:txBody>
          <a:bodyPr/>
          <a:lstStyle/>
          <a:p>
            <a:r>
              <a:rPr lang="en-US" altLang="en-US" sz="3600" dirty="0">
                <a:latin typeface="Comic Sans MS" panose="030F0702030302020204" pitchFamily="66" charset="0"/>
              </a:rPr>
              <a:t>Smarter Than You Think</a:t>
            </a:r>
          </a:p>
        </p:txBody>
      </p:sp>
      <p:sp>
        <p:nvSpPr>
          <p:cNvPr id="31747" name="Content Placeholder 4"/>
          <p:cNvSpPr>
            <a:spLocks noGrp="1"/>
          </p:cNvSpPr>
          <p:nvPr>
            <p:ph idx="1"/>
          </p:nvPr>
        </p:nvSpPr>
        <p:spPr>
          <a:xfrm>
            <a:off x="4343400" y="1425179"/>
            <a:ext cx="4057650" cy="3943350"/>
          </a:xfrm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altLang="en-US" sz="2000" dirty="0" smtClean="0">
                <a:latin typeface="Comic Sans MS" panose="030F0702030302020204" pitchFamily="66" charset="0"/>
              </a:rPr>
              <a:t>1997 </a:t>
            </a:r>
            <a:r>
              <a:rPr lang="en-US" altLang="en-US" sz="1800" dirty="0" smtClean="0">
                <a:latin typeface="Comic Sans MS" panose="030F0702030302020204" pitchFamily="66" charset="0"/>
              </a:rPr>
              <a:t>(Chess)</a:t>
            </a:r>
            <a:endParaRPr lang="en-US" altLang="en-US" sz="1800" dirty="0">
              <a:latin typeface="Comic Sans MS" panose="030F0702030302020204" pitchFamily="66" charset="0"/>
            </a:endParaRPr>
          </a:p>
          <a:p>
            <a:pPr lvl="1">
              <a:spcBef>
                <a:spcPct val="20000"/>
              </a:spcBef>
            </a:pPr>
            <a:r>
              <a:rPr lang="en-US" altLang="en-US" sz="1600" dirty="0">
                <a:latin typeface="Comic Sans MS" panose="030F0702030302020204" pitchFamily="66" charset="0"/>
              </a:rPr>
              <a:t>Kasparov vs. Deep Blue</a:t>
            </a:r>
          </a:p>
          <a:p>
            <a:r>
              <a:rPr lang="en-US" altLang="en-US" sz="2000" dirty="0">
                <a:latin typeface="Comic Sans MS" panose="030F0702030302020204" pitchFamily="66" charset="0"/>
              </a:rPr>
              <a:t>1998</a:t>
            </a:r>
          </a:p>
          <a:p>
            <a:pPr lvl="1"/>
            <a:r>
              <a:rPr lang="en-US" altLang="en-US" sz="1600" dirty="0">
                <a:latin typeface="Comic Sans MS" panose="030F0702030302020204" pitchFamily="66" charset="0"/>
              </a:rPr>
              <a:t>Kasparov vs. </a:t>
            </a:r>
            <a:r>
              <a:rPr lang="en-US" altLang="en-US" sz="1600" dirty="0" err="1">
                <a:latin typeface="Comic Sans MS" panose="030F0702030302020204" pitchFamily="66" charset="0"/>
              </a:rPr>
              <a:t>Topalov</a:t>
            </a:r>
            <a:r>
              <a:rPr lang="en-US" altLang="en-US" sz="1600" dirty="0">
                <a:latin typeface="Comic Sans MS" panose="030F0702030302020204" pitchFamily="66" charset="0"/>
              </a:rPr>
              <a:t>:  4:0</a:t>
            </a:r>
          </a:p>
          <a:p>
            <a:pPr lvl="1"/>
            <a:r>
              <a:rPr lang="en-US" altLang="en-US" sz="1600" dirty="0">
                <a:latin typeface="Comic Sans MS" panose="030F0702030302020204" pitchFamily="66" charset="0"/>
              </a:rPr>
              <a:t>Kasparov + machine vs. 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US" altLang="en-US" sz="1600" dirty="0">
                <a:latin typeface="Comic Sans MS" panose="030F0702030302020204" pitchFamily="66" charset="0"/>
              </a:rPr>
              <a:t>    </a:t>
            </a:r>
            <a:r>
              <a:rPr lang="en-US" altLang="en-US" sz="1600" dirty="0" err="1">
                <a:latin typeface="Comic Sans MS" panose="030F0702030302020204" pitchFamily="66" charset="0"/>
              </a:rPr>
              <a:t>Topalov</a:t>
            </a:r>
            <a:r>
              <a:rPr lang="en-US" altLang="en-US" sz="1600" dirty="0">
                <a:latin typeface="Comic Sans MS" panose="030F0702030302020204" pitchFamily="66" charset="0"/>
              </a:rPr>
              <a:t>  + machine:  3:3</a:t>
            </a:r>
          </a:p>
          <a:p>
            <a:r>
              <a:rPr lang="en-US" altLang="en-US" sz="2000" dirty="0">
                <a:latin typeface="Comic Sans MS" panose="030F0702030302020204" pitchFamily="66" charset="0"/>
              </a:rPr>
              <a:t>2005 </a:t>
            </a:r>
            <a:r>
              <a:rPr lang="en-US" altLang="en-US" sz="1800" dirty="0">
                <a:latin typeface="Comic Sans MS" panose="030F0702030302020204" pitchFamily="66" charset="0"/>
              </a:rPr>
              <a:t>(freestyle tournament)</a:t>
            </a:r>
          </a:p>
          <a:p>
            <a:pPr lvl="1"/>
            <a:r>
              <a:rPr lang="en-US" altLang="en-US" sz="1600" dirty="0">
                <a:latin typeface="Comic Sans MS" panose="030F0702030302020204" pitchFamily="66" charset="0"/>
              </a:rPr>
              <a:t>Grand-master (&gt;2,500)</a:t>
            </a:r>
          </a:p>
          <a:p>
            <a:pPr lvl="1"/>
            <a:r>
              <a:rPr lang="en-US" altLang="en-US" sz="1600" dirty="0">
                <a:latin typeface="Comic Sans MS" panose="030F0702030302020204" pitchFamily="66" charset="0"/>
              </a:rPr>
              <a:t>Machine (Hydra)</a:t>
            </a:r>
          </a:p>
          <a:p>
            <a:pPr lvl="1"/>
            <a:r>
              <a:rPr lang="en-US" altLang="en-US" sz="1600" dirty="0">
                <a:latin typeface="Comic Sans MS" panose="030F0702030302020204" pitchFamily="66" charset="0"/>
              </a:rPr>
              <a:t>Grand-master + machine</a:t>
            </a:r>
          </a:p>
          <a:p>
            <a:pPr lvl="1"/>
            <a:r>
              <a:rPr lang="en-US" altLang="en-US" sz="1600" dirty="0">
                <a:latin typeface="Comic Sans MS" panose="030F0702030302020204" pitchFamily="66" charset="0"/>
              </a:rPr>
              <a:t>Amateurs (&gt;1,500) + machine </a:t>
            </a:r>
            <a:r>
              <a:rPr lang="en-US" altLang="en-US" sz="2000" dirty="0">
                <a:latin typeface="Comic Sans MS" panose="030F0702030302020204" pitchFamily="66" charset="0"/>
              </a:rPr>
              <a:t>*</a:t>
            </a:r>
          </a:p>
          <a:p>
            <a:r>
              <a:rPr lang="en-US" altLang="en-US" sz="2000" dirty="0" smtClean="0">
                <a:latin typeface="Comic Sans MS" panose="030F0702030302020204" pitchFamily="66" charset="0"/>
              </a:rPr>
              <a:t>2016 </a:t>
            </a:r>
            <a:r>
              <a:rPr lang="en-US" altLang="en-US" sz="1800" dirty="0" smtClean="0">
                <a:latin typeface="Comic Sans MS" panose="030F0702030302020204" pitchFamily="66" charset="0"/>
              </a:rPr>
              <a:t>(Go game)</a:t>
            </a:r>
            <a:endParaRPr lang="en-US" altLang="en-US" sz="1800" dirty="0">
              <a:latin typeface="Comic Sans MS" panose="030F0702030302020204" pitchFamily="66" charset="0"/>
            </a:endParaRPr>
          </a:p>
          <a:p>
            <a:pPr lvl="1"/>
            <a:r>
              <a:rPr lang="en-US" altLang="en-US" sz="1600" dirty="0" err="1">
                <a:latin typeface="Comic Sans MS" panose="030F0702030302020204" pitchFamily="66" charset="0"/>
              </a:rPr>
              <a:t>AlphaGo</a:t>
            </a:r>
            <a:r>
              <a:rPr lang="en-US" altLang="en-US" sz="1600" dirty="0">
                <a:latin typeface="Comic Sans MS" panose="030F0702030302020204" pitchFamily="66" charset="0"/>
              </a:rPr>
              <a:t> vs. Lee </a:t>
            </a:r>
            <a:r>
              <a:rPr lang="en-US" altLang="en-US" sz="1600" dirty="0" err="1">
                <a:latin typeface="Comic Sans MS" panose="030F0702030302020204" pitchFamily="66" charset="0"/>
              </a:rPr>
              <a:t>Sedol</a:t>
            </a:r>
            <a:r>
              <a:rPr lang="en-US" altLang="en-US" sz="1600" dirty="0">
                <a:latin typeface="Comic Sans MS" panose="030F0702030302020204" pitchFamily="66" charset="0"/>
              </a:rPr>
              <a:t>: 4:1</a:t>
            </a:r>
          </a:p>
          <a:p>
            <a:pPr lvl="1">
              <a:buFont typeface="Wingdings" panose="05000000000000000000" pitchFamily="2" charset="2"/>
              <a:buNone/>
            </a:pPr>
            <a:endParaRPr lang="en-US" altLang="en-US" sz="1500" dirty="0">
              <a:latin typeface="Comic Sans MS" panose="030F0702030302020204" pitchFamily="66" charset="0"/>
            </a:endParaRPr>
          </a:p>
          <a:p>
            <a:pPr lvl="1"/>
            <a:endParaRPr lang="en-US" altLang="en-US" sz="1125" dirty="0">
              <a:latin typeface="Comic Sans MS" panose="030F0702030302020204" pitchFamily="66" charset="0"/>
            </a:endParaRPr>
          </a:p>
        </p:txBody>
      </p:sp>
      <p:sp>
        <p:nvSpPr>
          <p:cNvPr id="15364" name="Content Placeholder 4"/>
          <p:cNvSpPr txBox="1">
            <a:spLocks/>
          </p:cNvSpPr>
          <p:nvPr/>
        </p:nvSpPr>
        <p:spPr bwMode="auto">
          <a:xfrm>
            <a:off x="762000" y="3759100"/>
            <a:ext cx="6224588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3200">
                <a:solidFill>
                  <a:srgbClr val="000000"/>
                </a:solidFill>
                <a:latin typeface="Arial" charset="0"/>
              </a:defRPr>
            </a:lvl1pPr>
            <a:lvl2pPr marL="742950" indent="-285750">
              <a:defRPr sz="2700">
                <a:solidFill>
                  <a:srgbClr val="000000"/>
                </a:solidFill>
                <a:latin typeface="Arial" charset="0"/>
              </a:defRPr>
            </a:lvl2pPr>
            <a:lvl3pPr>
              <a:defRPr sz="2300">
                <a:solidFill>
                  <a:srgbClr val="000000"/>
                </a:solidFill>
                <a:latin typeface="Arial" charset="0"/>
              </a:defRPr>
            </a:lvl3pPr>
            <a:lvl4pPr>
              <a:defRPr sz="2000">
                <a:solidFill>
                  <a:srgbClr val="000000"/>
                </a:solidFill>
                <a:latin typeface="Arial" charset="0"/>
              </a:defRPr>
            </a:lvl4pPr>
            <a:lvl5pPr>
              <a:defRPr sz="2000">
                <a:solidFill>
                  <a:srgbClr val="000000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rgbClr val="000000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rgbClr val="000000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rgbClr val="000000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rgbClr val="000000"/>
                </a:solidFill>
                <a:latin typeface="Arial" charset="0"/>
              </a:defRPr>
            </a:lvl9pPr>
          </a:lstStyle>
          <a:p>
            <a:pPr marL="285750" indent="-285750">
              <a:spcBef>
                <a:spcPct val="20000"/>
              </a:spcBef>
              <a:buClr>
                <a:srgbClr val="CCCCFF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rgbClr val="0070C0"/>
                </a:solidFill>
                <a:latin typeface="Comic Sans MS" pitchFamily="66" charset="0"/>
              </a:rPr>
              <a:t>Who is </a:t>
            </a:r>
            <a:r>
              <a:rPr lang="en-US" altLang="en-US" sz="2400" dirty="0" smtClean="0">
                <a:solidFill>
                  <a:srgbClr val="0070C0"/>
                </a:solidFill>
                <a:latin typeface="Comic Sans MS" pitchFamily="66" charset="0"/>
              </a:rPr>
              <a:t>smarter</a:t>
            </a:r>
          </a:p>
          <a:p>
            <a:pPr marL="685800" lvl="1">
              <a:spcBef>
                <a:spcPct val="20000"/>
              </a:spcBef>
              <a:buClr>
                <a:srgbClr val="CCCCFF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800" dirty="0" smtClean="0">
                <a:solidFill>
                  <a:srgbClr val="0070C0"/>
                </a:solidFill>
                <a:latin typeface="Comic Sans MS" pitchFamily="66" charset="0"/>
              </a:rPr>
              <a:t>Human </a:t>
            </a:r>
            <a:r>
              <a:rPr lang="en-US" altLang="en-US" sz="1800" dirty="0">
                <a:solidFill>
                  <a:srgbClr val="0070C0"/>
                </a:solidFill>
                <a:latin typeface="Comic Sans MS" pitchFamily="66" charset="0"/>
              </a:rPr>
              <a:t>or </a:t>
            </a:r>
            <a:r>
              <a:rPr lang="en-US" altLang="en-US" sz="1800" dirty="0" smtClean="0">
                <a:solidFill>
                  <a:srgbClr val="0070C0"/>
                </a:solidFill>
                <a:latin typeface="Comic Sans MS" pitchFamily="66" charset="0"/>
              </a:rPr>
              <a:t>computer?</a:t>
            </a:r>
          </a:p>
          <a:p>
            <a:pPr marL="285750">
              <a:spcBef>
                <a:spcPct val="20000"/>
              </a:spcBef>
              <a:buClr>
                <a:srgbClr val="CCCCFF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300" dirty="0" smtClean="0">
                <a:solidFill>
                  <a:schemeClr val="tx1"/>
                </a:solidFill>
                <a:latin typeface="Comic Sans MS" pitchFamily="66" charset="0"/>
              </a:rPr>
              <a:t>AI </a:t>
            </a:r>
            <a:r>
              <a:rPr lang="en-US" altLang="en-US" sz="2300" dirty="0">
                <a:solidFill>
                  <a:schemeClr val="tx1"/>
                </a:solidFill>
                <a:latin typeface="Comic Sans MS" pitchFamily="66" charset="0"/>
              </a:rPr>
              <a:t>will redefine </a:t>
            </a:r>
            <a:endParaRPr lang="en-US" altLang="en-US" sz="23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marL="685800" lvl="1">
              <a:spcBef>
                <a:spcPct val="20000"/>
              </a:spcBef>
              <a:buClr>
                <a:srgbClr val="CCCCFF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600" dirty="0" smtClean="0">
                <a:solidFill>
                  <a:schemeClr val="tx1"/>
                </a:solidFill>
                <a:latin typeface="Comic Sans MS" pitchFamily="66" charset="0"/>
              </a:rPr>
              <a:t>What </a:t>
            </a:r>
            <a:r>
              <a:rPr lang="en-US" altLang="en-US" sz="1600" dirty="0">
                <a:solidFill>
                  <a:schemeClr val="tx1"/>
                </a:solidFill>
                <a:latin typeface="Comic Sans MS" pitchFamily="66" charset="0"/>
              </a:rPr>
              <a:t>it means to be human</a:t>
            </a:r>
          </a:p>
          <a:p>
            <a:pPr marL="342900" lvl="1" indent="0">
              <a:spcBef>
                <a:spcPct val="20000"/>
              </a:spcBef>
              <a:buClr>
                <a:srgbClr val="CCCCFF"/>
              </a:buClr>
              <a:defRPr/>
            </a:pPr>
            <a:r>
              <a:rPr lang="en-US" altLang="en-US" sz="2000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Our Machine Masters</a:t>
            </a:r>
          </a:p>
          <a:p>
            <a:pPr marL="342900" lvl="1" indent="0">
              <a:spcBef>
                <a:spcPct val="20000"/>
              </a:spcBef>
              <a:buClr>
                <a:srgbClr val="CCCCFF"/>
              </a:buClr>
              <a:defRPr/>
            </a:pPr>
            <a:r>
              <a:rPr lang="en-US" altLang="en-US" sz="1500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    NY Times, Oct. 31, 2014</a:t>
            </a:r>
          </a:p>
        </p:txBody>
      </p:sp>
      <p:pic>
        <p:nvPicPr>
          <p:cNvPr id="3174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76400"/>
            <a:ext cx="2957369" cy="1809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557213" indent="-214313">
              <a:spcBef>
                <a:spcPts val="506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025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857250" indent="-171450">
              <a:spcBef>
                <a:spcPts val="431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1725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200150" indent="-171450">
              <a:spcBef>
                <a:spcPts val="375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15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1543050" indent="-171450">
              <a:spcBef>
                <a:spcPts val="375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15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1885950" indent="-171450" defTabSz="3429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15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228850" indent="-171450" defTabSz="3429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15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2571750" indent="-171450" defTabSz="3429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15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2914650" indent="-171450" defTabSz="3429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15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750"/>
          </a:p>
        </p:txBody>
      </p:sp>
    </p:spTree>
    <p:extLst>
      <p:ext uri="{BB962C8B-B14F-4D97-AF65-F5344CB8AC3E}">
        <p14:creationId xmlns:p14="http://schemas.microsoft.com/office/powerpoint/2010/main" val="410866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b="0" dirty="0" smtClean="0">
                <a:latin typeface="Comic Sans MS" pitchFamily="66" charset="0"/>
              </a:rPr>
              <a:t>MECHANICAL TURK</a:t>
            </a:r>
            <a:endParaRPr lang="en-US" b="0" dirty="0">
              <a:latin typeface="Comic Sans MS" pitchFamily="66" charset="0"/>
            </a:endParaRPr>
          </a:p>
        </p:txBody>
      </p:sp>
      <p:sp>
        <p:nvSpPr>
          <p:cNvPr id="33795" name="Text Placeholder 3"/>
          <p:cNvSpPr>
            <a:spLocks noGrp="1"/>
          </p:cNvSpPr>
          <p:nvPr>
            <p:ph type="body" idx="1"/>
          </p:nvPr>
        </p:nvSpPr>
        <p:spPr>
          <a:xfrm>
            <a:off x="762000" y="2743200"/>
            <a:ext cx="7772400" cy="1500188"/>
          </a:xfrm>
        </p:spPr>
        <p:txBody>
          <a:bodyPr/>
          <a:lstStyle/>
          <a:p>
            <a:r>
              <a:rPr lang="en-US" altLang="en-US" smtClean="0">
                <a:latin typeface="Comic Sans MS" panose="030F0702030302020204" pitchFamily="66" charset="0"/>
              </a:rPr>
              <a:t>Worker</a:t>
            </a:r>
          </a:p>
          <a:p>
            <a:r>
              <a:rPr lang="en-US" altLang="en-US" smtClean="0">
                <a:latin typeface="Comic Sans MS" panose="030F0702030302020204" pitchFamily="66" charset="0"/>
              </a:rPr>
              <a:t>HIT</a:t>
            </a:r>
          </a:p>
          <a:p>
            <a:r>
              <a:rPr lang="en-US" altLang="en-US" smtClean="0">
                <a:latin typeface="Comic Sans MS" panose="030F0702030302020204" pitchFamily="66" charset="0"/>
              </a:rPr>
              <a:t>Dashboard</a:t>
            </a:r>
          </a:p>
          <a:p>
            <a:r>
              <a:rPr lang="en-US" altLang="en-US" smtClean="0">
                <a:latin typeface="Comic Sans MS" panose="030F0702030302020204" pitchFamily="66" charset="0"/>
              </a:rPr>
              <a:t>Requester</a:t>
            </a:r>
          </a:p>
        </p:txBody>
      </p:sp>
      <p:sp>
        <p:nvSpPr>
          <p:cNvPr id="33796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35843" name="Content Placeholder 5"/>
          <p:cNvSpPr>
            <a:spLocks noGrp="1"/>
          </p:cNvSpPr>
          <p:nvPr>
            <p:ph sz="quarter" idx="1"/>
          </p:nvPr>
        </p:nvSpPr>
        <p:spPr>
          <a:xfrm>
            <a:off x="457200" y="4816475"/>
            <a:ext cx="4041775" cy="15843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1800" smtClean="0">
                <a:latin typeface="Comic Sans MS" panose="030F0702030302020204" pitchFamily="66" charset="0"/>
              </a:rPr>
              <a:t>As a worker, make an average of $0.03 per task</a:t>
            </a:r>
          </a:p>
          <a:p>
            <a:pPr lvl="2">
              <a:lnSpc>
                <a:spcPct val="80000"/>
              </a:lnSpc>
            </a:pPr>
            <a:endParaRPr lang="en-US" altLang="en-US" sz="1300" smtClean="0">
              <a:latin typeface="Comic Sans MS" panose="030F0702030302020204" pitchFamily="66" charset="0"/>
            </a:endParaRPr>
          </a:p>
          <a:p>
            <a:pPr>
              <a:lnSpc>
                <a:spcPct val="80000"/>
              </a:lnSpc>
            </a:pPr>
            <a:r>
              <a:rPr lang="en-US" altLang="en-US" sz="1800" smtClean="0">
                <a:latin typeface="Comic Sans MS" panose="030F0702030302020204" pitchFamily="66" charset="0"/>
              </a:rPr>
              <a:t>Paid directly to Amazon account</a:t>
            </a:r>
          </a:p>
        </p:txBody>
      </p:sp>
      <p:sp>
        <p:nvSpPr>
          <p:cNvPr id="35844" name="Content Placeholder 6"/>
          <p:cNvSpPr>
            <a:spLocks noGrp="1"/>
          </p:cNvSpPr>
          <p:nvPr>
            <p:ph sz="quarter" idx="2"/>
          </p:nvPr>
        </p:nvSpPr>
        <p:spPr>
          <a:xfrm>
            <a:off x="4632325" y="4819650"/>
            <a:ext cx="4041775" cy="15811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1800" smtClean="0">
                <a:latin typeface="Comic Sans MS" panose="030F0702030302020204" pitchFamily="66" charset="0"/>
              </a:rPr>
              <a:t>As requester, set up simple tasks for workers to complete</a:t>
            </a:r>
          </a:p>
          <a:p>
            <a:pPr marL="593725" lvl="2" indent="0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1300" smtClean="0">
              <a:latin typeface="Comic Sans MS" panose="030F0702030302020204" pitchFamily="66" charset="0"/>
            </a:endParaRPr>
          </a:p>
          <a:p>
            <a:pPr>
              <a:lnSpc>
                <a:spcPct val="80000"/>
              </a:lnSpc>
            </a:pPr>
            <a:r>
              <a:rPr lang="en-US" altLang="en-US" sz="1800" smtClean="0">
                <a:latin typeface="Comic Sans MS" panose="030F0702030302020204" pitchFamily="66" charset="0"/>
              </a:rPr>
              <a:t>Quality control is possible through MTurk services</a:t>
            </a:r>
          </a:p>
        </p:txBody>
      </p:sp>
      <p:pic>
        <p:nvPicPr>
          <p:cNvPr id="3584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113"/>
            <a:ext cx="9144000" cy="430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extBox 8"/>
          <p:cNvSpPr txBox="1">
            <a:spLocks noChangeArrowheads="1"/>
          </p:cNvSpPr>
          <p:nvPr/>
        </p:nvSpPr>
        <p:spPr bwMode="auto">
          <a:xfrm>
            <a:off x="7010400" y="250825"/>
            <a:ext cx="10668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600" b="1">
                <a:solidFill>
                  <a:schemeClr val="bg1"/>
                </a:solidFill>
              </a:rPr>
              <a:t>Name</a:t>
            </a:r>
          </a:p>
        </p:txBody>
      </p:sp>
      <p:sp>
        <p:nvSpPr>
          <p:cNvPr id="35847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smtClean="0">
                <a:latin typeface="Comic Sans MS" panose="030F0702030302020204" pitchFamily="66" charset="0"/>
              </a:rPr>
              <a:t>Worker: Contract for a HIT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57200" y="5502275"/>
            <a:ext cx="8229600" cy="746125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US" dirty="0" smtClean="0">
                <a:latin typeface="Comic Sans MS" pitchFamily="66" charset="0"/>
              </a:rPr>
              <a:t>Select a HIT</a:t>
            </a:r>
          </a:p>
          <a:p>
            <a:pPr lvl="1">
              <a:defRPr/>
            </a:pPr>
            <a:r>
              <a:rPr lang="en-US" dirty="0" smtClean="0">
                <a:latin typeface="Comic Sans MS" pitchFamily="66" charset="0"/>
              </a:rPr>
              <a:t>By creation date, payment amount, time allotment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1171575"/>
            <a:ext cx="9077325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smtClean="0">
                <a:latin typeface="Comic Sans MS" panose="030F0702030302020204" pitchFamily="66" charset="0"/>
              </a:rPr>
              <a:t>Worker: Reviewing a HIT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57200" y="5578475"/>
            <a:ext cx="8382000" cy="974725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US" sz="2900" dirty="0" smtClean="0">
                <a:latin typeface="Comic Sans MS" pitchFamily="66" charset="0"/>
              </a:rPr>
              <a:t>Review the HIT before accepting</a:t>
            </a:r>
          </a:p>
          <a:p>
            <a:pPr lvl="1">
              <a:defRPr/>
            </a:pPr>
            <a:r>
              <a:rPr lang="en-US" sz="2300" dirty="0" smtClean="0">
                <a:latin typeface="Comic Sans MS" pitchFamily="66" charset="0"/>
              </a:rPr>
              <a:t>Shown full task, allotted time (10 minutes), reward amount ($0.02)</a:t>
            </a:r>
            <a:endParaRPr lang="en-US" sz="2300" dirty="0">
              <a:latin typeface="Comic Sans MS" pitchFamily="66" charset="0"/>
            </a:endParaRPr>
          </a:p>
        </p:txBody>
      </p:sp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1211263"/>
            <a:ext cx="9064625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8228013" cy="1141413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>Road Map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676400"/>
            <a:ext cx="8228013" cy="4529138"/>
          </a:xfrm>
        </p:spPr>
        <p:txBody>
          <a:bodyPr/>
          <a:lstStyle/>
          <a:p>
            <a:pPr lvl="1" eaLnBrk="1" hangingPunct="1">
              <a:lnSpc>
                <a:spcPct val="120000"/>
              </a:lnSpc>
            </a:pPr>
            <a:r>
              <a:rPr lang="en-US" altLang="zh-CN" sz="2800" smtClean="0">
                <a:latin typeface="Comic Sans MS" panose="030F0702030302020204" pitchFamily="66" charset="0"/>
                <a:ea typeface="宋体" panose="02010600030101010101" pitchFamily="2" charset="-122"/>
              </a:rPr>
              <a:t>Introduction and Motivation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zh-CN" sz="2800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Mechanical Turk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zh-CN" sz="2800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Applications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zh-CN" sz="2800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Paradigms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zh-CN" sz="2800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Challenges and Opportunities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zh-CN" sz="2800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Social Crowdsourcing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zh-CN" sz="2800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Conclusion</a:t>
            </a:r>
          </a:p>
          <a:p>
            <a:pPr eaLnBrk="1" hangingPunct="1">
              <a:lnSpc>
                <a:spcPct val="120000"/>
              </a:lnSpc>
            </a:pPr>
            <a:endParaRPr lang="en-US" altLang="zh-CN" sz="2400" smtClean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eaLnBrk="1" hangingPunct="1">
              <a:lnSpc>
                <a:spcPct val="120000"/>
              </a:lnSpc>
            </a:pPr>
            <a:endParaRPr lang="en-US" altLang="zh-CN" sz="1900" smtClean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 eaLnBrk="1" hangingPunct="1"/>
            <a:endParaRPr lang="en-US" altLang="zh-CN" sz="21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zh-CN" sz="24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pic>
        <p:nvPicPr>
          <p:cNvPr id="8196" name="Picture 4" descr="roadma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286000"/>
            <a:ext cx="265588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smtClean="0">
                <a:latin typeface="Comic Sans MS" panose="030F0702030302020204" pitchFamily="66" charset="0"/>
              </a:rPr>
              <a:t>Worker: Completing a HIT</a:t>
            </a:r>
          </a:p>
        </p:txBody>
      </p:sp>
      <p:sp>
        <p:nvSpPr>
          <p:cNvPr id="41987" name="Content Placeholder 5"/>
          <p:cNvSpPr>
            <a:spLocks noGrp="1"/>
          </p:cNvSpPr>
          <p:nvPr>
            <p:ph sz="quarter" idx="1"/>
          </p:nvPr>
        </p:nvSpPr>
        <p:spPr>
          <a:xfrm>
            <a:off x="371475" y="3581400"/>
            <a:ext cx="8382000" cy="2362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smtClean="0">
                <a:latin typeface="Comic Sans MS" panose="030F0702030302020204" pitchFamily="66" charset="0"/>
              </a:rPr>
              <a:t>Confirmation message in green</a:t>
            </a:r>
          </a:p>
          <a:p>
            <a:pPr lvl="2">
              <a:lnSpc>
                <a:spcPct val="90000"/>
              </a:lnSpc>
            </a:pPr>
            <a:endParaRPr lang="en-US" altLang="en-US" sz="1800" smtClean="0">
              <a:latin typeface="Comic Sans MS" panose="030F0702030302020204" pitchFamily="66" charset="0"/>
            </a:endParaRPr>
          </a:p>
          <a:p>
            <a:pPr>
              <a:lnSpc>
                <a:spcPct val="90000"/>
              </a:lnSpc>
            </a:pPr>
            <a:r>
              <a:rPr lang="en-US" altLang="en-US" sz="2400" smtClean="0">
                <a:latin typeface="Comic Sans MS" panose="030F0702030302020204" pitchFamily="66" charset="0"/>
              </a:rPr>
              <a:t>Automatically shows the next HIT submitted by the same requester</a:t>
            </a:r>
          </a:p>
          <a:p>
            <a:pPr lvl="2">
              <a:lnSpc>
                <a:spcPct val="90000"/>
              </a:lnSpc>
            </a:pPr>
            <a:endParaRPr lang="en-US" altLang="en-US" sz="1800" smtClean="0">
              <a:latin typeface="Comic Sans MS" panose="030F0702030302020204" pitchFamily="66" charset="0"/>
            </a:endParaRPr>
          </a:p>
          <a:p>
            <a:pPr>
              <a:lnSpc>
                <a:spcPct val="90000"/>
              </a:lnSpc>
            </a:pPr>
            <a:r>
              <a:rPr lang="en-US" altLang="en-US" sz="2400" smtClean="0">
                <a:latin typeface="Comic Sans MS" panose="030F0702030302020204" pitchFamily="66" charset="0"/>
              </a:rPr>
              <a:t>Check Dashboard to see if HIT is accepted</a:t>
            </a:r>
            <a:endParaRPr lang="en-US" altLang="en-US" sz="2000" smtClean="0">
              <a:latin typeface="Comic Sans MS" panose="030F0702030302020204" pitchFamily="66" charset="0"/>
            </a:endParaRPr>
          </a:p>
        </p:txBody>
      </p:sp>
      <p:pic>
        <p:nvPicPr>
          <p:cNvPr id="419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1787525"/>
            <a:ext cx="9077325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8013" cy="1141413"/>
          </a:xfrm>
        </p:spPr>
        <p:txBody>
          <a:bodyPr/>
          <a:lstStyle/>
          <a:p>
            <a:r>
              <a:rPr lang="en-US" altLang="en-US" sz="4000" smtClean="0">
                <a:latin typeface="Comic Sans MS" panose="030F0702030302020204" pitchFamily="66" charset="0"/>
              </a:rPr>
              <a:t>Worker: Sample Dashboard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1154113"/>
            <a:ext cx="8439150" cy="568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Box 4"/>
          <p:cNvSpPr txBox="1">
            <a:spLocks noChangeArrowheads="1"/>
          </p:cNvSpPr>
          <p:nvPr/>
        </p:nvSpPr>
        <p:spPr bwMode="auto">
          <a:xfrm>
            <a:off x="2497138" y="2162175"/>
            <a:ext cx="1066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100">
                <a:solidFill>
                  <a:schemeClr val="bg1"/>
                </a:solidFill>
              </a:rPr>
              <a:t>Name</a:t>
            </a:r>
          </a:p>
        </p:txBody>
      </p:sp>
      <p:sp>
        <p:nvSpPr>
          <p:cNvPr id="43014" name="TextBox 6"/>
          <p:cNvSpPr txBox="1">
            <a:spLocks noChangeArrowheads="1"/>
          </p:cNvSpPr>
          <p:nvPr/>
        </p:nvSpPr>
        <p:spPr bwMode="auto">
          <a:xfrm>
            <a:off x="3886200" y="2205038"/>
            <a:ext cx="1066800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600">
                <a:solidFill>
                  <a:schemeClr val="bg1"/>
                </a:solidFill>
              </a:rPr>
              <a:t>Name</a:t>
            </a:r>
          </a:p>
        </p:txBody>
      </p:sp>
      <p:sp>
        <p:nvSpPr>
          <p:cNvPr id="43015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smtClean="0">
                <a:latin typeface="Comic Sans MS" panose="030F0702030302020204" pitchFamily="66" charset="0"/>
              </a:rPr>
              <a:t>Avoid Shady Requester</a:t>
            </a:r>
            <a:endParaRPr lang="en-US" altLang="en-US" smtClean="0"/>
          </a:p>
        </p:txBody>
      </p:sp>
      <p:sp>
        <p:nvSpPr>
          <p:cNvPr id="112643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12644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6400"/>
            <a:ext cx="6805613" cy="437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5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  <p:extLst>
      <p:ext uri="{BB962C8B-B14F-4D97-AF65-F5344CB8AC3E}">
        <p14:creationId xmlns:p14="http://schemas.microsoft.com/office/powerpoint/2010/main" val="177133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b="0" dirty="0" smtClean="0">
                <a:latin typeface="Comic Sans MS" pitchFamily="66" charset="0"/>
              </a:rPr>
              <a:t>APPS: Image Processing</a:t>
            </a:r>
            <a:endParaRPr lang="en-US" b="0" dirty="0">
              <a:latin typeface="Comic Sans MS" pitchFamily="66" charset="0"/>
            </a:endParaRPr>
          </a:p>
        </p:txBody>
      </p:sp>
      <p:sp>
        <p:nvSpPr>
          <p:cNvPr id="45059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mtClean="0">
                <a:latin typeface="Comic Sans MS" panose="030F0702030302020204" pitchFamily="66" charset="0"/>
              </a:rPr>
              <a:t>EteRNA</a:t>
            </a:r>
          </a:p>
          <a:p>
            <a:r>
              <a:rPr lang="en-US" altLang="en-US" smtClean="0">
                <a:latin typeface="Comic Sans MS" panose="030F0702030302020204" pitchFamily="66" charset="0"/>
              </a:rPr>
              <a:t>Galaxy Zoo</a:t>
            </a:r>
          </a:p>
          <a:p>
            <a:r>
              <a:rPr lang="en-US" altLang="en-US" smtClean="0">
                <a:latin typeface="Comic Sans MS" panose="030F0702030302020204" pitchFamily="66" charset="0"/>
              </a:rPr>
              <a:t>Fine-grained Recognition</a:t>
            </a:r>
          </a:p>
          <a:p>
            <a:endParaRPr lang="en-US" altLang="en-US" smtClean="0"/>
          </a:p>
        </p:txBody>
      </p:sp>
      <p:sp>
        <p:nvSpPr>
          <p:cNvPr id="45060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Comic Sans MS" panose="030F0702030302020204" pitchFamily="66" charset="0"/>
              </a:rPr>
              <a:t>Biology:  EteRNA: </a:t>
            </a:r>
            <a:r>
              <a:rPr lang="en-US" altLang="en-US" sz="2800" smtClean="0">
                <a:latin typeface="Comic Sans MS" panose="030F0702030302020204" pitchFamily="66" charset="0"/>
              </a:rPr>
              <a:t>CMU, Stanford</a:t>
            </a:r>
            <a:endParaRPr lang="en-US" altLang="en-US" smtClean="0">
              <a:latin typeface="Comic Sans MS" panose="030F0702030302020204" pitchFamily="66" charset="0"/>
            </a:endParaRPr>
          </a:p>
        </p:txBody>
      </p:sp>
      <p:sp>
        <p:nvSpPr>
          <p:cNvPr id="4608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41475"/>
            <a:ext cx="3657600" cy="4743450"/>
          </a:xfrm>
        </p:spPr>
        <p:txBody>
          <a:bodyPr/>
          <a:lstStyle/>
          <a:p>
            <a:r>
              <a:rPr lang="en-US" altLang="en-US" sz="2200" smtClean="0">
                <a:latin typeface="Comic Sans MS" panose="030F0702030302020204" pitchFamily="66" charset="0"/>
              </a:rPr>
              <a:t>Aim: to gain mastery over the way RNA </a:t>
            </a:r>
            <a:r>
              <a:rPr lang="en-US" altLang="en-US" sz="2400" smtClean="0">
                <a:latin typeface="Comic Sans MS" panose="030F0702030302020204" pitchFamily="66" charset="0"/>
              </a:rPr>
              <a:t>molecules</a:t>
            </a:r>
            <a:r>
              <a:rPr lang="en-US" altLang="en-US" sz="2400" smtClean="0"/>
              <a:t> </a:t>
            </a:r>
            <a:r>
              <a:rPr lang="en-US" altLang="en-US" sz="2200" smtClean="0">
                <a:latin typeface="Comic Sans MS" panose="030F0702030302020204" pitchFamily="66" charset="0"/>
              </a:rPr>
              <a:t>folds. </a:t>
            </a:r>
          </a:p>
          <a:p>
            <a:endParaRPr lang="en-US" altLang="en-US" sz="2400" smtClean="0"/>
          </a:p>
          <a:p>
            <a:endParaRPr lang="en-US" altLang="en-US" sz="2400" smtClean="0"/>
          </a:p>
          <a:p>
            <a:endParaRPr lang="en-US" altLang="en-US" sz="2400" smtClean="0"/>
          </a:p>
        </p:txBody>
      </p:sp>
      <p:pic>
        <p:nvPicPr>
          <p:cNvPr id="4608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828800"/>
            <a:ext cx="4876800" cy="419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  <p:pic>
        <p:nvPicPr>
          <p:cNvPr id="4608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2971800"/>
            <a:ext cx="4267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en-US" sz="2200" smtClean="0">
                <a:latin typeface="Comic Sans MS" panose="030F0702030302020204" pitchFamily="66" charset="0"/>
              </a:rPr>
              <a:t>By assigning different colors (RNA nucleotides), a RNA chain will fold into different structure</a:t>
            </a:r>
          </a:p>
          <a:p>
            <a:endParaRPr lang="en-US" altLang="en-US" sz="2200" smtClean="0">
              <a:latin typeface="Comic Sans MS" panose="030F0702030302020204" pitchFamily="66" charset="0"/>
            </a:endParaRPr>
          </a:p>
        </p:txBody>
      </p:sp>
      <p:sp>
        <p:nvSpPr>
          <p:cNvPr id="48131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lang="en-US" altLang="en-US" smtClean="0">
                <a:latin typeface="Comic Sans MS" panose="030F0702030302020204" pitchFamily="66" charset="0"/>
              </a:rPr>
              <a:t>EteRNA: </a:t>
            </a:r>
            <a:r>
              <a:rPr lang="en-US" altLang="en-US" sz="2800" smtClean="0">
                <a:latin typeface="Comic Sans MS" panose="030F0702030302020204" pitchFamily="66" charset="0"/>
              </a:rPr>
              <a:t>CMU, Stanford</a:t>
            </a:r>
            <a:endParaRPr lang="en-US" altLang="en-US" smtClean="0">
              <a:latin typeface="Comic Sans MS" panose="030F0702030302020204" pitchFamily="66" charset="0"/>
            </a:endParaRPr>
          </a:p>
        </p:txBody>
      </p:sp>
      <p:sp>
        <p:nvSpPr>
          <p:cNvPr id="4813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  <p:pic>
        <p:nvPicPr>
          <p:cNvPr id="4813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370138"/>
            <a:ext cx="950913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971800"/>
            <a:ext cx="2735263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984500"/>
            <a:ext cx="2678113" cy="266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6" name="Right Arrow 4"/>
          <p:cNvSpPr>
            <a:spLocks noChangeArrowheads="1"/>
          </p:cNvSpPr>
          <p:nvPr/>
        </p:nvSpPr>
        <p:spPr bwMode="auto">
          <a:xfrm>
            <a:off x="1981200" y="4038600"/>
            <a:ext cx="609600" cy="533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US" altLang="en-US" sz="1800">
              <a:solidFill>
                <a:schemeClr val="bg1"/>
              </a:solidFill>
            </a:endParaRPr>
          </a:p>
        </p:txBody>
      </p:sp>
      <p:sp>
        <p:nvSpPr>
          <p:cNvPr id="48137" name="Right Arrow 9"/>
          <p:cNvSpPr>
            <a:spLocks noChangeArrowheads="1"/>
          </p:cNvSpPr>
          <p:nvPr/>
        </p:nvSpPr>
        <p:spPr bwMode="auto">
          <a:xfrm>
            <a:off x="5519738" y="4048125"/>
            <a:ext cx="609600" cy="533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US" altLang="en-US" sz="18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smtClean="0">
                <a:latin typeface="Comic Sans MS" panose="030F0702030302020204" pitchFamily="66" charset="0"/>
              </a:rPr>
              <a:t>GalaxyZoo:</a:t>
            </a:r>
            <a:r>
              <a:rPr lang="en-US" altLang="en-US" smtClean="0">
                <a:latin typeface="Comic Sans MS" panose="030F0702030302020204" pitchFamily="66" charset="0"/>
              </a:rPr>
              <a:t> </a:t>
            </a:r>
            <a:r>
              <a:rPr lang="en-US" altLang="en-US" sz="2800" smtClean="0">
                <a:latin typeface="Comic Sans MS" panose="030F0702030302020204" pitchFamily="66" charset="0"/>
              </a:rPr>
              <a:t>Zooniverse</a:t>
            </a:r>
            <a:endParaRPr lang="en-US" altLang="en-US" smtClean="0">
              <a:latin typeface="Comic Sans MS" panose="030F0702030302020204" pitchFamily="66" charset="0"/>
            </a:endParaRPr>
          </a:p>
        </p:txBody>
      </p:sp>
      <p:sp>
        <p:nvSpPr>
          <p:cNvPr id="50179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5018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28738"/>
            <a:ext cx="8305800" cy="552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smtClean="0">
                <a:latin typeface="Comic Sans MS" panose="030F0702030302020204" pitchFamily="66" charset="0"/>
              </a:rPr>
              <a:t>GalaxyZoo:</a:t>
            </a:r>
            <a:r>
              <a:rPr lang="en-US" altLang="en-US" smtClean="0">
                <a:latin typeface="Comic Sans MS" panose="030F0702030302020204" pitchFamily="66" charset="0"/>
              </a:rPr>
              <a:t> </a:t>
            </a:r>
            <a:r>
              <a:rPr lang="en-US" altLang="en-US" sz="2800" smtClean="0">
                <a:latin typeface="Comic Sans MS" panose="030F0702030302020204" pitchFamily="66" charset="0"/>
              </a:rPr>
              <a:t>Zooniverse</a:t>
            </a:r>
            <a:endParaRPr lang="en-US" altLang="en-US" smtClean="0">
              <a:latin typeface="Comic Sans MS" panose="030F0702030302020204" pitchFamily="66" charset="0"/>
            </a:endParaRPr>
          </a:p>
        </p:txBody>
      </p:sp>
      <p:sp>
        <p:nvSpPr>
          <p:cNvPr id="52227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5222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416050"/>
            <a:ext cx="8626475" cy="546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smtClean="0">
                <a:latin typeface="Comic Sans MS" panose="030F0702030302020204" pitchFamily="66" charset="0"/>
              </a:rPr>
              <a:t>Fine-Grained Recognition: Tohme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228013" cy="47244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altLang="zh-CN" smtClean="0"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endParaRPr lang="en-US" altLang="zh-CN" smtClean="0"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endParaRPr lang="en-US" altLang="zh-CN" smtClean="0"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endParaRPr lang="en-US" altLang="zh-CN" smtClean="0"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endParaRPr lang="en-US" altLang="zh-CN" smtClean="0"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endParaRPr lang="en-US" altLang="zh-CN" smtClean="0"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endParaRPr lang="en-US" altLang="zh-CN" smtClean="0"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zh-CN" sz="20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   K. Hara </a:t>
            </a:r>
            <a:r>
              <a:rPr lang="en-US" altLang="en-US" sz="20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et al,</a:t>
            </a:r>
            <a:r>
              <a:rPr lang="en-US" altLang="zh-CN" sz="20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“</a:t>
            </a:r>
            <a:r>
              <a:rPr lang="en-US" altLang="en-US" sz="20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Tohme: Detecting Curb Ramps in Google Street View Using Crowdsourcing, Computer Vision, and Machine Learning</a:t>
            </a:r>
            <a:r>
              <a:rPr lang="en-US" altLang="zh-CN" sz="20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,”</a:t>
            </a:r>
            <a:r>
              <a:rPr lang="en-US" altLang="en-US" sz="20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UIST</a:t>
            </a:r>
            <a:r>
              <a:rPr lang="en-US" altLang="zh-CN" sz="20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en-US" sz="20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2014</a:t>
            </a:r>
          </a:p>
          <a:p>
            <a:pPr>
              <a:lnSpc>
                <a:spcPct val="90000"/>
              </a:lnSpc>
            </a:pPr>
            <a:endParaRPr lang="en-US" altLang="en-US" sz="2400" smtClean="0">
              <a:latin typeface="Comic Sans MS" panose="030F0702030302020204" pitchFamily="66" charset="0"/>
            </a:endParaRPr>
          </a:p>
        </p:txBody>
      </p:sp>
      <p:pic>
        <p:nvPicPr>
          <p:cNvPr id="54276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00200"/>
            <a:ext cx="8991600" cy="347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b="0" dirty="0" smtClean="0">
                <a:latin typeface="Comic Sans MS" pitchFamily="66" charset="0"/>
              </a:rPr>
              <a:t>APPS: Commonsense Knowledge</a:t>
            </a:r>
            <a:endParaRPr lang="en-US" b="0" dirty="0">
              <a:latin typeface="Comic Sans MS" pitchFamily="66" charset="0"/>
            </a:endParaRPr>
          </a:p>
        </p:txBody>
      </p:sp>
      <p:sp>
        <p:nvSpPr>
          <p:cNvPr id="56323" name="Text Placeholder 2"/>
          <p:cNvSpPr>
            <a:spLocks noGrp="1"/>
          </p:cNvSpPr>
          <p:nvPr>
            <p:ph type="body" idx="1"/>
          </p:nvPr>
        </p:nvSpPr>
        <p:spPr>
          <a:xfrm>
            <a:off x="762000" y="2514600"/>
            <a:ext cx="7772400" cy="1500188"/>
          </a:xfrm>
        </p:spPr>
        <p:txBody>
          <a:bodyPr/>
          <a:lstStyle/>
          <a:p>
            <a:r>
              <a:rPr lang="en-US" altLang="en-US" smtClean="0">
                <a:latin typeface="Comic Sans MS" panose="030F0702030302020204" pitchFamily="66" charset="0"/>
              </a:rPr>
              <a:t>GWAP.com</a:t>
            </a:r>
          </a:p>
          <a:p>
            <a:r>
              <a:rPr lang="en-US" altLang="en-US" smtClean="0">
                <a:latin typeface="Comic Sans MS" panose="030F0702030302020204" pitchFamily="66" charset="0"/>
              </a:rPr>
              <a:t>OnToGalaxy</a:t>
            </a:r>
          </a:p>
          <a:p>
            <a:r>
              <a:rPr lang="en-US" altLang="en-US" smtClean="0">
                <a:latin typeface="Comic Sans MS" panose="030F0702030302020204" pitchFamily="66" charset="0"/>
              </a:rPr>
              <a:t>reCAPTCHA</a:t>
            </a:r>
          </a:p>
          <a:p>
            <a:r>
              <a:rPr lang="en-US" altLang="en-US" smtClean="0">
                <a:latin typeface="Comic Sans MS" panose="030F0702030302020204" pitchFamily="66" charset="0"/>
              </a:rPr>
              <a:t>ChaCha </a:t>
            </a:r>
          </a:p>
          <a:p>
            <a:r>
              <a:rPr lang="en-US" altLang="en-US" smtClean="0">
                <a:latin typeface="Comic Sans MS" panose="030F0702030302020204" pitchFamily="66" charset="0"/>
              </a:rPr>
              <a:t>Crowrdsourcing</a:t>
            </a:r>
          </a:p>
        </p:txBody>
      </p:sp>
      <p:sp>
        <p:nvSpPr>
          <p:cNvPr id="56324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b="0" dirty="0" smtClean="0">
                <a:latin typeface="Comic Sans MS" pitchFamily="66" charset="0"/>
              </a:rPr>
              <a:t>INTRODUCTION</a:t>
            </a:r>
            <a:endParaRPr lang="en-US" b="0" dirty="0">
              <a:latin typeface="Comic Sans MS" pitchFamily="66" charset="0"/>
            </a:endParaRPr>
          </a:p>
        </p:txBody>
      </p:sp>
      <p:sp>
        <p:nvSpPr>
          <p:cNvPr id="10243" name="Text Placeholder 3"/>
          <p:cNvSpPr>
            <a:spLocks noGrp="1"/>
          </p:cNvSpPr>
          <p:nvPr>
            <p:ph type="body" idx="1"/>
          </p:nvPr>
        </p:nvSpPr>
        <p:spPr>
          <a:xfrm>
            <a:off x="685800" y="2667000"/>
            <a:ext cx="7772400" cy="1500188"/>
          </a:xfrm>
        </p:spPr>
        <p:txBody>
          <a:bodyPr/>
          <a:lstStyle/>
          <a:p>
            <a:r>
              <a:rPr lang="en-US" altLang="en-US" smtClean="0">
                <a:latin typeface="Comic Sans MS" panose="030F0702030302020204" pitchFamily="66" charset="0"/>
              </a:rPr>
              <a:t>What</a:t>
            </a:r>
          </a:p>
          <a:p>
            <a:r>
              <a:rPr lang="en-US" altLang="en-US" smtClean="0">
                <a:latin typeface="Comic Sans MS" panose="030F0702030302020204" pitchFamily="66" charset="0"/>
              </a:rPr>
              <a:t>Why</a:t>
            </a:r>
          </a:p>
          <a:p>
            <a:r>
              <a:rPr lang="en-US" altLang="en-US" smtClean="0">
                <a:latin typeface="Comic Sans MS" panose="030F0702030302020204" pitchFamily="66" charset="0"/>
              </a:rPr>
              <a:t>Basic components</a:t>
            </a:r>
          </a:p>
          <a:p>
            <a:r>
              <a:rPr lang="en-US" altLang="en-US" smtClean="0">
                <a:latin typeface="Comic Sans MS" panose="030F0702030302020204" pitchFamily="66" charset="0"/>
              </a:rPr>
              <a:t>Motivation examples</a:t>
            </a:r>
          </a:p>
        </p:txBody>
      </p:sp>
      <p:sp>
        <p:nvSpPr>
          <p:cNvPr id="10244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smtClean="0">
                <a:latin typeface="Comic Sans MS" panose="030F0702030302020204" pitchFamily="66" charset="0"/>
              </a:rPr>
              <a:t>GWAP.com:</a:t>
            </a:r>
            <a:r>
              <a:rPr lang="en-US" altLang="en-US" smtClean="0">
                <a:latin typeface="Comic Sans MS" panose="030F0702030302020204" pitchFamily="66" charset="0"/>
              </a:rPr>
              <a:t> </a:t>
            </a:r>
            <a:r>
              <a:rPr lang="en-US" altLang="en-US" sz="2800" smtClean="0">
                <a:latin typeface="Comic Sans MS" panose="030F0702030302020204" pitchFamily="66" charset="0"/>
              </a:rPr>
              <a:t>CMU</a:t>
            </a:r>
            <a:endParaRPr lang="en-US" altLang="en-US" sz="2400" smtClean="0">
              <a:latin typeface="Comic Sans MS" panose="030F0702030302020204" pitchFamily="66" charset="0"/>
            </a:endParaRPr>
          </a:p>
        </p:txBody>
      </p:sp>
      <p:sp>
        <p:nvSpPr>
          <p:cNvPr id="57347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0" smtClean="0">
                <a:latin typeface="Comic Sans MS" panose="030F0702030302020204" pitchFamily="66" charset="0"/>
              </a:rPr>
              <a:t>ESP Game</a:t>
            </a:r>
          </a:p>
        </p:txBody>
      </p:sp>
      <p:sp>
        <p:nvSpPr>
          <p:cNvPr id="57348" name="Text Placeholder 2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altLang="en-US" b="0" smtClean="0">
                <a:latin typeface="Comic Sans MS" panose="030F0702030302020204" pitchFamily="66" charset="0"/>
              </a:rPr>
              <a:t>Tag a Tune</a:t>
            </a:r>
          </a:p>
        </p:txBody>
      </p:sp>
      <p:sp>
        <p:nvSpPr>
          <p:cNvPr id="57349" name="Content Placeholder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altLang="en-US" smtClean="0">
                <a:latin typeface="Comic Sans MS" panose="030F0702030302020204" pitchFamily="66" charset="0"/>
              </a:rPr>
              <a:t>Labeling images</a:t>
            </a:r>
          </a:p>
        </p:txBody>
      </p:sp>
      <p:sp>
        <p:nvSpPr>
          <p:cNvPr id="57350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altLang="en-US" smtClean="0">
                <a:latin typeface="Comic Sans MS" panose="030F0702030302020204" pitchFamily="66" charset="0"/>
              </a:rPr>
              <a:t>Labeling tunes</a:t>
            </a:r>
          </a:p>
        </p:txBody>
      </p:sp>
      <p:pic>
        <p:nvPicPr>
          <p:cNvPr id="573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95600"/>
            <a:ext cx="395128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895600"/>
            <a:ext cx="390366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3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5800" cy="990600"/>
          </a:xfrm>
        </p:spPr>
        <p:txBody>
          <a:bodyPr/>
          <a:lstStyle/>
          <a:p>
            <a:r>
              <a:rPr lang="en-US" altLang="en-US" sz="4000" smtClean="0">
                <a:latin typeface="Comic Sans MS" panose="030F0702030302020204" pitchFamily="66" charset="0"/>
              </a:rPr>
              <a:t>OnToGalaxy: </a:t>
            </a:r>
            <a:r>
              <a:rPr lang="en-US" altLang="en-US" sz="2800" smtClean="0">
                <a:latin typeface="Comic Sans MS" panose="030F0702030302020204" pitchFamily="66" charset="0"/>
              </a:rPr>
              <a:t>University of Bremen</a:t>
            </a:r>
          </a:p>
        </p:txBody>
      </p:sp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219200"/>
            <a:ext cx="5807075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2667000" cy="5105400"/>
          </a:xfrm>
        </p:spPr>
        <p:txBody>
          <a:bodyPr/>
          <a:lstStyle/>
          <a:p>
            <a:r>
              <a:rPr lang="en-US" altLang="en-US" sz="2000" smtClean="0">
                <a:latin typeface="Comic Sans MS" panose="030F0702030302020204" pitchFamily="66" charset="0"/>
              </a:rPr>
              <a:t>Given a keyword</a:t>
            </a:r>
          </a:p>
          <a:p>
            <a:pPr lvl="1"/>
            <a:r>
              <a:rPr lang="en-US" altLang="en-US" sz="1800" smtClean="0">
                <a:latin typeface="Comic Sans MS" panose="030F0702030302020204" pitchFamily="66" charset="0"/>
              </a:rPr>
              <a:t>e.g., “tourism”</a:t>
            </a:r>
          </a:p>
          <a:p>
            <a:endParaRPr lang="en-US" altLang="en-US" sz="2000" smtClean="0">
              <a:latin typeface="Comic Sans MS" panose="030F0702030302020204" pitchFamily="66" charset="0"/>
            </a:endParaRPr>
          </a:p>
          <a:p>
            <a:r>
              <a:rPr lang="en-US" altLang="en-US" sz="2000" smtClean="0">
                <a:latin typeface="Comic Sans MS" panose="030F0702030302020204" pitchFamily="66" charset="0"/>
              </a:rPr>
              <a:t>Collect pods with words related to keyword</a:t>
            </a:r>
          </a:p>
          <a:p>
            <a:pPr lvl="1"/>
            <a:r>
              <a:rPr lang="en-US" altLang="en-US" sz="1800" smtClean="0">
                <a:latin typeface="Comic Sans MS" panose="030F0702030302020204" pitchFamily="66" charset="0"/>
              </a:rPr>
              <a:t>e.g., “voyage” </a:t>
            </a:r>
          </a:p>
          <a:p>
            <a:r>
              <a:rPr lang="en-US" altLang="en-US" sz="2000" smtClean="0">
                <a:latin typeface="Comic Sans MS" panose="030F0702030302020204" pitchFamily="66" charset="0"/>
              </a:rPr>
              <a:t>Shoot down pods with unrelated words</a:t>
            </a:r>
          </a:p>
          <a:p>
            <a:pPr lvl="1"/>
            <a:r>
              <a:rPr lang="en-US" altLang="en-US" sz="1800" smtClean="0">
                <a:latin typeface="Comic Sans MS" panose="030F0702030302020204" pitchFamily="66" charset="0"/>
              </a:rPr>
              <a:t>e.g., “resist”</a:t>
            </a:r>
          </a:p>
          <a:p>
            <a:pPr lvl="1"/>
            <a:endParaRPr lang="en-US" altLang="en-US" sz="1800" smtClean="0">
              <a:latin typeface="Comic Sans MS" panose="030F0702030302020204" pitchFamily="66" charset="0"/>
            </a:endParaRPr>
          </a:p>
          <a:p>
            <a:r>
              <a:rPr lang="en-US" altLang="en-US" sz="2200" smtClean="0">
                <a:latin typeface="Comic Sans MS" panose="030F0702030302020204" pitchFamily="66" charset="0"/>
              </a:rPr>
              <a:t>An experimental game platform</a:t>
            </a:r>
          </a:p>
          <a:p>
            <a:endParaRPr lang="en-US" altLang="en-US" sz="2200" smtClean="0"/>
          </a:p>
          <a:p>
            <a:endParaRPr lang="en-US" altLang="en-US" sz="2200" smtClean="0"/>
          </a:p>
        </p:txBody>
      </p:sp>
      <p:sp>
        <p:nvSpPr>
          <p:cNvPr id="59397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smtClean="0">
                <a:latin typeface="Comic Sans MS" panose="030F0702030302020204" pitchFamily="66" charset="0"/>
              </a:rPr>
              <a:t>reCAPTCHA:</a:t>
            </a:r>
            <a:r>
              <a:rPr lang="en-US" altLang="en-US" smtClean="0">
                <a:latin typeface="Comic Sans MS" panose="030F0702030302020204" pitchFamily="66" charset="0"/>
              </a:rPr>
              <a:t> </a:t>
            </a:r>
            <a:r>
              <a:rPr lang="en-US" altLang="en-US" sz="2800" smtClean="0">
                <a:latin typeface="Comic Sans MS" panose="030F0702030302020204" pitchFamily="66" charset="0"/>
              </a:rPr>
              <a:t>CMU</a:t>
            </a:r>
            <a:endParaRPr lang="en-US" altLang="en-US" smtClean="0">
              <a:latin typeface="Comic Sans MS" panose="030F0702030302020204" pitchFamily="66" charset="0"/>
            </a:endParaRPr>
          </a:p>
        </p:txBody>
      </p:sp>
      <p:pic>
        <p:nvPicPr>
          <p:cNvPr id="61443" name="Picture 2" descr="http://s3.amazonaws.com/crunchbase_prod_assets/assets/images/original/0006/0311/60311v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143000"/>
            <a:ext cx="775335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>ChaCha Search Engine: </a:t>
            </a:r>
            <a:br>
              <a:rPr lang="en-US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</a:br>
            <a:r>
              <a:rPr lang="en-US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>powered by people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altLang="zh-CN" sz="2400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ChaCha is a human-guided search engine.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z="2400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Questions are answered real-time in an “ask a smart friend” format.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zh-CN" sz="2400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One can access ChaCha via its website, text message, or mobile apps.</a:t>
            </a:r>
          </a:p>
          <a:p>
            <a:pPr lvl="1" eaLnBrk="1" hangingPunct="1"/>
            <a:endParaRPr lang="en-US" altLang="zh-CN" sz="21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zh-CN" sz="24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pic>
        <p:nvPicPr>
          <p:cNvPr id="63492" name="Picture 8" descr="C:\Users\Wei\Desktop\IMG_6420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26"/>
          <a:stretch>
            <a:fillRect/>
          </a:stretch>
        </p:blipFill>
        <p:spPr>
          <a:xfrm>
            <a:off x="5105400" y="1524000"/>
            <a:ext cx="3581400" cy="4295775"/>
          </a:xfrm>
          <a:noFill/>
        </p:spPr>
      </p:pic>
      <p:sp>
        <p:nvSpPr>
          <p:cNvPr id="63493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smtClean="0">
                <a:latin typeface="Comic Sans MS" panose="030F0702030302020204" pitchFamily="66" charset="0"/>
              </a:rPr>
              <a:t>Crowdsensing: Smart City</a:t>
            </a:r>
          </a:p>
        </p:txBody>
      </p:sp>
      <p:pic>
        <p:nvPicPr>
          <p:cNvPr id="65539" name="Content Placeholder 5" descr="Screen Clippin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1"/>
          <a:stretch>
            <a:fillRect/>
          </a:stretch>
        </p:blipFill>
        <p:spPr>
          <a:xfrm>
            <a:off x="609600" y="2057400"/>
            <a:ext cx="3276600" cy="2941638"/>
          </a:xfrm>
        </p:spPr>
      </p:pic>
      <p:pic>
        <p:nvPicPr>
          <p:cNvPr id="65540" name="Content Placeholder 7" descr="Screen Clippin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3876675"/>
            <a:ext cx="2971800" cy="1762125"/>
          </a:xfrm>
        </p:spPr>
      </p:pic>
      <p:sp>
        <p:nvSpPr>
          <p:cNvPr id="65541" name="Rectangle 6"/>
          <p:cNvSpPr>
            <a:spLocks noChangeArrowheads="1"/>
          </p:cNvSpPr>
          <p:nvPr/>
        </p:nvSpPr>
        <p:spPr bwMode="auto">
          <a:xfrm>
            <a:off x="0" y="5181600"/>
            <a:ext cx="44196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lvl="1">
              <a:spcBef>
                <a:spcPct val="0"/>
              </a:spcBef>
              <a:buClrTx/>
              <a:buSzPct val="100000"/>
              <a:buFontTx/>
              <a:buNone/>
            </a:pPr>
            <a:r>
              <a:rPr lang="en-US" altLang="zh-CN" sz="180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G. Cardone et al, “</a:t>
            </a:r>
            <a:r>
              <a:rPr lang="en-US" altLang="en-US" sz="180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The ParticipAct Mobile Crowd Sensing Living lab: The Testbed for Smart Cities</a:t>
            </a:r>
            <a:r>
              <a:rPr lang="en-US" altLang="zh-CN" sz="180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,” IEEE </a:t>
            </a:r>
            <a:r>
              <a:rPr lang="en-US" altLang="en-US" sz="180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Communications Magazine</a:t>
            </a:r>
            <a:r>
              <a:rPr lang="en-US" altLang="zh-CN" sz="180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2014</a:t>
            </a:r>
          </a:p>
        </p:txBody>
      </p:sp>
      <p:sp>
        <p:nvSpPr>
          <p:cNvPr id="65542" name="Rectangle 9"/>
          <p:cNvSpPr>
            <a:spLocks noChangeArrowheads="1"/>
          </p:cNvSpPr>
          <p:nvPr/>
        </p:nvSpPr>
        <p:spPr bwMode="auto">
          <a:xfrm>
            <a:off x="4267200" y="5689600"/>
            <a:ext cx="5029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lvl="1">
              <a:spcBef>
                <a:spcPct val="0"/>
              </a:spcBef>
              <a:buClrTx/>
              <a:buSzPct val="100000"/>
              <a:buFontTx/>
              <a:buNone/>
            </a:pPr>
            <a:r>
              <a:rPr lang="en-US" altLang="zh-CN" sz="180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R. Vaish et al, “</a:t>
            </a:r>
            <a:r>
              <a:rPr lang="en-US" altLang="en-US" sz="180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Twitch Crowdsourcing: Crowd Contributions in Short Bursts of Time</a:t>
            </a:r>
            <a:r>
              <a:rPr lang="en-US" altLang="zh-CN" sz="180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,” CHI 2014</a:t>
            </a:r>
          </a:p>
        </p:txBody>
      </p:sp>
      <p:sp>
        <p:nvSpPr>
          <p:cNvPr id="65543" name="TextBox 8"/>
          <p:cNvSpPr txBox="1">
            <a:spLocks noChangeArrowheads="1"/>
          </p:cNvSpPr>
          <p:nvPr/>
        </p:nvSpPr>
        <p:spPr bwMode="auto">
          <a:xfrm>
            <a:off x="304800" y="1447800"/>
            <a:ext cx="426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Traveling safety</a:t>
            </a:r>
          </a:p>
        </p:txBody>
      </p:sp>
      <p:sp>
        <p:nvSpPr>
          <p:cNvPr id="65544" name="TextBox 1"/>
          <p:cNvSpPr txBox="1">
            <a:spLocks noChangeArrowheads="1"/>
          </p:cNvSpPr>
          <p:nvPr/>
        </p:nvSpPr>
        <p:spPr bwMode="auto">
          <a:xfrm>
            <a:off x="4648200" y="1443038"/>
            <a:ext cx="3200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Activity census</a:t>
            </a:r>
          </a:p>
        </p:txBody>
      </p:sp>
      <p:pic>
        <p:nvPicPr>
          <p:cNvPr id="65545" name="Picture 2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909763"/>
            <a:ext cx="4913313" cy="182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6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>Waze Social GPS, Maps &amp; Traffic</a:t>
            </a:r>
          </a:p>
        </p:txBody>
      </p:sp>
      <p:sp>
        <p:nvSpPr>
          <p:cNvPr id="67587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 smtClean="0">
                <a:latin typeface="Comic Sans MS" panose="030F0702030302020204" pitchFamily="66" charset="0"/>
                <a:ea typeface="宋体" panose="02010600030101010101" pitchFamily="2" charset="-122"/>
              </a:rPr>
              <a:t>Waze is the world's largest community-based traffic and navigation app.</a:t>
            </a:r>
          </a:p>
          <a:p>
            <a:endParaRPr lang="en-US" altLang="en-US" smtClean="0"/>
          </a:p>
        </p:txBody>
      </p:sp>
      <p:pic>
        <p:nvPicPr>
          <p:cNvPr id="6758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667000"/>
            <a:ext cx="2157413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213" y="2667000"/>
            <a:ext cx="2160587" cy="384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667000"/>
            <a:ext cx="2174875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1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2667000"/>
            <a:ext cx="2109787" cy="383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2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smtClean="0">
                <a:latin typeface="Comic Sans MS" panose="030F0702030302020204" pitchFamily="66" charset="0"/>
              </a:rPr>
              <a:t>Smartphone-based Crowdsensing</a:t>
            </a:r>
            <a:endParaRPr lang="en-US" altLang="en-US" smtClean="0">
              <a:latin typeface="Comic Sans MS" panose="030F0702030302020204" pitchFamily="66" charset="0"/>
            </a:endParaRPr>
          </a:p>
        </p:txBody>
      </p:sp>
      <p:sp>
        <p:nvSpPr>
          <p:cNvPr id="68611" name="Content Placeholder 4"/>
          <p:cNvSpPr>
            <a:spLocks noGrp="1"/>
          </p:cNvSpPr>
          <p:nvPr>
            <p:ph sz="half" idx="1"/>
          </p:nvPr>
        </p:nvSpPr>
        <p:spPr>
          <a:xfrm>
            <a:off x="0" y="1371600"/>
            <a:ext cx="4419600" cy="5181600"/>
          </a:xfrm>
        </p:spPr>
        <p:txBody>
          <a:bodyPr/>
          <a:lstStyle/>
          <a:p>
            <a:r>
              <a:rPr lang="en-US" altLang="en-US" smtClean="0">
                <a:latin typeface="Comic Sans MS" panose="030F0702030302020204" pitchFamily="66" charset="0"/>
              </a:rPr>
              <a:t>Smart city</a:t>
            </a:r>
          </a:p>
          <a:p>
            <a:pPr lvl="1"/>
            <a:r>
              <a:rPr lang="en-US" altLang="en-US" sz="2000" smtClean="0">
                <a:latin typeface="Comic Sans MS" panose="030F0702030302020204" pitchFamily="66" charset="0"/>
              </a:rPr>
              <a:t>Personalized recommendation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US" altLang="zh-CN" sz="14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P. Organisciak </a:t>
            </a:r>
            <a:r>
              <a:rPr lang="en-US" altLang="en-US" sz="14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et al,</a:t>
            </a:r>
            <a:r>
              <a:rPr lang="en-US" altLang="zh-CN" sz="14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“A Crowd of Your Own: Crowdsourcing for On-demand Personalization,”</a:t>
            </a:r>
            <a:r>
              <a:rPr lang="en-US" altLang="en-US" sz="14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AAAI</a:t>
            </a:r>
            <a:r>
              <a:rPr lang="en-US" altLang="zh-CN" sz="14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en-US" sz="14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2014</a:t>
            </a:r>
          </a:p>
          <a:p>
            <a:pPr lvl="1"/>
            <a:r>
              <a:rPr lang="en-US" altLang="en-US" sz="2000" smtClean="0">
                <a:latin typeface="Comic Sans MS" panose="030F0702030302020204" pitchFamily="66" charset="0"/>
              </a:rPr>
              <a:t>Public transportation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US" altLang="en-US" sz="14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Z. He et al, “High Quality Participant Recruitment in Vehicle-based Crowdsourcing using Predicatable Mobility,” INFOCOM 2015</a:t>
            </a:r>
            <a:endParaRPr lang="en-US" altLang="en-US" sz="2000" smtClean="0">
              <a:latin typeface="Comic Sans MS" panose="030F0702030302020204" pitchFamily="66" charset="0"/>
            </a:endParaRPr>
          </a:p>
          <a:p>
            <a:pPr lvl="1"/>
            <a:r>
              <a:rPr lang="en-US" altLang="en-US" sz="2000" smtClean="0">
                <a:latin typeface="Comic Sans MS" panose="030F0702030302020204" pitchFamily="66" charset="0"/>
              </a:rPr>
              <a:t>Indoor map construction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US" altLang="zh-CN" sz="14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X. Guo </a:t>
            </a:r>
            <a:r>
              <a:rPr lang="en-US" altLang="en-US" sz="14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et al,</a:t>
            </a:r>
            <a:r>
              <a:rPr lang="en-US" altLang="zh-CN" sz="14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“</a:t>
            </a:r>
            <a:r>
              <a:rPr lang="en-US" altLang="en-US" sz="14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ShopProfiler: Profiling Shops with Crowdsourcing Data</a:t>
            </a:r>
            <a:r>
              <a:rPr lang="en-US" altLang="zh-CN" sz="14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,”</a:t>
            </a:r>
            <a:r>
              <a:rPr lang="en-US" altLang="en-US" sz="14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INFOCOM</a:t>
            </a:r>
            <a:r>
              <a:rPr lang="en-US" altLang="zh-CN" sz="14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en-US" sz="14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2014</a:t>
            </a:r>
            <a:endParaRPr lang="en-US" altLang="en-US" sz="2000" smtClean="0">
              <a:latin typeface="Comic Sans MS" panose="030F0702030302020204" pitchFamily="66" charset="0"/>
            </a:endParaRPr>
          </a:p>
          <a:p>
            <a:pPr lvl="1"/>
            <a:r>
              <a:rPr lang="en-US" altLang="en-US" sz="2000" smtClean="0">
                <a:latin typeface="Comic Sans MS" panose="030F0702030302020204" pitchFamily="66" charset="0"/>
              </a:rPr>
              <a:t>Speaker counting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US" altLang="zh-CN" sz="14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C. Xu </a:t>
            </a:r>
            <a:r>
              <a:rPr lang="en-US" altLang="en-US" sz="14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et al,</a:t>
            </a:r>
            <a:r>
              <a:rPr lang="en-US" altLang="zh-CN" sz="14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“Crowdsensing the Speaker Count in The Wild: Implications and Applications,”</a:t>
            </a:r>
            <a:r>
              <a:rPr lang="en-US" altLang="en-US" sz="14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IEEE communications magazine </a:t>
            </a:r>
            <a:r>
              <a:rPr lang="en-US" altLang="zh-CN" sz="14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en-US" sz="14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2014</a:t>
            </a:r>
          </a:p>
          <a:p>
            <a:pPr lvl="1">
              <a:buFont typeface="Wingdings" panose="05000000000000000000" pitchFamily="2" charset="2"/>
              <a:buNone/>
            </a:pPr>
            <a:endParaRPr lang="en-US" altLang="en-US" smtClean="0"/>
          </a:p>
        </p:txBody>
      </p:sp>
      <p:sp>
        <p:nvSpPr>
          <p:cNvPr id="68612" name="Content Placeholder 5"/>
          <p:cNvSpPr>
            <a:spLocks noGrp="1"/>
          </p:cNvSpPr>
          <p:nvPr>
            <p:ph sz="half" idx="2"/>
          </p:nvPr>
        </p:nvSpPr>
        <p:spPr>
          <a:xfrm>
            <a:off x="4343400" y="1295400"/>
            <a:ext cx="4876800" cy="5105400"/>
          </a:xfrm>
        </p:spPr>
        <p:txBody>
          <a:bodyPr/>
          <a:lstStyle/>
          <a:p>
            <a:r>
              <a:rPr lang="en-US" altLang="en-US" smtClean="0">
                <a:latin typeface="Comic Sans MS" panose="030F0702030302020204" pitchFamily="66" charset="0"/>
              </a:rPr>
              <a:t>Some challenges</a:t>
            </a:r>
          </a:p>
          <a:p>
            <a:pPr lvl="1"/>
            <a:r>
              <a:rPr lang="en-US" altLang="en-US" sz="2000" smtClean="0">
                <a:latin typeface="Comic Sans MS" panose="030F0702030302020204" pitchFamily="66" charset="0"/>
              </a:rPr>
              <a:t>GPS-less (energy efficient)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US" altLang="zh-CN" sz="14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X. Sheng </a:t>
            </a:r>
            <a:r>
              <a:rPr lang="en-US" altLang="en-US" sz="14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et al,</a:t>
            </a:r>
            <a:r>
              <a:rPr lang="en-US" altLang="zh-CN" sz="14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“Leveraging GPS-less sensing Scheduling for Green Mobile Crowd Sensing,”</a:t>
            </a:r>
            <a:r>
              <a:rPr lang="en-US" altLang="en-US" sz="14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JIoT</a:t>
            </a:r>
            <a:r>
              <a:rPr lang="en-US" altLang="zh-CN" sz="14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en-US" sz="14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2014</a:t>
            </a:r>
          </a:p>
          <a:p>
            <a:pPr lvl="1"/>
            <a:r>
              <a:rPr lang="en-US" altLang="en-US" sz="2000" smtClean="0">
                <a:latin typeface="Comic Sans MS" panose="030F0702030302020204" pitchFamily="66" charset="0"/>
              </a:rPr>
              <a:t>Trustfulness &amp; Game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US" altLang="zh-CN" sz="14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Z. Feng </a:t>
            </a:r>
            <a:r>
              <a:rPr lang="en-US" altLang="en-US" sz="14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et al,</a:t>
            </a:r>
            <a:r>
              <a:rPr lang="en-US" altLang="zh-CN" sz="14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“TRAC: Truthful Auction for Location-aware Collaborative Sensing in Mobile Crowdsourcing,”</a:t>
            </a:r>
            <a:r>
              <a:rPr lang="en-US" altLang="en-US" sz="14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INFOCOM</a:t>
            </a:r>
            <a:r>
              <a:rPr lang="en-US" altLang="zh-CN" sz="14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en-US" sz="14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2014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US" altLang="en-US" sz="14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T. Luo et al, “Crowdsourcing with Tullock Contests: a New Perspective,” INFOCOM 2015</a:t>
            </a:r>
          </a:p>
          <a:p>
            <a:pPr lvl="1"/>
            <a:r>
              <a:rPr lang="en-US" altLang="en-US" sz="2000" smtClean="0">
                <a:latin typeface="Comic Sans MS" panose="030F0702030302020204" pitchFamily="66" charset="0"/>
              </a:rPr>
              <a:t>Coverage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US" altLang="zh-CN" sz="14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M. Karliopoulos </a:t>
            </a:r>
            <a:r>
              <a:rPr lang="en-US" altLang="en-US" sz="14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et al,</a:t>
            </a:r>
            <a:r>
              <a:rPr lang="en-US" altLang="zh-CN" sz="14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“User Recruitment for Mobile Crowdsensing over Opportunistic Networks,”</a:t>
            </a:r>
            <a:r>
              <a:rPr lang="en-US" altLang="en-US" sz="14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INFOCOM</a:t>
            </a:r>
            <a:r>
              <a:rPr lang="en-US" altLang="zh-CN" sz="14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en-US" sz="14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2015</a:t>
            </a:r>
          </a:p>
          <a:p>
            <a:pPr lvl="1"/>
            <a:r>
              <a:rPr lang="en-US" altLang="en-US" sz="2000" smtClean="0">
                <a:latin typeface="Comic Sans MS" panose="030F0702030302020204" pitchFamily="66" charset="0"/>
              </a:rPr>
              <a:t>Privacy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US" altLang="zh-CN" sz="14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L. Pournajaf </a:t>
            </a:r>
            <a:r>
              <a:rPr lang="en-US" altLang="en-US" sz="14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et al,</a:t>
            </a:r>
            <a:r>
              <a:rPr lang="en-US" altLang="zh-CN" sz="14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“Spatial Task Assignment for Crowd Sensing with Cloaked Locations,”</a:t>
            </a:r>
            <a:r>
              <a:rPr lang="en-US" altLang="en-US" sz="14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MDM</a:t>
            </a:r>
            <a:r>
              <a:rPr lang="en-US" altLang="zh-CN" sz="14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en-US" sz="14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2014</a:t>
            </a:r>
          </a:p>
          <a:p>
            <a:pPr lvl="1"/>
            <a:endParaRPr lang="en-US" altLang="en-US" smtClean="0"/>
          </a:p>
        </p:txBody>
      </p:sp>
      <p:sp>
        <p:nvSpPr>
          <p:cNvPr id="68613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724400"/>
            <a:ext cx="7772400" cy="1362075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b="0" dirty="0" smtClean="0">
                <a:latin typeface="Comic Sans MS" pitchFamily="66" charset="0"/>
              </a:rPr>
              <a:t>Paradigms</a:t>
            </a:r>
            <a:endParaRPr lang="en-US" b="0" dirty="0">
              <a:latin typeface="Comic Sans MS" pitchFamily="66" charset="0"/>
            </a:endParaRPr>
          </a:p>
        </p:txBody>
      </p:sp>
      <p:sp>
        <p:nvSpPr>
          <p:cNvPr id="70659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mtClean="0">
                <a:latin typeface="Comic Sans MS" panose="030F0702030302020204" pitchFamily="66" charset="0"/>
              </a:rPr>
              <a:t>Sequential</a:t>
            </a:r>
          </a:p>
          <a:p>
            <a:r>
              <a:rPr lang="en-US" altLang="en-US" smtClean="0">
                <a:latin typeface="Comic Sans MS" panose="030F0702030302020204" pitchFamily="66" charset="0"/>
              </a:rPr>
              <a:t>Iterative and Parallel</a:t>
            </a:r>
          </a:p>
          <a:p>
            <a:r>
              <a:rPr lang="en-US" altLang="en-US" smtClean="0">
                <a:latin typeface="Comic Sans MS" panose="030F0702030302020204" pitchFamily="66" charset="0"/>
              </a:rPr>
              <a:t>Divide-and-Conquer and Aggregate</a:t>
            </a:r>
          </a:p>
          <a:p>
            <a:r>
              <a:rPr lang="en-US" altLang="en-US" smtClean="0">
                <a:latin typeface="Comic Sans MS" panose="030F0702030302020204" pitchFamily="66" charset="0"/>
              </a:rPr>
              <a:t>Map and Reduce: a Special Case</a:t>
            </a:r>
          </a:p>
          <a:p>
            <a:r>
              <a:rPr lang="en-US" altLang="en-US" smtClean="0">
                <a:latin typeface="Comic Sans MS" panose="030F0702030302020204" pitchFamily="66" charset="0"/>
              </a:rPr>
              <a:t>Publish/Subscribe</a:t>
            </a:r>
          </a:p>
          <a:p>
            <a:endParaRPr lang="en-US" altLang="en-US" smtClean="0">
              <a:latin typeface="Comic Sans MS" panose="030F0702030302020204" pitchFamily="66" charset="0"/>
            </a:endParaRPr>
          </a:p>
        </p:txBody>
      </p:sp>
      <p:sp>
        <p:nvSpPr>
          <p:cNvPr id="70660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1412"/>
          </a:xfrm>
        </p:spPr>
        <p:txBody>
          <a:bodyPr/>
          <a:lstStyle/>
          <a:p>
            <a:r>
              <a:rPr lang="en-US" altLang="en-US" sz="4000" smtClean="0">
                <a:latin typeface="Comic Sans MS" panose="030F0702030302020204" pitchFamily="66" charset="0"/>
              </a:rPr>
              <a:t>Sequential: Collaborative Workflow</a:t>
            </a:r>
          </a:p>
        </p:txBody>
      </p:sp>
      <p:sp>
        <p:nvSpPr>
          <p:cNvPr id="7168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4419600" cy="4529138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en-US" altLang="en-US" smtClean="0"/>
          </a:p>
          <a:p>
            <a:pPr marL="0" indent="0"/>
            <a:r>
              <a:rPr lang="en-US" altLang="en-US" sz="2400" smtClean="0">
                <a:latin typeface="Comic Sans MS" panose="030F0702030302020204" pitchFamily="66" charset="0"/>
              </a:rPr>
              <a:t>Lexical translation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en-US" sz="2400" smtClean="0">
                <a:latin typeface="Comic Sans MS" panose="030F0702030302020204" pitchFamily="66" charset="0"/>
              </a:rPr>
              <a:t>   </a:t>
            </a:r>
            <a:r>
              <a:rPr lang="en-US" altLang="en-US" sz="2000" smtClean="0">
                <a:latin typeface="Comic Sans MS" panose="030F0702030302020204" pitchFamily="66" charset="0"/>
              </a:rPr>
              <a:t>(weak bilinguals or machine)</a:t>
            </a:r>
          </a:p>
          <a:p>
            <a:pPr marL="0" indent="0"/>
            <a:r>
              <a:rPr lang="en-US" altLang="en-US" sz="2400" smtClean="0">
                <a:latin typeface="Comic Sans MS" panose="030F0702030302020204" pitchFamily="66" charset="0"/>
              </a:rPr>
              <a:t>Assistive translation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en-US" sz="2000" smtClean="0">
                <a:latin typeface="Comic Sans MS" panose="030F0702030302020204" pitchFamily="66" charset="0"/>
              </a:rPr>
              <a:t>    (strong bilinguals)</a:t>
            </a:r>
          </a:p>
          <a:p>
            <a:pPr marL="0" indent="0"/>
            <a:r>
              <a:rPr lang="en-US" altLang="en-US" sz="2400" smtClean="0">
                <a:latin typeface="Comic Sans MS" panose="030F0702030302020204" pitchFamily="66" charset="0"/>
              </a:rPr>
              <a:t>Refine sentence </a:t>
            </a:r>
            <a:br>
              <a:rPr lang="en-US" altLang="en-US" sz="2400" smtClean="0">
                <a:latin typeface="Comic Sans MS" panose="030F0702030302020204" pitchFamily="66" charset="0"/>
              </a:rPr>
            </a:br>
            <a:r>
              <a:rPr lang="en-US" altLang="en-US" sz="2400" smtClean="0">
                <a:latin typeface="Comic Sans MS" panose="030F0702030302020204" pitchFamily="66" charset="0"/>
              </a:rPr>
              <a:t>   </a:t>
            </a:r>
            <a:r>
              <a:rPr lang="en-US" altLang="en-US" sz="2000" smtClean="0">
                <a:latin typeface="Comic Sans MS" panose="030F0702030302020204" pitchFamily="66" charset="0"/>
              </a:rPr>
              <a:t>(monolinguals)</a:t>
            </a:r>
          </a:p>
        </p:txBody>
      </p:sp>
      <p:sp>
        <p:nvSpPr>
          <p:cNvPr id="7168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7168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338" y="1524000"/>
            <a:ext cx="4640262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Rectangle 4"/>
          <p:cNvSpPr>
            <a:spLocks noChangeArrowheads="1"/>
          </p:cNvSpPr>
          <p:nvPr/>
        </p:nvSpPr>
        <p:spPr bwMode="auto">
          <a:xfrm>
            <a:off x="914400" y="5257800"/>
            <a:ext cx="7467600" cy="7080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V.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Ambati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  <a:ea typeface="宋体" pitchFamily="2" charset="-122"/>
              </a:rPr>
              <a:t>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et al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  <a:ea typeface="宋体" pitchFamily="2" charset="-122"/>
              </a:rPr>
              <a:t>, “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Collaborative Workflow for Crowdsourcing Translation,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  <a:ea typeface="宋体" pitchFamily="2" charset="-122"/>
              </a:rPr>
              <a:t>”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 CSCW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  <a:ea typeface="宋体" pitchFamily="2" charset="-122"/>
              </a:rPr>
              <a:t>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2012</a:t>
            </a:r>
          </a:p>
        </p:txBody>
      </p:sp>
      <p:sp>
        <p:nvSpPr>
          <p:cNvPr id="71687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>Iterative and Parallel</a:t>
            </a:r>
          </a:p>
        </p:txBody>
      </p:sp>
      <p:sp>
        <p:nvSpPr>
          <p:cNvPr id="73731" name="Content Placeholder 1"/>
          <p:cNvSpPr>
            <a:spLocks noGrp="1"/>
          </p:cNvSpPr>
          <p:nvPr>
            <p:ph idx="1"/>
          </p:nvPr>
        </p:nvSpPr>
        <p:spPr>
          <a:xfrm>
            <a:off x="504825" y="1571625"/>
            <a:ext cx="8228013" cy="4529138"/>
          </a:xfrm>
          <a:solidFill>
            <a:schemeClr val="bg1"/>
          </a:solidFill>
        </p:spPr>
        <p:txBody>
          <a:bodyPr/>
          <a:lstStyle/>
          <a:p>
            <a:r>
              <a:rPr lang="en-US" altLang="en-US" sz="2400" smtClean="0">
                <a:latin typeface="Comic Sans MS" panose="030F0702030302020204" pitchFamily="66" charset="0"/>
              </a:rPr>
              <a:t>Iterative improve and vote</a:t>
            </a:r>
          </a:p>
          <a:p>
            <a:endParaRPr lang="en-US" altLang="en-US" smtClean="0"/>
          </a:p>
        </p:txBody>
      </p:sp>
      <p:sp>
        <p:nvSpPr>
          <p:cNvPr id="73732" name="Rectangle 2"/>
          <p:cNvSpPr>
            <a:spLocks noChangeArrowheads="1"/>
          </p:cNvSpPr>
          <p:nvPr/>
        </p:nvSpPr>
        <p:spPr bwMode="auto">
          <a:xfrm>
            <a:off x="1981200" y="5562600"/>
            <a:ext cx="457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</a:rPr>
              <a:t>Greg Little </a:t>
            </a:r>
            <a:r>
              <a:rPr lang="en-US" altLang="en-US" sz="1800" i="1">
                <a:solidFill>
                  <a:schemeClr val="bg1"/>
                </a:solidFill>
              </a:rPr>
              <a:t>et al</a:t>
            </a:r>
            <a:r>
              <a:rPr lang="en-US" altLang="en-US" sz="1800">
                <a:solidFill>
                  <a:schemeClr val="bg1"/>
                </a:solidFill>
              </a:rPr>
              <a:t>. “Exploring iterative and parallel human computation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processes.” HCOMP 2010.</a:t>
            </a:r>
          </a:p>
        </p:txBody>
      </p:sp>
      <p:sp>
        <p:nvSpPr>
          <p:cNvPr id="36870" name="TextBox 3"/>
          <p:cNvSpPr txBox="1">
            <a:spLocks noChangeArrowheads="1"/>
          </p:cNvSpPr>
          <p:nvPr/>
        </p:nvSpPr>
        <p:spPr bwMode="auto">
          <a:xfrm>
            <a:off x="533400" y="5700713"/>
            <a:ext cx="8458200" cy="7080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G. Little et al, “Exploring Iterative and Parallel Human Computation Processes,” HCOMP 2010</a:t>
            </a:r>
          </a:p>
        </p:txBody>
      </p:sp>
      <p:pic>
        <p:nvPicPr>
          <p:cNvPr id="7373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213" y="2852738"/>
            <a:ext cx="2836862" cy="251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2046288"/>
            <a:ext cx="5372100" cy="3448050"/>
          </a:xfrm>
          <a:prstGeom prst="rect">
            <a:avLst/>
          </a:prstGeom>
          <a:noFill/>
          <a:ln w="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6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838200"/>
            <a:ext cx="8763000" cy="609600"/>
          </a:xfrm>
        </p:spPr>
        <p:txBody>
          <a:bodyPr lIns="0" rIns="0">
            <a:normAutofit fontScale="90000"/>
          </a:bodyPr>
          <a:lstStyle/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r>
              <a:rPr lang="en-US" dirty="0" smtClean="0"/>
              <a:t>  </a:t>
            </a:r>
            <a:r>
              <a:rPr lang="en-US" sz="4400" dirty="0" smtClean="0">
                <a:latin typeface="Comic Sans MS" pitchFamily="66" charset="0"/>
              </a:rPr>
              <a:t>Big Data is Everywhere</a:t>
            </a:r>
            <a:r>
              <a:rPr lang="en-US" dirty="0" smtClean="0"/>
              <a:t>! </a:t>
            </a:r>
            <a:endParaRPr lang="en-US" dirty="0"/>
          </a:p>
        </p:txBody>
      </p:sp>
      <p:sp>
        <p:nvSpPr>
          <p:cNvPr id="16387" name="Rectangle 2"/>
          <p:cNvSpPr>
            <a:spLocks noGrp="1" noChangeArrowheads="1"/>
          </p:cNvSpPr>
          <p:nvPr>
            <p:ph idx="1"/>
          </p:nvPr>
        </p:nvSpPr>
        <p:spPr>
          <a:xfrm>
            <a:off x="152400" y="1752600"/>
            <a:ext cx="8763000" cy="5334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>
                <a:latin typeface="Comic Sans MS" pitchFamily="66" charset="0"/>
              </a:rPr>
              <a:t>Lots of data is being collected: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dirty="0">
                <a:latin typeface="Comic Sans MS" pitchFamily="66" charset="0"/>
              </a:rPr>
              <a:t> </a:t>
            </a:r>
            <a:r>
              <a:rPr lang="en-US" dirty="0" smtClean="0">
                <a:latin typeface="Comic Sans MS" pitchFamily="66" charset="0"/>
              </a:rPr>
              <a:t>  </a:t>
            </a:r>
            <a:r>
              <a:rPr lang="en-US" sz="2800" dirty="0" smtClean="0">
                <a:solidFill>
                  <a:srgbClr val="0070C0"/>
                </a:solidFill>
                <a:latin typeface="Comic Sans MS" pitchFamily="66" charset="0"/>
              </a:rPr>
              <a:t>Volume, Variety, Velocity</a:t>
            </a:r>
          </a:p>
          <a:p>
            <a:pPr lvl="1">
              <a:defRPr/>
            </a:pPr>
            <a:r>
              <a:rPr lang="en-US" sz="2400" dirty="0" smtClean="0">
                <a:latin typeface="Comic Sans MS" pitchFamily="66" charset="0"/>
              </a:rPr>
              <a:t>Web data, e-commerce</a:t>
            </a:r>
          </a:p>
          <a:p>
            <a:pPr lvl="1">
              <a:defRPr/>
            </a:pPr>
            <a:r>
              <a:rPr lang="en-US" sz="2400" dirty="0">
                <a:latin typeface="Comic Sans MS" pitchFamily="66" charset="0"/>
              </a:rPr>
              <a:t>P</a:t>
            </a:r>
            <a:r>
              <a:rPr lang="en-US" sz="2400" dirty="0" smtClean="0">
                <a:latin typeface="Comic Sans MS" pitchFamily="66" charset="0"/>
              </a:rPr>
              <a:t>urchases </a:t>
            </a:r>
          </a:p>
          <a:p>
            <a:pPr lvl="1">
              <a:defRPr/>
            </a:pPr>
            <a:r>
              <a:rPr lang="en-US" sz="2400" dirty="0" smtClean="0">
                <a:latin typeface="Comic Sans MS" pitchFamily="66" charset="0"/>
              </a:rPr>
              <a:t>Bank/credit card transactions</a:t>
            </a:r>
          </a:p>
          <a:p>
            <a:pPr lvl="1">
              <a:defRPr/>
            </a:pPr>
            <a:r>
              <a:rPr lang="en-US" sz="2400" dirty="0" smtClean="0">
                <a:latin typeface="Comic Sans MS" pitchFamily="66" charset="0"/>
              </a:rPr>
              <a:t>Video and images</a:t>
            </a:r>
          </a:p>
          <a:p>
            <a:pPr lvl="1">
              <a:defRPr/>
            </a:pPr>
            <a:r>
              <a:rPr lang="en-US" sz="2400" dirty="0" smtClean="0">
                <a:latin typeface="Comic Sans MS" pitchFamily="66" charset="0"/>
              </a:rPr>
              <a:t>Social networks</a:t>
            </a:r>
          </a:p>
        </p:txBody>
      </p:sp>
      <p:pic>
        <p:nvPicPr>
          <p:cNvPr id="1229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200" y="2590800"/>
            <a:ext cx="294957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6613" cy="1141412"/>
          </a:xfrm>
        </p:spPr>
        <p:txBody>
          <a:bodyPr/>
          <a:lstStyle/>
          <a:p>
            <a:r>
              <a:rPr lang="en-US" altLang="en-US" sz="4000" smtClean="0">
                <a:latin typeface="Comic Sans MS" panose="030F0702030302020204" pitchFamily="66" charset="0"/>
              </a:rPr>
              <a:t>Divide-and-Conquer and Aggregate</a:t>
            </a:r>
          </a:p>
        </p:txBody>
      </p:sp>
      <p:sp>
        <p:nvSpPr>
          <p:cNvPr id="75779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</p:txBody>
      </p:sp>
      <p:sp>
        <p:nvSpPr>
          <p:cNvPr id="75780" name="Content Placeholder 7"/>
          <p:cNvSpPr>
            <a:spLocks noGrp="1"/>
          </p:cNvSpPr>
          <p:nvPr>
            <p:ph sz="half" idx="2"/>
          </p:nvPr>
        </p:nvSpPr>
        <p:spPr>
          <a:xfrm>
            <a:off x="457200" y="1524000"/>
            <a:ext cx="4038600" cy="4529138"/>
          </a:xfrm>
        </p:spPr>
        <p:txBody>
          <a:bodyPr/>
          <a:lstStyle/>
          <a:p>
            <a:r>
              <a:rPr lang="en-US" altLang="en-US" sz="2400" smtClean="0">
                <a:latin typeface="Comic Sans MS" panose="030F0702030302020204" pitchFamily="66" charset="0"/>
              </a:rPr>
              <a:t>Divide-and-Conquer and Aggregate</a:t>
            </a:r>
          </a:p>
          <a:p>
            <a:pPr lvl="1"/>
            <a:r>
              <a:rPr lang="en-US" altLang="en-US" sz="2000" smtClean="0">
                <a:latin typeface="Comic Sans MS" panose="030F0702030302020204" pitchFamily="66" charset="0"/>
              </a:rPr>
              <a:t>Decompose a problem statement and aggregate the results</a:t>
            </a:r>
          </a:p>
          <a:p>
            <a:pPr lvl="1"/>
            <a:endParaRPr lang="en-US" altLang="en-US" sz="2000" smtClean="0">
              <a:latin typeface="Comic Sans MS" panose="030F0702030302020204" pitchFamily="66" charset="0"/>
            </a:endParaRPr>
          </a:p>
          <a:p>
            <a:r>
              <a:rPr lang="en-US" altLang="en-US" sz="2400" smtClean="0">
                <a:latin typeface="Comic Sans MS" panose="030F0702030302020204" pitchFamily="66" charset="0"/>
              </a:rPr>
              <a:t>Two special aggregates</a:t>
            </a:r>
          </a:p>
          <a:p>
            <a:pPr lvl="1"/>
            <a:r>
              <a:rPr lang="en-US" altLang="en-US" sz="2000" smtClean="0">
                <a:latin typeface="Comic Sans MS" panose="030F0702030302020204" pitchFamily="66" charset="0"/>
              </a:rPr>
              <a:t>Merge</a:t>
            </a:r>
          </a:p>
          <a:p>
            <a:pPr lvl="1"/>
            <a:r>
              <a:rPr lang="en-US" altLang="en-US" sz="2000" smtClean="0">
                <a:latin typeface="Comic Sans MS" panose="030F0702030302020204" pitchFamily="66" charset="0"/>
              </a:rPr>
              <a:t>Reduce</a:t>
            </a:r>
          </a:p>
        </p:txBody>
      </p:sp>
      <p:sp>
        <p:nvSpPr>
          <p:cNvPr id="75781" name="TextBox 8"/>
          <p:cNvSpPr txBox="1">
            <a:spLocks noChangeArrowheads="1"/>
          </p:cNvSpPr>
          <p:nvPr/>
        </p:nvSpPr>
        <p:spPr bwMode="auto">
          <a:xfrm>
            <a:off x="304800" y="5521325"/>
            <a:ext cx="83835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lvl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rgbClr val="7F7F7F"/>
                </a:solidFill>
                <a:latin typeface="Comic Sans MS" panose="030F0702030302020204" pitchFamily="66" charset="0"/>
              </a:rPr>
              <a:t>P. Minder</a:t>
            </a:r>
            <a:r>
              <a:rPr lang="en-US" altLang="zh-CN" sz="200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et al, “</a:t>
            </a:r>
            <a:r>
              <a:rPr lang="en-US" altLang="en-US" sz="2000">
                <a:solidFill>
                  <a:srgbClr val="7F7F7F"/>
                </a:solidFill>
                <a:latin typeface="Comic Sans MS" panose="030F0702030302020204" pitchFamily="66" charset="0"/>
              </a:rPr>
              <a:t>Crowdlang - First Steps Towards Programmable</a:t>
            </a:r>
            <a:endParaRPr lang="en-US" altLang="zh-CN" sz="2000">
              <a:solidFill>
                <a:srgbClr val="7F7F7F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rgbClr val="7F7F7F"/>
                </a:solidFill>
                <a:latin typeface="Comic Sans MS" panose="030F0702030302020204" pitchFamily="66" charset="0"/>
              </a:rPr>
              <a:t>Human Computers for General Computation,</a:t>
            </a:r>
            <a:r>
              <a:rPr lang="en-US" altLang="zh-CN" sz="200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”</a:t>
            </a:r>
            <a:r>
              <a:rPr lang="en-US" altLang="en-US" sz="2000">
                <a:solidFill>
                  <a:srgbClr val="7F7F7F"/>
                </a:solidFill>
                <a:latin typeface="Comic Sans MS" panose="030F0702030302020204" pitchFamily="66" charset="0"/>
              </a:rPr>
              <a:t> AAAI</a:t>
            </a:r>
            <a:r>
              <a:rPr lang="en-US" altLang="zh-CN" sz="200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en-US" sz="2000">
                <a:solidFill>
                  <a:srgbClr val="7F7F7F"/>
                </a:solidFill>
                <a:latin typeface="Comic Sans MS" panose="030F0702030302020204" pitchFamily="66" charset="0"/>
              </a:rPr>
              <a:t>2011.</a:t>
            </a:r>
          </a:p>
        </p:txBody>
      </p:sp>
      <p:graphicFrame>
        <p:nvGraphicFramePr>
          <p:cNvPr id="75782" name="Object 7"/>
          <p:cNvGraphicFramePr>
            <a:graphicFrameLocks noChangeAspect="1"/>
          </p:cNvGraphicFramePr>
          <p:nvPr/>
        </p:nvGraphicFramePr>
        <p:xfrm>
          <a:off x="4533900" y="1295400"/>
          <a:ext cx="4267200" cy="4081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86" name="Visio" r:id="rId4" imgW="7032535" imgH="6725215" progId="Visio.Drawing.11">
                  <p:embed/>
                </p:oleObj>
              </mc:Choice>
              <mc:Fallback>
                <p:oleObj name="Visio" r:id="rId4" imgW="7032535" imgH="6725215" progId="Visio.Drawing.11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3900" y="1295400"/>
                        <a:ext cx="4267200" cy="4081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rgbClr val="007A5C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783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smtClean="0">
                <a:latin typeface="Comic Sans MS" panose="030F0702030302020204" pitchFamily="66" charset="0"/>
              </a:rPr>
              <a:t>Map and Reduce: A Special Case</a:t>
            </a:r>
          </a:p>
        </p:txBody>
      </p:sp>
      <p:sp>
        <p:nvSpPr>
          <p:cNvPr id="778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000" smtClean="0">
                <a:solidFill>
                  <a:srgbClr val="7F7F7F"/>
                </a:solidFill>
                <a:latin typeface="Comic Sans MS" panose="030F0702030302020204" pitchFamily="66" charset="0"/>
              </a:rPr>
              <a:t>A. Kittur et al,</a:t>
            </a:r>
            <a:r>
              <a:rPr lang="en-US" altLang="zh-CN" sz="20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“</a:t>
            </a:r>
            <a:r>
              <a:rPr lang="en-US" altLang="en-US" sz="2000" smtClean="0">
                <a:solidFill>
                  <a:srgbClr val="7F7F7F"/>
                </a:solidFill>
                <a:latin typeface="Comic Sans MS" panose="030F0702030302020204" pitchFamily="66" charset="0"/>
              </a:rPr>
              <a:t>Crowdforge: Crowdsourcing Complex Work,</a:t>
            </a:r>
            <a:r>
              <a:rPr lang="en-US" altLang="zh-CN" sz="20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”</a:t>
            </a:r>
            <a:r>
              <a:rPr lang="en-US" altLang="en-US" sz="2000" smtClean="0">
                <a:solidFill>
                  <a:srgbClr val="7F7F7F"/>
                </a:solidFill>
                <a:latin typeface="Comic Sans MS" panose="030F0702030302020204" pitchFamily="66" charset="0"/>
              </a:rPr>
              <a:t> UIST</a:t>
            </a:r>
            <a:r>
              <a:rPr lang="en-US" altLang="zh-CN" sz="20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en-US" sz="2000" smtClean="0">
                <a:solidFill>
                  <a:srgbClr val="7F7F7F"/>
                </a:solidFill>
                <a:latin typeface="Comic Sans MS" panose="030F0702030302020204" pitchFamily="66" charset="0"/>
              </a:rPr>
              <a:t>2011</a:t>
            </a:r>
          </a:p>
          <a:p>
            <a:endParaRPr lang="en-US" altLang="en-US" smtClean="0"/>
          </a:p>
        </p:txBody>
      </p:sp>
      <p:pic>
        <p:nvPicPr>
          <p:cNvPr id="778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8" y="2076450"/>
            <a:ext cx="3810000" cy="309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65275"/>
            <a:ext cx="3886200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0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smtClean="0">
                <a:latin typeface="Comic Sans MS" panose="030F0702030302020204" pitchFamily="66" charset="0"/>
              </a:rPr>
              <a:t>Publish and Subscribe</a:t>
            </a:r>
          </a:p>
        </p:txBody>
      </p:sp>
      <p:sp>
        <p:nvSpPr>
          <p:cNvPr id="798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 smtClean="0">
                <a:latin typeface="Comic Sans MS" panose="030F0702030302020204" pitchFamily="66" charset="0"/>
              </a:rPr>
              <a:t>Pub/Sub middleware-based task assignments</a:t>
            </a:r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pPr>
              <a:buFont typeface="Wingdings" panose="05000000000000000000" pitchFamily="2" charset="2"/>
              <a:buNone/>
            </a:pPr>
            <a:endParaRPr lang="en-US" altLang="en-US" sz="1600" smtClean="0"/>
          </a:p>
          <a:p>
            <a:pPr>
              <a:buFont typeface="Wingdings" panose="05000000000000000000" pitchFamily="2" charset="2"/>
              <a:buNone/>
            </a:pPr>
            <a:endParaRPr lang="en-US" altLang="en-US" sz="1600" smtClean="0"/>
          </a:p>
          <a:p>
            <a:pPr>
              <a:buFont typeface="Wingdings" panose="05000000000000000000" pitchFamily="2" charset="2"/>
              <a:buNone/>
            </a:pPr>
            <a:endParaRPr lang="en-US" altLang="en-US" sz="1600" smtClean="0"/>
          </a:p>
          <a:p>
            <a:pPr>
              <a:buFont typeface="Wingdings" panose="05000000000000000000" pitchFamily="2" charset="2"/>
              <a:buNone/>
            </a:pPr>
            <a:endParaRPr lang="en-US" altLang="en-US" smtClean="0"/>
          </a:p>
          <a:p>
            <a:pPr>
              <a:buFont typeface="Wingdings" panose="05000000000000000000" pitchFamily="2" charset="2"/>
              <a:buNone/>
            </a:pPr>
            <a:r>
              <a:rPr lang="en-US" altLang="en-US" sz="1600" smtClean="0">
                <a:solidFill>
                  <a:srgbClr val="7F7F7F"/>
                </a:solidFill>
                <a:latin typeface="Comic Sans MS" panose="030F0702030302020204" pitchFamily="66" charset="0"/>
              </a:rPr>
              <a:t>      I. Zarko et al,</a:t>
            </a:r>
            <a:r>
              <a:rPr lang="en-US" altLang="zh-CN" sz="16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“IoT Data Management Methods and Optimization Algorithms for Mobile Publish/Subscribe Services in Cloud Environments</a:t>
            </a:r>
            <a:r>
              <a:rPr lang="en-US" altLang="en-US" sz="1600" smtClean="0">
                <a:solidFill>
                  <a:srgbClr val="7F7F7F"/>
                </a:solidFill>
                <a:latin typeface="Comic Sans MS" panose="030F0702030302020204" pitchFamily="66" charset="0"/>
              </a:rPr>
              <a:t>,</a:t>
            </a:r>
            <a:r>
              <a:rPr lang="en-US" altLang="zh-CN" sz="16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”</a:t>
            </a:r>
            <a:r>
              <a:rPr lang="en-US" altLang="en-US" sz="1600" smtClean="0">
                <a:solidFill>
                  <a:srgbClr val="7F7F7F"/>
                </a:solidFill>
                <a:latin typeface="Comic Sans MS" panose="030F0702030302020204" pitchFamily="66" charset="0"/>
              </a:rPr>
              <a:t> EU FP 7 OpenIoT Project</a:t>
            </a:r>
            <a:r>
              <a:rPr lang="en-US" altLang="zh-CN" sz="16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en-US" sz="1600" smtClean="0">
                <a:solidFill>
                  <a:srgbClr val="7F7F7F"/>
                </a:solidFill>
                <a:latin typeface="Comic Sans MS" panose="030F0702030302020204" pitchFamily="66" charset="0"/>
              </a:rPr>
              <a:t>2013</a:t>
            </a:r>
          </a:p>
          <a:p>
            <a:endParaRPr lang="en-US" altLang="en-US" smtClean="0"/>
          </a:p>
        </p:txBody>
      </p:sp>
      <p:pic>
        <p:nvPicPr>
          <p:cNvPr id="7987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2209800"/>
            <a:ext cx="6572250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7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b="0" dirty="0" smtClean="0">
                <a:latin typeface="Comic Sans MS" pitchFamily="66" charset="0"/>
              </a:rPr>
              <a:t>Challenges and Opportunities</a:t>
            </a:r>
            <a:endParaRPr lang="en-US" b="0" dirty="0">
              <a:latin typeface="Comic Sans MS" pitchFamily="66" charset="0"/>
            </a:endParaRPr>
          </a:p>
        </p:txBody>
      </p:sp>
      <p:sp>
        <p:nvSpPr>
          <p:cNvPr id="81923" name="Text Placeholder 3"/>
          <p:cNvSpPr>
            <a:spLocks noGrp="1"/>
          </p:cNvSpPr>
          <p:nvPr>
            <p:ph type="body" idx="1"/>
          </p:nvPr>
        </p:nvSpPr>
        <p:spPr>
          <a:xfrm>
            <a:off x="762000" y="2743200"/>
            <a:ext cx="7772400" cy="1500188"/>
          </a:xfrm>
        </p:spPr>
        <p:txBody>
          <a:bodyPr/>
          <a:lstStyle/>
          <a:p>
            <a:r>
              <a:rPr lang="en-US" altLang="en-US" smtClean="0">
                <a:latin typeface="Comic Sans MS" panose="030F0702030302020204" pitchFamily="66" charset="0"/>
              </a:rPr>
              <a:t>Challenges</a:t>
            </a:r>
          </a:p>
          <a:p>
            <a:r>
              <a:rPr lang="en-US" altLang="en-US" smtClean="0">
                <a:latin typeface="Comic Sans MS" panose="030F0702030302020204" pitchFamily="66" charset="0"/>
              </a:rPr>
              <a:t>Opportunities</a:t>
            </a:r>
          </a:p>
        </p:txBody>
      </p:sp>
      <p:sp>
        <p:nvSpPr>
          <p:cNvPr id="81924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>Challenges</a:t>
            </a:r>
          </a:p>
        </p:txBody>
      </p:sp>
      <p:sp>
        <p:nvSpPr>
          <p:cNvPr id="82947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458200" cy="4529138"/>
          </a:xfrm>
        </p:spPr>
        <p:txBody>
          <a:bodyPr/>
          <a:lstStyle/>
          <a:p>
            <a:pPr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endParaRPr lang="en-US" altLang="zh-CN" sz="24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  <a:buSzPct val="100000"/>
            </a:pPr>
            <a:r>
              <a:rPr lang="en-US" altLang="zh-CN" sz="2800" smtClean="0">
                <a:latin typeface="Comic Sans MS" panose="030F0702030302020204" pitchFamily="66" charset="0"/>
                <a:ea typeface="宋体" panose="02010600030101010101" pitchFamily="2" charset="-122"/>
              </a:rPr>
              <a:t>Trade-offs: time, cost, and quality</a:t>
            </a:r>
          </a:p>
          <a:p>
            <a:pPr lvl="1">
              <a:spcBef>
                <a:spcPct val="0"/>
              </a:spcBef>
              <a:buSzPct val="100000"/>
            </a:pPr>
            <a:r>
              <a:rPr lang="en-US" altLang="zh-CN" sz="230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Max algorithm </a:t>
            </a:r>
            <a:r>
              <a:rPr lang="en-US" altLang="zh-CN" sz="2300" smtClean="0">
                <a:latin typeface="Comic Sans MS" panose="030F0702030302020204" pitchFamily="66" charset="0"/>
                <a:ea typeface="宋体" panose="02010600030101010101" pitchFamily="2" charset="-122"/>
              </a:rPr>
              <a:t>with human error </a:t>
            </a:r>
            <a:r>
              <a:rPr lang="en-US" altLang="zh-CN" sz="1800" smtClean="0">
                <a:latin typeface="Comic Sans MS" panose="030F0702030302020204" pitchFamily="66" charset="0"/>
                <a:ea typeface="宋体" panose="02010600030101010101" pitchFamily="2" charset="-122"/>
              </a:rPr>
              <a:t>(with a probability)</a:t>
            </a:r>
          </a:p>
          <a:p>
            <a:pPr lvl="1">
              <a:spcBef>
                <a:spcPct val="0"/>
              </a:spcBef>
              <a:buSzPct val="100000"/>
            </a:pPr>
            <a:r>
              <a:rPr lang="en-US" altLang="zh-CN" sz="2000" smtClean="0">
                <a:latin typeface="Comic Sans MS" panose="030F0702030302020204" pitchFamily="66" charset="0"/>
                <a:ea typeface="宋体" panose="02010600030101010101" pitchFamily="2" charset="-122"/>
              </a:rPr>
              <a:t>Maximize quality (via redundancy) subject to cost and time</a:t>
            </a:r>
            <a:endParaRPr lang="en-US" altLang="zh-CN" sz="28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spcBef>
                <a:spcPct val="0"/>
              </a:spcBef>
              <a:buSzPct val="100000"/>
            </a:pPr>
            <a:endParaRPr lang="en-US" altLang="zh-CN" sz="1400" smtClean="0">
              <a:solidFill>
                <a:srgbClr val="7F7F7F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r>
              <a:rPr lang="en-US" altLang="zh-CN" sz="16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P. Venetis et al, “Max Algorithms in Crowdsourcing Environments,”  WWW 2012</a:t>
            </a:r>
          </a:p>
          <a:p>
            <a:pPr lvl="1"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r>
              <a:rPr lang="en-US" altLang="zh-CN" sz="16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R. Kawajiri et al. “Steered Crowdsensing: Incentive Design Towards Quality-oriented Place-centric Crowdsensing”, UBICOMP 2014</a:t>
            </a:r>
          </a:p>
          <a:p>
            <a:pPr lvl="1"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endParaRPr lang="en-US" altLang="zh-CN" sz="1000" smtClean="0">
              <a:solidFill>
                <a:srgbClr val="7F7F7F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  <a:buSzPct val="100000"/>
            </a:pPr>
            <a:r>
              <a:rPr lang="en-US" altLang="zh-CN" sz="2800" smtClean="0">
                <a:latin typeface="Comic Sans MS" panose="030F0702030302020204" pitchFamily="66" charset="0"/>
                <a:ea typeface="宋体" panose="02010600030101010101" pitchFamily="2" charset="-122"/>
              </a:rPr>
              <a:t>Incentive: money, glory, and love</a:t>
            </a:r>
          </a:p>
          <a:p>
            <a:pPr lvl="1">
              <a:spcBef>
                <a:spcPct val="0"/>
              </a:spcBef>
              <a:buSzPct val="100000"/>
            </a:pPr>
            <a:r>
              <a:rPr lang="en-US" altLang="zh-CN" sz="230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Platform-centric</a:t>
            </a:r>
            <a:r>
              <a:rPr lang="en-US" altLang="zh-CN" sz="2300" smtClean="0">
                <a:latin typeface="Comic Sans MS" panose="030F0702030302020204" pitchFamily="66" charset="0"/>
                <a:ea typeface="宋体" panose="02010600030101010101" pitchFamily="2" charset="-122"/>
              </a:rPr>
              <a:t>: a Stackelberg game</a:t>
            </a:r>
          </a:p>
          <a:p>
            <a:pPr lvl="1">
              <a:spcBef>
                <a:spcPct val="0"/>
              </a:spcBef>
              <a:buSzPct val="100000"/>
            </a:pPr>
            <a:r>
              <a:rPr lang="en-US" altLang="zh-CN" sz="230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User-centric:</a:t>
            </a:r>
            <a:r>
              <a:rPr lang="en-US" altLang="zh-CN" sz="2300" smtClean="0">
                <a:latin typeface="Comic Sans MS" panose="030F0702030302020204" pitchFamily="66" charset="0"/>
                <a:ea typeface="宋体" panose="02010600030101010101" pitchFamily="2" charset="-122"/>
              </a:rPr>
              <a:t> auction-based incentive mechanism</a:t>
            </a:r>
          </a:p>
          <a:p>
            <a:pPr lvl="1">
              <a:spcBef>
                <a:spcPct val="0"/>
              </a:spcBef>
              <a:buSzPct val="100000"/>
            </a:pPr>
            <a:endParaRPr lang="en-US" altLang="zh-CN" sz="14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r>
              <a:rPr lang="en-US" altLang="zh-CN" sz="16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D. Yang et al,  “Crowdsourcing to Smartphones: Incentive Mechanism Design for Mobile Phone Sensing,” MobiCom 2012</a:t>
            </a:r>
            <a:r>
              <a:rPr lang="en-US" altLang="zh-CN" sz="18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.</a:t>
            </a:r>
          </a:p>
          <a:p>
            <a:pPr lvl="1">
              <a:spcBef>
                <a:spcPct val="0"/>
              </a:spcBef>
              <a:buSzPct val="100000"/>
            </a:pPr>
            <a:endParaRPr lang="en-US" altLang="zh-CN" sz="23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spcBef>
                <a:spcPct val="0"/>
              </a:spcBef>
              <a:buSzPct val="100000"/>
            </a:pPr>
            <a:endParaRPr lang="en-US" altLang="zh-CN" sz="23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  <a:buSzPct val="100000"/>
            </a:pPr>
            <a:endParaRPr lang="en-US" altLang="zh-CN" sz="28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r>
              <a:rPr lang="en-US" altLang="zh-CN" sz="2400" smtClean="0">
                <a:latin typeface="Comic Sans MS" panose="030F0702030302020204" pitchFamily="66" charset="0"/>
                <a:ea typeface="宋体" panose="02010600030101010101" pitchFamily="2" charset="-122"/>
              </a:rPr>
              <a:t>	</a:t>
            </a:r>
          </a:p>
        </p:txBody>
      </p:sp>
      <p:pic>
        <p:nvPicPr>
          <p:cNvPr id="8294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95275"/>
            <a:ext cx="3048000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9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Content Placeholder 2"/>
          <p:cNvSpPr txBox="1">
            <a:spLocks/>
          </p:cNvSpPr>
          <p:nvPr/>
        </p:nvSpPr>
        <p:spPr bwMode="auto">
          <a:xfrm>
            <a:off x="609600" y="1447800"/>
            <a:ext cx="79248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41313" indent="-341313"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341313" indent="-341313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>
                <a:latin typeface="Comic Sans MS" panose="030F0702030302020204" pitchFamily="66" charset="0"/>
              </a:rPr>
              <a:t>CrowdDB:</a:t>
            </a:r>
            <a:endParaRPr lang="en-US" altLang="en-US"/>
          </a:p>
          <a:p>
            <a:pPr>
              <a:buFont typeface="Wingdings" panose="05000000000000000000" pitchFamily="2" charset="2"/>
              <a:buNone/>
            </a:pPr>
            <a:endParaRPr lang="en-US" altLang="en-US"/>
          </a:p>
          <a:p>
            <a:pPr>
              <a:buFont typeface="Wingdings" panose="05000000000000000000" pitchFamily="2" charset="2"/>
              <a:buNone/>
            </a:pPr>
            <a:endParaRPr lang="en-US" altLang="en-US" sz="1400"/>
          </a:p>
          <a:p>
            <a:pPr>
              <a:buFont typeface="Wingdings" panose="05000000000000000000" pitchFamily="2" charset="2"/>
              <a:buNone/>
            </a:pPr>
            <a:endParaRPr lang="en-US" altLang="en-US"/>
          </a:p>
          <a:p>
            <a:pPr>
              <a:buFont typeface="Wingdings" panose="05000000000000000000" pitchFamily="2" charset="2"/>
              <a:buNone/>
            </a:pPr>
            <a:endParaRPr lang="en-US" altLang="en-US" sz="1600"/>
          </a:p>
          <a:p>
            <a:pPr>
              <a:buFont typeface="Wingdings" panose="05000000000000000000" pitchFamily="2" charset="2"/>
              <a:buNone/>
            </a:pPr>
            <a:endParaRPr lang="en-US" altLang="en-US" sz="1600"/>
          </a:p>
          <a:p>
            <a:pPr>
              <a:buFont typeface="Wingdings" panose="05000000000000000000" pitchFamily="2" charset="2"/>
              <a:buNone/>
            </a:pPr>
            <a:endParaRPr lang="en-US" altLang="en-US" sz="1600"/>
          </a:p>
          <a:p>
            <a:pPr>
              <a:buFont typeface="Wingdings" panose="05000000000000000000" pitchFamily="2" charset="2"/>
              <a:buNone/>
            </a:pPr>
            <a:endParaRPr lang="en-US" altLang="en-US" sz="1600"/>
          </a:p>
          <a:p>
            <a:pPr>
              <a:buFont typeface="Wingdings" panose="05000000000000000000" pitchFamily="2" charset="2"/>
              <a:buNone/>
            </a:pPr>
            <a:endParaRPr lang="en-US" altLang="en-US" sz="1600"/>
          </a:p>
          <a:p>
            <a:pPr>
              <a:buFont typeface="Wingdings" panose="05000000000000000000" pitchFamily="2" charset="2"/>
              <a:buNone/>
            </a:pPr>
            <a:endParaRPr lang="en-US" altLang="en-US"/>
          </a:p>
          <a:p>
            <a:pPr lvl="1">
              <a:spcBef>
                <a:spcPts val="800"/>
              </a:spcBef>
              <a:buSzPct val="80000"/>
              <a:buFont typeface="Wingdings" panose="05000000000000000000" pitchFamily="2" charset="2"/>
              <a:buNone/>
            </a:pPr>
            <a:r>
              <a:rPr lang="en-US" altLang="zh-CN" sz="180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M. Franklin et al, “CrowdDB: Answering Queries with Crowdsourcing,” SIGMOD 2011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1600">
              <a:solidFill>
                <a:srgbClr val="7F7F7F"/>
              </a:solidFill>
              <a:latin typeface="Comic Sans MS" panose="030F0702030302020204" pitchFamily="66" charset="0"/>
            </a:endParaRPr>
          </a:p>
          <a:p>
            <a:endParaRPr lang="en-US" altLang="en-US"/>
          </a:p>
        </p:txBody>
      </p:sp>
      <p:sp>
        <p:nvSpPr>
          <p:cNvPr id="8499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>Challenges: HPU + CPU</a:t>
            </a:r>
          </a:p>
        </p:txBody>
      </p:sp>
      <p:sp>
        <p:nvSpPr>
          <p:cNvPr id="8499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endParaRPr lang="en-US" altLang="zh-CN" sz="1600" smtClean="0">
              <a:solidFill>
                <a:srgbClr val="7F7F7F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457200" lvl="1" indent="0"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endParaRPr lang="en-US" altLang="zh-CN" sz="1600" smtClean="0">
              <a:solidFill>
                <a:srgbClr val="7F7F7F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457200" lvl="1" indent="0">
              <a:spcBef>
                <a:spcPct val="0"/>
              </a:spcBef>
              <a:buSzPct val="100000"/>
            </a:pPr>
            <a:endParaRPr lang="en-US" altLang="zh-CN" sz="23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457200" lvl="1" indent="0">
              <a:spcBef>
                <a:spcPct val="0"/>
              </a:spcBef>
              <a:buSzPct val="100000"/>
            </a:pPr>
            <a:endParaRPr lang="en-US" altLang="zh-CN" sz="23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457200" lvl="1" indent="0">
              <a:spcBef>
                <a:spcPct val="0"/>
              </a:spcBef>
              <a:buSzPct val="100000"/>
            </a:pPr>
            <a:endParaRPr lang="en-US" altLang="zh-CN" sz="23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457200" lvl="1" indent="0">
              <a:spcBef>
                <a:spcPct val="0"/>
              </a:spcBef>
              <a:buSzPct val="100000"/>
            </a:pPr>
            <a:endParaRPr lang="en-US" altLang="zh-CN" sz="23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457200" lvl="1" indent="0">
              <a:spcBef>
                <a:spcPct val="0"/>
              </a:spcBef>
              <a:buSzPct val="100000"/>
            </a:pPr>
            <a:endParaRPr lang="en-US" altLang="zh-CN" sz="23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457200" lvl="1" indent="0">
              <a:spcBef>
                <a:spcPct val="0"/>
              </a:spcBef>
              <a:buSzPct val="100000"/>
            </a:pPr>
            <a:endParaRPr lang="en-US" altLang="zh-CN" sz="23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457200" lvl="1" indent="0">
              <a:spcBef>
                <a:spcPct val="0"/>
              </a:spcBef>
              <a:buSzPct val="100000"/>
            </a:pPr>
            <a:endParaRPr lang="en-US" altLang="zh-CN" sz="23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457200" lvl="1" indent="0">
              <a:spcBef>
                <a:spcPct val="0"/>
              </a:spcBef>
              <a:buSzPct val="100000"/>
            </a:pPr>
            <a:endParaRPr lang="en-US" altLang="zh-CN" sz="23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457200" lvl="1" indent="0">
              <a:spcBef>
                <a:spcPct val="0"/>
              </a:spcBef>
              <a:buSzPct val="100000"/>
            </a:pPr>
            <a:endParaRPr lang="en-US" altLang="zh-CN" sz="23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457200" lvl="1" indent="0">
              <a:spcBef>
                <a:spcPct val="0"/>
              </a:spcBef>
              <a:buSzPct val="100000"/>
            </a:pPr>
            <a:endParaRPr lang="en-US" altLang="zh-CN" sz="23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457200" lvl="1" indent="0">
              <a:spcBef>
                <a:spcPct val="0"/>
              </a:spcBef>
              <a:buSzPct val="100000"/>
            </a:pPr>
            <a:endParaRPr lang="en-US" altLang="zh-CN" sz="23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457200" lvl="1" indent="0"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r>
              <a:rPr lang="en-US" altLang="zh-CN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		</a:t>
            </a:r>
            <a:endParaRPr lang="en-US" altLang="zh-CN" sz="2800" smtClean="0">
              <a:solidFill>
                <a:srgbClr val="7F7F7F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graphicFrame>
        <p:nvGraphicFramePr>
          <p:cNvPr id="84997" name="Object 5"/>
          <p:cNvGraphicFramePr>
            <a:graphicFrameLocks noChangeAspect="1"/>
          </p:cNvGraphicFramePr>
          <p:nvPr/>
        </p:nvGraphicFramePr>
        <p:xfrm>
          <a:off x="1676400" y="2057400"/>
          <a:ext cx="6019800" cy="3633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01" name="Visio" r:id="rId4" imgW="9750264" imgH="6181479" progId="Visio.Drawing.11">
                  <p:embed/>
                </p:oleObj>
              </mc:Choice>
              <mc:Fallback>
                <p:oleObj name="Visio" r:id="rId4" imgW="9750264" imgH="6181479" progId="Visio.Drawing.11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2057400"/>
                        <a:ext cx="6019800" cy="3633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998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>CPU-assisted  HPU</a:t>
            </a:r>
          </a:p>
        </p:txBody>
      </p:sp>
      <p:sp>
        <p:nvSpPr>
          <p:cNvPr id="87043" name="Content Placeholder 2"/>
          <p:cNvSpPr>
            <a:spLocks noGrp="1"/>
          </p:cNvSpPr>
          <p:nvPr>
            <p:ph sz="half" idx="1"/>
          </p:nvPr>
        </p:nvSpPr>
        <p:spPr>
          <a:xfrm>
            <a:off x="230188" y="1600200"/>
            <a:ext cx="4578350" cy="4529138"/>
          </a:xfrm>
        </p:spPr>
        <p:txBody>
          <a:bodyPr/>
          <a:lstStyle/>
          <a:p>
            <a:pPr>
              <a:spcBef>
                <a:spcPct val="0"/>
              </a:spcBef>
              <a:buSzPct val="100000"/>
            </a:pPr>
            <a:r>
              <a:rPr lang="en-US" altLang="zh-CN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Entity Matching</a:t>
            </a:r>
          </a:p>
          <a:p>
            <a:pPr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r>
              <a:rPr lang="en-US" altLang="zh-CN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	</a:t>
            </a:r>
            <a:r>
              <a:rPr lang="en-US" altLang="zh-CN" sz="1800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e.g. JHU matches John Hopkins Univ.</a:t>
            </a:r>
          </a:p>
          <a:p>
            <a:pPr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endParaRPr lang="en-US" altLang="zh-CN" smtClean="0">
              <a:solidFill>
                <a:srgbClr val="7F7F7F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87044" name="Content Placeholder 1"/>
          <p:cNvSpPr>
            <a:spLocks noGrp="1"/>
          </p:cNvSpPr>
          <p:nvPr>
            <p:ph sz="half" idx="2"/>
          </p:nvPr>
        </p:nvSpPr>
        <p:spPr>
          <a:xfrm>
            <a:off x="4495800" y="1600200"/>
            <a:ext cx="4038600" cy="4310063"/>
          </a:xfrm>
        </p:spPr>
        <p:txBody>
          <a:bodyPr/>
          <a:lstStyle/>
          <a:p>
            <a:pPr>
              <a:spcBef>
                <a:spcPct val="0"/>
              </a:spcBef>
              <a:buSzPct val="100000"/>
            </a:pPr>
            <a:r>
              <a:rPr lang="en-US" altLang="en-US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Radiology</a:t>
            </a:r>
          </a:p>
          <a:p>
            <a:pPr lvl="1"/>
            <a:r>
              <a:rPr lang="en-US" altLang="en-US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Filter</a:t>
            </a:r>
          </a:p>
          <a:p>
            <a:pPr lvl="1"/>
            <a:endParaRPr lang="en-US" altLang="en-US" sz="1800" smtClean="0"/>
          </a:p>
          <a:p>
            <a:pPr lvl="1"/>
            <a:endParaRPr lang="en-US" altLang="en-US" smtClean="0"/>
          </a:p>
          <a:p>
            <a:pPr lvl="1"/>
            <a:endParaRPr lang="en-US" altLang="en-US" sz="1800" smtClean="0"/>
          </a:p>
          <a:p>
            <a:pPr lvl="1"/>
            <a:endParaRPr lang="en-US" altLang="en-US" smtClean="0"/>
          </a:p>
          <a:p>
            <a:pPr lvl="1"/>
            <a:endParaRPr lang="en-US" altLang="en-US" sz="800" smtClean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/>
            <a:r>
              <a:rPr lang="en-US" altLang="en-US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Diagnose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52400" y="5910263"/>
            <a:ext cx="85344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41313" indent="-341313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CCCCFF"/>
              </a:buClr>
              <a:buSzPct val="80000"/>
              <a:buFont typeface="Wingdings" pitchFamily="2" charset="2"/>
              <a:buChar char="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1363" indent="-284163" algn="l" defTabSz="457200" rtl="0" eaLnBrk="0" fontAlgn="base" hangingPunct="0">
              <a:spcBef>
                <a:spcPts val="675"/>
              </a:spcBef>
              <a:spcAft>
                <a:spcPct val="0"/>
              </a:spcAft>
              <a:buClr>
                <a:srgbClr val="CCCCFF"/>
              </a:buClr>
              <a:buSzPct val="70000"/>
              <a:buFont typeface="Wingdings" pitchFamily="2" charset="2"/>
              <a:buChar char=""/>
              <a:defRPr sz="2400">
                <a:solidFill>
                  <a:srgbClr val="000000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spcBef>
                <a:spcPts val="575"/>
              </a:spcBef>
              <a:spcAft>
                <a:spcPct val="0"/>
              </a:spcAft>
              <a:buClr>
                <a:srgbClr val="CCCCFF"/>
              </a:buClr>
              <a:buSzPct val="6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Arial" charset="0"/>
              <a:buChar char="•"/>
              <a:defRPr sz="1800">
                <a:solidFill>
                  <a:srgbClr val="000000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itchFamily="2" charset="2"/>
              <a:buChar char=""/>
              <a:defRPr sz="1800">
                <a:solidFill>
                  <a:srgbClr val="000000"/>
                </a:solidFill>
                <a:latin typeface="+mn-lt"/>
              </a:defRPr>
            </a:lvl5pPr>
            <a:lvl6pPr marL="2514600" indent="-228600" algn="l" defTabSz="457200" rtl="0" fontAlgn="base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itchFamily="2" charset="2"/>
              <a:buChar char=""/>
              <a:defRPr sz="1800">
                <a:solidFill>
                  <a:srgbClr val="000000"/>
                </a:solidFill>
                <a:latin typeface="+mn-lt"/>
              </a:defRPr>
            </a:lvl6pPr>
            <a:lvl7pPr marL="2971800" indent="-228600" algn="l" defTabSz="457200" rtl="0" fontAlgn="base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itchFamily="2" charset="2"/>
              <a:buChar char=""/>
              <a:defRPr sz="1800">
                <a:solidFill>
                  <a:srgbClr val="000000"/>
                </a:solidFill>
                <a:latin typeface="+mn-lt"/>
              </a:defRPr>
            </a:lvl7pPr>
            <a:lvl8pPr marL="3429000" indent="-228600" algn="l" defTabSz="457200" rtl="0" fontAlgn="base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itchFamily="2" charset="2"/>
              <a:buChar char=""/>
              <a:defRPr sz="1800">
                <a:solidFill>
                  <a:srgbClr val="000000"/>
                </a:solidFill>
                <a:latin typeface="+mn-lt"/>
              </a:defRPr>
            </a:lvl8pPr>
            <a:lvl9pPr marL="3886200" indent="-228600" algn="l" defTabSz="457200" rtl="0" fontAlgn="base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itchFamily="2" charset="2"/>
              <a:buChar char=""/>
              <a:defRPr sz="1800">
                <a:solidFill>
                  <a:srgbClr val="000000"/>
                </a:solidFill>
                <a:latin typeface="+mn-lt"/>
              </a:defRPr>
            </a:lvl9pPr>
          </a:lstStyle>
          <a:p>
            <a:pPr lvl="1">
              <a:spcBef>
                <a:spcPct val="0"/>
              </a:spcBef>
              <a:buSzPct val="100000"/>
              <a:buFont typeface="Wingdings" pitchFamily="2" charset="2"/>
              <a:buNone/>
              <a:defRPr/>
            </a:pPr>
            <a:r>
              <a:rPr lang="en-US" altLang="zh-CN" sz="2000" kern="0" dirty="0" smtClean="0">
                <a:solidFill>
                  <a:srgbClr val="7F7F7F"/>
                </a:solidFill>
                <a:latin typeface="Comic Sans MS" pitchFamily="66" charset="0"/>
                <a:ea typeface="宋体" pitchFamily="2" charset="-122"/>
              </a:rPr>
              <a:t>C. </a:t>
            </a:r>
            <a:r>
              <a:rPr lang="en-US" altLang="zh-CN" sz="2000" kern="0" dirty="0" err="1" smtClean="0">
                <a:solidFill>
                  <a:srgbClr val="7F7F7F"/>
                </a:solidFill>
                <a:latin typeface="Comic Sans MS" pitchFamily="66" charset="0"/>
                <a:ea typeface="宋体" pitchFamily="2" charset="-122"/>
              </a:rPr>
              <a:t>Gokhale</a:t>
            </a:r>
            <a:r>
              <a:rPr lang="en-US" altLang="zh-CN" sz="2000" kern="0" dirty="0" smtClean="0">
                <a:solidFill>
                  <a:srgbClr val="7F7F7F"/>
                </a:solidFill>
                <a:latin typeface="Comic Sans MS" pitchFamily="66" charset="0"/>
                <a:ea typeface="宋体" pitchFamily="2" charset="-122"/>
              </a:rPr>
              <a:t> </a:t>
            </a:r>
            <a:r>
              <a:rPr lang="en-US" altLang="zh-CN" sz="2000" kern="0" dirty="0" err="1" smtClean="0">
                <a:solidFill>
                  <a:srgbClr val="7F7F7F"/>
                </a:solidFill>
                <a:latin typeface="Comic Sans MS" pitchFamily="66" charset="0"/>
                <a:ea typeface="宋体" pitchFamily="2" charset="-122"/>
              </a:rPr>
              <a:t>etal</a:t>
            </a:r>
            <a:r>
              <a:rPr lang="en-US" altLang="zh-CN" sz="2000" kern="0" dirty="0" smtClean="0">
                <a:solidFill>
                  <a:srgbClr val="7F7F7F"/>
                </a:solidFill>
                <a:latin typeface="Comic Sans MS" pitchFamily="66" charset="0"/>
                <a:ea typeface="宋体" pitchFamily="2" charset="-122"/>
              </a:rPr>
              <a:t>, “Corleone: Hands-off Crowdsourcing for Entity </a:t>
            </a:r>
            <a:r>
              <a:rPr lang="en-US" altLang="zh-CN" sz="2000" kern="0" dirty="0">
                <a:solidFill>
                  <a:srgbClr val="7F7F7F"/>
                </a:solidFill>
                <a:latin typeface="Comic Sans MS" pitchFamily="66" charset="0"/>
                <a:ea typeface="宋体" pitchFamily="2" charset="-122"/>
              </a:rPr>
              <a:t>M</a:t>
            </a:r>
            <a:r>
              <a:rPr lang="en-US" altLang="zh-CN" sz="2000" kern="0" dirty="0" smtClean="0">
                <a:solidFill>
                  <a:srgbClr val="7F7F7F"/>
                </a:solidFill>
                <a:latin typeface="Comic Sans MS" pitchFamily="66" charset="0"/>
                <a:ea typeface="宋体" pitchFamily="2" charset="-122"/>
              </a:rPr>
              <a:t>atching,” SIGMOD 2014</a:t>
            </a:r>
          </a:p>
        </p:txBody>
      </p:sp>
      <p:pic>
        <p:nvPicPr>
          <p:cNvPr id="870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695575"/>
            <a:ext cx="2667000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7A5C"/>
                  </a:outerShdw>
                </a:effectLst>
              </a14:hiddenEffects>
            </a:ext>
          </a:extLst>
        </p:spPr>
      </p:pic>
      <p:pic>
        <p:nvPicPr>
          <p:cNvPr id="8704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3819525"/>
            <a:ext cx="5238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8" name="Picture 2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713" y="3817938"/>
            <a:ext cx="530225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9" name="Picture 9" descr="http://www.auntminnieeurope.com/user/images/content_images/sup_mri/2011_10_04_15_30_43_858_2011_10_05_obesity_knee_MR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150" y="3810000"/>
            <a:ext cx="5492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0" name="Picture 3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950" y="3810000"/>
            <a:ext cx="52705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51" name="TextBox 4"/>
          <p:cNvSpPr txBox="1">
            <a:spLocks noChangeArrowheads="1"/>
          </p:cNvSpPr>
          <p:nvPr/>
        </p:nvSpPr>
        <p:spPr bwMode="auto">
          <a:xfrm>
            <a:off x="5715000" y="3276600"/>
            <a:ext cx="1219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CPU</a:t>
            </a:r>
            <a:r>
              <a:rPr lang="en-US" altLang="en-US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87052" name="TextBox 15"/>
          <p:cNvSpPr txBox="1">
            <a:spLocks noChangeArrowheads="1"/>
          </p:cNvSpPr>
          <p:nvPr/>
        </p:nvSpPr>
        <p:spPr bwMode="auto">
          <a:xfrm>
            <a:off x="6324600" y="2570163"/>
            <a:ext cx="1219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HPU:</a:t>
            </a:r>
          </a:p>
        </p:txBody>
      </p:sp>
      <p:pic>
        <p:nvPicPr>
          <p:cNvPr id="87053" name="Picture 2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350" y="2981325"/>
            <a:ext cx="5318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4" name="Picture 3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950" y="2976563"/>
            <a:ext cx="527050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5" name="Picture 2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325" y="2219325"/>
            <a:ext cx="530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7056" name="Straight Connector 2"/>
          <p:cNvCxnSpPr>
            <a:cxnSpLocks noChangeShapeType="1"/>
            <a:stCxn id="87047" idx="0"/>
            <a:endCxn id="87053" idx="2"/>
          </p:cNvCxnSpPr>
          <p:nvPr/>
        </p:nvCxnSpPr>
        <p:spPr bwMode="auto">
          <a:xfrm flipV="1">
            <a:off x="6440488" y="3505200"/>
            <a:ext cx="309562" cy="3143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57" name="Straight Connector 4"/>
          <p:cNvCxnSpPr>
            <a:cxnSpLocks noChangeShapeType="1"/>
            <a:stCxn id="87048" idx="0"/>
            <a:endCxn id="87053" idx="2"/>
          </p:cNvCxnSpPr>
          <p:nvPr/>
        </p:nvCxnSpPr>
        <p:spPr bwMode="auto">
          <a:xfrm flipH="1" flipV="1">
            <a:off x="6750050" y="3505200"/>
            <a:ext cx="358775" cy="31273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58" name="Straight Connector 7"/>
          <p:cNvCxnSpPr>
            <a:cxnSpLocks noChangeShapeType="1"/>
            <a:stCxn id="87049" idx="0"/>
            <a:endCxn id="87054" idx="2"/>
          </p:cNvCxnSpPr>
          <p:nvPr/>
        </p:nvCxnSpPr>
        <p:spPr bwMode="auto">
          <a:xfrm flipV="1">
            <a:off x="7824788" y="3505200"/>
            <a:ext cx="293687" cy="3048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59" name="Straight Connector 9"/>
          <p:cNvCxnSpPr>
            <a:cxnSpLocks noChangeShapeType="1"/>
            <a:stCxn id="87050" idx="0"/>
            <a:endCxn id="87054" idx="2"/>
          </p:cNvCxnSpPr>
          <p:nvPr/>
        </p:nvCxnSpPr>
        <p:spPr bwMode="auto">
          <a:xfrm flipH="1" flipV="1">
            <a:off x="8118475" y="3505200"/>
            <a:ext cx="381000" cy="3048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60" name="Straight Connector 11"/>
          <p:cNvCxnSpPr>
            <a:cxnSpLocks noChangeShapeType="1"/>
            <a:stCxn id="87053" idx="0"/>
            <a:endCxn id="87055" idx="2"/>
          </p:cNvCxnSpPr>
          <p:nvPr/>
        </p:nvCxnSpPr>
        <p:spPr bwMode="auto">
          <a:xfrm flipV="1">
            <a:off x="6750050" y="2743200"/>
            <a:ext cx="687388" cy="2381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61" name="Straight Connector 13"/>
          <p:cNvCxnSpPr>
            <a:cxnSpLocks noChangeShapeType="1"/>
            <a:stCxn id="87054" idx="0"/>
            <a:endCxn id="87055" idx="2"/>
          </p:cNvCxnSpPr>
          <p:nvPr/>
        </p:nvCxnSpPr>
        <p:spPr bwMode="auto">
          <a:xfrm flipH="1" flipV="1">
            <a:off x="7437438" y="2743200"/>
            <a:ext cx="681037" cy="23336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7062" name="Picture 20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029200"/>
            <a:ext cx="5730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63" name="TextBox 4"/>
          <p:cNvSpPr txBox="1">
            <a:spLocks noChangeArrowheads="1"/>
          </p:cNvSpPr>
          <p:nvPr/>
        </p:nvSpPr>
        <p:spPr bwMode="auto">
          <a:xfrm>
            <a:off x="5265738" y="5040313"/>
            <a:ext cx="1219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  CPU</a:t>
            </a:r>
            <a:endParaRPr lang="en-US" altLang="en-US">
              <a:solidFill>
                <a:schemeClr val="tx1"/>
              </a:solidFill>
            </a:endParaRPr>
          </a:p>
        </p:txBody>
      </p:sp>
      <p:cxnSp>
        <p:nvCxnSpPr>
          <p:cNvPr id="87064" name="Straight Arrow Connector 22"/>
          <p:cNvCxnSpPr>
            <a:cxnSpLocks noChangeShapeType="1"/>
          </p:cNvCxnSpPr>
          <p:nvPr/>
        </p:nvCxnSpPr>
        <p:spPr bwMode="auto">
          <a:xfrm flipV="1">
            <a:off x="5145088" y="5257800"/>
            <a:ext cx="273050" cy="9525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65" name="Straight Arrow Connector 40"/>
          <p:cNvCxnSpPr>
            <a:cxnSpLocks noChangeShapeType="1"/>
          </p:cNvCxnSpPr>
          <p:nvPr/>
        </p:nvCxnSpPr>
        <p:spPr bwMode="auto">
          <a:xfrm flipV="1">
            <a:off x="6027738" y="5257800"/>
            <a:ext cx="1073150" cy="9525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7066" name="TextBox 27"/>
          <p:cNvSpPr txBox="1">
            <a:spLocks noChangeArrowheads="1"/>
          </p:cNvSpPr>
          <p:nvPr/>
        </p:nvSpPr>
        <p:spPr bwMode="auto">
          <a:xfrm>
            <a:off x="5983288" y="4876800"/>
            <a:ext cx="152400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tuberculosis</a:t>
            </a:r>
          </a:p>
        </p:txBody>
      </p:sp>
      <p:cxnSp>
        <p:nvCxnSpPr>
          <p:cNvPr id="87067" name="Straight Arrow Connector 45"/>
          <p:cNvCxnSpPr>
            <a:cxnSpLocks noChangeShapeType="1"/>
          </p:cNvCxnSpPr>
          <p:nvPr/>
        </p:nvCxnSpPr>
        <p:spPr bwMode="auto">
          <a:xfrm>
            <a:off x="5145088" y="5638800"/>
            <a:ext cx="1955800" cy="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7068" name="TextBox 4"/>
          <p:cNvSpPr txBox="1">
            <a:spLocks noChangeArrowheads="1"/>
          </p:cNvSpPr>
          <p:nvPr/>
        </p:nvSpPr>
        <p:spPr bwMode="auto">
          <a:xfrm>
            <a:off x="6942138" y="5192713"/>
            <a:ext cx="1219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  HPU</a:t>
            </a:r>
            <a:endParaRPr lang="en-US" altLang="en-US">
              <a:solidFill>
                <a:schemeClr val="tx1"/>
              </a:solidFill>
            </a:endParaRPr>
          </a:p>
        </p:txBody>
      </p:sp>
      <p:cxnSp>
        <p:nvCxnSpPr>
          <p:cNvPr id="87069" name="Straight Arrow Connector 48"/>
          <p:cNvCxnSpPr>
            <a:cxnSpLocks noChangeShapeType="1"/>
          </p:cNvCxnSpPr>
          <p:nvPr/>
        </p:nvCxnSpPr>
        <p:spPr bwMode="auto">
          <a:xfrm>
            <a:off x="7654925" y="5410200"/>
            <a:ext cx="390525" cy="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7070" name="Rectangle 30"/>
          <p:cNvSpPr>
            <a:spLocks noChangeArrowheads="1"/>
          </p:cNvSpPr>
          <p:nvPr/>
        </p:nvSpPr>
        <p:spPr bwMode="auto">
          <a:xfrm>
            <a:off x="7959725" y="5224463"/>
            <a:ext cx="14128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solidFill>
                  <a:schemeClr val="tx1"/>
                </a:solidFill>
              </a:rPr>
              <a:t>tuberculosis</a:t>
            </a:r>
          </a:p>
        </p:txBody>
      </p:sp>
      <p:sp>
        <p:nvSpPr>
          <p:cNvPr id="87071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1141413"/>
          </a:xfrm>
        </p:spPr>
        <p:txBody>
          <a:bodyPr/>
          <a:lstStyle/>
          <a:p>
            <a:r>
              <a:rPr lang="en-US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>Challenges: Collaborative Workflows</a:t>
            </a:r>
            <a:endParaRPr lang="en-US" altLang="en-US" sz="4000" smtClean="0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86000"/>
            <a:ext cx="3429000" cy="2667000"/>
          </a:xfrm>
        </p:spPr>
        <p:txBody>
          <a:bodyPr/>
          <a:lstStyle/>
          <a:p>
            <a:r>
              <a:rPr lang="en-US" altLang="en-US" sz="2000" smtClean="0">
                <a:latin typeface="Comic Sans MS" panose="030F0702030302020204" pitchFamily="66" charset="0"/>
              </a:rPr>
              <a:t>Complex works require careful and accurate design workflow</a:t>
            </a:r>
          </a:p>
          <a:p>
            <a:r>
              <a:rPr lang="en-US" altLang="en-US" sz="2400" smtClean="0">
                <a:latin typeface="Comic Sans MS" panose="030F0702030302020204" pitchFamily="66" charset="0"/>
              </a:rPr>
              <a:t>Problems:</a:t>
            </a:r>
          </a:p>
          <a:p>
            <a:pPr lvl="1"/>
            <a:r>
              <a:rPr lang="en-US" altLang="en-US" sz="2000" smtClean="0">
                <a:latin typeface="Comic Sans MS" panose="030F0702030302020204" pitchFamily="66" charset="0"/>
              </a:rPr>
              <a:t>Loop subtasks</a:t>
            </a:r>
          </a:p>
          <a:p>
            <a:pPr lvl="1"/>
            <a:r>
              <a:rPr lang="en-US" altLang="en-US" sz="2000" smtClean="0">
                <a:latin typeface="Comic Sans MS" panose="030F0702030302020204" pitchFamily="66" charset="0"/>
              </a:rPr>
              <a:t>Task starvation</a:t>
            </a:r>
          </a:p>
          <a:p>
            <a:pPr lvl="1"/>
            <a:r>
              <a:rPr lang="en-US" altLang="en-US" sz="2000" smtClean="0">
                <a:latin typeface="Comic Sans MS" panose="030F0702030302020204" pitchFamily="66" charset="0"/>
              </a:rPr>
              <a:t>Multi-stage task with limited budget</a:t>
            </a:r>
          </a:p>
          <a:p>
            <a:endParaRPr lang="en-US" altLang="en-US" sz="2000" smtClean="0">
              <a:latin typeface="Comic Sans MS" panose="030F0702030302020204" pitchFamily="66" charset="0"/>
            </a:endParaRPr>
          </a:p>
        </p:txBody>
      </p:sp>
      <p:pic>
        <p:nvPicPr>
          <p:cNvPr id="8909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447800"/>
            <a:ext cx="48641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5" name="Text Box 7"/>
          <p:cNvSpPr txBox="1">
            <a:spLocks noChangeArrowheads="1"/>
          </p:cNvSpPr>
          <p:nvPr/>
        </p:nvSpPr>
        <p:spPr bwMode="auto">
          <a:xfrm>
            <a:off x="381000" y="5410200"/>
            <a:ext cx="8369300" cy="163512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  <p:txBody>
          <a:bodyPr>
            <a:spAutoFit/>
          </a:bodyPr>
          <a:lstStyle>
            <a:lvl1pPr>
              <a:defRPr sz="3200">
                <a:solidFill>
                  <a:srgbClr val="000000"/>
                </a:solidFill>
                <a:latin typeface="Arial" charset="0"/>
              </a:defRPr>
            </a:lvl1pPr>
            <a:lvl2pPr marL="742950" indent="-285750">
              <a:defRPr sz="2700">
                <a:solidFill>
                  <a:srgbClr val="000000"/>
                </a:solidFill>
                <a:latin typeface="Arial" charset="0"/>
              </a:defRPr>
            </a:lvl2pPr>
            <a:lvl3pPr>
              <a:defRPr sz="2300">
                <a:solidFill>
                  <a:srgbClr val="000000"/>
                </a:solidFill>
                <a:latin typeface="Arial" charset="0"/>
              </a:defRPr>
            </a:lvl3pPr>
            <a:lvl4pPr>
              <a:defRPr sz="2000">
                <a:solidFill>
                  <a:srgbClr val="000000"/>
                </a:solidFill>
                <a:latin typeface="Arial" charset="0"/>
              </a:defRPr>
            </a:lvl4pPr>
            <a:lvl5pPr>
              <a:defRPr sz="2000">
                <a:solidFill>
                  <a:srgbClr val="000000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rgbClr val="000000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rgbClr val="000000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rgbClr val="000000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rgbClr val="000000"/>
                </a:solidFill>
                <a:latin typeface="Arial" charset="0"/>
              </a:defRPr>
            </a:lvl9pPr>
          </a:lstStyle>
          <a:p>
            <a:pPr defTabSz="914400">
              <a:lnSpc>
                <a:spcPct val="90000"/>
              </a:lnSpc>
              <a:spcBef>
                <a:spcPts val="800"/>
              </a:spcBef>
              <a:buClr>
                <a:srgbClr val="CCCCFF"/>
              </a:buClr>
              <a:buSzPct val="80000"/>
              <a:defRPr/>
            </a:pPr>
            <a:r>
              <a:rPr lang="en-US" altLang="en-US" sz="1600" smtClean="0">
                <a:solidFill>
                  <a:srgbClr val="7F7F7F"/>
                </a:solidFill>
                <a:latin typeface="Comic Sans MS" pitchFamily="66" charset="0"/>
              </a:rPr>
              <a:t>Kulkarni</a:t>
            </a:r>
            <a:r>
              <a:rPr lang="en-US" altLang="zh-CN" sz="1600" smtClean="0">
                <a:solidFill>
                  <a:srgbClr val="7F7F7F"/>
                </a:solidFill>
                <a:latin typeface="Comic Sans MS" pitchFamily="66" charset="0"/>
                <a:ea typeface="宋体" pitchFamily="2" charset="-122"/>
              </a:rPr>
              <a:t> </a:t>
            </a:r>
            <a:r>
              <a:rPr lang="en-US" altLang="en-US" sz="1600" smtClean="0">
                <a:solidFill>
                  <a:srgbClr val="7F7F7F"/>
                </a:solidFill>
                <a:latin typeface="Comic Sans MS" pitchFamily="66" charset="0"/>
              </a:rPr>
              <a:t>et al,</a:t>
            </a:r>
            <a:r>
              <a:rPr lang="en-US" altLang="zh-CN" sz="1600" smtClean="0">
                <a:solidFill>
                  <a:srgbClr val="7F7F7F"/>
                </a:solidFill>
                <a:latin typeface="Comic Sans MS" pitchFamily="66" charset="0"/>
                <a:ea typeface="宋体" pitchFamily="2" charset="-122"/>
              </a:rPr>
              <a:t> “Collaboratively Crowdsourcing Workflows with Turkomatic,”</a:t>
            </a:r>
            <a:r>
              <a:rPr lang="en-US" altLang="en-US" sz="1600" smtClean="0">
                <a:solidFill>
                  <a:srgbClr val="7F7F7F"/>
                </a:solidFill>
                <a:latin typeface="Comic Sans MS" pitchFamily="66" charset="0"/>
              </a:rPr>
              <a:t> </a:t>
            </a:r>
            <a:r>
              <a:rPr lang="en-US" altLang="zh-CN" sz="1600" smtClean="0">
                <a:solidFill>
                  <a:srgbClr val="7F7F7F"/>
                </a:solidFill>
                <a:latin typeface="Comic Sans MS" pitchFamily="66" charset="0"/>
                <a:ea typeface="宋体" pitchFamily="2" charset="-122"/>
              </a:rPr>
              <a:t>CSCW </a:t>
            </a:r>
            <a:r>
              <a:rPr lang="en-US" altLang="en-US" sz="1600" smtClean="0">
                <a:solidFill>
                  <a:srgbClr val="7F7F7F"/>
                </a:solidFill>
                <a:latin typeface="Comic Sans MS" pitchFamily="66" charset="0"/>
              </a:rPr>
              <a:t>201</a:t>
            </a:r>
            <a:r>
              <a:rPr lang="en-US" altLang="zh-CN" sz="1600" smtClean="0">
                <a:solidFill>
                  <a:srgbClr val="7F7F7F"/>
                </a:solidFill>
                <a:latin typeface="Comic Sans MS" pitchFamily="66" charset="0"/>
                <a:ea typeface="宋体" pitchFamily="2" charset="-122"/>
              </a:rPr>
              <a:t>2</a:t>
            </a:r>
          </a:p>
          <a:p>
            <a:pPr defTabSz="914400">
              <a:lnSpc>
                <a:spcPct val="90000"/>
              </a:lnSpc>
              <a:spcBef>
                <a:spcPts val="800"/>
              </a:spcBef>
              <a:buClr>
                <a:srgbClr val="CCCCFF"/>
              </a:buClr>
              <a:buSzPct val="80000"/>
              <a:defRPr/>
            </a:pPr>
            <a:r>
              <a:rPr lang="en-US" altLang="en-US" sz="1600" smtClean="0">
                <a:solidFill>
                  <a:srgbClr val="7F7F7F"/>
                </a:solidFill>
                <a:latin typeface="Comic Sans MS" pitchFamily="66" charset="0"/>
                <a:ea typeface="宋体" pitchFamily="2" charset="-122"/>
              </a:rPr>
              <a:t>C. Fofi et al, “Design Patterns for Hybrid Algorithmic-Crowdsourcing Workflows,” CBI 2014</a:t>
            </a:r>
            <a:endParaRPr lang="en-US" altLang="en-US" sz="1600" smtClean="0">
              <a:solidFill>
                <a:srgbClr val="7F7F7F"/>
              </a:solidFill>
              <a:latin typeface="Comic Sans MS" pitchFamily="66" charset="0"/>
            </a:endParaRPr>
          </a:p>
          <a:p>
            <a:pPr defTabSz="914400">
              <a:spcBef>
                <a:spcPct val="50000"/>
              </a:spcBef>
              <a:defRPr/>
            </a:pPr>
            <a:endParaRPr lang="en-US" altLang="en-US" sz="2400" smtClean="0">
              <a:latin typeface="Comic Sans MS" pitchFamily="66" charset="0"/>
            </a:endParaRPr>
          </a:p>
        </p:txBody>
      </p:sp>
      <p:sp>
        <p:nvSpPr>
          <p:cNvPr id="89094" name="Rectangle 1"/>
          <p:cNvSpPr>
            <a:spLocks noChangeArrowheads="1"/>
          </p:cNvSpPr>
          <p:nvPr/>
        </p:nvSpPr>
        <p:spPr bwMode="auto">
          <a:xfrm>
            <a:off x="533400" y="1600200"/>
            <a:ext cx="2590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chemeClr val="tx1"/>
                </a:solidFill>
                <a:latin typeface="Comic Sans MS" panose="030F0702030302020204" pitchFamily="66" charset="0"/>
              </a:rPr>
              <a:t>Turkomatic</a:t>
            </a:r>
          </a:p>
        </p:txBody>
      </p:sp>
      <p:sp>
        <p:nvSpPr>
          <p:cNvPr id="89095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1141413"/>
          </a:xfrm>
        </p:spPr>
        <p:txBody>
          <a:bodyPr/>
          <a:lstStyle/>
          <a:p>
            <a:r>
              <a:rPr lang="en-US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>Challenges: Multi-dimensional Data</a:t>
            </a:r>
            <a:endParaRPr lang="en-US" altLang="en-US" sz="4000" smtClean="0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09800"/>
            <a:ext cx="3886200" cy="2667000"/>
          </a:xfrm>
        </p:spPr>
        <p:txBody>
          <a:bodyPr/>
          <a:lstStyle/>
          <a:p>
            <a:r>
              <a:rPr lang="en-US" altLang="en-US" sz="2400" smtClean="0">
                <a:latin typeface="Comic Sans MS" panose="030F0702030302020204" pitchFamily="66" charset="0"/>
              </a:rPr>
              <a:t>Personal activity data:</a:t>
            </a:r>
          </a:p>
          <a:p>
            <a:pPr lvl="1"/>
            <a:r>
              <a:rPr lang="en-US" altLang="en-US" sz="1600" smtClean="0">
                <a:latin typeface="Comic Sans MS" panose="030F0702030302020204" pitchFamily="66" charset="0"/>
              </a:rPr>
              <a:t>Eating hobby</a:t>
            </a:r>
          </a:p>
          <a:p>
            <a:pPr lvl="1"/>
            <a:r>
              <a:rPr lang="en-US" altLang="en-US" sz="1600" smtClean="0">
                <a:latin typeface="Comic Sans MS" panose="030F0702030302020204" pitchFamily="66" charset="0"/>
              </a:rPr>
              <a:t>Shopping preferences</a:t>
            </a:r>
          </a:p>
          <a:p>
            <a:pPr lvl="1"/>
            <a:r>
              <a:rPr lang="en-US" altLang="en-US" sz="1600" smtClean="0">
                <a:latin typeface="Comic Sans MS" panose="030F0702030302020204" pitchFamily="66" charset="0"/>
              </a:rPr>
              <a:t>Incomes</a:t>
            </a:r>
          </a:p>
          <a:p>
            <a:pPr lvl="1"/>
            <a:r>
              <a:rPr lang="en-US" altLang="en-US" sz="1600" smtClean="0">
                <a:latin typeface="Comic Sans MS" panose="030F0702030302020204" pitchFamily="66" charset="0"/>
              </a:rPr>
              <a:t>Emotional state</a:t>
            </a:r>
          </a:p>
          <a:p>
            <a:r>
              <a:rPr lang="en-US" altLang="en-US" sz="2400" smtClean="0">
                <a:latin typeface="Comic Sans MS" panose="030F0702030302020204" pitchFamily="66" charset="0"/>
              </a:rPr>
              <a:t>Social data:</a:t>
            </a:r>
          </a:p>
          <a:p>
            <a:pPr lvl="1"/>
            <a:r>
              <a:rPr lang="en-US" altLang="en-US" sz="1600" smtClean="0">
                <a:latin typeface="Comic Sans MS" panose="030F0702030302020204" pitchFamily="66" charset="0"/>
              </a:rPr>
              <a:t>Close friends</a:t>
            </a:r>
          </a:p>
          <a:p>
            <a:pPr lvl="1"/>
            <a:r>
              <a:rPr lang="en-US" altLang="en-US" sz="1600" smtClean="0">
                <a:latin typeface="Comic Sans MS" panose="030F0702030302020204" pitchFamily="66" charset="0"/>
              </a:rPr>
              <a:t>Similar users</a:t>
            </a:r>
          </a:p>
          <a:p>
            <a:r>
              <a:rPr lang="en-US" altLang="en-US" sz="2400" smtClean="0">
                <a:latin typeface="Comic Sans MS" panose="030F0702030302020204" pitchFamily="66" charset="0"/>
              </a:rPr>
              <a:t>Environmental data:</a:t>
            </a:r>
          </a:p>
          <a:p>
            <a:pPr lvl="1"/>
            <a:r>
              <a:rPr lang="en-US" altLang="en-US" sz="1600" smtClean="0">
                <a:latin typeface="Comic Sans MS" panose="030F0702030302020204" pitchFamily="66" charset="0"/>
              </a:rPr>
              <a:t>Locations</a:t>
            </a:r>
          </a:p>
          <a:p>
            <a:pPr lvl="1"/>
            <a:r>
              <a:rPr lang="en-US" altLang="en-US" sz="1600" smtClean="0">
                <a:latin typeface="Comic Sans MS" panose="030F0702030302020204" pitchFamily="66" charset="0"/>
              </a:rPr>
              <a:t>Climates</a:t>
            </a:r>
          </a:p>
        </p:txBody>
      </p:sp>
      <p:sp>
        <p:nvSpPr>
          <p:cNvPr id="94215" name="Text Box 7"/>
          <p:cNvSpPr txBox="1">
            <a:spLocks noChangeArrowheads="1"/>
          </p:cNvSpPr>
          <p:nvPr/>
        </p:nvSpPr>
        <p:spPr bwMode="auto">
          <a:xfrm>
            <a:off x="3733800" y="5334000"/>
            <a:ext cx="5410200" cy="13112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  <p:txBody>
          <a:bodyPr>
            <a:spAutoFit/>
          </a:bodyPr>
          <a:lstStyle>
            <a:lvl1pPr>
              <a:defRPr sz="3200">
                <a:solidFill>
                  <a:srgbClr val="000000"/>
                </a:solidFill>
                <a:latin typeface="Arial" charset="0"/>
              </a:defRPr>
            </a:lvl1pPr>
            <a:lvl2pPr marL="742950" indent="-285750">
              <a:defRPr sz="2700">
                <a:solidFill>
                  <a:srgbClr val="000000"/>
                </a:solidFill>
                <a:latin typeface="Arial" charset="0"/>
              </a:defRPr>
            </a:lvl2pPr>
            <a:lvl3pPr>
              <a:defRPr sz="2300">
                <a:solidFill>
                  <a:srgbClr val="000000"/>
                </a:solidFill>
                <a:latin typeface="Arial" charset="0"/>
              </a:defRPr>
            </a:lvl3pPr>
            <a:lvl4pPr>
              <a:defRPr sz="2000">
                <a:solidFill>
                  <a:srgbClr val="000000"/>
                </a:solidFill>
                <a:latin typeface="Arial" charset="0"/>
              </a:defRPr>
            </a:lvl4pPr>
            <a:lvl5pPr>
              <a:defRPr sz="2000">
                <a:solidFill>
                  <a:srgbClr val="000000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rgbClr val="000000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rgbClr val="000000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rgbClr val="000000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rgbClr val="000000"/>
                </a:solidFill>
                <a:latin typeface="Arial" charset="0"/>
              </a:defRPr>
            </a:lvl9pPr>
          </a:lstStyle>
          <a:p>
            <a:pPr defTabSz="914400">
              <a:lnSpc>
                <a:spcPct val="90000"/>
              </a:lnSpc>
              <a:spcBef>
                <a:spcPts val="800"/>
              </a:spcBef>
              <a:buClr>
                <a:srgbClr val="CCCCFF"/>
              </a:buClr>
              <a:buSzPct val="80000"/>
              <a:defRPr/>
            </a:pPr>
            <a:r>
              <a:rPr lang="en-US" altLang="en-US" sz="1600" smtClean="0">
                <a:solidFill>
                  <a:srgbClr val="7F7F7F"/>
                </a:solidFill>
                <a:latin typeface="Comic Sans MS" pitchFamily="66" charset="0"/>
              </a:rPr>
              <a:t>X. Hu</a:t>
            </a:r>
            <a:r>
              <a:rPr lang="en-US" altLang="zh-CN" sz="1600" smtClean="0">
                <a:solidFill>
                  <a:srgbClr val="7F7F7F"/>
                </a:solidFill>
                <a:latin typeface="Comic Sans MS" pitchFamily="66" charset="0"/>
                <a:ea typeface="宋体" pitchFamily="2" charset="-122"/>
              </a:rPr>
              <a:t> </a:t>
            </a:r>
            <a:r>
              <a:rPr lang="en-US" altLang="en-US" sz="1600" smtClean="0">
                <a:solidFill>
                  <a:srgbClr val="7F7F7F"/>
                </a:solidFill>
                <a:latin typeface="Comic Sans MS" pitchFamily="66" charset="0"/>
              </a:rPr>
              <a:t>et al,</a:t>
            </a:r>
            <a:r>
              <a:rPr lang="en-US" altLang="zh-CN" sz="1600" smtClean="0">
                <a:solidFill>
                  <a:srgbClr val="7F7F7F"/>
                </a:solidFill>
                <a:latin typeface="Comic Sans MS" pitchFamily="66" charset="0"/>
                <a:ea typeface="宋体" pitchFamily="2" charset="-122"/>
              </a:rPr>
              <a:t> “Multidimensional Context-aware Social Network Architecture for Mobile Crowdsensing,”</a:t>
            </a:r>
            <a:r>
              <a:rPr lang="en-US" altLang="en-US" sz="1600" smtClean="0">
                <a:solidFill>
                  <a:srgbClr val="7F7F7F"/>
                </a:solidFill>
                <a:latin typeface="Comic Sans MS" pitchFamily="66" charset="0"/>
              </a:rPr>
              <a:t> </a:t>
            </a:r>
            <a:r>
              <a:rPr lang="en-US" altLang="en-US" sz="1600" smtClean="0">
                <a:solidFill>
                  <a:srgbClr val="7F7F7F"/>
                </a:solidFill>
                <a:latin typeface="Comic Sans MS" pitchFamily="66" charset="0"/>
                <a:ea typeface="宋体" pitchFamily="2" charset="-122"/>
              </a:rPr>
              <a:t>IEEE Communications magazine</a:t>
            </a:r>
            <a:r>
              <a:rPr lang="en-US" altLang="zh-CN" sz="1600" smtClean="0">
                <a:solidFill>
                  <a:srgbClr val="7F7F7F"/>
                </a:solidFill>
                <a:latin typeface="Comic Sans MS" pitchFamily="66" charset="0"/>
                <a:ea typeface="宋体" pitchFamily="2" charset="-122"/>
              </a:rPr>
              <a:t> </a:t>
            </a:r>
            <a:r>
              <a:rPr lang="en-US" altLang="en-US" sz="1600" smtClean="0">
                <a:solidFill>
                  <a:srgbClr val="7F7F7F"/>
                </a:solidFill>
                <a:latin typeface="Comic Sans MS" pitchFamily="66" charset="0"/>
              </a:rPr>
              <a:t>2014</a:t>
            </a:r>
          </a:p>
          <a:p>
            <a:pPr defTabSz="914400">
              <a:spcBef>
                <a:spcPct val="50000"/>
              </a:spcBef>
              <a:defRPr/>
            </a:pPr>
            <a:endParaRPr lang="en-US" altLang="en-US" sz="2400" smtClean="0">
              <a:latin typeface="Comic Sans MS" pitchFamily="66" charset="0"/>
            </a:endParaRPr>
          </a:p>
        </p:txBody>
      </p:sp>
      <p:sp>
        <p:nvSpPr>
          <p:cNvPr id="91141" name="Rectangle 1"/>
          <p:cNvSpPr>
            <a:spLocks noChangeArrowheads="1"/>
          </p:cNvSpPr>
          <p:nvPr/>
        </p:nvSpPr>
        <p:spPr bwMode="auto">
          <a:xfrm>
            <a:off x="304800" y="1524000"/>
            <a:ext cx="312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chemeClr val="tx1"/>
                </a:solidFill>
                <a:latin typeface="Comic Sans MS" panose="030F0702030302020204" pitchFamily="66" charset="0"/>
              </a:rPr>
              <a:t>Multi-dimension</a:t>
            </a:r>
          </a:p>
        </p:txBody>
      </p:sp>
      <p:sp>
        <p:nvSpPr>
          <p:cNvPr id="91142" name="Rectangle 1"/>
          <p:cNvSpPr>
            <a:spLocks noChangeArrowheads="1"/>
          </p:cNvSpPr>
          <p:nvPr/>
        </p:nvSpPr>
        <p:spPr bwMode="auto">
          <a:xfrm>
            <a:off x="4572000" y="1524000"/>
            <a:ext cx="3962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chemeClr val="tx1"/>
                </a:solidFill>
                <a:latin typeface="Comic Sans MS" panose="030F0702030302020204" pitchFamily="66" charset="0"/>
              </a:rPr>
              <a:t>Integrate  all context</a:t>
            </a:r>
          </a:p>
        </p:txBody>
      </p:sp>
      <p:pic>
        <p:nvPicPr>
          <p:cNvPr id="9114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438400"/>
            <a:ext cx="5203825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4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>Opportunities</a:t>
            </a:r>
          </a:p>
        </p:txBody>
      </p:sp>
      <p:sp>
        <p:nvSpPr>
          <p:cNvPr id="93187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8228013" cy="4529138"/>
          </a:xfrm>
        </p:spPr>
        <p:txBody>
          <a:bodyPr/>
          <a:lstStyle/>
          <a:p>
            <a:pPr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endParaRPr lang="en-US" altLang="zh-CN" sz="24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  <a:buSzPct val="100000"/>
            </a:pPr>
            <a:r>
              <a:rPr lang="en-US" altLang="zh-CN" sz="2800" smtClean="0">
                <a:latin typeface="Comic Sans MS" panose="030F0702030302020204" pitchFamily="66" charset="0"/>
                <a:ea typeface="宋体" panose="02010600030101010101" pitchFamily="2" charset="-122"/>
              </a:rPr>
              <a:t>Beyond simple workflows</a:t>
            </a:r>
          </a:p>
          <a:p>
            <a:pPr lvl="1">
              <a:spcBef>
                <a:spcPct val="0"/>
              </a:spcBef>
              <a:buSzPct val="100000"/>
            </a:pPr>
            <a:r>
              <a:rPr lang="en-US" altLang="zh-CN" sz="2300" smtClean="0">
                <a:latin typeface="Comic Sans MS" panose="030F0702030302020204" pitchFamily="66" charset="0"/>
                <a:ea typeface="宋体" panose="02010600030101010101" pitchFamily="2" charset="-122"/>
              </a:rPr>
              <a:t>Graph search</a:t>
            </a:r>
          </a:p>
          <a:p>
            <a:pPr lvl="1">
              <a:spcBef>
                <a:spcPct val="0"/>
              </a:spcBef>
              <a:buSzPct val="100000"/>
            </a:pPr>
            <a:r>
              <a:rPr lang="en-US" altLang="zh-CN" sz="2300" smtClean="0">
                <a:latin typeface="Comic Sans MS" panose="030F0702030302020204" pitchFamily="66" charset="0"/>
                <a:ea typeface="宋体" panose="02010600030101010101" pitchFamily="2" charset="-122"/>
              </a:rPr>
              <a:t>Graph match</a:t>
            </a:r>
          </a:p>
          <a:p>
            <a:pPr>
              <a:spcBef>
                <a:spcPct val="0"/>
              </a:spcBef>
              <a:buSzPct val="100000"/>
            </a:pPr>
            <a:endParaRPr lang="en-US" altLang="zh-CN" sz="28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  <a:buSzPct val="100000"/>
            </a:pPr>
            <a:r>
              <a:rPr lang="en-US" altLang="zh-CN" sz="2800" smtClean="0">
                <a:latin typeface="Comic Sans MS" panose="030F0702030302020204" pitchFamily="66" charset="0"/>
                <a:ea typeface="宋体" panose="02010600030101010101" pitchFamily="2" charset="-122"/>
              </a:rPr>
              <a:t>Beyond simple worker selection</a:t>
            </a:r>
          </a:p>
          <a:p>
            <a:pPr lvl="1">
              <a:spcBef>
                <a:spcPct val="0"/>
              </a:spcBef>
              <a:buSzPct val="100000"/>
            </a:pPr>
            <a:r>
              <a:rPr lang="en-US" altLang="zh-CN" sz="2300" smtClean="0">
                <a:latin typeface="Comic Sans MS" panose="030F0702030302020204" pitchFamily="66" charset="0"/>
                <a:ea typeface="宋体" panose="02010600030101010101" pitchFamily="2" charset="-122"/>
              </a:rPr>
              <a:t>Dynamic procurement</a:t>
            </a:r>
          </a:p>
          <a:p>
            <a:pPr>
              <a:spcBef>
                <a:spcPct val="0"/>
              </a:spcBef>
              <a:buSzPct val="100000"/>
            </a:pPr>
            <a:endParaRPr lang="en-US" altLang="zh-CN" sz="28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  <a:buSzPct val="100000"/>
            </a:pPr>
            <a:r>
              <a:rPr lang="en-US" altLang="zh-CN" sz="2800" smtClean="0">
                <a:latin typeface="Comic Sans MS" panose="030F0702030302020204" pitchFamily="66" charset="0"/>
                <a:ea typeface="宋体" panose="02010600030101010101" pitchFamily="2" charset="-122"/>
              </a:rPr>
              <a:t>Beyond independent workers</a:t>
            </a:r>
          </a:p>
          <a:p>
            <a:pPr lvl="1">
              <a:spcBef>
                <a:spcPct val="0"/>
              </a:spcBef>
              <a:buSzPct val="100000"/>
            </a:pPr>
            <a:r>
              <a:rPr lang="en-US" altLang="zh-CN" sz="2300" smtClean="0">
                <a:latin typeface="Comic Sans MS" panose="030F0702030302020204" pitchFamily="66" charset="0"/>
                <a:ea typeface="宋体" panose="02010600030101010101" pitchFamily="2" charset="-122"/>
              </a:rPr>
              <a:t>Social networks</a:t>
            </a:r>
          </a:p>
          <a:p>
            <a:pPr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r>
              <a:rPr lang="en-US" altLang="zh-CN" sz="2400" smtClean="0">
                <a:latin typeface="Comic Sans MS" panose="030F0702030302020204" pitchFamily="66" charset="0"/>
                <a:ea typeface="宋体" panose="02010600030101010101" pitchFamily="2" charset="-122"/>
              </a:rPr>
              <a:t>	</a:t>
            </a:r>
          </a:p>
        </p:txBody>
      </p:sp>
      <p:sp>
        <p:nvSpPr>
          <p:cNvPr id="93188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smtClean="0">
                <a:latin typeface="Comic Sans MS" panose="030F0702030302020204" pitchFamily="66" charset="0"/>
              </a:rPr>
              <a:t>How Much Data?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452438" y="1416050"/>
            <a:ext cx="8534400" cy="4525963"/>
          </a:xfrm>
        </p:spPr>
        <p:txBody>
          <a:bodyPr/>
          <a:lstStyle/>
          <a:p>
            <a:pPr>
              <a:defRPr/>
            </a:pPr>
            <a:r>
              <a:rPr lang="en-US" sz="2400" dirty="0" smtClean="0">
                <a:latin typeface="Comic Sans MS" pitchFamily="66" charset="0"/>
              </a:rPr>
              <a:t>Google processes 100 PB a day </a:t>
            </a:r>
          </a:p>
          <a:p>
            <a:pPr>
              <a:defRPr/>
            </a:pPr>
            <a:r>
              <a:rPr lang="en-US" sz="2400" dirty="0" smtClean="0">
                <a:latin typeface="Comic Sans MS" pitchFamily="66" charset="0"/>
              </a:rPr>
              <a:t>Wayback Machine has 3 PB + 100 TB/month (3/2009)</a:t>
            </a:r>
          </a:p>
          <a:p>
            <a:pPr>
              <a:defRPr/>
            </a:pPr>
            <a:r>
              <a:rPr lang="en-US" sz="2400" dirty="0" err="1" smtClean="0">
                <a:solidFill>
                  <a:srgbClr val="0070C0"/>
                </a:solidFill>
                <a:latin typeface="Comic Sans MS" pitchFamily="66" charset="0"/>
              </a:rPr>
              <a:t>WeChat</a:t>
            </a:r>
            <a:r>
              <a:rPr lang="en-US" sz="2400" dirty="0" smtClean="0">
                <a:solidFill>
                  <a:srgbClr val="0070C0"/>
                </a:solidFill>
                <a:latin typeface="Comic Sans MS" pitchFamily="66" charset="0"/>
              </a:rPr>
              <a:t> has 600 M users and 20 B message per day</a:t>
            </a:r>
          </a:p>
          <a:p>
            <a:pPr>
              <a:defRPr/>
            </a:pPr>
            <a:r>
              <a:rPr lang="en-US" sz="2400" dirty="0" smtClean="0">
                <a:latin typeface="Comic Sans MS" pitchFamily="66" charset="0"/>
              </a:rPr>
              <a:t>Facebook has 2.5 PB of user data + 15 TB/day (4/2009) </a:t>
            </a:r>
          </a:p>
          <a:p>
            <a:pPr>
              <a:defRPr/>
            </a:pPr>
            <a:r>
              <a:rPr lang="en-US" sz="2400" dirty="0" smtClean="0">
                <a:latin typeface="Comic Sans MS" pitchFamily="66" charset="0"/>
              </a:rPr>
              <a:t>eBay has 6.5 PB of user data + 50 TB/day (5/2009)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2400" dirty="0" smtClean="0">
              <a:latin typeface="Comic Sans MS" pitchFamily="66" charset="0"/>
            </a:endParaRP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</p:txBody>
      </p:sp>
      <p:pic>
        <p:nvPicPr>
          <p:cNvPr id="8196" name="Picture 5" descr="bill_gates_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948113"/>
            <a:ext cx="3246438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ular Callout 4"/>
          <p:cNvSpPr>
            <a:spLocks noChangeArrowheads="1"/>
          </p:cNvSpPr>
          <p:nvPr/>
        </p:nvSpPr>
        <p:spPr bwMode="auto">
          <a:xfrm>
            <a:off x="5532438" y="4267200"/>
            <a:ext cx="2743200" cy="1219200"/>
          </a:xfrm>
          <a:prstGeom prst="wedgeRoundRectCallout">
            <a:avLst>
              <a:gd name="adj1" fmla="val -76861"/>
              <a:gd name="adj2" fmla="val 55972"/>
              <a:gd name="adj3" fmla="val 16667"/>
            </a:avLst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640K</a:t>
            </a:r>
            <a:r>
              <a:rPr lang="en-US" dirty="0"/>
              <a:t> </a:t>
            </a:r>
            <a:r>
              <a:rPr lang="en-US" dirty="0">
                <a:solidFill>
                  <a:schemeClr val="bg2"/>
                </a:solidFill>
              </a:rPr>
              <a:t>ought to be enough for anybody.</a:t>
            </a:r>
          </a:p>
        </p:txBody>
      </p:sp>
      <p:sp>
        <p:nvSpPr>
          <p:cNvPr id="14342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8013" cy="1141413"/>
          </a:xfrm>
        </p:spPr>
        <p:txBody>
          <a:bodyPr/>
          <a:lstStyle/>
          <a:p>
            <a:r>
              <a:rPr lang="en-US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>Beyond Simple Workflows</a:t>
            </a:r>
          </a:p>
        </p:txBody>
      </p:sp>
      <p:sp>
        <p:nvSpPr>
          <p:cNvPr id="95235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8013" cy="4529138"/>
          </a:xfrm>
        </p:spPr>
        <p:txBody>
          <a:bodyPr/>
          <a:lstStyle/>
          <a:p>
            <a:pPr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endParaRPr lang="en-US" altLang="zh-CN" sz="24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  <a:buSzPct val="100000"/>
            </a:pPr>
            <a:r>
              <a:rPr lang="en-US" altLang="zh-CN" sz="2800" smtClean="0">
                <a:latin typeface="Comic Sans MS" panose="030F0702030302020204" pitchFamily="66" charset="0"/>
                <a:ea typeface="宋体" panose="02010600030101010101" pitchFamily="2" charset="-122"/>
              </a:rPr>
              <a:t>Graph search</a:t>
            </a:r>
          </a:p>
          <a:p>
            <a:pPr lvl="1">
              <a:spcBef>
                <a:spcPct val="0"/>
              </a:spcBef>
              <a:buSzPct val="100000"/>
            </a:pPr>
            <a:r>
              <a:rPr lang="en-US" altLang="zh-CN" sz="2300" smtClean="0">
                <a:latin typeface="Comic Sans MS" panose="030F0702030302020204" pitchFamily="66" charset="0"/>
                <a:ea typeface="宋体" panose="02010600030101010101" pitchFamily="2" charset="-122"/>
              </a:rPr>
              <a:t>Human-assisted graph search</a:t>
            </a:r>
          </a:p>
          <a:p>
            <a:pPr lvl="1">
              <a:spcBef>
                <a:spcPct val="0"/>
              </a:spcBef>
              <a:buSzPct val="100000"/>
            </a:pPr>
            <a:r>
              <a:rPr lang="en-US" altLang="zh-CN" sz="2300" smtClean="0">
                <a:latin typeface="Comic Sans MS" panose="030F0702030302020204" pitchFamily="66" charset="0"/>
                <a:ea typeface="宋体" panose="02010600030101010101" pitchFamily="2" charset="-122"/>
              </a:rPr>
              <a:t>Best sequence of questions with simple Y/N answers</a:t>
            </a:r>
          </a:p>
          <a:p>
            <a:pPr lvl="1">
              <a:spcBef>
                <a:spcPct val="0"/>
              </a:spcBef>
              <a:buSzPct val="100000"/>
            </a:pPr>
            <a:endParaRPr lang="en-US" altLang="zh-CN" sz="23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r>
              <a:rPr lang="en-US" altLang="zh-CN" sz="20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A. Parameswaran et al, “Human-Assisted Graph Search: It’s Okay to Ask Questions,” VLDB 2010</a:t>
            </a:r>
          </a:p>
          <a:p>
            <a:pPr lvl="1">
              <a:spcBef>
                <a:spcPct val="0"/>
              </a:spcBef>
              <a:buSzPct val="100000"/>
              <a:buFont typeface="Wingdings" panose="05000000000000000000" pitchFamily="2" charset="2"/>
              <a:buAutoNum type="alphaUcPeriod"/>
            </a:pPr>
            <a:endParaRPr lang="en-US" altLang="zh-CN" sz="28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  <a:buSzPct val="100000"/>
            </a:pPr>
            <a:r>
              <a:rPr lang="en-US" altLang="zh-CN" sz="2800" smtClean="0">
                <a:latin typeface="Comic Sans MS" panose="030F0702030302020204" pitchFamily="66" charset="0"/>
                <a:ea typeface="宋体" panose="02010600030101010101" pitchFamily="2" charset="-122"/>
              </a:rPr>
              <a:t>Graph match</a:t>
            </a:r>
          </a:p>
          <a:p>
            <a:pPr lvl="1">
              <a:spcBef>
                <a:spcPct val="0"/>
              </a:spcBef>
              <a:buSzPct val="100000"/>
            </a:pPr>
            <a:r>
              <a:rPr lang="en-US" altLang="zh-CN" sz="2300" smtClean="0">
                <a:latin typeface="Comic Sans MS" panose="030F0702030302020204" pitchFamily="66" charset="0"/>
                <a:ea typeface="宋体" panose="02010600030101010101" pitchFamily="2" charset="-122"/>
              </a:rPr>
              <a:t>People graph </a:t>
            </a:r>
            <a:r>
              <a:rPr lang="en-US" altLang="zh-CN" sz="2000" smtClean="0">
                <a:latin typeface="Comic Sans MS" panose="030F0702030302020204" pitchFamily="66" charset="0"/>
                <a:ea typeface="宋体" panose="02010600030101010101" pitchFamily="2" charset="-122"/>
              </a:rPr>
              <a:t>(who knows and/or communicates with whom)</a:t>
            </a:r>
          </a:p>
          <a:p>
            <a:pPr lvl="1">
              <a:spcBef>
                <a:spcPct val="0"/>
              </a:spcBef>
              <a:buSzPct val="100000"/>
            </a:pPr>
            <a:r>
              <a:rPr lang="en-US" altLang="zh-CN" sz="2300" smtClean="0">
                <a:latin typeface="Comic Sans MS" panose="030F0702030302020204" pitchFamily="66" charset="0"/>
                <a:ea typeface="宋体" panose="02010600030101010101" pitchFamily="2" charset="-122"/>
              </a:rPr>
              <a:t>Puzzle graph </a:t>
            </a:r>
            <a:r>
              <a:rPr lang="en-US" altLang="zh-CN" sz="2000" smtClean="0">
                <a:latin typeface="Comic Sans MS" panose="030F0702030302020204" pitchFamily="66" charset="0"/>
                <a:ea typeface="宋体" panose="02010600030101010101" pitchFamily="2" charset="-122"/>
              </a:rPr>
              <a:t>(ideas are compatible and can merge)</a:t>
            </a:r>
          </a:p>
          <a:p>
            <a:pPr lvl="1">
              <a:spcBef>
                <a:spcPct val="0"/>
              </a:spcBef>
              <a:buSzPct val="100000"/>
            </a:pPr>
            <a:r>
              <a:rPr lang="en-US" altLang="zh-CN" sz="2000" smtClean="0">
                <a:latin typeface="Comic Sans MS" panose="030F0702030302020204" pitchFamily="66" charset="0"/>
                <a:ea typeface="宋体" panose="02010600030101010101" pitchFamily="2" charset="-122"/>
              </a:rPr>
              <a:t>Natural dynamic for people to merge their compatible ideas</a:t>
            </a:r>
          </a:p>
          <a:p>
            <a:pPr lvl="1">
              <a:spcBef>
                <a:spcPct val="0"/>
              </a:spcBef>
              <a:buSzPct val="100000"/>
            </a:pPr>
            <a:endParaRPr lang="en-US" altLang="zh-CN" sz="20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r>
              <a:rPr lang="en-US" altLang="zh-CN" sz="20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C. Brummitt et al, “Jigsaw Percolation: What Social Networks Can Collaboratively Solve a Puzzle,”</a:t>
            </a:r>
            <a:r>
              <a:rPr lang="en-US" altLang="zh-CN" sz="24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zh-CN" sz="18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2012</a:t>
            </a:r>
          </a:p>
        </p:txBody>
      </p:sp>
      <p:sp>
        <p:nvSpPr>
          <p:cNvPr id="95236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8013" cy="1141413"/>
          </a:xfrm>
        </p:spPr>
        <p:txBody>
          <a:bodyPr/>
          <a:lstStyle/>
          <a:p>
            <a:r>
              <a:rPr lang="en-US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>Beyond Simple Worker Selection</a:t>
            </a:r>
            <a:br>
              <a:rPr lang="en-US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</a:br>
            <a:endParaRPr lang="en-US" altLang="zh-CN" sz="40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9728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419600" cy="4529138"/>
          </a:xfrm>
        </p:spPr>
        <p:txBody>
          <a:bodyPr/>
          <a:lstStyle/>
          <a:p>
            <a:pPr marL="0" indent="0"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r>
              <a:rPr lang="en-US" altLang="zh-CN" smtClean="0">
                <a:latin typeface="Comic Sans MS" panose="030F0702030302020204" pitchFamily="66" charset="0"/>
                <a:ea typeface="宋体" panose="02010600030101010101" pitchFamily="2" charset="-122"/>
              </a:rPr>
              <a:t>Dynamic Procurement </a:t>
            </a:r>
          </a:p>
          <a:p>
            <a:pPr marL="0" indent="0"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r>
              <a:rPr lang="en-US" altLang="zh-CN" sz="2400" smtClean="0">
                <a:latin typeface="Comic Sans MS" panose="030F0702030302020204" pitchFamily="66" charset="0"/>
                <a:ea typeface="宋体" panose="02010600030101010101" pitchFamily="2" charset="-122"/>
              </a:rPr>
              <a:t>(</a:t>
            </a:r>
            <a:r>
              <a:rPr lang="en-US" altLang="zh-CN" sz="240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multi-armed bandit</a:t>
            </a:r>
            <a:r>
              <a:rPr lang="en-US" altLang="zh-CN" sz="2400" smtClean="0"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</a:p>
          <a:p>
            <a:pPr marL="0" indent="0"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endParaRPr lang="en-US" altLang="zh-CN" sz="24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0" indent="0">
              <a:spcBef>
                <a:spcPct val="0"/>
              </a:spcBef>
              <a:buSzPct val="100000"/>
            </a:pPr>
            <a:r>
              <a:rPr lang="en-US" altLang="zh-CN" sz="2000" smtClean="0">
                <a:latin typeface="Comic Sans MS" panose="030F0702030302020204" pitchFamily="66" charset="0"/>
                <a:ea typeface="宋体" panose="02010600030101010101" pitchFamily="2" charset="-122"/>
              </a:rPr>
              <a:t>A gambler facing a row of slot machines</a:t>
            </a:r>
          </a:p>
          <a:p>
            <a:pPr marL="0" indent="0"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endParaRPr lang="en-US" altLang="zh-CN" sz="20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0" indent="0">
              <a:spcBef>
                <a:spcPct val="0"/>
              </a:spcBef>
              <a:buSzPct val="100000"/>
            </a:pPr>
            <a:r>
              <a:rPr lang="en-US" altLang="zh-CN" sz="2000" smtClean="0">
                <a:latin typeface="Comic Sans MS" panose="030F0702030302020204" pitchFamily="66" charset="0"/>
                <a:ea typeface="宋体" panose="02010600030101010101" pitchFamily="2" charset="-122"/>
              </a:rPr>
              <a:t>Which one to play, how many times, and in which order</a:t>
            </a:r>
          </a:p>
          <a:p>
            <a:pPr marL="0" indent="0"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endParaRPr lang="en-US" altLang="zh-CN" sz="20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0" indent="0">
              <a:spcBef>
                <a:spcPct val="0"/>
              </a:spcBef>
              <a:buSzPct val="100000"/>
            </a:pPr>
            <a:r>
              <a:rPr lang="en-US" altLang="zh-CN" sz="2000" smtClean="0">
                <a:latin typeface="Comic Sans MS" panose="030F0702030302020204" pitchFamily="66" charset="0"/>
                <a:ea typeface="宋体" panose="02010600030101010101" pitchFamily="2" charset="-122"/>
              </a:rPr>
              <a:t>Each machine having a random reward from a fixed distribution</a:t>
            </a:r>
          </a:p>
          <a:p>
            <a:pPr marL="0" indent="0">
              <a:spcBef>
                <a:spcPct val="0"/>
              </a:spcBef>
              <a:buSzPct val="100000"/>
            </a:pPr>
            <a:endParaRPr lang="en-US" altLang="zh-CN" sz="20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0" indent="0">
              <a:spcBef>
                <a:spcPct val="0"/>
              </a:spcBef>
              <a:buSzPct val="100000"/>
            </a:pPr>
            <a:r>
              <a:rPr lang="en-US" altLang="zh-CN" sz="2000" smtClean="0">
                <a:latin typeface="Comic Sans MS" panose="030F0702030302020204" pitchFamily="66" charset="0"/>
                <a:ea typeface="宋体" panose="02010600030101010101" pitchFamily="2" charset="-122"/>
              </a:rPr>
              <a:t>Objective: </a:t>
            </a:r>
            <a:r>
              <a:rPr lang="en-US" altLang="zh-CN" sz="200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maximizing the sum of rewards earned through a sequence of lever pulls</a:t>
            </a:r>
          </a:p>
          <a:p>
            <a:pPr lvl="2">
              <a:spcBef>
                <a:spcPct val="0"/>
              </a:spcBef>
              <a:buSzPct val="100000"/>
            </a:pPr>
            <a:endParaRPr lang="en-US" altLang="zh-CN" sz="18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2">
              <a:spcBef>
                <a:spcPct val="0"/>
              </a:spcBef>
              <a:buSzPct val="100000"/>
            </a:pPr>
            <a:endParaRPr lang="en-US" altLang="zh-CN" sz="16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97284" name="Content Placeholder 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86200" cy="4529138"/>
          </a:xfrm>
        </p:spPr>
        <p:txBody>
          <a:bodyPr/>
          <a:lstStyle/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pPr>
              <a:buFont typeface="Wingdings" panose="05000000000000000000" pitchFamily="2" charset="2"/>
              <a:buNone/>
            </a:pPr>
            <a:endParaRPr lang="en-US" altLang="en-US" sz="2400" smtClean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None/>
            </a:pPr>
            <a:endParaRPr lang="en-US" altLang="en-US" sz="2000" smtClean="0">
              <a:solidFill>
                <a:srgbClr val="7F7F7F"/>
              </a:solidFill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AutoNum type="alphaUcPeriod"/>
            </a:pPr>
            <a:endParaRPr lang="en-US" altLang="en-US" sz="2000" smtClean="0">
              <a:solidFill>
                <a:srgbClr val="7F7F7F"/>
              </a:solidFill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000" smtClean="0">
                <a:solidFill>
                  <a:srgbClr val="7F7F7F"/>
                </a:solidFill>
                <a:latin typeface="Comic Sans MS" panose="030F0702030302020204" pitchFamily="66" charset="0"/>
              </a:rPr>
              <a:t>     A. Badanidiyuru et al, “Bandits with Knapsacks: Dynamic Procurement for Crowdsourcing,” 2013</a:t>
            </a:r>
          </a:p>
        </p:txBody>
      </p:sp>
      <p:pic>
        <p:nvPicPr>
          <p:cNvPr id="9728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4000"/>
            <a:ext cx="3810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6" name="Rectangle 3"/>
          <p:cNvSpPr>
            <a:spLocks noChangeArrowheads="1"/>
          </p:cNvSpPr>
          <p:nvPr/>
        </p:nvSpPr>
        <p:spPr bwMode="auto">
          <a:xfrm>
            <a:off x="4816475" y="1524000"/>
            <a:ext cx="3270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Pct val="100000"/>
              <a:buFontTx/>
              <a:buNone/>
            </a:pPr>
            <a:r>
              <a:rPr lang="en-US" altLang="zh-CN" sz="1800">
                <a:solidFill>
                  <a:schemeClr val="bg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Beyond independent workers</a:t>
            </a:r>
          </a:p>
        </p:txBody>
      </p:sp>
      <p:sp>
        <p:nvSpPr>
          <p:cNvPr id="97287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8228013" cy="1141413"/>
          </a:xfrm>
        </p:spPr>
        <p:txBody>
          <a:bodyPr/>
          <a:lstStyle/>
          <a:p>
            <a:r>
              <a:rPr lang="en-US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>Beyond Independent Workers</a:t>
            </a:r>
            <a:br>
              <a:rPr lang="en-US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</a:br>
            <a:endParaRPr lang="en-US" altLang="en-US" smtClean="0">
              <a:latin typeface="Comic Sans MS" panose="030F0702030302020204" pitchFamily="66" charset="0"/>
            </a:endParaRP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600200"/>
            <a:ext cx="7010400" cy="4529138"/>
          </a:xfrm>
        </p:spPr>
        <p:txBody>
          <a:bodyPr/>
          <a:lstStyle/>
          <a:p>
            <a:r>
              <a:rPr lang="en-US" altLang="en-US" sz="2400" smtClean="0">
                <a:latin typeface="Comic Sans MS" panose="030F0702030302020204" pitchFamily="66" charset="0"/>
              </a:rPr>
              <a:t>Social network of workers</a:t>
            </a:r>
          </a:p>
          <a:p>
            <a:r>
              <a:rPr lang="en-US" altLang="en-US" sz="2400" smtClean="0">
                <a:latin typeface="Comic Sans MS" panose="030F0702030302020204" pitchFamily="66" charset="0"/>
              </a:rPr>
              <a:t>Iterative recruitment of workers through </a:t>
            </a:r>
            <a:r>
              <a:rPr lang="en-US" altLang="en-US" sz="2400" smtClean="0">
                <a:solidFill>
                  <a:srgbClr val="0070C0"/>
                </a:solidFill>
                <a:latin typeface="Comic Sans MS" panose="030F0702030302020204" pitchFamily="66" charset="0"/>
              </a:rPr>
              <a:t>social ties</a:t>
            </a:r>
          </a:p>
          <a:p>
            <a:r>
              <a:rPr lang="en-US" altLang="en-US" sz="2400" smtClean="0">
                <a:latin typeface="Comic Sans MS" panose="030F0702030302020204" pitchFamily="66" charset="0"/>
              </a:rPr>
              <a:t>Challenges</a:t>
            </a:r>
          </a:p>
          <a:p>
            <a:pPr lvl="1"/>
            <a:r>
              <a:rPr lang="en-US" altLang="en-US" sz="2000" smtClean="0">
                <a:latin typeface="Comic Sans MS" panose="030F0702030302020204" pitchFamily="66" charset="0"/>
              </a:rPr>
              <a:t>Graph searching</a:t>
            </a:r>
          </a:p>
          <a:p>
            <a:pPr lvl="1"/>
            <a:r>
              <a:rPr lang="en-US" altLang="en-US" sz="2000" smtClean="0">
                <a:latin typeface="Comic Sans MS" panose="030F0702030302020204" pitchFamily="66" charset="0"/>
              </a:rPr>
              <a:t>Timeliness of responses </a:t>
            </a:r>
          </a:p>
          <a:p>
            <a:pPr lvl="1"/>
            <a:r>
              <a:rPr lang="en-US" altLang="en-US" sz="2000" smtClean="0">
                <a:latin typeface="Comic Sans MS" panose="030F0702030302020204" pitchFamily="66" charset="0"/>
              </a:rPr>
              <a:t>Stoppage condition</a:t>
            </a:r>
          </a:p>
        </p:txBody>
      </p:sp>
      <p:pic>
        <p:nvPicPr>
          <p:cNvPr id="9933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895600"/>
            <a:ext cx="2333625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3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sz="3600" b="0" dirty="0" smtClean="0">
                <a:latin typeface="Comic Sans MS" pitchFamily="66" charset="0"/>
              </a:rPr>
              <a:t>Social </a:t>
            </a:r>
            <a:r>
              <a:rPr lang="en-US" sz="3600" b="0" dirty="0" err="1" smtClean="0">
                <a:latin typeface="Comic Sans MS" pitchFamily="66" charset="0"/>
              </a:rPr>
              <a:t>Crowdsourcing</a:t>
            </a:r>
            <a:endParaRPr lang="en-US" sz="3600" b="0" dirty="0">
              <a:latin typeface="Comic Sans MS" pitchFamily="66" charset="0"/>
            </a:endParaRPr>
          </a:p>
        </p:txBody>
      </p:sp>
      <p:sp>
        <p:nvSpPr>
          <p:cNvPr id="100355" name="Text Placeholder 3"/>
          <p:cNvSpPr>
            <a:spLocks noGrp="1"/>
          </p:cNvSpPr>
          <p:nvPr>
            <p:ph type="body" idx="1"/>
          </p:nvPr>
        </p:nvSpPr>
        <p:spPr>
          <a:xfrm>
            <a:off x="762000" y="2743200"/>
            <a:ext cx="7772400" cy="1500188"/>
          </a:xfrm>
        </p:spPr>
        <p:txBody>
          <a:bodyPr/>
          <a:lstStyle/>
          <a:p>
            <a:r>
              <a:rPr lang="en-US" altLang="en-US" smtClean="0">
                <a:latin typeface="Comic Sans MS" panose="030F0702030302020204" pitchFamily="66" charset="0"/>
              </a:rPr>
              <a:t>Computational Surplus Around</a:t>
            </a:r>
          </a:p>
          <a:p>
            <a:r>
              <a:rPr lang="en-US" altLang="en-US" smtClean="0">
                <a:latin typeface="Comic Sans MS" panose="030F0702030302020204" pitchFamily="66" charset="0"/>
              </a:rPr>
              <a:t>QQ Example</a:t>
            </a:r>
          </a:p>
        </p:txBody>
      </p:sp>
      <p:sp>
        <p:nvSpPr>
          <p:cNvPr id="100356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>Computational Surplus Around</a:t>
            </a:r>
            <a:endParaRPr lang="en-US" altLang="en-US" sz="4000" smtClean="0">
              <a:latin typeface="Comic Sans MS" panose="030F0702030302020204" pitchFamily="66" charset="0"/>
            </a:endParaRPr>
          </a:p>
        </p:txBody>
      </p:sp>
      <p:sp>
        <p:nvSpPr>
          <p:cNvPr id="10137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752600"/>
            <a:ext cx="4037013" cy="4529138"/>
          </a:xfrm>
        </p:spPr>
        <p:txBody>
          <a:bodyPr/>
          <a:lstStyle/>
          <a:p>
            <a:r>
              <a:rPr lang="en-US" altLang="en-US" sz="2400" smtClean="0">
                <a:latin typeface="Comic Sans MS" panose="030F0702030302020204" pitchFamily="66" charset="0"/>
              </a:rPr>
              <a:t>Friends help friends</a:t>
            </a:r>
            <a:r>
              <a:rPr lang="en-US" altLang="en-US" sz="2000" smtClean="0">
                <a:latin typeface="Comic Sans MS" panose="030F0702030302020204" pitchFamily="66" charset="0"/>
              </a:rPr>
              <a:t> </a:t>
            </a:r>
          </a:p>
          <a:p>
            <a:pPr lvl="1"/>
            <a:r>
              <a:rPr lang="en-US" altLang="en-US" sz="2000" smtClean="0">
                <a:latin typeface="Comic Sans MS" panose="030F0702030302020204" pitchFamily="66" charset="0"/>
              </a:rPr>
              <a:t>Fixed individual capability</a:t>
            </a:r>
          </a:p>
          <a:p>
            <a:pPr lvl="1"/>
            <a:r>
              <a:rPr lang="en-US" altLang="en-US" sz="2000" smtClean="0">
                <a:latin typeface="Comic Sans MS" panose="030F0702030302020204" pitchFamily="66" charset="0"/>
              </a:rPr>
              <a:t>Probabilistic friends’ capability</a:t>
            </a:r>
          </a:p>
          <a:p>
            <a:r>
              <a:rPr lang="en-US" altLang="en-US" sz="2400" smtClean="0">
                <a:latin typeface="Comic Sans MS" panose="030F0702030302020204" pitchFamily="66" charset="0"/>
              </a:rPr>
              <a:t>Makes dissemination decisions</a:t>
            </a:r>
          </a:p>
          <a:p>
            <a:pPr marL="742950" lvl="2" indent="-341313">
              <a:spcBef>
                <a:spcPts val="800"/>
              </a:spcBef>
              <a:buSzPct val="80000"/>
            </a:pPr>
            <a:r>
              <a:rPr lang="en-US" altLang="en-US" smtClean="0">
                <a:latin typeface="Comic Sans MS" panose="030F0702030302020204" pitchFamily="66" charset="0"/>
              </a:rPr>
              <a:t>Based on the estimations of the fixed and potential computational capacities</a:t>
            </a:r>
          </a:p>
          <a:p>
            <a:pPr marL="742950" lvl="2" indent="-341313">
              <a:spcBef>
                <a:spcPts val="800"/>
              </a:spcBef>
              <a:buSzPct val="80000"/>
            </a:pPr>
            <a:endParaRPr lang="en-US" altLang="en-US" smtClean="0">
              <a:latin typeface="Comic Sans MS" panose="030F0702030302020204" pitchFamily="66" charset="0"/>
            </a:endParaRPr>
          </a:p>
        </p:txBody>
      </p:sp>
      <p:sp>
        <p:nvSpPr>
          <p:cNvPr id="101380" name="Content Placeholder 4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344987" cy="4529138"/>
          </a:xfrm>
        </p:spPr>
        <p:txBody>
          <a:bodyPr/>
          <a:lstStyle/>
          <a:p>
            <a:endParaRPr lang="en-US" altLang="zh-CN" smtClean="0">
              <a:ea typeface="宋体" panose="02010600030101010101" pitchFamily="2" charset="-122"/>
            </a:endParaRPr>
          </a:p>
          <a:p>
            <a:endParaRPr lang="en-US" altLang="zh-CN" smtClean="0">
              <a:ea typeface="宋体" panose="02010600030101010101" pitchFamily="2" charset="-122"/>
            </a:endParaRPr>
          </a:p>
          <a:p>
            <a:endParaRPr lang="en-US" altLang="zh-CN" smtClean="0">
              <a:ea typeface="宋体" panose="02010600030101010101" pitchFamily="2" charset="-122"/>
            </a:endParaRPr>
          </a:p>
          <a:p>
            <a:endParaRPr lang="en-US" altLang="zh-CN" smtClean="0">
              <a:ea typeface="宋体" panose="02010600030101010101" pitchFamily="2" charset="-122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20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S. Zhang et al, “Minimum Makespan Workload Dissemination in DTNs: Making Full Utilization of Computational Surplus Around ,” MobiHoc 2013</a:t>
            </a:r>
            <a:endParaRPr lang="zh-CN" altLang="en-US" sz="2000" smtClean="0">
              <a:solidFill>
                <a:srgbClr val="7F7F7F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1752600"/>
            <a:ext cx="3763963" cy="15652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</p:pic>
      <p:sp>
        <p:nvSpPr>
          <p:cNvPr id="101382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F:\Study\Projects\No. 18 - Social Task Allocation\alloc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057400"/>
            <a:ext cx="4271963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3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141412"/>
          </a:xfrm>
        </p:spPr>
        <p:txBody>
          <a:bodyPr/>
          <a:lstStyle/>
          <a:p>
            <a:r>
              <a:rPr lang="en-US" altLang="en-US" smtClean="0">
                <a:latin typeface="Comic Sans MS" panose="030F0702030302020204" pitchFamily="66" charset="0"/>
              </a:rPr>
              <a:t>Water Filling Schedule</a:t>
            </a:r>
            <a:endParaRPr lang="en-US" altLang="en-US" sz="2800" smtClean="0">
              <a:latin typeface="Comic Sans MS" panose="030F0702030302020204" pitchFamily="66" charset="0"/>
            </a:endParaRPr>
          </a:p>
        </p:txBody>
      </p:sp>
      <p:sp>
        <p:nvSpPr>
          <p:cNvPr id="102404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391400" cy="4529138"/>
          </a:xfrm>
        </p:spPr>
        <p:txBody>
          <a:bodyPr/>
          <a:lstStyle/>
          <a:p>
            <a:r>
              <a:rPr lang="en-US" altLang="en-US" sz="2400" smtClean="0">
                <a:latin typeface="Comic Sans MS" panose="030F0702030302020204" pitchFamily="66" charset="0"/>
              </a:rPr>
              <a:t>Response delay</a:t>
            </a:r>
          </a:p>
          <a:p>
            <a:r>
              <a:rPr lang="en-US" altLang="en-US" sz="2400" smtClean="0">
                <a:latin typeface="Comic Sans MS" panose="030F0702030302020204" pitchFamily="66" charset="0"/>
              </a:rPr>
              <a:t>Computation (by a friend)</a:t>
            </a:r>
          </a:p>
          <a:p>
            <a:r>
              <a:rPr lang="en-US" altLang="en-US" sz="2400" smtClean="0">
                <a:latin typeface="Comic Sans MS" panose="030F0702030302020204" pitchFamily="66" charset="0"/>
              </a:rPr>
              <a:t>Reply delay</a:t>
            </a:r>
          </a:p>
          <a:p>
            <a:endParaRPr lang="en-US" altLang="en-US" sz="2400" smtClean="0">
              <a:latin typeface="Comic Sans MS" panose="030F0702030302020204" pitchFamily="66" charset="0"/>
            </a:endParaRPr>
          </a:p>
          <a:p>
            <a:endParaRPr lang="en-US" altLang="en-US" sz="2400" smtClean="0">
              <a:latin typeface="Comic Sans MS" panose="030F0702030302020204" pitchFamily="66" charset="0"/>
            </a:endParaRPr>
          </a:p>
          <a:p>
            <a:endParaRPr lang="en-US" altLang="en-US" sz="2400" smtClean="0">
              <a:latin typeface="Comic Sans MS" panose="030F0702030302020204" pitchFamily="66" charset="0"/>
            </a:endParaRPr>
          </a:p>
          <a:p>
            <a:r>
              <a:rPr lang="en-US" altLang="en-US" sz="2400" smtClean="0">
                <a:latin typeface="Comic Sans MS" panose="030F0702030302020204" pitchFamily="66" charset="0"/>
              </a:rPr>
              <a:t>Scheduling across time: assign jobs to workers</a:t>
            </a:r>
          </a:p>
        </p:txBody>
      </p:sp>
      <p:sp>
        <p:nvSpPr>
          <p:cNvPr id="102405" name="内容占位符 3"/>
          <p:cNvSpPr>
            <a:spLocks noGrp="1"/>
          </p:cNvSpPr>
          <p:nvPr>
            <p:ph sz="half" idx="2"/>
          </p:nvPr>
        </p:nvSpPr>
        <p:spPr>
          <a:xfrm>
            <a:off x="4686300" y="1535113"/>
            <a:ext cx="4038600" cy="4529137"/>
          </a:xfrm>
        </p:spPr>
        <p:txBody>
          <a:bodyPr/>
          <a:lstStyle/>
          <a:p>
            <a:r>
              <a:rPr lang="en-US" altLang="en-US" sz="2400" smtClean="0">
                <a:latin typeface="Comic Sans MS" panose="030F0702030302020204" pitchFamily="66" charset="0"/>
              </a:rPr>
              <a:t>d</a:t>
            </a:r>
            <a:r>
              <a:rPr lang="en-US" altLang="en-US" sz="2400" baseline="-25000" smtClean="0">
                <a:latin typeface="Comic Sans MS" panose="030F0702030302020204" pitchFamily="66" charset="0"/>
              </a:rPr>
              <a:t>i</a:t>
            </a:r>
            <a:r>
              <a:rPr lang="en-US" altLang="en-US" sz="2400" smtClean="0">
                <a:latin typeface="Comic Sans MS" panose="030F0702030302020204" pitchFamily="66" charset="0"/>
              </a:rPr>
              <a:t>: response + reply </a:t>
            </a:r>
          </a:p>
        </p:txBody>
      </p:sp>
      <p:sp>
        <p:nvSpPr>
          <p:cNvPr id="102406" name="TextBox 1"/>
          <p:cNvSpPr txBox="1">
            <a:spLocks noChangeArrowheads="1"/>
          </p:cNvSpPr>
          <p:nvPr/>
        </p:nvSpPr>
        <p:spPr bwMode="auto">
          <a:xfrm>
            <a:off x="349250" y="3340100"/>
            <a:ext cx="38417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solidFill>
                  <a:srgbClr val="7F7F7F"/>
                </a:solidFill>
                <a:latin typeface="Comic Sans MS" panose="030F0702030302020204" pitchFamily="66" charset="0"/>
              </a:rPr>
              <a:t>M. Xiao et al, “Multi-task Assignment for Crowdsensing in Mobile Social Networks,”  INFOCOM 2015 </a:t>
            </a:r>
            <a:endParaRPr lang="en-US" altLang="en-US" sz="160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chemeClr val="bg1"/>
              </a:solidFill>
            </a:endParaRPr>
          </a:p>
        </p:txBody>
      </p:sp>
      <p:sp>
        <p:nvSpPr>
          <p:cNvPr id="102407" name="TextBox 8"/>
          <p:cNvSpPr txBox="1">
            <a:spLocks noChangeArrowheads="1"/>
          </p:cNvSpPr>
          <p:nvPr/>
        </p:nvSpPr>
        <p:spPr bwMode="auto">
          <a:xfrm>
            <a:off x="304800" y="5105400"/>
            <a:ext cx="365760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solidFill>
                  <a:srgbClr val="7F7F7F"/>
                </a:solidFill>
                <a:latin typeface="Comic Sans MS" panose="030F0702030302020204" pitchFamily="66" charset="0"/>
              </a:rPr>
              <a:t>J. Bragg et al, “Parallel Task Routing for Crowdsourcing,”  AAAI 2014</a:t>
            </a:r>
            <a:endParaRPr lang="en-US" altLang="en-US" sz="160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chemeClr val="bg1"/>
              </a:solidFill>
            </a:endParaRPr>
          </a:p>
        </p:txBody>
      </p:sp>
      <p:pic>
        <p:nvPicPr>
          <p:cNvPr id="10240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0" y="4876800"/>
            <a:ext cx="50863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9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smtClean="0">
                <a:ea typeface="宋体" panose="02010600030101010101" pitchFamily="2" charset="-122"/>
              </a:rPr>
              <a:t>QQ </a:t>
            </a:r>
            <a:r>
              <a:rPr lang="en-US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>Example</a:t>
            </a:r>
            <a:endParaRPr lang="en-US" altLang="en-US" sz="4000" smtClean="0">
              <a:latin typeface="Comic Sans MS" panose="030F0702030302020204" pitchFamily="66" charset="0"/>
            </a:endParaRPr>
          </a:p>
        </p:txBody>
      </p:sp>
      <p:sp>
        <p:nvSpPr>
          <p:cNvPr id="10445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752600"/>
            <a:ext cx="4037013" cy="4529138"/>
          </a:xfrm>
        </p:spPr>
        <p:txBody>
          <a:bodyPr/>
          <a:lstStyle/>
          <a:p>
            <a:r>
              <a:rPr lang="en-US" altLang="en-US" sz="2400" smtClean="0">
                <a:latin typeface="Comic Sans MS" panose="030F0702030302020204" pitchFamily="66" charset="0"/>
              </a:rPr>
              <a:t>Tencent QQ, or </a:t>
            </a:r>
            <a:r>
              <a:rPr lang="en-US" altLang="en-US" sz="2400" smtClean="0">
                <a:solidFill>
                  <a:srgbClr val="0070C0"/>
                </a:solidFill>
                <a:latin typeface="Comic Sans MS" panose="030F0702030302020204" pitchFamily="66" charset="0"/>
              </a:rPr>
              <a:t>QQ</a:t>
            </a:r>
            <a:endParaRPr lang="en-US" altLang="en-US" sz="2400" smtClean="0">
              <a:latin typeface="Comic Sans MS" panose="030F0702030302020204" pitchFamily="66" charset="0"/>
            </a:endParaRPr>
          </a:p>
          <a:p>
            <a:pPr lvl="1"/>
            <a:r>
              <a:rPr lang="en-US" altLang="en-US" sz="2000" smtClean="0">
                <a:latin typeface="Comic Sans MS" panose="030F0702030302020204" pitchFamily="66" charset="0"/>
              </a:rPr>
              <a:t>Instant messaging </a:t>
            </a:r>
          </a:p>
          <a:p>
            <a:r>
              <a:rPr lang="en-US" altLang="en-US" sz="2400" smtClean="0">
                <a:latin typeface="Comic Sans MS" panose="030F0702030302020204" pitchFamily="66" charset="0"/>
              </a:rPr>
              <a:t>As of March 2013</a:t>
            </a:r>
          </a:p>
          <a:p>
            <a:pPr lvl="1"/>
            <a:r>
              <a:rPr lang="en-US" altLang="en-US" sz="2000" smtClean="0">
                <a:latin typeface="Comic Sans MS" panose="030F0702030302020204" pitchFamily="66" charset="0"/>
              </a:rPr>
              <a:t>798.2 million active QQ accounts</a:t>
            </a:r>
          </a:p>
          <a:p>
            <a:pPr lvl="1"/>
            <a:r>
              <a:rPr lang="en-US" altLang="en-US" sz="2000" smtClean="0">
                <a:latin typeface="Comic Sans MS" panose="030F0702030302020204" pitchFamily="66" charset="0"/>
              </a:rPr>
              <a:t>Peak of 176.4 million simultaneous online users</a:t>
            </a:r>
          </a:p>
          <a:p>
            <a:r>
              <a:rPr lang="en-US" altLang="en-US" sz="2000" smtClean="0">
                <a:latin typeface="Comic Sans MS" panose="030F0702030302020204" pitchFamily="66" charset="0"/>
              </a:rPr>
              <a:t> </a:t>
            </a:r>
            <a:r>
              <a:rPr lang="en-US" altLang="en-US" sz="2400" smtClean="0">
                <a:latin typeface="Comic Sans MS" panose="030F0702030302020204" pitchFamily="66" charset="0"/>
              </a:rPr>
              <a:t>QQ experiment </a:t>
            </a:r>
          </a:p>
          <a:p>
            <a:pPr lvl="1"/>
            <a:r>
              <a:rPr lang="en-US" altLang="en-US" sz="2000" smtClean="0">
                <a:latin typeface="Comic Sans MS" panose="030F0702030302020204" pitchFamily="66" charset="0"/>
              </a:rPr>
              <a:t>Exploring social status of QQ users by responses</a:t>
            </a:r>
          </a:p>
          <a:p>
            <a:pPr lvl="1"/>
            <a:endParaRPr lang="en-US" altLang="en-US" sz="2000" smtClean="0">
              <a:latin typeface="Comic Sans MS" panose="030F0702030302020204" pitchFamily="66" charset="0"/>
            </a:endParaRPr>
          </a:p>
        </p:txBody>
      </p:sp>
      <p:sp>
        <p:nvSpPr>
          <p:cNvPr id="104452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CN" altLang="en-US" smtClean="0">
              <a:ea typeface="宋体" panose="02010600030101010101" pitchFamily="2" charset="-122"/>
            </a:endParaRPr>
          </a:p>
        </p:txBody>
      </p:sp>
      <p:pic>
        <p:nvPicPr>
          <p:cNvPr id="104453" name="Picture 6" descr="27_141129_qq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057400"/>
            <a:ext cx="4267200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4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>Recursive Doubling </a:t>
            </a:r>
            <a:r>
              <a:rPr lang="en-US" altLang="zh-CN" sz="3400" smtClean="0">
                <a:latin typeface="Comic Sans MS" panose="030F0702030302020204" pitchFamily="66" charset="0"/>
                <a:ea typeface="宋体" panose="02010600030101010101" pitchFamily="2" charset="-122"/>
              </a:rPr>
              <a:t>(</a:t>
            </a:r>
            <a:r>
              <a:rPr lang="en-US" altLang="zh-CN" sz="340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reduce</a:t>
            </a:r>
            <a:r>
              <a:rPr lang="en-US" altLang="zh-CN" sz="3400" smtClean="0"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  <a:endParaRPr lang="en-US" altLang="en-US" sz="34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7848600" cy="4800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CN" sz="2000" smtClean="0">
                <a:latin typeface="Comic Sans MS" panose="030F0702030302020204" pitchFamily="66" charset="0"/>
                <a:ea typeface="宋体" panose="02010600030101010101" pitchFamily="2" charset="-122"/>
              </a:rPr>
              <a:t>Initial</a:t>
            </a:r>
            <a:r>
              <a:rPr lang="en-US" altLang="en-US" sz="2000" smtClean="0">
                <a:latin typeface="Comic Sans MS" panose="030F0702030302020204" pitchFamily="66" charset="0"/>
              </a:rPr>
              <a:t> label is L = "2" (subtract L by 1 when forwarding this request to QQ friends)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zh-CN" sz="20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zh-CN" sz="20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r>
              <a:rPr lang="en-US" altLang="en-US" sz="2000" smtClean="0">
                <a:latin typeface="Comic Sans MS" panose="030F0702030302020204" pitchFamily="66" charset="0"/>
              </a:rPr>
              <a:t>When L = 0, return the </a:t>
            </a:r>
            <a:r>
              <a:rPr lang="en-US" altLang="zh-CN" sz="2000" smtClean="0">
                <a:latin typeface="Comic Sans MS" panose="030F0702030302020204" pitchFamily="66" charset="0"/>
                <a:ea typeface="宋体" panose="02010600030101010101" pitchFamily="2" charset="-122"/>
              </a:rPr>
              <a:t/>
            </a:r>
            <a:br>
              <a:rPr lang="en-US" altLang="zh-CN" sz="2000" smtClean="0">
                <a:latin typeface="Comic Sans MS" panose="030F0702030302020204" pitchFamily="66" charset="0"/>
                <a:ea typeface="宋体" panose="02010600030101010101" pitchFamily="2" charset="-122"/>
              </a:rPr>
            </a:br>
            <a:r>
              <a:rPr lang="en-US" altLang="zh-CN" sz="2000" smtClean="0">
                <a:latin typeface="Comic Sans MS" panose="030F0702030302020204" pitchFamily="66" charset="0"/>
                <a:ea typeface="宋体" panose="02010600030101010101" pitchFamily="2" charset="-122"/>
              </a:rPr>
              <a:t>total number of QQ friends</a:t>
            </a:r>
          </a:p>
          <a:p>
            <a:pPr>
              <a:lnSpc>
                <a:spcPct val="90000"/>
              </a:lnSpc>
            </a:pPr>
            <a:endParaRPr lang="en-US" altLang="zh-CN" sz="20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endParaRPr lang="en-US" altLang="zh-CN" sz="20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r>
              <a:rPr lang="en-US" altLang="en-US" sz="2000" smtClean="0">
                <a:latin typeface="Comic Sans MS" panose="030F0702030302020204" pitchFamily="66" charset="0"/>
              </a:rPr>
              <a:t>When L &gt; 0, do the following:</a:t>
            </a:r>
            <a:endParaRPr lang="en-US" altLang="zh-CN" sz="20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lnSpc>
                <a:spcPct val="90000"/>
              </a:lnSpc>
            </a:pPr>
            <a:r>
              <a:rPr lang="en-US" altLang="en-US" sz="2000" smtClean="0">
                <a:latin typeface="Comic Sans MS" panose="030F0702030302020204" pitchFamily="66" charset="0"/>
              </a:rPr>
              <a:t>Forward this request to all QQ friends</a:t>
            </a:r>
            <a:endParaRPr lang="en-US" altLang="zh-CN" sz="20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lnSpc>
                <a:spcPct val="90000"/>
              </a:lnSpc>
            </a:pPr>
            <a:r>
              <a:rPr lang="en-US" altLang="zh-CN" sz="2000" smtClean="0">
                <a:latin typeface="Comic Sans MS" panose="030F0702030302020204" pitchFamily="66" charset="0"/>
                <a:ea typeface="宋体" panose="02010600030101010101" pitchFamily="2" charset="-122"/>
              </a:rPr>
              <a:t>After receiving</a:t>
            </a:r>
            <a:r>
              <a:rPr lang="en-US" altLang="en-US" sz="2000" smtClean="0">
                <a:latin typeface="Comic Sans MS" panose="030F0702030302020204" pitchFamily="66" charset="0"/>
              </a:rPr>
              <a:t> the first 10 replies, </a:t>
            </a:r>
            <a:r>
              <a:rPr lang="en-US" altLang="zh-CN" sz="2000" smtClean="0">
                <a:latin typeface="Comic Sans MS" panose="030F0702030302020204" pitchFamily="66" charset="0"/>
                <a:ea typeface="宋体" panose="02010600030101010101" pitchFamily="2" charset="-122"/>
              </a:rPr>
              <a:t>compute </a:t>
            </a:r>
            <a:r>
              <a:rPr lang="en-US" altLang="zh-CN" sz="200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the average number</a:t>
            </a:r>
            <a:r>
              <a:rPr lang="en-US" altLang="zh-CN" sz="2000" smtClean="0">
                <a:latin typeface="Comic Sans MS" panose="030F0702030302020204" pitchFamily="66" charset="0"/>
                <a:ea typeface="宋体" panose="02010600030101010101" pitchFamily="2" charset="-122"/>
              </a:rPr>
              <a:t> of friends, </a:t>
            </a:r>
            <a:r>
              <a:rPr lang="en-US" altLang="en-US" sz="2000" smtClean="0">
                <a:latin typeface="Comic Sans MS" panose="030F0702030302020204" pitchFamily="66" charset="0"/>
              </a:rPr>
              <a:t>and send them back to me</a:t>
            </a:r>
          </a:p>
        </p:txBody>
      </p:sp>
      <p:graphicFrame>
        <p:nvGraphicFramePr>
          <p:cNvPr id="105476" name="Object 5"/>
          <p:cNvGraphicFramePr>
            <a:graphicFrameLocks noChangeAspect="1"/>
          </p:cNvGraphicFramePr>
          <p:nvPr/>
        </p:nvGraphicFramePr>
        <p:xfrm>
          <a:off x="4648200" y="2133600"/>
          <a:ext cx="3505200" cy="2392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80" name="Visio" r:id="rId3" imgW="6743123" imgH="4603610" progId="Visio.Drawing.11">
                  <p:embed/>
                </p:oleObj>
              </mc:Choice>
              <mc:Fallback>
                <p:oleObj name="Visio" r:id="rId3" imgW="6743123" imgH="4603610" progId="Visio.Drawing.11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133600"/>
                        <a:ext cx="3505200" cy="2392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477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>Recursive Doubling </a:t>
            </a:r>
            <a:r>
              <a:rPr lang="en-US" altLang="zh-CN" sz="3400" smtClean="0">
                <a:latin typeface="Comic Sans MS" panose="030F0702030302020204" pitchFamily="66" charset="0"/>
                <a:ea typeface="宋体" panose="02010600030101010101" pitchFamily="2" charset="-122"/>
              </a:rPr>
              <a:t>(</a:t>
            </a:r>
            <a:r>
              <a:rPr lang="en-US" altLang="zh-CN" sz="340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merge</a:t>
            </a:r>
            <a:r>
              <a:rPr lang="en-US" altLang="zh-CN" sz="3400" smtClean="0"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  <a:endParaRPr lang="en-US" altLang="en-US" sz="34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7848600" cy="45291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CN" sz="2000" smtClean="0">
                <a:latin typeface="Comic Sans MS" panose="030F0702030302020204" pitchFamily="66" charset="0"/>
                <a:ea typeface="宋体" panose="02010600030101010101" pitchFamily="2" charset="-122"/>
              </a:rPr>
              <a:t>Initial</a:t>
            </a:r>
            <a:r>
              <a:rPr lang="en-US" altLang="en-US" sz="2000" smtClean="0">
                <a:latin typeface="Comic Sans MS" panose="030F0702030302020204" pitchFamily="66" charset="0"/>
              </a:rPr>
              <a:t> label is L = "2" (subtract L by 1 when forwarding this request to QQ friends)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zh-CN" sz="20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r>
              <a:rPr lang="en-US" altLang="en-US" sz="2000" smtClean="0">
                <a:latin typeface="Comic Sans MS" panose="030F0702030302020204" pitchFamily="66" charset="0"/>
              </a:rPr>
              <a:t>When L = 0, return the following:</a:t>
            </a:r>
            <a:endParaRPr lang="en-US" altLang="zh-CN" sz="20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lnSpc>
                <a:spcPct val="90000"/>
              </a:lnSpc>
            </a:pPr>
            <a:r>
              <a:rPr lang="en-US" altLang="en-US" sz="2000" smtClean="0">
                <a:latin typeface="Comic Sans MS" panose="030F0702030302020204" pitchFamily="66" charset="0"/>
              </a:rPr>
              <a:t>Basic information (B)</a:t>
            </a:r>
            <a:endParaRPr lang="en-US" altLang="zh-CN" sz="20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lnSpc>
                <a:spcPct val="90000"/>
              </a:lnSpc>
            </a:pPr>
            <a:r>
              <a:rPr lang="en-US" altLang="en-US" sz="2000" smtClean="0">
                <a:latin typeface="Comic Sans MS" panose="030F0702030302020204" pitchFamily="66" charset="0"/>
              </a:rPr>
              <a:t>Number of friends (N)</a:t>
            </a:r>
            <a:endParaRPr lang="en-US" altLang="zh-CN" sz="20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lnSpc>
                <a:spcPct val="90000"/>
              </a:lnSpc>
            </a:pPr>
            <a:r>
              <a:rPr lang="en-US" altLang="en-US" sz="2000" smtClean="0">
                <a:latin typeface="Comic Sans MS" panose="030F0702030302020204" pitchFamily="66" charset="0"/>
              </a:rPr>
              <a:t>Timestamps (T)</a:t>
            </a:r>
          </a:p>
          <a:p>
            <a:pPr lvl="1">
              <a:lnSpc>
                <a:spcPct val="90000"/>
              </a:lnSpc>
            </a:pPr>
            <a:endParaRPr lang="en-US" altLang="zh-CN" sz="20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r>
              <a:rPr lang="en-US" altLang="en-US" sz="2000" smtClean="0">
                <a:latin typeface="Comic Sans MS" panose="030F0702030302020204" pitchFamily="66" charset="0"/>
              </a:rPr>
              <a:t>When L &gt; 0, do the following:</a:t>
            </a:r>
            <a:endParaRPr lang="en-US" altLang="zh-CN" sz="20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lnSpc>
                <a:spcPct val="90000"/>
              </a:lnSpc>
            </a:pPr>
            <a:r>
              <a:rPr lang="en-US" altLang="en-US" sz="2000" smtClean="0">
                <a:latin typeface="Comic Sans MS" panose="030F0702030302020204" pitchFamily="66" charset="0"/>
              </a:rPr>
              <a:t>Forward this request to all QQ friends</a:t>
            </a:r>
            <a:endParaRPr lang="en-US" altLang="zh-CN" sz="20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lnSpc>
                <a:spcPct val="90000"/>
              </a:lnSpc>
            </a:pPr>
            <a:r>
              <a:rPr lang="en-US" altLang="en-US" sz="2000" smtClean="0">
                <a:solidFill>
                  <a:srgbClr val="0070C0"/>
                </a:solidFill>
                <a:latin typeface="Comic Sans MS" panose="030F0702030302020204" pitchFamily="66" charset="0"/>
              </a:rPr>
              <a:t>Pack</a:t>
            </a:r>
            <a:r>
              <a:rPr lang="en-US" altLang="en-US" sz="2000" smtClean="0">
                <a:latin typeface="Comic Sans MS" panose="030F0702030302020204" pitchFamily="66" charset="0"/>
              </a:rPr>
              <a:t> the first 10 replies, together with your own information (B, N, T), and send them back to me</a:t>
            </a:r>
          </a:p>
        </p:txBody>
      </p:sp>
      <p:graphicFrame>
        <p:nvGraphicFramePr>
          <p:cNvPr id="106500" name="Object 6"/>
          <p:cNvGraphicFramePr>
            <a:graphicFrameLocks noChangeAspect="1"/>
          </p:cNvGraphicFramePr>
          <p:nvPr/>
        </p:nvGraphicFramePr>
        <p:xfrm>
          <a:off x="4953000" y="2057400"/>
          <a:ext cx="3703638" cy="2528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04" name="Visio" r:id="rId3" imgW="6743123" imgH="4603610" progId="Visio.Drawing.11">
                  <p:embed/>
                </p:oleObj>
              </mc:Choice>
              <mc:Fallback>
                <p:oleObj name="Visio" r:id="rId3" imgW="6743123" imgH="4603610" progId="Visio.Drawing.11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2057400"/>
                        <a:ext cx="3703638" cy="2528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501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b="0" dirty="0" smtClean="0">
                <a:latin typeface="Comic Sans MS" pitchFamily="66" charset="0"/>
              </a:rPr>
              <a:t>Conclusion</a:t>
            </a:r>
            <a:endParaRPr lang="en-US" b="0" dirty="0">
              <a:latin typeface="Comic Sans MS" pitchFamily="66" charset="0"/>
            </a:endParaRPr>
          </a:p>
        </p:txBody>
      </p:sp>
      <p:sp>
        <p:nvSpPr>
          <p:cNvPr id="107523" name="Text Placeholder 3"/>
          <p:cNvSpPr>
            <a:spLocks noGrp="1"/>
          </p:cNvSpPr>
          <p:nvPr>
            <p:ph type="body" idx="1"/>
          </p:nvPr>
        </p:nvSpPr>
        <p:spPr>
          <a:xfrm>
            <a:off x="762000" y="2743200"/>
            <a:ext cx="7772400" cy="1500188"/>
          </a:xfrm>
        </p:spPr>
        <p:txBody>
          <a:bodyPr/>
          <a:lstStyle/>
          <a:p>
            <a:r>
              <a:rPr lang="en-US" altLang="en-US" smtClean="0">
                <a:latin typeface="Comic Sans MS" panose="030F0702030302020204" pitchFamily="66" charset="0"/>
              </a:rPr>
              <a:t>Summary</a:t>
            </a:r>
          </a:p>
          <a:p>
            <a:r>
              <a:rPr lang="en-US" altLang="en-US" smtClean="0">
                <a:latin typeface="Comic Sans MS" panose="030F0702030302020204" pitchFamily="66" charset="0"/>
              </a:rPr>
              <a:t>Acknowledgements</a:t>
            </a:r>
          </a:p>
        </p:txBody>
      </p:sp>
      <p:sp>
        <p:nvSpPr>
          <p:cNvPr id="107524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smtClean="0">
                <a:latin typeface="Comic Sans MS" panose="030F0702030302020204" pitchFamily="66" charset="0"/>
              </a:rPr>
              <a:t>Big Data Era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077200" cy="4525963"/>
          </a:xfrm>
        </p:spPr>
        <p:txBody>
          <a:bodyPr/>
          <a:lstStyle/>
          <a:p>
            <a:r>
              <a:rPr lang="en-US" altLang="en-US" sz="2400" smtClean="0">
                <a:latin typeface="Comic Sans MS" panose="030F0702030302020204" pitchFamily="66" charset="0"/>
              </a:rPr>
              <a:t>“In information technology, big data consists of datasets that grow so large that they become awkward to work with using on-hand database management tools.”</a:t>
            </a:r>
          </a:p>
          <a:p>
            <a:endParaRPr lang="en-US" altLang="en-US" sz="2400" smtClean="0">
              <a:latin typeface="Comic Sans MS" panose="030F0702030302020204" pitchFamily="66" charset="0"/>
            </a:endParaRPr>
          </a:p>
          <a:p>
            <a:r>
              <a:rPr lang="en-US" altLang="en-US" sz="2400" smtClean="0">
                <a:solidFill>
                  <a:srgbClr val="0070C0"/>
                </a:solidFill>
                <a:latin typeface="Comic Sans MS" panose="030F0702030302020204" pitchFamily="66" charset="0"/>
              </a:rPr>
              <a:t>Computers are not efficient in processing certain data (e.g., image processing)</a:t>
            </a:r>
          </a:p>
          <a:p>
            <a:endParaRPr lang="en-US" altLang="en-US" sz="2400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</p:txBody>
      </p:sp>
      <p:pic>
        <p:nvPicPr>
          <p:cNvPr id="1536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419600"/>
            <a:ext cx="10096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8013" cy="1141413"/>
          </a:xfrm>
        </p:spPr>
        <p:txBody>
          <a:bodyPr/>
          <a:lstStyle/>
          <a:p>
            <a:r>
              <a:rPr lang="en-US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>Summary</a:t>
            </a:r>
          </a:p>
        </p:txBody>
      </p:sp>
      <p:sp>
        <p:nvSpPr>
          <p:cNvPr id="108547" name="Content Placeholder 2"/>
          <p:cNvSpPr>
            <a:spLocks noGrp="1"/>
          </p:cNvSpPr>
          <p:nvPr>
            <p:ph idx="1"/>
          </p:nvPr>
        </p:nvSpPr>
        <p:spPr>
          <a:xfrm>
            <a:off x="838200" y="1447800"/>
            <a:ext cx="8001000" cy="4529138"/>
          </a:xfrm>
        </p:spPr>
        <p:txBody>
          <a:bodyPr/>
          <a:lstStyle/>
          <a:p>
            <a:pPr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endParaRPr lang="en-US" altLang="zh-CN" sz="24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  <a:buSzPct val="100000"/>
            </a:pPr>
            <a:r>
              <a:rPr lang="en-US" altLang="zh-CN" sz="2400" smtClean="0">
                <a:latin typeface="Comic Sans MS" panose="030F0702030302020204" pitchFamily="66" charset="0"/>
                <a:ea typeface="宋体" panose="02010600030101010101" pitchFamily="2" charset="-122"/>
              </a:rPr>
              <a:t>HPU as a new paradigm to compliment the traditional CPU-based computing for big data</a:t>
            </a:r>
          </a:p>
          <a:p>
            <a:pPr>
              <a:spcBef>
                <a:spcPct val="0"/>
              </a:spcBef>
              <a:buSzPct val="100000"/>
            </a:pPr>
            <a:endParaRPr lang="en-US" altLang="zh-CN" sz="24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  <a:buSzPct val="100000"/>
            </a:pPr>
            <a:r>
              <a:rPr lang="en-US" altLang="zh-CN" sz="2400" smtClean="0">
                <a:latin typeface="Comic Sans MS" panose="030F0702030302020204" pitchFamily="66" charset="0"/>
                <a:ea typeface="宋体" panose="02010600030101010101" pitchFamily="2" charset="-122"/>
              </a:rPr>
              <a:t>Many unexplored algorithmic problems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SzPct val="100000"/>
            </a:pPr>
            <a:r>
              <a:rPr lang="en-US" altLang="zh-CN" sz="2000" smtClean="0">
                <a:latin typeface="Comic Sans MS" panose="030F0702030302020204" pitchFamily="66" charset="0"/>
                <a:ea typeface="宋体" panose="02010600030101010101" pitchFamily="2" charset="-122"/>
              </a:rPr>
              <a:t>Worker selection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SzPct val="100000"/>
            </a:pPr>
            <a:r>
              <a:rPr lang="en-US" altLang="zh-CN" sz="2000" smtClean="0">
                <a:latin typeface="Comic Sans MS" panose="030F0702030302020204" pitchFamily="66" charset="0"/>
                <a:ea typeface="宋体" panose="02010600030101010101" pitchFamily="2" charset="-122"/>
              </a:rPr>
              <a:t>Social connections of workers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SzPct val="100000"/>
            </a:pPr>
            <a:r>
              <a:rPr lang="en-US" altLang="zh-CN" sz="2000" smtClean="0">
                <a:latin typeface="Comic Sans MS" panose="030F0702030302020204" pitchFamily="66" charset="0"/>
                <a:ea typeface="宋体" panose="02010600030101010101" pitchFamily="2" charset="-122"/>
              </a:rPr>
              <a:t>Workflow design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SzPct val="100000"/>
            </a:pPr>
            <a:r>
              <a:rPr lang="en-US" altLang="zh-CN" sz="2000" smtClean="0">
                <a:latin typeface="Comic Sans MS" panose="030F0702030302020204" pitchFamily="66" charset="0"/>
                <a:ea typeface="宋体" panose="02010600030101010101" pitchFamily="2" charset="-122"/>
              </a:rPr>
              <a:t>Cost-time-quality trade-offs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SzPct val="100000"/>
            </a:pPr>
            <a:r>
              <a:rPr lang="en-US" altLang="zh-CN" sz="2000" smtClean="0">
                <a:latin typeface="Comic Sans MS" panose="030F0702030302020204" pitchFamily="66" charset="0"/>
                <a:ea typeface="宋体" panose="02010600030101010101" pitchFamily="2" charset="-122"/>
              </a:rPr>
              <a:t>Incentive mechanisms</a:t>
            </a:r>
          </a:p>
        </p:txBody>
      </p:sp>
      <p:sp>
        <p:nvSpPr>
          <p:cNvPr id="108548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>Acknowledgements</a:t>
            </a:r>
          </a:p>
        </p:txBody>
      </p:sp>
      <p:sp>
        <p:nvSpPr>
          <p:cNvPr id="110595" name="Content Placeholder 2"/>
          <p:cNvSpPr>
            <a:spLocks noGrp="1"/>
          </p:cNvSpPr>
          <p:nvPr>
            <p:ph idx="1"/>
          </p:nvPr>
        </p:nvSpPr>
        <p:spPr>
          <a:xfrm>
            <a:off x="915988" y="1219200"/>
            <a:ext cx="8228012" cy="4529138"/>
          </a:xfrm>
        </p:spPr>
        <p:txBody>
          <a:bodyPr/>
          <a:lstStyle/>
          <a:p>
            <a:pPr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endParaRPr lang="en-US" altLang="zh-CN" sz="24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  <a:buSzPct val="100000"/>
            </a:pPr>
            <a:r>
              <a:rPr lang="en-US" altLang="zh-CN" sz="24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Wei Chang</a:t>
            </a:r>
          </a:p>
          <a:p>
            <a:pPr>
              <a:lnSpc>
                <a:spcPct val="150000"/>
              </a:lnSpc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r>
              <a:rPr lang="en-US" altLang="zh-CN" sz="24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       Temple University</a:t>
            </a:r>
            <a:endParaRPr lang="en-US" altLang="zh-CN" sz="2000" smtClean="0">
              <a:solidFill>
                <a:srgbClr val="7F7F7F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  <a:buSzPct val="100000"/>
            </a:pPr>
            <a:endParaRPr lang="en-US" altLang="zh-CN" sz="2400" smtClean="0">
              <a:solidFill>
                <a:srgbClr val="7F7F7F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  <a:buSzPct val="100000"/>
            </a:pPr>
            <a:r>
              <a:rPr lang="en-US" altLang="zh-CN" sz="24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Grace Ju</a:t>
            </a:r>
          </a:p>
          <a:p>
            <a:pPr>
              <a:lnSpc>
                <a:spcPct val="150000"/>
              </a:lnSpc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r>
              <a:rPr lang="en-US" altLang="zh-CN" sz="24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        Carnegie Mellon University</a:t>
            </a:r>
          </a:p>
          <a:p>
            <a:pPr>
              <a:lnSpc>
                <a:spcPct val="150000"/>
              </a:lnSpc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endParaRPr lang="en-US" altLang="zh-CN" sz="2400" smtClean="0">
              <a:solidFill>
                <a:srgbClr val="7F7F7F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  <a:buSzPct val="100000"/>
            </a:pPr>
            <a:r>
              <a:rPr lang="en-US" altLang="zh-CN" sz="24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Wenjun Jiang and Ying Dai</a:t>
            </a:r>
          </a:p>
          <a:p>
            <a:pPr>
              <a:lnSpc>
                <a:spcPct val="150000"/>
              </a:lnSpc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r>
              <a:rPr lang="en-US" altLang="zh-CN" sz="24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        Hunan University and LinkedIn</a:t>
            </a:r>
          </a:p>
        </p:txBody>
      </p:sp>
      <p:pic>
        <p:nvPicPr>
          <p:cNvPr id="110596" name="Picture 3" descr="ques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213" y="1917700"/>
            <a:ext cx="2230437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7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8228013" cy="1141413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>What is Crowdsourcing?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altLang="zh-CN" sz="2400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Coordinating a </a:t>
            </a:r>
            <a:r>
              <a:rPr lang="en-US" altLang="zh-CN" sz="240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crowd</a:t>
            </a:r>
            <a:r>
              <a:rPr lang="en-US" altLang="zh-CN" sz="2400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(a large group of people online) to do </a:t>
            </a:r>
            <a:r>
              <a:rPr lang="en-US" altLang="zh-CN" sz="240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micro-work</a:t>
            </a:r>
            <a:r>
              <a:rPr lang="en-US" altLang="zh-CN" sz="2400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(small jobs) that </a:t>
            </a:r>
            <a:r>
              <a:rPr lang="en-US" altLang="zh-CN" sz="240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solves problems</a:t>
            </a:r>
            <a:r>
              <a:rPr lang="en-US" altLang="zh-CN" sz="2400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(that software or one user cannot easily do)</a:t>
            </a:r>
          </a:p>
          <a:p>
            <a:pPr lvl="1" eaLnBrk="1" hangingPunct="1"/>
            <a:endParaRPr lang="en-US" altLang="zh-CN" sz="21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zh-CN" sz="24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pic>
        <p:nvPicPr>
          <p:cNvPr id="16388" name="Picture 7" descr="fromthebusinesspat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124200"/>
            <a:ext cx="24987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389" name="Object 10"/>
          <p:cNvGraphicFramePr>
            <a:graphicFrameLocks noChangeAspect="1"/>
          </p:cNvGraphicFramePr>
          <p:nvPr/>
        </p:nvGraphicFramePr>
        <p:xfrm>
          <a:off x="4800600" y="3101975"/>
          <a:ext cx="2438400" cy="165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6" name="Visio" r:id="rId5" imgW="7473578" imgH="5468073" progId="Visio.Drawing.11">
                  <p:embed/>
                </p:oleObj>
              </mc:Choice>
              <mc:Fallback>
                <p:oleObj name="Visio" r:id="rId5" imgW="7473578" imgH="5468073" progId="Visio.Drawing.11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3101975"/>
                        <a:ext cx="2438400" cy="1652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0" name="Object 12"/>
          <p:cNvGraphicFramePr>
            <a:graphicFrameLocks noChangeAspect="1"/>
          </p:cNvGraphicFramePr>
          <p:nvPr/>
        </p:nvGraphicFramePr>
        <p:xfrm>
          <a:off x="2362200" y="4724400"/>
          <a:ext cx="42672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7" name="Visio" r:id="rId7" imgW="8305948" imgH="3562495" progId="Visio.Drawing.11">
                  <p:embed/>
                </p:oleObj>
              </mc:Choice>
              <mc:Fallback>
                <p:oleObj name="Visio" r:id="rId7" imgW="8305948" imgH="3562495" progId="Visio.Drawing.11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4724400"/>
                        <a:ext cx="42672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1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>The Benefits of Crowdsourcing</a:t>
            </a:r>
          </a:p>
        </p:txBody>
      </p:sp>
      <p:sp>
        <p:nvSpPr>
          <p:cNvPr id="18435" name="Content Placeholder 1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3657600"/>
          </a:xfrm>
        </p:spPr>
        <p:txBody>
          <a:bodyPr/>
          <a:lstStyle/>
          <a:p>
            <a:r>
              <a:rPr lang="en-US" altLang="en-US" sz="2800" smtClean="0">
                <a:latin typeface="Comic Sans MS" panose="030F0702030302020204" pitchFamily="66" charset="0"/>
              </a:rPr>
              <a:t>Performance</a:t>
            </a:r>
          </a:p>
          <a:p>
            <a:pPr lvl="1"/>
            <a:r>
              <a:rPr lang="en-US" altLang="en-US" sz="2400" smtClean="0">
                <a:latin typeface="Comic Sans MS" panose="030F0702030302020204" pitchFamily="66" charset="0"/>
              </a:rPr>
              <a:t>Inexpensive</a:t>
            </a:r>
          </a:p>
          <a:p>
            <a:pPr lvl="1"/>
            <a:r>
              <a:rPr lang="en-US" altLang="en-US" sz="2400" smtClean="0">
                <a:latin typeface="Comic Sans MS" panose="030F0702030302020204" pitchFamily="66" charset="0"/>
              </a:rPr>
              <a:t>Fast</a:t>
            </a:r>
          </a:p>
          <a:p>
            <a:r>
              <a:rPr lang="en-US" altLang="en-US" sz="2800" smtClean="0">
                <a:solidFill>
                  <a:srgbClr val="0070C0"/>
                </a:solidFill>
                <a:latin typeface="Comic Sans MS" panose="030F0702030302020204" pitchFamily="66" charset="0"/>
              </a:rPr>
              <a:t>Human Processing Unit (HPU)</a:t>
            </a:r>
          </a:p>
          <a:p>
            <a:pPr lvl="1"/>
            <a:r>
              <a:rPr lang="en-US" altLang="en-US" sz="2400" smtClean="0">
                <a:latin typeface="Comic Sans MS" panose="030F0702030302020204" pitchFamily="66" charset="0"/>
              </a:rPr>
              <a:t>More effective than CPU (for some apps)</a:t>
            </a:r>
          </a:p>
          <a:p>
            <a:pPr lvl="2"/>
            <a:r>
              <a:rPr lang="en-US" altLang="en-US" smtClean="0">
                <a:latin typeface="Comic Sans MS" panose="030F0702030302020204" pitchFamily="66" charset="0"/>
              </a:rPr>
              <a:t>Image labeling</a:t>
            </a:r>
          </a:p>
          <a:p>
            <a:pPr lvl="2"/>
            <a:r>
              <a:rPr lang="en-US" altLang="en-US" smtClean="0">
                <a:latin typeface="Comic Sans MS" panose="030F0702030302020204" pitchFamily="66" charset="0"/>
              </a:rPr>
              <a:t>Language translation</a:t>
            </a:r>
          </a:p>
          <a:p>
            <a:pPr lvl="2"/>
            <a:r>
              <a:rPr lang="en-US" altLang="en-US" smtClean="0">
                <a:latin typeface="Comic Sans MS" panose="030F0702030302020204" pitchFamily="66" charset="0"/>
              </a:rPr>
              <a:t>Social network survey</a:t>
            </a:r>
          </a:p>
          <a:p>
            <a:pPr lvl="2"/>
            <a:r>
              <a:rPr lang="en-US" altLang="en-US" smtClean="0">
                <a:latin typeface="Comic Sans MS" panose="030F0702030302020204" pitchFamily="66" charset="0"/>
              </a:rPr>
              <a:t>…</a:t>
            </a:r>
          </a:p>
        </p:txBody>
      </p:sp>
      <p:sp>
        <p:nvSpPr>
          <p:cNvPr id="18436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>Basic Components</a:t>
            </a:r>
          </a:p>
        </p:txBody>
      </p:sp>
      <p:sp>
        <p:nvSpPr>
          <p:cNvPr id="20483" name="Content Placeholder 1"/>
          <p:cNvSpPr>
            <a:spLocks noGrp="1"/>
          </p:cNvSpPr>
          <p:nvPr>
            <p:ph idx="1"/>
          </p:nvPr>
        </p:nvSpPr>
        <p:spPr>
          <a:xfrm>
            <a:off x="1447800" y="1371600"/>
            <a:ext cx="6781800" cy="3810000"/>
          </a:xfrm>
        </p:spPr>
        <p:txBody>
          <a:bodyPr/>
          <a:lstStyle/>
          <a:p>
            <a:r>
              <a:rPr lang="en-US" altLang="en-US" sz="2800" smtClean="0">
                <a:latin typeface="Comic Sans MS" panose="030F0702030302020204" pitchFamily="66" charset="0"/>
              </a:rPr>
              <a:t>Requester</a:t>
            </a:r>
          </a:p>
          <a:p>
            <a:pPr lvl="1"/>
            <a:r>
              <a:rPr lang="en-US" altLang="en-US" sz="2000" smtClean="0">
                <a:latin typeface="Comic Sans MS" panose="030F0702030302020204" pitchFamily="66" charset="0"/>
              </a:rPr>
              <a:t>People submit jobs</a:t>
            </a:r>
          </a:p>
          <a:p>
            <a:pPr lvl="1"/>
            <a:r>
              <a:rPr lang="en-US" altLang="en-US" sz="2000" smtClean="0">
                <a:solidFill>
                  <a:srgbClr val="0070C0"/>
                </a:solidFill>
                <a:latin typeface="Comic Sans MS" panose="030F0702030302020204" pitchFamily="66" charset="0"/>
              </a:rPr>
              <a:t>Human Intelligence Tasks (HITs)</a:t>
            </a:r>
          </a:p>
          <a:p>
            <a:r>
              <a:rPr lang="en-US" altLang="en-US" sz="2800" smtClean="0">
                <a:latin typeface="Comic Sans MS" panose="030F0702030302020204" pitchFamily="66" charset="0"/>
              </a:rPr>
              <a:t>Worker</a:t>
            </a:r>
          </a:p>
          <a:p>
            <a:pPr lvl="1"/>
            <a:r>
              <a:rPr lang="en-US" altLang="en-US" sz="2000" smtClean="0">
                <a:latin typeface="Comic Sans MS" panose="030F0702030302020204" pitchFamily="66" charset="0"/>
              </a:rPr>
              <a:t>People work on jobs</a:t>
            </a:r>
          </a:p>
          <a:p>
            <a:r>
              <a:rPr lang="en-US" altLang="en-US" sz="2800" smtClean="0">
                <a:latin typeface="Comic Sans MS" panose="030F0702030302020204" pitchFamily="66" charset="0"/>
              </a:rPr>
              <a:t>Platform</a:t>
            </a:r>
          </a:p>
          <a:p>
            <a:pPr lvl="1"/>
            <a:r>
              <a:rPr lang="en-US" altLang="en-US" sz="2000" smtClean="0">
                <a:latin typeface="Comic Sans MS" panose="030F0702030302020204" pitchFamily="66" charset="0"/>
              </a:rPr>
              <a:t>Job management </a:t>
            </a:r>
          </a:p>
          <a:p>
            <a:pPr lvl="1"/>
            <a:r>
              <a:rPr lang="en-US" altLang="en-US" sz="2000" smtClean="0">
                <a:solidFill>
                  <a:schemeClr val="tx1"/>
                </a:solidFill>
                <a:latin typeface="Comic Sans MS" panose="030F0702030302020204" pitchFamily="66" charset="0"/>
              </a:rPr>
              <a:t>Amazon</a:t>
            </a:r>
            <a:r>
              <a:rPr lang="en-US" altLang="en-US" sz="2000" smtClean="0">
                <a:solidFill>
                  <a:srgbClr val="0070C0"/>
                </a:solidFill>
                <a:latin typeface="Comic Sans MS" panose="030F0702030302020204" pitchFamily="66" charset="0"/>
              </a:rPr>
              <a:t> Mechanical Turk (MTurk)</a:t>
            </a:r>
          </a:p>
        </p:txBody>
      </p:sp>
      <p:graphicFrame>
        <p:nvGraphicFramePr>
          <p:cNvPr id="20484" name="Object 6"/>
          <p:cNvGraphicFramePr>
            <a:graphicFrameLocks noChangeAspect="1"/>
          </p:cNvGraphicFramePr>
          <p:nvPr/>
        </p:nvGraphicFramePr>
        <p:xfrm>
          <a:off x="1981200" y="5105400"/>
          <a:ext cx="5507038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8" name="Visio" r:id="rId4" imgW="8615246" imgH="2383037" progId="Visio.Drawing.11">
                  <p:embed/>
                </p:oleObj>
              </mc:Choice>
              <mc:Fallback>
                <p:oleObj name="Visio" r:id="rId4" imgW="8615246" imgH="2383037" progId="Visio.Drawing.11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5105400"/>
                        <a:ext cx="5507038" cy="15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5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3552</Words>
  <Application>Microsoft Office PowerPoint</Application>
  <PresentationFormat>On-screen Show (4:3)</PresentationFormat>
  <Paragraphs>668</Paragraphs>
  <Slides>61</Slides>
  <Notes>45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61</vt:i4>
      </vt:variant>
    </vt:vector>
  </HeadingPairs>
  <TitlesOfParts>
    <vt:vector size="72" baseType="lpstr">
      <vt:lpstr>Arial</vt:lpstr>
      <vt:lpstr>Wingdings</vt:lpstr>
      <vt:lpstr>Times New Roman</vt:lpstr>
      <vt:lpstr>宋体</vt:lpstr>
      <vt:lpstr>Comic Sans MS</vt:lpstr>
      <vt:lpstr>Verdana</vt:lpstr>
      <vt:lpstr>Calibri</vt:lpstr>
      <vt:lpstr>Default Design</vt:lpstr>
      <vt:lpstr>1_Default Design</vt:lpstr>
      <vt:lpstr>Microsoft Office Visio Drawing</vt:lpstr>
      <vt:lpstr>Microsoft Visio 绘图</vt:lpstr>
      <vt:lpstr>Algorithmic Crowdsourcing:  Current State and Future Perspective                  </vt:lpstr>
      <vt:lpstr>Road Map</vt:lpstr>
      <vt:lpstr>INTRODUCTION</vt:lpstr>
      <vt:lpstr>  Big Data is Everywhere! </vt:lpstr>
      <vt:lpstr>How Much Data?</vt:lpstr>
      <vt:lpstr>Big Data Era</vt:lpstr>
      <vt:lpstr>What is Crowdsourcing?</vt:lpstr>
      <vt:lpstr>The Benefits of Crowdsourcing</vt:lpstr>
      <vt:lpstr>Basic Components</vt:lpstr>
      <vt:lpstr>Malaysia Airlines Flight MH 370</vt:lpstr>
      <vt:lpstr>Help Find Jim Gray</vt:lpstr>
      <vt:lpstr>DARPA Network Challenges</vt:lpstr>
      <vt:lpstr>Tag Challenges</vt:lpstr>
      <vt:lpstr>AI Could End Human Race (Stephen Hawking)</vt:lpstr>
      <vt:lpstr>Smarter Than You Think</vt:lpstr>
      <vt:lpstr>MECHANICAL TURK</vt:lpstr>
      <vt:lpstr>PowerPoint Presentation</vt:lpstr>
      <vt:lpstr>Worker: Contract for a HIT</vt:lpstr>
      <vt:lpstr>Worker: Reviewing a HIT</vt:lpstr>
      <vt:lpstr>Worker: Completing a HIT</vt:lpstr>
      <vt:lpstr>Worker: Sample Dashboard</vt:lpstr>
      <vt:lpstr>Avoid Shady Requester</vt:lpstr>
      <vt:lpstr>APPS: Image Processing</vt:lpstr>
      <vt:lpstr>Biology:  EteRNA: CMU, Stanford</vt:lpstr>
      <vt:lpstr>EteRNA: CMU, Stanford</vt:lpstr>
      <vt:lpstr>GalaxyZoo: Zooniverse</vt:lpstr>
      <vt:lpstr>GalaxyZoo: Zooniverse</vt:lpstr>
      <vt:lpstr>Fine-Grained Recognition: Tohme</vt:lpstr>
      <vt:lpstr>APPS: Commonsense Knowledge</vt:lpstr>
      <vt:lpstr>GWAP.com: CMU</vt:lpstr>
      <vt:lpstr>OnToGalaxy: University of Bremen</vt:lpstr>
      <vt:lpstr>reCAPTCHA: CMU</vt:lpstr>
      <vt:lpstr>ChaCha Search Engine:  powered by people</vt:lpstr>
      <vt:lpstr>Crowdsensing: Smart City</vt:lpstr>
      <vt:lpstr>Waze Social GPS, Maps &amp; Traffic</vt:lpstr>
      <vt:lpstr>Smartphone-based Crowdsensing</vt:lpstr>
      <vt:lpstr>Paradigms</vt:lpstr>
      <vt:lpstr>Sequential: Collaborative Workflow</vt:lpstr>
      <vt:lpstr>Iterative and Parallel</vt:lpstr>
      <vt:lpstr>Divide-and-Conquer and Aggregate</vt:lpstr>
      <vt:lpstr>Map and Reduce: A Special Case</vt:lpstr>
      <vt:lpstr>Publish and Subscribe</vt:lpstr>
      <vt:lpstr>Challenges and Opportunities</vt:lpstr>
      <vt:lpstr>Challenges</vt:lpstr>
      <vt:lpstr>Challenges: HPU + CPU</vt:lpstr>
      <vt:lpstr>CPU-assisted  HPU</vt:lpstr>
      <vt:lpstr>Challenges: Collaborative Workflows</vt:lpstr>
      <vt:lpstr>Challenges: Multi-dimensional Data</vt:lpstr>
      <vt:lpstr>Opportunities</vt:lpstr>
      <vt:lpstr>Beyond Simple Workflows</vt:lpstr>
      <vt:lpstr>Beyond Simple Worker Selection </vt:lpstr>
      <vt:lpstr>Beyond Independent Workers </vt:lpstr>
      <vt:lpstr>Social Crowdsourcing</vt:lpstr>
      <vt:lpstr>Computational Surplus Around</vt:lpstr>
      <vt:lpstr>Water Filling Schedule</vt:lpstr>
      <vt:lpstr>QQ Example</vt:lpstr>
      <vt:lpstr>Recursive Doubling (reduce)</vt:lpstr>
      <vt:lpstr>Recursive Doubling (merge)</vt:lpstr>
      <vt:lpstr>Conclusion</vt:lpstr>
      <vt:lpstr>Summary</vt:lpstr>
      <vt:lpstr>Acknowledgements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Algorithmic Crowdsourcing:  Current State and Future Perspective</dc:title>
  <dc:creator>Jie Wu</dc:creator>
  <cp:lastModifiedBy>Jie Wu</cp:lastModifiedBy>
  <cp:revision>2</cp:revision>
  <dcterms:created xsi:type="dcterms:W3CDTF">2016-03-22T15:00:44Z</dcterms:created>
  <dcterms:modified xsi:type="dcterms:W3CDTF">2016-03-22T15:01:26Z</dcterms:modified>
</cp:coreProperties>
</file>