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  <p:sldMasterId id="2147483677" r:id="rId3"/>
  </p:sldMasterIdLst>
  <p:notesMasterIdLst>
    <p:notesMasterId r:id="rId28"/>
  </p:notesMasterIdLst>
  <p:handoutMasterIdLst>
    <p:handoutMasterId r:id="rId29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79" r:id="rId15"/>
    <p:sldId id="267" r:id="rId16"/>
    <p:sldId id="268" r:id="rId17"/>
    <p:sldId id="299" r:id="rId18"/>
    <p:sldId id="269" r:id="rId19"/>
    <p:sldId id="270" r:id="rId20"/>
    <p:sldId id="271" r:id="rId21"/>
    <p:sldId id="272" r:id="rId22"/>
    <p:sldId id="274" r:id="rId23"/>
    <p:sldId id="278" r:id="rId24"/>
    <p:sldId id="273" r:id="rId25"/>
    <p:sldId id="275" r:id="rId26"/>
    <p:sldId id="276" r:id="rId2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A7CF9-06D6-4A68-BF28-F5D9B722ED1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7F9B1-7362-4BCD-904C-3EBC484A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73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010400" cy="9296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1179512" y="696912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439816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970337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lIns="92350" tIns="46350" rIns="92350" bIns="463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181100" y="696912"/>
            <a:ext cx="4648198" cy="34861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8637" cy="4183060"/>
          </a:xfrm>
          <a:prstGeom prst="rect">
            <a:avLst/>
          </a:prstGeom>
          <a:noFill/>
          <a:ln>
            <a:noFill/>
          </a:ln>
        </p:spPr>
        <p:txBody>
          <a:bodyPr lIns="90575" tIns="45275" rIns="90575" bIns="45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804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6762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74244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27583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2783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74209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A6177B22-C221-4ABE-AD5B-F99F66D785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41450" algn="l"/>
                <a:tab pos="2165350" algn="l"/>
                <a:tab pos="2886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9775" indent="-2825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41450" algn="l"/>
                <a:tab pos="2165350" algn="l"/>
                <a:tab pos="2886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39825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41450" algn="l"/>
                <a:tab pos="2165350" algn="l"/>
                <a:tab pos="2886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95438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41450" algn="l"/>
                <a:tab pos="2165350" algn="l"/>
                <a:tab pos="2886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2638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41450" algn="l"/>
                <a:tab pos="2165350" algn="l"/>
                <a:tab pos="2886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09838" indent="-225425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41450" algn="l"/>
                <a:tab pos="2165350" algn="l"/>
                <a:tab pos="2886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67038" indent="-225425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41450" algn="l"/>
                <a:tab pos="2165350" algn="l"/>
                <a:tab pos="2886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4238" indent="-225425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41450" algn="l"/>
                <a:tab pos="2165350" algn="l"/>
                <a:tab pos="2886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1438" indent="-225425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441450" algn="l"/>
                <a:tab pos="2165350" algn="l"/>
                <a:tab pos="2886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19138" algn="l"/>
                <a:tab pos="1441450" algn="l"/>
                <a:tab pos="2165350" algn="l"/>
                <a:tab pos="2886075" algn="l"/>
              </a:tabLst>
              <a:defRPr/>
            </a:pPr>
            <a:fld id="{3F227475-C6E2-4956-A2FA-B6BD5E48FD5C}" type="slidenum">
              <a:rPr kumimoji="0" lang="zh-CN" alt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19138" algn="l"/>
                  <a:tab pos="1441450" algn="l"/>
                  <a:tab pos="2165350" algn="l"/>
                  <a:tab pos="2886075" algn="l"/>
                </a:tabLst>
                <a:defRPr/>
              </a:pPr>
              <a:t>15</a:t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0EACDFB8-CF53-4068-A399-EB2102F83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17" tIns="45658" rIns="91317" bIns="45658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C94E87A4-D64C-4F96-8CDB-485448977F4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8638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09" tIns="45654" rIns="91309" bIns="45654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46098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589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98311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6035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58257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6246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11433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59779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6441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808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217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1109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3410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9786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6974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8216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1625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3"/>
          </p:nvPr>
        </p:nvSpPr>
        <p:spPr>
          <a:xfrm>
            <a:off x="4646612" y="3940175"/>
            <a:ext cx="4038597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3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57200" y="3940175"/>
            <a:ext cx="8228013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3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5400000">
            <a:off x="4729955" y="2174081"/>
            <a:ext cx="5854700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539749" y="192087"/>
            <a:ext cx="585470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7"/>
            <a:ext cx="4529137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5202236" y="2646361"/>
            <a:ext cx="4910138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1012030" y="664368"/>
            <a:ext cx="4910138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846AE28-0AFA-49E6-9888-38FB74FED4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19366-4A4C-4E75-8799-DA21392E9F87}" type="datetime1">
              <a:rPr lang="en-US" altLang="en-US" smtClean="0"/>
              <a:t>4/13/2021</a:t>
            </a:fld>
            <a:r>
              <a:rPr lang="en-GB" altLang="zh-CN">
                <a:ea typeface="宋体" panose="02010600030101010101" pitchFamily="2" charset="-122"/>
              </a:rPr>
              <a:t>04/26/08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9BE3DD5-9DD9-4856-9135-2A0F1DBFE9A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C84F6F4-8893-4C5F-8F39-C13B267850B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62302-D790-4956-BB6C-90DDBC435DCD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37070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C513F83-742F-49FD-9E8B-89C51F6A576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8BBB6-4BAC-4E99-9351-D9F862BB99AB}" type="datetime1">
              <a:rPr lang="en-US" altLang="en-US" smtClean="0"/>
              <a:t>4/13/2021</a:t>
            </a:fld>
            <a:r>
              <a:rPr lang="en-GB" altLang="zh-CN">
                <a:ea typeface="宋体" panose="02010600030101010101" pitchFamily="2" charset="-122"/>
              </a:rPr>
              <a:t>04/26/08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A338D57-338A-4BED-A74A-794D54DE611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1F0CF4B-0C8E-47AB-B56A-A4F3BE29AA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593C2-91EF-448B-9C65-12EE65F6F81F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874827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444100A-B9B5-4253-ACAA-C4091841ED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E9AF-3B8B-497A-BCFF-9427B98A3C1F}" type="datetime1">
              <a:rPr lang="en-US" altLang="en-US" smtClean="0"/>
              <a:t>4/13/2021</a:t>
            </a:fld>
            <a:r>
              <a:rPr lang="en-GB" altLang="zh-CN">
                <a:ea typeface="宋体" panose="02010600030101010101" pitchFamily="2" charset="-122"/>
              </a:rPr>
              <a:t>04/26/08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397EBBC-0C83-49F7-9F07-FACD9B0F5DA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0054E4-0301-479E-A832-57562BC7EA9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490ED-CDF3-4BD7-9478-4E925389AA62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6870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2309016" y="-246856"/>
            <a:ext cx="4524374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2F2781E-CBA4-4229-8B00-0FF693CF7B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1905C-14DA-4C4D-9261-A65570571F23}" type="datetime1">
              <a:rPr lang="en-US" altLang="en-US" smtClean="0"/>
              <a:t>4/13/2021</a:t>
            </a:fld>
            <a:r>
              <a:rPr lang="en-GB" altLang="zh-CN">
                <a:ea typeface="宋体" panose="02010600030101010101" pitchFamily="2" charset="-122"/>
              </a:rPr>
              <a:t>04/26/08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A53F62C-E4C0-4C4B-A179-D1D4BB2CD01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05FCE60-0084-4B43-B1BF-1C9C258CF9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B4FA3-A91A-4CDE-A248-0C2AD8CC683B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4655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EF2F2E2-1A07-4B31-94B8-019BB526CC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6E39-F9A7-4DB3-8734-F71BF15A4831}" type="datetime1">
              <a:rPr lang="en-US" altLang="en-US" smtClean="0"/>
              <a:t>4/13/2021</a:t>
            </a:fld>
            <a:r>
              <a:rPr lang="en-GB" altLang="zh-CN">
                <a:ea typeface="宋体" panose="02010600030101010101" pitchFamily="2" charset="-122"/>
              </a:rPr>
              <a:t>04/26/08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EB8A12B-3190-426E-83D3-C952D3FE1F8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D86374AF-B3AA-4093-B2F0-92D2CBBD9E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B6B0F-6B00-4BBD-8380-0B258EBAB671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49067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FAD76F4-15E9-4D57-9DE0-A979D9A718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322C-65B8-44FD-BCF6-63C0FA6518E4}" type="datetime1">
              <a:rPr lang="en-US" altLang="en-US" smtClean="0"/>
              <a:t>4/13/2021</a:t>
            </a:fld>
            <a:r>
              <a:rPr lang="en-GB" altLang="zh-CN">
                <a:ea typeface="宋体" panose="02010600030101010101" pitchFamily="2" charset="-122"/>
              </a:rPr>
              <a:t>04/26/08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478E6DB-8348-4084-9A22-AB503161C14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737FB82-0ACB-47B6-8DDD-3F51DC17788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2A828-8062-4FA0-BDB4-172D2BF70906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470402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4536538-53C1-454E-8CF8-BBA93D9738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C88D-FFBC-440B-807C-EE19515C62C1}" type="datetime1">
              <a:rPr lang="en-US" altLang="en-US" smtClean="0"/>
              <a:t>4/13/2021</a:t>
            </a:fld>
            <a:r>
              <a:rPr lang="en-GB" altLang="zh-CN">
                <a:ea typeface="宋体" panose="02010600030101010101" pitchFamily="2" charset="-122"/>
              </a:rPr>
              <a:t>04/26/08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55FB142-3EA1-4E42-B90C-56628EA6051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1510F99-7773-4535-AAA9-E9B0C9AB82F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6310A-7A1C-4BE7-8D53-E0EECBD1FF3A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366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3E82949-0A5D-43F6-A19C-AD2D3C1FA8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729D3-44B2-4D0F-8435-4D1EA09FF780}" type="datetime1">
              <a:rPr lang="en-US" altLang="en-US" smtClean="0"/>
              <a:t>4/13/2021</a:t>
            </a:fld>
            <a:r>
              <a:rPr lang="en-GB" altLang="zh-CN">
                <a:ea typeface="宋体" panose="02010600030101010101" pitchFamily="2" charset="-122"/>
              </a:rPr>
              <a:t>04/26/08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1B7FD31-520A-4394-8C79-732B1B7EDF7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185EF44-4A2A-49D6-A9B2-8C5BBF62D6C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F284E-7CF5-4FA3-B1FE-26EC1F7D2210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57072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0E49776-C540-4899-96C0-634DA27F41C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C513F-1F2B-4778-9C80-A8C6445918A6}" type="datetime1">
              <a:rPr lang="en-US" altLang="en-US" smtClean="0"/>
              <a:t>4/13/2021</a:t>
            </a:fld>
            <a:r>
              <a:rPr lang="en-GB" altLang="zh-CN">
                <a:ea typeface="宋体" panose="02010600030101010101" pitchFamily="2" charset="-122"/>
              </a:rPr>
              <a:t>04/26/08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0EDFE29-261B-4964-BE39-ABE4A5F19E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55145E9-02DB-48BF-B772-DB93641D280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C97F8-D4C1-43A0-9918-08A8F81A1689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25804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E0555BD-C8E1-498D-A309-D5419409E45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84749-8F1A-455E-8473-E3BDF1FBD4A0}" type="datetime1">
              <a:rPr lang="en-US" altLang="en-US" smtClean="0"/>
              <a:t>4/13/2021</a:t>
            </a:fld>
            <a:r>
              <a:rPr lang="en-GB" altLang="zh-CN">
                <a:ea typeface="宋体" panose="02010600030101010101" pitchFamily="2" charset="-122"/>
              </a:rPr>
              <a:t>04/26/08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3A35B92-ECD8-4C87-A015-2DFA83CFB3C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959C0EC-829D-4FE2-94D5-A2F91411A32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CDE0E-A1F9-4877-A156-4EC4FEDAE61E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25320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4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5945216-E029-412C-9C33-72DFCF0217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4B5C-087D-4CE0-81BA-152759AF29CC}" type="datetime1">
              <a:rPr lang="en-US" altLang="en-US" smtClean="0"/>
              <a:t>4/13/2021</a:t>
            </a:fld>
            <a:r>
              <a:rPr lang="en-GB" altLang="zh-CN">
                <a:ea typeface="宋体" panose="02010600030101010101" pitchFamily="2" charset="-122"/>
              </a:rPr>
              <a:t>04/26/08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E0DA08C-0D86-4C88-B95E-3FE905ED272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8D9226F-D324-4228-B84F-39B317B7D4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D4A9A-0721-49E7-89F7-95854E706CB4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8861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3E1A767-E59B-4398-9089-AF3C616F4F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9CB72-B59B-4557-A3D1-5ED5DC6AF45E}" type="datetime1">
              <a:rPr lang="en-US" altLang="en-US" smtClean="0"/>
              <a:t>4/13/2021</a:t>
            </a:fld>
            <a:r>
              <a:rPr lang="en-GB" altLang="zh-CN">
                <a:ea typeface="宋体" panose="02010600030101010101" pitchFamily="2" charset="-122"/>
              </a:rPr>
              <a:t>04/26/08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187F898-318F-48E8-B33D-4CE05E1AF9F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F803262-BEDE-44E5-8822-81EB63E3A0A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9D106-08E6-434D-B9AC-BAF93C96A2D5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91468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801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0175"/>
            <a:ext cx="8228013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7C16C73-6E6A-4202-A035-5FAB12ECDB0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D2227-7425-401E-A842-1950E154648D}" type="datetime1">
              <a:rPr lang="en-US" altLang="en-US" smtClean="0"/>
              <a:t>4/13/2021</a:t>
            </a:fld>
            <a:r>
              <a:rPr lang="en-GB" altLang="zh-CN">
                <a:ea typeface="宋体" panose="02010600030101010101" pitchFamily="2" charset="-122"/>
              </a:rPr>
              <a:t>04/26/08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68E5FB3-245F-4029-A3A3-51D5FA20F72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67FB038-2DAF-489A-AD91-B7B4E904F79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F8BBE-DED3-4BA8-9328-711723D1EC72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8855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40175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D7F1CF2-2D73-4CFB-9301-CD59921DAFB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A50E-3E91-428D-A365-4B6DDC1D8397}" type="datetime1">
              <a:rPr lang="en-US" altLang="en-US" smtClean="0"/>
              <a:t>4/13/2021</a:t>
            </a:fld>
            <a:r>
              <a:rPr lang="en-GB" altLang="zh-CN">
                <a:ea typeface="宋体" panose="02010600030101010101" pitchFamily="2" charset="-122"/>
              </a:rPr>
              <a:t>04/26/08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F242B48-76CD-42D1-9AC1-9AFF4CCA083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20144F0-1C2C-4CA9-B88B-8D3AAD14C82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F3EC8-574B-4BAF-9203-37B57F6A3B00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0992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889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826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Font typeface="Noto Sans Symbols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920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-1746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730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7013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46612" y="1604962"/>
            <a:ext cx="4038597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8032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25717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6347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11"/>
          <p:cNvGrpSpPr/>
          <p:nvPr/>
        </p:nvGrpSpPr>
        <p:grpSpPr>
          <a:xfrm>
            <a:off x="1658934" y="1600200"/>
            <a:ext cx="6837364" cy="3200400"/>
            <a:chOff x="1658934" y="1600200"/>
            <a:chExt cx="6837364" cy="3200400"/>
          </a:xfrm>
        </p:grpSpPr>
        <p:sp>
          <p:nvSpPr>
            <p:cNvPr id="12" name="Shape 12"/>
            <p:cNvSpPr/>
            <p:nvPr/>
          </p:nvSpPr>
          <p:spPr>
            <a:xfrm flipH="1">
              <a:off x="69722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flipH="1">
              <a:off x="5181599" y="16002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flipH="1">
              <a:off x="3390897" y="16002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3390897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 flipH="1">
              <a:off x="1658934" y="3276600"/>
              <a:ext cx="1524000" cy="152400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 flipH="1">
              <a:off x="6972299" y="3276600"/>
              <a:ext cx="1524000" cy="1524000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0812" cy="1931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Shape 98"/>
          <p:cNvGrpSpPr/>
          <p:nvPr/>
        </p:nvGrpSpPr>
        <p:grpSpPr>
          <a:xfrm>
            <a:off x="1071562" y="304800"/>
            <a:ext cx="7613648" cy="1106485"/>
            <a:chOff x="1071562" y="304800"/>
            <a:chExt cx="7613648" cy="1106485"/>
          </a:xfrm>
        </p:grpSpPr>
        <p:sp>
          <p:nvSpPr>
            <p:cNvPr id="99" name="Shape 99"/>
            <p:cNvSpPr/>
            <p:nvPr/>
          </p:nvSpPr>
          <p:spPr>
            <a:xfrm flipH="1">
              <a:off x="4868860" y="304800"/>
              <a:ext cx="1104898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 flipH="1">
              <a:off x="7581898" y="304800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 flipH="1">
              <a:off x="1071562" y="306387"/>
              <a:ext cx="1103312" cy="1104898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6323012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 flipH="1">
              <a:off x="2359025" y="304800"/>
              <a:ext cx="1103312" cy="1104898"/>
            </a:xfrm>
            <a:prstGeom prst="ellipse">
              <a:avLst/>
            </a:prstGeom>
            <a:noFill/>
            <a:ln w="28425" cap="flat" cmpd="sng">
              <a:solidFill>
                <a:srgbClr val="D9D8E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12604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1363" marR="0" lvl="1" indent="64452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44131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CCFF"/>
              </a:buClr>
              <a:buSzPct val="64999"/>
              <a:buFont typeface="Noto Sans Symbols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52C2ECCA-ACF8-4EFF-B51B-0F51D4C3BFDB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3650" cy="1104900"/>
            <a:chOff x="675" y="192"/>
            <a:chExt cx="4796" cy="696"/>
          </a:xfrm>
        </p:grpSpPr>
        <p:sp>
          <p:nvSpPr>
            <p:cNvPr id="2" name="Oval 2">
              <a:extLst>
                <a:ext uri="{FF2B5EF4-FFF2-40B4-BE49-F238E27FC236}">
                  <a16:creationId xmlns:a16="http://schemas.microsoft.com/office/drawing/2014/main" id="{34A5CC41-9D07-4F7B-A3F0-69EBA50561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067" y="192"/>
              <a:ext cx="696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defRPr/>
              </a:pPr>
              <a:endParaRPr lang="en-US"/>
            </a:p>
          </p:txBody>
        </p:sp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D0D760A2-BE52-4967-8E72-40BFE3C2ECF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76" y="192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defRPr/>
              </a:pPr>
              <a:endParaRPr lang="en-US"/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559FEADA-8FB7-46E0-87B2-6F7698E3C7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75" y="193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defRPr/>
              </a:pPr>
              <a:endParaRPr lang="en-US"/>
            </a:p>
          </p:txBody>
        </p:sp>
        <p:sp>
          <p:nvSpPr>
            <p:cNvPr id="1035" name="Oval 5">
              <a:extLst>
                <a:ext uri="{FF2B5EF4-FFF2-40B4-BE49-F238E27FC236}">
                  <a16:creationId xmlns:a16="http://schemas.microsoft.com/office/drawing/2014/main" id="{20C19AEA-2117-4193-B36A-F2E20ABD0E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83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defRPr/>
              </a:pPr>
              <a:endParaRPr lang="en-US"/>
            </a:p>
          </p:txBody>
        </p:sp>
        <p:sp>
          <p:nvSpPr>
            <p:cNvPr id="1036" name="Oval 6">
              <a:extLst>
                <a:ext uri="{FF2B5EF4-FFF2-40B4-BE49-F238E27FC236}">
                  <a16:creationId xmlns:a16="http://schemas.microsoft.com/office/drawing/2014/main" id="{4091FD02-97AD-4C0D-A307-6346FBE3EE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86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defRPr/>
              </a:pPr>
              <a:endParaRPr lang="en-US"/>
            </a:p>
          </p:txBody>
        </p: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06FB850D-8A2F-450E-9010-A766A2080D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8FA3DD4-8645-4264-9E4B-6A10CF25DDF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D5A4198-10A6-4C07-8B85-7BA4E3601C20}" type="datetime1">
              <a:rPr lang="en-US" altLang="en-US" smtClean="0"/>
              <a:t>4/13/2021</a:t>
            </a:fld>
            <a:r>
              <a:rPr lang="en-GB" altLang="zh-CN">
                <a:ea typeface="宋体" panose="02010600030101010101" pitchFamily="2" charset="-122"/>
              </a:rPr>
              <a:t>04/26/08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144ED66D-25E6-4BF5-AACB-BB909D8E7BB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13B1949-20AA-44C7-B835-70A301B531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ea typeface="SimSun" panose="02010600030101010101" pitchFamily="2" charset="-122"/>
              </a:defRPr>
            </a:lvl1pPr>
          </a:lstStyle>
          <a:p>
            <a:fld id="{DE5EB9AD-4597-4A1B-BE8E-1EE14BD96657}" type="slidenum">
              <a:rPr lang="zh-CN" altLang="en-GB"/>
              <a:pPr/>
              <a:t>‹#›</a:t>
            </a:fld>
            <a:endParaRPr lang="en-GB" altLang="zh-CN"/>
          </a:p>
        </p:txBody>
      </p:sp>
      <p:sp>
        <p:nvSpPr>
          <p:cNvPr id="1031" name="Rectangle 11">
            <a:extLst>
              <a:ext uri="{FF2B5EF4-FFF2-40B4-BE49-F238E27FC236}">
                <a16:creationId xmlns:a16="http://schemas.microsoft.com/office/drawing/2014/main" id="{266F5FFF-DACC-4166-A046-5339548E9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</p:spTree>
    <p:extLst>
      <p:ext uri="{BB962C8B-B14F-4D97-AF65-F5344CB8AC3E}">
        <p14:creationId xmlns:p14="http://schemas.microsoft.com/office/powerpoint/2010/main" val="223619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anose="05000000000000000000" pitchFamily="2" charset="2"/>
        <a:buChar char="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anose="05000000000000000000" pitchFamily="2" charset="2"/>
        <a:buChar char="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anose="05000000000000000000" pitchFamily="2" charset="2"/>
        <a:buChar char=""/>
        <a:defRPr sz="23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anose="05000000000000000000" pitchFamily="2" charset="2"/>
        <a:buChar char="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771525" y="931862"/>
            <a:ext cx="8001000" cy="19335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Balancing Teaching, Research, Service, and </a:t>
            </a: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Administration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4294967295"/>
          </p:nvPr>
        </p:nvSpPr>
        <p:spPr>
          <a:xfrm>
            <a:off x="798512" y="3646487"/>
            <a:ext cx="7543800" cy="18208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Jie Wu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Dept. of Computer and Info. Sciences</a:t>
            </a:r>
          </a:p>
          <a:p>
            <a:pPr marL="0" marR="0" lvl="0" indent="0" algn="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Temple University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894262"/>
            <a:ext cx="1036637" cy="11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Abstraction and Imagination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610599" cy="452595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Fibonacci seq.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(F</a:t>
            </a:r>
            <a:r>
              <a:rPr lang="en-US" sz="2800" b="0" i="0" u="none" strike="noStrike" cap="none" baseline="-25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F</a:t>
            </a:r>
            <a:r>
              <a:rPr lang="en-US" sz="2800" b="0" i="0" u="none" strike="noStrike" cap="none" baseline="-25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i-1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+ F</a:t>
            </a:r>
            <a:r>
              <a:rPr lang="en-US" sz="2800" b="0" i="0" u="none" strike="noStrike" cap="none" baseline="-25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i-2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1, 2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3, 5, 8, 13,…)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3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2, 4,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6, 10, 16, 26, 42,…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3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4, 8,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12, 20, 32, 54, 86,…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3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8, 16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24, 40, 64, 104, 168, …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Fibonacci seq. in </a:t>
            </a:r>
            <a:r>
              <a:rPr lang="en-US" sz="28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Last Supper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6" descr="https://upload.wikimedia.org/wikipedia/commons/2/23/Leonardo_da_Vinci_-_Last_Supper_(copy)_-_WGA12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51" y="4031303"/>
            <a:ext cx="4912518" cy="267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970949" y="1837851"/>
            <a:ext cx="3579812" cy="2286000"/>
          </a:xfrm>
          <a:prstGeom prst="roundRect">
            <a:avLst>
              <a:gd name="adj" fmla="val 16667"/>
            </a:avLst>
          </a:prstGeom>
          <a:solidFill>
            <a:srgbClr val="DDF3EA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Can Be Fun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566218" y="1719262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lang="en-US" sz="1600" i="0" u="none" strike="noStrike" cap="none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Problem</a:t>
            </a:r>
            <a:r>
              <a:rPr lang="en-US" sz="1600" b="0" i="0" u="none" strike="noStrike" cap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Washington, DC  subway system charges fees based on travelling distance. For example, a passenger enters station A, stays there for X (say, 10) hours, and exits station B. The charge is proportional to the distance between A and B and is irrelevant to X.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are the potential flaws? Provide possible solutions.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happen if X is limited to 4 hours as in Nanjing, P. R. China?</a:t>
            </a:r>
          </a:p>
          <a:p>
            <a:pPr marL="341312" marR="0" lvl="0" indent="-341312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9880" y="5632111"/>
            <a:ext cx="2901950" cy="54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03880" y="1297622"/>
            <a:ext cx="532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Mobile computing: cost optimization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4856165" y="1830386"/>
            <a:ext cx="4038597" cy="4529138"/>
          </a:xfrm>
        </p:spPr>
        <p:txBody>
          <a:bodyPr/>
          <a:lstStyle/>
          <a:p>
            <a:pPr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A			B</a:t>
            </a:r>
          </a:p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1, 2 (in)</a:t>
            </a:r>
          </a:p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			2 (out)</a:t>
            </a:r>
          </a:p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			2 (in)</a:t>
            </a:r>
          </a:p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1 (out)</a:t>
            </a:r>
          </a:p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1 (in)</a:t>
            </a:r>
          </a:p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			2 (out)</a:t>
            </a:r>
          </a:p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			2 (in)</a:t>
            </a:r>
          </a:p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1 (out)</a:t>
            </a:r>
          </a:p>
          <a:p>
            <a:pPr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1 (in)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6"/>
          <p:cNvSpPr/>
          <p:nvPr/>
        </p:nvSpPr>
        <p:spPr>
          <a:xfrm>
            <a:off x="316752" y="2056000"/>
            <a:ext cx="3906370" cy="2288100"/>
          </a:xfrm>
          <a:prstGeom prst="roundRect">
            <a:avLst>
              <a:gd name="adj" fmla="val 16667"/>
            </a:avLst>
          </a:prstGeom>
          <a:solidFill>
            <a:srgbClr val="DDF3EA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Can Be Fun (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con’t</a:t>
            </a:r>
            <a:r>
              <a:rPr lang="en-US" sz="4000" dirty="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lang="en-US" sz="4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566218" y="1719262"/>
            <a:ext cx="4037013" cy="45291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lang="en-US" sz="1600" i="0" u="none" strike="noStrike" cap="none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2"/>
          </p:nvPr>
        </p:nvSpPr>
        <p:spPr>
          <a:xfrm>
            <a:off x="316752" y="2056000"/>
            <a:ext cx="4038597" cy="45291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lang="en-US" sz="1600" b="1" i="0" u="none" strike="noStrike" cap="none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1600" b="1" i="0" u="none" strike="noStrike" cap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Problem</a:t>
            </a:r>
            <a:r>
              <a:rPr lang="en-US" sz="1600" b="0" i="0" u="none" strike="noStrike" cap="none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the Shanghai int’l airport, taxi drivers have to wait for at least 4 hours.  It is unfair to a driver if a passenger’s destination is the Industrial Park, which is about 20 minutes away. Others will go to downtown, which is 50 minutes away.</a:t>
            </a:r>
          </a:p>
          <a:p>
            <a:pPr marL="0" marR="0" lvl="1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9937" y="4952067"/>
            <a:ext cx="4103687" cy="7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19122" y="221240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ts val="800"/>
              </a:spcBef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 Find a solution so that the interests of both the drivers and the customers are protected. </a:t>
            </a:r>
          </a:p>
          <a:p>
            <a:pPr lvl="1">
              <a:spcBef>
                <a:spcPts val="800"/>
              </a:spcBef>
              <a:buClr>
                <a:srgbClr val="CCCCFF"/>
              </a:buClr>
              <a:buSzPct val="79999"/>
              <a:buFont typeface="Noto Sans Symbols"/>
              <a:buChar char="●"/>
            </a:pPr>
            <a:endParaRPr lang="en-US"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spcBef>
                <a:spcPts val="800"/>
              </a:spcBef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  Find potential flaws with the current solution at the Shanghai International Airport.</a:t>
            </a:r>
          </a:p>
          <a:p>
            <a:pPr marL="341313" lvl="0" indent="-341313">
              <a:spcBef>
                <a:spcPts val="800"/>
              </a:spcBef>
              <a:buClr>
                <a:srgbClr val="CCCCFF"/>
              </a:buClr>
              <a:buSzPct val="25000"/>
            </a:pPr>
            <a:endParaRPr lang="en-US"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07043978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Service 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Internal vs. external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Department, college, university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Reviewer, TPC, panelist, editor, invited speaker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External larger role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Conference GC and PC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Journal EIC 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PDs in various agencies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Major roles in IEEE/ACM 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19258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to choose?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 taste/judgement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General rule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Assis. professor (&lt;35): department and limited external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professor (&lt;40):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college and external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Full professor (&gt;40):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university and larger role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Service Can Be Fun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NSF PD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Task/time management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Mobilizing the community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Teamwork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GC and TC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Optimal resource allocation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Best service with limited resources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Balancing quality (paper) and quantity (revenue) 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Coordinating various chairs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2"/>
          </p:nvPr>
        </p:nvSpPr>
        <p:spPr>
          <a:xfrm>
            <a:off x="4746703" y="1324633"/>
            <a:ext cx="419258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IEEE HPCA ’99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Hotel selection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●"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NSF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PI meeting ’07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Effective program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IEEE IPDPS ’08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Keynote selection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IEEE INFOCOM ’11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Devils in details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IEEE ICDCS ’13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Dealing with the hotel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ACM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MobiHoc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’14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Restaurant selection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1">
            <a:extLst>
              <a:ext uri="{FF2B5EF4-FFF2-40B4-BE49-F238E27FC236}">
                <a16:creationId xmlns:a16="http://schemas.microsoft.com/office/drawing/2014/main" id="{31CA8C11-68A3-4D33-9FD4-F7AB6877E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Comic Sans MS" panose="030F0702030302020204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4000" dirty="0">
                <a:latin typeface="Comic Sans MS" panose="030F0702030302020204" pitchFamily="66" charset="0"/>
                <a:ea typeface="SimSun" panose="02010600030101010101" pitchFamily="2" charset="-122"/>
              </a:rPr>
              <a:t>Administration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04AE7E-E3FB-4A43-81F7-E1539CB97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375" y="1524000"/>
            <a:ext cx="4186238" cy="4529138"/>
          </a:xfrm>
        </p:spPr>
        <p:txBody>
          <a:bodyPr/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Graduate PD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Assoc/Vice Chair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Chair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Assis/Assoc/Vice Dean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Dean</a:t>
            </a:r>
          </a:p>
          <a:p>
            <a:pPr lvl="1"/>
            <a:r>
              <a:rPr lang="en-US" sz="2000" dirty="0">
                <a:latin typeface="Comic Sans MS" panose="030F0702030302020204" pitchFamily="66" charset="0"/>
              </a:rPr>
              <a:t>College, Graduate, Undergraduate, …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Assis/Assoc/Vice Provost and President</a:t>
            </a: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Research, Faculty Affairs, CIO, Int’l Affairs, 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55D95-E92F-4F98-BC0D-00D2DB192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863" y="1524000"/>
            <a:ext cx="4079762" cy="4724400"/>
          </a:xfrm>
        </p:spPr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Provost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President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Faculty vs. </a:t>
            </a:r>
            <a:r>
              <a:rPr lang="en-US" sz="2400">
                <a:latin typeface="Comic Sans MS" panose="030F0702030302020204" pitchFamily="66" charset="0"/>
              </a:rPr>
              <a:t>Administration</a:t>
            </a:r>
            <a:endParaRPr lang="en-US" sz="2400" dirty="0">
              <a:latin typeface="Comic Sans MS" panose="030F0702030302020204" pitchFamily="66" charset="0"/>
            </a:endParaRP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Most faculty felt that relationships are fair or poor</a:t>
            </a: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Less than 5% of faculty felt that they were influential</a:t>
            </a:r>
          </a:p>
          <a:p>
            <a:endParaRPr lang="en-US" dirty="0"/>
          </a:p>
        </p:txBody>
      </p:sp>
      <p:sp>
        <p:nvSpPr>
          <p:cNvPr id="71686" name="Text Box 3">
            <a:extLst>
              <a:ext uri="{FF2B5EF4-FFF2-40B4-BE49-F238E27FC236}">
                <a16:creationId xmlns:a16="http://schemas.microsoft.com/office/drawing/2014/main" id="{8942E4EE-5E24-45F6-A6AF-72ACD54C6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648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75"/>
              </a:spcBef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75"/>
              </a:spcBef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Administration (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con’t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434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Importance of being a chair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Shape-up department direction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General starts from a solider (e.g., chair) 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important function of a chair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Faculty recruitment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Secure resources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2"/>
          </p:nvPr>
        </p:nvSpPr>
        <p:spPr>
          <a:xfrm>
            <a:off x="4787900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Qualities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Vision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Knowledge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Commitment</a:t>
            </a:r>
            <a:endParaRPr lang="en-US"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Responsiveness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Fairness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Efficiency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Priority setting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Judgment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Becoming A Good Administrator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434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Music director in an orchestra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Sum of all its musicians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3" name="Shape 343"/>
          <p:cNvSpPr txBox="1">
            <a:spLocks noGrp="1"/>
          </p:cNvSpPr>
          <p:nvPr>
            <p:ph type="body" idx="2"/>
          </p:nvPr>
        </p:nvSpPr>
        <p:spPr>
          <a:xfrm>
            <a:off x="4787900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Manager of a football team 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Former MU manager: Sir Alex Ferguson 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0812" y="3335337"/>
            <a:ext cx="345439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https://openartsphilly.com/sites/default/files/styles/featured_image/public/main%20image.jpg?itok=tqreDJ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15408"/>
            <a:ext cx="3901481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Administration Can Be Fun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434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Best approximation 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(in impossible crises) 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Judgment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Timing 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endParaRPr sz="2000" b="0" i="0" u="none" strike="noStrike" cap="none" dirty="0">
              <a:solidFill>
                <a:srgbClr val="7F7F7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Case: Trust management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Direct trust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Indirect trust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2"/>
          </p:nvPr>
        </p:nvSpPr>
        <p:spPr>
          <a:xfrm>
            <a:off x="4787900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Mechanism design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Tie-in individual interests with societal (departmental) interests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6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Case: TA assignment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Matching with a credit system and a slide window</a:t>
            </a:r>
          </a:p>
        </p:txBody>
      </p:sp>
      <p:pic>
        <p:nvPicPr>
          <p:cNvPr id="5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6516" y="4538742"/>
            <a:ext cx="2027237" cy="1774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Additional Note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434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Nothing can replace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Hard work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Dealing with new “task/opportunity”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Prioritize tasks 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Leave some room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 vs. emergent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800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Optimize online/offline schedule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1" name="Shape 361"/>
          <p:cNvSpPr txBox="1">
            <a:spLocks noGrp="1"/>
          </p:cNvSpPr>
          <p:nvPr>
            <p:ph type="body" idx="2"/>
          </p:nvPr>
        </p:nvSpPr>
        <p:spPr>
          <a:xfrm>
            <a:off x="4787900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to get more time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 sleep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exercise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Parallelism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Quick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content switch  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17" y="3758588"/>
            <a:ext cx="2429415" cy="208929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Road Map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741362" marR="0" lvl="1" indent="-2841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</a:p>
          <a:p>
            <a:pPr marL="741362" marR="0" lvl="1" indent="-28416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 Experience</a:t>
            </a:r>
          </a:p>
          <a:p>
            <a:pPr marL="741362" marR="0" lvl="1" indent="-28416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</a:t>
            </a:r>
          </a:p>
          <a:p>
            <a:pPr marL="741362" marR="0" lvl="1" indent="-28416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</a:t>
            </a:r>
          </a:p>
          <a:p>
            <a:pPr marL="741362" marR="0" lvl="1" indent="-28416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Service</a:t>
            </a:r>
          </a:p>
          <a:p>
            <a:pPr marL="741362" marR="0" lvl="1" indent="-28416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Administration</a:t>
            </a:r>
          </a:p>
          <a:p>
            <a:pPr marL="741362" marR="0" lvl="1" indent="-28416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</a:t>
            </a: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9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3148009"/>
            <a:ext cx="3124199" cy="203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Balancing the Big Picture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4219575" y="2174875"/>
            <a:ext cx="4572000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Case: Attending conference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Experience local culture (e.g. food) and shopping.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 museum and attend a concert or sport event.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634201" y="1145513"/>
            <a:ext cx="4194179" cy="5198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altLang="zh-CN" sz="2800" dirty="0">
              <a:solidFill>
                <a:schemeClr val="dk1"/>
              </a:solidFill>
              <a:latin typeface="Comic Sans MS"/>
              <a:ea typeface="宋体" panose="02010600030101010101" pitchFamily="2" charset="-122"/>
              <a:sym typeface="Comic Sans MS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Success</a:t>
            </a:r>
          </a:p>
          <a:p>
            <a:pPr lvl="0">
              <a:buClr>
                <a:schemeClr val="dk1"/>
              </a:buClr>
              <a:buSzPct val="100000"/>
            </a:pPr>
            <a:endParaRPr lang="en-US" altLang="zh-CN" sz="2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342900" lvl="4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Outer achievements</a:t>
            </a:r>
          </a:p>
          <a:p>
            <a:pPr marL="342900" lvl="2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Inner satisfaction/fulfillment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altLang="zh-CN" sz="28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Science and humanism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sz="2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2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Case: Attending a conference</a:t>
            </a:r>
          </a:p>
          <a:p>
            <a:pPr lvl="2">
              <a:buClr>
                <a:schemeClr val="dk1"/>
              </a:buClr>
              <a:buSzPct val="100000"/>
            </a:pP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Experience local culture (e.g. food) and shopping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 museums and attend a concert or sporting event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buClr>
                <a:schemeClr val="dk1"/>
              </a:buClr>
              <a:buSzPct val="100000"/>
              <a:buFont typeface="Arial"/>
              <a:buChar char="•"/>
            </a:pPr>
            <a:endParaRPr lang="en-US" altLang="en-US" sz="2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2549" y="1416048"/>
            <a:ext cx="3159125" cy="484346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3" marR="0" lvl="0" indent="-341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Success vs. Happiness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4219575" y="2174875"/>
            <a:ext cx="4572000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Case: Attending conference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Experience local culture (e.g. food) and shopping.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 museum and attend a concert or sport event.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634201" y="1145513"/>
            <a:ext cx="4375948" cy="5198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altLang="zh-CN" sz="2800" dirty="0">
              <a:solidFill>
                <a:schemeClr val="dk1"/>
              </a:solidFill>
              <a:latin typeface="Comic Sans MS"/>
              <a:ea typeface="宋体" panose="02010600030101010101" pitchFamily="2" charset="-122"/>
              <a:sym typeface="Comic Sans MS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Success ≠ Happiness</a:t>
            </a:r>
          </a:p>
          <a:p>
            <a:pPr lvl="0">
              <a:buClr>
                <a:schemeClr val="dk1"/>
              </a:buClr>
              <a:buSzPct val="100000"/>
            </a:pPr>
            <a:endParaRPr lang="en-US" altLang="zh-CN" sz="2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342900" lvl="4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Meaningful work, love, and good health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altLang="zh-CN" sz="28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altLang="zh-CN" sz="2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Levels of happiness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/>
                <a:sym typeface="Comic Sans MS"/>
              </a:rPr>
              <a:t>Momentary (avoiding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/>
                <a:sym typeface="Comic Sans MS"/>
              </a:rPr>
              <a:t>happiness dream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/>
                <a:sym typeface="Comic Sans MS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/>
                <a:sym typeface="Comic Sans MS"/>
              </a:rPr>
              <a:t>Overall (be aware 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/>
                <a:sym typeface="Comic Sans MS"/>
              </a:rPr>
              <a:t>expectation gap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/>
                <a:sym typeface="Comic Sans MS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/>
                <a:sym typeface="Comic Sans MS"/>
              </a:rPr>
              <a:t>Spiritual (serving a purpose larger than yourself)</a:t>
            </a:r>
            <a:endParaRPr lang="en-US"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>
              <a:buClr>
                <a:schemeClr val="dk1"/>
              </a:buClr>
              <a:buSzPct val="100000"/>
              <a:buFont typeface="Arial"/>
              <a:buChar char="•"/>
            </a:pPr>
            <a:endParaRPr lang="en-US" altLang="en-US" sz="2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83" name="Shape 383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3" marR="0" lvl="0" indent="-341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49" y="1145513"/>
            <a:ext cx="3527479" cy="55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117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Conclusion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Assistant professor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 + R + </a:t>
            </a:r>
            <a:r>
              <a:rPr lang="en-US" sz="2200" b="0" i="0" u="none" strike="noStrike" cap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Associate professor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 + R + S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Full professor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 + R + S + </a:t>
            </a:r>
            <a:r>
              <a:rPr lang="en-US" sz="2200" b="0" i="0" u="none" strike="noStrike" cap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Chair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T + R +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+ A 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79999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Dean (and up)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+ A 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6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4219575" y="2174875"/>
            <a:ext cx="4572000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Case: Attending conference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Experience local culture (e.g. food) and shopping.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 museum and attend a concert or sport event.</a:t>
            </a:r>
          </a:p>
        </p:txBody>
      </p:sp>
      <p:pic>
        <p:nvPicPr>
          <p:cNvPr id="372" name="Shape 37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49825" y="2743200"/>
            <a:ext cx="2582861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http://besocialworldwide.com/wp-content/uploads/2011/04/Balancing-Act-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51" y="2286000"/>
            <a:ext cx="3891686" cy="25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Conclusion (cont’d) 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Quality, style, and taste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Show passion and enjoy what you do 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not cut corners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FF"/>
              </a:buClr>
              <a:buSzPct val="64998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“You can fool all the people some of the time; you fool some of the people all the time; but you can’t fool all the people all the time.”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Balancing the big picture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Career, family, and health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3">
            <a:alphaModFix/>
          </a:blip>
          <a:srcRect b="4343"/>
          <a:stretch/>
        </p:blipFill>
        <p:spPr>
          <a:xfrm>
            <a:off x="5867400" y="4081462"/>
            <a:ext cx="2114550" cy="2112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Future Events in Philadelphia</a:t>
            </a:r>
          </a:p>
        </p:txBody>
      </p:sp>
      <p:pic>
        <p:nvPicPr>
          <p:cNvPr id="397" name="Shape 3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8162" y="1449387"/>
            <a:ext cx="3811587" cy="503078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/>
          <p:nvPr/>
        </p:nvSpPr>
        <p:spPr>
          <a:xfrm>
            <a:off x="4219575" y="2174875"/>
            <a:ext cx="4572000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Case: Attending conference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Experience local culture (e.g. food) and shopping.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Visit museum and attend a concert or sport event.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3" marR="0" lvl="0" indent="-341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Shape 4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8175" y="1449387"/>
            <a:ext cx="4244974" cy="51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188909" y="1600200"/>
            <a:ext cx="8763000" cy="533399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 (T), Research (R), Service (S), and Administration (A)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expected of you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Reevaluate periodically (e.g., yearly)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allocation in career path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SIAT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l="32893" t="44663" r="8037" b="21250"/>
          <a:stretch/>
        </p:blipFill>
        <p:spPr>
          <a:xfrm>
            <a:off x="457200" y="4195762"/>
            <a:ext cx="7966074" cy="248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04800" y="65405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 Experience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188909" y="1676400"/>
            <a:ext cx="8763000" cy="533399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8563"/>
              <a:buFont typeface="Noto Sans Symbols"/>
              <a:buChar char="●"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“Poor” education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741362" marR="0" lvl="1" indent="-3222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 years of middle school (1975-78)</a:t>
            </a:r>
          </a:p>
          <a:p>
            <a:pPr marL="741362" marR="0" lvl="1" indent="-3222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BS/MS, Shanghai U. of Sci. &amp; Tech. (SUST), 1982/1985</a:t>
            </a:r>
          </a:p>
          <a:p>
            <a:pPr marL="741362" marR="0" lvl="1" indent="-3222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PhD, Florida Atlantic University (FAU), 1989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“Small” school experience</a:t>
            </a:r>
          </a:p>
          <a:p>
            <a:pPr marL="741362" marR="0" lvl="1" indent="-3222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SUST (1985), FAU (1989), Temple U. (2009)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“First”</a:t>
            </a:r>
          </a:p>
          <a:p>
            <a:pPr marL="741362" marR="0" lvl="1" indent="-309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Programming language: Algol 60 (1976)</a:t>
            </a:r>
          </a:p>
          <a:p>
            <a:pPr marL="741362" marR="0" lvl="1" indent="-309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 book: </a:t>
            </a:r>
            <a:r>
              <a:rPr lang="en-US" sz="20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Discipline of Programming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(1982)</a:t>
            </a:r>
          </a:p>
          <a:p>
            <a:pPr marL="741362" marR="0" lvl="1" indent="-309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taught: Pascal (1985) 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3123400" y="6278325"/>
            <a:ext cx="2894099" cy="45569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180" y="3256967"/>
            <a:ext cx="2231620" cy="323819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228600" y="838200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305799" cy="4572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High-quality learning experience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5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Professor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Depth and breadth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areas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General topics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 and research relationship</a:t>
            </a: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5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 teaching early in your career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09" y="2405612"/>
            <a:ext cx="2471941" cy="280536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185470" y="631164"/>
            <a:ext cx="8763000" cy="609599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 Can Be Fun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169652" y="1690778"/>
            <a:ext cx="8839199" cy="53268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Algorithm: seating problem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Several couples are seated in a 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round table. Each neighbor of 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 A should be of the same 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gender of A or the spouse of A.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hhhhwwww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hhwwhhww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b="0" i="0" u="none" strike="noStrike" cap="none" dirty="0" err="1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hwwhwwhh</a:t>
            </a:r>
            <a:r>
              <a:rPr lang="en-US" sz="24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b="0" i="0" u="none" strike="noStrike" cap="none" dirty="0" err="1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hwhwhwhw</a:t>
            </a:r>
            <a:endParaRPr lang="en-US" sz="2400" b="0" i="0" u="none" strike="noStrike" cap="none" dirty="0">
              <a:solidFill>
                <a:srgbClr val="7F7F7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 program that can quickly generate all “legal” streams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Results in a paper and an international research collaboration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" name="Picture 5" descr="http://ccl.northwestern.edu/netlogo/models/models/Sample%20Models/Computer%20Science/Dining%20Philosoph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53" y="935963"/>
            <a:ext cx="2582457" cy="25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altLang="zh-CN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Scholar: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Serious Teacher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741362" marR="0" lvl="1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Ken Batcher      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8597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Sartaj Sahni</a:t>
            </a: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2390" y="2961346"/>
            <a:ext cx="2300600" cy="30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3805" y="2961347"/>
            <a:ext cx="2413967" cy="30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534399" cy="452595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 decisions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Publication vs. grant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Individual research vs. collaborative research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Quantity vs. quality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CRA recommendation: </a:t>
            </a:r>
            <a:r>
              <a:rPr lang="en-US" sz="2400" b="0" i="0" u="none" strike="noStrike" cap="none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quality and impact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Top 3 to 5 publications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900" dirty="0">
                <a:latin typeface="Comic Sans MS"/>
                <a:ea typeface="Comic Sans MS"/>
                <a:cs typeface="Comic Sans MS"/>
                <a:sym typeface="Comic Sans MS"/>
              </a:rPr>
              <a:t>Extended h-index?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to measure intangible quality?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Quality comes from quantity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900" dirty="0">
                <a:latin typeface="Comic Sans MS"/>
                <a:ea typeface="Comic Sans MS"/>
                <a:cs typeface="Comic Sans MS"/>
                <a:sym typeface="Comic Sans MS"/>
              </a:rPr>
              <a:t>Analogy: l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eaves and flowers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Mozart and Beethoven: high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&amp; high qual.</a:t>
            </a: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Orff (Carmina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Burana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 and Holst (Planets): low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&amp; high qual.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Quality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80000"/>
              <a:buFont typeface="Noto Sans Symbols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Originality</a:t>
            </a:r>
          </a:p>
          <a:p>
            <a:pPr marL="741362" marR="0" lvl="1" indent="-3349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100000"/>
              <a:buFont typeface="Noto Sans Symbols"/>
              <a:buChar char="○"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Balancing reading literature and writing your own paper(s)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4301486" y="1527353"/>
            <a:ext cx="4383726" cy="4529138"/>
          </a:xfrm>
        </p:spPr>
        <p:txBody>
          <a:bodyPr/>
          <a:lstStyle/>
          <a:p>
            <a:pPr marL="341312" lvl="0" indent="-341312"/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Learn from artists</a:t>
            </a:r>
          </a:p>
          <a:p>
            <a:pPr marL="741362" lvl="1" indent="-334962">
              <a:spcBef>
                <a:spcPts val="600"/>
              </a:spcBef>
              <a:buSzPct val="100000"/>
            </a:pPr>
            <a:r>
              <a:rPr lang="en-US" sz="2600" dirty="0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Abstraction + imagination</a:t>
            </a:r>
          </a:p>
          <a:p>
            <a:endParaRPr lang="en-US" dirty="0"/>
          </a:p>
        </p:txBody>
      </p:sp>
      <p:sp>
        <p:nvSpPr>
          <p:cNvPr id="299" name="Shape 299"/>
          <p:cNvSpPr txBox="1"/>
          <p:nvPr/>
        </p:nvSpPr>
        <p:spPr>
          <a:xfrm>
            <a:off x="3124200" y="6248400"/>
            <a:ext cx="28940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1736" y="3864769"/>
            <a:ext cx="3348347" cy="221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68" y="3494881"/>
            <a:ext cx="3343275" cy="298132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1356</Words>
  <Application>Microsoft Office PowerPoint</Application>
  <PresentationFormat>On-screen Show (4:3)</PresentationFormat>
  <Paragraphs>280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Noto Sans Symbols</vt:lpstr>
      <vt:lpstr>Arial</vt:lpstr>
      <vt:lpstr>Comic Sans MS</vt:lpstr>
      <vt:lpstr>Times New Roman</vt:lpstr>
      <vt:lpstr>Wingdings</vt:lpstr>
      <vt:lpstr>1_Default Design</vt:lpstr>
      <vt:lpstr>Default Design</vt:lpstr>
      <vt:lpstr>2_Default Design</vt:lpstr>
      <vt:lpstr>Balancing Teaching, Research, Service, and Administration</vt:lpstr>
      <vt:lpstr>Road Map</vt:lpstr>
      <vt:lpstr>  Introduction</vt:lpstr>
      <vt:lpstr>  Personal Experience</vt:lpstr>
      <vt:lpstr>  Teaching</vt:lpstr>
      <vt:lpstr>  Teaching Can Be Fun</vt:lpstr>
      <vt:lpstr>  Scholar: A Serious Teacher</vt:lpstr>
      <vt:lpstr>Research</vt:lpstr>
      <vt:lpstr>Research Quality</vt:lpstr>
      <vt:lpstr>Abstraction and Imagination</vt:lpstr>
      <vt:lpstr>Research Can Be Fun</vt:lpstr>
      <vt:lpstr>Research Can Be Fun (con’t)</vt:lpstr>
      <vt:lpstr>Service </vt:lpstr>
      <vt:lpstr>Service Can Be Fun</vt:lpstr>
      <vt:lpstr>Administration</vt:lpstr>
      <vt:lpstr>Administration (con’t) </vt:lpstr>
      <vt:lpstr>Becoming A Good Administrator</vt:lpstr>
      <vt:lpstr>Administration Can Be Fun</vt:lpstr>
      <vt:lpstr>Additional Note</vt:lpstr>
      <vt:lpstr> Balancing the Big Picture</vt:lpstr>
      <vt:lpstr> Success vs. Happiness</vt:lpstr>
      <vt:lpstr> Conclusion</vt:lpstr>
      <vt:lpstr> Conclusion (cont’d) </vt:lpstr>
      <vt:lpstr>Future Events in Philadelphia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Teaching, Research, Service, and Administration</dc:title>
  <dc:creator>Emily Lanthier</dc:creator>
  <cp:lastModifiedBy>suesuhanjiang@gmail.com</cp:lastModifiedBy>
  <cp:revision>33</cp:revision>
  <cp:lastPrinted>2016-05-02T18:53:57Z</cp:lastPrinted>
  <dcterms:modified xsi:type="dcterms:W3CDTF">2021-04-13T13:32:42Z</dcterms:modified>
</cp:coreProperties>
</file>