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13.svg" ContentType="image/svg+xml"/>
  <Override PartName="/ppt/media/image5.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14"/>
  </p:handoutMasterIdLst>
  <p:sldIdLst>
    <p:sldId id="359" r:id="rId3"/>
    <p:sldId id="260" r:id="rId5"/>
    <p:sldId id="358" r:id="rId6"/>
    <p:sldId id="341" r:id="rId7"/>
    <p:sldId id="346" r:id="rId8"/>
    <p:sldId id="348" r:id="rId9"/>
    <p:sldId id="349" r:id="rId10"/>
    <p:sldId id="354" r:id="rId11"/>
    <p:sldId id="356" r:id="rId12"/>
    <p:sldId id="357" r:id="rId13"/>
  </p:sldIdLst>
  <p:sldSz cx="12192000" cy="6858000"/>
  <p:notesSz cx="6858000" cy="9144000"/>
  <p:custDataLst>
    <p:tags r:id="rId1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2" userDrawn="1">
          <p15:clr>
            <a:srgbClr val="A4A3A4"/>
          </p15:clr>
        </p15:guide>
        <p15:guide id="2" pos="391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531" autoAdjust="0"/>
  </p:normalViewPr>
  <p:slideViewPr>
    <p:cSldViewPr snapToGrid="0" showGuides="1">
      <p:cViewPr>
        <p:scale>
          <a:sx n="100" d="100"/>
          <a:sy n="100" d="100"/>
        </p:scale>
        <p:origin x="-1062" y="-432"/>
      </p:cViewPr>
      <p:guideLst>
        <p:guide orient="horz" pos="2252"/>
        <p:guide pos="391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gs" Target="tags/tag52.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handoutMaster" Target="handoutMasters/handoutMaster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H</a:t>
            </a:r>
            <a:r>
              <a:rPr lang="en-US" altLang="zh-CN"/>
              <a:t>ello everyone. </a:t>
            </a:r>
            <a:endParaRPr lang="en-US" altLang="zh-CN"/>
          </a:p>
          <a:p>
            <a:r>
              <a:rPr lang="en-US" altLang="zh-CN"/>
              <a:t>Today, I’m pleased to present our work: </a:t>
            </a:r>
            <a:r>
              <a:rPr lang="en-US" altLang="zh-CN" kern="0" dirty="0">
                <a:solidFill>
                  <a:srgbClr val="324274"/>
                </a:solidFill>
                <a:uFillTx/>
                <a:latin typeface="Times New Roman" panose="02020603050405020304" pitchFamily="18" charset="0"/>
                <a:ea typeface="华文新魏" panose="02010800040101010101" charset="-122"/>
                <a:cs typeface="Times New Roman" panose="02020603050405020304" pitchFamily="18" charset="0"/>
                <a:sym typeface="+mn-ea"/>
              </a:rPr>
              <a:t>Bridge: A Cross-Modal Learning Framework for Unified Semantic Representation in Noisy Communication</a:t>
            </a:r>
            <a:r>
              <a:rPr lang="en-US" altLang="zh-CN"/>
              <a:t>.</a:t>
            </a:r>
            <a:endParaRPr lang="en-US"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That is all for my presentation. Thank you very much for your attention.</a:t>
            </a:r>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My presentation is divided into the following four parts.</a:t>
            </a:r>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Let me first introduce the background.</a:t>
            </a:r>
            <a:endParaRPr lang="en-US" altLang="zh-CN"/>
          </a:p>
          <a:p>
            <a:r>
              <a:rPr lang="en-US" altLang="zh-CN"/>
              <a:t>Traditional communication mainly focuses on transmitting raw bits accurately, which can lead to large redundancy, especially when bandwidth is limited. Semantic communication changes this goal: instead of reproducing every bit, it tries to preserve the intended meaning, making transmission more efficient and task-oriented.</a:t>
            </a:r>
            <a:endParaRPr lang="en-US" altLang="zh-CN"/>
          </a:p>
          <a:p>
            <a:r>
              <a:rPr lang="en-US" altLang="zh-CN"/>
              <a:t>In many real-world applications, information is naturally multimodal. Text, audio, and video provide complementary semantic cues, so jointly modeling them can support richer understanding and more robust communication in complex scenarios such as intelligent services, healthcare, and connected vehicles.</a:t>
            </a:r>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However, multimodal semantic communication still faces several challenges.</a:t>
            </a:r>
            <a:endParaRPr lang="en-US" altLang="zh-CN"/>
          </a:p>
          <a:p>
            <a:r>
              <a:rPr lang="en-US" altLang="zh-CN"/>
              <a:t>Different modalities have different distributions, granularities, and semantic structures, which creates a significant modality gap. Meanwhile, channel noise and fading can further distort transmitted features and cause semantic drift or cross-modal misalignment.</a:t>
            </a:r>
            <a:endParaRPr lang="en-US" altLang="zh-CN"/>
          </a:p>
          <a:p>
            <a:endParaRPr lang="en-US" altLang="zh-CN"/>
          </a:p>
          <a:p>
            <a:r>
              <a:rPr lang="en-US" altLang="zh-CN"/>
              <a:t>Existing methods often struggle to separate truly shared semantics from modality-specific information, and many alignment strategies are designed under relatively stable conditions. Therefore, when the channel becomes noisy, the learned shared space may become unreliable.</a:t>
            </a:r>
            <a:endParaRPr lang="en-US" altLang="zh-CN"/>
          </a:p>
          <a:p>
            <a:endParaRPr lang="en-US" altLang="zh-CN"/>
          </a:p>
          <a:p>
            <a:r>
              <a:rPr lang="en-US" altLang="zh-CN"/>
              <a:t>This motivates our main question: how can we learn a unified representation that remains consistent across modalities and robust under noisy channels?</a:t>
            </a:r>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Our work makes four main contributions.</a:t>
            </a:r>
            <a:endParaRPr lang="en-US" altLang="zh-CN"/>
          </a:p>
          <a:p>
            <a:r>
              <a:rPr lang="en-US" altLang="zh-CN"/>
              <a:t>First, we propose Bridge, a unified framework for semantic communication across text, audio, and video.</a:t>
            </a:r>
            <a:endParaRPr lang="en-US" altLang="zh-CN"/>
          </a:p>
          <a:p>
            <a:r>
              <a:rPr lang="en-US" altLang="zh-CN"/>
              <a:t>Second, we disentangle modality-specific and modality-invariant features to obtain cleaner shared semantics.</a:t>
            </a:r>
            <a:endParaRPr lang="en-US" altLang="zh-CN"/>
          </a:p>
          <a:p>
            <a:r>
              <a:rPr lang="en-US" altLang="zh-CN"/>
              <a:t>Third, we introduce modality-aware cross-modal alignment to improve robustness under noise and fading.</a:t>
            </a:r>
            <a:endParaRPr lang="en-US" altLang="zh-CN"/>
          </a:p>
          <a:p>
            <a:r>
              <a:rPr lang="en-US" altLang="zh-CN"/>
              <a:t>Finally, extensive experiments show strong performance across multiple benchmarks, especially in low-SNR conditions.</a:t>
            </a:r>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This slide gives an overview of Bridge.</a:t>
            </a:r>
            <a:endParaRPr lang="en-US" altLang="zh-CN"/>
          </a:p>
          <a:p>
            <a:r>
              <a:rPr lang="en-US" altLang="zh-CN"/>
              <a:t>Starting from text, audio, and video, we first use modality-specific feature extractors and separate the representations into two parts: modality-specific information and modality-invariant semantics.</a:t>
            </a:r>
            <a:endParaRPr lang="en-US" altLang="zh-CN"/>
          </a:p>
          <a:p>
            <a:endParaRPr lang="en-US" altLang="zh-CN"/>
          </a:p>
          <a:p>
            <a:r>
              <a:rPr lang="en-US" altLang="zh-CN"/>
              <a:t>The invariant features are then aligned in a shared semantic space through MACS, while the specific branch preserves information unique to each modality. Next, the shared representations are quantized into compact discrete codes for transmission over the physical channel.</a:t>
            </a:r>
            <a:endParaRPr lang="en-US" altLang="zh-CN"/>
          </a:p>
          <a:p>
            <a:endParaRPr lang="en-US" altLang="zh-CN"/>
          </a:p>
          <a:p>
            <a:r>
              <a:rPr lang="en-US" altLang="zh-CN"/>
              <a:t>At the receiver, lightweight modality-specific decoders reconstruct the signals, and foundation models are used to further verify and enhance semantic consistency.</a:t>
            </a:r>
            <a:endParaRPr lang="en-US" altLang="zh-CN"/>
          </a:p>
          <a:p>
            <a:endParaRPr lang="en-US" altLang="zh-CN"/>
          </a:p>
          <a:p>
            <a:r>
              <a:rPr lang="en-US" altLang="zh-CN"/>
              <a:t>In this way, Bridge combines feature disentanglement, cross-modal alignment, compact coding, noisy-channel transmission, and semantic reconstruction in a unified end-to-end pipeline.</a:t>
            </a:r>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The core of Bridge contains two modules.</a:t>
            </a:r>
            <a:endParaRPr lang="en-US" altLang="zh-CN"/>
          </a:p>
          <a:p>
            <a:endParaRPr lang="en-US" altLang="zh-CN"/>
          </a:p>
          <a:p>
            <a:r>
              <a:rPr lang="en-US" altLang="zh-CN"/>
              <a:t>The first is r SDMI. For each modality, we learn specific and invariant representations through separate branches, and then minimize the dependency between them. The goal is to reduce redundant modality-specific information in the shared representation and obtain cleaner invariant semantics.</a:t>
            </a:r>
            <a:endParaRPr lang="en-US" altLang="zh-CN"/>
          </a:p>
          <a:p>
            <a:endParaRPr lang="en-US" altLang="zh-CN"/>
          </a:p>
          <a:p>
            <a:r>
              <a:rPr lang="en-US" altLang="zh-CN"/>
              <a:t>The second module is MACS. It uses pairwise-gated contrastive learning. Instead of treating all cross-modal pairs equally, a learnable gate assigns different importance to different pairs. Reliable matches receive stronger alignment, while noisy or weak pairs are suppressed.</a:t>
            </a:r>
            <a:endParaRPr lang="en-US" altLang="zh-CN"/>
          </a:p>
          <a:p>
            <a:endParaRPr lang="en-US" altLang="zh-CN"/>
          </a:p>
          <a:p>
            <a:r>
              <a:rPr lang="en-US" altLang="zh-CN"/>
              <a:t>So the key idea is simple: SDMI purifies the shared semantics, and MACS makes cross-modal alignment more adaptive and robust.</a:t>
            </a:r>
            <a:endParaRPr lang="en-US"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We evaluate Bridge on multiple multimodal benchmarks under both AWGN and Rayleigh channels.</a:t>
            </a:r>
            <a:endParaRPr lang="en-US" altLang="zh-CN"/>
          </a:p>
          <a:p>
            <a:r>
              <a:rPr lang="en-US" altLang="zh-CN"/>
              <a:t>As shown in the results, Bridge consistently achieves better reconstruction and downstream-task performance than existing methods.</a:t>
            </a:r>
            <a:endParaRPr lang="en-US" altLang="zh-CN"/>
          </a:p>
          <a:p>
            <a:r>
              <a:rPr lang="en-US" altLang="zh-CN"/>
              <a:t>The advantage is especially clear under low-SNR conditions, demonstrating stronger robustness to channel noise and fading.</a:t>
            </a:r>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To conclude, Bridge provides a unified semantic representation for text, audio, and video.</a:t>
            </a:r>
            <a:endParaRPr lang="en-US" altLang="zh-CN"/>
          </a:p>
          <a:p>
            <a:r>
              <a:rPr lang="en-US" altLang="zh-CN"/>
              <a:t>By combining specific-invariant disentanglement with modality-aware alignment, it preserves semantic consistency under noisy channels.</a:t>
            </a:r>
            <a:endParaRPr lang="en-US" altLang="zh-CN"/>
          </a:p>
          <a:p>
            <a:endParaRPr lang="en-US" altLang="zh-CN"/>
          </a:p>
          <a:p>
            <a:r>
              <a:rPr lang="en-US" altLang="zh-CN"/>
              <a:t>Experiments confirm strong reconstruction quality, downstream task performance, and low-SNR robustness.</a:t>
            </a:r>
            <a:endParaRPr lang="en-US" altLang="zh-CN"/>
          </a:p>
          <a:p>
            <a:endParaRPr lang="en-US" altLang="zh-CN"/>
          </a:p>
          <a:p>
            <a:r>
              <a:rPr lang="en-US" altLang="zh-CN"/>
              <a:t>In future work, we plan to extend Bridge to more heterogeneous modalities and investigate more efficient and adaptive transmission under dynamic channel conditions.</a:t>
            </a:r>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www.1ppt.com/hangye/"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单击此处编辑标题</a:t>
            </a:r>
            <a:endParaRPr lang="zh-CN" altLang="en-US"/>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单击此处编辑副标题</a:t>
            </a:r>
            <a:endParaRPr lang="zh-CN" altLang="en-US"/>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hf sldNum="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p:nvPr>
        </p:nvSpPr>
        <p:spPr/>
        <p:txBody>
          <a:bodyPr/>
          <a:lstStyle/>
          <a:p>
            <a:fld id="{DC76AFB1-9282-4966-AC5F-AD5EED50ACB0}" type="datetimeFigureOut">
              <a:rPr lang="zh-CN" altLang="en-US" smtClean="0"/>
            </a:fld>
            <a:endParaRPr lang="zh-CN" altLang="en-US"/>
          </a:p>
        </p:txBody>
      </p:sp>
      <p:sp>
        <p:nvSpPr>
          <p:cNvPr id="3" name="Footer Placeholder 2"/>
          <p:cNvSpPr>
            <a:spLocks noGrp="1"/>
          </p:cNvSpPr>
          <p:nvPr>
            <p:ph type="ftr" sz="quarter" idx="1"/>
          </p:nvPr>
        </p:nvSpPr>
        <p:spPr/>
        <p:txBody>
          <a:bodyPr/>
          <a:lstStyle/>
          <a:p>
            <a:endParaRPr lang="zh-CN" altLang="en-US"/>
          </a:p>
        </p:txBody>
      </p:sp>
      <p:sp>
        <p:nvSpPr>
          <p:cNvPr id="4" name="Slide Number Placeholder 3"/>
          <p:cNvSpPr>
            <a:spLocks noGrp="1"/>
          </p:cNvSpPr>
          <p:nvPr>
            <p:ph type="sldNum" sz="quarter" idx="2"/>
          </p:nvPr>
        </p:nvSpPr>
        <p:spPr/>
        <p:txBody>
          <a:bodyPr/>
          <a:lstStyle/>
          <a:p>
            <a:fld id="{93AE1883-0942-4AA3-9DB2-9C7C3A0314B1}" type="slidenum">
              <a:rPr lang="zh-CN" altLang="en-US" smtClean="0"/>
            </a:fld>
            <a:endParaRPr lang="en-US"/>
          </a:p>
        </p:txBody>
      </p:sp>
      <p:sp>
        <p:nvSpPr>
          <p:cNvPr id="5" name="TextBox 4"/>
          <p:cNvSpPr txBox="1"/>
          <p:nvPr/>
        </p:nvSpPr>
        <p:spPr>
          <a:xfrm>
            <a:off x="2965031" y="3367444"/>
            <a:ext cx="453650" cy="137203"/>
          </a:xfrm>
          <a:prstGeom prst="rect">
            <a:avLst/>
          </a:prstGeom>
          <a:noFill/>
        </p:spPr>
        <p:txBody>
          <a:bodyPr wrap="square" rtlCol="0">
            <a:spAutoFit/>
          </a:bodyPr>
          <a:lstStyle/>
          <a:p>
            <a:pPr>
              <a:lnSpc>
                <a:spcPct val="200000"/>
              </a:lnSpc>
            </a:pPr>
            <a:r>
              <a:rPr lang="zh-CN" altLang="en-US" sz="100">
                <a:solidFill>
                  <a:schemeClr val="tx1">
                    <a:alpha val="0"/>
                  </a:schemeClr>
                </a:solidFill>
                <a:latin typeface="微软雅黑" panose="020B0503020204020204" pitchFamily="34" charset="-122"/>
                <a:ea typeface="微软雅黑" panose="020B0503020204020204" pitchFamily="34" charset="-122"/>
              </a:rPr>
              <a:t>行业</a:t>
            </a:r>
            <a:r>
              <a:rPr lang="en-US" altLang="zh-CN" sz="100">
                <a:solidFill>
                  <a:schemeClr val="tx1">
                    <a:alpha val="0"/>
                  </a:schemeClr>
                </a:solidFill>
                <a:latin typeface="微软雅黑" panose="020B0503020204020204" pitchFamily="34" charset="-122"/>
                <a:ea typeface="微软雅黑" panose="020B0503020204020204" pitchFamily="34" charset="-122"/>
              </a:rPr>
              <a:t>PPT</a:t>
            </a:r>
            <a:r>
              <a:rPr lang="zh-CN" altLang="en-US" sz="100">
                <a:solidFill>
                  <a:schemeClr val="tx1">
                    <a:alpha val="0"/>
                  </a:schemeClr>
                </a:solidFill>
                <a:latin typeface="微软雅黑" panose="020B0503020204020204" pitchFamily="34" charset="-122"/>
                <a:ea typeface="微软雅黑" panose="020B0503020204020204" pitchFamily="34" charset="-122"/>
              </a:rPr>
              <a:t>模板</a:t>
            </a:r>
            <a:r>
              <a:rPr lang="en-US" altLang="zh-CN" sz="100">
                <a:solidFill>
                  <a:schemeClr val="tx1">
                    <a:alpha val="0"/>
                  </a:schemeClr>
                </a:solidFill>
                <a:latin typeface="微软雅黑" panose="020B0503020204020204" pitchFamily="34" charset="-122"/>
                <a:ea typeface="微软雅黑" panose="020B0503020204020204" pitchFamily="34" charset="-122"/>
              </a:rPr>
              <a:t>http://www.1ppt.com/hangye/</a:t>
            </a:r>
            <a:endParaRPr lang="en-US" altLang="zh-CN" sz="100">
              <a:solidFill>
                <a:schemeClr val="tx1">
                  <a:alpha val="0"/>
                </a:schemeClr>
              </a:solidFill>
              <a:latin typeface="微软雅黑" panose="020B0503020204020204" pitchFamily="34" charset="-122"/>
              <a:ea typeface="微软雅黑" panose="020B0503020204020204" pitchFamily="34" charset="-122"/>
            </a:endParaRPr>
          </a:p>
        </p:txBody>
      </p:sp>
      <p:sp>
        <p:nvSpPr>
          <p:cNvPr id="6" name="TextBox 8"/>
          <p:cNvSpPr txBox="1"/>
          <p:nvPr/>
        </p:nvSpPr>
        <p:spPr>
          <a:xfrm>
            <a:off x="7509627" y="2215277"/>
            <a:ext cx="540060" cy="137203"/>
          </a:xfrm>
          <a:prstGeom prst="rect">
            <a:avLst/>
          </a:prstGeom>
          <a:noFill/>
        </p:spPr>
        <p:txBody>
          <a:bodyPr wrap="square" rtlCol="0">
            <a:spAutoFit/>
          </a:bodyPr>
          <a:lstStyle/>
          <a:p>
            <a:pPr>
              <a:lnSpc>
                <a:spcPct val="200000"/>
              </a:lnSpc>
            </a:pPr>
            <a:r>
              <a:rPr lang="zh-CN" altLang="en-US" sz="100">
                <a:solidFill>
                  <a:schemeClr val="tx1">
                    <a:alpha val="0"/>
                  </a:schemeClr>
                </a:solidFill>
                <a:latin typeface="微软雅黑" panose="020B0503020204020204" pitchFamily="34" charset="-122"/>
                <a:ea typeface="微软雅黑" panose="020B0503020204020204" pitchFamily="34" charset="-122"/>
                <a:hlinkClick r:id="rId2"/>
              </a:rPr>
              <a:t>行业</a:t>
            </a:r>
            <a:r>
              <a:rPr lang="en-US" altLang="zh-CN" sz="100">
                <a:solidFill>
                  <a:schemeClr val="tx1">
                    <a:alpha val="0"/>
                  </a:schemeClr>
                </a:solidFill>
                <a:latin typeface="微软雅黑" panose="020B0503020204020204" pitchFamily="34" charset="-122"/>
                <a:ea typeface="微软雅黑" panose="020B0503020204020204" pitchFamily="34" charset="-122"/>
                <a:hlinkClick r:id="rId2"/>
              </a:rPr>
              <a:t>PPT</a:t>
            </a:r>
            <a:r>
              <a:rPr lang="zh-CN" altLang="en-US" sz="100">
                <a:solidFill>
                  <a:schemeClr val="tx1">
                    <a:alpha val="0"/>
                  </a:schemeClr>
                </a:solidFill>
                <a:latin typeface="微软雅黑" panose="020B0503020204020204" pitchFamily="34" charset="-122"/>
                <a:ea typeface="微软雅黑" panose="020B0503020204020204" pitchFamily="34" charset="-122"/>
                <a:hlinkClick r:id="rId2"/>
              </a:rPr>
              <a:t>模板</a:t>
            </a:r>
            <a:r>
              <a:rPr lang="en-US" altLang="zh-CN" sz="100">
                <a:solidFill>
                  <a:schemeClr val="tx1">
                    <a:alpha val="0"/>
                  </a:schemeClr>
                </a:solidFill>
                <a:latin typeface="微软雅黑" panose="020B0503020204020204" pitchFamily="34" charset="-122"/>
                <a:ea typeface="微软雅黑" panose="020B0503020204020204" pitchFamily="34" charset="-122"/>
              </a:rPr>
              <a:t>http://www.1ppt.com/hangye/</a:t>
            </a:r>
            <a:endParaRPr lang="en-US" altLang="zh-CN" sz="100">
              <a:solidFill>
                <a:schemeClr val="tx1">
                  <a:alpha val="0"/>
                </a:schemeClr>
              </a:solidFill>
              <a:latin typeface="微软雅黑" panose="020B0503020204020204" pitchFamily="34" charset="-122"/>
              <a:ea typeface="微软雅黑" panose="020B0503020204020204" pitchFamily="34" charset="-122"/>
            </a:endParaRPr>
          </a:p>
        </p:txBody>
      </p:sp>
      <p:sp>
        <p:nvSpPr>
          <p:cNvPr id="7" name="标题 1"/>
          <p:cNvSpPr txBox="1"/>
          <p:nvPr/>
        </p:nvSpPr>
        <p:spPr>
          <a:xfrm>
            <a:off x="839788" y="365125"/>
            <a:ext cx="10515600" cy="1325563"/>
          </a:xfrm>
          <a:prstGeom prst="rect">
            <a:avLst/>
          </a:prstGeom>
          <a:noFill/>
          <a:ln w="9525" cap="flat" cmpd="sng" algn="ctr">
            <a:noFill/>
            <a:prstDash val="solid"/>
            <a:round/>
            <a:headEnd type="none" w="med" len="med"/>
            <a:tailEnd type="none" w="med" len="med"/>
          </a:ln>
          <a:effectLst/>
        </p:spPr>
        <p:txBody>
          <a:bodyPr vert="horz" lIns="91440" tIns="45720" rIns="91440" bIns="45720" anchor="ctr"/>
          <a:lstStyle>
            <a:lvl1pPr marL="0" marR="0" indent="0" algn="l" defTabSz="914400" rtl="0" eaLnBrk="1" fontAlgn="auto" latinLnBrk="0" hangingPunct="1">
              <a:lnSpc>
                <a:spcPct val="90000"/>
              </a:lnSpc>
              <a:spcBef>
                <a:spcPct val="0"/>
              </a:spcBef>
              <a:spcAft>
                <a:spcPct val="0"/>
              </a:spcAft>
              <a:buClrTx/>
              <a:buSzTx/>
              <a:buFontTx/>
              <a:buNone/>
              <a:defRPr kumimoji="0" sz="4400" b="0" i="0" u="none" strike="noStrike" kern="1200" cap="none" spc="0" normalizeH="0" baseline="0" noProof="0">
                <a:solidFill>
                  <a:schemeClr val="tx1"/>
                </a:solidFill>
                <a:uLnTx/>
                <a:uFillTx/>
                <a:latin typeface="+mj-lt"/>
                <a:ea typeface="+mj-ea"/>
                <a:cs typeface="+mj-cs"/>
                <a:sym typeface="Wingdings" panose="05000000000000000000" charset="0"/>
              </a:defRPr>
            </a:lvl1pPr>
            <a:lvl2pPr marL="0" marR="0" indent="0" algn="l" defTabSz="914400" rtl="0" eaLnBrk="0"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phClr"/>
                </a:solidFill>
                <a:uLnTx/>
                <a:uFillTx/>
                <a:latin typeface="Arial" panose="020B0604020202020204"/>
                <a:ea typeface="Arial" panose="020B0604020202020204"/>
                <a:cs typeface="Arial" panose="020B0604020202020204"/>
                <a:sym typeface="Wingdings" panose="05000000000000000000" charset="0"/>
              </a:defRPr>
            </a:lvl2pPr>
            <a:lvl3pPr marL="0" marR="0" indent="0" algn="l" defTabSz="914400" rtl="0" eaLnBrk="0"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phClr"/>
                </a:solidFill>
                <a:uLnTx/>
                <a:uFillTx/>
                <a:latin typeface="Arial" panose="020B0604020202020204"/>
                <a:ea typeface="Arial" panose="020B0604020202020204"/>
                <a:cs typeface="Arial" panose="020B0604020202020204"/>
                <a:sym typeface="Wingdings" panose="05000000000000000000" charset="0"/>
              </a:defRPr>
            </a:lvl3pPr>
            <a:lvl4pPr marL="0" marR="0" indent="0" algn="l" defTabSz="914400" rtl="0" eaLnBrk="0"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phClr"/>
                </a:solidFill>
                <a:uLnTx/>
                <a:uFillTx/>
                <a:latin typeface="Arial" panose="020B0604020202020204"/>
                <a:ea typeface="Arial" panose="020B0604020202020204"/>
                <a:cs typeface="Arial" panose="020B0604020202020204"/>
                <a:sym typeface="Wingdings" panose="05000000000000000000" charset="0"/>
              </a:defRPr>
            </a:lvl4pPr>
            <a:lvl5pPr marL="0" marR="0" indent="0" algn="l" defTabSz="914400" rtl="0" eaLnBrk="0"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phClr"/>
                </a:solidFill>
                <a:uLnTx/>
                <a:uFillTx/>
                <a:latin typeface="Arial" panose="020B0604020202020204"/>
                <a:ea typeface="Arial" panose="020B0604020202020204"/>
                <a:cs typeface="Arial" panose="020B0604020202020204"/>
                <a:sym typeface="Wingdings" panose="05000000000000000000" charset="0"/>
              </a:defRPr>
            </a:lvl5pPr>
            <a:lvl6pPr marL="0" marR="0" indent="0" algn="l" defTabSz="914400" rtl="0" eaLnBrk="0"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phClr"/>
                </a:solidFill>
                <a:uLnTx/>
                <a:uFillTx/>
                <a:latin typeface="Arial" panose="020B0604020202020204"/>
                <a:ea typeface="Arial" panose="020B0604020202020204"/>
                <a:cs typeface="Arial" panose="020B0604020202020204"/>
                <a:sym typeface="Wingdings" panose="05000000000000000000" charset="0"/>
              </a:defRPr>
            </a:lvl6pPr>
            <a:lvl7pPr marL="0" marR="0" indent="0" algn="l" defTabSz="914400" rtl="0" eaLnBrk="0"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phClr"/>
                </a:solidFill>
                <a:uLnTx/>
                <a:uFillTx/>
                <a:latin typeface="Arial" panose="020B0604020202020204"/>
                <a:ea typeface="Arial" panose="020B0604020202020204"/>
                <a:cs typeface="Arial" panose="020B0604020202020204"/>
                <a:sym typeface="Wingdings" panose="05000000000000000000" charset="0"/>
              </a:defRPr>
            </a:lvl7pPr>
            <a:lvl8pPr marL="0" marR="0" indent="0" algn="l" defTabSz="914400" rtl="0" eaLnBrk="0"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phClr"/>
                </a:solidFill>
                <a:uLnTx/>
                <a:uFillTx/>
                <a:latin typeface="Arial" panose="020B0604020202020204"/>
                <a:ea typeface="Arial" panose="020B0604020202020204"/>
                <a:cs typeface="Arial" panose="020B0604020202020204"/>
                <a:sym typeface="Wingdings" panose="05000000000000000000" charset="0"/>
              </a:defRPr>
            </a:lvl8pPr>
            <a:lvl9pPr marL="0" marR="0" indent="0" algn="l" defTabSz="914400" rtl="0" eaLnBrk="0"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phClr"/>
                </a:solidFill>
                <a:uLnTx/>
                <a:uFillTx/>
                <a:latin typeface="Arial" panose="020B0604020202020204"/>
                <a:ea typeface="Arial" panose="020B0604020202020204"/>
                <a:cs typeface="Arial" panose="020B0604020202020204"/>
                <a:sym typeface="Wingdings" panose="05000000000000000000" charset="0"/>
              </a:defRPr>
            </a:lvl9pPr>
          </a:lstStyle>
          <a:p>
            <a:r>
              <a:rPr lang="zh-CN" altLang="en-US"/>
              <a:t>单击此处编辑母版标题样式</a:t>
            </a:r>
            <a:endParaRPr lang="zh-CN" altLang="en-US"/>
          </a:p>
        </p:txBody>
      </p:sp>
      <p:sp>
        <p:nvSpPr>
          <p:cNvPr id="8" name="文本占位符 2"/>
          <p:cNvSpPr txBox="1"/>
          <p:nvPr/>
        </p:nvSpPr>
        <p:spPr>
          <a:xfrm>
            <a:off x="839788" y="1681163"/>
            <a:ext cx="5157787" cy="823912"/>
          </a:xfrm>
          <a:prstGeom prst="rect">
            <a:avLst/>
          </a:prstGeom>
          <a:noFill/>
          <a:ln w="9525" cap="flat" cmpd="sng" algn="ctr">
            <a:noFill/>
            <a:prstDash val="solid"/>
            <a:round/>
            <a:headEnd type="none" w="med" len="med"/>
            <a:tailEnd type="none" w="med" len="med"/>
          </a:ln>
          <a:effectLst/>
        </p:spPr>
        <p:txBody>
          <a:bodyPr vert="horz" lIns="91440" tIns="45720" rIns="91440" bIns="45720" anchor="b"/>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2400" b="1" i="0" u="none" strike="noStrike" kern="1200" cap="none" spc="0" normalizeH="0" baseline="0" noProof="0">
                <a:solidFill>
                  <a:schemeClr val="tx1"/>
                </a:solidFill>
                <a:uLnTx/>
                <a:uFillTx/>
                <a:latin typeface="+mn-lt"/>
                <a:ea typeface="+mn-ea"/>
                <a:cs typeface="+mn-cs"/>
                <a:sym typeface="Wingdings" panose="05000000000000000000" charset="0"/>
              </a:defRPr>
            </a:lvl1pPr>
            <a:lvl2pPr marL="4572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2000" b="1" i="0" u="none" strike="noStrike" kern="1200" cap="none" spc="0" normalizeH="0" baseline="0" noProof="0">
                <a:solidFill>
                  <a:schemeClr val="tx1"/>
                </a:solidFill>
                <a:uLnTx/>
                <a:uFillTx/>
                <a:latin typeface="+mn-lt"/>
                <a:ea typeface="+mn-ea"/>
                <a:cs typeface="+mn-cs"/>
                <a:sym typeface="Wingdings" panose="05000000000000000000" charset="0"/>
              </a:defRPr>
            </a:lvl2pPr>
            <a:lvl3pPr marL="9144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1" i="0" u="none" strike="noStrike" kern="1200" cap="none" spc="0" normalizeH="0" baseline="0" noProof="0">
                <a:solidFill>
                  <a:schemeClr val="tx1"/>
                </a:solidFill>
                <a:uLnTx/>
                <a:uFillTx/>
                <a:latin typeface="+mn-lt"/>
                <a:ea typeface="+mn-ea"/>
                <a:cs typeface="+mn-cs"/>
                <a:sym typeface="Wingdings" panose="05000000000000000000" charset="0"/>
              </a:defRPr>
            </a:lvl3pPr>
            <a:lvl4pPr marL="13716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600" b="1" i="0" u="none" strike="noStrike" kern="1200" cap="none" spc="0" normalizeH="0" baseline="0" noProof="0">
                <a:solidFill>
                  <a:schemeClr val="tx1"/>
                </a:solidFill>
                <a:uLnTx/>
                <a:uFillTx/>
                <a:latin typeface="+mn-lt"/>
                <a:ea typeface="+mn-ea"/>
                <a:cs typeface="+mn-cs"/>
                <a:sym typeface="Wingdings" panose="05000000000000000000" charset="0"/>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600" b="1" i="0" u="none" strike="noStrike" kern="1200" cap="none" spc="0" normalizeH="0" baseline="0" noProof="0">
                <a:solidFill>
                  <a:schemeClr val="tx1"/>
                </a:solidFill>
                <a:uLnTx/>
                <a:uFillTx/>
                <a:latin typeface="+mn-lt"/>
                <a:ea typeface="+mn-ea"/>
                <a:cs typeface="+mn-cs"/>
                <a:sym typeface="Wingdings" panose="05000000000000000000" charset="0"/>
              </a:defRPr>
            </a:lvl5pPr>
            <a:lvl6pPr marL="22860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600" b="1" i="0" u="none" strike="noStrike" kern="1200" cap="none" spc="0" normalizeH="0" baseline="0" noProof="0">
                <a:solidFill>
                  <a:schemeClr val="tx1"/>
                </a:solidFill>
                <a:uLnTx/>
                <a:uFillTx/>
                <a:latin typeface="+mn-lt"/>
                <a:ea typeface="+mn-ea"/>
                <a:cs typeface="+mn-cs"/>
                <a:sym typeface="Wingdings" panose="05000000000000000000" charset="0"/>
              </a:defRPr>
            </a:lvl6pPr>
            <a:lvl7pPr marL="27432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600" b="1" i="0" u="none" strike="noStrike" kern="1200" cap="none" spc="0" normalizeH="0" baseline="0" noProof="0">
                <a:solidFill>
                  <a:schemeClr val="tx1"/>
                </a:solidFill>
                <a:uLnTx/>
                <a:uFillTx/>
                <a:latin typeface="+mn-lt"/>
                <a:ea typeface="+mn-ea"/>
                <a:cs typeface="+mn-cs"/>
                <a:sym typeface="Wingdings" panose="05000000000000000000" charset="0"/>
              </a:defRPr>
            </a:lvl7pPr>
            <a:lvl8pPr marL="32004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600" b="1" i="0" u="none" strike="noStrike" kern="1200" cap="none" spc="0" normalizeH="0" baseline="0" noProof="0">
                <a:solidFill>
                  <a:schemeClr val="tx1"/>
                </a:solidFill>
                <a:uLnTx/>
                <a:uFillTx/>
                <a:latin typeface="+mn-lt"/>
                <a:ea typeface="+mn-ea"/>
                <a:cs typeface="+mn-cs"/>
                <a:sym typeface="Wingdings" panose="05000000000000000000" charset="0"/>
              </a:defRPr>
            </a:lvl8pPr>
            <a:lvl9pPr marL="36576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600" b="1" i="0" u="none" strike="noStrike" kern="1200" cap="none" spc="0" normalizeH="0" baseline="0" noProof="0">
                <a:solidFill>
                  <a:schemeClr val="tx1"/>
                </a:solidFill>
                <a:uLnTx/>
                <a:uFillTx/>
                <a:latin typeface="+mn-lt"/>
                <a:ea typeface="+mn-ea"/>
                <a:cs typeface="+mn-cs"/>
                <a:sym typeface="Wingdings" panose="05000000000000000000" charset="0"/>
              </a:defRPr>
            </a:lvl9pPr>
          </a:lstStyle>
          <a:p>
            <a:pPr lvl="0"/>
            <a:r>
              <a:rPr lang="zh-CN" altLang="en-US"/>
              <a:t>单击此处编辑母版文本样式</a:t>
            </a:r>
            <a:endParaRPr lang="zh-CN" altLang="en-US"/>
          </a:p>
        </p:txBody>
      </p:sp>
      <p:sp>
        <p:nvSpPr>
          <p:cNvPr id="9" name="内容占位符 3"/>
          <p:cNvSpPr txBox="1"/>
          <p:nvPr/>
        </p:nvSpPr>
        <p:spPr>
          <a:xfrm>
            <a:off x="839788" y="2505075"/>
            <a:ext cx="5157787" cy="3684588"/>
          </a:xfrm>
          <a:prstGeom prst="rect">
            <a:avLst/>
          </a:prstGeom>
          <a:noFill/>
          <a:ln w="9525" cap="flat" cmpd="sng" algn="ctr">
            <a:noFill/>
            <a:prstDash val="solid"/>
            <a:round/>
            <a:headEnd type="none" w="med" len="med"/>
            <a:tailEnd type="none" w="med" len="med"/>
          </a:ln>
          <a:effectLst/>
        </p:spPr>
        <p:txBody>
          <a:bodyPr vert="horz" lIns="91440" tIns="45720" rIns="91440" bIns="45720"/>
          <a:lstStyle>
            <a:lvl1pPr marL="228600" marR="0" indent="-228600" algn="l" defTabSz="914400" rtl="0" eaLnBrk="1" fontAlgn="auto" latinLnBrk="0" hangingPunct="1">
              <a:lnSpc>
                <a:spcPct val="90000"/>
              </a:lnSpc>
              <a:spcBef>
                <a:spcPts val="1000"/>
              </a:spcBef>
              <a:spcAft>
                <a:spcPct val="0"/>
              </a:spcAft>
              <a:buClrTx/>
              <a:buSzTx/>
              <a:buFont typeface="Arial" panose="020B0604020202020204" pitchFamily="34" charset="0"/>
              <a:buChar char="•"/>
              <a:defRPr kumimoji="0" sz="2800" b="0" i="0" u="none" strike="noStrike" kern="1200" cap="none" spc="0" normalizeH="0" baseline="0" noProof="0">
                <a:solidFill>
                  <a:schemeClr val="tx1"/>
                </a:solidFill>
                <a:uLnTx/>
                <a:uFillTx/>
                <a:latin typeface="+mn-lt"/>
                <a:ea typeface="+mn-ea"/>
                <a:cs typeface="+mn-cs"/>
                <a:sym typeface="Wingdings" panose="05000000000000000000" charset="0"/>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panose="05000000000000000000" charset="0"/>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panose="05000000000000000000" charset="0"/>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panose="05000000000000000000" charset="0"/>
              </a:defRPr>
            </a:lvl4pPr>
            <a:lvl5pPr marL="20574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panose="05000000000000000000" charset="0"/>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panose="05000000000000000000" charset="0"/>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panose="05000000000000000000" charset="0"/>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panose="05000000000000000000" charset="0"/>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panose="05000000000000000000" charset="0"/>
              </a:defRPr>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10"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11"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12" name="页脚占位符 7"/>
          <p:cNvSpPr>
            <a:spLocks noGrp="1"/>
          </p:cNvSpPr>
          <p:nvPr>
            <p:ph type="ftr" sz="quarter" idx="11"/>
          </p:nvPr>
        </p:nvSpPr>
        <p:spPr>
          <a:xfrm>
            <a:off x="4038600" y="6356350"/>
            <a:ext cx="4114800" cy="365125"/>
          </a:xfrm>
        </p:spPr>
        <p:txBody>
          <a:bodyPr/>
          <a:lstStyle/>
          <a:p>
            <a:endParaRPr lang="zh-CN" altLang="en-US"/>
          </a:p>
        </p:txBody>
      </p:sp>
      <p:sp>
        <p:nvSpPr>
          <p:cNvPr id="13" name="灯片编号占位符 8"/>
          <p:cNvSpPr>
            <a:spLocks noGrp="1"/>
          </p:cNvSpPr>
          <p:nvPr>
            <p:ph type="sldNum" sz="quarter" idx="12"/>
          </p:nvPr>
        </p:nvSpPr>
        <p:spPr>
          <a:xfrm>
            <a:off x="8610600" y="6356350"/>
            <a:ext cx="2743200" cy="365125"/>
          </a:xfrm>
        </p:spPr>
        <p:txBody>
          <a:bodyPr/>
          <a:lstStyle/>
          <a:p>
            <a:fld id="{E9B957CC-A438-4D82-B305-22914934740F}" type="slidenum">
              <a:rPr lang="zh-CN" altLang="en-US" smtClean="0"/>
            </a:fld>
            <a:endParaRPr lang="zh-CN" altLang="en-US"/>
          </a:p>
        </p:txBody>
      </p:sp>
    </p:spTree>
  </p:cSld>
  <p:clrMapOvr>
    <a:masterClrMapping/>
  </p:clrMapOvr>
  <p:transition/>
  <p:hf sldNum="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hf sldNum="0" ftr="0" dt="0"/>
</p:sldLayout>
</file>

<file path=ppt/slideMasters/_rels/slideMaster1.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a:p>
        </p:txBody>
      </p:sp>
    </p:spTree>
    <p:custDataLst>
      <p:tags r:id="rId9"/>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ransition/>
  <p:hf sldNum="0" ftr="0" dt="0"/>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22.xml"/><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image" Target="../media/image2.png"/><Relationship Id="rId3" Type="http://schemas.openxmlformats.org/officeDocument/2006/relationships/image" Target="../media/image1.png"/><Relationship Id="rId2" Type="http://schemas.openxmlformats.org/officeDocument/2006/relationships/tags" Target="../tags/tag18.xml"/><Relationship Id="rId10" Type="http://schemas.openxmlformats.org/officeDocument/2006/relationships/notesSlide" Target="../notesSlides/notesSlide1.xml"/><Relationship Id="rId1" Type="http://schemas.openxmlformats.org/officeDocument/2006/relationships/tags" Target="../tags/tag17.xml"/></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1.xml"/><Relationship Id="rId5" Type="http://schemas.openxmlformats.org/officeDocument/2006/relationships/tags" Target="../tags/tag51.xml"/><Relationship Id="rId4" Type="http://schemas.openxmlformats.org/officeDocument/2006/relationships/image" Target="../media/image2.png"/><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9" Type="http://schemas.openxmlformats.org/officeDocument/2006/relationships/tags" Target="../tags/tag30.xml"/><Relationship Id="rId8" Type="http://schemas.openxmlformats.org/officeDocument/2006/relationships/tags" Target="../tags/tag29.xml"/><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tags" Target="../tags/tag24.xml"/><Relationship Id="rId2" Type="http://schemas.openxmlformats.org/officeDocument/2006/relationships/tags" Target="../tags/tag23.xml"/><Relationship Id="rId14" Type="http://schemas.openxmlformats.org/officeDocument/2006/relationships/notesSlide" Target="../notesSlides/notesSlide2.xml"/><Relationship Id="rId13" Type="http://schemas.openxmlformats.org/officeDocument/2006/relationships/slideLayout" Target="../slideLayouts/slideLayout3.xml"/><Relationship Id="rId12" Type="http://schemas.openxmlformats.org/officeDocument/2006/relationships/tags" Target="../tags/tag33.xml"/><Relationship Id="rId11" Type="http://schemas.openxmlformats.org/officeDocument/2006/relationships/tags" Target="../tags/tag32.xml"/><Relationship Id="rId10" Type="http://schemas.openxmlformats.org/officeDocument/2006/relationships/tags" Target="../tags/tag31.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image" Target="../media/image9.jpeg"/><Relationship Id="rId7" Type="http://schemas.openxmlformats.org/officeDocument/2006/relationships/image" Target="../media/image8.jpeg"/><Relationship Id="rId6" Type="http://schemas.openxmlformats.org/officeDocument/2006/relationships/image" Target="../media/image7.png"/><Relationship Id="rId5" Type="http://schemas.openxmlformats.org/officeDocument/2006/relationships/tags" Target="../tags/tag34.xml"/><Relationship Id="rId4" Type="http://schemas.openxmlformats.org/officeDocument/2006/relationships/image" Target="../media/image6.png"/><Relationship Id="rId3" Type="http://schemas.openxmlformats.org/officeDocument/2006/relationships/image" Target="../media/image5.svg"/><Relationship Id="rId2" Type="http://schemas.openxmlformats.org/officeDocument/2006/relationships/image" Target="../media/image4.png"/><Relationship Id="rId13" Type="http://schemas.openxmlformats.org/officeDocument/2006/relationships/notesSlide" Target="../notesSlides/notesSlide3.xml"/><Relationship Id="rId12" Type="http://schemas.openxmlformats.org/officeDocument/2006/relationships/slideLayout" Target="../slideLayouts/slideLayout3.xml"/><Relationship Id="rId11" Type="http://schemas.openxmlformats.org/officeDocument/2006/relationships/tags" Target="../tags/tag35.xml"/><Relationship Id="rId10" Type="http://schemas.openxmlformats.org/officeDocument/2006/relationships/image" Target="../media/image11.jpe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3.xml"/><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3.xml"/><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3.xml"/><Relationship Id="rId4" Type="http://schemas.openxmlformats.org/officeDocument/2006/relationships/tags" Target="../tags/tag41.xml"/><Relationship Id="rId3" Type="http://schemas.openxmlformats.org/officeDocument/2006/relationships/image" Target="../media/image14.png"/><Relationship Id="rId2" Type="http://schemas.openxmlformats.org/officeDocument/2006/relationships/tags" Target="../tags/tag40.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3.xml"/><Relationship Id="rId5" Type="http://schemas.openxmlformats.org/officeDocument/2006/relationships/tags" Target="../tags/tag43.xml"/><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tags" Target="../tags/tag42.xml"/><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tags" Target="../tags/tag45.xml"/><Relationship Id="rId7" Type="http://schemas.openxmlformats.org/officeDocument/2006/relationships/image" Target="../media/image21.png"/><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3" Type="http://schemas.openxmlformats.org/officeDocument/2006/relationships/image" Target="../media/image17.png"/><Relationship Id="rId2" Type="http://schemas.openxmlformats.org/officeDocument/2006/relationships/tags" Target="../tags/tag44.xml"/><Relationship Id="rId10" Type="http://schemas.openxmlformats.org/officeDocument/2006/relationships/notesSlide" Target="../notesSlides/notesSlide8.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3.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p:txBody>
          <a:bodyPr/>
          <a:p>
            <a:endParaRPr lang="zh-CN" altLang="zh-CN"/>
          </a:p>
        </p:txBody>
      </p:sp>
      <p:sp>
        <p:nvSpPr>
          <p:cNvPr id="3" name="副标题 2"/>
          <p:cNvSpPr>
            <a:spLocks noGrp="1"/>
          </p:cNvSpPr>
          <p:nvPr>
            <p:ph type="subTitle" idx="1"/>
            <p:custDataLst>
              <p:tags r:id="rId2"/>
            </p:custDataLst>
          </p:nvPr>
        </p:nvSpPr>
        <p:spPr/>
        <p:txBody>
          <a:bodyPr/>
          <a:p>
            <a:endParaRPr lang="zh-CN" altLang="en-US"/>
          </a:p>
        </p:txBody>
      </p:sp>
      <p:pic>
        <p:nvPicPr>
          <p:cNvPr id="5" name="图片 4" descr="ChatGPT Image 2026年8月7日 22_07_06"/>
          <p:cNvPicPr>
            <a:picLocks noChangeAspect="1"/>
          </p:cNvPicPr>
          <p:nvPr/>
        </p:nvPicPr>
        <p:blipFill>
          <a:blip r:embed="rId3"/>
          <a:stretch>
            <a:fillRect/>
          </a:stretch>
        </p:blipFill>
        <p:spPr>
          <a:xfrm>
            <a:off x="6985" y="0"/>
            <a:ext cx="12185015" cy="6858000"/>
          </a:xfrm>
          <a:prstGeom prst="rect">
            <a:avLst/>
          </a:prstGeom>
        </p:spPr>
      </p:pic>
      <p:pic>
        <p:nvPicPr>
          <p:cNvPr id="13" name="图片 12" descr="IJCAI_Bremen_Logo-300x115"/>
          <p:cNvPicPr>
            <a:picLocks noChangeAspect="1"/>
          </p:cNvPicPr>
          <p:nvPr/>
        </p:nvPicPr>
        <p:blipFill>
          <a:blip r:embed="rId4"/>
          <a:stretch>
            <a:fillRect/>
          </a:stretch>
        </p:blipFill>
        <p:spPr>
          <a:xfrm>
            <a:off x="313690" y="322580"/>
            <a:ext cx="2857500" cy="1095375"/>
          </a:xfrm>
          <a:prstGeom prst="rect">
            <a:avLst/>
          </a:prstGeom>
        </p:spPr>
      </p:pic>
      <p:sp>
        <p:nvSpPr>
          <p:cNvPr id="6" name="标题 5"/>
          <p:cNvSpPr>
            <a:spLocks noGrp="1"/>
          </p:cNvSpPr>
          <p:nvPr>
            <p:custDataLst>
              <p:tags r:id="rId5"/>
            </p:custDataLst>
          </p:nvPr>
        </p:nvSpPr>
        <p:spPr>
          <a:xfrm>
            <a:off x="0" y="1662430"/>
            <a:ext cx="12192000" cy="1107440"/>
          </a:xfrm>
          <a:prstGeom prst="rect">
            <a:avLst/>
          </a:prstGeom>
        </p:spPr>
        <p:txBody>
          <a:bodyPr vert="horz" lIns="90000" tIns="46800" rIns="90000" bIns="46800" rtlCol="0" anchor="b" anchorCtr="0">
            <a:noAutofit/>
          </a:bodyPr>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marL="0" indent="0" algn="ctr"/>
            <a:r>
              <a:rPr lang="en-US" altLang="zh-CN" sz="3600" kern="0" spc="0" dirty="0">
                <a:solidFill>
                  <a:srgbClr val="324274"/>
                </a:solidFill>
                <a:uFillTx/>
                <a:latin typeface="Times New Roman" panose="02020603050405020304" pitchFamily="18" charset="0"/>
                <a:ea typeface="华文新魏" panose="02010800040101010101" charset="-122"/>
                <a:cs typeface="Times New Roman" panose="02020603050405020304" pitchFamily="18" charset="0"/>
              </a:rPr>
              <a:t>Bridge: A Cross-Modal Learning Framework for</a:t>
            </a:r>
            <a:br>
              <a:rPr lang="en-US" altLang="zh-CN" sz="3600" kern="0" spc="0" dirty="0">
                <a:solidFill>
                  <a:srgbClr val="324274"/>
                </a:solidFill>
                <a:uFillTx/>
                <a:latin typeface="Times New Roman" panose="02020603050405020304" pitchFamily="18" charset="0"/>
                <a:ea typeface="华文新魏" panose="02010800040101010101" charset="-122"/>
                <a:cs typeface="Times New Roman" panose="02020603050405020304" pitchFamily="18" charset="0"/>
              </a:rPr>
            </a:br>
            <a:r>
              <a:rPr lang="en-US" altLang="zh-CN" sz="3600" kern="0" spc="0" dirty="0">
                <a:solidFill>
                  <a:srgbClr val="324274"/>
                </a:solidFill>
                <a:uFillTx/>
                <a:latin typeface="Times New Roman" panose="02020603050405020304" pitchFamily="18" charset="0"/>
                <a:ea typeface="华文新魏" panose="02010800040101010101" charset="-122"/>
                <a:cs typeface="Times New Roman" panose="02020603050405020304" pitchFamily="18" charset="0"/>
              </a:rPr>
              <a:t>Unified Semantic Representation in Noisy Communication</a:t>
            </a:r>
            <a:endParaRPr lang="en-US" altLang="zh-CN" sz="3600" kern="0" spc="0" dirty="0">
              <a:solidFill>
                <a:srgbClr val="324274"/>
              </a:solidFill>
              <a:uFillTx/>
              <a:latin typeface="Times New Roman" panose="02020603050405020304" pitchFamily="18" charset="0"/>
              <a:ea typeface="华文新魏" panose="02010800040101010101" charset="-122"/>
              <a:cs typeface="Times New Roman" panose="02020603050405020304" pitchFamily="18" charset="0"/>
            </a:endParaRPr>
          </a:p>
        </p:txBody>
      </p:sp>
      <p:sp>
        <p:nvSpPr>
          <p:cNvPr id="9" name="标题 1"/>
          <p:cNvSpPr>
            <a:spLocks noGrp="1"/>
          </p:cNvSpPr>
          <p:nvPr>
            <p:custDataLst>
              <p:tags r:id="rId6"/>
            </p:custDataLst>
          </p:nvPr>
        </p:nvSpPr>
        <p:spPr>
          <a:xfrm>
            <a:off x="-635" y="2887980"/>
            <a:ext cx="12192000" cy="722630"/>
          </a:xfrm>
          <a:prstGeom prst="rect">
            <a:avLst/>
          </a:prstGeom>
        </p:spPr>
        <p:txBody>
          <a:bodyPr vert="horz" lIns="90000" tIns="46800" rIns="90000" bIns="46800" rtlCol="0" anchor="b" anchorCtr="0"/>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2400" i="0" u="none" strike="noStrike" kern="1200" cap="none" spc="300" normalizeH="0" baseline="0" noProof="0" dirty="0">
                <a:ln>
                  <a:noFill/>
                </a:ln>
                <a:solidFill>
                  <a:srgbClr val="324274"/>
                </a:solidFill>
                <a:effectLst/>
                <a:uLnTx/>
                <a:uFillTx/>
                <a:latin typeface="Times New Roman" panose="02020603050405020304" pitchFamily="18" charset="0"/>
                <a:ea typeface="华文新魏" panose="02010800040101010101" charset="-122"/>
                <a:cs typeface="Times New Roman" panose="02020603050405020304" pitchFamily="18" charset="0"/>
              </a:rPr>
              <a:t>Liang Chen, Yanze Huang</a:t>
            </a:r>
            <a:r>
              <a:rPr lang="en-US" altLang="zh-CN" sz="2400" noProof="0" dirty="0">
                <a:ln>
                  <a:noFill/>
                </a:ln>
                <a:solidFill>
                  <a:srgbClr val="324274"/>
                </a:solidFill>
                <a:effectLst/>
                <a:uLnTx/>
                <a:latin typeface="Times New Roman" panose="02020603050405020304" pitchFamily="18" charset="0"/>
                <a:ea typeface="华文新魏" panose="02010800040101010101" charset="-122"/>
                <a:cs typeface="Times New Roman" panose="02020603050405020304" pitchFamily="18" charset="0"/>
                <a:sym typeface="+mn-ea"/>
              </a:rPr>
              <a:t>, </a:t>
            </a:r>
            <a:r>
              <a:rPr kumimoji="0" lang="en-US" altLang="zh-CN" sz="2400" i="0" u="none" strike="noStrike" kern="1200" cap="none" spc="300" normalizeH="0" baseline="0" noProof="0" dirty="0">
                <a:ln>
                  <a:noFill/>
                </a:ln>
                <a:solidFill>
                  <a:srgbClr val="324274"/>
                </a:solidFill>
                <a:effectLst/>
                <a:uLnTx/>
                <a:uFillTx/>
                <a:latin typeface="Times New Roman" panose="02020603050405020304" pitchFamily="18" charset="0"/>
                <a:ea typeface="华文新魏" panose="02010800040101010101" charset="-122"/>
                <a:cs typeface="Times New Roman" panose="02020603050405020304" pitchFamily="18" charset="0"/>
              </a:rPr>
              <a:t>Limei Lin*</a:t>
            </a:r>
            <a:r>
              <a:rPr lang="en-US" altLang="zh-CN" sz="2400" noProof="0" dirty="0">
                <a:ln>
                  <a:noFill/>
                </a:ln>
                <a:solidFill>
                  <a:srgbClr val="324274"/>
                </a:solidFill>
                <a:effectLst/>
                <a:uLnTx/>
                <a:latin typeface="Times New Roman" panose="02020603050405020304" pitchFamily="18" charset="0"/>
                <a:ea typeface="华文新魏" panose="02010800040101010101" charset="-122"/>
                <a:cs typeface="Times New Roman" panose="02020603050405020304" pitchFamily="18" charset="0"/>
                <a:sym typeface="+mn-ea"/>
              </a:rPr>
              <a:t>, </a:t>
            </a:r>
            <a:r>
              <a:rPr kumimoji="0" lang="en-US" altLang="zh-CN" sz="2400" i="0" u="none" strike="noStrike" kern="1200" cap="none" spc="300" normalizeH="0" baseline="0" noProof="0" dirty="0">
                <a:ln>
                  <a:noFill/>
                </a:ln>
                <a:solidFill>
                  <a:srgbClr val="324274"/>
                </a:solidFill>
                <a:effectLst/>
                <a:uLnTx/>
                <a:uFillTx/>
                <a:latin typeface="Times New Roman" panose="02020603050405020304" pitchFamily="18" charset="0"/>
                <a:ea typeface="华文新魏" panose="02010800040101010101" charset="-122"/>
                <a:cs typeface="Times New Roman" panose="02020603050405020304" pitchFamily="18" charset="0"/>
              </a:rPr>
              <a:t>Xiaoding Wang</a:t>
            </a:r>
            <a:r>
              <a:rPr lang="en-US" altLang="zh-CN" sz="2400" noProof="0" dirty="0">
                <a:ln>
                  <a:noFill/>
                </a:ln>
                <a:solidFill>
                  <a:srgbClr val="324274"/>
                </a:solidFill>
                <a:effectLst/>
                <a:uLnTx/>
                <a:latin typeface="Times New Roman" panose="02020603050405020304" pitchFamily="18" charset="0"/>
                <a:ea typeface="华文新魏" panose="02010800040101010101" charset="-122"/>
                <a:cs typeface="Times New Roman" panose="02020603050405020304" pitchFamily="18" charset="0"/>
                <a:sym typeface="+mn-ea"/>
              </a:rPr>
              <a:t>, </a:t>
            </a:r>
            <a:r>
              <a:rPr kumimoji="0" lang="en-US" altLang="zh-CN" sz="2400" i="0" u="none" strike="noStrike" kern="1200" cap="none" spc="300" normalizeH="0" baseline="0" noProof="0" dirty="0">
                <a:ln>
                  <a:noFill/>
                </a:ln>
                <a:solidFill>
                  <a:srgbClr val="324274"/>
                </a:solidFill>
                <a:effectLst/>
                <a:uLnTx/>
                <a:uFillTx/>
                <a:latin typeface="Times New Roman" panose="02020603050405020304" pitchFamily="18" charset="0"/>
                <a:ea typeface="华文新魏" panose="02010800040101010101" charset="-122"/>
                <a:cs typeface="Times New Roman" panose="02020603050405020304" pitchFamily="18" charset="0"/>
              </a:rPr>
              <a:t>Wei Lou</a:t>
            </a:r>
            <a:r>
              <a:rPr lang="en-US" altLang="zh-CN" sz="2400" noProof="0" dirty="0">
                <a:ln>
                  <a:noFill/>
                </a:ln>
                <a:solidFill>
                  <a:srgbClr val="324274"/>
                </a:solidFill>
                <a:effectLst/>
                <a:uLnTx/>
                <a:latin typeface="Times New Roman" panose="02020603050405020304" pitchFamily="18" charset="0"/>
                <a:ea typeface="华文新魏" panose="02010800040101010101" charset="-122"/>
                <a:cs typeface="Times New Roman" panose="02020603050405020304" pitchFamily="18" charset="0"/>
                <a:sym typeface="+mn-ea"/>
              </a:rPr>
              <a:t>, </a:t>
            </a:r>
            <a:endParaRPr lang="en-US" altLang="zh-CN" sz="2400" noProof="0" dirty="0">
              <a:ln>
                <a:noFill/>
              </a:ln>
              <a:solidFill>
                <a:srgbClr val="324274"/>
              </a:solidFill>
              <a:effectLst/>
              <a:uLnTx/>
              <a:latin typeface="Times New Roman" panose="02020603050405020304" pitchFamily="18" charset="0"/>
              <a:ea typeface="华文新魏" panose="02010800040101010101" charset="-122"/>
              <a:cs typeface="Times New Roman" panose="02020603050405020304" pitchFamily="18" charset="0"/>
              <a:sym typeface="+mn-ea"/>
            </a:endParaRPr>
          </a:p>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2400" i="0" u="none" strike="noStrike" kern="1200" cap="none" spc="300" normalizeH="0" baseline="0" noProof="0" dirty="0">
                <a:ln>
                  <a:noFill/>
                </a:ln>
                <a:solidFill>
                  <a:srgbClr val="324274"/>
                </a:solidFill>
                <a:effectLst/>
                <a:uLnTx/>
                <a:uFillTx/>
                <a:latin typeface="Times New Roman" panose="02020603050405020304" pitchFamily="18" charset="0"/>
                <a:ea typeface="华文新魏" panose="02010800040101010101" charset="-122"/>
                <a:cs typeface="Times New Roman" panose="02020603050405020304" pitchFamily="18" charset="0"/>
              </a:rPr>
              <a:t>Jie Wu and Sun-Yuan Hsieh</a:t>
            </a:r>
            <a:endParaRPr kumimoji="0" lang="en-US" altLang="zh-CN" sz="2400" i="0" u="none" strike="noStrike" kern="1200" cap="none" spc="300" normalizeH="0" baseline="0" noProof="0" dirty="0">
              <a:ln>
                <a:noFill/>
              </a:ln>
              <a:solidFill>
                <a:srgbClr val="324274"/>
              </a:solidFill>
              <a:effectLst/>
              <a:uLnTx/>
              <a:uFillTx/>
              <a:latin typeface="Times New Roman" panose="02020603050405020304" pitchFamily="18" charset="0"/>
              <a:ea typeface="华文新魏" panose="02010800040101010101" charset="-122"/>
              <a:cs typeface="Times New Roman" panose="02020603050405020304" pitchFamily="18" charset="0"/>
            </a:endParaRPr>
          </a:p>
        </p:txBody>
      </p:sp>
      <p:sp>
        <p:nvSpPr>
          <p:cNvPr id="10" name="副标题 2"/>
          <p:cNvSpPr>
            <a:spLocks noGrp="1"/>
          </p:cNvSpPr>
          <p:nvPr>
            <p:custDataLst>
              <p:tags r:id="rId7"/>
            </p:custDataLst>
          </p:nvPr>
        </p:nvSpPr>
        <p:spPr>
          <a:xfrm>
            <a:off x="-635" y="5687695"/>
            <a:ext cx="12191365" cy="937895"/>
          </a:xfrm>
          <a:prstGeom prst="rect">
            <a:avLst/>
          </a:prstGeom>
        </p:spPr>
        <p:txBody>
          <a:bodyPr vert="horz" lIns="90000" tIns="46800" rIns="90000" bIns="46800" rtlCol="0"/>
          <a:lstStyle>
            <a:lvl1pPr marL="0" indent="0" algn="ctr" defTabSz="914400" rtl="0" eaLnBrk="1" fontAlgn="auto" latinLnBrk="0" hangingPunct="1">
              <a:lnSpc>
                <a:spcPct val="110000"/>
              </a:lnSpc>
              <a:spcBef>
                <a:spcPct val="0"/>
              </a:spcBef>
              <a:spcAft>
                <a:spcPts val="1000"/>
              </a:spcAft>
              <a:buFont typeface="Arial" panose="020B0604020202020204" pitchFamily="34" charset="0"/>
              <a:buNone/>
              <a:defRPr sz="2400" u="none" strike="noStrike" kern="1200" cap="none" spc="200" normalizeH="0" baseline="0">
                <a:solidFill>
                  <a:schemeClr val="tx1">
                    <a:lumMod val="65000"/>
                    <a:lumOff val="35000"/>
                  </a:schemeClr>
                </a:solidFill>
                <a:uFillTx/>
                <a:latin typeface="+mn-lt"/>
                <a:ea typeface="+mn-ea"/>
                <a:cs typeface="+mn-cs"/>
              </a:defRPr>
            </a:lvl1pPr>
            <a:lvl2pPr marL="457200" indent="0" algn="ctr" defTabSz="914400" rtl="0" eaLnBrk="1" fontAlgn="auto" latinLnBrk="0" hangingPunct="1">
              <a:lnSpc>
                <a:spcPct val="120000"/>
              </a:lnSpc>
              <a:spcBef>
                <a:spcPct val="0"/>
              </a:spcBef>
              <a:spcAft>
                <a:spcPts val="600"/>
              </a:spcAft>
              <a:buFont typeface="Arial" panose="020B0604020202020204" pitchFamily="34" charset="0"/>
              <a:buNone/>
              <a:tabLst>
                <a:tab pos="1609725" algn="l"/>
              </a:tabLst>
              <a:defRPr sz="2000" u="none" strike="noStrike" kern="1200" cap="none" spc="150" normalizeH="0" baseline="0">
                <a:solidFill>
                  <a:schemeClr val="tx1">
                    <a:lumMod val="65000"/>
                    <a:lumOff val="35000"/>
                  </a:schemeClr>
                </a:solidFill>
                <a:uFillTx/>
                <a:latin typeface="+mn-lt"/>
                <a:ea typeface="+mn-ea"/>
                <a:cs typeface="+mn-cs"/>
              </a:defRPr>
            </a:lvl2pPr>
            <a:lvl3pPr marL="914400" indent="0" algn="ctr" defTabSz="914400" rtl="0" eaLnBrk="1" fontAlgn="auto" latinLnBrk="0" hangingPunct="1">
              <a:lnSpc>
                <a:spcPct val="120000"/>
              </a:lnSpc>
              <a:spcBef>
                <a:spcPct val="0"/>
              </a:spcBef>
              <a:spcAft>
                <a:spcPts val="600"/>
              </a:spcAft>
              <a:buFont typeface="Arial" panose="020B0604020202020204" pitchFamily="34" charset="0"/>
              <a:buNone/>
              <a:defRPr sz="1800" u="none" strike="noStrike" kern="1200" cap="none" spc="150" normalizeH="0" baseline="0">
                <a:solidFill>
                  <a:schemeClr val="tx1">
                    <a:lumMod val="65000"/>
                    <a:lumOff val="35000"/>
                  </a:schemeClr>
                </a:solidFill>
                <a:uFillTx/>
                <a:latin typeface="+mn-lt"/>
                <a:ea typeface="+mn-ea"/>
                <a:cs typeface="+mn-cs"/>
              </a:defRPr>
            </a:lvl3pPr>
            <a:lvl4pPr marL="1371600" indent="0" algn="ctr" defTabSz="914400" rtl="0" eaLnBrk="1" fontAlgn="auto" latinLnBrk="0" hangingPunct="1">
              <a:lnSpc>
                <a:spcPct val="120000"/>
              </a:lnSpc>
              <a:spcBef>
                <a:spcPct val="0"/>
              </a:spcBef>
              <a:spcAft>
                <a:spcPts val="300"/>
              </a:spcAft>
              <a:buFont typeface="Wingdings" panose="05000000000000000000" charset="0"/>
              <a:buNone/>
              <a:defRPr sz="1600" u="none" strike="noStrike" kern="1200" cap="none" spc="150" normalizeH="0" baseline="0">
                <a:solidFill>
                  <a:schemeClr val="tx1">
                    <a:lumMod val="65000"/>
                    <a:lumOff val="35000"/>
                  </a:schemeClr>
                </a:solidFill>
                <a:uFillTx/>
                <a:latin typeface="+mn-lt"/>
                <a:ea typeface="+mn-ea"/>
                <a:cs typeface="+mn-cs"/>
              </a:defRPr>
            </a:lvl4pPr>
            <a:lvl5pPr marL="1828800" indent="0" algn="ctr" defTabSz="914400" rtl="0" eaLnBrk="1" fontAlgn="auto" latinLnBrk="0" hangingPunct="1">
              <a:lnSpc>
                <a:spcPct val="120000"/>
              </a:lnSpc>
              <a:spcBef>
                <a:spcPct val="0"/>
              </a:spcBef>
              <a:spcAft>
                <a:spcPts val="300"/>
              </a:spcAft>
              <a:buFont typeface="Arial" panose="020B0604020202020204" pitchFamily="34" charset="0"/>
              <a:buNone/>
              <a:defRPr sz="1600" u="none" strike="noStrike" kern="1200" cap="none" spc="150" normalizeH="0" baseline="0">
                <a:solidFill>
                  <a:schemeClr val="tx1">
                    <a:lumMod val="65000"/>
                    <a:lumOff val="35000"/>
                  </a:schemeClr>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ct val="0"/>
              </a:spcBef>
              <a:spcAft>
                <a:spcPts val="1000"/>
              </a:spcAft>
              <a:buClrTx/>
              <a:buSzTx/>
              <a:buFont typeface="Arial" panose="020B0604020202020204" pitchFamily="34" charset="0"/>
              <a:buNone/>
              <a:defRPr/>
            </a:pPr>
            <a:r>
              <a:rPr kumimoji="0" lang="en-US" altLang="zh-CN" sz="2000" b="0" i="0" kern="0" spc="0" baseline="0" noProof="0" dirty="0">
                <a:ln>
                  <a:noFill/>
                </a:ln>
                <a:solidFill>
                  <a:srgbClr val="FFFFFF"/>
                </a:solidFill>
                <a:effectLst/>
                <a:uLnTx/>
                <a:uFillTx/>
                <a:latin typeface="Times New Roman" panose="02020603050405020304" pitchFamily="18" charset="0"/>
                <a:ea typeface="仿宋" panose="02010609060101010101" charset="-122"/>
                <a:cs typeface="Times New Roman" panose="02020603050405020304" pitchFamily="18" charset="0"/>
              </a:rPr>
              <a:t>IJCAI–ECAI 2026</a:t>
            </a:r>
            <a:endParaRPr kumimoji="0" lang="en-US" altLang="zh-CN" sz="2000" b="0" i="0" kern="0" spc="0" baseline="0" noProof="0" dirty="0">
              <a:ln>
                <a:noFill/>
              </a:ln>
              <a:solidFill>
                <a:srgbClr val="FFFFFF"/>
              </a:solidFill>
              <a:effectLst/>
              <a:uLnTx/>
              <a:uFillTx/>
              <a:latin typeface="Times New Roman" panose="02020603050405020304" pitchFamily="18" charset="0"/>
              <a:ea typeface="仿宋" panose="02010609060101010101" charset="-122"/>
              <a:cs typeface="Times New Roman" panose="02020603050405020304" pitchFamily="18" charset="0"/>
            </a:endParaRPr>
          </a:p>
          <a:p>
            <a:pPr marL="0" marR="0" lvl="0" indent="0" algn="ctr" defTabSz="914400" rtl="0" eaLnBrk="1" fontAlgn="auto" latinLnBrk="0" hangingPunct="1">
              <a:lnSpc>
                <a:spcPct val="110000"/>
              </a:lnSpc>
              <a:spcBef>
                <a:spcPct val="0"/>
              </a:spcBef>
              <a:spcAft>
                <a:spcPts val="1000"/>
              </a:spcAft>
              <a:buClrTx/>
              <a:buSzTx/>
              <a:buFont typeface="Arial" panose="020B0604020202020204" pitchFamily="34" charset="0"/>
              <a:buNone/>
              <a:defRPr/>
            </a:pPr>
            <a:r>
              <a:rPr lang="en-US" altLang="zh-CN" sz="2000" kern="0" spc="0" noProof="0" dirty="0">
                <a:ln>
                  <a:noFill/>
                </a:ln>
                <a:solidFill>
                  <a:srgbClr val="FFFFFF"/>
                </a:solidFill>
                <a:effectLst/>
                <a:uLnTx/>
                <a:latin typeface="Times New Roman" panose="02020603050405020304" pitchFamily="18" charset="0"/>
                <a:ea typeface="仿宋" panose="02010609060101010101" charset="-122"/>
                <a:cs typeface="Times New Roman" panose="02020603050405020304" pitchFamily="18" charset="0"/>
                <a:sym typeface="+mn-ea"/>
              </a:rPr>
              <a:t>15-21 August 2026</a:t>
            </a:r>
            <a:r>
              <a:rPr kumimoji="0" lang="en-US" altLang="zh-CN" sz="2000" b="0" i="0" kern="0" spc="0" baseline="0" noProof="0" dirty="0">
                <a:ln>
                  <a:noFill/>
                </a:ln>
                <a:solidFill>
                  <a:srgbClr val="FFFFFF"/>
                </a:solidFill>
                <a:effectLst/>
                <a:uLnTx/>
                <a:uFillTx/>
                <a:latin typeface="Times New Roman" panose="02020603050405020304" pitchFamily="18" charset="0"/>
                <a:ea typeface="仿宋" panose="02010609060101010101" charset="-122"/>
                <a:cs typeface="Times New Roman" panose="02020603050405020304" pitchFamily="18" charset="0"/>
              </a:rPr>
              <a:t> </a:t>
            </a:r>
            <a:r>
              <a:rPr lang="en-US" altLang="zh-CN" sz="2000" kern="0" spc="0" noProof="0" dirty="0">
                <a:ln>
                  <a:noFill/>
                </a:ln>
                <a:solidFill>
                  <a:srgbClr val="FFFFFF"/>
                </a:solidFill>
                <a:effectLst/>
                <a:uLnTx/>
                <a:latin typeface="Times New Roman" panose="02020603050405020304" pitchFamily="18" charset="0"/>
                <a:ea typeface="仿宋" panose="02010609060101010101" charset="-122"/>
                <a:cs typeface="Times New Roman" panose="02020603050405020304" pitchFamily="18" charset="0"/>
                <a:sym typeface="+mn-ea"/>
              </a:rPr>
              <a:t>Bremen</a:t>
            </a:r>
            <a:r>
              <a:rPr kumimoji="0" lang="en-US" altLang="zh-CN" sz="2000" b="0" i="0" kern="0" spc="0" baseline="0" noProof="0" dirty="0">
                <a:ln>
                  <a:noFill/>
                </a:ln>
                <a:solidFill>
                  <a:srgbClr val="FFFFFF"/>
                </a:solidFill>
                <a:effectLst/>
                <a:uLnTx/>
                <a:uFillTx/>
                <a:latin typeface="Times New Roman" panose="02020603050405020304" pitchFamily="18" charset="0"/>
                <a:ea typeface="仿宋" panose="02010609060101010101" charset="-122"/>
                <a:cs typeface="Times New Roman" panose="02020603050405020304" pitchFamily="18" charset="0"/>
              </a:rPr>
              <a:t>,Germany</a:t>
            </a:r>
            <a:endParaRPr kumimoji="0" lang="en-US" altLang="zh-CN" sz="2000" b="0" i="0" kern="0" spc="0" baseline="0" noProof="0" dirty="0">
              <a:ln>
                <a:noFill/>
              </a:ln>
              <a:solidFill>
                <a:srgbClr val="FFFFFF"/>
              </a:solidFill>
              <a:effectLst/>
              <a:uLnTx/>
              <a:uFillTx/>
              <a:latin typeface="Times New Roman" panose="02020603050405020304" pitchFamily="18" charset="0"/>
              <a:ea typeface="仿宋" panose="02010609060101010101" charset="-122"/>
              <a:cs typeface="Times New Roman" panose="02020603050405020304" pitchFamily="18" charset="0"/>
            </a:endParaRPr>
          </a:p>
        </p:txBody>
      </p:sp>
    </p:spTree>
    <p:custDataLst>
      <p:tags r:id="rId8"/>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图片 7" descr="ChatGPT Image 2026年8月7日 22_07_06"/>
          <p:cNvPicPr>
            <a:picLocks noChangeAspect="1"/>
          </p:cNvPicPr>
          <p:nvPr/>
        </p:nvPicPr>
        <p:blipFill>
          <a:blip r:embed="rId1"/>
          <a:stretch>
            <a:fillRect/>
          </a:stretch>
        </p:blipFill>
        <p:spPr>
          <a:xfrm>
            <a:off x="6985" y="0"/>
            <a:ext cx="12185015" cy="6858000"/>
          </a:xfrm>
          <a:prstGeom prst="rect">
            <a:avLst/>
          </a:prstGeom>
        </p:spPr>
      </p:pic>
      <p:sp>
        <p:nvSpPr>
          <p:cNvPr id="2" name="标题 1"/>
          <p:cNvSpPr>
            <a:spLocks noGrp="1"/>
          </p:cNvSpPr>
          <p:nvPr>
            <p:ph type="ctrTitle"/>
            <p:custDataLst>
              <p:tags r:id="rId2"/>
            </p:custDataLst>
          </p:nvPr>
        </p:nvSpPr>
        <p:spPr>
          <a:xfrm>
            <a:off x="951865" y="1772285"/>
            <a:ext cx="10544175" cy="1598930"/>
          </a:xfrm>
        </p:spPr>
        <p:txBody>
          <a:bodyPr>
            <a:noAutofit/>
          </a:bodyPr>
          <a:lstStyle/>
          <a:p>
            <a:pPr marL="0" indent="0" algn="ctr"/>
            <a:r>
              <a:rPr lang="en-US" altLang="zh-CN" sz="9600" kern="0" spc="0" dirty="0">
                <a:solidFill>
                  <a:srgbClr val="324274"/>
                </a:solidFill>
                <a:uFillTx/>
                <a:latin typeface="Times New Roman" panose="02020603050405020304" pitchFamily="18" charset="0"/>
                <a:ea typeface="华文新魏" panose="02010800040101010101" charset="-122"/>
                <a:cs typeface="Times New Roman" panose="02020603050405020304" pitchFamily="18" charset="0"/>
              </a:rPr>
              <a:t>Thanks!</a:t>
            </a:r>
            <a:endParaRPr lang="en-US" altLang="zh-CN" sz="9600" kern="0" spc="0" dirty="0">
              <a:solidFill>
                <a:srgbClr val="324274"/>
              </a:solidFill>
              <a:uFillTx/>
              <a:latin typeface="Times New Roman" panose="02020603050405020304" pitchFamily="18" charset="0"/>
              <a:ea typeface="华文新魏" panose="02010800040101010101" charset="-122"/>
              <a:cs typeface="Times New Roman" panose="02020603050405020304" pitchFamily="18" charset="0"/>
            </a:endParaRPr>
          </a:p>
        </p:txBody>
      </p:sp>
      <p:sp>
        <p:nvSpPr>
          <p:cNvPr id="3" name="副标题 2"/>
          <p:cNvSpPr>
            <a:spLocks noGrp="1"/>
          </p:cNvSpPr>
          <p:nvPr>
            <p:custDataLst>
              <p:tags r:id="rId3"/>
            </p:custDataLst>
          </p:nvPr>
        </p:nvSpPr>
        <p:spPr>
          <a:xfrm>
            <a:off x="-635" y="5687695"/>
            <a:ext cx="12191365" cy="979170"/>
          </a:xfrm>
          <a:prstGeom prst="rect">
            <a:avLst/>
          </a:prstGeom>
        </p:spPr>
        <p:txBody>
          <a:bodyPr vert="horz" lIns="90000" tIns="46800" rIns="90000" bIns="46800" rtlCol="0"/>
          <a:lstStyle>
            <a:lvl1pPr marL="0" indent="0" algn="ctr" defTabSz="914400" rtl="0" eaLnBrk="1" fontAlgn="auto" latinLnBrk="0" hangingPunct="1">
              <a:lnSpc>
                <a:spcPct val="110000"/>
              </a:lnSpc>
              <a:spcBef>
                <a:spcPct val="0"/>
              </a:spcBef>
              <a:spcAft>
                <a:spcPts val="1000"/>
              </a:spcAft>
              <a:buFont typeface="Arial" panose="020B0604020202020204" pitchFamily="34" charset="0"/>
              <a:buNone/>
              <a:defRPr sz="2400" u="none" strike="noStrike" kern="1200" cap="none" spc="200" normalizeH="0" baseline="0">
                <a:solidFill>
                  <a:schemeClr val="tx1">
                    <a:lumMod val="65000"/>
                    <a:lumOff val="35000"/>
                  </a:schemeClr>
                </a:solidFill>
                <a:uFillTx/>
                <a:latin typeface="+mn-lt"/>
                <a:ea typeface="+mn-ea"/>
                <a:cs typeface="+mn-cs"/>
              </a:defRPr>
            </a:lvl1pPr>
            <a:lvl2pPr marL="457200" indent="0" algn="ctr" defTabSz="914400" rtl="0" eaLnBrk="1" fontAlgn="auto" latinLnBrk="0" hangingPunct="1">
              <a:lnSpc>
                <a:spcPct val="120000"/>
              </a:lnSpc>
              <a:spcBef>
                <a:spcPct val="0"/>
              </a:spcBef>
              <a:spcAft>
                <a:spcPts val="600"/>
              </a:spcAft>
              <a:buFont typeface="Arial" panose="020B0604020202020204" pitchFamily="34" charset="0"/>
              <a:buNone/>
              <a:tabLst>
                <a:tab pos="1609725" algn="l"/>
              </a:tabLst>
              <a:defRPr sz="2000" u="none" strike="noStrike" kern="1200" cap="none" spc="150" normalizeH="0" baseline="0">
                <a:solidFill>
                  <a:schemeClr val="tx1">
                    <a:lumMod val="65000"/>
                    <a:lumOff val="35000"/>
                  </a:schemeClr>
                </a:solidFill>
                <a:uFillTx/>
                <a:latin typeface="+mn-lt"/>
                <a:ea typeface="+mn-ea"/>
                <a:cs typeface="+mn-cs"/>
              </a:defRPr>
            </a:lvl2pPr>
            <a:lvl3pPr marL="914400" indent="0" algn="ctr" defTabSz="914400" rtl="0" eaLnBrk="1" fontAlgn="auto" latinLnBrk="0" hangingPunct="1">
              <a:lnSpc>
                <a:spcPct val="120000"/>
              </a:lnSpc>
              <a:spcBef>
                <a:spcPct val="0"/>
              </a:spcBef>
              <a:spcAft>
                <a:spcPts val="600"/>
              </a:spcAft>
              <a:buFont typeface="Arial" panose="020B0604020202020204" pitchFamily="34" charset="0"/>
              <a:buNone/>
              <a:defRPr sz="1800" u="none" strike="noStrike" kern="1200" cap="none" spc="150" normalizeH="0" baseline="0">
                <a:solidFill>
                  <a:schemeClr val="tx1">
                    <a:lumMod val="65000"/>
                    <a:lumOff val="35000"/>
                  </a:schemeClr>
                </a:solidFill>
                <a:uFillTx/>
                <a:latin typeface="+mn-lt"/>
                <a:ea typeface="+mn-ea"/>
                <a:cs typeface="+mn-cs"/>
              </a:defRPr>
            </a:lvl3pPr>
            <a:lvl4pPr marL="1371600" indent="0" algn="ctr" defTabSz="914400" rtl="0" eaLnBrk="1" fontAlgn="auto" latinLnBrk="0" hangingPunct="1">
              <a:lnSpc>
                <a:spcPct val="120000"/>
              </a:lnSpc>
              <a:spcBef>
                <a:spcPct val="0"/>
              </a:spcBef>
              <a:spcAft>
                <a:spcPts val="300"/>
              </a:spcAft>
              <a:buFont typeface="Wingdings" panose="05000000000000000000" charset="0"/>
              <a:buNone/>
              <a:defRPr sz="1600" u="none" strike="noStrike" kern="1200" cap="none" spc="150" normalizeH="0" baseline="0">
                <a:solidFill>
                  <a:schemeClr val="tx1">
                    <a:lumMod val="65000"/>
                    <a:lumOff val="35000"/>
                  </a:schemeClr>
                </a:solidFill>
                <a:uFillTx/>
                <a:latin typeface="+mn-lt"/>
                <a:ea typeface="+mn-ea"/>
                <a:cs typeface="+mn-cs"/>
              </a:defRPr>
            </a:lvl4pPr>
            <a:lvl5pPr marL="1828800" indent="0" algn="ctr" defTabSz="914400" rtl="0" eaLnBrk="1" fontAlgn="auto" latinLnBrk="0" hangingPunct="1">
              <a:lnSpc>
                <a:spcPct val="120000"/>
              </a:lnSpc>
              <a:spcBef>
                <a:spcPct val="0"/>
              </a:spcBef>
              <a:spcAft>
                <a:spcPts val="300"/>
              </a:spcAft>
              <a:buFont typeface="Arial" panose="020B0604020202020204" pitchFamily="34" charset="0"/>
              <a:buNone/>
              <a:defRPr sz="1600" u="none" strike="noStrike" kern="1200" cap="none" spc="150" normalizeH="0" baseline="0">
                <a:solidFill>
                  <a:schemeClr val="tx1">
                    <a:lumMod val="65000"/>
                    <a:lumOff val="35000"/>
                  </a:schemeClr>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ct val="0"/>
              </a:spcBef>
              <a:spcAft>
                <a:spcPts val="1000"/>
              </a:spcAft>
              <a:buClrTx/>
              <a:buSzTx/>
              <a:buFont typeface="Arial" panose="020B0604020202020204" pitchFamily="34" charset="0"/>
              <a:buNone/>
              <a:defRPr/>
            </a:pPr>
            <a:r>
              <a:rPr lang="en-US" altLang="zh-CN" sz="2000" kern="0" spc="0" noProof="0" dirty="0">
                <a:ln>
                  <a:noFill/>
                </a:ln>
                <a:solidFill>
                  <a:srgbClr val="FFFFFF"/>
                </a:solidFill>
                <a:effectLst/>
                <a:uLnTx/>
                <a:latin typeface="Times New Roman" panose="02020603050405020304" pitchFamily="18" charset="0"/>
                <a:ea typeface="仿宋" panose="02010609060101010101" charset="-122"/>
                <a:cs typeface="Times New Roman" panose="02020603050405020304" pitchFamily="18" charset="0"/>
                <a:sym typeface="+mn-ea"/>
              </a:rPr>
              <a:t>IJCAI–ECAI 2026</a:t>
            </a:r>
            <a:endParaRPr kumimoji="0" lang="en-US" altLang="zh-CN" sz="2000" b="0" i="0" kern="0" spc="0" baseline="0" noProof="0" dirty="0">
              <a:ln>
                <a:noFill/>
              </a:ln>
              <a:solidFill>
                <a:srgbClr val="FFFFFF"/>
              </a:solidFill>
              <a:effectLst/>
              <a:uLnTx/>
              <a:uFillTx/>
              <a:latin typeface="Times New Roman" panose="02020603050405020304" pitchFamily="18" charset="0"/>
              <a:ea typeface="仿宋" panose="02010609060101010101" charset="-122"/>
              <a:cs typeface="Times New Roman" panose="02020603050405020304" pitchFamily="18" charset="0"/>
            </a:endParaRPr>
          </a:p>
          <a:p>
            <a:pPr marL="0" marR="0" lvl="0" indent="0" algn="ctr" defTabSz="914400" rtl="0" eaLnBrk="1" fontAlgn="auto" latinLnBrk="0" hangingPunct="1">
              <a:lnSpc>
                <a:spcPct val="110000"/>
              </a:lnSpc>
              <a:spcBef>
                <a:spcPct val="0"/>
              </a:spcBef>
              <a:spcAft>
                <a:spcPts val="1000"/>
              </a:spcAft>
              <a:buClrTx/>
              <a:buSzTx/>
              <a:buFont typeface="Arial" panose="020B0604020202020204" pitchFamily="34" charset="0"/>
              <a:buNone/>
              <a:defRPr/>
            </a:pPr>
            <a:r>
              <a:rPr lang="en-US" altLang="zh-CN" sz="2000" kern="0" spc="0" noProof="0" dirty="0">
                <a:ln>
                  <a:noFill/>
                </a:ln>
                <a:solidFill>
                  <a:srgbClr val="FFFFFF"/>
                </a:solidFill>
                <a:effectLst/>
                <a:uLnTx/>
                <a:latin typeface="Times New Roman" panose="02020603050405020304" pitchFamily="18" charset="0"/>
                <a:ea typeface="仿宋" panose="02010609060101010101" charset="-122"/>
                <a:cs typeface="Times New Roman" panose="02020603050405020304" pitchFamily="18" charset="0"/>
                <a:sym typeface="+mn-ea"/>
              </a:rPr>
              <a:t>15-21 August 2026</a:t>
            </a:r>
            <a:r>
              <a:rPr lang="en-US" altLang="zh-CN" sz="2000" kern="0" spc="0" noProof="0" dirty="0">
                <a:ln>
                  <a:noFill/>
                </a:ln>
                <a:solidFill>
                  <a:srgbClr val="FFFFFF"/>
                </a:solidFill>
                <a:effectLst/>
                <a:uLnTx/>
                <a:latin typeface="Times New Roman" panose="02020603050405020304" pitchFamily="18" charset="0"/>
                <a:ea typeface="仿宋" panose="02010609060101010101" charset="-122"/>
                <a:cs typeface="Times New Roman" panose="02020603050405020304" pitchFamily="18" charset="0"/>
                <a:sym typeface="+mn-ea"/>
              </a:rPr>
              <a:t> </a:t>
            </a:r>
            <a:r>
              <a:rPr lang="en-US" altLang="zh-CN" sz="2000" kern="0" spc="0" noProof="0" dirty="0">
                <a:ln>
                  <a:noFill/>
                </a:ln>
                <a:solidFill>
                  <a:srgbClr val="FFFFFF"/>
                </a:solidFill>
                <a:effectLst/>
                <a:uLnTx/>
                <a:latin typeface="Times New Roman" panose="02020603050405020304" pitchFamily="18" charset="0"/>
                <a:ea typeface="仿宋" panose="02010609060101010101" charset="-122"/>
                <a:cs typeface="Times New Roman" panose="02020603050405020304" pitchFamily="18" charset="0"/>
                <a:sym typeface="+mn-ea"/>
              </a:rPr>
              <a:t>Bremen</a:t>
            </a:r>
            <a:r>
              <a:rPr lang="en-US" altLang="zh-CN" sz="2000" kern="0" spc="0" noProof="0" dirty="0">
                <a:ln>
                  <a:noFill/>
                </a:ln>
                <a:solidFill>
                  <a:srgbClr val="FFFFFF"/>
                </a:solidFill>
                <a:effectLst/>
                <a:uLnTx/>
                <a:latin typeface="Times New Roman" panose="02020603050405020304" pitchFamily="18" charset="0"/>
                <a:ea typeface="仿宋" panose="02010609060101010101" charset="-122"/>
                <a:cs typeface="Times New Roman" panose="02020603050405020304" pitchFamily="18" charset="0"/>
                <a:sym typeface="+mn-ea"/>
              </a:rPr>
              <a:t>,Germany</a:t>
            </a:r>
            <a:endParaRPr kumimoji="0" lang="en-US" altLang="zh-CN" sz="2000" b="0" i="0" kern="0" spc="0" baseline="0" noProof="0" dirty="0">
              <a:ln>
                <a:noFill/>
              </a:ln>
              <a:solidFill>
                <a:srgbClr val="FFFFFF"/>
              </a:solidFill>
              <a:effectLst/>
              <a:uLnTx/>
              <a:uFillTx/>
              <a:latin typeface="Times New Roman" panose="02020603050405020304" pitchFamily="18" charset="0"/>
              <a:ea typeface="仿宋" panose="02010609060101010101" charset="-122"/>
              <a:cs typeface="Times New Roman" panose="02020603050405020304" pitchFamily="18" charset="0"/>
            </a:endParaRPr>
          </a:p>
        </p:txBody>
      </p:sp>
      <p:pic>
        <p:nvPicPr>
          <p:cNvPr id="7" name="图片 6" descr="IJCAI_Bremen_Logo-300x115"/>
          <p:cNvPicPr>
            <a:picLocks noChangeAspect="1"/>
          </p:cNvPicPr>
          <p:nvPr/>
        </p:nvPicPr>
        <p:blipFill>
          <a:blip r:embed="rId4"/>
          <a:stretch>
            <a:fillRect/>
          </a:stretch>
        </p:blipFill>
        <p:spPr>
          <a:xfrm>
            <a:off x="313690" y="322580"/>
            <a:ext cx="2857500" cy="1095375"/>
          </a:xfrm>
          <a:prstGeom prst="rect">
            <a:avLst/>
          </a:prstGeom>
        </p:spPr>
      </p:pic>
    </p:spTree>
    <p:custDataLst>
      <p:tags r:id="rId5"/>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descr="ChatGPT Image 2026年8月7日 22_22_13"/>
          <p:cNvPicPr>
            <a:picLocks noChangeAspect="1"/>
          </p:cNvPicPr>
          <p:nvPr/>
        </p:nvPicPr>
        <p:blipFill>
          <a:blip r:embed="rId1"/>
          <a:stretch>
            <a:fillRect/>
          </a:stretch>
        </p:blipFill>
        <p:spPr>
          <a:xfrm>
            <a:off x="6985" y="0"/>
            <a:ext cx="12185015" cy="6858000"/>
          </a:xfrm>
          <a:prstGeom prst="rect">
            <a:avLst/>
          </a:prstGeom>
        </p:spPr>
      </p:pic>
      <p:sp>
        <p:nvSpPr>
          <p:cNvPr id="32" name="MH_Others_1"/>
          <p:cNvSpPr txBox="1"/>
          <p:nvPr>
            <p:custDataLst>
              <p:tags r:id="rId2"/>
            </p:custDataLst>
          </p:nvPr>
        </p:nvSpPr>
        <p:spPr>
          <a:xfrm>
            <a:off x="2950210" y="775653"/>
            <a:ext cx="5935980" cy="830580"/>
          </a:xfrm>
          <a:prstGeom prst="rect">
            <a:avLst/>
          </a:prstGeom>
          <a:noFill/>
          <a:effectLst>
            <a:outerShdw blurRad="241300" dist="88900" dir="8100000" algn="tr" rotWithShape="0">
              <a:prstClr val="black">
                <a:alpha val="13000"/>
              </a:prstClr>
            </a:outerShdw>
          </a:effectLst>
        </p:spPr>
        <p:txBody>
          <a:bodyPr vert="horz" wrap="square" lIns="0" tIns="0" rIns="0" bIns="0" rtlCol="0" anchor="ctr" anchorCtr="0">
            <a:spAutoFit/>
          </a:bodyPr>
          <a:lstStyle/>
          <a:p>
            <a:pPr algn="ctr"/>
            <a:r>
              <a:rPr lang="en-US" altLang="zh-CN" sz="5400" b="1"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rPr>
              <a:t>CONTENTS</a:t>
            </a:r>
            <a:endParaRPr lang="en-US" altLang="zh-CN" sz="5400" b="1"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endParaRPr>
          </a:p>
        </p:txBody>
      </p:sp>
      <p:grpSp>
        <p:nvGrpSpPr>
          <p:cNvPr id="5" name="组合 4"/>
          <p:cNvGrpSpPr/>
          <p:nvPr>
            <p:custDataLst>
              <p:tags r:id="rId3"/>
            </p:custDataLst>
          </p:nvPr>
        </p:nvGrpSpPr>
        <p:grpSpPr>
          <a:xfrm>
            <a:off x="3514725" y="2257425"/>
            <a:ext cx="5104765" cy="2583815"/>
            <a:chOff x="5769" y="3625"/>
            <a:chExt cx="8039" cy="4069"/>
          </a:xfrm>
        </p:grpSpPr>
        <p:sp>
          <p:nvSpPr>
            <p:cNvPr id="13" name="MH_Number_1"/>
            <p:cNvSpPr/>
            <p:nvPr>
              <p:custDataLst>
                <p:tags r:id="rId4"/>
              </p:custDataLst>
            </p:nvPr>
          </p:nvSpPr>
          <p:spPr>
            <a:xfrm>
              <a:off x="5769" y="3662"/>
              <a:ext cx="598" cy="598"/>
            </a:xfrm>
            <a:prstGeom prst="ellipse">
              <a:avLst/>
            </a:prstGeom>
            <a:solidFill>
              <a:srgbClr val="324274"/>
            </a:solidFill>
            <a:ln w="28575">
              <a:solidFill>
                <a:schemeClr val="bg1"/>
              </a:solidFill>
            </a:ln>
            <a:effectLst>
              <a:outerShdw blurRad="2032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en-US" altLang="zh-CN" sz="2110" b="1">
                  <a:solidFill>
                    <a:schemeClr val="bg1"/>
                  </a:solidFill>
                  <a:latin typeface="华文新魏" panose="02010800040101010101" charset="-122"/>
                  <a:ea typeface="华文新魏" panose="02010800040101010101" charset="-122"/>
                  <a:cs typeface="Times New Roman" panose="02020603050405020304" pitchFamily="18" charset="0"/>
                  <a:sym typeface="Arial" panose="020B0604020202020204" pitchFamily="34" charset="0"/>
                </a:rPr>
                <a:t>1</a:t>
              </a:r>
              <a:endParaRPr lang="zh-CN" altLang="en-US" sz="2110" b="1">
                <a:solidFill>
                  <a:schemeClr val="bg1"/>
                </a:solidFill>
                <a:latin typeface="华文新魏" panose="02010800040101010101" charset="-122"/>
                <a:ea typeface="华文新魏" panose="02010800040101010101" charset="-122"/>
                <a:cs typeface="Times New Roman" panose="02020603050405020304" pitchFamily="18" charset="0"/>
                <a:sym typeface="Arial" panose="020B0604020202020204" pitchFamily="34" charset="0"/>
              </a:endParaRPr>
            </a:p>
          </p:txBody>
        </p:sp>
        <p:sp>
          <p:nvSpPr>
            <p:cNvPr id="14" name="MH_Entry_1"/>
            <p:cNvSpPr/>
            <p:nvPr>
              <p:custDataLst>
                <p:tags r:id="rId5"/>
              </p:custDataLst>
            </p:nvPr>
          </p:nvSpPr>
          <p:spPr>
            <a:xfrm>
              <a:off x="6952" y="3625"/>
              <a:ext cx="6073" cy="678"/>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r>
                <a:rPr lang="en-US" altLang="zh-CN" sz="280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rPr>
                <a:t>Background &amp; Motivation</a:t>
              </a:r>
              <a:endParaRPr lang="en-US" altLang="zh-CN" sz="280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endParaRPr>
            </a:p>
          </p:txBody>
        </p:sp>
        <p:sp>
          <p:nvSpPr>
            <p:cNvPr id="24" name="MH_Number_2"/>
            <p:cNvSpPr/>
            <p:nvPr>
              <p:custDataLst>
                <p:tags r:id="rId6"/>
              </p:custDataLst>
            </p:nvPr>
          </p:nvSpPr>
          <p:spPr>
            <a:xfrm>
              <a:off x="5769" y="4778"/>
              <a:ext cx="598" cy="598"/>
            </a:xfrm>
            <a:prstGeom prst="ellipse">
              <a:avLst/>
            </a:prstGeom>
            <a:solidFill>
              <a:srgbClr val="324274"/>
            </a:solidFill>
            <a:ln w="28575">
              <a:solidFill>
                <a:schemeClr val="bg1"/>
              </a:solidFill>
            </a:ln>
            <a:effectLst>
              <a:outerShdw blurRad="2032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en-US" altLang="zh-CN" sz="2110" b="1">
                  <a:solidFill>
                    <a:schemeClr val="bg1"/>
                  </a:solidFill>
                  <a:latin typeface="华文新魏" panose="02010800040101010101" charset="-122"/>
                  <a:ea typeface="华文新魏" panose="02010800040101010101" charset="-122"/>
                  <a:cs typeface="Times New Roman" panose="02020603050405020304" pitchFamily="18" charset="0"/>
                  <a:sym typeface="Arial" panose="020B0604020202020204" pitchFamily="34" charset="0"/>
                </a:rPr>
                <a:t>2</a:t>
              </a:r>
              <a:endParaRPr lang="en-US" altLang="zh-CN" sz="2110" b="1">
                <a:solidFill>
                  <a:schemeClr val="bg1"/>
                </a:solidFill>
                <a:latin typeface="华文新魏" panose="02010800040101010101" charset="-122"/>
                <a:ea typeface="华文新魏" panose="02010800040101010101" charset="-122"/>
                <a:cs typeface="Times New Roman" panose="02020603050405020304" pitchFamily="18" charset="0"/>
                <a:sym typeface="Arial" panose="020B0604020202020204" pitchFamily="34" charset="0"/>
              </a:endParaRPr>
            </a:p>
          </p:txBody>
        </p:sp>
        <p:sp>
          <p:nvSpPr>
            <p:cNvPr id="27" name="MH_Entry_2"/>
            <p:cNvSpPr/>
            <p:nvPr>
              <p:custDataLst>
                <p:tags r:id="rId7"/>
              </p:custDataLst>
            </p:nvPr>
          </p:nvSpPr>
          <p:spPr>
            <a:xfrm>
              <a:off x="6965" y="4747"/>
              <a:ext cx="6843" cy="678"/>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pPr lvl="0"/>
              <a:r>
                <a:rPr lang="en-US" altLang="zh-CN" sz="280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rPr>
                <a:t>Bridge Framework Design</a:t>
              </a:r>
              <a:endParaRPr lang="en-US" altLang="zh-CN" sz="280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endParaRPr>
            </a:p>
          </p:txBody>
        </p:sp>
        <p:sp>
          <p:nvSpPr>
            <p:cNvPr id="28" name="MH_Number_3"/>
            <p:cNvSpPr/>
            <p:nvPr>
              <p:custDataLst>
                <p:tags r:id="rId8"/>
              </p:custDataLst>
            </p:nvPr>
          </p:nvSpPr>
          <p:spPr>
            <a:xfrm>
              <a:off x="5769" y="5894"/>
              <a:ext cx="598" cy="598"/>
            </a:xfrm>
            <a:prstGeom prst="ellipse">
              <a:avLst/>
            </a:prstGeom>
            <a:solidFill>
              <a:srgbClr val="324274"/>
            </a:solidFill>
            <a:ln w="28575">
              <a:solidFill>
                <a:schemeClr val="bg1"/>
              </a:solidFill>
            </a:ln>
            <a:effectLst>
              <a:outerShdw blurRad="2032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en-US" altLang="zh-CN" sz="2110" b="1">
                  <a:solidFill>
                    <a:schemeClr val="bg1"/>
                  </a:solidFill>
                  <a:latin typeface="华文新魏" panose="02010800040101010101" charset="-122"/>
                  <a:ea typeface="华文新魏" panose="02010800040101010101" charset="-122"/>
                  <a:cs typeface="Times New Roman" panose="02020603050405020304" pitchFamily="18" charset="0"/>
                  <a:sym typeface="Arial" panose="020B0604020202020204" pitchFamily="34" charset="0"/>
                </a:rPr>
                <a:t>3</a:t>
              </a:r>
              <a:endParaRPr lang="zh-CN" altLang="en-US" sz="2110" b="1">
                <a:solidFill>
                  <a:schemeClr val="bg1"/>
                </a:solidFill>
                <a:latin typeface="华文新魏" panose="02010800040101010101" charset="-122"/>
                <a:ea typeface="华文新魏" panose="02010800040101010101" charset="-122"/>
                <a:cs typeface="Times New Roman" panose="02020603050405020304" pitchFamily="18" charset="0"/>
                <a:sym typeface="Arial" panose="020B0604020202020204" pitchFamily="34" charset="0"/>
              </a:endParaRPr>
            </a:p>
          </p:txBody>
        </p:sp>
        <p:sp>
          <p:nvSpPr>
            <p:cNvPr id="30" name="MH_Number_4"/>
            <p:cNvSpPr/>
            <p:nvPr>
              <p:custDataLst>
                <p:tags r:id="rId9"/>
              </p:custDataLst>
            </p:nvPr>
          </p:nvSpPr>
          <p:spPr>
            <a:xfrm>
              <a:off x="5769" y="7010"/>
              <a:ext cx="598" cy="598"/>
            </a:xfrm>
            <a:prstGeom prst="ellipse">
              <a:avLst/>
            </a:prstGeom>
            <a:solidFill>
              <a:srgbClr val="324274"/>
            </a:solidFill>
            <a:ln w="28575">
              <a:solidFill>
                <a:schemeClr val="bg1"/>
              </a:solidFill>
            </a:ln>
            <a:effectLst>
              <a:outerShdw blurRad="2032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en-US" altLang="zh-CN" sz="2110" b="1">
                  <a:solidFill>
                    <a:schemeClr val="bg1"/>
                  </a:solidFill>
                  <a:latin typeface="华文新魏" panose="02010800040101010101" charset="-122"/>
                  <a:ea typeface="华文新魏" panose="02010800040101010101" charset="-122"/>
                  <a:cs typeface="Times New Roman" panose="02020603050405020304" pitchFamily="18" charset="0"/>
                  <a:sym typeface="Arial" panose="020B0604020202020204" pitchFamily="34" charset="0"/>
                </a:rPr>
                <a:t>4</a:t>
              </a:r>
              <a:endParaRPr lang="en-US" altLang="zh-CN" sz="2110" b="1">
                <a:solidFill>
                  <a:schemeClr val="bg1"/>
                </a:solidFill>
                <a:latin typeface="华文新魏" panose="02010800040101010101" charset="-122"/>
                <a:ea typeface="华文新魏" panose="02010800040101010101" charset="-122"/>
                <a:cs typeface="Times New Roman" panose="02020603050405020304" pitchFamily="18" charset="0"/>
                <a:sym typeface="Arial" panose="020B0604020202020204" pitchFamily="34" charset="0"/>
              </a:endParaRPr>
            </a:p>
          </p:txBody>
        </p:sp>
        <p:sp>
          <p:nvSpPr>
            <p:cNvPr id="31" name="MH_Entry_4"/>
            <p:cNvSpPr/>
            <p:nvPr>
              <p:custDataLst>
                <p:tags r:id="rId10"/>
              </p:custDataLst>
            </p:nvPr>
          </p:nvSpPr>
          <p:spPr>
            <a:xfrm>
              <a:off x="6965" y="5869"/>
              <a:ext cx="5405" cy="678"/>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pPr lvl="0"/>
              <a:r>
                <a:rPr lang="en-US" altLang="zh-CN" sz="280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rPr>
                <a:t>Experiments &amp; Results</a:t>
              </a:r>
              <a:endParaRPr lang="en-US" altLang="zh-CN" sz="280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endParaRPr>
            </a:p>
          </p:txBody>
        </p:sp>
        <p:sp>
          <p:nvSpPr>
            <p:cNvPr id="4" name="MH_Entry_4"/>
            <p:cNvSpPr/>
            <p:nvPr>
              <p:custDataLst>
                <p:tags r:id="rId11"/>
              </p:custDataLst>
            </p:nvPr>
          </p:nvSpPr>
          <p:spPr>
            <a:xfrm>
              <a:off x="6952" y="7016"/>
              <a:ext cx="6245" cy="678"/>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p>
              <a:pPr lvl="0"/>
              <a:r>
                <a:rPr lang="en-US" altLang="zh-CN" sz="280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rPr>
                <a:t>Conclusion &amp; Future Work</a:t>
              </a:r>
              <a:endParaRPr lang="en-US" altLang="zh-CN" sz="280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endParaRPr>
            </a:p>
          </p:txBody>
        </p:sp>
      </p:grpSp>
    </p:spTree>
    <p:custDataLst>
      <p:tags r:id="rId12"/>
    </p:custData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descr="ChatGPT Image 2026年8月7日 22_22_13"/>
          <p:cNvPicPr>
            <a:picLocks noChangeAspect="1"/>
          </p:cNvPicPr>
          <p:nvPr/>
        </p:nvPicPr>
        <p:blipFill>
          <a:blip r:embed="rId1"/>
          <a:stretch>
            <a:fillRect/>
          </a:stretch>
        </p:blipFill>
        <p:spPr>
          <a:xfrm>
            <a:off x="6985" y="0"/>
            <a:ext cx="12185015" cy="6858000"/>
          </a:xfrm>
          <a:prstGeom prst="rect">
            <a:avLst/>
          </a:prstGeom>
        </p:spPr>
      </p:pic>
      <p:sp>
        <p:nvSpPr>
          <p:cNvPr id="28" name="文本框 21"/>
          <p:cNvSpPr txBox="1"/>
          <p:nvPr/>
        </p:nvSpPr>
        <p:spPr>
          <a:xfrm>
            <a:off x="4204335" y="2466340"/>
            <a:ext cx="1786890" cy="340360"/>
          </a:xfrm>
          <a:prstGeom prst="rect">
            <a:avLst/>
          </a:prstGeom>
          <a:ln>
            <a:noFill/>
          </a:ln>
        </p:spPr>
        <p:txBody>
          <a:bodyPr wrap="none">
            <a:normAutofit/>
          </a:bodyPr>
          <a:lstStyle/>
          <a:p>
            <a:endParaRPr lang="zh-CN" altLang="en-US" sz="1600">
              <a:solidFill>
                <a:srgbClr val="FFFFFF"/>
              </a:solidFill>
              <a:latin typeface="Times New Roman" panose="02020603050405020304" pitchFamily="18" charset="0"/>
              <a:cs typeface="Times New Roman" panose="02020603050405020304" pitchFamily="18" charset="0"/>
            </a:endParaRPr>
          </a:p>
        </p:txBody>
      </p:sp>
      <p:sp>
        <p:nvSpPr>
          <p:cNvPr id="31" name="椭圆 26"/>
          <p:cNvSpPr/>
          <p:nvPr/>
        </p:nvSpPr>
        <p:spPr>
          <a:xfrm>
            <a:off x="4803541" y="3815526"/>
            <a:ext cx="589155" cy="609600"/>
          </a:xfrm>
          <a:custGeom>
            <a:avLst/>
            <a:gdLst>
              <a:gd name="connsiteX0" fmla="*/ 94055 w 317452"/>
              <a:gd name="connsiteY0" fmla="*/ 135965 h 328468"/>
              <a:gd name="connsiteX1" fmla="*/ 94407 w 317452"/>
              <a:gd name="connsiteY1" fmla="*/ 136055 h 328468"/>
              <a:gd name="connsiteX2" fmla="*/ 104825 w 317452"/>
              <a:gd name="connsiteY2" fmla="*/ 158537 h 328468"/>
              <a:gd name="connsiteX3" fmla="*/ 106109 w 317452"/>
              <a:gd name="connsiteY3" fmla="*/ 161308 h 328468"/>
              <a:gd name="connsiteX4" fmla="*/ 98162 w 317452"/>
              <a:gd name="connsiteY4" fmla="*/ 160053 h 328468"/>
              <a:gd name="connsiteX5" fmla="*/ 96849 w 317452"/>
              <a:gd name="connsiteY5" fmla="*/ 160053 h 328468"/>
              <a:gd name="connsiteX6" fmla="*/ 92911 w 317452"/>
              <a:gd name="connsiteY6" fmla="*/ 137630 h 328468"/>
              <a:gd name="connsiteX7" fmla="*/ 93506 w 317452"/>
              <a:gd name="connsiteY7" fmla="*/ 136765 h 328468"/>
              <a:gd name="connsiteX8" fmla="*/ 39496 w 317452"/>
              <a:gd name="connsiteY8" fmla="*/ 115887 h 328468"/>
              <a:gd name="connsiteX9" fmla="*/ 51437 w 317452"/>
              <a:gd name="connsiteY9" fmla="*/ 165488 h 328468"/>
              <a:gd name="connsiteX10" fmla="*/ 48784 w 317452"/>
              <a:gd name="connsiteY10" fmla="*/ 166793 h 328468"/>
              <a:gd name="connsiteX11" fmla="*/ 47457 w 317452"/>
              <a:gd name="connsiteY11" fmla="*/ 170709 h 328468"/>
              <a:gd name="connsiteX12" fmla="*/ 48784 w 317452"/>
              <a:gd name="connsiteY12" fmla="*/ 173319 h 328468"/>
              <a:gd name="connsiteX13" fmla="*/ 52764 w 317452"/>
              <a:gd name="connsiteY13" fmla="*/ 175930 h 328468"/>
              <a:gd name="connsiteX14" fmla="*/ 55418 w 317452"/>
              <a:gd name="connsiteY14" fmla="*/ 174625 h 328468"/>
              <a:gd name="connsiteX15" fmla="*/ 87263 w 317452"/>
              <a:gd name="connsiteY15" fmla="*/ 216393 h 328468"/>
              <a:gd name="connsiteX16" fmla="*/ 55418 w 317452"/>
              <a:gd name="connsiteY16" fmla="*/ 230752 h 328468"/>
              <a:gd name="connsiteX17" fmla="*/ 38169 w 317452"/>
              <a:gd name="connsiteY17" fmla="*/ 224225 h 328468"/>
              <a:gd name="connsiteX18" fmla="*/ 1017 w 317452"/>
              <a:gd name="connsiteY18" fmla="*/ 147214 h 328468"/>
              <a:gd name="connsiteX19" fmla="*/ 7651 w 317452"/>
              <a:gd name="connsiteY19" fmla="*/ 128940 h 328468"/>
              <a:gd name="connsiteX20" fmla="*/ 39496 w 317452"/>
              <a:gd name="connsiteY20" fmla="*/ 115887 h 328468"/>
              <a:gd name="connsiteX21" fmla="*/ 63900 w 317452"/>
              <a:gd name="connsiteY21" fmla="*/ 106627 h 328468"/>
              <a:gd name="connsiteX22" fmla="*/ 71807 w 317452"/>
              <a:gd name="connsiteY22" fmla="*/ 114982 h 328468"/>
              <a:gd name="connsiteX23" fmla="*/ 81033 w 317452"/>
              <a:gd name="connsiteY23" fmla="*/ 133331 h 328468"/>
              <a:gd name="connsiteX24" fmla="*/ 87623 w 317452"/>
              <a:gd name="connsiteY24" fmla="*/ 130710 h 328468"/>
              <a:gd name="connsiteX25" fmla="*/ 95803 w 317452"/>
              <a:gd name="connsiteY25" fmla="*/ 133422 h 328468"/>
              <a:gd name="connsiteX26" fmla="*/ 94055 w 317452"/>
              <a:gd name="connsiteY26" fmla="*/ 135965 h 328468"/>
              <a:gd name="connsiteX27" fmla="*/ 89115 w 317452"/>
              <a:gd name="connsiteY27" fmla="*/ 134702 h 328468"/>
              <a:gd name="connsiteX28" fmla="*/ 83823 w 317452"/>
              <a:gd name="connsiteY28" fmla="*/ 137407 h 328468"/>
              <a:gd name="connsiteX29" fmla="*/ 82500 w 317452"/>
              <a:gd name="connsiteY29" fmla="*/ 137407 h 328468"/>
              <a:gd name="connsiteX30" fmla="*/ 97053 w 317452"/>
              <a:gd name="connsiteY30" fmla="*/ 169863 h 328468"/>
              <a:gd name="connsiteX31" fmla="*/ 98375 w 317452"/>
              <a:gd name="connsiteY31" fmla="*/ 169863 h 328468"/>
              <a:gd name="connsiteX32" fmla="*/ 103667 w 317452"/>
              <a:gd name="connsiteY32" fmla="*/ 167158 h 328468"/>
              <a:gd name="connsiteX33" fmla="*/ 106313 w 317452"/>
              <a:gd name="connsiteY33" fmla="*/ 161749 h 328468"/>
              <a:gd name="connsiteX34" fmla="*/ 106109 w 317452"/>
              <a:gd name="connsiteY34" fmla="*/ 161308 h 328468"/>
              <a:gd name="connsiteX35" fmla="*/ 109648 w 317452"/>
              <a:gd name="connsiteY35" fmla="*/ 161866 h 328468"/>
              <a:gd name="connsiteX36" fmla="*/ 110272 w 317452"/>
              <a:gd name="connsiteY36" fmla="*/ 161402 h 328468"/>
              <a:gd name="connsiteX37" fmla="*/ 110522 w 317452"/>
              <a:gd name="connsiteY37" fmla="*/ 164622 h 328468"/>
              <a:gd name="connsiteX38" fmla="*/ 106074 w 317452"/>
              <a:gd name="connsiteY38" fmla="*/ 170028 h 328468"/>
              <a:gd name="connsiteX39" fmla="*/ 99484 w 317452"/>
              <a:gd name="connsiteY39" fmla="*/ 172650 h 328468"/>
              <a:gd name="connsiteX40" fmla="*/ 107391 w 317452"/>
              <a:gd name="connsiteY40" fmla="*/ 192309 h 328468"/>
              <a:gd name="connsiteX41" fmla="*/ 100802 w 317452"/>
              <a:gd name="connsiteY41" fmla="*/ 211968 h 328468"/>
              <a:gd name="connsiteX42" fmla="*/ 91576 w 317452"/>
              <a:gd name="connsiteY42" fmla="*/ 215900 h 328468"/>
              <a:gd name="connsiteX43" fmla="*/ 59946 w 317452"/>
              <a:gd name="connsiteY43" fmla="*/ 172650 h 328468"/>
              <a:gd name="connsiteX44" fmla="*/ 62582 w 317452"/>
              <a:gd name="connsiteY44" fmla="*/ 171339 h 328468"/>
              <a:gd name="connsiteX45" fmla="*/ 63900 w 317452"/>
              <a:gd name="connsiteY45" fmla="*/ 166097 h 328468"/>
              <a:gd name="connsiteX46" fmla="*/ 62582 w 317452"/>
              <a:gd name="connsiteY46" fmla="*/ 163475 h 328468"/>
              <a:gd name="connsiteX47" fmla="*/ 58628 w 317452"/>
              <a:gd name="connsiteY47" fmla="*/ 162165 h 328468"/>
              <a:gd name="connsiteX48" fmla="*/ 54674 w 317452"/>
              <a:gd name="connsiteY48" fmla="*/ 163475 h 328468"/>
              <a:gd name="connsiteX49" fmla="*/ 42813 w 317452"/>
              <a:gd name="connsiteY49" fmla="*/ 111051 h 328468"/>
              <a:gd name="connsiteX50" fmla="*/ 52038 w 317452"/>
              <a:gd name="connsiteY50" fmla="*/ 107119 h 328468"/>
              <a:gd name="connsiteX51" fmla="*/ 63900 w 317452"/>
              <a:gd name="connsiteY51" fmla="*/ 106627 h 328468"/>
              <a:gd name="connsiteX52" fmla="*/ 221560 w 317452"/>
              <a:gd name="connsiteY52" fmla="*/ 67725 h 328468"/>
              <a:gd name="connsiteX53" fmla="*/ 239938 w 317452"/>
              <a:gd name="connsiteY53" fmla="*/ 67725 h 328468"/>
              <a:gd name="connsiteX54" fmla="*/ 249127 w 317452"/>
              <a:gd name="connsiteY54" fmla="*/ 90147 h 328468"/>
              <a:gd name="connsiteX55" fmla="*/ 249127 w 317452"/>
              <a:gd name="connsiteY55" fmla="*/ 99380 h 328468"/>
              <a:gd name="connsiteX56" fmla="*/ 259629 w 317452"/>
              <a:gd name="connsiteY56" fmla="*/ 162691 h 328468"/>
              <a:gd name="connsiteX57" fmla="*/ 300324 w 317452"/>
              <a:gd name="connsiteY57" fmla="*/ 193027 h 328468"/>
              <a:gd name="connsiteX58" fmla="*/ 304262 w 317452"/>
              <a:gd name="connsiteY58" fmla="*/ 215450 h 328468"/>
              <a:gd name="connsiteX59" fmla="*/ 283258 w 317452"/>
              <a:gd name="connsiteY59" fmla="*/ 219407 h 328468"/>
              <a:gd name="connsiteX60" fmla="*/ 281946 w 317452"/>
              <a:gd name="connsiteY60" fmla="*/ 218088 h 328468"/>
              <a:gd name="connsiteX61" fmla="*/ 236000 w 317452"/>
              <a:gd name="connsiteY61" fmla="*/ 185113 h 328468"/>
              <a:gd name="connsiteX62" fmla="*/ 229436 w 317452"/>
              <a:gd name="connsiteY62" fmla="*/ 174562 h 328468"/>
              <a:gd name="connsiteX63" fmla="*/ 224185 w 317452"/>
              <a:gd name="connsiteY63" fmla="*/ 145544 h 328468"/>
              <a:gd name="connsiteX64" fmla="*/ 196617 w 317452"/>
              <a:gd name="connsiteY64" fmla="*/ 194346 h 328468"/>
              <a:gd name="connsiteX65" fmla="*/ 229436 w 317452"/>
              <a:gd name="connsiteY65" fmla="*/ 243148 h 328468"/>
              <a:gd name="connsiteX66" fmla="*/ 230749 w 317452"/>
              <a:gd name="connsiteY66" fmla="*/ 265571 h 328468"/>
              <a:gd name="connsiteX67" fmla="*/ 195305 w 317452"/>
              <a:gd name="connsiteY67" fmla="*/ 318329 h 328468"/>
              <a:gd name="connsiteX68" fmla="*/ 169050 w 317452"/>
              <a:gd name="connsiteY68" fmla="*/ 323605 h 328468"/>
              <a:gd name="connsiteX69" fmla="*/ 167737 w 317452"/>
              <a:gd name="connsiteY69" fmla="*/ 323605 h 328468"/>
              <a:gd name="connsiteX70" fmla="*/ 162486 w 317452"/>
              <a:gd name="connsiteY70" fmla="*/ 297226 h 328468"/>
              <a:gd name="connsiteX71" fmla="*/ 191366 w 317452"/>
              <a:gd name="connsiteY71" fmla="*/ 255019 h 328468"/>
              <a:gd name="connsiteX72" fmla="*/ 167737 w 317452"/>
              <a:gd name="connsiteY72" fmla="*/ 220726 h 328468"/>
              <a:gd name="connsiteX73" fmla="*/ 70594 w 317452"/>
              <a:gd name="connsiteY73" fmla="*/ 322286 h 328468"/>
              <a:gd name="connsiteX74" fmla="*/ 46965 w 317452"/>
              <a:gd name="connsiteY74" fmla="*/ 326243 h 328468"/>
              <a:gd name="connsiteX75" fmla="*/ 44339 w 317452"/>
              <a:gd name="connsiteY75" fmla="*/ 322286 h 328468"/>
              <a:gd name="connsiteX76" fmla="*/ 43027 w 317452"/>
              <a:gd name="connsiteY76" fmla="*/ 295907 h 328468"/>
              <a:gd name="connsiteX77" fmla="*/ 144108 w 317452"/>
              <a:gd name="connsiteY77" fmla="*/ 189070 h 328468"/>
              <a:gd name="connsiteX78" fmla="*/ 148046 w 317452"/>
              <a:gd name="connsiteY78" fmla="*/ 177200 h 328468"/>
              <a:gd name="connsiteX79" fmla="*/ 190054 w 317452"/>
              <a:gd name="connsiteY79" fmla="*/ 103337 h 328468"/>
              <a:gd name="connsiteX80" fmla="*/ 151984 w 317452"/>
              <a:gd name="connsiteY80" fmla="*/ 107294 h 328468"/>
              <a:gd name="connsiteX81" fmla="*/ 119166 w 317452"/>
              <a:gd name="connsiteY81" fmla="*/ 154777 h 328468"/>
              <a:gd name="connsiteX82" fmla="*/ 110272 w 317452"/>
              <a:gd name="connsiteY82" fmla="*/ 161402 h 328468"/>
              <a:gd name="connsiteX83" fmla="*/ 110027 w 317452"/>
              <a:gd name="connsiteY83" fmla="*/ 158233 h 328468"/>
              <a:gd name="connsiteX84" fmla="*/ 99484 w 317452"/>
              <a:gd name="connsiteY84" fmla="*/ 134642 h 328468"/>
              <a:gd name="connsiteX85" fmla="*/ 95803 w 317452"/>
              <a:gd name="connsiteY85" fmla="*/ 133422 h 328468"/>
              <a:gd name="connsiteX86" fmla="*/ 97670 w 317452"/>
              <a:gd name="connsiteY86" fmla="*/ 130706 h 328468"/>
              <a:gd name="connsiteX87" fmla="*/ 130980 w 317452"/>
              <a:gd name="connsiteY87" fmla="*/ 82234 h 328468"/>
              <a:gd name="connsiteX88" fmla="*/ 141482 w 317452"/>
              <a:gd name="connsiteY88" fmla="*/ 75639 h 328468"/>
              <a:gd name="connsiteX89" fmla="*/ 221560 w 317452"/>
              <a:gd name="connsiteY89" fmla="*/ 67725 h 328468"/>
              <a:gd name="connsiteX90" fmla="*/ 276970 w 317452"/>
              <a:gd name="connsiteY90" fmla="*/ 0 h 328468"/>
              <a:gd name="connsiteX91" fmla="*/ 317452 w 317452"/>
              <a:gd name="connsiteY91" fmla="*/ 39688 h 328468"/>
              <a:gd name="connsiteX92" fmla="*/ 276970 w 317452"/>
              <a:gd name="connsiteY92" fmla="*/ 79376 h 328468"/>
              <a:gd name="connsiteX93" fmla="*/ 236488 w 317452"/>
              <a:gd name="connsiteY93" fmla="*/ 39688 h 328468"/>
              <a:gd name="connsiteX94" fmla="*/ 276970 w 317452"/>
              <a:gd name="connsiteY94" fmla="*/ 0 h 32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317452" h="328468">
                <a:moveTo>
                  <a:pt x="94055" y="135965"/>
                </a:moveTo>
                <a:lnTo>
                  <a:pt x="94407" y="136055"/>
                </a:lnTo>
                <a:cubicBezTo>
                  <a:pt x="100360" y="148902"/>
                  <a:pt x="103337" y="155325"/>
                  <a:pt x="104825" y="158537"/>
                </a:cubicBezTo>
                <a:lnTo>
                  <a:pt x="106109" y="161308"/>
                </a:lnTo>
                <a:lnTo>
                  <a:pt x="98162" y="160053"/>
                </a:lnTo>
                <a:cubicBezTo>
                  <a:pt x="98162" y="160053"/>
                  <a:pt x="96849" y="160053"/>
                  <a:pt x="96849" y="160053"/>
                </a:cubicBezTo>
                <a:cubicBezTo>
                  <a:pt x="90285" y="154777"/>
                  <a:pt x="87660" y="144225"/>
                  <a:pt x="92911" y="137630"/>
                </a:cubicBezTo>
                <a:cubicBezTo>
                  <a:pt x="92911" y="137630"/>
                  <a:pt x="92911" y="137630"/>
                  <a:pt x="93506" y="136765"/>
                </a:cubicBezTo>
                <a:close/>
                <a:moveTo>
                  <a:pt x="39496" y="115887"/>
                </a:moveTo>
                <a:cubicBezTo>
                  <a:pt x="39496" y="115887"/>
                  <a:pt x="39496" y="115887"/>
                  <a:pt x="51437" y="165488"/>
                </a:cubicBezTo>
                <a:cubicBezTo>
                  <a:pt x="51437" y="165488"/>
                  <a:pt x="51437" y="165488"/>
                  <a:pt x="48784" y="166793"/>
                </a:cubicBezTo>
                <a:cubicBezTo>
                  <a:pt x="47457" y="166793"/>
                  <a:pt x="47457" y="169403"/>
                  <a:pt x="47457" y="170709"/>
                </a:cubicBezTo>
                <a:cubicBezTo>
                  <a:pt x="47457" y="170709"/>
                  <a:pt x="47457" y="170709"/>
                  <a:pt x="48784" y="173319"/>
                </a:cubicBezTo>
                <a:cubicBezTo>
                  <a:pt x="50111" y="175930"/>
                  <a:pt x="51437" y="175930"/>
                  <a:pt x="52764" y="175930"/>
                </a:cubicBezTo>
                <a:lnTo>
                  <a:pt x="55418" y="174625"/>
                </a:lnTo>
                <a:cubicBezTo>
                  <a:pt x="55418" y="174625"/>
                  <a:pt x="55418" y="174625"/>
                  <a:pt x="87263" y="216393"/>
                </a:cubicBezTo>
                <a:cubicBezTo>
                  <a:pt x="87263" y="216393"/>
                  <a:pt x="87263" y="216393"/>
                  <a:pt x="55418" y="230752"/>
                </a:cubicBezTo>
                <a:cubicBezTo>
                  <a:pt x="48784" y="233362"/>
                  <a:pt x="40823" y="230752"/>
                  <a:pt x="38169" y="224225"/>
                </a:cubicBezTo>
                <a:cubicBezTo>
                  <a:pt x="38169" y="224225"/>
                  <a:pt x="38169" y="224225"/>
                  <a:pt x="1017" y="147214"/>
                </a:cubicBezTo>
                <a:cubicBezTo>
                  <a:pt x="-1637" y="140687"/>
                  <a:pt x="1017" y="132856"/>
                  <a:pt x="7651" y="128940"/>
                </a:cubicBezTo>
                <a:cubicBezTo>
                  <a:pt x="7651" y="128940"/>
                  <a:pt x="7651" y="128940"/>
                  <a:pt x="39496" y="115887"/>
                </a:cubicBezTo>
                <a:close/>
                <a:moveTo>
                  <a:pt x="63900" y="106627"/>
                </a:moveTo>
                <a:cubicBezTo>
                  <a:pt x="67524" y="108102"/>
                  <a:pt x="70489" y="111051"/>
                  <a:pt x="71807" y="114982"/>
                </a:cubicBezTo>
                <a:cubicBezTo>
                  <a:pt x="71807" y="114982"/>
                  <a:pt x="71807" y="114982"/>
                  <a:pt x="81033" y="133331"/>
                </a:cubicBezTo>
                <a:cubicBezTo>
                  <a:pt x="81033" y="133331"/>
                  <a:pt x="81033" y="133331"/>
                  <a:pt x="87623" y="130710"/>
                </a:cubicBezTo>
                <a:lnTo>
                  <a:pt x="95803" y="133422"/>
                </a:lnTo>
                <a:lnTo>
                  <a:pt x="94055" y="135965"/>
                </a:lnTo>
                <a:lnTo>
                  <a:pt x="89115" y="134702"/>
                </a:lnTo>
                <a:cubicBezTo>
                  <a:pt x="89115" y="134702"/>
                  <a:pt x="89115" y="134702"/>
                  <a:pt x="83823" y="137407"/>
                </a:cubicBezTo>
                <a:cubicBezTo>
                  <a:pt x="83823" y="137407"/>
                  <a:pt x="82500" y="137407"/>
                  <a:pt x="82500" y="137407"/>
                </a:cubicBezTo>
                <a:cubicBezTo>
                  <a:pt x="82500" y="137407"/>
                  <a:pt x="82500" y="137407"/>
                  <a:pt x="97053" y="169863"/>
                </a:cubicBezTo>
                <a:cubicBezTo>
                  <a:pt x="97053" y="169863"/>
                  <a:pt x="97053" y="169863"/>
                  <a:pt x="98375" y="169863"/>
                </a:cubicBezTo>
                <a:lnTo>
                  <a:pt x="103667" y="167158"/>
                </a:lnTo>
                <a:cubicBezTo>
                  <a:pt x="106313" y="165806"/>
                  <a:pt x="106313" y="163101"/>
                  <a:pt x="106313" y="161749"/>
                </a:cubicBezTo>
                <a:lnTo>
                  <a:pt x="106109" y="161308"/>
                </a:lnTo>
                <a:lnTo>
                  <a:pt x="109648" y="161866"/>
                </a:lnTo>
                <a:lnTo>
                  <a:pt x="110272" y="161402"/>
                </a:lnTo>
                <a:lnTo>
                  <a:pt x="110522" y="164622"/>
                </a:lnTo>
                <a:cubicBezTo>
                  <a:pt x="109698" y="166752"/>
                  <a:pt x="108051" y="168718"/>
                  <a:pt x="106074" y="170028"/>
                </a:cubicBezTo>
                <a:cubicBezTo>
                  <a:pt x="106074" y="170028"/>
                  <a:pt x="106074" y="170028"/>
                  <a:pt x="99484" y="172650"/>
                </a:cubicBezTo>
                <a:cubicBezTo>
                  <a:pt x="99484" y="172650"/>
                  <a:pt x="99484" y="172650"/>
                  <a:pt x="107391" y="192309"/>
                </a:cubicBezTo>
                <a:cubicBezTo>
                  <a:pt x="111345" y="198862"/>
                  <a:pt x="107391" y="208036"/>
                  <a:pt x="100802" y="211968"/>
                </a:cubicBezTo>
                <a:cubicBezTo>
                  <a:pt x="100802" y="211968"/>
                  <a:pt x="100802" y="211968"/>
                  <a:pt x="91576" y="215900"/>
                </a:cubicBezTo>
                <a:cubicBezTo>
                  <a:pt x="91576" y="215900"/>
                  <a:pt x="91576" y="215900"/>
                  <a:pt x="59946" y="172650"/>
                </a:cubicBezTo>
                <a:cubicBezTo>
                  <a:pt x="59946" y="172650"/>
                  <a:pt x="59946" y="172650"/>
                  <a:pt x="62582" y="171339"/>
                </a:cubicBezTo>
                <a:cubicBezTo>
                  <a:pt x="65218" y="170028"/>
                  <a:pt x="65218" y="167407"/>
                  <a:pt x="63900" y="166097"/>
                </a:cubicBezTo>
                <a:cubicBezTo>
                  <a:pt x="63900" y="166097"/>
                  <a:pt x="63900" y="166097"/>
                  <a:pt x="62582" y="163475"/>
                </a:cubicBezTo>
                <a:cubicBezTo>
                  <a:pt x="62582" y="162165"/>
                  <a:pt x="59946" y="160854"/>
                  <a:pt x="58628" y="162165"/>
                </a:cubicBezTo>
                <a:cubicBezTo>
                  <a:pt x="58628" y="162165"/>
                  <a:pt x="58628" y="162165"/>
                  <a:pt x="54674" y="163475"/>
                </a:cubicBezTo>
                <a:cubicBezTo>
                  <a:pt x="54674" y="163475"/>
                  <a:pt x="54674" y="163475"/>
                  <a:pt x="42813" y="111051"/>
                </a:cubicBezTo>
                <a:cubicBezTo>
                  <a:pt x="42813" y="111051"/>
                  <a:pt x="42813" y="111051"/>
                  <a:pt x="52038" y="107119"/>
                </a:cubicBezTo>
                <a:cubicBezTo>
                  <a:pt x="55992" y="105153"/>
                  <a:pt x="60275" y="105153"/>
                  <a:pt x="63900" y="106627"/>
                </a:cubicBezTo>
                <a:close/>
                <a:moveTo>
                  <a:pt x="221560" y="67725"/>
                </a:moveTo>
                <a:cubicBezTo>
                  <a:pt x="226810" y="65087"/>
                  <a:pt x="234687" y="65087"/>
                  <a:pt x="239938" y="67725"/>
                </a:cubicBezTo>
                <a:cubicBezTo>
                  <a:pt x="247814" y="73001"/>
                  <a:pt x="250440" y="80915"/>
                  <a:pt x="249127" y="90147"/>
                </a:cubicBezTo>
                <a:cubicBezTo>
                  <a:pt x="249127" y="92785"/>
                  <a:pt x="249127" y="96742"/>
                  <a:pt x="249127" y="99380"/>
                </a:cubicBezTo>
                <a:cubicBezTo>
                  <a:pt x="249127" y="99380"/>
                  <a:pt x="249127" y="99380"/>
                  <a:pt x="259629" y="162691"/>
                </a:cubicBezTo>
                <a:cubicBezTo>
                  <a:pt x="259629" y="162691"/>
                  <a:pt x="259629" y="162691"/>
                  <a:pt x="300324" y="193027"/>
                </a:cubicBezTo>
                <a:cubicBezTo>
                  <a:pt x="308200" y="198303"/>
                  <a:pt x="309513" y="207536"/>
                  <a:pt x="304262" y="215450"/>
                </a:cubicBezTo>
                <a:cubicBezTo>
                  <a:pt x="299011" y="222045"/>
                  <a:pt x="289822" y="223363"/>
                  <a:pt x="283258" y="219407"/>
                </a:cubicBezTo>
                <a:cubicBezTo>
                  <a:pt x="283258" y="219407"/>
                  <a:pt x="281946" y="219407"/>
                  <a:pt x="281946" y="218088"/>
                </a:cubicBezTo>
                <a:cubicBezTo>
                  <a:pt x="281946" y="218088"/>
                  <a:pt x="281946" y="218088"/>
                  <a:pt x="236000" y="185113"/>
                </a:cubicBezTo>
                <a:cubicBezTo>
                  <a:pt x="232061" y="182475"/>
                  <a:pt x="230749" y="178518"/>
                  <a:pt x="229436" y="174562"/>
                </a:cubicBezTo>
                <a:cubicBezTo>
                  <a:pt x="229436" y="174562"/>
                  <a:pt x="229436" y="174562"/>
                  <a:pt x="224185" y="145544"/>
                </a:cubicBezTo>
                <a:cubicBezTo>
                  <a:pt x="224185" y="145544"/>
                  <a:pt x="224185" y="145544"/>
                  <a:pt x="196617" y="194346"/>
                </a:cubicBezTo>
                <a:cubicBezTo>
                  <a:pt x="196617" y="194346"/>
                  <a:pt x="196617" y="194346"/>
                  <a:pt x="229436" y="243148"/>
                </a:cubicBezTo>
                <a:cubicBezTo>
                  <a:pt x="234687" y="249743"/>
                  <a:pt x="234687" y="258976"/>
                  <a:pt x="230749" y="265571"/>
                </a:cubicBezTo>
                <a:cubicBezTo>
                  <a:pt x="230749" y="265571"/>
                  <a:pt x="230749" y="265571"/>
                  <a:pt x="195305" y="318329"/>
                </a:cubicBezTo>
                <a:cubicBezTo>
                  <a:pt x="188741" y="326243"/>
                  <a:pt x="178239" y="328881"/>
                  <a:pt x="169050" y="323605"/>
                </a:cubicBezTo>
                <a:cubicBezTo>
                  <a:pt x="169050" y="323605"/>
                  <a:pt x="169050" y="323605"/>
                  <a:pt x="167737" y="323605"/>
                </a:cubicBezTo>
                <a:cubicBezTo>
                  <a:pt x="159861" y="318329"/>
                  <a:pt x="157235" y="305140"/>
                  <a:pt x="162486" y="297226"/>
                </a:cubicBezTo>
                <a:cubicBezTo>
                  <a:pt x="162486" y="297226"/>
                  <a:pt x="162486" y="297226"/>
                  <a:pt x="191366" y="255019"/>
                </a:cubicBezTo>
                <a:cubicBezTo>
                  <a:pt x="191366" y="255019"/>
                  <a:pt x="191366" y="255019"/>
                  <a:pt x="167737" y="220726"/>
                </a:cubicBezTo>
                <a:cubicBezTo>
                  <a:pt x="167737" y="220726"/>
                  <a:pt x="167737" y="220726"/>
                  <a:pt x="70594" y="322286"/>
                </a:cubicBezTo>
                <a:cubicBezTo>
                  <a:pt x="65343" y="328881"/>
                  <a:pt x="54841" y="330200"/>
                  <a:pt x="46965" y="326243"/>
                </a:cubicBezTo>
                <a:cubicBezTo>
                  <a:pt x="45652" y="324924"/>
                  <a:pt x="44339" y="323605"/>
                  <a:pt x="44339" y="322286"/>
                </a:cubicBezTo>
                <a:cubicBezTo>
                  <a:pt x="36463" y="315691"/>
                  <a:pt x="36463" y="303821"/>
                  <a:pt x="43027" y="295907"/>
                </a:cubicBezTo>
                <a:cubicBezTo>
                  <a:pt x="43027" y="295907"/>
                  <a:pt x="43027" y="295907"/>
                  <a:pt x="144108" y="189070"/>
                </a:cubicBezTo>
                <a:cubicBezTo>
                  <a:pt x="144108" y="185113"/>
                  <a:pt x="145421" y="181156"/>
                  <a:pt x="148046" y="177200"/>
                </a:cubicBezTo>
                <a:cubicBezTo>
                  <a:pt x="148046" y="177200"/>
                  <a:pt x="148046" y="177200"/>
                  <a:pt x="190054" y="103337"/>
                </a:cubicBezTo>
                <a:cubicBezTo>
                  <a:pt x="190054" y="103337"/>
                  <a:pt x="190054" y="103337"/>
                  <a:pt x="151984" y="107294"/>
                </a:cubicBezTo>
                <a:cubicBezTo>
                  <a:pt x="151984" y="107294"/>
                  <a:pt x="151984" y="107294"/>
                  <a:pt x="119166" y="154777"/>
                </a:cubicBezTo>
                <a:lnTo>
                  <a:pt x="110272" y="161402"/>
                </a:lnTo>
                <a:lnTo>
                  <a:pt x="110027" y="158233"/>
                </a:lnTo>
                <a:cubicBezTo>
                  <a:pt x="99484" y="134642"/>
                  <a:pt x="99484" y="134642"/>
                  <a:pt x="99484" y="134642"/>
                </a:cubicBezTo>
                <a:lnTo>
                  <a:pt x="95803" y="133422"/>
                </a:lnTo>
                <a:lnTo>
                  <a:pt x="97670" y="130706"/>
                </a:lnTo>
                <a:cubicBezTo>
                  <a:pt x="102428" y="123781"/>
                  <a:pt x="111946" y="109932"/>
                  <a:pt x="130980" y="82234"/>
                </a:cubicBezTo>
                <a:cubicBezTo>
                  <a:pt x="133606" y="78277"/>
                  <a:pt x="137544" y="75639"/>
                  <a:pt x="141482" y="75639"/>
                </a:cubicBezTo>
                <a:cubicBezTo>
                  <a:pt x="141482" y="75639"/>
                  <a:pt x="141482" y="75639"/>
                  <a:pt x="221560" y="67725"/>
                </a:cubicBezTo>
                <a:close/>
                <a:moveTo>
                  <a:pt x="276970" y="0"/>
                </a:moveTo>
                <a:cubicBezTo>
                  <a:pt x="299328" y="0"/>
                  <a:pt x="317452" y="17769"/>
                  <a:pt x="317452" y="39688"/>
                </a:cubicBezTo>
                <a:cubicBezTo>
                  <a:pt x="317452" y="61607"/>
                  <a:pt x="299328" y="79376"/>
                  <a:pt x="276970" y="79376"/>
                </a:cubicBezTo>
                <a:cubicBezTo>
                  <a:pt x="254612" y="79376"/>
                  <a:pt x="236488" y="61607"/>
                  <a:pt x="236488" y="39688"/>
                </a:cubicBezTo>
                <a:cubicBezTo>
                  <a:pt x="236488" y="17769"/>
                  <a:pt x="254612" y="0"/>
                  <a:pt x="27697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Times New Roman" panose="02020603050405020304" pitchFamily="18" charset="0"/>
              <a:cs typeface="Times New Roman" panose="02020603050405020304" pitchFamily="18" charset="0"/>
            </a:endParaRPr>
          </a:p>
        </p:txBody>
      </p:sp>
      <p:sp>
        <p:nvSpPr>
          <p:cNvPr id="32" name="椭圆 27"/>
          <p:cNvSpPr/>
          <p:nvPr/>
        </p:nvSpPr>
        <p:spPr>
          <a:xfrm>
            <a:off x="10114618" y="1627662"/>
            <a:ext cx="609600" cy="603766"/>
          </a:xfrm>
          <a:custGeom>
            <a:avLst/>
            <a:gdLst>
              <a:gd name="connsiteX0" fmla="*/ 292147 w 331788"/>
              <a:gd name="connsiteY0" fmla="*/ 109538 h 328613"/>
              <a:gd name="connsiteX1" fmla="*/ 327025 w 331788"/>
              <a:gd name="connsiteY1" fmla="*/ 145621 h 328613"/>
              <a:gd name="connsiteX2" fmla="*/ 327025 w 331788"/>
              <a:gd name="connsiteY2" fmla="*/ 229385 h 328613"/>
              <a:gd name="connsiteX3" fmla="*/ 293438 w 331788"/>
              <a:gd name="connsiteY3" fmla="*/ 264179 h 328613"/>
              <a:gd name="connsiteX4" fmla="*/ 252101 w 331788"/>
              <a:gd name="connsiteY4" fmla="*/ 264179 h 328613"/>
              <a:gd name="connsiteX5" fmla="*/ 252101 w 331788"/>
              <a:gd name="connsiteY5" fmla="*/ 319593 h 328613"/>
              <a:gd name="connsiteX6" fmla="*/ 243059 w 331788"/>
              <a:gd name="connsiteY6" fmla="*/ 328613 h 328613"/>
              <a:gd name="connsiteX7" fmla="*/ 205596 w 331788"/>
              <a:gd name="connsiteY7" fmla="*/ 328613 h 328613"/>
              <a:gd name="connsiteX8" fmla="*/ 195262 w 331788"/>
              <a:gd name="connsiteY8" fmla="*/ 319593 h 328613"/>
              <a:gd name="connsiteX9" fmla="*/ 195262 w 331788"/>
              <a:gd name="connsiteY9" fmla="*/ 235829 h 328613"/>
              <a:gd name="connsiteX10" fmla="*/ 224973 w 331788"/>
              <a:gd name="connsiteY10" fmla="*/ 207478 h 328613"/>
              <a:gd name="connsiteX11" fmla="*/ 255976 w 331788"/>
              <a:gd name="connsiteY11" fmla="*/ 207478 h 328613"/>
              <a:gd name="connsiteX12" fmla="*/ 255976 w 331788"/>
              <a:gd name="connsiteY12" fmla="*/ 145621 h 328613"/>
              <a:gd name="connsiteX13" fmla="*/ 292147 w 331788"/>
              <a:gd name="connsiteY13" fmla="*/ 109538 h 328613"/>
              <a:gd name="connsiteX14" fmla="*/ 38473 w 331788"/>
              <a:gd name="connsiteY14" fmla="*/ 109538 h 328613"/>
              <a:gd name="connsiteX15" fmla="*/ 75079 w 331788"/>
              <a:gd name="connsiteY15" fmla="*/ 145621 h 328613"/>
              <a:gd name="connsiteX16" fmla="*/ 75079 w 331788"/>
              <a:gd name="connsiteY16" fmla="*/ 207478 h 328613"/>
              <a:gd name="connsiteX17" fmla="*/ 106456 w 331788"/>
              <a:gd name="connsiteY17" fmla="*/ 207478 h 328613"/>
              <a:gd name="connsiteX18" fmla="*/ 136525 w 331788"/>
              <a:gd name="connsiteY18" fmla="*/ 235829 h 328613"/>
              <a:gd name="connsiteX19" fmla="*/ 136525 w 331788"/>
              <a:gd name="connsiteY19" fmla="*/ 319593 h 328613"/>
              <a:gd name="connsiteX20" fmla="*/ 126066 w 331788"/>
              <a:gd name="connsiteY20" fmla="*/ 328613 h 328613"/>
              <a:gd name="connsiteX21" fmla="*/ 88153 w 331788"/>
              <a:gd name="connsiteY21" fmla="*/ 328613 h 328613"/>
              <a:gd name="connsiteX22" fmla="*/ 79001 w 331788"/>
              <a:gd name="connsiteY22" fmla="*/ 319593 h 328613"/>
              <a:gd name="connsiteX23" fmla="*/ 79001 w 331788"/>
              <a:gd name="connsiteY23" fmla="*/ 264179 h 328613"/>
              <a:gd name="connsiteX24" fmla="*/ 37166 w 331788"/>
              <a:gd name="connsiteY24" fmla="*/ 264179 h 328613"/>
              <a:gd name="connsiteX25" fmla="*/ 3175 w 331788"/>
              <a:gd name="connsiteY25" fmla="*/ 229385 h 328613"/>
              <a:gd name="connsiteX26" fmla="*/ 3175 w 331788"/>
              <a:gd name="connsiteY26" fmla="*/ 145621 h 328613"/>
              <a:gd name="connsiteX27" fmla="*/ 38473 w 331788"/>
              <a:gd name="connsiteY27" fmla="*/ 109538 h 328613"/>
              <a:gd name="connsiteX28" fmla="*/ 160734 w 331788"/>
              <a:gd name="connsiteY28" fmla="*/ 88900 h 328613"/>
              <a:gd name="connsiteX29" fmla="*/ 171053 w 331788"/>
              <a:gd name="connsiteY29" fmla="*/ 88900 h 328613"/>
              <a:gd name="connsiteX30" fmla="*/ 173633 w 331788"/>
              <a:gd name="connsiteY30" fmla="*/ 90195 h 328613"/>
              <a:gd name="connsiteX31" fmla="*/ 174923 w 331788"/>
              <a:gd name="connsiteY31" fmla="*/ 95375 h 328613"/>
              <a:gd name="connsiteX32" fmla="*/ 169763 w 331788"/>
              <a:gd name="connsiteY32" fmla="*/ 103146 h 328613"/>
              <a:gd name="connsiteX33" fmla="*/ 172343 w 331788"/>
              <a:gd name="connsiteY33" fmla="*/ 123867 h 328613"/>
              <a:gd name="connsiteX34" fmla="*/ 167184 w 331788"/>
              <a:gd name="connsiteY34" fmla="*/ 136818 h 328613"/>
              <a:gd name="connsiteX35" fmla="*/ 164604 w 331788"/>
              <a:gd name="connsiteY35" fmla="*/ 136818 h 328613"/>
              <a:gd name="connsiteX36" fmla="*/ 159444 w 331788"/>
              <a:gd name="connsiteY36" fmla="*/ 123867 h 328613"/>
              <a:gd name="connsiteX37" fmla="*/ 162024 w 331788"/>
              <a:gd name="connsiteY37" fmla="*/ 103146 h 328613"/>
              <a:gd name="connsiteX38" fmla="*/ 156865 w 331788"/>
              <a:gd name="connsiteY38" fmla="*/ 95375 h 328613"/>
              <a:gd name="connsiteX39" fmla="*/ 158155 w 331788"/>
              <a:gd name="connsiteY39" fmla="*/ 90195 h 328613"/>
              <a:gd name="connsiteX40" fmla="*/ 160734 w 331788"/>
              <a:gd name="connsiteY40" fmla="*/ 88900 h 328613"/>
              <a:gd name="connsiteX41" fmla="*/ 136182 w 331788"/>
              <a:gd name="connsiteY41" fmla="*/ 88900 h 328613"/>
              <a:gd name="connsiteX42" fmla="*/ 138766 w 331788"/>
              <a:gd name="connsiteY42" fmla="*/ 91502 h 328613"/>
              <a:gd name="connsiteX43" fmla="*/ 165893 w 331788"/>
              <a:gd name="connsiteY43" fmla="*/ 165652 h 328613"/>
              <a:gd name="connsiteX44" fmla="*/ 193021 w 331788"/>
              <a:gd name="connsiteY44" fmla="*/ 91502 h 328613"/>
              <a:gd name="connsiteX45" fmla="*/ 196897 w 331788"/>
              <a:gd name="connsiteY45" fmla="*/ 90201 h 328613"/>
              <a:gd name="connsiteX46" fmla="*/ 208523 w 331788"/>
              <a:gd name="connsiteY46" fmla="*/ 92802 h 328613"/>
              <a:gd name="connsiteX47" fmla="*/ 231775 w 331788"/>
              <a:gd name="connsiteY47" fmla="*/ 125325 h 328613"/>
              <a:gd name="connsiteX48" fmla="*/ 231775 w 331788"/>
              <a:gd name="connsiteY48" fmla="*/ 176059 h 328613"/>
              <a:gd name="connsiteX49" fmla="*/ 226608 w 331788"/>
              <a:gd name="connsiteY49" fmla="*/ 182563 h 328613"/>
              <a:gd name="connsiteX50" fmla="*/ 105179 w 331788"/>
              <a:gd name="connsiteY50" fmla="*/ 182563 h 328613"/>
              <a:gd name="connsiteX51" fmla="*/ 100012 w 331788"/>
              <a:gd name="connsiteY51" fmla="*/ 176059 h 328613"/>
              <a:gd name="connsiteX52" fmla="*/ 100012 w 331788"/>
              <a:gd name="connsiteY52" fmla="*/ 125325 h 328613"/>
              <a:gd name="connsiteX53" fmla="*/ 123264 w 331788"/>
              <a:gd name="connsiteY53" fmla="*/ 92802 h 328613"/>
              <a:gd name="connsiteX54" fmla="*/ 134890 w 331788"/>
              <a:gd name="connsiteY54" fmla="*/ 90201 h 328613"/>
              <a:gd name="connsiteX55" fmla="*/ 136182 w 331788"/>
              <a:gd name="connsiteY55" fmla="*/ 88900 h 328613"/>
              <a:gd name="connsiteX56" fmla="*/ 292100 w 331788"/>
              <a:gd name="connsiteY56" fmla="*/ 19050 h 328613"/>
              <a:gd name="connsiteX57" fmla="*/ 331788 w 331788"/>
              <a:gd name="connsiteY57" fmla="*/ 58738 h 328613"/>
              <a:gd name="connsiteX58" fmla="*/ 292100 w 331788"/>
              <a:gd name="connsiteY58" fmla="*/ 98426 h 328613"/>
              <a:gd name="connsiteX59" fmla="*/ 252412 w 331788"/>
              <a:gd name="connsiteY59" fmla="*/ 58738 h 328613"/>
              <a:gd name="connsiteX60" fmla="*/ 292100 w 331788"/>
              <a:gd name="connsiteY60" fmla="*/ 19050 h 328613"/>
              <a:gd name="connsiteX61" fmla="*/ 39688 w 331788"/>
              <a:gd name="connsiteY61" fmla="*/ 19050 h 328613"/>
              <a:gd name="connsiteX62" fmla="*/ 79376 w 331788"/>
              <a:gd name="connsiteY62" fmla="*/ 58738 h 328613"/>
              <a:gd name="connsiteX63" fmla="*/ 39688 w 331788"/>
              <a:gd name="connsiteY63" fmla="*/ 98426 h 328613"/>
              <a:gd name="connsiteX64" fmla="*/ 0 w 331788"/>
              <a:gd name="connsiteY64" fmla="*/ 58738 h 328613"/>
              <a:gd name="connsiteX65" fmla="*/ 39688 w 331788"/>
              <a:gd name="connsiteY65" fmla="*/ 19050 h 328613"/>
              <a:gd name="connsiteX66" fmla="*/ 165894 w 331788"/>
              <a:gd name="connsiteY66" fmla="*/ 0 h 328613"/>
              <a:gd name="connsiteX67" fmla="*/ 204788 w 331788"/>
              <a:gd name="connsiteY67" fmla="*/ 39688 h 328613"/>
              <a:gd name="connsiteX68" fmla="*/ 165894 w 331788"/>
              <a:gd name="connsiteY68" fmla="*/ 79376 h 328613"/>
              <a:gd name="connsiteX69" fmla="*/ 127000 w 331788"/>
              <a:gd name="connsiteY69" fmla="*/ 39688 h 328613"/>
              <a:gd name="connsiteX70" fmla="*/ 165894 w 331788"/>
              <a:gd name="connsiteY70" fmla="*/ 0 h 32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1788" h="328613">
                <a:moveTo>
                  <a:pt x="292147" y="109538"/>
                </a:moveTo>
                <a:cubicBezTo>
                  <a:pt x="311524" y="109538"/>
                  <a:pt x="327025" y="126291"/>
                  <a:pt x="327025" y="145621"/>
                </a:cubicBezTo>
                <a:cubicBezTo>
                  <a:pt x="327025" y="145621"/>
                  <a:pt x="327025" y="145621"/>
                  <a:pt x="327025" y="229385"/>
                </a:cubicBezTo>
                <a:cubicBezTo>
                  <a:pt x="327025" y="248715"/>
                  <a:pt x="311524" y="264179"/>
                  <a:pt x="293438" y="264179"/>
                </a:cubicBezTo>
                <a:cubicBezTo>
                  <a:pt x="293438" y="264179"/>
                  <a:pt x="293438" y="264179"/>
                  <a:pt x="252101" y="264179"/>
                </a:cubicBezTo>
                <a:cubicBezTo>
                  <a:pt x="252101" y="264179"/>
                  <a:pt x="252101" y="264179"/>
                  <a:pt x="252101" y="319593"/>
                </a:cubicBezTo>
                <a:cubicBezTo>
                  <a:pt x="252101" y="324747"/>
                  <a:pt x="248226" y="328613"/>
                  <a:pt x="243059" y="328613"/>
                </a:cubicBezTo>
                <a:cubicBezTo>
                  <a:pt x="243059" y="328613"/>
                  <a:pt x="243059" y="328613"/>
                  <a:pt x="205596" y="328613"/>
                </a:cubicBezTo>
                <a:cubicBezTo>
                  <a:pt x="199138" y="328613"/>
                  <a:pt x="195262" y="324747"/>
                  <a:pt x="195262" y="319593"/>
                </a:cubicBezTo>
                <a:cubicBezTo>
                  <a:pt x="195262" y="319593"/>
                  <a:pt x="195262" y="319593"/>
                  <a:pt x="195262" y="235829"/>
                </a:cubicBezTo>
                <a:cubicBezTo>
                  <a:pt x="195262" y="220364"/>
                  <a:pt x="208180" y="207478"/>
                  <a:pt x="224973" y="207478"/>
                </a:cubicBezTo>
                <a:cubicBezTo>
                  <a:pt x="224973" y="207478"/>
                  <a:pt x="224973" y="207478"/>
                  <a:pt x="255976" y="207478"/>
                </a:cubicBezTo>
                <a:cubicBezTo>
                  <a:pt x="255976" y="207478"/>
                  <a:pt x="255976" y="207478"/>
                  <a:pt x="255976" y="145621"/>
                </a:cubicBezTo>
                <a:cubicBezTo>
                  <a:pt x="255976" y="126291"/>
                  <a:pt x="271478" y="109538"/>
                  <a:pt x="292147" y="109538"/>
                </a:cubicBezTo>
                <a:close/>
                <a:moveTo>
                  <a:pt x="38473" y="109538"/>
                </a:moveTo>
                <a:cubicBezTo>
                  <a:pt x="59391" y="109538"/>
                  <a:pt x="75079" y="126291"/>
                  <a:pt x="75079" y="145621"/>
                </a:cubicBezTo>
                <a:cubicBezTo>
                  <a:pt x="75079" y="145621"/>
                  <a:pt x="75079" y="145621"/>
                  <a:pt x="75079" y="207478"/>
                </a:cubicBezTo>
                <a:cubicBezTo>
                  <a:pt x="75079" y="207478"/>
                  <a:pt x="75079" y="207478"/>
                  <a:pt x="106456" y="207478"/>
                </a:cubicBezTo>
                <a:cubicBezTo>
                  <a:pt x="123451" y="207478"/>
                  <a:pt x="136525" y="220364"/>
                  <a:pt x="136525" y="235829"/>
                </a:cubicBezTo>
                <a:cubicBezTo>
                  <a:pt x="136525" y="235829"/>
                  <a:pt x="136525" y="235829"/>
                  <a:pt x="136525" y="319593"/>
                </a:cubicBezTo>
                <a:cubicBezTo>
                  <a:pt x="136525" y="324747"/>
                  <a:pt x="132603" y="328613"/>
                  <a:pt x="126066" y="328613"/>
                </a:cubicBezTo>
                <a:cubicBezTo>
                  <a:pt x="126066" y="328613"/>
                  <a:pt x="126066" y="328613"/>
                  <a:pt x="88153" y="328613"/>
                </a:cubicBezTo>
                <a:cubicBezTo>
                  <a:pt x="82923" y="328613"/>
                  <a:pt x="79001" y="324747"/>
                  <a:pt x="79001" y="319593"/>
                </a:cubicBezTo>
                <a:cubicBezTo>
                  <a:pt x="79001" y="319593"/>
                  <a:pt x="79001" y="319593"/>
                  <a:pt x="79001" y="264179"/>
                </a:cubicBezTo>
                <a:cubicBezTo>
                  <a:pt x="79001" y="264179"/>
                  <a:pt x="79001" y="264179"/>
                  <a:pt x="37166" y="264179"/>
                </a:cubicBezTo>
                <a:cubicBezTo>
                  <a:pt x="18863" y="264179"/>
                  <a:pt x="3175" y="248715"/>
                  <a:pt x="3175" y="229385"/>
                </a:cubicBezTo>
                <a:cubicBezTo>
                  <a:pt x="3175" y="229385"/>
                  <a:pt x="3175" y="229385"/>
                  <a:pt x="3175" y="145621"/>
                </a:cubicBezTo>
                <a:cubicBezTo>
                  <a:pt x="3175" y="126291"/>
                  <a:pt x="18863" y="109538"/>
                  <a:pt x="38473" y="109538"/>
                </a:cubicBezTo>
                <a:close/>
                <a:moveTo>
                  <a:pt x="160734" y="88900"/>
                </a:moveTo>
                <a:cubicBezTo>
                  <a:pt x="160734" y="88900"/>
                  <a:pt x="160734" y="88900"/>
                  <a:pt x="171053" y="88900"/>
                </a:cubicBezTo>
                <a:cubicBezTo>
                  <a:pt x="172343" y="88900"/>
                  <a:pt x="173633" y="90195"/>
                  <a:pt x="173633" y="90195"/>
                </a:cubicBezTo>
                <a:cubicBezTo>
                  <a:pt x="174923" y="92785"/>
                  <a:pt x="176213" y="94080"/>
                  <a:pt x="174923" y="95375"/>
                </a:cubicBezTo>
                <a:cubicBezTo>
                  <a:pt x="174923" y="95375"/>
                  <a:pt x="174923" y="95375"/>
                  <a:pt x="169763" y="103146"/>
                </a:cubicBezTo>
                <a:cubicBezTo>
                  <a:pt x="169763" y="103146"/>
                  <a:pt x="169763" y="103146"/>
                  <a:pt x="172343" y="123867"/>
                </a:cubicBezTo>
                <a:cubicBezTo>
                  <a:pt x="172343" y="123867"/>
                  <a:pt x="172343" y="123867"/>
                  <a:pt x="167184" y="136818"/>
                </a:cubicBezTo>
                <a:cubicBezTo>
                  <a:pt x="167184" y="138113"/>
                  <a:pt x="164604" y="138113"/>
                  <a:pt x="164604" y="136818"/>
                </a:cubicBezTo>
                <a:cubicBezTo>
                  <a:pt x="164604" y="136818"/>
                  <a:pt x="164604" y="136818"/>
                  <a:pt x="159444" y="123867"/>
                </a:cubicBezTo>
                <a:cubicBezTo>
                  <a:pt x="159444" y="123867"/>
                  <a:pt x="159444" y="123867"/>
                  <a:pt x="162024" y="103146"/>
                </a:cubicBezTo>
                <a:cubicBezTo>
                  <a:pt x="162024" y="103146"/>
                  <a:pt x="162024" y="103146"/>
                  <a:pt x="156865" y="95375"/>
                </a:cubicBezTo>
                <a:cubicBezTo>
                  <a:pt x="155575" y="94080"/>
                  <a:pt x="156865" y="92785"/>
                  <a:pt x="158155" y="90195"/>
                </a:cubicBezTo>
                <a:cubicBezTo>
                  <a:pt x="158155" y="90195"/>
                  <a:pt x="159444" y="88900"/>
                  <a:pt x="160734" y="88900"/>
                </a:cubicBezTo>
                <a:close/>
                <a:moveTo>
                  <a:pt x="136182" y="88900"/>
                </a:moveTo>
                <a:cubicBezTo>
                  <a:pt x="137474" y="88900"/>
                  <a:pt x="138766" y="90201"/>
                  <a:pt x="138766" y="91502"/>
                </a:cubicBezTo>
                <a:cubicBezTo>
                  <a:pt x="138766" y="91502"/>
                  <a:pt x="138766" y="91502"/>
                  <a:pt x="165893" y="165652"/>
                </a:cubicBezTo>
                <a:cubicBezTo>
                  <a:pt x="165893" y="165652"/>
                  <a:pt x="165893" y="165652"/>
                  <a:pt x="193021" y="91502"/>
                </a:cubicBezTo>
                <a:cubicBezTo>
                  <a:pt x="193021" y="90201"/>
                  <a:pt x="195605" y="88900"/>
                  <a:pt x="196897" y="90201"/>
                </a:cubicBezTo>
                <a:cubicBezTo>
                  <a:pt x="196897" y="90201"/>
                  <a:pt x="196897" y="90201"/>
                  <a:pt x="208523" y="92802"/>
                </a:cubicBezTo>
                <a:cubicBezTo>
                  <a:pt x="222733" y="98006"/>
                  <a:pt x="231775" y="111015"/>
                  <a:pt x="231775" y="125325"/>
                </a:cubicBezTo>
                <a:cubicBezTo>
                  <a:pt x="231775" y="125325"/>
                  <a:pt x="231775" y="125325"/>
                  <a:pt x="231775" y="176059"/>
                </a:cubicBezTo>
                <a:cubicBezTo>
                  <a:pt x="231775" y="179961"/>
                  <a:pt x="229192" y="182563"/>
                  <a:pt x="226608" y="182563"/>
                </a:cubicBezTo>
                <a:cubicBezTo>
                  <a:pt x="226608" y="182563"/>
                  <a:pt x="226608" y="182563"/>
                  <a:pt x="105179" y="182563"/>
                </a:cubicBezTo>
                <a:cubicBezTo>
                  <a:pt x="102595" y="182563"/>
                  <a:pt x="100012" y="179961"/>
                  <a:pt x="100012" y="176059"/>
                </a:cubicBezTo>
                <a:cubicBezTo>
                  <a:pt x="100012" y="176059"/>
                  <a:pt x="100012" y="176059"/>
                  <a:pt x="100012" y="125325"/>
                </a:cubicBezTo>
                <a:cubicBezTo>
                  <a:pt x="100012" y="111015"/>
                  <a:pt x="109054" y="98006"/>
                  <a:pt x="123264" y="92802"/>
                </a:cubicBezTo>
                <a:cubicBezTo>
                  <a:pt x="123264" y="92802"/>
                  <a:pt x="123264" y="92802"/>
                  <a:pt x="134890" y="90201"/>
                </a:cubicBezTo>
                <a:cubicBezTo>
                  <a:pt x="134890" y="88900"/>
                  <a:pt x="134890" y="88900"/>
                  <a:pt x="136182" y="88900"/>
                </a:cubicBezTo>
                <a:close/>
                <a:moveTo>
                  <a:pt x="292100" y="19050"/>
                </a:moveTo>
                <a:cubicBezTo>
                  <a:pt x="314019" y="19050"/>
                  <a:pt x="331788" y="36819"/>
                  <a:pt x="331788" y="58738"/>
                </a:cubicBezTo>
                <a:cubicBezTo>
                  <a:pt x="331788" y="80657"/>
                  <a:pt x="314019" y="98426"/>
                  <a:pt x="292100" y="98426"/>
                </a:cubicBezTo>
                <a:cubicBezTo>
                  <a:pt x="270181" y="98426"/>
                  <a:pt x="252412" y="80657"/>
                  <a:pt x="252412" y="58738"/>
                </a:cubicBezTo>
                <a:cubicBezTo>
                  <a:pt x="252412" y="36819"/>
                  <a:pt x="270181" y="19050"/>
                  <a:pt x="292100" y="19050"/>
                </a:cubicBezTo>
                <a:close/>
                <a:moveTo>
                  <a:pt x="39688" y="19050"/>
                </a:moveTo>
                <a:cubicBezTo>
                  <a:pt x="61607" y="19050"/>
                  <a:pt x="79376" y="36819"/>
                  <a:pt x="79376" y="58738"/>
                </a:cubicBezTo>
                <a:cubicBezTo>
                  <a:pt x="79376" y="80657"/>
                  <a:pt x="61607" y="98426"/>
                  <a:pt x="39688" y="98426"/>
                </a:cubicBezTo>
                <a:cubicBezTo>
                  <a:pt x="17769" y="98426"/>
                  <a:pt x="0" y="80657"/>
                  <a:pt x="0" y="58738"/>
                </a:cubicBezTo>
                <a:cubicBezTo>
                  <a:pt x="0" y="36819"/>
                  <a:pt x="17769" y="19050"/>
                  <a:pt x="39688" y="19050"/>
                </a:cubicBezTo>
                <a:close/>
                <a:moveTo>
                  <a:pt x="165894" y="0"/>
                </a:moveTo>
                <a:cubicBezTo>
                  <a:pt x="187375" y="0"/>
                  <a:pt x="204788" y="17769"/>
                  <a:pt x="204788" y="39688"/>
                </a:cubicBezTo>
                <a:cubicBezTo>
                  <a:pt x="204788" y="61607"/>
                  <a:pt x="187375" y="79376"/>
                  <a:pt x="165894" y="79376"/>
                </a:cubicBezTo>
                <a:cubicBezTo>
                  <a:pt x="144413" y="79376"/>
                  <a:pt x="127000" y="61607"/>
                  <a:pt x="127000" y="39688"/>
                </a:cubicBezTo>
                <a:cubicBezTo>
                  <a:pt x="127000" y="17769"/>
                  <a:pt x="144413" y="0"/>
                  <a:pt x="16589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Times New Roman" panose="02020603050405020304" pitchFamily="18" charset="0"/>
              <a:cs typeface="Times New Roman" panose="02020603050405020304" pitchFamily="18" charset="0"/>
            </a:endParaRPr>
          </a:p>
        </p:txBody>
      </p:sp>
      <p:sp>
        <p:nvSpPr>
          <p:cNvPr id="33" name="椭圆 28"/>
          <p:cNvSpPr/>
          <p:nvPr/>
        </p:nvSpPr>
        <p:spPr>
          <a:xfrm>
            <a:off x="10114618" y="3815526"/>
            <a:ext cx="609600" cy="609600"/>
          </a:xfrm>
          <a:custGeom>
            <a:avLst/>
            <a:gdLst>
              <a:gd name="connsiteX0" fmla="*/ 157638 w 338138"/>
              <a:gd name="connsiteY0" fmla="*/ 144463 h 338138"/>
              <a:gd name="connsiteX1" fmla="*/ 165544 w 338138"/>
              <a:gd name="connsiteY1" fmla="*/ 148443 h 338138"/>
              <a:gd name="connsiteX2" fmla="*/ 249865 w 338138"/>
              <a:gd name="connsiteY2" fmla="*/ 233341 h 338138"/>
              <a:gd name="connsiteX3" fmla="*/ 280167 w 338138"/>
              <a:gd name="connsiteY3" fmla="*/ 232015 h 338138"/>
              <a:gd name="connsiteX4" fmla="*/ 286755 w 338138"/>
              <a:gd name="connsiteY4" fmla="*/ 234668 h 338138"/>
              <a:gd name="connsiteX5" fmla="*/ 335503 w 338138"/>
              <a:gd name="connsiteY5" fmla="*/ 283750 h 338138"/>
              <a:gd name="connsiteX6" fmla="*/ 338138 w 338138"/>
              <a:gd name="connsiteY6" fmla="*/ 293036 h 338138"/>
              <a:gd name="connsiteX7" fmla="*/ 330233 w 338138"/>
              <a:gd name="connsiteY7" fmla="*/ 298342 h 338138"/>
              <a:gd name="connsiteX8" fmla="*/ 311788 w 338138"/>
              <a:gd name="connsiteY8" fmla="*/ 303648 h 338138"/>
              <a:gd name="connsiteX9" fmla="*/ 303883 w 338138"/>
              <a:gd name="connsiteY9" fmla="*/ 310281 h 338138"/>
              <a:gd name="connsiteX10" fmla="*/ 299930 w 338138"/>
              <a:gd name="connsiteY10" fmla="*/ 331505 h 338138"/>
              <a:gd name="connsiteX11" fmla="*/ 293343 w 338138"/>
              <a:gd name="connsiteY11" fmla="*/ 338138 h 338138"/>
              <a:gd name="connsiteX12" fmla="*/ 290708 w 338138"/>
              <a:gd name="connsiteY12" fmla="*/ 338138 h 338138"/>
              <a:gd name="connsiteX13" fmla="*/ 284120 w 338138"/>
              <a:gd name="connsiteY13" fmla="*/ 335485 h 338138"/>
              <a:gd name="connsiteX14" fmla="*/ 235372 w 338138"/>
              <a:gd name="connsiteY14" fmla="*/ 286403 h 338138"/>
              <a:gd name="connsiteX15" fmla="*/ 232737 w 338138"/>
              <a:gd name="connsiteY15" fmla="*/ 279770 h 338138"/>
              <a:gd name="connsiteX16" fmla="*/ 234054 w 338138"/>
              <a:gd name="connsiteY16" fmla="*/ 249260 h 338138"/>
              <a:gd name="connsiteX17" fmla="*/ 149733 w 338138"/>
              <a:gd name="connsiteY17" fmla="*/ 164361 h 338138"/>
              <a:gd name="connsiteX18" fmla="*/ 149733 w 338138"/>
              <a:gd name="connsiteY18" fmla="*/ 148443 h 338138"/>
              <a:gd name="connsiteX19" fmla="*/ 157638 w 338138"/>
              <a:gd name="connsiteY19" fmla="*/ 144463 h 338138"/>
              <a:gd name="connsiteX20" fmla="*/ 145922 w 338138"/>
              <a:gd name="connsiteY20" fmla="*/ 120650 h 338138"/>
              <a:gd name="connsiteX21" fmla="*/ 169863 w 338138"/>
              <a:gd name="connsiteY21" fmla="*/ 137383 h 338138"/>
              <a:gd name="connsiteX22" fmla="*/ 157893 w 338138"/>
              <a:gd name="connsiteY22" fmla="*/ 133522 h 338138"/>
              <a:gd name="connsiteX23" fmla="*/ 141931 w 338138"/>
              <a:gd name="connsiteY23" fmla="*/ 141245 h 338138"/>
              <a:gd name="connsiteX24" fmla="*/ 137941 w 338138"/>
              <a:gd name="connsiteY24" fmla="*/ 168275 h 338138"/>
              <a:gd name="connsiteX25" fmla="*/ 120650 w 338138"/>
              <a:gd name="connsiteY25" fmla="*/ 145106 h 338138"/>
              <a:gd name="connsiteX26" fmla="*/ 145922 w 338138"/>
              <a:gd name="connsiteY26" fmla="*/ 120650 h 338138"/>
              <a:gd name="connsiteX27" fmla="*/ 146051 w 338138"/>
              <a:gd name="connsiteY27" fmla="*/ 60325 h 338138"/>
              <a:gd name="connsiteX28" fmla="*/ 230188 w 338138"/>
              <a:gd name="connsiteY28" fmla="*/ 145257 h 338138"/>
              <a:gd name="connsiteX29" fmla="*/ 219671 w 338138"/>
              <a:gd name="connsiteY29" fmla="*/ 186395 h 338138"/>
              <a:gd name="connsiteX30" fmla="*/ 193378 w 338138"/>
              <a:gd name="connsiteY30" fmla="*/ 161181 h 338138"/>
              <a:gd name="connsiteX31" fmla="*/ 196007 w 338138"/>
              <a:gd name="connsiteY31" fmla="*/ 145257 h 338138"/>
              <a:gd name="connsiteX32" fmla="*/ 146051 w 338138"/>
              <a:gd name="connsiteY32" fmla="*/ 94828 h 338138"/>
              <a:gd name="connsiteX33" fmla="*/ 96094 w 338138"/>
              <a:gd name="connsiteY33" fmla="*/ 145257 h 338138"/>
              <a:gd name="connsiteX34" fmla="*/ 146051 w 338138"/>
              <a:gd name="connsiteY34" fmla="*/ 195685 h 338138"/>
              <a:gd name="connsiteX35" fmla="*/ 161827 w 338138"/>
              <a:gd name="connsiteY35" fmla="*/ 193031 h 338138"/>
              <a:gd name="connsiteX36" fmla="*/ 188119 w 338138"/>
              <a:gd name="connsiteY36" fmla="*/ 219572 h 338138"/>
              <a:gd name="connsiteX37" fmla="*/ 146051 w 338138"/>
              <a:gd name="connsiteY37" fmla="*/ 230188 h 338138"/>
              <a:gd name="connsiteX38" fmla="*/ 61913 w 338138"/>
              <a:gd name="connsiteY38" fmla="*/ 145257 h 338138"/>
              <a:gd name="connsiteX39" fmla="*/ 146051 w 338138"/>
              <a:gd name="connsiteY39" fmla="*/ 60325 h 338138"/>
              <a:gd name="connsiteX40" fmla="*/ 145257 w 338138"/>
              <a:gd name="connsiteY40" fmla="*/ 0 h 338138"/>
              <a:gd name="connsiteX41" fmla="*/ 290513 w 338138"/>
              <a:gd name="connsiteY41" fmla="*/ 145257 h 338138"/>
              <a:gd name="connsiteX42" fmla="*/ 269385 w 338138"/>
              <a:gd name="connsiteY42" fmla="*/ 221846 h 338138"/>
              <a:gd name="connsiteX43" fmla="*/ 254859 w 338138"/>
              <a:gd name="connsiteY43" fmla="*/ 221846 h 338138"/>
              <a:gd name="connsiteX44" fmla="*/ 239013 w 338138"/>
              <a:gd name="connsiteY44" fmla="*/ 206000 h 338138"/>
              <a:gd name="connsiteX45" fmla="*/ 256180 w 338138"/>
              <a:gd name="connsiteY45" fmla="*/ 145257 h 338138"/>
              <a:gd name="connsiteX46" fmla="*/ 145257 w 338138"/>
              <a:gd name="connsiteY46" fmla="*/ 34333 h 338138"/>
              <a:gd name="connsiteX47" fmla="*/ 34333 w 338138"/>
              <a:gd name="connsiteY47" fmla="*/ 145257 h 338138"/>
              <a:gd name="connsiteX48" fmla="*/ 145257 w 338138"/>
              <a:gd name="connsiteY48" fmla="*/ 256180 h 338138"/>
              <a:gd name="connsiteX49" fmla="*/ 206000 w 338138"/>
              <a:gd name="connsiteY49" fmla="*/ 239013 h 338138"/>
              <a:gd name="connsiteX50" fmla="*/ 221847 w 338138"/>
              <a:gd name="connsiteY50" fmla="*/ 254859 h 338138"/>
              <a:gd name="connsiteX51" fmla="*/ 221847 w 338138"/>
              <a:gd name="connsiteY51" fmla="*/ 269385 h 338138"/>
              <a:gd name="connsiteX52" fmla="*/ 145257 w 338138"/>
              <a:gd name="connsiteY52" fmla="*/ 290513 h 338138"/>
              <a:gd name="connsiteX53" fmla="*/ 0 w 338138"/>
              <a:gd name="connsiteY53" fmla="*/ 145257 h 338138"/>
              <a:gd name="connsiteX54" fmla="*/ 145257 w 338138"/>
              <a:gd name="connsiteY54" fmla="*/ 0 h 33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38138" h="338138">
                <a:moveTo>
                  <a:pt x="157638" y="144463"/>
                </a:moveTo>
                <a:cubicBezTo>
                  <a:pt x="160273" y="144463"/>
                  <a:pt x="162908" y="145790"/>
                  <a:pt x="165544" y="148443"/>
                </a:cubicBezTo>
                <a:cubicBezTo>
                  <a:pt x="165544" y="148443"/>
                  <a:pt x="165544" y="148443"/>
                  <a:pt x="249865" y="233341"/>
                </a:cubicBezTo>
                <a:cubicBezTo>
                  <a:pt x="249865" y="233341"/>
                  <a:pt x="249865" y="233341"/>
                  <a:pt x="280167" y="232015"/>
                </a:cubicBezTo>
                <a:cubicBezTo>
                  <a:pt x="282803" y="232015"/>
                  <a:pt x="285438" y="233341"/>
                  <a:pt x="286755" y="234668"/>
                </a:cubicBezTo>
                <a:cubicBezTo>
                  <a:pt x="286755" y="234668"/>
                  <a:pt x="286755" y="234668"/>
                  <a:pt x="335503" y="283750"/>
                </a:cubicBezTo>
                <a:cubicBezTo>
                  <a:pt x="338138" y="286403"/>
                  <a:pt x="338138" y="289056"/>
                  <a:pt x="338138" y="293036"/>
                </a:cubicBezTo>
                <a:cubicBezTo>
                  <a:pt x="336821" y="295689"/>
                  <a:pt x="334186" y="298342"/>
                  <a:pt x="330233" y="298342"/>
                </a:cubicBezTo>
                <a:cubicBezTo>
                  <a:pt x="330233" y="298342"/>
                  <a:pt x="330233" y="298342"/>
                  <a:pt x="311788" y="303648"/>
                </a:cubicBezTo>
                <a:cubicBezTo>
                  <a:pt x="307835" y="303648"/>
                  <a:pt x="305200" y="306301"/>
                  <a:pt x="303883" y="310281"/>
                </a:cubicBezTo>
                <a:cubicBezTo>
                  <a:pt x="303883" y="310281"/>
                  <a:pt x="303883" y="310281"/>
                  <a:pt x="299930" y="331505"/>
                </a:cubicBezTo>
                <a:cubicBezTo>
                  <a:pt x="298613" y="334158"/>
                  <a:pt x="295978" y="336812"/>
                  <a:pt x="293343" y="338138"/>
                </a:cubicBezTo>
                <a:cubicBezTo>
                  <a:pt x="292025" y="338138"/>
                  <a:pt x="292025" y="338138"/>
                  <a:pt x="290708" y="338138"/>
                </a:cubicBezTo>
                <a:cubicBezTo>
                  <a:pt x="288073" y="338138"/>
                  <a:pt x="285438" y="336812"/>
                  <a:pt x="284120" y="335485"/>
                </a:cubicBezTo>
                <a:cubicBezTo>
                  <a:pt x="284120" y="335485"/>
                  <a:pt x="284120" y="335485"/>
                  <a:pt x="235372" y="286403"/>
                </a:cubicBezTo>
                <a:cubicBezTo>
                  <a:pt x="232737" y="283750"/>
                  <a:pt x="232737" y="281097"/>
                  <a:pt x="232737" y="279770"/>
                </a:cubicBezTo>
                <a:cubicBezTo>
                  <a:pt x="232737" y="279770"/>
                  <a:pt x="232737" y="279770"/>
                  <a:pt x="234054" y="249260"/>
                </a:cubicBezTo>
                <a:cubicBezTo>
                  <a:pt x="234054" y="249260"/>
                  <a:pt x="234054" y="249260"/>
                  <a:pt x="149733" y="164361"/>
                </a:cubicBezTo>
                <a:cubicBezTo>
                  <a:pt x="144463" y="159055"/>
                  <a:pt x="144463" y="152422"/>
                  <a:pt x="149733" y="148443"/>
                </a:cubicBezTo>
                <a:cubicBezTo>
                  <a:pt x="151051" y="145790"/>
                  <a:pt x="155003" y="144463"/>
                  <a:pt x="157638" y="144463"/>
                </a:cubicBezTo>
                <a:close/>
                <a:moveTo>
                  <a:pt x="145922" y="120650"/>
                </a:moveTo>
                <a:cubicBezTo>
                  <a:pt x="157893" y="120650"/>
                  <a:pt x="167203" y="128373"/>
                  <a:pt x="169863" y="137383"/>
                </a:cubicBezTo>
                <a:cubicBezTo>
                  <a:pt x="167203" y="134809"/>
                  <a:pt x="161883" y="133522"/>
                  <a:pt x="157893" y="133522"/>
                </a:cubicBezTo>
                <a:cubicBezTo>
                  <a:pt x="151242" y="133522"/>
                  <a:pt x="145922" y="136096"/>
                  <a:pt x="141931" y="141245"/>
                </a:cubicBezTo>
                <a:cubicBezTo>
                  <a:pt x="133951" y="147680"/>
                  <a:pt x="132620" y="160552"/>
                  <a:pt x="137941" y="168275"/>
                </a:cubicBezTo>
                <a:cubicBezTo>
                  <a:pt x="128630" y="165701"/>
                  <a:pt x="120650" y="156691"/>
                  <a:pt x="120650" y="145106"/>
                </a:cubicBezTo>
                <a:cubicBezTo>
                  <a:pt x="120650" y="132234"/>
                  <a:pt x="132620" y="120650"/>
                  <a:pt x="145922" y="120650"/>
                </a:cubicBezTo>
                <a:close/>
                <a:moveTo>
                  <a:pt x="146051" y="60325"/>
                </a:moveTo>
                <a:cubicBezTo>
                  <a:pt x="192063" y="60325"/>
                  <a:pt x="230188" y="98810"/>
                  <a:pt x="230188" y="145257"/>
                </a:cubicBezTo>
                <a:cubicBezTo>
                  <a:pt x="230188" y="159854"/>
                  <a:pt x="226244" y="174452"/>
                  <a:pt x="219671" y="186395"/>
                </a:cubicBezTo>
                <a:lnTo>
                  <a:pt x="193378" y="161181"/>
                </a:lnTo>
                <a:cubicBezTo>
                  <a:pt x="196007" y="155873"/>
                  <a:pt x="196007" y="150565"/>
                  <a:pt x="196007" y="145257"/>
                </a:cubicBezTo>
                <a:cubicBezTo>
                  <a:pt x="196007" y="117388"/>
                  <a:pt x="173658" y="94828"/>
                  <a:pt x="146051" y="94828"/>
                </a:cubicBezTo>
                <a:cubicBezTo>
                  <a:pt x="118443" y="94828"/>
                  <a:pt x="96094" y="117388"/>
                  <a:pt x="96094" y="145257"/>
                </a:cubicBezTo>
                <a:cubicBezTo>
                  <a:pt x="96094" y="173125"/>
                  <a:pt x="118443" y="195685"/>
                  <a:pt x="146051" y="195685"/>
                </a:cubicBezTo>
                <a:cubicBezTo>
                  <a:pt x="151309" y="195685"/>
                  <a:pt x="156568" y="194358"/>
                  <a:pt x="161827" y="193031"/>
                </a:cubicBezTo>
                <a:cubicBezTo>
                  <a:pt x="161827" y="193031"/>
                  <a:pt x="161827" y="193031"/>
                  <a:pt x="188119" y="219572"/>
                </a:cubicBezTo>
                <a:cubicBezTo>
                  <a:pt x="174973" y="226207"/>
                  <a:pt x="161827" y="230188"/>
                  <a:pt x="146051" y="230188"/>
                </a:cubicBezTo>
                <a:cubicBezTo>
                  <a:pt x="100038" y="230188"/>
                  <a:pt x="61913" y="191703"/>
                  <a:pt x="61913" y="145257"/>
                </a:cubicBezTo>
                <a:cubicBezTo>
                  <a:pt x="61913" y="98810"/>
                  <a:pt x="100038" y="60325"/>
                  <a:pt x="146051" y="60325"/>
                </a:cubicBezTo>
                <a:close/>
                <a:moveTo>
                  <a:pt x="145257" y="0"/>
                </a:moveTo>
                <a:cubicBezTo>
                  <a:pt x="225808" y="0"/>
                  <a:pt x="290513" y="64705"/>
                  <a:pt x="290513" y="145257"/>
                </a:cubicBezTo>
                <a:cubicBezTo>
                  <a:pt x="290513" y="172987"/>
                  <a:pt x="282590" y="199398"/>
                  <a:pt x="269385" y="221846"/>
                </a:cubicBezTo>
                <a:cubicBezTo>
                  <a:pt x="269385" y="221846"/>
                  <a:pt x="269385" y="221846"/>
                  <a:pt x="254859" y="221846"/>
                </a:cubicBezTo>
                <a:cubicBezTo>
                  <a:pt x="254859" y="221846"/>
                  <a:pt x="254859" y="221846"/>
                  <a:pt x="239013" y="206000"/>
                </a:cubicBezTo>
                <a:cubicBezTo>
                  <a:pt x="249577" y="188833"/>
                  <a:pt x="256180" y="167705"/>
                  <a:pt x="256180" y="145257"/>
                </a:cubicBezTo>
                <a:cubicBezTo>
                  <a:pt x="256180" y="84513"/>
                  <a:pt x="207321" y="34333"/>
                  <a:pt x="145257" y="34333"/>
                </a:cubicBezTo>
                <a:cubicBezTo>
                  <a:pt x="84513" y="34333"/>
                  <a:pt x="34333" y="84513"/>
                  <a:pt x="34333" y="145257"/>
                </a:cubicBezTo>
                <a:cubicBezTo>
                  <a:pt x="34333" y="207321"/>
                  <a:pt x="84513" y="256180"/>
                  <a:pt x="145257" y="256180"/>
                </a:cubicBezTo>
                <a:cubicBezTo>
                  <a:pt x="167705" y="256180"/>
                  <a:pt x="188834" y="249577"/>
                  <a:pt x="206000" y="239013"/>
                </a:cubicBezTo>
                <a:cubicBezTo>
                  <a:pt x="206000" y="239013"/>
                  <a:pt x="206000" y="239013"/>
                  <a:pt x="221847" y="254859"/>
                </a:cubicBezTo>
                <a:cubicBezTo>
                  <a:pt x="221847" y="254859"/>
                  <a:pt x="221847" y="254859"/>
                  <a:pt x="221847" y="269385"/>
                </a:cubicBezTo>
                <a:cubicBezTo>
                  <a:pt x="199398" y="282590"/>
                  <a:pt x="172988" y="290513"/>
                  <a:pt x="145257" y="290513"/>
                </a:cubicBezTo>
                <a:cubicBezTo>
                  <a:pt x="64705" y="290513"/>
                  <a:pt x="0" y="225808"/>
                  <a:pt x="0" y="145257"/>
                </a:cubicBezTo>
                <a:cubicBezTo>
                  <a:pt x="0" y="64705"/>
                  <a:pt x="64705" y="0"/>
                  <a:pt x="1452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Times New Roman" panose="02020603050405020304" pitchFamily="18" charset="0"/>
              <a:cs typeface="Times New Roman" panose="02020603050405020304" pitchFamily="18" charset="0"/>
            </a:endParaRPr>
          </a:p>
        </p:txBody>
      </p:sp>
      <p:sp>
        <p:nvSpPr>
          <p:cNvPr id="34" name="矩形 33"/>
          <p:cNvSpPr/>
          <p:nvPr/>
        </p:nvSpPr>
        <p:spPr>
          <a:xfrm>
            <a:off x="4309034" y="2385658"/>
            <a:ext cx="1578167" cy="423545"/>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b="1" dirty="0">
                <a:solidFill>
                  <a:schemeClr val="bg1"/>
                </a:solidFill>
                <a:latin typeface="Times New Roman" panose="02020603050405020304" pitchFamily="18" charset="0"/>
                <a:ea typeface="微软雅黑" panose="020B0503020204020204" pitchFamily="34" charset="-122"/>
              </a:rPr>
              <a:t>选题的介绍</a:t>
            </a:r>
            <a:endParaRPr lang="zh-CN" altLang="en-US" b="1" dirty="0">
              <a:solidFill>
                <a:schemeClr val="bg1"/>
              </a:solidFill>
              <a:latin typeface="Times New Roman" panose="02020603050405020304" pitchFamily="18" charset="0"/>
              <a:ea typeface="微软雅黑" panose="020B0503020204020204" pitchFamily="34" charset="-122"/>
            </a:endParaRPr>
          </a:p>
        </p:txBody>
      </p:sp>
      <p:sp>
        <p:nvSpPr>
          <p:cNvPr id="35" name="矩形 34"/>
          <p:cNvSpPr/>
          <p:nvPr/>
        </p:nvSpPr>
        <p:spPr>
          <a:xfrm>
            <a:off x="4309034" y="4598660"/>
            <a:ext cx="1578167" cy="423545"/>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b="1">
                <a:solidFill>
                  <a:schemeClr val="bg1"/>
                </a:solidFill>
                <a:latin typeface="Times New Roman" panose="02020603050405020304" pitchFamily="18" charset="0"/>
                <a:ea typeface="微软雅黑" panose="020B0503020204020204" pitchFamily="34" charset="-122"/>
              </a:rPr>
              <a:t>选题研究实施</a:t>
            </a:r>
            <a:endParaRPr lang="zh-CN" altLang="en-US" b="1">
              <a:solidFill>
                <a:schemeClr val="bg1"/>
              </a:solidFill>
              <a:latin typeface="Times New Roman" panose="02020603050405020304" pitchFamily="18" charset="0"/>
              <a:ea typeface="微软雅黑" panose="020B0503020204020204" pitchFamily="34" charset="-122"/>
            </a:endParaRPr>
          </a:p>
        </p:txBody>
      </p:sp>
      <p:sp>
        <p:nvSpPr>
          <p:cNvPr id="36" name="矩形 35"/>
          <p:cNvSpPr/>
          <p:nvPr/>
        </p:nvSpPr>
        <p:spPr>
          <a:xfrm>
            <a:off x="9630064" y="2385658"/>
            <a:ext cx="1578167" cy="423545"/>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b="1">
                <a:solidFill>
                  <a:schemeClr val="bg1"/>
                </a:solidFill>
                <a:latin typeface="Times New Roman" panose="02020603050405020304" pitchFamily="18" charset="0"/>
                <a:ea typeface="微软雅黑" panose="020B0503020204020204" pitchFamily="34" charset="-122"/>
              </a:rPr>
              <a:t>项目团队介绍</a:t>
            </a:r>
            <a:endParaRPr lang="zh-CN" altLang="en-US" b="1">
              <a:solidFill>
                <a:schemeClr val="bg1"/>
              </a:solidFill>
              <a:latin typeface="Times New Roman" panose="02020603050405020304" pitchFamily="18" charset="0"/>
              <a:ea typeface="微软雅黑" panose="020B0503020204020204" pitchFamily="34" charset="-122"/>
            </a:endParaRPr>
          </a:p>
        </p:txBody>
      </p:sp>
      <p:sp>
        <p:nvSpPr>
          <p:cNvPr id="37" name="矩形 36"/>
          <p:cNvSpPr/>
          <p:nvPr/>
        </p:nvSpPr>
        <p:spPr>
          <a:xfrm>
            <a:off x="9630064" y="4598660"/>
            <a:ext cx="1578167" cy="386080"/>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1600" b="1">
                <a:solidFill>
                  <a:schemeClr val="bg1"/>
                </a:solidFill>
                <a:latin typeface="Times New Roman" panose="02020603050405020304" pitchFamily="18" charset="0"/>
                <a:ea typeface="微软雅黑" panose="020B0503020204020204" pitchFamily="34" charset="-122"/>
              </a:rPr>
              <a:t>研究目标成果</a:t>
            </a:r>
            <a:endParaRPr lang="zh-CN" altLang="en-US" sz="1600" b="1">
              <a:solidFill>
                <a:schemeClr val="bg1"/>
              </a:solidFill>
              <a:latin typeface="Times New Roman" panose="02020603050405020304" pitchFamily="18" charset="0"/>
              <a:ea typeface="微软雅黑" panose="020B0503020204020204" pitchFamily="34" charset="-122"/>
            </a:endParaRPr>
          </a:p>
        </p:txBody>
      </p:sp>
      <p:pic>
        <p:nvPicPr>
          <p:cNvPr id="38" name="图片 37" descr="checkbox"/>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83760" y="1627662"/>
            <a:ext cx="708660" cy="708660"/>
          </a:xfrm>
          <a:prstGeom prst="rect">
            <a:avLst/>
          </a:prstGeom>
        </p:spPr>
      </p:pic>
      <p:sp>
        <p:nvSpPr>
          <p:cNvPr id="39" name="矩形: 圆角 22"/>
          <p:cNvSpPr/>
          <p:nvPr/>
        </p:nvSpPr>
        <p:spPr>
          <a:xfrm>
            <a:off x="4171315" y="3505200"/>
            <a:ext cx="36000" cy="1827530"/>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Times New Roman" panose="02020603050405020304" pitchFamily="18" charset="0"/>
              <a:cs typeface="Times New Roman" panose="02020603050405020304" pitchFamily="18" charset="0"/>
            </a:endParaRPr>
          </a:p>
        </p:txBody>
      </p:sp>
      <p:sp>
        <p:nvSpPr>
          <p:cNvPr id="47" name="矩形: 圆角 19"/>
          <p:cNvSpPr/>
          <p:nvPr/>
        </p:nvSpPr>
        <p:spPr>
          <a:xfrm>
            <a:off x="9497060" y="3505200"/>
            <a:ext cx="36000" cy="1827530"/>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Times New Roman" panose="02020603050405020304" pitchFamily="18" charset="0"/>
              <a:cs typeface="Times New Roman" panose="02020603050405020304" pitchFamily="18" charset="0"/>
            </a:endParaRPr>
          </a:p>
        </p:txBody>
      </p:sp>
      <p:sp>
        <p:nvSpPr>
          <p:cNvPr id="48" name="矩形: 圆角 12"/>
          <p:cNvSpPr/>
          <p:nvPr/>
        </p:nvSpPr>
        <p:spPr>
          <a:xfrm>
            <a:off x="4171315" y="1327785"/>
            <a:ext cx="36000" cy="1827530"/>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Times New Roman" panose="02020603050405020304" pitchFamily="18" charset="0"/>
              <a:cs typeface="Times New Roman" panose="02020603050405020304" pitchFamily="18" charset="0"/>
            </a:endParaRPr>
          </a:p>
        </p:txBody>
      </p:sp>
      <p:sp>
        <p:nvSpPr>
          <p:cNvPr id="49" name="矩形: 圆角 9"/>
          <p:cNvSpPr/>
          <p:nvPr/>
        </p:nvSpPr>
        <p:spPr>
          <a:xfrm>
            <a:off x="9497060" y="1327785"/>
            <a:ext cx="36000" cy="1827530"/>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Times New Roman" panose="02020603050405020304" pitchFamily="18" charset="0"/>
              <a:cs typeface="Times New Roman" panose="02020603050405020304" pitchFamily="18" charset="0"/>
            </a:endParaRPr>
          </a:p>
        </p:txBody>
      </p:sp>
      <p:sp>
        <p:nvSpPr>
          <p:cNvPr id="4" name="文本框 3"/>
          <p:cNvSpPr txBox="1"/>
          <p:nvPr/>
        </p:nvSpPr>
        <p:spPr>
          <a:xfrm>
            <a:off x="6264910" y="962660"/>
            <a:ext cx="5506085" cy="2014855"/>
          </a:xfrm>
          <a:prstGeom prst="rect">
            <a:avLst/>
          </a:prstGeom>
          <a:noFill/>
        </p:spPr>
        <p:txBody>
          <a:bodyPr wrap="square" rtlCol="0" anchor="t">
            <a:spAutoFit/>
          </a:bodyPr>
          <a:p>
            <a:pPr fontAlgn="auto">
              <a:lnSpc>
                <a:spcPts val="3000"/>
              </a:lnSpc>
            </a:pPr>
            <a:r>
              <a:rPr lang="en-US" altLang="zh-CN" sz="2200">
                <a:solidFill>
                  <a:srgbClr val="FF0000"/>
                </a:solidFill>
                <a:latin typeface="Times New Roman" panose="02020603050405020304" pitchFamily="18" charset="0"/>
                <a:cs typeface="Times New Roman" panose="02020603050405020304" pitchFamily="18" charset="0"/>
              </a:rPr>
              <a:t>Why Semantic Communication?</a:t>
            </a:r>
            <a:endParaRPr lang="en-US" altLang="zh-CN" sz="2200">
              <a:solidFill>
                <a:srgbClr val="FF0000"/>
              </a:solidFill>
              <a:latin typeface="Times New Roman" panose="02020603050405020304" pitchFamily="18" charset="0"/>
              <a:cs typeface="Times New Roman" panose="02020603050405020304" pitchFamily="18" charset="0"/>
            </a:endParaRPr>
          </a:p>
          <a:p>
            <a:pPr marL="285750" indent="-285750" fontAlgn="auto">
              <a:lnSpc>
                <a:spcPts val="3000"/>
              </a:lnSpc>
              <a:buFont typeface="Wingdings" panose="05000000000000000000" charset="0"/>
              <a:buChar char="Ø"/>
            </a:pPr>
            <a:r>
              <a:rPr lang="en-US" altLang="zh-CN" sz="2200">
                <a:solidFill>
                  <a:schemeClr val="tx1"/>
                </a:solidFill>
                <a:latin typeface="Times New Roman" panose="02020603050405020304" pitchFamily="18" charset="0"/>
                <a:cs typeface="Times New Roman" panose="02020603050405020304" pitchFamily="18" charset="0"/>
              </a:rPr>
              <a:t>Traditional communication transmits raw bits, causing high redundancy.</a:t>
            </a:r>
            <a:endParaRPr lang="en-US" altLang="zh-CN" sz="2200">
              <a:solidFill>
                <a:schemeClr val="tx1"/>
              </a:solidFill>
              <a:latin typeface="Times New Roman" panose="02020603050405020304" pitchFamily="18" charset="0"/>
              <a:cs typeface="Times New Roman" panose="02020603050405020304" pitchFamily="18" charset="0"/>
            </a:endParaRPr>
          </a:p>
          <a:p>
            <a:pPr marL="285750" indent="-285750" fontAlgn="auto">
              <a:lnSpc>
                <a:spcPts val="3000"/>
              </a:lnSpc>
              <a:buFont typeface="Wingdings" panose="05000000000000000000" charset="0"/>
              <a:buChar char="Ø"/>
            </a:pPr>
            <a:r>
              <a:rPr lang="en-US" altLang="zh-CN" sz="2200">
                <a:solidFill>
                  <a:schemeClr val="tx1"/>
                </a:solidFill>
                <a:latin typeface="Times New Roman" panose="02020603050405020304" pitchFamily="18" charset="0"/>
                <a:cs typeface="Times New Roman" panose="02020603050405020304" pitchFamily="18" charset="0"/>
              </a:rPr>
              <a:t>Semantic communication focuses on meaning, improving transmission efficiency.</a:t>
            </a:r>
            <a:endParaRPr lang="en-US" altLang="zh-CN" sz="2200">
              <a:solidFill>
                <a:schemeClr val="tx1"/>
              </a:solidFill>
              <a:latin typeface="Times New Roman" panose="02020603050405020304" pitchFamily="18" charset="0"/>
              <a:cs typeface="Times New Roman" panose="02020603050405020304" pitchFamily="18" charset="0"/>
            </a:endParaRPr>
          </a:p>
        </p:txBody>
      </p:sp>
      <p:pic>
        <p:nvPicPr>
          <p:cNvPr id="3" name="图片 2" descr="ChatGPT Image 2026年6月22日 21_53_09"/>
          <p:cNvPicPr>
            <a:picLocks noChangeAspect="1"/>
          </p:cNvPicPr>
          <p:nvPr/>
        </p:nvPicPr>
        <p:blipFill>
          <a:blip r:embed="rId4"/>
          <a:srcRect l="1138" t="9814" r="873" b="12997"/>
          <a:stretch>
            <a:fillRect/>
          </a:stretch>
        </p:blipFill>
        <p:spPr>
          <a:xfrm>
            <a:off x="415290" y="4537710"/>
            <a:ext cx="5631180" cy="1478280"/>
          </a:xfrm>
          <a:prstGeom prst="rect">
            <a:avLst/>
          </a:prstGeom>
        </p:spPr>
      </p:pic>
      <p:sp>
        <p:nvSpPr>
          <p:cNvPr id="7" name="文本框 6"/>
          <p:cNvSpPr txBox="1"/>
          <p:nvPr/>
        </p:nvSpPr>
        <p:spPr>
          <a:xfrm>
            <a:off x="457200" y="5579110"/>
            <a:ext cx="1211580" cy="398780"/>
          </a:xfrm>
          <a:prstGeom prst="rect">
            <a:avLst/>
          </a:prstGeom>
          <a:noFill/>
        </p:spPr>
        <p:txBody>
          <a:bodyPr wrap="square" rtlCol="0">
            <a:spAutoFit/>
          </a:bodyPr>
          <a:p>
            <a:pPr algn="ctr"/>
            <a:r>
              <a:rPr lang="en-US" altLang="zh-CN" sz="1000" b="1">
                <a:latin typeface="Times New Roman" panose="02020603050405020304" pitchFamily="18" charset="0"/>
                <a:cs typeface="Times New Roman" panose="02020603050405020304" pitchFamily="18" charset="0"/>
              </a:rPr>
              <a:t>Intelligent</a:t>
            </a:r>
            <a:endParaRPr lang="en-US" altLang="zh-CN" sz="1000" b="1">
              <a:latin typeface="Times New Roman" panose="02020603050405020304" pitchFamily="18" charset="0"/>
              <a:cs typeface="Times New Roman" panose="02020603050405020304" pitchFamily="18" charset="0"/>
            </a:endParaRPr>
          </a:p>
          <a:p>
            <a:pPr algn="ctr"/>
            <a:r>
              <a:rPr lang="en-US" altLang="zh-CN" sz="1000" b="1">
                <a:latin typeface="Times New Roman" panose="02020603050405020304" pitchFamily="18" charset="0"/>
                <a:cs typeface="Times New Roman" panose="02020603050405020304" pitchFamily="18" charset="0"/>
              </a:rPr>
              <a:t>Web Services</a:t>
            </a:r>
            <a:endParaRPr lang="en-US" altLang="zh-CN" sz="1000" b="1">
              <a:latin typeface="Times New Roman" panose="02020603050405020304" pitchFamily="18" charset="0"/>
              <a:cs typeface="Times New Roman" panose="02020603050405020304" pitchFamily="18" charset="0"/>
            </a:endParaRPr>
          </a:p>
        </p:txBody>
      </p:sp>
      <p:sp>
        <p:nvSpPr>
          <p:cNvPr id="9" name="文本框 8"/>
          <p:cNvSpPr txBox="1"/>
          <p:nvPr/>
        </p:nvSpPr>
        <p:spPr>
          <a:xfrm>
            <a:off x="1668780" y="5617210"/>
            <a:ext cx="1097280" cy="245110"/>
          </a:xfrm>
          <a:prstGeom prst="rect">
            <a:avLst/>
          </a:prstGeom>
          <a:noFill/>
        </p:spPr>
        <p:txBody>
          <a:bodyPr wrap="square" rtlCol="0">
            <a:spAutoFit/>
          </a:bodyPr>
          <a:p>
            <a:pPr algn="ctr"/>
            <a:r>
              <a:rPr lang="en-US" altLang="zh-CN" sz="1000" b="1">
                <a:latin typeface="Times New Roman" panose="02020603050405020304" pitchFamily="18" charset="0"/>
                <a:cs typeface="Times New Roman" panose="02020603050405020304" pitchFamily="18" charset="0"/>
              </a:rPr>
              <a:t>Tele</a:t>
            </a:r>
            <a:r>
              <a:rPr lang="en-US" altLang="zh-CN" sz="1000" b="1">
                <a:latin typeface="Times New Roman" panose="02020603050405020304" pitchFamily="18" charset="0"/>
                <a:cs typeface="Times New Roman" panose="02020603050405020304" pitchFamily="18" charset="0"/>
              </a:rPr>
              <a:t>medicine</a:t>
            </a:r>
            <a:endParaRPr lang="en-US" altLang="zh-CN" sz="1000" b="1">
              <a:latin typeface="Times New Roman" panose="02020603050405020304" pitchFamily="18" charset="0"/>
              <a:cs typeface="Times New Roman" panose="02020603050405020304" pitchFamily="18" charset="0"/>
            </a:endParaRPr>
          </a:p>
        </p:txBody>
      </p:sp>
      <p:sp>
        <p:nvSpPr>
          <p:cNvPr id="10" name="文本框 9"/>
          <p:cNvSpPr txBox="1"/>
          <p:nvPr/>
        </p:nvSpPr>
        <p:spPr>
          <a:xfrm>
            <a:off x="2766060" y="5579110"/>
            <a:ext cx="1074420" cy="398780"/>
          </a:xfrm>
          <a:prstGeom prst="rect">
            <a:avLst/>
          </a:prstGeom>
          <a:noFill/>
        </p:spPr>
        <p:txBody>
          <a:bodyPr wrap="square" rtlCol="0">
            <a:spAutoFit/>
          </a:bodyPr>
          <a:p>
            <a:pPr algn="ctr"/>
            <a:r>
              <a:rPr lang="en-US" altLang="zh-CN" sz="1000" b="1">
                <a:latin typeface="Times New Roman" panose="02020603050405020304" pitchFamily="18" charset="0"/>
                <a:cs typeface="Times New Roman" panose="02020603050405020304" pitchFamily="18" charset="0"/>
              </a:rPr>
              <a:t>Internet </a:t>
            </a:r>
            <a:r>
              <a:rPr lang="en-US" altLang="zh-CN" sz="1000" b="1">
                <a:latin typeface="Times New Roman" panose="02020603050405020304" pitchFamily="18" charset="0"/>
                <a:cs typeface="Times New Roman" panose="02020603050405020304" pitchFamily="18" charset="0"/>
              </a:rPr>
              <a:t>of</a:t>
            </a:r>
            <a:endParaRPr lang="en-US" altLang="zh-CN" sz="1000" b="1">
              <a:latin typeface="Times New Roman" panose="02020603050405020304" pitchFamily="18" charset="0"/>
              <a:cs typeface="Times New Roman" panose="02020603050405020304" pitchFamily="18" charset="0"/>
            </a:endParaRPr>
          </a:p>
          <a:p>
            <a:pPr algn="ctr"/>
            <a:r>
              <a:rPr lang="en-US" altLang="zh-CN" sz="1000" b="1">
                <a:latin typeface="Times New Roman" panose="02020603050405020304" pitchFamily="18" charset="0"/>
                <a:cs typeface="Times New Roman" panose="02020603050405020304" pitchFamily="18" charset="0"/>
              </a:rPr>
              <a:t>T</a:t>
            </a:r>
            <a:r>
              <a:rPr lang="en-US" altLang="zh-CN" sz="1000" b="1">
                <a:latin typeface="Times New Roman" panose="02020603050405020304" pitchFamily="18" charset="0"/>
                <a:cs typeface="Times New Roman" panose="02020603050405020304" pitchFamily="18" charset="0"/>
              </a:rPr>
              <a:t>hings</a:t>
            </a:r>
            <a:endParaRPr lang="en-US" altLang="zh-CN" sz="1000" b="1">
              <a:latin typeface="Times New Roman" panose="02020603050405020304" pitchFamily="18" charset="0"/>
              <a:cs typeface="Times New Roman" panose="02020603050405020304" pitchFamily="18" charset="0"/>
            </a:endParaRPr>
          </a:p>
        </p:txBody>
      </p:sp>
      <p:sp>
        <p:nvSpPr>
          <p:cNvPr id="12" name="文本框 11"/>
          <p:cNvSpPr txBox="1"/>
          <p:nvPr/>
        </p:nvSpPr>
        <p:spPr>
          <a:xfrm>
            <a:off x="3840480" y="5579110"/>
            <a:ext cx="1066800" cy="398780"/>
          </a:xfrm>
          <a:prstGeom prst="rect">
            <a:avLst/>
          </a:prstGeom>
          <a:noFill/>
        </p:spPr>
        <p:txBody>
          <a:bodyPr wrap="square" rtlCol="0">
            <a:spAutoFit/>
          </a:bodyPr>
          <a:p>
            <a:pPr algn="ctr"/>
            <a:r>
              <a:rPr lang="en-US" altLang="zh-CN" sz="1000" b="1">
                <a:latin typeface="Times New Roman" panose="02020603050405020304" pitchFamily="18" charset="0"/>
                <a:cs typeface="Times New Roman" panose="02020603050405020304" pitchFamily="18" charset="0"/>
              </a:rPr>
              <a:t>Vehicle-to-E</a:t>
            </a:r>
            <a:r>
              <a:rPr lang="en-US" altLang="zh-CN" sz="1000" b="1">
                <a:latin typeface="Times New Roman" panose="02020603050405020304" pitchFamily="18" charset="0"/>
                <a:cs typeface="Times New Roman" panose="02020603050405020304" pitchFamily="18" charset="0"/>
              </a:rPr>
              <a:t>verything</a:t>
            </a:r>
            <a:endParaRPr lang="en-US" altLang="zh-CN" sz="1000" b="1">
              <a:latin typeface="Times New Roman" panose="02020603050405020304" pitchFamily="18" charset="0"/>
              <a:cs typeface="Times New Roman" panose="02020603050405020304" pitchFamily="18" charset="0"/>
            </a:endParaRPr>
          </a:p>
        </p:txBody>
      </p:sp>
      <p:sp>
        <p:nvSpPr>
          <p:cNvPr id="15" name="文本框 14"/>
          <p:cNvSpPr txBox="1"/>
          <p:nvPr/>
        </p:nvSpPr>
        <p:spPr>
          <a:xfrm>
            <a:off x="4803775" y="5579110"/>
            <a:ext cx="1274445" cy="398780"/>
          </a:xfrm>
          <a:prstGeom prst="rect">
            <a:avLst/>
          </a:prstGeom>
          <a:noFill/>
        </p:spPr>
        <p:txBody>
          <a:bodyPr wrap="square" rtlCol="0">
            <a:spAutoFit/>
          </a:bodyPr>
          <a:p>
            <a:pPr algn="ctr"/>
            <a:r>
              <a:rPr lang="en-US" altLang="zh-CN" sz="1000" b="1">
                <a:latin typeface="Times New Roman" panose="02020603050405020304" pitchFamily="18" charset="0"/>
                <a:cs typeface="Times New Roman" panose="02020603050405020304" pitchFamily="18" charset="0"/>
              </a:rPr>
              <a:t>Digital Twins</a:t>
            </a:r>
            <a:br>
              <a:rPr lang="en-US" altLang="zh-CN" sz="1000" b="1">
                <a:latin typeface="Times New Roman" panose="02020603050405020304" pitchFamily="18" charset="0"/>
                <a:cs typeface="Times New Roman" panose="02020603050405020304" pitchFamily="18" charset="0"/>
              </a:rPr>
            </a:br>
            <a:r>
              <a:rPr lang="en-US" altLang="zh-CN" sz="1000" b="1">
                <a:latin typeface="Times New Roman" panose="02020603050405020304" pitchFamily="18" charset="0"/>
                <a:cs typeface="Times New Roman" panose="02020603050405020304" pitchFamily="18" charset="0"/>
              </a:rPr>
              <a:t>&amp; Smart S</a:t>
            </a:r>
            <a:r>
              <a:rPr lang="en-US" altLang="zh-CN" sz="1000" b="1">
                <a:latin typeface="Times New Roman" panose="02020603050405020304" pitchFamily="18" charset="0"/>
                <a:cs typeface="Times New Roman" panose="02020603050405020304" pitchFamily="18" charset="0"/>
              </a:rPr>
              <a:t>ensing</a:t>
            </a:r>
            <a:endParaRPr lang="en-US" altLang="zh-CN" sz="1000" b="1">
              <a:latin typeface="Times New Roman" panose="02020603050405020304" pitchFamily="18" charset="0"/>
              <a:cs typeface="Times New Roman" panose="02020603050405020304" pitchFamily="18" charset="0"/>
            </a:endParaRPr>
          </a:p>
        </p:txBody>
      </p:sp>
      <p:sp>
        <p:nvSpPr>
          <p:cNvPr id="16" name="文本框 15"/>
          <p:cNvSpPr txBox="1"/>
          <p:nvPr/>
        </p:nvSpPr>
        <p:spPr>
          <a:xfrm>
            <a:off x="456565" y="4623435"/>
            <a:ext cx="5534660" cy="306705"/>
          </a:xfrm>
          <a:prstGeom prst="rect">
            <a:avLst/>
          </a:prstGeom>
          <a:noFill/>
        </p:spPr>
        <p:txBody>
          <a:bodyPr wrap="square" rtlCol="0">
            <a:spAutoFit/>
          </a:bodyPr>
          <a:p>
            <a:pPr algn="l"/>
            <a:r>
              <a:rPr lang="en-US" altLang="zh-CN" sz="1400" b="1">
                <a:solidFill>
                  <a:srgbClr val="FF0000"/>
                </a:solidFill>
                <a:latin typeface="Times New Roman" panose="02020603050405020304" pitchFamily="18" charset="0"/>
                <a:cs typeface="Times New Roman" panose="02020603050405020304" pitchFamily="18" charset="0"/>
              </a:rPr>
              <a:t>  Typical Application Scenarios</a:t>
            </a:r>
            <a:r>
              <a:rPr lang="zh-CN" altLang="en-US" sz="1400" b="1">
                <a:solidFill>
                  <a:srgbClr val="FF0000"/>
                </a:solidFill>
                <a:latin typeface="Times New Roman" panose="02020603050405020304" pitchFamily="18" charset="0"/>
                <a:cs typeface="Times New Roman" panose="02020603050405020304" pitchFamily="18" charset="0"/>
              </a:rPr>
              <a:t>：</a:t>
            </a:r>
            <a:endParaRPr lang="zh-CN" altLang="en-US" sz="1400" b="1">
              <a:solidFill>
                <a:srgbClr val="FF0000"/>
              </a:solidFill>
              <a:latin typeface="Times New Roman" panose="02020603050405020304" pitchFamily="18" charset="0"/>
              <a:cs typeface="Times New Roman" panose="02020603050405020304" pitchFamily="18" charset="0"/>
            </a:endParaRPr>
          </a:p>
        </p:txBody>
      </p:sp>
      <p:sp>
        <p:nvSpPr>
          <p:cNvPr id="18" name="标题 1"/>
          <p:cNvSpPr>
            <a:spLocks noGrp="1"/>
          </p:cNvSpPr>
          <p:nvPr>
            <p:custDataLst>
              <p:tags r:id="rId5"/>
            </p:custDataLst>
          </p:nvPr>
        </p:nvSpPr>
        <p:spPr>
          <a:xfrm>
            <a:off x="415290" y="353695"/>
            <a:ext cx="10694035" cy="432435"/>
          </a:xfrm>
          <a:prstGeom prst="rect">
            <a:avLst/>
          </a:prstGeom>
        </p:spPr>
        <p:txBody>
          <a:bodyPr vert="horz" wrap="none" lIns="90000" tIns="46800" rIns="90000" bIns="46800" rtlCol="0" anchor="b" anchorCtr="0">
            <a:noAutofit/>
          </a:bodyPr>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algn="l" fontAlgn="ctr"/>
            <a:r>
              <a:rPr lang="en-US" altLang="zh-CN" sz="2400" kern="0" spc="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rPr>
              <a:t>Semantic Communication:</a:t>
            </a:r>
            <a:r>
              <a:rPr lang="en-US" altLang="zh-CN" sz="2400" b="0" kern="0" spc="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rPr>
              <a:t> From Bits to Meaning</a:t>
            </a:r>
            <a:endParaRPr lang="zh-CN" altLang="en-US" sz="2400" b="0" kern="0" spc="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endParaRPr>
          </a:p>
        </p:txBody>
      </p:sp>
      <p:pic>
        <p:nvPicPr>
          <p:cNvPr id="2" name="图片 1" descr="ChatGPT Image 2025年12月17日 17_12_22"/>
          <p:cNvPicPr>
            <a:picLocks noChangeAspect="1"/>
          </p:cNvPicPr>
          <p:nvPr/>
        </p:nvPicPr>
        <p:blipFill>
          <a:blip r:embed="rId6"/>
          <a:stretch>
            <a:fillRect/>
          </a:stretch>
        </p:blipFill>
        <p:spPr>
          <a:xfrm>
            <a:off x="3529965" y="880110"/>
            <a:ext cx="2308860" cy="1674495"/>
          </a:xfrm>
          <a:prstGeom prst="rect">
            <a:avLst/>
          </a:prstGeom>
        </p:spPr>
      </p:pic>
      <p:pic>
        <p:nvPicPr>
          <p:cNvPr id="17" name="图片 16"/>
          <p:cNvPicPr>
            <a:picLocks noChangeAspect="1"/>
          </p:cNvPicPr>
          <p:nvPr/>
        </p:nvPicPr>
        <p:blipFill>
          <a:blip r:embed="rId7" cstate="email"/>
          <a:stretch>
            <a:fillRect/>
          </a:stretch>
        </p:blipFill>
        <p:spPr>
          <a:xfrm>
            <a:off x="753745" y="2625725"/>
            <a:ext cx="2376170" cy="1709420"/>
          </a:xfrm>
          <a:prstGeom prst="rect">
            <a:avLst/>
          </a:prstGeom>
        </p:spPr>
      </p:pic>
      <p:pic>
        <p:nvPicPr>
          <p:cNvPr id="5" name="图片 4" descr="手机屏幕的截图&#10;&#10;描述已自动生成"/>
          <p:cNvPicPr>
            <a:picLocks noChangeAspect="1"/>
          </p:cNvPicPr>
          <p:nvPr/>
        </p:nvPicPr>
        <p:blipFill>
          <a:blip r:embed="rId8" cstate="email"/>
          <a:stretch>
            <a:fillRect/>
          </a:stretch>
        </p:blipFill>
        <p:spPr>
          <a:xfrm>
            <a:off x="754380" y="881380"/>
            <a:ext cx="2375535" cy="1648460"/>
          </a:xfrm>
          <a:prstGeom prst="rect">
            <a:avLst/>
          </a:prstGeom>
        </p:spPr>
      </p:pic>
      <p:grpSp>
        <p:nvGrpSpPr>
          <p:cNvPr id="8" name="组合 7"/>
          <p:cNvGrpSpPr/>
          <p:nvPr/>
        </p:nvGrpSpPr>
        <p:grpSpPr>
          <a:xfrm>
            <a:off x="3529965" y="2701290"/>
            <a:ext cx="2310765" cy="1748790"/>
            <a:chOff x="0" y="4868"/>
            <a:chExt cx="8897" cy="5529"/>
          </a:xfrm>
        </p:grpSpPr>
        <p:pic>
          <p:nvPicPr>
            <p:cNvPr id="11" name="图片 10"/>
            <p:cNvPicPr>
              <a:picLocks noChangeAspect="1"/>
            </p:cNvPicPr>
            <p:nvPr/>
          </p:nvPicPr>
          <p:blipFill>
            <a:blip r:embed="rId9"/>
            <a:srcRect b="-603"/>
            <a:stretch>
              <a:fillRect/>
            </a:stretch>
          </p:blipFill>
          <p:spPr>
            <a:xfrm>
              <a:off x="0" y="4868"/>
              <a:ext cx="8897" cy="5340"/>
            </a:xfrm>
            <a:prstGeom prst="rect">
              <a:avLst/>
            </a:prstGeom>
          </p:spPr>
        </p:pic>
        <p:pic>
          <p:nvPicPr>
            <p:cNvPr id="13" name="图片 12"/>
            <p:cNvPicPr>
              <a:picLocks noChangeAspect="1"/>
            </p:cNvPicPr>
            <p:nvPr/>
          </p:nvPicPr>
          <p:blipFill>
            <a:blip r:embed="rId10"/>
            <a:stretch>
              <a:fillRect/>
            </a:stretch>
          </p:blipFill>
          <p:spPr>
            <a:xfrm>
              <a:off x="6966" y="8661"/>
              <a:ext cx="1500" cy="1736"/>
            </a:xfrm>
            <a:prstGeom prst="rect">
              <a:avLst/>
            </a:prstGeom>
          </p:spPr>
        </p:pic>
      </p:grpSp>
      <p:sp>
        <p:nvSpPr>
          <p:cNvPr id="6" name="文本框 5"/>
          <p:cNvSpPr txBox="1"/>
          <p:nvPr/>
        </p:nvSpPr>
        <p:spPr>
          <a:xfrm>
            <a:off x="6245860" y="3055620"/>
            <a:ext cx="5636895" cy="2784475"/>
          </a:xfrm>
          <a:prstGeom prst="rect">
            <a:avLst/>
          </a:prstGeom>
        </p:spPr>
        <p:txBody>
          <a:bodyPr wrap="square">
            <a:spAutoFit/>
          </a:bodyPr>
          <a:p>
            <a:pPr fontAlgn="auto">
              <a:lnSpc>
                <a:spcPts val="3000"/>
              </a:lnSpc>
            </a:pPr>
            <a:r>
              <a:rPr lang="en-US" altLang="zh-CN" sz="2200">
                <a:solidFill>
                  <a:srgbClr val="FF0000"/>
                </a:solidFill>
                <a:latin typeface="Times New Roman" panose="02020603050405020304" pitchFamily="18" charset="0"/>
                <a:cs typeface="Times New Roman" panose="02020603050405020304" pitchFamily="18" charset="0"/>
              </a:rPr>
              <a:t>Why Multimodal Semantic Communication?</a:t>
            </a:r>
            <a:endParaRPr lang="en-US" altLang="zh-CN" sz="2200">
              <a:solidFill>
                <a:srgbClr val="FF0000"/>
              </a:solidFill>
              <a:latin typeface="Times New Roman" panose="02020603050405020304" pitchFamily="18" charset="0"/>
              <a:cs typeface="Times New Roman" panose="02020603050405020304" pitchFamily="18" charset="0"/>
            </a:endParaRPr>
          </a:p>
          <a:p>
            <a:pPr marL="285750" indent="-285750" fontAlgn="auto">
              <a:lnSpc>
                <a:spcPts val="3000"/>
              </a:lnSpc>
              <a:buFont typeface="Wingdings" panose="05000000000000000000" charset="0"/>
              <a:buChar char="Ø"/>
            </a:pPr>
            <a:r>
              <a:rPr lang="en-US" altLang="zh-CN" sz="2200">
                <a:solidFill>
                  <a:schemeClr val="tx1"/>
                </a:solidFill>
                <a:latin typeface="Times New Roman" panose="02020603050405020304" pitchFamily="18" charset="0"/>
                <a:cs typeface="Times New Roman" panose="02020603050405020304" pitchFamily="18" charset="0"/>
              </a:rPr>
              <a:t>Complementary semantics from text, audio, and video.</a:t>
            </a:r>
            <a:endParaRPr lang="en-US" altLang="zh-CN" sz="2200">
              <a:solidFill>
                <a:schemeClr val="tx1"/>
              </a:solidFill>
              <a:latin typeface="Times New Roman" panose="02020603050405020304" pitchFamily="18" charset="0"/>
              <a:cs typeface="Times New Roman" panose="02020603050405020304" pitchFamily="18" charset="0"/>
            </a:endParaRPr>
          </a:p>
          <a:p>
            <a:pPr marL="285750" indent="-285750" fontAlgn="auto">
              <a:lnSpc>
                <a:spcPts val="3000"/>
              </a:lnSpc>
              <a:buFont typeface="Wingdings" panose="05000000000000000000" charset="0"/>
              <a:buChar char="Ø"/>
            </a:pPr>
            <a:r>
              <a:rPr lang="en-US" altLang="zh-CN" sz="2200">
                <a:solidFill>
                  <a:schemeClr val="tx1"/>
                </a:solidFill>
                <a:latin typeface="Times New Roman" panose="02020603050405020304" pitchFamily="18" charset="0"/>
                <a:cs typeface="Times New Roman" panose="02020603050405020304" pitchFamily="18" charset="0"/>
              </a:rPr>
              <a:t>Richer understanding through cross-modal information.</a:t>
            </a:r>
            <a:endParaRPr lang="en-US" altLang="zh-CN" sz="2200">
              <a:solidFill>
                <a:schemeClr val="tx1"/>
              </a:solidFill>
              <a:latin typeface="Times New Roman" panose="02020603050405020304" pitchFamily="18" charset="0"/>
              <a:cs typeface="Times New Roman" panose="02020603050405020304" pitchFamily="18" charset="0"/>
            </a:endParaRPr>
          </a:p>
          <a:p>
            <a:pPr marL="285750" indent="-285750" fontAlgn="auto">
              <a:lnSpc>
                <a:spcPts val="3000"/>
              </a:lnSpc>
              <a:buFont typeface="Wingdings" panose="05000000000000000000" charset="0"/>
              <a:buChar char="Ø"/>
            </a:pPr>
            <a:r>
              <a:rPr lang="en-US" altLang="zh-CN" sz="2200">
                <a:solidFill>
                  <a:schemeClr val="tx1"/>
                </a:solidFill>
                <a:latin typeface="Times New Roman" panose="02020603050405020304" pitchFamily="18" charset="0"/>
                <a:cs typeface="Times New Roman" panose="02020603050405020304" pitchFamily="18" charset="0"/>
              </a:rPr>
              <a:t>Robust communication in complex real-world scenarios.</a:t>
            </a:r>
            <a:endParaRPr lang="en-US" altLang="zh-CN" sz="2200">
              <a:solidFill>
                <a:schemeClr val="tx1"/>
              </a:solidFill>
              <a:latin typeface="Times New Roman" panose="02020603050405020304" pitchFamily="18" charset="0"/>
              <a:cs typeface="Times New Roman" panose="02020603050405020304" pitchFamily="18" charset="0"/>
            </a:endParaRPr>
          </a:p>
        </p:txBody>
      </p:sp>
    </p:spTree>
    <p:custDataLst>
      <p:tags r:id="rId11"/>
    </p:custData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descr="ChatGPT Image 2026年8月7日 22_22_13"/>
          <p:cNvPicPr>
            <a:picLocks noChangeAspect="1"/>
          </p:cNvPicPr>
          <p:nvPr/>
        </p:nvPicPr>
        <p:blipFill>
          <a:blip r:embed="rId1"/>
          <a:stretch>
            <a:fillRect/>
          </a:stretch>
        </p:blipFill>
        <p:spPr>
          <a:xfrm>
            <a:off x="6985" y="0"/>
            <a:ext cx="12185015" cy="6858000"/>
          </a:xfrm>
          <a:prstGeom prst="rect">
            <a:avLst/>
          </a:prstGeom>
        </p:spPr>
      </p:pic>
      <p:sp>
        <p:nvSpPr>
          <p:cNvPr id="28" name="文本框 21"/>
          <p:cNvSpPr txBox="1"/>
          <p:nvPr/>
        </p:nvSpPr>
        <p:spPr>
          <a:xfrm>
            <a:off x="4204335" y="2466340"/>
            <a:ext cx="1786890" cy="340360"/>
          </a:xfrm>
          <a:prstGeom prst="rect">
            <a:avLst/>
          </a:prstGeom>
          <a:ln>
            <a:noFill/>
          </a:ln>
        </p:spPr>
        <p:txBody>
          <a:bodyPr wrap="none">
            <a:normAutofit/>
          </a:bodyPr>
          <a:lstStyle/>
          <a:p>
            <a:endParaRPr lang="zh-CN" altLang="en-US" sz="1600">
              <a:solidFill>
                <a:srgbClr val="FFFFFF"/>
              </a:solidFill>
            </a:endParaRPr>
          </a:p>
        </p:txBody>
      </p:sp>
      <p:sp>
        <p:nvSpPr>
          <p:cNvPr id="31" name="椭圆 26"/>
          <p:cNvSpPr/>
          <p:nvPr/>
        </p:nvSpPr>
        <p:spPr>
          <a:xfrm>
            <a:off x="4803541" y="3815526"/>
            <a:ext cx="589155" cy="609600"/>
          </a:xfrm>
          <a:custGeom>
            <a:avLst/>
            <a:gdLst>
              <a:gd name="connsiteX0" fmla="*/ 94055 w 317452"/>
              <a:gd name="connsiteY0" fmla="*/ 135965 h 328468"/>
              <a:gd name="connsiteX1" fmla="*/ 94407 w 317452"/>
              <a:gd name="connsiteY1" fmla="*/ 136055 h 328468"/>
              <a:gd name="connsiteX2" fmla="*/ 104825 w 317452"/>
              <a:gd name="connsiteY2" fmla="*/ 158537 h 328468"/>
              <a:gd name="connsiteX3" fmla="*/ 106109 w 317452"/>
              <a:gd name="connsiteY3" fmla="*/ 161308 h 328468"/>
              <a:gd name="connsiteX4" fmla="*/ 98162 w 317452"/>
              <a:gd name="connsiteY4" fmla="*/ 160053 h 328468"/>
              <a:gd name="connsiteX5" fmla="*/ 96849 w 317452"/>
              <a:gd name="connsiteY5" fmla="*/ 160053 h 328468"/>
              <a:gd name="connsiteX6" fmla="*/ 92911 w 317452"/>
              <a:gd name="connsiteY6" fmla="*/ 137630 h 328468"/>
              <a:gd name="connsiteX7" fmla="*/ 93506 w 317452"/>
              <a:gd name="connsiteY7" fmla="*/ 136765 h 328468"/>
              <a:gd name="connsiteX8" fmla="*/ 39496 w 317452"/>
              <a:gd name="connsiteY8" fmla="*/ 115887 h 328468"/>
              <a:gd name="connsiteX9" fmla="*/ 51437 w 317452"/>
              <a:gd name="connsiteY9" fmla="*/ 165488 h 328468"/>
              <a:gd name="connsiteX10" fmla="*/ 48784 w 317452"/>
              <a:gd name="connsiteY10" fmla="*/ 166793 h 328468"/>
              <a:gd name="connsiteX11" fmla="*/ 47457 w 317452"/>
              <a:gd name="connsiteY11" fmla="*/ 170709 h 328468"/>
              <a:gd name="connsiteX12" fmla="*/ 48784 w 317452"/>
              <a:gd name="connsiteY12" fmla="*/ 173319 h 328468"/>
              <a:gd name="connsiteX13" fmla="*/ 52764 w 317452"/>
              <a:gd name="connsiteY13" fmla="*/ 175930 h 328468"/>
              <a:gd name="connsiteX14" fmla="*/ 55418 w 317452"/>
              <a:gd name="connsiteY14" fmla="*/ 174625 h 328468"/>
              <a:gd name="connsiteX15" fmla="*/ 87263 w 317452"/>
              <a:gd name="connsiteY15" fmla="*/ 216393 h 328468"/>
              <a:gd name="connsiteX16" fmla="*/ 55418 w 317452"/>
              <a:gd name="connsiteY16" fmla="*/ 230752 h 328468"/>
              <a:gd name="connsiteX17" fmla="*/ 38169 w 317452"/>
              <a:gd name="connsiteY17" fmla="*/ 224225 h 328468"/>
              <a:gd name="connsiteX18" fmla="*/ 1017 w 317452"/>
              <a:gd name="connsiteY18" fmla="*/ 147214 h 328468"/>
              <a:gd name="connsiteX19" fmla="*/ 7651 w 317452"/>
              <a:gd name="connsiteY19" fmla="*/ 128940 h 328468"/>
              <a:gd name="connsiteX20" fmla="*/ 39496 w 317452"/>
              <a:gd name="connsiteY20" fmla="*/ 115887 h 328468"/>
              <a:gd name="connsiteX21" fmla="*/ 63900 w 317452"/>
              <a:gd name="connsiteY21" fmla="*/ 106627 h 328468"/>
              <a:gd name="connsiteX22" fmla="*/ 71807 w 317452"/>
              <a:gd name="connsiteY22" fmla="*/ 114982 h 328468"/>
              <a:gd name="connsiteX23" fmla="*/ 81033 w 317452"/>
              <a:gd name="connsiteY23" fmla="*/ 133331 h 328468"/>
              <a:gd name="connsiteX24" fmla="*/ 87623 w 317452"/>
              <a:gd name="connsiteY24" fmla="*/ 130710 h 328468"/>
              <a:gd name="connsiteX25" fmla="*/ 95803 w 317452"/>
              <a:gd name="connsiteY25" fmla="*/ 133422 h 328468"/>
              <a:gd name="connsiteX26" fmla="*/ 94055 w 317452"/>
              <a:gd name="connsiteY26" fmla="*/ 135965 h 328468"/>
              <a:gd name="connsiteX27" fmla="*/ 89115 w 317452"/>
              <a:gd name="connsiteY27" fmla="*/ 134702 h 328468"/>
              <a:gd name="connsiteX28" fmla="*/ 83823 w 317452"/>
              <a:gd name="connsiteY28" fmla="*/ 137407 h 328468"/>
              <a:gd name="connsiteX29" fmla="*/ 82500 w 317452"/>
              <a:gd name="connsiteY29" fmla="*/ 137407 h 328468"/>
              <a:gd name="connsiteX30" fmla="*/ 97053 w 317452"/>
              <a:gd name="connsiteY30" fmla="*/ 169863 h 328468"/>
              <a:gd name="connsiteX31" fmla="*/ 98375 w 317452"/>
              <a:gd name="connsiteY31" fmla="*/ 169863 h 328468"/>
              <a:gd name="connsiteX32" fmla="*/ 103667 w 317452"/>
              <a:gd name="connsiteY32" fmla="*/ 167158 h 328468"/>
              <a:gd name="connsiteX33" fmla="*/ 106313 w 317452"/>
              <a:gd name="connsiteY33" fmla="*/ 161749 h 328468"/>
              <a:gd name="connsiteX34" fmla="*/ 106109 w 317452"/>
              <a:gd name="connsiteY34" fmla="*/ 161308 h 328468"/>
              <a:gd name="connsiteX35" fmla="*/ 109648 w 317452"/>
              <a:gd name="connsiteY35" fmla="*/ 161866 h 328468"/>
              <a:gd name="connsiteX36" fmla="*/ 110272 w 317452"/>
              <a:gd name="connsiteY36" fmla="*/ 161402 h 328468"/>
              <a:gd name="connsiteX37" fmla="*/ 110522 w 317452"/>
              <a:gd name="connsiteY37" fmla="*/ 164622 h 328468"/>
              <a:gd name="connsiteX38" fmla="*/ 106074 w 317452"/>
              <a:gd name="connsiteY38" fmla="*/ 170028 h 328468"/>
              <a:gd name="connsiteX39" fmla="*/ 99484 w 317452"/>
              <a:gd name="connsiteY39" fmla="*/ 172650 h 328468"/>
              <a:gd name="connsiteX40" fmla="*/ 107391 w 317452"/>
              <a:gd name="connsiteY40" fmla="*/ 192309 h 328468"/>
              <a:gd name="connsiteX41" fmla="*/ 100802 w 317452"/>
              <a:gd name="connsiteY41" fmla="*/ 211968 h 328468"/>
              <a:gd name="connsiteX42" fmla="*/ 91576 w 317452"/>
              <a:gd name="connsiteY42" fmla="*/ 215900 h 328468"/>
              <a:gd name="connsiteX43" fmla="*/ 59946 w 317452"/>
              <a:gd name="connsiteY43" fmla="*/ 172650 h 328468"/>
              <a:gd name="connsiteX44" fmla="*/ 62582 w 317452"/>
              <a:gd name="connsiteY44" fmla="*/ 171339 h 328468"/>
              <a:gd name="connsiteX45" fmla="*/ 63900 w 317452"/>
              <a:gd name="connsiteY45" fmla="*/ 166097 h 328468"/>
              <a:gd name="connsiteX46" fmla="*/ 62582 w 317452"/>
              <a:gd name="connsiteY46" fmla="*/ 163475 h 328468"/>
              <a:gd name="connsiteX47" fmla="*/ 58628 w 317452"/>
              <a:gd name="connsiteY47" fmla="*/ 162165 h 328468"/>
              <a:gd name="connsiteX48" fmla="*/ 54674 w 317452"/>
              <a:gd name="connsiteY48" fmla="*/ 163475 h 328468"/>
              <a:gd name="connsiteX49" fmla="*/ 42813 w 317452"/>
              <a:gd name="connsiteY49" fmla="*/ 111051 h 328468"/>
              <a:gd name="connsiteX50" fmla="*/ 52038 w 317452"/>
              <a:gd name="connsiteY50" fmla="*/ 107119 h 328468"/>
              <a:gd name="connsiteX51" fmla="*/ 63900 w 317452"/>
              <a:gd name="connsiteY51" fmla="*/ 106627 h 328468"/>
              <a:gd name="connsiteX52" fmla="*/ 221560 w 317452"/>
              <a:gd name="connsiteY52" fmla="*/ 67725 h 328468"/>
              <a:gd name="connsiteX53" fmla="*/ 239938 w 317452"/>
              <a:gd name="connsiteY53" fmla="*/ 67725 h 328468"/>
              <a:gd name="connsiteX54" fmla="*/ 249127 w 317452"/>
              <a:gd name="connsiteY54" fmla="*/ 90147 h 328468"/>
              <a:gd name="connsiteX55" fmla="*/ 249127 w 317452"/>
              <a:gd name="connsiteY55" fmla="*/ 99380 h 328468"/>
              <a:gd name="connsiteX56" fmla="*/ 259629 w 317452"/>
              <a:gd name="connsiteY56" fmla="*/ 162691 h 328468"/>
              <a:gd name="connsiteX57" fmla="*/ 300324 w 317452"/>
              <a:gd name="connsiteY57" fmla="*/ 193027 h 328468"/>
              <a:gd name="connsiteX58" fmla="*/ 304262 w 317452"/>
              <a:gd name="connsiteY58" fmla="*/ 215450 h 328468"/>
              <a:gd name="connsiteX59" fmla="*/ 283258 w 317452"/>
              <a:gd name="connsiteY59" fmla="*/ 219407 h 328468"/>
              <a:gd name="connsiteX60" fmla="*/ 281946 w 317452"/>
              <a:gd name="connsiteY60" fmla="*/ 218088 h 328468"/>
              <a:gd name="connsiteX61" fmla="*/ 236000 w 317452"/>
              <a:gd name="connsiteY61" fmla="*/ 185113 h 328468"/>
              <a:gd name="connsiteX62" fmla="*/ 229436 w 317452"/>
              <a:gd name="connsiteY62" fmla="*/ 174562 h 328468"/>
              <a:gd name="connsiteX63" fmla="*/ 224185 w 317452"/>
              <a:gd name="connsiteY63" fmla="*/ 145544 h 328468"/>
              <a:gd name="connsiteX64" fmla="*/ 196617 w 317452"/>
              <a:gd name="connsiteY64" fmla="*/ 194346 h 328468"/>
              <a:gd name="connsiteX65" fmla="*/ 229436 w 317452"/>
              <a:gd name="connsiteY65" fmla="*/ 243148 h 328468"/>
              <a:gd name="connsiteX66" fmla="*/ 230749 w 317452"/>
              <a:gd name="connsiteY66" fmla="*/ 265571 h 328468"/>
              <a:gd name="connsiteX67" fmla="*/ 195305 w 317452"/>
              <a:gd name="connsiteY67" fmla="*/ 318329 h 328468"/>
              <a:gd name="connsiteX68" fmla="*/ 169050 w 317452"/>
              <a:gd name="connsiteY68" fmla="*/ 323605 h 328468"/>
              <a:gd name="connsiteX69" fmla="*/ 167737 w 317452"/>
              <a:gd name="connsiteY69" fmla="*/ 323605 h 328468"/>
              <a:gd name="connsiteX70" fmla="*/ 162486 w 317452"/>
              <a:gd name="connsiteY70" fmla="*/ 297226 h 328468"/>
              <a:gd name="connsiteX71" fmla="*/ 191366 w 317452"/>
              <a:gd name="connsiteY71" fmla="*/ 255019 h 328468"/>
              <a:gd name="connsiteX72" fmla="*/ 167737 w 317452"/>
              <a:gd name="connsiteY72" fmla="*/ 220726 h 328468"/>
              <a:gd name="connsiteX73" fmla="*/ 70594 w 317452"/>
              <a:gd name="connsiteY73" fmla="*/ 322286 h 328468"/>
              <a:gd name="connsiteX74" fmla="*/ 46965 w 317452"/>
              <a:gd name="connsiteY74" fmla="*/ 326243 h 328468"/>
              <a:gd name="connsiteX75" fmla="*/ 44339 w 317452"/>
              <a:gd name="connsiteY75" fmla="*/ 322286 h 328468"/>
              <a:gd name="connsiteX76" fmla="*/ 43027 w 317452"/>
              <a:gd name="connsiteY76" fmla="*/ 295907 h 328468"/>
              <a:gd name="connsiteX77" fmla="*/ 144108 w 317452"/>
              <a:gd name="connsiteY77" fmla="*/ 189070 h 328468"/>
              <a:gd name="connsiteX78" fmla="*/ 148046 w 317452"/>
              <a:gd name="connsiteY78" fmla="*/ 177200 h 328468"/>
              <a:gd name="connsiteX79" fmla="*/ 190054 w 317452"/>
              <a:gd name="connsiteY79" fmla="*/ 103337 h 328468"/>
              <a:gd name="connsiteX80" fmla="*/ 151984 w 317452"/>
              <a:gd name="connsiteY80" fmla="*/ 107294 h 328468"/>
              <a:gd name="connsiteX81" fmla="*/ 119166 w 317452"/>
              <a:gd name="connsiteY81" fmla="*/ 154777 h 328468"/>
              <a:gd name="connsiteX82" fmla="*/ 110272 w 317452"/>
              <a:gd name="connsiteY82" fmla="*/ 161402 h 328468"/>
              <a:gd name="connsiteX83" fmla="*/ 110027 w 317452"/>
              <a:gd name="connsiteY83" fmla="*/ 158233 h 328468"/>
              <a:gd name="connsiteX84" fmla="*/ 99484 w 317452"/>
              <a:gd name="connsiteY84" fmla="*/ 134642 h 328468"/>
              <a:gd name="connsiteX85" fmla="*/ 95803 w 317452"/>
              <a:gd name="connsiteY85" fmla="*/ 133422 h 328468"/>
              <a:gd name="connsiteX86" fmla="*/ 97670 w 317452"/>
              <a:gd name="connsiteY86" fmla="*/ 130706 h 328468"/>
              <a:gd name="connsiteX87" fmla="*/ 130980 w 317452"/>
              <a:gd name="connsiteY87" fmla="*/ 82234 h 328468"/>
              <a:gd name="connsiteX88" fmla="*/ 141482 w 317452"/>
              <a:gd name="connsiteY88" fmla="*/ 75639 h 328468"/>
              <a:gd name="connsiteX89" fmla="*/ 221560 w 317452"/>
              <a:gd name="connsiteY89" fmla="*/ 67725 h 328468"/>
              <a:gd name="connsiteX90" fmla="*/ 276970 w 317452"/>
              <a:gd name="connsiteY90" fmla="*/ 0 h 328468"/>
              <a:gd name="connsiteX91" fmla="*/ 317452 w 317452"/>
              <a:gd name="connsiteY91" fmla="*/ 39688 h 328468"/>
              <a:gd name="connsiteX92" fmla="*/ 276970 w 317452"/>
              <a:gd name="connsiteY92" fmla="*/ 79376 h 328468"/>
              <a:gd name="connsiteX93" fmla="*/ 236488 w 317452"/>
              <a:gd name="connsiteY93" fmla="*/ 39688 h 328468"/>
              <a:gd name="connsiteX94" fmla="*/ 276970 w 317452"/>
              <a:gd name="connsiteY94" fmla="*/ 0 h 32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317452" h="328468">
                <a:moveTo>
                  <a:pt x="94055" y="135965"/>
                </a:moveTo>
                <a:lnTo>
                  <a:pt x="94407" y="136055"/>
                </a:lnTo>
                <a:cubicBezTo>
                  <a:pt x="100360" y="148902"/>
                  <a:pt x="103337" y="155325"/>
                  <a:pt x="104825" y="158537"/>
                </a:cubicBezTo>
                <a:lnTo>
                  <a:pt x="106109" y="161308"/>
                </a:lnTo>
                <a:lnTo>
                  <a:pt x="98162" y="160053"/>
                </a:lnTo>
                <a:cubicBezTo>
                  <a:pt x="98162" y="160053"/>
                  <a:pt x="96849" y="160053"/>
                  <a:pt x="96849" y="160053"/>
                </a:cubicBezTo>
                <a:cubicBezTo>
                  <a:pt x="90285" y="154777"/>
                  <a:pt x="87660" y="144225"/>
                  <a:pt x="92911" y="137630"/>
                </a:cubicBezTo>
                <a:cubicBezTo>
                  <a:pt x="92911" y="137630"/>
                  <a:pt x="92911" y="137630"/>
                  <a:pt x="93506" y="136765"/>
                </a:cubicBezTo>
                <a:close/>
                <a:moveTo>
                  <a:pt x="39496" y="115887"/>
                </a:moveTo>
                <a:cubicBezTo>
                  <a:pt x="39496" y="115887"/>
                  <a:pt x="39496" y="115887"/>
                  <a:pt x="51437" y="165488"/>
                </a:cubicBezTo>
                <a:cubicBezTo>
                  <a:pt x="51437" y="165488"/>
                  <a:pt x="51437" y="165488"/>
                  <a:pt x="48784" y="166793"/>
                </a:cubicBezTo>
                <a:cubicBezTo>
                  <a:pt x="47457" y="166793"/>
                  <a:pt x="47457" y="169403"/>
                  <a:pt x="47457" y="170709"/>
                </a:cubicBezTo>
                <a:cubicBezTo>
                  <a:pt x="47457" y="170709"/>
                  <a:pt x="47457" y="170709"/>
                  <a:pt x="48784" y="173319"/>
                </a:cubicBezTo>
                <a:cubicBezTo>
                  <a:pt x="50111" y="175930"/>
                  <a:pt x="51437" y="175930"/>
                  <a:pt x="52764" y="175930"/>
                </a:cubicBezTo>
                <a:lnTo>
                  <a:pt x="55418" y="174625"/>
                </a:lnTo>
                <a:cubicBezTo>
                  <a:pt x="55418" y="174625"/>
                  <a:pt x="55418" y="174625"/>
                  <a:pt x="87263" y="216393"/>
                </a:cubicBezTo>
                <a:cubicBezTo>
                  <a:pt x="87263" y="216393"/>
                  <a:pt x="87263" y="216393"/>
                  <a:pt x="55418" y="230752"/>
                </a:cubicBezTo>
                <a:cubicBezTo>
                  <a:pt x="48784" y="233362"/>
                  <a:pt x="40823" y="230752"/>
                  <a:pt x="38169" y="224225"/>
                </a:cubicBezTo>
                <a:cubicBezTo>
                  <a:pt x="38169" y="224225"/>
                  <a:pt x="38169" y="224225"/>
                  <a:pt x="1017" y="147214"/>
                </a:cubicBezTo>
                <a:cubicBezTo>
                  <a:pt x="-1637" y="140687"/>
                  <a:pt x="1017" y="132856"/>
                  <a:pt x="7651" y="128940"/>
                </a:cubicBezTo>
                <a:cubicBezTo>
                  <a:pt x="7651" y="128940"/>
                  <a:pt x="7651" y="128940"/>
                  <a:pt x="39496" y="115887"/>
                </a:cubicBezTo>
                <a:close/>
                <a:moveTo>
                  <a:pt x="63900" y="106627"/>
                </a:moveTo>
                <a:cubicBezTo>
                  <a:pt x="67524" y="108102"/>
                  <a:pt x="70489" y="111051"/>
                  <a:pt x="71807" y="114982"/>
                </a:cubicBezTo>
                <a:cubicBezTo>
                  <a:pt x="71807" y="114982"/>
                  <a:pt x="71807" y="114982"/>
                  <a:pt x="81033" y="133331"/>
                </a:cubicBezTo>
                <a:cubicBezTo>
                  <a:pt x="81033" y="133331"/>
                  <a:pt x="81033" y="133331"/>
                  <a:pt x="87623" y="130710"/>
                </a:cubicBezTo>
                <a:lnTo>
                  <a:pt x="95803" y="133422"/>
                </a:lnTo>
                <a:lnTo>
                  <a:pt x="94055" y="135965"/>
                </a:lnTo>
                <a:lnTo>
                  <a:pt x="89115" y="134702"/>
                </a:lnTo>
                <a:cubicBezTo>
                  <a:pt x="89115" y="134702"/>
                  <a:pt x="89115" y="134702"/>
                  <a:pt x="83823" y="137407"/>
                </a:cubicBezTo>
                <a:cubicBezTo>
                  <a:pt x="83823" y="137407"/>
                  <a:pt x="82500" y="137407"/>
                  <a:pt x="82500" y="137407"/>
                </a:cubicBezTo>
                <a:cubicBezTo>
                  <a:pt x="82500" y="137407"/>
                  <a:pt x="82500" y="137407"/>
                  <a:pt x="97053" y="169863"/>
                </a:cubicBezTo>
                <a:cubicBezTo>
                  <a:pt x="97053" y="169863"/>
                  <a:pt x="97053" y="169863"/>
                  <a:pt x="98375" y="169863"/>
                </a:cubicBezTo>
                <a:lnTo>
                  <a:pt x="103667" y="167158"/>
                </a:lnTo>
                <a:cubicBezTo>
                  <a:pt x="106313" y="165806"/>
                  <a:pt x="106313" y="163101"/>
                  <a:pt x="106313" y="161749"/>
                </a:cubicBezTo>
                <a:lnTo>
                  <a:pt x="106109" y="161308"/>
                </a:lnTo>
                <a:lnTo>
                  <a:pt x="109648" y="161866"/>
                </a:lnTo>
                <a:lnTo>
                  <a:pt x="110272" y="161402"/>
                </a:lnTo>
                <a:lnTo>
                  <a:pt x="110522" y="164622"/>
                </a:lnTo>
                <a:cubicBezTo>
                  <a:pt x="109698" y="166752"/>
                  <a:pt x="108051" y="168718"/>
                  <a:pt x="106074" y="170028"/>
                </a:cubicBezTo>
                <a:cubicBezTo>
                  <a:pt x="106074" y="170028"/>
                  <a:pt x="106074" y="170028"/>
                  <a:pt x="99484" y="172650"/>
                </a:cubicBezTo>
                <a:cubicBezTo>
                  <a:pt x="99484" y="172650"/>
                  <a:pt x="99484" y="172650"/>
                  <a:pt x="107391" y="192309"/>
                </a:cubicBezTo>
                <a:cubicBezTo>
                  <a:pt x="111345" y="198862"/>
                  <a:pt x="107391" y="208036"/>
                  <a:pt x="100802" y="211968"/>
                </a:cubicBezTo>
                <a:cubicBezTo>
                  <a:pt x="100802" y="211968"/>
                  <a:pt x="100802" y="211968"/>
                  <a:pt x="91576" y="215900"/>
                </a:cubicBezTo>
                <a:cubicBezTo>
                  <a:pt x="91576" y="215900"/>
                  <a:pt x="91576" y="215900"/>
                  <a:pt x="59946" y="172650"/>
                </a:cubicBezTo>
                <a:cubicBezTo>
                  <a:pt x="59946" y="172650"/>
                  <a:pt x="59946" y="172650"/>
                  <a:pt x="62582" y="171339"/>
                </a:cubicBezTo>
                <a:cubicBezTo>
                  <a:pt x="65218" y="170028"/>
                  <a:pt x="65218" y="167407"/>
                  <a:pt x="63900" y="166097"/>
                </a:cubicBezTo>
                <a:cubicBezTo>
                  <a:pt x="63900" y="166097"/>
                  <a:pt x="63900" y="166097"/>
                  <a:pt x="62582" y="163475"/>
                </a:cubicBezTo>
                <a:cubicBezTo>
                  <a:pt x="62582" y="162165"/>
                  <a:pt x="59946" y="160854"/>
                  <a:pt x="58628" y="162165"/>
                </a:cubicBezTo>
                <a:cubicBezTo>
                  <a:pt x="58628" y="162165"/>
                  <a:pt x="58628" y="162165"/>
                  <a:pt x="54674" y="163475"/>
                </a:cubicBezTo>
                <a:cubicBezTo>
                  <a:pt x="54674" y="163475"/>
                  <a:pt x="54674" y="163475"/>
                  <a:pt x="42813" y="111051"/>
                </a:cubicBezTo>
                <a:cubicBezTo>
                  <a:pt x="42813" y="111051"/>
                  <a:pt x="42813" y="111051"/>
                  <a:pt x="52038" y="107119"/>
                </a:cubicBezTo>
                <a:cubicBezTo>
                  <a:pt x="55992" y="105153"/>
                  <a:pt x="60275" y="105153"/>
                  <a:pt x="63900" y="106627"/>
                </a:cubicBezTo>
                <a:close/>
                <a:moveTo>
                  <a:pt x="221560" y="67725"/>
                </a:moveTo>
                <a:cubicBezTo>
                  <a:pt x="226810" y="65087"/>
                  <a:pt x="234687" y="65087"/>
                  <a:pt x="239938" y="67725"/>
                </a:cubicBezTo>
                <a:cubicBezTo>
                  <a:pt x="247814" y="73001"/>
                  <a:pt x="250440" y="80915"/>
                  <a:pt x="249127" y="90147"/>
                </a:cubicBezTo>
                <a:cubicBezTo>
                  <a:pt x="249127" y="92785"/>
                  <a:pt x="249127" y="96742"/>
                  <a:pt x="249127" y="99380"/>
                </a:cubicBezTo>
                <a:cubicBezTo>
                  <a:pt x="249127" y="99380"/>
                  <a:pt x="249127" y="99380"/>
                  <a:pt x="259629" y="162691"/>
                </a:cubicBezTo>
                <a:cubicBezTo>
                  <a:pt x="259629" y="162691"/>
                  <a:pt x="259629" y="162691"/>
                  <a:pt x="300324" y="193027"/>
                </a:cubicBezTo>
                <a:cubicBezTo>
                  <a:pt x="308200" y="198303"/>
                  <a:pt x="309513" y="207536"/>
                  <a:pt x="304262" y="215450"/>
                </a:cubicBezTo>
                <a:cubicBezTo>
                  <a:pt x="299011" y="222045"/>
                  <a:pt x="289822" y="223363"/>
                  <a:pt x="283258" y="219407"/>
                </a:cubicBezTo>
                <a:cubicBezTo>
                  <a:pt x="283258" y="219407"/>
                  <a:pt x="281946" y="219407"/>
                  <a:pt x="281946" y="218088"/>
                </a:cubicBezTo>
                <a:cubicBezTo>
                  <a:pt x="281946" y="218088"/>
                  <a:pt x="281946" y="218088"/>
                  <a:pt x="236000" y="185113"/>
                </a:cubicBezTo>
                <a:cubicBezTo>
                  <a:pt x="232061" y="182475"/>
                  <a:pt x="230749" y="178518"/>
                  <a:pt x="229436" y="174562"/>
                </a:cubicBezTo>
                <a:cubicBezTo>
                  <a:pt x="229436" y="174562"/>
                  <a:pt x="229436" y="174562"/>
                  <a:pt x="224185" y="145544"/>
                </a:cubicBezTo>
                <a:cubicBezTo>
                  <a:pt x="224185" y="145544"/>
                  <a:pt x="224185" y="145544"/>
                  <a:pt x="196617" y="194346"/>
                </a:cubicBezTo>
                <a:cubicBezTo>
                  <a:pt x="196617" y="194346"/>
                  <a:pt x="196617" y="194346"/>
                  <a:pt x="229436" y="243148"/>
                </a:cubicBezTo>
                <a:cubicBezTo>
                  <a:pt x="234687" y="249743"/>
                  <a:pt x="234687" y="258976"/>
                  <a:pt x="230749" y="265571"/>
                </a:cubicBezTo>
                <a:cubicBezTo>
                  <a:pt x="230749" y="265571"/>
                  <a:pt x="230749" y="265571"/>
                  <a:pt x="195305" y="318329"/>
                </a:cubicBezTo>
                <a:cubicBezTo>
                  <a:pt x="188741" y="326243"/>
                  <a:pt x="178239" y="328881"/>
                  <a:pt x="169050" y="323605"/>
                </a:cubicBezTo>
                <a:cubicBezTo>
                  <a:pt x="169050" y="323605"/>
                  <a:pt x="169050" y="323605"/>
                  <a:pt x="167737" y="323605"/>
                </a:cubicBezTo>
                <a:cubicBezTo>
                  <a:pt x="159861" y="318329"/>
                  <a:pt x="157235" y="305140"/>
                  <a:pt x="162486" y="297226"/>
                </a:cubicBezTo>
                <a:cubicBezTo>
                  <a:pt x="162486" y="297226"/>
                  <a:pt x="162486" y="297226"/>
                  <a:pt x="191366" y="255019"/>
                </a:cubicBezTo>
                <a:cubicBezTo>
                  <a:pt x="191366" y="255019"/>
                  <a:pt x="191366" y="255019"/>
                  <a:pt x="167737" y="220726"/>
                </a:cubicBezTo>
                <a:cubicBezTo>
                  <a:pt x="167737" y="220726"/>
                  <a:pt x="167737" y="220726"/>
                  <a:pt x="70594" y="322286"/>
                </a:cubicBezTo>
                <a:cubicBezTo>
                  <a:pt x="65343" y="328881"/>
                  <a:pt x="54841" y="330200"/>
                  <a:pt x="46965" y="326243"/>
                </a:cubicBezTo>
                <a:cubicBezTo>
                  <a:pt x="45652" y="324924"/>
                  <a:pt x="44339" y="323605"/>
                  <a:pt x="44339" y="322286"/>
                </a:cubicBezTo>
                <a:cubicBezTo>
                  <a:pt x="36463" y="315691"/>
                  <a:pt x="36463" y="303821"/>
                  <a:pt x="43027" y="295907"/>
                </a:cubicBezTo>
                <a:cubicBezTo>
                  <a:pt x="43027" y="295907"/>
                  <a:pt x="43027" y="295907"/>
                  <a:pt x="144108" y="189070"/>
                </a:cubicBezTo>
                <a:cubicBezTo>
                  <a:pt x="144108" y="185113"/>
                  <a:pt x="145421" y="181156"/>
                  <a:pt x="148046" y="177200"/>
                </a:cubicBezTo>
                <a:cubicBezTo>
                  <a:pt x="148046" y="177200"/>
                  <a:pt x="148046" y="177200"/>
                  <a:pt x="190054" y="103337"/>
                </a:cubicBezTo>
                <a:cubicBezTo>
                  <a:pt x="190054" y="103337"/>
                  <a:pt x="190054" y="103337"/>
                  <a:pt x="151984" y="107294"/>
                </a:cubicBezTo>
                <a:cubicBezTo>
                  <a:pt x="151984" y="107294"/>
                  <a:pt x="151984" y="107294"/>
                  <a:pt x="119166" y="154777"/>
                </a:cubicBezTo>
                <a:lnTo>
                  <a:pt x="110272" y="161402"/>
                </a:lnTo>
                <a:lnTo>
                  <a:pt x="110027" y="158233"/>
                </a:lnTo>
                <a:cubicBezTo>
                  <a:pt x="99484" y="134642"/>
                  <a:pt x="99484" y="134642"/>
                  <a:pt x="99484" y="134642"/>
                </a:cubicBezTo>
                <a:lnTo>
                  <a:pt x="95803" y="133422"/>
                </a:lnTo>
                <a:lnTo>
                  <a:pt x="97670" y="130706"/>
                </a:lnTo>
                <a:cubicBezTo>
                  <a:pt x="102428" y="123781"/>
                  <a:pt x="111946" y="109932"/>
                  <a:pt x="130980" y="82234"/>
                </a:cubicBezTo>
                <a:cubicBezTo>
                  <a:pt x="133606" y="78277"/>
                  <a:pt x="137544" y="75639"/>
                  <a:pt x="141482" y="75639"/>
                </a:cubicBezTo>
                <a:cubicBezTo>
                  <a:pt x="141482" y="75639"/>
                  <a:pt x="141482" y="75639"/>
                  <a:pt x="221560" y="67725"/>
                </a:cubicBezTo>
                <a:close/>
                <a:moveTo>
                  <a:pt x="276970" y="0"/>
                </a:moveTo>
                <a:cubicBezTo>
                  <a:pt x="299328" y="0"/>
                  <a:pt x="317452" y="17769"/>
                  <a:pt x="317452" y="39688"/>
                </a:cubicBezTo>
                <a:cubicBezTo>
                  <a:pt x="317452" y="61607"/>
                  <a:pt x="299328" y="79376"/>
                  <a:pt x="276970" y="79376"/>
                </a:cubicBezTo>
                <a:cubicBezTo>
                  <a:pt x="254612" y="79376"/>
                  <a:pt x="236488" y="61607"/>
                  <a:pt x="236488" y="39688"/>
                </a:cubicBezTo>
                <a:cubicBezTo>
                  <a:pt x="236488" y="17769"/>
                  <a:pt x="254612" y="0"/>
                  <a:pt x="27697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2" name="椭圆 27"/>
          <p:cNvSpPr/>
          <p:nvPr/>
        </p:nvSpPr>
        <p:spPr>
          <a:xfrm>
            <a:off x="10114618" y="1627662"/>
            <a:ext cx="609600" cy="603766"/>
          </a:xfrm>
          <a:custGeom>
            <a:avLst/>
            <a:gdLst>
              <a:gd name="connsiteX0" fmla="*/ 292147 w 331788"/>
              <a:gd name="connsiteY0" fmla="*/ 109538 h 328613"/>
              <a:gd name="connsiteX1" fmla="*/ 327025 w 331788"/>
              <a:gd name="connsiteY1" fmla="*/ 145621 h 328613"/>
              <a:gd name="connsiteX2" fmla="*/ 327025 w 331788"/>
              <a:gd name="connsiteY2" fmla="*/ 229385 h 328613"/>
              <a:gd name="connsiteX3" fmla="*/ 293438 w 331788"/>
              <a:gd name="connsiteY3" fmla="*/ 264179 h 328613"/>
              <a:gd name="connsiteX4" fmla="*/ 252101 w 331788"/>
              <a:gd name="connsiteY4" fmla="*/ 264179 h 328613"/>
              <a:gd name="connsiteX5" fmla="*/ 252101 w 331788"/>
              <a:gd name="connsiteY5" fmla="*/ 319593 h 328613"/>
              <a:gd name="connsiteX6" fmla="*/ 243059 w 331788"/>
              <a:gd name="connsiteY6" fmla="*/ 328613 h 328613"/>
              <a:gd name="connsiteX7" fmla="*/ 205596 w 331788"/>
              <a:gd name="connsiteY7" fmla="*/ 328613 h 328613"/>
              <a:gd name="connsiteX8" fmla="*/ 195262 w 331788"/>
              <a:gd name="connsiteY8" fmla="*/ 319593 h 328613"/>
              <a:gd name="connsiteX9" fmla="*/ 195262 w 331788"/>
              <a:gd name="connsiteY9" fmla="*/ 235829 h 328613"/>
              <a:gd name="connsiteX10" fmla="*/ 224973 w 331788"/>
              <a:gd name="connsiteY10" fmla="*/ 207478 h 328613"/>
              <a:gd name="connsiteX11" fmla="*/ 255976 w 331788"/>
              <a:gd name="connsiteY11" fmla="*/ 207478 h 328613"/>
              <a:gd name="connsiteX12" fmla="*/ 255976 w 331788"/>
              <a:gd name="connsiteY12" fmla="*/ 145621 h 328613"/>
              <a:gd name="connsiteX13" fmla="*/ 292147 w 331788"/>
              <a:gd name="connsiteY13" fmla="*/ 109538 h 328613"/>
              <a:gd name="connsiteX14" fmla="*/ 38473 w 331788"/>
              <a:gd name="connsiteY14" fmla="*/ 109538 h 328613"/>
              <a:gd name="connsiteX15" fmla="*/ 75079 w 331788"/>
              <a:gd name="connsiteY15" fmla="*/ 145621 h 328613"/>
              <a:gd name="connsiteX16" fmla="*/ 75079 w 331788"/>
              <a:gd name="connsiteY16" fmla="*/ 207478 h 328613"/>
              <a:gd name="connsiteX17" fmla="*/ 106456 w 331788"/>
              <a:gd name="connsiteY17" fmla="*/ 207478 h 328613"/>
              <a:gd name="connsiteX18" fmla="*/ 136525 w 331788"/>
              <a:gd name="connsiteY18" fmla="*/ 235829 h 328613"/>
              <a:gd name="connsiteX19" fmla="*/ 136525 w 331788"/>
              <a:gd name="connsiteY19" fmla="*/ 319593 h 328613"/>
              <a:gd name="connsiteX20" fmla="*/ 126066 w 331788"/>
              <a:gd name="connsiteY20" fmla="*/ 328613 h 328613"/>
              <a:gd name="connsiteX21" fmla="*/ 88153 w 331788"/>
              <a:gd name="connsiteY21" fmla="*/ 328613 h 328613"/>
              <a:gd name="connsiteX22" fmla="*/ 79001 w 331788"/>
              <a:gd name="connsiteY22" fmla="*/ 319593 h 328613"/>
              <a:gd name="connsiteX23" fmla="*/ 79001 w 331788"/>
              <a:gd name="connsiteY23" fmla="*/ 264179 h 328613"/>
              <a:gd name="connsiteX24" fmla="*/ 37166 w 331788"/>
              <a:gd name="connsiteY24" fmla="*/ 264179 h 328613"/>
              <a:gd name="connsiteX25" fmla="*/ 3175 w 331788"/>
              <a:gd name="connsiteY25" fmla="*/ 229385 h 328613"/>
              <a:gd name="connsiteX26" fmla="*/ 3175 w 331788"/>
              <a:gd name="connsiteY26" fmla="*/ 145621 h 328613"/>
              <a:gd name="connsiteX27" fmla="*/ 38473 w 331788"/>
              <a:gd name="connsiteY27" fmla="*/ 109538 h 328613"/>
              <a:gd name="connsiteX28" fmla="*/ 160734 w 331788"/>
              <a:gd name="connsiteY28" fmla="*/ 88900 h 328613"/>
              <a:gd name="connsiteX29" fmla="*/ 171053 w 331788"/>
              <a:gd name="connsiteY29" fmla="*/ 88900 h 328613"/>
              <a:gd name="connsiteX30" fmla="*/ 173633 w 331788"/>
              <a:gd name="connsiteY30" fmla="*/ 90195 h 328613"/>
              <a:gd name="connsiteX31" fmla="*/ 174923 w 331788"/>
              <a:gd name="connsiteY31" fmla="*/ 95375 h 328613"/>
              <a:gd name="connsiteX32" fmla="*/ 169763 w 331788"/>
              <a:gd name="connsiteY32" fmla="*/ 103146 h 328613"/>
              <a:gd name="connsiteX33" fmla="*/ 172343 w 331788"/>
              <a:gd name="connsiteY33" fmla="*/ 123867 h 328613"/>
              <a:gd name="connsiteX34" fmla="*/ 167184 w 331788"/>
              <a:gd name="connsiteY34" fmla="*/ 136818 h 328613"/>
              <a:gd name="connsiteX35" fmla="*/ 164604 w 331788"/>
              <a:gd name="connsiteY35" fmla="*/ 136818 h 328613"/>
              <a:gd name="connsiteX36" fmla="*/ 159444 w 331788"/>
              <a:gd name="connsiteY36" fmla="*/ 123867 h 328613"/>
              <a:gd name="connsiteX37" fmla="*/ 162024 w 331788"/>
              <a:gd name="connsiteY37" fmla="*/ 103146 h 328613"/>
              <a:gd name="connsiteX38" fmla="*/ 156865 w 331788"/>
              <a:gd name="connsiteY38" fmla="*/ 95375 h 328613"/>
              <a:gd name="connsiteX39" fmla="*/ 158155 w 331788"/>
              <a:gd name="connsiteY39" fmla="*/ 90195 h 328613"/>
              <a:gd name="connsiteX40" fmla="*/ 160734 w 331788"/>
              <a:gd name="connsiteY40" fmla="*/ 88900 h 328613"/>
              <a:gd name="connsiteX41" fmla="*/ 136182 w 331788"/>
              <a:gd name="connsiteY41" fmla="*/ 88900 h 328613"/>
              <a:gd name="connsiteX42" fmla="*/ 138766 w 331788"/>
              <a:gd name="connsiteY42" fmla="*/ 91502 h 328613"/>
              <a:gd name="connsiteX43" fmla="*/ 165893 w 331788"/>
              <a:gd name="connsiteY43" fmla="*/ 165652 h 328613"/>
              <a:gd name="connsiteX44" fmla="*/ 193021 w 331788"/>
              <a:gd name="connsiteY44" fmla="*/ 91502 h 328613"/>
              <a:gd name="connsiteX45" fmla="*/ 196897 w 331788"/>
              <a:gd name="connsiteY45" fmla="*/ 90201 h 328613"/>
              <a:gd name="connsiteX46" fmla="*/ 208523 w 331788"/>
              <a:gd name="connsiteY46" fmla="*/ 92802 h 328613"/>
              <a:gd name="connsiteX47" fmla="*/ 231775 w 331788"/>
              <a:gd name="connsiteY47" fmla="*/ 125325 h 328613"/>
              <a:gd name="connsiteX48" fmla="*/ 231775 w 331788"/>
              <a:gd name="connsiteY48" fmla="*/ 176059 h 328613"/>
              <a:gd name="connsiteX49" fmla="*/ 226608 w 331788"/>
              <a:gd name="connsiteY49" fmla="*/ 182563 h 328613"/>
              <a:gd name="connsiteX50" fmla="*/ 105179 w 331788"/>
              <a:gd name="connsiteY50" fmla="*/ 182563 h 328613"/>
              <a:gd name="connsiteX51" fmla="*/ 100012 w 331788"/>
              <a:gd name="connsiteY51" fmla="*/ 176059 h 328613"/>
              <a:gd name="connsiteX52" fmla="*/ 100012 w 331788"/>
              <a:gd name="connsiteY52" fmla="*/ 125325 h 328613"/>
              <a:gd name="connsiteX53" fmla="*/ 123264 w 331788"/>
              <a:gd name="connsiteY53" fmla="*/ 92802 h 328613"/>
              <a:gd name="connsiteX54" fmla="*/ 134890 w 331788"/>
              <a:gd name="connsiteY54" fmla="*/ 90201 h 328613"/>
              <a:gd name="connsiteX55" fmla="*/ 136182 w 331788"/>
              <a:gd name="connsiteY55" fmla="*/ 88900 h 328613"/>
              <a:gd name="connsiteX56" fmla="*/ 292100 w 331788"/>
              <a:gd name="connsiteY56" fmla="*/ 19050 h 328613"/>
              <a:gd name="connsiteX57" fmla="*/ 331788 w 331788"/>
              <a:gd name="connsiteY57" fmla="*/ 58738 h 328613"/>
              <a:gd name="connsiteX58" fmla="*/ 292100 w 331788"/>
              <a:gd name="connsiteY58" fmla="*/ 98426 h 328613"/>
              <a:gd name="connsiteX59" fmla="*/ 252412 w 331788"/>
              <a:gd name="connsiteY59" fmla="*/ 58738 h 328613"/>
              <a:gd name="connsiteX60" fmla="*/ 292100 w 331788"/>
              <a:gd name="connsiteY60" fmla="*/ 19050 h 328613"/>
              <a:gd name="connsiteX61" fmla="*/ 39688 w 331788"/>
              <a:gd name="connsiteY61" fmla="*/ 19050 h 328613"/>
              <a:gd name="connsiteX62" fmla="*/ 79376 w 331788"/>
              <a:gd name="connsiteY62" fmla="*/ 58738 h 328613"/>
              <a:gd name="connsiteX63" fmla="*/ 39688 w 331788"/>
              <a:gd name="connsiteY63" fmla="*/ 98426 h 328613"/>
              <a:gd name="connsiteX64" fmla="*/ 0 w 331788"/>
              <a:gd name="connsiteY64" fmla="*/ 58738 h 328613"/>
              <a:gd name="connsiteX65" fmla="*/ 39688 w 331788"/>
              <a:gd name="connsiteY65" fmla="*/ 19050 h 328613"/>
              <a:gd name="connsiteX66" fmla="*/ 165894 w 331788"/>
              <a:gd name="connsiteY66" fmla="*/ 0 h 328613"/>
              <a:gd name="connsiteX67" fmla="*/ 204788 w 331788"/>
              <a:gd name="connsiteY67" fmla="*/ 39688 h 328613"/>
              <a:gd name="connsiteX68" fmla="*/ 165894 w 331788"/>
              <a:gd name="connsiteY68" fmla="*/ 79376 h 328613"/>
              <a:gd name="connsiteX69" fmla="*/ 127000 w 331788"/>
              <a:gd name="connsiteY69" fmla="*/ 39688 h 328613"/>
              <a:gd name="connsiteX70" fmla="*/ 165894 w 331788"/>
              <a:gd name="connsiteY70" fmla="*/ 0 h 32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1788" h="328613">
                <a:moveTo>
                  <a:pt x="292147" y="109538"/>
                </a:moveTo>
                <a:cubicBezTo>
                  <a:pt x="311524" y="109538"/>
                  <a:pt x="327025" y="126291"/>
                  <a:pt x="327025" y="145621"/>
                </a:cubicBezTo>
                <a:cubicBezTo>
                  <a:pt x="327025" y="145621"/>
                  <a:pt x="327025" y="145621"/>
                  <a:pt x="327025" y="229385"/>
                </a:cubicBezTo>
                <a:cubicBezTo>
                  <a:pt x="327025" y="248715"/>
                  <a:pt x="311524" y="264179"/>
                  <a:pt x="293438" y="264179"/>
                </a:cubicBezTo>
                <a:cubicBezTo>
                  <a:pt x="293438" y="264179"/>
                  <a:pt x="293438" y="264179"/>
                  <a:pt x="252101" y="264179"/>
                </a:cubicBezTo>
                <a:cubicBezTo>
                  <a:pt x="252101" y="264179"/>
                  <a:pt x="252101" y="264179"/>
                  <a:pt x="252101" y="319593"/>
                </a:cubicBezTo>
                <a:cubicBezTo>
                  <a:pt x="252101" y="324747"/>
                  <a:pt x="248226" y="328613"/>
                  <a:pt x="243059" y="328613"/>
                </a:cubicBezTo>
                <a:cubicBezTo>
                  <a:pt x="243059" y="328613"/>
                  <a:pt x="243059" y="328613"/>
                  <a:pt x="205596" y="328613"/>
                </a:cubicBezTo>
                <a:cubicBezTo>
                  <a:pt x="199138" y="328613"/>
                  <a:pt x="195262" y="324747"/>
                  <a:pt x="195262" y="319593"/>
                </a:cubicBezTo>
                <a:cubicBezTo>
                  <a:pt x="195262" y="319593"/>
                  <a:pt x="195262" y="319593"/>
                  <a:pt x="195262" y="235829"/>
                </a:cubicBezTo>
                <a:cubicBezTo>
                  <a:pt x="195262" y="220364"/>
                  <a:pt x="208180" y="207478"/>
                  <a:pt x="224973" y="207478"/>
                </a:cubicBezTo>
                <a:cubicBezTo>
                  <a:pt x="224973" y="207478"/>
                  <a:pt x="224973" y="207478"/>
                  <a:pt x="255976" y="207478"/>
                </a:cubicBezTo>
                <a:cubicBezTo>
                  <a:pt x="255976" y="207478"/>
                  <a:pt x="255976" y="207478"/>
                  <a:pt x="255976" y="145621"/>
                </a:cubicBezTo>
                <a:cubicBezTo>
                  <a:pt x="255976" y="126291"/>
                  <a:pt x="271478" y="109538"/>
                  <a:pt x="292147" y="109538"/>
                </a:cubicBezTo>
                <a:close/>
                <a:moveTo>
                  <a:pt x="38473" y="109538"/>
                </a:moveTo>
                <a:cubicBezTo>
                  <a:pt x="59391" y="109538"/>
                  <a:pt x="75079" y="126291"/>
                  <a:pt x="75079" y="145621"/>
                </a:cubicBezTo>
                <a:cubicBezTo>
                  <a:pt x="75079" y="145621"/>
                  <a:pt x="75079" y="145621"/>
                  <a:pt x="75079" y="207478"/>
                </a:cubicBezTo>
                <a:cubicBezTo>
                  <a:pt x="75079" y="207478"/>
                  <a:pt x="75079" y="207478"/>
                  <a:pt x="106456" y="207478"/>
                </a:cubicBezTo>
                <a:cubicBezTo>
                  <a:pt x="123451" y="207478"/>
                  <a:pt x="136525" y="220364"/>
                  <a:pt x="136525" y="235829"/>
                </a:cubicBezTo>
                <a:cubicBezTo>
                  <a:pt x="136525" y="235829"/>
                  <a:pt x="136525" y="235829"/>
                  <a:pt x="136525" y="319593"/>
                </a:cubicBezTo>
                <a:cubicBezTo>
                  <a:pt x="136525" y="324747"/>
                  <a:pt x="132603" y="328613"/>
                  <a:pt x="126066" y="328613"/>
                </a:cubicBezTo>
                <a:cubicBezTo>
                  <a:pt x="126066" y="328613"/>
                  <a:pt x="126066" y="328613"/>
                  <a:pt x="88153" y="328613"/>
                </a:cubicBezTo>
                <a:cubicBezTo>
                  <a:pt x="82923" y="328613"/>
                  <a:pt x="79001" y="324747"/>
                  <a:pt x="79001" y="319593"/>
                </a:cubicBezTo>
                <a:cubicBezTo>
                  <a:pt x="79001" y="319593"/>
                  <a:pt x="79001" y="319593"/>
                  <a:pt x="79001" y="264179"/>
                </a:cubicBezTo>
                <a:cubicBezTo>
                  <a:pt x="79001" y="264179"/>
                  <a:pt x="79001" y="264179"/>
                  <a:pt x="37166" y="264179"/>
                </a:cubicBezTo>
                <a:cubicBezTo>
                  <a:pt x="18863" y="264179"/>
                  <a:pt x="3175" y="248715"/>
                  <a:pt x="3175" y="229385"/>
                </a:cubicBezTo>
                <a:cubicBezTo>
                  <a:pt x="3175" y="229385"/>
                  <a:pt x="3175" y="229385"/>
                  <a:pt x="3175" y="145621"/>
                </a:cubicBezTo>
                <a:cubicBezTo>
                  <a:pt x="3175" y="126291"/>
                  <a:pt x="18863" y="109538"/>
                  <a:pt x="38473" y="109538"/>
                </a:cubicBezTo>
                <a:close/>
                <a:moveTo>
                  <a:pt x="160734" y="88900"/>
                </a:moveTo>
                <a:cubicBezTo>
                  <a:pt x="160734" y="88900"/>
                  <a:pt x="160734" y="88900"/>
                  <a:pt x="171053" y="88900"/>
                </a:cubicBezTo>
                <a:cubicBezTo>
                  <a:pt x="172343" y="88900"/>
                  <a:pt x="173633" y="90195"/>
                  <a:pt x="173633" y="90195"/>
                </a:cubicBezTo>
                <a:cubicBezTo>
                  <a:pt x="174923" y="92785"/>
                  <a:pt x="176213" y="94080"/>
                  <a:pt x="174923" y="95375"/>
                </a:cubicBezTo>
                <a:cubicBezTo>
                  <a:pt x="174923" y="95375"/>
                  <a:pt x="174923" y="95375"/>
                  <a:pt x="169763" y="103146"/>
                </a:cubicBezTo>
                <a:cubicBezTo>
                  <a:pt x="169763" y="103146"/>
                  <a:pt x="169763" y="103146"/>
                  <a:pt x="172343" y="123867"/>
                </a:cubicBezTo>
                <a:cubicBezTo>
                  <a:pt x="172343" y="123867"/>
                  <a:pt x="172343" y="123867"/>
                  <a:pt x="167184" y="136818"/>
                </a:cubicBezTo>
                <a:cubicBezTo>
                  <a:pt x="167184" y="138113"/>
                  <a:pt x="164604" y="138113"/>
                  <a:pt x="164604" y="136818"/>
                </a:cubicBezTo>
                <a:cubicBezTo>
                  <a:pt x="164604" y="136818"/>
                  <a:pt x="164604" y="136818"/>
                  <a:pt x="159444" y="123867"/>
                </a:cubicBezTo>
                <a:cubicBezTo>
                  <a:pt x="159444" y="123867"/>
                  <a:pt x="159444" y="123867"/>
                  <a:pt x="162024" y="103146"/>
                </a:cubicBezTo>
                <a:cubicBezTo>
                  <a:pt x="162024" y="103146"/>
                  <a:pt x="162024" y="103146"/>
                  <a:pt x="156865" y="95375"/>
                </a:cubicBezTo>
                <a:cubicBezTo>
                  <a:pt x="155575" y="94080"/>
                  <a:pt x="156865" y="92785"/>
                  <a:pt x="158155" y="90195"/>
                </a:cubicBezTo>
                <a:cubicBezTo>
                  <a:pt x="158155" y="90195"/>
                  <a:pt x="159444" y="88900"/>
                  <a:pt x="160734" y="88900"/>
                </a:cubicBezTo>
                <a:close/>
                <a:moveTo>
                  <a:pt x="136182" y="88900"/>
                </a:moveTo>
                <a:cubicBezTo>
                  <a:pt x="137474" y="88900"/>
                  <a:pt x="138766" y="90201"/>
                  <a:pt x="138766" y="91502"/>
                </a:cubicBezTo>
                <a:cubicBezTo>
                  <a:pt x="138766" y="91502"/>
                  <a:pt x="138766" y="91502"/>
                  <a:pt x="165893" y="165652"/>
                </a:cubicBezTo>
                <a:cubicBezTo>
                  <a:pt x="165893" y="165652"/>
                  <a:pt x="165893" y="165652"/>
                  <a:pt x="193021" y="91502"/>
                </a:cubicBezTo>
                <a:cubicBezTo>
                  <a:pt x="193021" y="90201"/>
                  <a:pt x="195605" y="88900"/>
                  <a:pt x="196897" y="90201"/>
                </a:cubicBezTo>
                <a:cubicBezTo>
                  <a:pt x="196897" y="90201"/>
                  <a:pt x="196897" y="90201"/>
                  <a:pt x="208523" y="92802"/>
                </a:cubicBezTo>
                <a:cubicBezTo>
                  <a:pt x="222733" y="98006"/>
                  <a:pt x="231775" y="111015"/>
                  <a:pt x="231775" y="125325"/>
                </a:cubicBezTo>
                <a:cubicBezTo>
                  <a:pt x="231775" y="125325"/>
                  <a:pt x="231775" y="125325"/>
                  <a:pt x="231775" y="176059"/>
                </a:cubicBezTo>
                <a:cubicBezTo>
                  <a:pt x="231775" y="179961"/>
                  <a:pt x="229192" y="182563"/>
                  <a:pt x="226608" y="182563"/>
                </a:cubicBezTo>
                <a:cubicBezTo>
                  <a:pt x="226608" y="182563"/>
                  <a:pt x="226608" y="182563"/>
                  <a:pt x="105179" y="182563"/>
                </a:cubicBezTo>
                <a:cubicBezTo>
                  <a:pt x="102595" y="182563"/>
                  <a:pt x="100012" y="179961"/>
                  <a:pt x="100012" y="176059"/>
                </a:cubicBezTo>
                <a:cubicBezTo>
                  <a:pt x="100012" y="176059"/>
                  <a:pt x="100012" y="176059"/>
                  <a:pt x="100012" y="125325"/>
                </a:cubicBezTo>
                <a:cubicBezTo>
                  <a:pt x="100012" y="111015"/>
                  <a:pt x="109054" y="98006"/>
                  <a:pt x="123264" y="92802"/>
                </a:cubicBezTo>
                <a:cubicBezTo>
                  <a:pt x="123264" y="92802"/>
                  <a:pt x="123264" y="92802"/>
                  <a:pt x="134890" y="90201"/>
                </a:cubicBezTo>
                <a:cubicBezTo>
                  <a:pt x="134890" y="88900"/>
                  <a:pt x="134890" y="88900"/>
                  <a:pt x="136182" y="88900"/>
                </a:cubicBezTo>
                <a:close/>
                <a:moveTo>
                  <a:pt x="292100" y="19050"/>
                </a:moveTo>
                <a:cubicBezTo>
                  <a:pt x="314019" y="19050"/>
                  <a:pt x="331788" y="36819"/>
                  <a:pt x="331788" y="58738"/>
                </a:cubicBezTo>
                <a:cubicBezTo>
                  <a:pt x="331788" y="80657"/>
                  <a:pt x="314019" y="98426"/>
                  <a:pt x="292100" y="98426"/>
                </a:cubicBezTo>
                <a:cubicBezTo>
                  <a:pt x="270181" y="98426"/>
                  <a:pt x="252412" y="80657"/>
                  <a:pt x="252412" y="58738"/>
                </a:cubicBezTo>
                <a:cubicBezTo>
                  <a:pt x="252412" y="36819"/>
                  <a:pt x="270181" y="19050"/>
                  <a:pt x="292100" y="19050"/>
                </a:cubicBezTo>
                <a:close/>
                <a:moveTo>
                  <a:pt x="39688" y="19050"/>
                </a:moveTo>
                <a:cubicBezTo>
                  <a:pt x="61607" y="19050"/>
                  <a:pt x="79376" y="36819"/>
                  <a:pt x="79376" y="58738"/>
                </a:cubicBezTo>
                <a:cubicBezTo>
                  <a:pt x="79376" y="80657"/>
                  <a:pt x="61607" y="98426"/>
                  <a:pt x="39688" y="98426"/>
                </a:cubicBezTo>
                <a:cubicBezTo>
                  <a:pt x="17769" y="98426"/>
                  <a:pt x="0" y="80657"/>
                  <a:pt x="0" y="58738"/>
                </a:cubicBezTo>
                <a:cubicBezTo>
                  <a:pt x="0" y="36819"/>
                  <a:pt x="17769" y="19050"/>
                  <a:pt x="39688" y="19050"/>
                </a:cubicBezTo>
                <a:close/>
                <a:moveTo>
                  <a:pt x="165894" y="0"/>
                </a:moveTo>
                <a:cubicBezTo>
                  <a:pt x="187375" y="0"/>
                  <a:pt x="204788" y="17769"/>
                  <a:pt x="204788" y="39688"/>
                </a:cubicBezTo>
                <a:cubicBezTo>
                  <a:pt x="204788" y="61607"/>
                  <a:pt x="187375" y="79376"/>
                  <a:pt x="165894" y="79376"/>
                </a:cubicBezTo>
                <a:cubicBezTo>
                  <a:pt x="144413" y="79376"/>
                  <a:pt x="127000" y="61607"/>
                  <a:pt x="127000" y="39688"/>
                </a:cubicBezTo>
                <a:cubicBezTo>
                  <a:pt x="127000" y="17769"/>
                  <a:pt x="144413" y="0"/>
                  <a:pt x="16589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3" name="椭圆 28"/>
          <p:cNvSpPr/>
          <p:nvPr/>
        </p:nvSpPr>
        <p:spPr>
          <a:xfrm>
            <a:off x="10114618" y="3815526"/>
            <a:ext cx="609600" cy="609600"/>
          </a:xfrm>
          <a:custGeom>
            <a:avLst/>
            <a:gdLst>
              <a:gd name="connsiteX0" fmla="*/ 157638 w 338138"/>
              <a:gd name="connsiteY0" fmla="*/ 144463 h 338138"/>
              <a:gd name="connsiteX1" fmla="*/ 165544 w 338138"/>
              <a:gd name="connsiteY1" fmla="*/ 148443 h 338138"/>
              <a:gd name="connsiteX2" fmla="*/ 249865 w 338138"/>
              <a:gd name="connsiteY2" fmla="*/ 233341 h 338138"/>
              <a:gd name="connsiteX3" fmla="*/ 280167 w 338138"/>
              <a:gd name="connsiteY3" fmla="*/ 232015 h 338138"/>
              <a:gd name="connsiteX4" fmla="*/ 286755 w 338138"/>
              <a:gd name="connsiteY4" fmla="*/ 234668 h 338138"/>
              <a:gd name="connsiteX5" fmla="*/ 335503 w 338138"/>
              <a:gd name="connsiteY5" fmla="*/ 283750 h 338138"/>
              <a:gd name="connsiteX6" fmla="*/ 338138 w 338138"/>
              <a:gd name="connsiteY6" fmla="*/ 293036 h 338138"/>
              <a:gd name="connsiteX7" fmla="*/ 330233 w 338138"/>
              <a:gd name="connsiteY7" fmla="*/ 298342 h 338138"/>
              <a:gd name="connsiteX8" fmla="*/ 311788 w 338138"/>
              <a:gd name="connsiteY8" fmla="*/ 303648 h 338138"/>
              <a:gd name="connsiteX9" fmla="*/ 303883 w 338138"/>
              <a:gd name="connsiteY9" fmla="*/ 310281 h 338138"/>
              <a:gd name="connsiteX10" fmla="*/ 299930 w 338138"/>
              <a:gd name="connsiteY10" fmla="*/ 331505 h 338138"/>
              <a:gd name="connsiteX11" fmla="*/ 293343 w 338138"/>
              <a:gd name="connsiteY11" fmla="*/ 338138 h 338138"/>
              <a:gd name="connsiteX12" fmla="*/ 290708 w 338138"/>
              <a:gd name="connsiteY12" fmla="*/ 338138 h 338138"/>
              <a:gd name="connsiteX13" fmla="*/ 284120 w 338138"/>
              <a:gd name="connsiteY13" fmla="*/ 335485 h 338138"/>
              <a:gd name="connsiteX14" fmla="*/ 235372 w 338138"/>
              <a:gd name="connsiteY14" fmla="*/ 286403 h 338138"/>
              <a:gd name="connsiteX15" fmla="*/ 232737 w 338138"/>
              <a:gd name="connsiteY15" fmla="*/ 279770 h 338138"/>
              <a:gd name="connsiteX16" fmla="*/ 234054 w 338138"/>
              <a:gd name="connsiteY16" fmla="*/ 249260 h 338138"/>
              <a:gd name="connsiteX17" fmla="*/ 149733 w 338138"/>
              <a:gd name="connsiteY17" fmla="*/ 164361 h 338138"/>
              <a:gd name="connsiteX18" fmla="*/ 149733 w 338138"/>
              <a:gd name="connsiteY18" fmla="*/ 148443 h 338138"/>
              <a:gd name="connsiteX19" fmla="*/ 157638 w 338138"/>
              <a:gd name="connsiteY19" fmla="*/ 144463 h 338138"/>
              <a:gd name="connsiteX20" fmla="*/ 145922 w 338138"/>
              <a:gd name="connsiteY20" fmla="*/ 120650 h 338138"/>
              <a:gd name="connsiteX21" fmla="*/ 169863 w 338138"/>
              <a:gd name="connsiteY21" fmla="*/ 137383 h 338138"/>
              <a:gd name="connsiteX22" fmla="*/ 157893 w 338138"/>
              <a:gd name="connsiteY22" fmla="*/ 133522 h 338138"/>
              <a:gd name="connsiteX23" fmla="*/ 141931 w 338138"/>
              <a:gd name="connsiteY23" fmla="*/ 141245 h 338138"/>
              <a:gd name="connsiteX24" fmla="*/ 137941 w 338138"/>
              <a:gd name="connsiteY24" fmla="*/ 168275 h 338138"/>
              <a:gd name="connsiteX25" fmla="*/ 120650 w 338138"/>
              <a:gd name="connsiteY25" fmla="*/ 145106 h 338138"/>
              <a:gd name="connsiteX26" fmla="*/ 145922 w 338138"/>
              <a:gd name="connsiteY26" fmla="*/ 120650 h 338138"/>
              <a:gd name="connsiteX27" fmla="*/ 146051 w 338138"/>
              <a:gd name="connsiteY27" fmla="*/ 60325 h 338138"/>
              <a:gd name="connsiteX28" fmla="*/ 230188 w 338138"/>
              <a:gd name="connsiteY28" fmla="*/ 145257 h 338138"/>
              <a:gd name="connsiteX29" fmla="*/ 219671 w 338138"/>
              <a:gd name="connsiteY29" fmla="*/ 186395 h 338138"/>
              <a:gd name="connsiteX30" fmla="*/ 193378 w 338138"/>
              <a:gd name="connsiteY30" fmla="*/ 161181 h 338138"/>
              <a:gd name="connsiteX31" fmla="*/ 196007 w 338138"/>
              <a:gd name="connsiteY31" fmla="*/ 145257 h 338138"/>
              <a:gd name="connsiteX32" fmla="*/ 146051 w 338138"/>
              <a:gd name="connsiteY32" fmla="*/ 94828 h 338138"/>
              <a:gd name="connsiteX33" fmla="*/ 96094 w 338138"/>
              <a:gd name="connsiteY33" fmla="*/ 145257 h 338138"/>
              <a:gd name="connsiteX34" fmla="*/ 146051 w 338138"/>
              <a:gd name="connsiteY34" fmla="*/ 195685 h 338138"/>
              <a:gd name="connsiteX35" fmla="*/ 161827 w 338138"/>
              <a:gd name="connsiteY35" fmla="*/ 193031 h 338138"/>
              <a:gd name="connsiteX36" fmla="*/ 188119 w 338138"/>
              <a:gd name="connsiteY36" fmla="*/ 219572 h 338138"/>
              <a:gd name="connsiteX37" fmla="*/ 146051 w 338138"/>
              <a:gd name="connsiteY37" fmla="*/ 230188 h 338138"/>
              <a:gd name="connsiteX38" fmla="*/ 61913 w 338138"/>
              <a:gd name="connsiteY38" fmla="*/ 145257 h 338138"/>
              <a:gd name="connsiteX39" fmla="*/ 146051 w 338138"/>
              <a:gd name="connsiteY39" fmla="*/ 60325 h 338138"/>
              <a:gd name="connsiteX40" fmla="*/ 145257 w 338138"/>
              <a:gd name="connsiteY40" fmla="*/ 0 h 338138"/>
              <a:gd name="connsiteX41" fmla="*/ 290513 w 338138"/>
              <a:gd name="connsiteY41" fmla="*/ 145257 h 338138"/>
              <a:gd name="connsiteX42" fmla="*/ 269385 w 338138"/>
              <a:gd name="connsiteY42" fmla="*/ 221846 h 338138"/>
              <a:gd name="connsiteX43" fmla="*/ 254859 w 338138"/>
              <a:gd name="connsiteY43" fmla="*/ 221846 h 338138"/>
              <a:gd name="connsiteX44" fmla="*/ 239013 w 338138"/>
              <a:gd name="connsiteY44" fmla="*/ 206000 h 338138"/>
              <a:gd name="connsiteX45" fmla="*/ 256180 w 338138"/>
              <a:gd name="connsiteY45" fmla="*/ 145257 h 338138"/>
              <a:gd name="connsiteX46" fmla="*/ 145257 w 338138"/>
              <a:gd name="connsiteY46" fmla="*/ 34333 h 338138"/>
              <a:gd name="connsiteX47" fmla="*/ 34333 w 338138"/>
              <a:gd name="connsiteY47" fmla="*/ 145257 h 338138"/>
              <a:gd name="connsiteX48" fmla="*/ 145257 w 338138"/>
              <a:gd name="connsiteY48" fmla="*/ 256180 h 338138"/>
              <a:gd name="connsiteX49" fmla="*/ 206000 w 338138"/>
              <a:gd name="connsiteY49" fmla="*/ 239013 h 338138"/>
              <a:gd name="connsiteX50" fmla="*/ 221847 w 338138"/>
              <a:gd name="connsiteY50" fmla="*/ 254859 h 338138"/>
              <a:gd name="connsiteX51" fmla="*/ 221847 w 338138"/>
              <a:gd name="connsiteY51" fmla="*/ 269385 h 338138"/>
              <a:gd name="connsiteX52" fmla="*/ 145257 w 338138"/>
              <a:gd name="connsiteY52" fmla="*/ 290513 h 338138"/>
              <a:gd name="connsiteX53" fmla="*/ 0 w 338138"/>
              <a:gd name="connsiteY53" fmla="*/ 145257 h 338138"/>
              <a:gd name="connsiteX54" fmla="*/ 145257 w 338138"/>
              <a:gd name="connsiteY54" fmla="*/ 0 h 33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38138" h="338138">
                <a:moveTo>
                  <a:pt x="157638" y="144463"/>
                </a:moveTo>
                <a:cubicBezTo>
                  <a:pt x="160273" y="144463"/>
                  <a:pt x="162908" y="145790"/>
                  <a:pt x="165544" y="148443"/>
                </a:cubicBezTo>
                <a:cubicBezTo>
                  <a:pt x="165544" y="148443"/>
                  <a:pt x="165544" y="148443"/>
                  <a:pt x="249865" y="233341"/>
                </a:cubicBezTo>
                <a:cubicBezTo>
                  <a:pt x="249865" y="233341"/>
                  <a:pt x="249865" y="233341"/>
                  <a:pt x="280167" y="232015"/>
                </a:cubicBezTo>
                <a:cubicBezTo>
                  <a:pt x="282803" y="232015"/>
                  <a:pt x="285438" y="233341"/>
                  <a:pt x="286755" y="234668"/>
                </a:cubicBezTo>
                <a:cubicBezTo>
                  <a:pt x="286755" y="234668"/>
                  <a:pt x="286755" y="234668"/>
                  <a:pt x="335503" y="283750"/>
                </a:cubicBezTo>
                <a:cubicBezTo>
                  <a:pt x="338138" y="286403"/>
                  <a:pt x="338138" y="289056"/>
                  <a:pt x="338138" y="293036"/>
                </a:cubicBezTo>
                <a:cubicBezTo>
                  <a:pt x="336821" y="295689"/>
                  <a:pt x="334186" y="298342"/>
                  <a:pt x="330233" y="298342"/>
                </a:cubicBezTo>
                <a:cubicBezTo>
                  <a:pt x="330233" y="298342"/>
                  <a:pt x="330233" y="298342"/>
                  <a:pt x="311788" y="303648"/>
                </a:cubicBezTo>
                <a:cubicBezTo>
                  <a:pt x="307835" y="303648"/>
                  <a:pt x="305200" y="306301"/>
                  <a:pt x="303883" y="310281"/>
                </a:cubicBezTo>
                <a:cubicBezTo>
                  <a:pt x="303883" y="310281"/>
                  <a:pt x="303883" y="310281"/>
                  <a:pt x="299930" y="331505"/>
                </a:cubicBezTo>
                <a:cubicBezTo>
                  <a:pt x="298613" y="334158"/>
                  <a:pt x="295978" y="336812"/>
                  <a:pt x="293343" y="338138"/>
                </a:cubicBezTo>
                <a:cubicBezTo>
                  <a:pt x="292025" y="338138"/>
                  <a:pt x="292025" y="338138"/>
                  <a:pt x="290708" y="338138"/>
                </a:cubicBezTo>
                <a:cubicBezTo>
                  <a:pt x="288073" y="338138"/>
                  <a:pt x="285438" y="336812"/>
                  <a:pt x="284120" y="335485"/>
                </a:cubicBezTo>
                <a:cubicBezTo>
                  <a:pt x="284120" y="335485"/>
                  <a:pt x="284120" y="335485"/>
                  <a:pt x="235372" y="286403"/>
                </a:cubicBezTo>
                <a:cubicBezTo>
                  <a:pt x="232737" y="283750"/>
                  <a:pt x="232737" y="281097"/>
                  <a:pt x="232737" y="279770"/>
                </a:cubicBezTo>
                <a:cubicBezTo>
                  <a:pt x="232737" y="279770"/>
                  <a:pt x="232737" y="279770"/>
                  <a:pt x="234054" y="249260"/>
                </a:cubicBezTo>
                <a:cubicBezTo>
                  <a:pt x="234054" y="249260"/>
                  <a:pt x="234054" y="249260"/>
                  <a:pt x="149733" y="164361"/>
                </a:cubicBezTo>
                <a:cubicBezTo>
                  <a:pt x="144463" y="159055"/>
                  <a:pt x="144463" y="152422"/>
                  <a:pt x="149733" y="148443"/>
                </a:cubicBezTo>
                <a:cubicBezTo>
                  <a:pt x="151051" y="145790"/>
                  <a:pt x="155003" y="144463"/>
                  <a:pt x="157638" y="144463"/>
                </a:cubicBezTo>
                <a:close/>
                <a:moveTo>
                  <a:pt x="145922" y="120650"/>
                </a:moveTo>
                <a:cubicBezTo>
                  <a:pt x="157893" y="120650"/>
                  <a:pt x="167203" y="128373"/>
                  <a:pt x="169863" y="137383"/>
                </a:cubicBezTo>
                <a:cubicBezTo>
                  <a:pt x="167203" y="134809"/>
                  <a:pt x="161883" y="133522"/>
                  <a:pt x="157893" y="133522"/>
                </a:cubicBezTo>
                <a:cubicBezTo>
                  <a:pt x="151242" y="133522"/>
                  <a:pt x="145922" y="136096"/>
                  <a:pt x="141931" y="141245"/>
                </a:cubicBezTo>
                <a:cubicBezTo>
                  <a:pt x="133951" y="147680"/>
                  <a:pt x="132620" y="160552"/>
                  <a:pt x="137941" y="168275"/>
                </a:cubicBezTo>
                <a:cubicBezTo>
                  <a:pt x="128630" y="165701"/>
                  <a:pt x="120650" y="156691"/>
                  <a:pt x="120650" y="145106"/>
                </a:cubicBezTo>
                <a:cubicBezTo>
                  <a:pt x="120650" y="132234"/>
                  <a:pt x="132620" y="120650"/>
                  <a:pt x="145922" y="120650"/>
                </a:cubicBezTo>
                <a:close/>
                <a:moveTo>
                  <a:pt x="146051" y="60325"/>
                </a:moveTo>
                <a:cubicBezTo>
                  <a:pt x="192063" y="60325"/>
                  <a:pt x="230188" y="98810"/>
                  <a:pt x="230188" y="145257"/>
                </a:cubicBezTo>
                <a:cubicBezTo>
                  <a:pt x="230188" y="159854"/>
                  <a:pt x="226244" y="174452"/>
                  <a:pt x="219671" y="186395"/>
                </a:cubicBezTo>
                <a:lnTo>
                  <a:pt x="193378" y="161181"/>
                </a:lnTo>
                <a:cubicBezTo>
                  <a:pt x="196007" y="155873"/>
                  <a:pt x="196007" y="150565"/>
                  <a:pt x="196007" y="145257"/>
                </a:cubicBezTo>
                <a:cubicBezTo>
                  <a:pt x="196007" y="117388"/>
                  <a:pt x="173658" y="94828"/>
                  <a:pt x="146051" y="94828"/>
                </a:cubicBezTo>
                <a:cubicBezTo>
                  <a:pt x="118443" y="94828"/>
                  <a:pt x="96094" y="117388"/>
                  <a:pt x="96094" y="145257"/>
                </a:cubicBezTo>
                <a:cubicBezTo>
                  <a:pt x="96094" y="173125"/>
                  <a:pt x="118443" y="195685"/>
                  <a:pt x="146051" y="195685"/>
                </a:cubicBezTo>
                <a:cubicBezTo>
                  <a:pt x="151309" y="195685"/>
                  <a:pt x="156568" y="194358"/>
                  <a:pt x="161827" y="193031"/>
                </a:cubicBezTo>
                <a:cubicBezTo>
                  <a:pt x="161827" y="193031"/>
                  <a:pt x="161827" y="193031"/>
                  <a:pt x="188119" y="219572"/>
                </a:cubicBezTo>
                <a:cubicBezTo>
                  <a:pt x="174973" y="226207"/>
                  <a:pt x="161827" y="230188"/>
                  <a:pt x="146051" y="230188"/>
                </a:cubicBezTo>
                <a:cubicBezTo>
                  <a:pt x="100038" y="230188"/>
                  <a:pt x="61913" y="191703"/>
                  <a:pt x="61913" y="145257"/>
                </a:cubicBezTo>
                <a:cubicBezTo>
                  <a:pt x="61913" y="98810"/>
                  <a:pt x="100038" y="60325"/>
                  <a:pt x="146051" y="60325"/>
                </a:cubicBezTo>
                <a:close/>
                <a:moveTo>
                  <a:pt x="145257" y="0"/>
                </a:moveTo>
                <a:cubicBezTo>
                  <a:pt x="225808" y="0"/>
                  <a:pt x="290513" y="64705"/>
                  <a:pt x="290513" y="145257"/>
                </a:cubicBezTo>
                <a:cubicBezTo>
                  <a:pt x="290513" y="172987"/>
                  <a:pt x="282590" y="199398"/>
                  <a:pt x="269385" y="221846"/>
                </a:cubicBezTo>
                <a:cubicBezTo>
                  <a:pt x="269385" y="221846"/>
                  <a:pt x="269385" y="221846"/>
                  <a:pt x="254859" y="221846"/>
                </a:cubicBezTo>
                <a:cubicBezTo>
                  <a:pt x="254859" y="221846"/>
                  <a:pt x="254859" y="221846"/>
                  <a:pt x="239013" y="206000"/>
                </a:cubicBezTo>
                <a:cubicBezTo>
                  <a:pt x="249577" y="188833"/>
                  <a:pt x="256180" y="167705"/>
                  <a:pt x="256180" y="145257"/>
                </a:cubicBezTo>
                <a:cubicBezTo>
                  <a:pt x="256180" y="84513"/>
                  <a:pt x="207321" y="34333"/>
                  <a:pt x="145257" y="34333"/>
                </a:cubicBezTo>
                <a:cubicBezTo>
                  <a:pt x="84513" y="34333"/>
                  <a:pt x="34333" y="84513"/>
                  <a:pt x="34333" y="145257"/>
                </a:cubicBezTo>
                <a:cubicBezTo>
                  <a:pt x="34333" y="207321"/>
                  <a:pt x="84513" y="256180"/>
                  <a:pt x="145257" y="256180"/>
                </a:cubicBezTo>
                <a:cubicBezTo>
                  <a:pt x="167705" y="256180"/>
                  <a:pt x="188834" y="249577"/>
                  <a:pt x="206000" y="239013"/>
                </a:cubicBezTo>
                <a:cubicBezTo>
                  <a:pt x="206000" y="239013"/>
                  <a:pt x="206000" y="239013"/>
                  <a:pt x="221847" y="254859"/>
                </a:cubicBezTo>
                <a:cubicBezTo>
                  <a:pt x="221847" y="254859"/>
                  <a:pt x="221847" y="254859"/>
                  <a:pt x="221847" y="269385"/>
                </a:cubicBezTo>
                <a:cubicBezTo>
                  <a:pt x="199398" y="282590"/>
                  <a:pt x="172988" y="290513"/>
                  <a:pt x="145257" y="290513"/>
                </a:cubicBezTo>
                <a:cubicBezTo>
                  <a:pt x="64705" y="290513"/>
                  <a:pt x="0" y="225808"/>
                  <a:pt x="0" y="145257"/>
                </a:cubicBezTo>
                <a:cubicBezTo>
                  <a:pt x="0" y="64705"/>
                  <a:pt x="64705" y="0"/>
                  <a:pt x="1452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4" name="矩形 33"/>
          <p:cNvSpPr/>
          <p:nvPr/>
        </p:nvSpPr>
        <p:spPr>
          <a:xfrm>
            <a:off x="4309034" y="2385658"/>
            <a:ext cx="1578167" cy="423545"/>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b="1" dirty="0">
                <a:solidFill>
                  <a:schemeClr val="bg1"/>
                </a:solidFill>
                <a:latin typeface="微软雅黑" panose="020B0503020204020204" pitchFamily="34" charset="-122"/>
                <a:ea typeface="微软雅黑" panose="020B0503020204020204" pitchFamily="34" charset="-122"/>
              </a:rPr>
              <a:t>选题的介绍</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35" name="矩形 34"/>
          <p:cNvSpPr/>
          <p:nvPr/>
        </p:nvSpPr>
        <p:spPr>
          <a:xfrm>
            <a:off x="4309034" y="4598660"/>
            <a:ext cx="1578167" cy="423545"/>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b="1">
                <a:solidFill>
                  <a:schemeClr val="bg1"/>
                </a:solidFill>
                <a:latin typeface="微软雅黑" panose="020B0503020204020204" pitchFamily="34" charset="-122"/>
                <a:ea typeface="微软雅黑" panose="020B0503020204020204" pitchFamily="34" charset="-122"/>
              </a:rPr>
              <a:t>选题研究实施</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36" name="矩形 35"/>
          <p:cNvSpPr/>
          <p:nvPr/>
        </p:nvSpPr>
        <p:spPr>
          <a:xfrm>
            <a:off x="9630064" y="2385658"/>
            <a:ext cx="1578167" cy="423545"/>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b="1">
                <a:solidFill>
                  <a:schemeClr val="bg1"/>
                </a:solidFill>
                <a:latin typeface="微软雅黑" panose="020B0503020204020204" pitchFamily="34" charset="-122"/>
                <a:ea typeface="微软雅黑" panose="020B0503020204020204" pitchFamily="34" charset="-122"/>
              </a:rPr>
              <a:t>项目团队介绍</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37" name="矩形 36"/>
          <p:cNvSpPr/>
          <p:nvPr/>
        </p:nvSpPr>
        <p:spPr>
          <a:xfrm>
            <a:off x="9630064" y="4598660"/>
            <a:ext cx="1578167" cy="386080"/>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1600" b="1">
                <a:solidFill>
                  <a:schemeClr val="bg1"/>
                </a:solidFill>
                <a:latin typeface="微软雅黑" panose="020B0503020204020204" pitchFamily="34" charset="-122"/>
                <a:ea typeface="微软雅黑" panose="020B0503020204020204" pitchFamily="34" charset="-122"/>
              </a:rPr>
              <a:t>研究目标成果</a:t>
            </a:r>
            <a:endParaRPr lang="zh-CN" altLang="en-US" sz="1600" b="1">
              <a:solidFill>
                <a:schemeClr val="bg1"/>
              </a:solidFill>
              <a:latin typeface="微软雅黑" panose="020B0503020204020204" pitchFamily="34" charset="-122"/>
              <a:ea typeface="微软雅黑" panose="020B0503020204020204" pitchFamily="34" charset="-122"/>
            </a:endParaRPr>
          </a:p>
        </p:txBody>
      </p:sp>
      <p:pic>
        <p:nvPicPr>
          <p:cNvPr id="38" name="图片 37" descr="checkbox"/>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83760" y="1627662"/>
            <a:ext cx="708660" cy="708660"/>
          </a:xfrm>
          <a:prstGeom prst="rect">
            <a:avLst/>
          </a:prstGeom>
        </p:spPr>
      </p:pic>
      <p:sp>
        <p:nvSpPr>
          <p:cNvPr id="39" name="矩形: 圆角 22"/>
          <p:cNvSpPr/>
          <p:nvPr/>
        </p:nvSpPr>
        <p:spPr>
          <a:xfrm>
            <a:off x="4171315" y="3505200"/>
            <a:ext cx="36000" cy="1827530"/>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47" name="矩形: 圆角 19"/>
          <p:cNvSpPr/>
          <p:nvPr/>
        </p:nvSpPr>
        <p:spPr>
          <a:xfrm>
            <a:off x="9497060" y="3505200"/>
            <a:ext cx="36000" cy="1827530"/>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48" name="矩形: 圆角 12"/>
          <p:cNvSpPr/>
          <p:nvPr/>
        </p:nvSpPr>
        <p:spPr>
          <a:xfrm>
            <a:off x="4171315" y="1327785"/>
            <a:ext cx="36000" cy="1827530"/>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49" name="矩形: 圆角 9"/>
          <p:cNvSpPr/>
          <p:nvPr/>
        </p:nvSpPr>
        <p:spPr>
          <a:xfrm>
            <a:off x="9497060" y="1327785"/>
            <a:ext cx="36000" cy="1827530"/>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3" name="文本框 2"/>
          <p:cNvSpPr txBox="1"/>
          <p:nvPr/>
        </p:nvSpPr>
        <p:spPr>
          <a:xfrm>
            <a:off x="314960" y="974090"/>
            <a:ext cx="11537315" cy="1630045"/>
          </a:xfrm>
          <a:prstGeom prst="rect">
            <a:avLst/>
          </a:prstGeom>
        </p:spPr>
        <p:txBody>
          <a:bodyPr wrap="square">
            <a:spAutoFit/>
          </a:bodyPr>
          <a:p>
            <a:pPr fontAlgn="auto">
              <a:lnSpc>
                <a:spcPts val="3000"/>
              </a:lnSpc>
            </a:pPr>
            <a:r>
              <a:rPr lang="en-US" altLang="zh-CN" sz="2200">
                <a:solidFill>
                  <a:srgbClr val="FF0000"/>
                </a:solidFill>
                <a:latin typeface="Times New Roman" panose="02020603050405020304" pitchFamily="18" charset="0"/>
                <a:cs typeface="Times New Roman" panose="02020603050405020304" pitchFamily="18" charset="0"/>
              </a:rPr>
              <a:t>Challenges in Multimodal Semantic Communication:</a:t>
            </a:r>
            <a:endParaRPr lang="en-US" altLang="zh-CN" sz="2200">
              <a:solidFill>
                <a:srgbClr val="FF0000"/>
              </a:solidFill>
              <a:latin typeface="Times New Roman" panose="02020603050405020304" pitchFamily="18" charset="0"/>
              <a:cs typeface="Times New Roman" panose="02020603050405020304" pitchFamily="18" charset="0"/>
            </a:endParaRPr>
          </a:p>
          <a:p>
            <a:pPr marL="285750" indent="-285750" fontAlgn="auto">
              <a:lnSpc>
                <a:spcPts val="3000"/>
              </a:lnSpc>
              <a:buFont typeface="Wingdings" panose="05000000000000000000" charset="0"/>
              <a:buChar char="Ø"/>
            </a:pPr>
            <a:r>
              <a:rPr lang="en-US" altLang="zh-CN" sz="2200">
                <a:solidFill>
                  <a:schemeClr val="tx1"/>
                </a:solidFill>
                <a:latin typeface="Times New Roman" panose="02020603050405020304" pitchFamily="18" charset="0"/>
                <a:cs typeface="Times New Roman" panose="02020603050405020304" pitchFamily="18" charset="0"/>
              </a:rPr>
              <a:t>Heterogeneous modalities exhibit large distribution and semantic gaps.</a:t>
            </a:r>
            <a:endParaRPr lang="en-US" altLang="zh-CN" sz="2200">
              <a:solidFill>
                <a:schemeClr val="tx1"/>
              </a:solidFill>
              <a:latin typeface="Times New Roman" panose="02020603050405020304" pitchFamily="18" charset="0"/>
              <a:cs typeface="Times New Roman" panose="02020603050405020304" pitchFamily="18" charset="0"/>
            </a:endParaRPr>
          </a:p>
          <a:p>
            <a:pPr marL="285750" indent="-285750" fontAlgn="auto">
              <a:lnSpc>
                <a:spcPts val="3000"/>
              </a:lnSpc>
              <a:buFont typeface="Wingdings" panose="05000000000000000000" charset="0"/>
              <a:buChar char="Ø"/>
            </a:pPr>
            <a:r>
              <a:rPr lang="en-US" altLang="zh-CN" sz="2200">
                <a:solidFill>
                  <a:schemeClr val="tx1"/>
                </a:solidFill>
                <a:latin typeface="Times New Roman" panose="02020603050405020304" pitchFamily="18" charset="0"/>
                <a:cs typeface="Times New Roman" panose="02020603050405020304" pitchFamily="18" charset="0"/>
              </a:rPr>
              <a:t>Channel noise and fading may cause semantic drift and misalignment.</a:t>
            </a:r>
            <a:endParaRPr lang="en-US" altLang="zh-CN" sz="2200">
              <a:solidFill>
                <a:schemeClr val="tx1"/>
              </a:solidFill>
              <a:latin typeface="Times New Roman" panose="02020603050405020304" pitchFamily="18" charset="0"/>
              <a:cs typeface="Times New Roman" panose="02020603050405020304" pitchFamily="18" charset="0"/>
            </a:endParaRPr>
          </a:p>
          <a:p>
            <a:pPr marL="285750" indent="-285750" fontAlgn="auto">
              <a:lnSpc>
                <a:spcPts val="3000"/>
              </a:lnSpc>
              <a:buFont typeface="Wingdings" panose="05000000000000000000" charset="0"/>
              <a:buChar char="Ø"/>
            </a:pPr>
            <a:r>
              <a:rPr lang="en-US" altLang="zh-CN" sz="2200">
                <a:solidFill>
                  <a:schemeClr val="tx1"/>
                </a:solidFill>
                <a:latin typeface="Times New Roman" panose="02020603050405020304" pitchFamily="18" charset="0"/>
                <a:cs typeface="Times New Roman" panose="02020603050405020304" pitchFamily="18" charset="0"/>
              </a:rPr>
              <a:t>Accurate alignment and robust transmission remain difficult under bandwidth constraints.</a:t>
            </a:r>
            <a:endParaRPr lang="en-US" altLang="zh-CN" sz="2200">
              <a:solidFill>
                <a:schemeClr val="tx1"/>
              </a:solidFill>
              <a:latin typeface="Times New Roman" panose="02020603050405020304" pitchFamily="18" charset="0"/>
              <a:cs typeface="Times New Roman" panose="02020603050405020304" pitchFamily="18" charset="0"/>
            </a:endParaRPr>
          </a:p>
        </p:txBody>
      </p:sp>
      <p:sp>
        <p:nvSpPr>
          <p:cNvPr id="4" name="文本框 3"/>
          <p:cNvSpPr txBox="1"/>
          <p:nvPr/>
        </p:nvSpPr>
        <p:spPr>
          <a:xfrm>
            <a:off x="287655" y="2787015"/>
            <a:ext cx="11577320" cy="1630045"/>
          </a:xfrm>
          <a:prstGeom prst="rect">
            <a:avLst/>
          </a:prstGeom>
        </p:spPr>
        <p:txBody>
          <a:bodyPr wrap="square">
            <a:spAutoFit/>
          </a:bodyPr>
          <a:p>
            <a:pPr fontAlgn="auto">
              <a:lnSpc>
                <a:spcPts val="3000"/>
              </a:lnSpc>
            </a:pPr>
            <a:r>
              <a:rPr lang="en-US" altLang="zh-CN" sz="2200">
                <a:solidFill>
                  <a:srgbClr val="FF0000"/>
                </a:solidFill>
                <a:latin typeface="Times New Roman" panose="02020603050405020304" pitchFamily="18" charset="0"/>
                <a:cs typeface="Times New Roman" panose="02020603050405020304" pitchFamily="18" charset="0"/>
              </a:rPr>
              <a:t>Limitations of Existing M</a:t>
            </a:r>
            <a:r>
              <a:rPr lang="en-US" altLang="zh-CN" sz="2200">
                <a:solidFill>
                  <a:srgbClr val="FF0000"/>
                </a:solidFill>
                <a:latin typeface="Times New Roman" panose="02020603050405020304" pitchFamily="18" charset="0"/>
                <a:cs typeface="Times New Roman" panose="02020603050405020304" pitchFamily="18" charset="0"/>
              </a:rPr>
              <a:t>ethods:</a:t>
            </a:r>
            <a:endParaRPr lang="en-US" altLang="zh-CN" sz="2200">
              <a:solidFill>
                <a:srgbClr val="FF0000"/>
              </a:solidFill>
              <a:latin typeface="Times New Roman" panose="02020603050405020304" pitchFamily="18" charset="0"/>
              <a:cs typeface="Times New Roman" panose="02020603050405020304" pitchFamily="18" charset="0"/>
            </a:endParaRPr>
          </a:p>
          <a:p>
            <a:pPr marL="342900" indent="-342900" fontAlgn="auto">
              <a:lnSpc>
                <a:spcPts val="3000"/>
              </a:lnSpc>
              <a:buFont typeface="Wingdings" panose="05000000000000000000" charset="0"/>
              <a:buChar char="Ø"/>
            </a:pPr>
            <a:r>
              <a:rPr lang="en-US" altLang="zh-CN" sz="2200">
                <a:solidFill>
                  <a:schemeClr val="tx1"/>
                </a:solidFill>
                <a:latin typeface="Times New Roman" panose="02020603050405020304" pitchFamily="18" charset="0"/>
                <a:cs typeface="Times New Roman" panose="02020603050405020304" pitchFamily="18" charset="0"/>
              </a:rPr>
              <a:t>Existing methods often struggle with cross-modal alignment.</a:t>
            </a:r>
            <a:endParaRPr lang="en-US" altLang="zh-CN" sz="2200">
              <a:solidFill>
                <a:schemeClr val="tx1"/>
              </a:solidFill>
              <a:latin typeface="Times New Roman" panose="02020603050405020304" pitchFamily="18" charset="0"/>
              <a:cs typeface="Times New Roman" panose="02020603050405020304" pitchFamily="18" charset="0"/>
            </a:endParaRPr>
          </a:p>
          <a:p>
            <a:pPr marL="342900" indent="-342900" fontAlgn="auto">
              <a:lnSpc>
                <a:spcPts val="3000"/>
              </a:lnSpc>
              <a:buFont typeface="Wingdings" panose="05000000000000000000" charset="0"/>
              <a:buChar char="Ø"/>
            </a:pPr>
            <a:r>
              <a:rPr lang="en-US" altLang="zh-CN" sz="2200">
                <a:solidFill>
                  <a:schemeClr val="tx1"/>
                </a:solidFill>
                <a:latin typeface="Times New Roman" panose="02020603050405020304" pitchFamily="18" charset="0"/>
                <a:cs typeface="Times New Roman" panose="02020603050405020304" pitchFamily="18" charset="0"/>
              </a:rPr>
              <a:t>Shared semantics can be mixed with modality-specific information.</a:t>
            </a:r>
            <a:endParaRPr lang="en-US" altLang="zh-CN" sz="2200">
              <a:solidFill>
                <a:schemeClr val="tx1"/>
              </a:solidFill>
              <a:latin typeface="Times New Roman" panose="02020603050405020304" pitchFamily="18" charset="0"/>
              <a:cs typeface="Times New Roman" panose="02020603050405020304" pitchFamily="18" charset="0"/>
            </a:endParaRPr>
          </a:p>
          <a:p>
            <a:pPr marL="342900" indent="-342900" fontAlgn="auto">
              <a:lnSpc>
                <a:spcPts val="3000"/>
              </a:lnSpc>
              <a:buFont typeface="Wingdings" panose="05000000000000000000" charset="0"/>
              <a:buChar char="Ø"/>
            </a:pPr>
            <a:r>
              <a:rPr lang="en-US" altLang="zh-CN" sz="2200">
                <a:solidFill>
                  <a:schemeClr val="tx1"/>
                </a:solidFill>
                <a:latin typeface="Times New Roman" panose="02020603050405020304" pitchFamily="18" charset="0"/>
                <a:cs typeface="Times New Roman" panose="02020603050405020304" pitchFamily="18" charset="0"/>
              </a:rPr>
              <a:t>Most alignment methods assume relatively stable communication conditions.</a:t>
            </a:r>
            <a:endParaRPr lang="en-US" altLang="zh-CN" sz="2200">
              <a:solidFill>
                <a:schemeClr val="tx1"/>
              </a:solidFill>
              <a:latin typeface="Times New Roman" panose="02020603050405020304" pitchFamily="18" charset="0"/>
              <a:cs typeface="Times New Roman" panose="02020603050405020304" pitchFamily="18" charset="0"/>
            </a:endParaRPr>
          </a:p>
        </p:txBody>
      </p:sp>
      <p:sp>
        <p:nvSpPr>
          <p:cNvPr id="6" name="文本框 5"/>
          <p:cNvSpPr txBox="1"/>
          <p:nvPr/>
        </p:nvSpPr>
        <p:spPr>
          <a:xfrm>
            <a:off x="314960" y="4598670"/>
            <a:ext cx="11550015" cy="1106805"/>
          </a:xfrm>
          <a:prstGeom prst="rect">
            <a:avLst/>
          </a:prstGeom>
        </p:spPr>
        <p:txBody>
          <a:bodyPr wrap="square">
            <a:spAutoFit/>
          </a:bodyPr>
          <a:p>
            <a:r>
              <a:rPr lang="en-US" altLang="zh-CN" sz="2200">
                <a:solidFill>
                  <a:srgbClr val="FF0000"/>
                </a:solidFill>
                <a:latin typeface="Times New Roman" panose="02020603050405020304" pitchFamily="18" charset="0"/>
                <a:cs typeface="Times New Roman" panose="02020603050405020304" pitchFamily="18" charset="0"/>
              </a:rPr>
              <a:t>Motivation for this research: </a:t>
            </a:r>
            <a:endParaRPr lang="en-US" altLang="zh-CN" sz="2200">
              <a:solidFill>
                <a:srgbClr val="FF0000"/>
              </a:solidFill>
              <a:latin typeface="Times New Roman" panose="02020603050405020304" pitchFamily="18" charset="0"/>
              <a:cs typeface="Times New Roman" panose="02020603050405020304" pitchFamily="18" charset="0"/>
            </a:endParaRPr>
          </a:p>
          <a:p>
            <a:r>
              <a:rPr lang="en-US" altLang="zh-CN" sz="2200">
                <a:solidFill>
                  <a:schemeClr val="tx1"/>
                </a:solidFill>
                <a:latin typeface="Times New Roman" panose="02020603050405020304" pitchFamily="18" charset="0"/>
                <a:cs typeface="Times New Roman" panose="02020603050405020304" pitchFamily="18" charset="0"/>
              </a:rPr>
              <a:t>How can we learn a unified semantic representation that remains consistent across modalities</a:t>
            </a:r>
            <a:endParaRPr lang="en-US" altLang="zh-CN" sz="2200">
              <a:solidFill>
                <a:schemeClr val="tx1"/>
              </a:solidFill>
              <a:latin typeface="Times New Roman" panose="02020603050405020304" pitchFamily="18" charset="0"/>
              <a:cs typeface="Times New Roman" panose="02020603050405020304" pitchFamily="18" charset="0"/>
            </a:endParaRPr>
          </a:p>
          <a:p>
            <a:r>
              <a:rPr lang="en-US" altLang="zh-CN" sz="2200">
                <a:solidFill>
                  <a:schemeClr val="tx1"/>
                </a:solidFill>
                <a:latin typeface="Times New Roman" panose="02020603050405020304" pitchFamily="18" charset="0"/>
                <a:cs typeface="Times New Roman" panose="02020603050405020304" pitchFamily="18" charset="0"/>
              </a:rPr>
              <a:t>and robust under noisy channels?</a:t>
            </a:r>
            <a:endParaRPr lang="en-US" altLang="zh-CN" sz="2200">
              <a:solidFill>
                <a:schemeClr val="tx1"/>
              </a:solidFill>
              <a:latin typeface="Times New Roman" panose="02020603050405020304" pitchFamily="18" charset="0"/>
              <a:cs typeface="Times New Roman" panose="02020603050405020304" pitchFamily="18" charset="0"/>
            </a:endParaRPr>
          </a:p>
        </p:txBody>
      </p:sp>
      <p:sp>
        <p:nvSpPr>
          <p:cNvPr id="11" name="标题 1"/>
          <p:cNvSpPr>
            <a:spLocks noGrp="1"/>
          </p:cNvSpPr>
          <p:nvPr>
            <p:custDataLst>
              <p:tags r:id="rId4"/>
            </p:custDataLst>
          </p:nvPr>
        </p:nvSpPr>
        <p:spPr>
          <a:xfrm>
            <a:off x="314960" y="370205"/>
            <a:ext cx="1745615" cy="413385"/>
          </a:xfrm>
          <a:prstGeom prst="rect">
            <a:avLst/>
          </a:prstGeom>
        </p:spPr>
        <p:txBody>
          <a:bodyPr vert="horz" wrap="none" lIns="90000" tIns="46800" rIns="90000" bIns="46800" rtlCol="0" anchor="b" anchorCtr="0">
            <a:noAutofit/>
          </a:bodyPr>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algn="ctr" fontAlgn="ctr"/>
            <a:r>
              <a:rPr lang="en-US" altLang="zh-CN" sz="2400" kern="0" spc="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rPr>
              <a:t>Motivation</a:t>
            </a:r>
            <a:endParaRPr lang="en-US" altLang="zh-CN" sz="2400" b="0" kern="0" spc="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endParaRPr>
          </a:p>
        </p:txBody>
      </p:sp>
    </p:spTree>
    <p:custDataLst>
      <p:tags r:id="rId5"/>
    </p:custData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descr="ChatGPT Image 2026年8月7日 22_22_13"/>
          <p:cNvPicPr>
            <a:picLocks noChangeAspect="1"/>
          </p:cNvPicPr>
          <p:nvPr/>
        </p:nvPicPr>
        <p:blipFill>
          <a:blip r:embed="rId1"/>
          <a:stretch>
            <a:fillRect/>
          </a:stretch>
        </p:blipFill>
        <p:spPr>
          <a:xfrm>
            <a:off x="6985" y="0"/>
            <a:ext cx="12185015" cy="6858000"/>
          </a:xfrm>
          <a:prstGeom prst="rect">
            <a:avLst/>
          </a:prstGeom>
        </p:spPr>
      </p:pic>
      <p:sp>
        <p:nvSpPr>
          <p:cNvPr id="11" name="标题 1"/>
          <p:cNvSpPr>
            <a:spLocks noGrp="1"/>
          </p:cNvSpPr>
          <p:nvPr>
            <p:custDataLst>
              <p:tags r:id="rId2"/>
            </p:custDataLst>
          </p:nvPr>
        </p:nvSpPr>
        <p:spPr>
          <a:xfrm>
            <a:off x="381000" y="370205"/>
            <a:ext cx="4333875" cy="413385"/>
          </a:xfrm>
          <a:prstGeom prst="rect">
            <a:avLst/>
          </a:prstGeom>
        </p:spPr>
        <p:txBody>
          <a:bodyPr vert="horz" wrap="none" lIns="90000" tIns="46800" rIns="90000" bIns="46800" rtlCol="0" anchor="b" anchorCtr="0">
            <a:noAutofit/>
          </a:bodyPr>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algn="ctr" fontAlgn="ctr"/>
            <a:r>
              <a:rPr lang="en-US" altLang="zh-CN" sz="2400" kern="0" spc="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rPr>
              <a:t>Key Contributions of the Paper</a:t>
            </a:r>
            <a:endParaRPr lang="en-US" altLang="zh-CN" sz="2400" kern="0" spc="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endParaRPr>
          </a:p>
        </p:txBody>
      </p:sp>
      <p:sp>
        <p:nvSpPr>
          <p:cNvPr id="8" name="文本框 7"/>
          <p:cNvSpPr txBox="1"/>
          <p:nvPr/>
        </p:nvSpPr>
        <p:spPr>
          <a:xfrm>
            <a:off x="826770" y="783590"/>
            <a:ext cx="10974705" cy="5110480"/>
          </a:xfrm>
          <a:prstGeom prst="rect">
            <a:avLst/>
          </a:prstGeom>
        </p:spPr>
        <p:txBody>
          <a:bodyPr wrap="square">
            <a:noAutofit/>
          </a:bodyPr>
          <a:p>
            <a:pPr marL="285750" indent="-285750" fontAlgn="auto">
              <a:lnSpc>
                <a:spcPct val="100000"/>
              </a:lnSpc>
              <a:buFont typeface="Wingdings" panose="05000000000000000000" charset="0"/>
              <a:buChar char="Ø"/>
            </a:pPr>
            <a:r>
              <a:rPr lang="en-US" altLang="zh-CN" sz="2200">
                <a:solidFill>
                  <a:srgbClr val="FF0000"/>
                </a:solidFill>
                <a:latin typeface="Times New Roman" panose="02020603050405020304" pitchFamily="18" charset="0"/>
                <a:cs typeface="Times New Roman" panose="02020603050405020304" pitchFamily="18" charset="0"/>
              </a:rPr>
              <a:t> B</a:t>
            </a:r>
            <a:r>
              <a:rPr lang="en-US" altLang="zh-CN" sz="2200">
                <a:solidFill>
                  <a:srgbClr val="FF0000"/>
                </a:solidFill>
                <a:latin typeface="Times New Roman" panose="02020603050405020304" pitchFamily="18" charset="0"/>
                <a:cs typeface="Times New Roman" panose="02020603050405020304" pitchFamily="18" charset="0"/>
              </a:rPr>
              <a:t>ridge Framework:</a:t>
            </a:r>
            <a:r>
              <a:rPr lang="en-US" altLang="zh-CN" sz="2200">
                <a:latin typeface="Times New Roman" panose="02020603050405020304" pitchFamily="18" charset="0"/>
                <a:cs typeface="Times New Roman" panose="02020603050405020304" pitchFamily="18" charset="0"/>
              </a:rPr>
              <a:t> </a:t>
            </a:r>
            <a:endParaRPr lang="en-US" altLang="zh-CN" sz="2200">
              <a:latin typeface="Times New Roman" panose="02020603050405020304" pitchFamily="18" charset="0"/>
              <a:cs typeface="Times New Roman" panose="02020603050405020304" pitchFamily="18" charset="0"/>
            </a:endParaRPr>
          </a:p>
          <a:p>
            <a:pPr indent="0" fontAlgn="auto">
              <a:lnSpc>
                <a:spcPct val="100000"/>
              </a:lnSpc>
              <a:buFont typeface="Wingdings" panose="05000000000000000000" charset="0"/>
              <a:buNone/>
            </a:pPr>
            <a:r>
              <a:rPr lang="en-US" altLang="zh-CN" sz="2200">
                <a:latin typeface="Times New Roman" panose="02020603050405020304" pitchFamily="18" charset="0"/>
                <a:cs typeface="Times New Roman" panose="02020603050405020304" pitchFamily="18" charset="0"/>
              </a:rPr>
              <a:t>    We propose Bridge, a unified cross-modal framework for robust semantic communication across text, audio, and video.</a:t>
            </a:r>
            <a:endParaRPr lang="en-US" altLang="zh-CN" sz="2200">
              <a:latin typeface="Times New Roman" panose="02020603050405020304" pitchFamily="18" charset="0"/>
              <a:cs typeface="Times New Roman" panose="02020603050405020304" pitchFamily="18" charset="0"/>
            </a:endParaRPr>
          </a:p>
          <a:p>
            <a:pPr marL="285750" indent="-285750" fontAlgn="auto">
              <a:lnSpc>
                <a:spcPct val="100000"/>
              </a:lnSpc>
              <a:buFont typeface="Wingdings" panose="05000000000000000000" charset="0"/>
              <a:buChar char="Ø"/>
            </a:pPr>
            <a:endParaRPr lang="en-US" altLang="zh-CN" sz="2200">
              <a:solidFill>
                <a:srgbClr val="FF0000"/>
              </a:solidFill>
              <a:latin typeface="Times New Roman" panose="02020603050405020304" pitchFamily="18" charset="0"/>
              <a:cs typeface="Times New Roman" panose="02020603050405020304" pitchFamily="18" charset="0"/>
            </a:endParaRPr>
          </a:p>
          <a:p>
            <a:pPr marL="285750" indent="-285750" fontAlgn="auto">
              <a:lnSpc>
                <a:spcPct val="100000"/>
              </a:lnSpc>
              <a:buFont typeface="Wingdings" panose="05000000000000000000" charset="0"/>
              <a:buChar char="Ø"/>
            </a:pPr>
            <a:r>
              <a:rPr lang="en-US" altLang="zh-CN" sz="2200">
                <a:solidFill>
                  <a:srgbClr val="FF0000"/>
                </a:solidFill>
                <a:latin typeface="Times New Roman" panose="02020603050405020304" pitchFamily="18" charset="0"/>
                <a:cs typeface="Times New Roman" panose="02020603050405020304" pitchFamily="18" charset="0"/>
              </a:rPr>
              <a:t>Disentangled Representation Learning:</a:t>
            </a:r>
            <a:r>
              <a:rPr lang="en-US" altLang="zh-CN" sz="2200">
                <a:latin typeface="Times New Roman" panose="02020603050405020304" pitchFamily="18" charset="0"/>
                <a:cs typeface="Times New Roman" panose="02020603050405020304" pitchFamily="18" charset="0"/>
              </a:rPr>
              <a:t> </a:t>
            </a:r>
            <a:endParaRPr lang="en-US" altLang="zh-CN" sz="2200">
              <a:latin typeface="Times New Roman" panose="02020603050405020304" pitchFamily="18" charset="0"/>
              <a:cs typeface="Times New Roman" panose="02020603050405020304" pitchFamily="18" charset="0"/>
            </a:endParaRPr>
          </a:p>
          <a:p>
            <a:pPr indent="0" fontAlgn="auto">
              <a:lnSpc>
                <a:spcPct val="100000"/>
              </a:lnSpc>
              <a:buFont typeface="Wingdings" panose="05000000000000000000" charset="0"/>
              <a:buNone/>
            </a:pPr>
            <a:r>
              <a:rPr lang="en-US" altLang="zh-CN" sz="2200">
                <a:latin typeface="Times New Roman" panose="02020603050405020304" pitchFamily="18" charset="0"/>
                <a:cs typeface="Times New Roman" panose="02020603050405020304" pitchFamily="18" charset="0"/>
              </a:rPr>
              <a:t>    Bridge separates modality-specific and modality-invariant features to preserve unique information while learning cleaner shared semantics.</a:t>
            </a:r>
            <a:endParaRPr lang="en-US" altLang="zh-CN" sz="2200">
              <a:latin typeface="Times New Roman" panose="02020603050405020304" pitchFamily="18" charset="0"/>
              <a:cs typeface="Times New Roman" panose="02020603050405020304" pitchFamily="18" charset="0"/>
            </a:endParaRPr>
          </a:p>
          <a:p>
            <a:pPr indent="0" fontAlgn="auto">
              <a:lnSpc>
                <a:spcPct val="100000"/>
              </a:lnSpc>
              <a:buFont typeface="Wingdings" panose="05000000000000000000" charset="0"/>
              <a:buNone/>
            </a:pPr>
            <a:endParaRPr lang="en-US" altLang="zh-CN" sz="2200">
              <a:latin typeface="Times New Roman" panose="02020603050405020304" pitchFamily="18" charset="0"/>
              <a:cs typeface="Times New Roman" panose="02020603050405020304" pitchFamily="18" charset="0"/>
            </a:endParaRPr>
          </a:p>
          <a:p>
            <a:pPr marL="285750" indent="-285750" fontAlgn="auto">
              <a:lnSpc>
                <a:spcPct val="100000"/>
              </a:lnSpc>
              <a:buFont typeface="Wingdings" panose="05000000000000000000" charset="0"/>
              <a:buChar char="Ø"/>
            </a:pPr>
            <a:r>
              <a:rPr lang="en-US" altLang="zh-CN" sz="2200">
                <a:solidFill>
                  <a:srgbClr val="FF0000"/>
                </a:solidFill>
                <a:latin typeface="Times New Roman" panose="02020603050405020304" pitchFamily="18" charset="0"/>
                <a:cs typeface="Times New Roman" panose="02020603050405020304" pitchFamily="18" charset="0"/>
              </a:rPr>
              <a:t>Adaptive Cross-Modal Alignment</a:t>
            </a:r>
            <a:r>
              <a:rPr lang="en-US" altLang="zh-CN" sz="2200">
                <a:solidFill>
                  <a:srgbClr val="FF0000"/>
                </a:solidFill>
                <a:latin typeface="Times New Roman" panose="02020603050405020304" pitchFamily="18" charset="0"/>
                <a:cs typeface="Times New Roman" panose="02020603050405020304" pitchFamily="18" charset="0"/>
                <a:sym typeface="+mn-ea"/>
              </a:rPr>
              <a:t>:</a:t>
            </a:r>
            <a:endParaRPr lang="en-US" altLang="zh-CN" sz="2200">
              <a:solidFill>
                <a:srgbClr val="FF0000"/>
              </a:solidFill>
              <a:latin typeface="Times New Roman" panose="02020603050405020304" pitchFamily="18" charset="0"/>
              <a:cs typeface="Times New Roman" panose="02020603050405020304" pitchFamily="18" charset="0"/>
            </a:endParaRPr>
          </a:p>
          <a:p>
            <a:pPr indent="0" fontAlgn="auto">
              <a:lnSpc>
                <a:spcPct val="100000"/>
              </a:lnSpc>
              <a:buFont typeface="Wingdings" panose="05000000000000000000" charset="0"/>
              <a:buNone/>
            </a:pPr>
            <a:r>
              <a:rPr lang="en-US" altLang="zh-CN" sz="2200">
                <a:latin typeface="Times New Roman" panose="02020603050405020304" pitchFamily="18" charset="0"/>
                <a:cs typeface="Times New Roman" panose="02020603050405020304" pitchFamily="18" charset="0"/>
              </a:rPr>
              <a:t>    A modality-aware alignment mechanism maps heterogeneous features into a shared semantic space and improves robustness under noise and fading.</a:t>
            </a:r>
            <a:endParaRPr lang="en-US" altLang="zh-CN" sz="2200">
              <a:latin typeface="Times New Roman" panose="02020603050405020304" pitchFamily="18" charset="0"/>
              <a:cs typeface="Times New Roman" panose="02020603050405020304" pitchFamily="18" charset="0"/>
            </a:endParaRPr>
          </a:p>
          <a:p>
            <a:pPr indent="0" fontAlgn="auto">
              <a:lnSpc>
                <a:spcPct val="100000"/>
              </a:lnSpc>
              <a:buFont typeface="Wingdings" panose="05000000000000000000" charset="0"/>
              <a:buNone/>
            </a:pPr>
            <a:endParaRPr lang="en-US" altLang="zh-CN" sz="2200">
              <a:latin typeface="Times New Roman" panose="02020603050405020304" pitchFamily="18" charset="0"/>
              <a:cs typeface="Times New Roman" panose="02020603050405020304" pitchFamily="18" charset="0"/>
            </a:endParaRPr>
          </a:p>
          <a:p>
            <a:pPr marL="285750" indent="-285750" fontAlgn="auto">
              <a:lnSpc>
                <a:spcPct val="100000"/>
              </a:lnSpc>
              <a:buFont typeface="Wingdings" panose="05000000000000000000" charset="0"/>
              <a:buChar char="Ø"/>
            </a:pPr>
            <a:r>
              <a:rPr lang="en-US" altLang="zh-CN" sz="2200">
                <a:solidFill>
                  <a:srgbClr val="FF0000"/>
                </a:solidFill>
                <a:latin typeface="Times New Roman" panose="02020603050405020304" pitchFamily="18" charset="0"/>
                <a:cs typeface="Times New Roman" panose="02020603050405020304" pitchFamily="18" charset="0"/>
              </a:rPr>
              <a:t>Experimental Results:</a:t>
            </a:r>
            <a:r>
              <a:rPr lang="en-US" altLang="zh-CN" sz="2200">
                <a:latin typeface="Times New Roman" panose="02020603050405020304" pitchFamily="18" charset="0"/>
                <a:cs typeface="Times New Roman" panose="02020603050405020304" pitchFamily="18" charset="0"/>
              </a:rPr>
              <a:t> </a:t>
            </a:r>
            <a:endParaRPr lang="en-US" altLang="zh-CN" sz="2200">
              <a:latin typeface="Times New Roman" panose="02020603050405020304" pitchFamily="18" charset="0"/>
              <a:cs typeface="Times New Roman" panose="02020603050405020304" pitchFamily="18" charset="0"/>
            </a:endParaRPr>
          </a:p>
          <a:p>
            <a:pPr indent="0" fontAlgn="auto">
              <a:lnSpc>
                <a:spcPct val="100000"/>
              </a:lnSpc>
              <a:buFont typeface="Wingdings" panose="05000000000000000000" charset="0"/>
              <a:buNone/>
            </a:pPr>
            <a:r>
              <a:rPr lang="en-US" altLang="zh-CN" sz="2200">
                <a:latin typeface="Times New Roman" panose="02020603050405020304" pitchFamily="18" charset="0"/>
                <a:cs typeface="Times New Roman" panose="02020603050405020304" pitchFamily="18" charset="0"/>
              </a:rPr>
              <a:t>    Experiments on multiple multimodal benchmarks demonstrate strong robustness, especially under low-SNR conditions, with about 16.3% improvement in image reconstruction.</a:t>
            </a:r>
            <a:endParaRPr lang="en-US" altLang="zh-CN" sz="2200">
              <a:latin typeface="Times New Roman" panose="02020603050405020304" pitchFamily="18" charset="0"/>
              <a:cs typeface="Times New Roman" panose="02020603050405020304" pitchFamily="18" charset="0"/>
            </a:endParaRPr>
          </a:p>
        </p:txBody>
      </p:sp>
    </p:spTree>
    <p:custDataLst>
      <p:tags r:id="rId3"/>
    </p:custData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图片 5" descr="ChatGPT Image 2026年8月7日 22_22_13"/>
          <p:cNvPicPr>
            <a:picLocks noChangeAspect="1"/>
          </p:cNvPicPr>
          <p:nvPr/>
        </p:nvPicPr>
        <p:blipFill>
          <a:blip r:embed="rId1"/>
          <a:stretch>
            <a:fillRect/>
          </a:stretch>
        </p:blipFill>
        <p:spPr>
          <a:xfrm>
            <a:off x="6985" y="0"/>
            <a:ext cx="12185015" cy="6858000"/>
          </a:xfrm>
          <a:prstGeom prst="rect">
            <a:avLst/>
          </a:prstGeom>
        </p:spPr>
      </p:pic>
      <p:sp>
        <p:nvSpPr>
          <p:cNvPr id="11" name="标题 1"/>
          <p:cNvSpPr>
            <a:spLocks noGrp="1"/>
          </p:cNvSpPr>
          <p:nvPr>
            <p:custDataLst>
              <p:tags r:id="rId2"/>
            </p:custDataLst>
          </p:nvPr>
        </p:nvSpPr>
        <p:spPr>
          <a:xfrm>
            <a:off x="471805" y="370205"/>
            <a:ext cx="4860925" cy="413385"/>
          </a:xfrm>
          <a:prstGeom prst="rect">
            <a:avLst/>
          </a:prstGeom>
        </p:spPr>
        <p:txBody>
          <a:bodyPr vert="horz" wrap="none" lIns="90000" tIns="46800" rIns="90000" bIns="46800" rtlCol="0" anchor="b" anchorCtr="0">
            <a:noAutofit/>
          </a:bodyPr>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algn="ctr" fontAlgn="ctr"/>
            <a:r>
              <a:rPr lang="en-US" altLang="zh-CN" sz="2400" kern="0" spc="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rPr>
              <a:t>Overview of the Bridge Framework</a:t>
            </a:r>
            <a:endParaRPr lang="en-US" altLang="zh-CN" sz="2400" kern="0" spc="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endParaRPr>
          </a:p>
        </p:txBody>
      </p:sp>
      <p:sp>
        <p:nvSpPr>
          <p:cNvPr id="4" name="文本框 3"/>
          <p:cNvSpPr txBox="1"/>
          <p:nvPr/>
        </p:nvSpPr>
        <p:spPr>
          <a:xfrm>
            <a:off x="7451090" y="831215"/>
            <a:ext cx="4078605" cy="2461260"/>
          </a:xfrm>
          <a:prstGeom prst="rect">
            <a:avLst/>
          </a:prstGeom>
          <a:noFill/>
        </p:spPr>
        <p:txBody>
          <a:bodyPr wrap="square" rtlCol="0" anchor="t">
            <a:spAutoFit/>
          </a:bodyPr>
          <a:p>
            <a:pPr algn="just"/>
            <a:r>
              <a:rPr lang="en-US" altLang="zh-CN" sz="2200">
                <a:latin typeface="Times New Roman" panose="02020603050405020304" pitchFamily="18" charset="0"/>
                <a:cs typeface="Times New Roman" panose="02020603050405020304" pitchFamily="18" charset="0"/>
                <a:sym typeface="+mn-ea"/>
              </a:rPr>
              <a:t>We propose </a:t>
            </a:r>
            <a:r>
              <a:rPr lang="en-US" altLang="zh-CN" sz="2200">
                <a:solidFill>
                  <a:srgbClr val="FF0000"/>
                </a:solidFill>
                <a:latin typeface="Times New Roman" panose="02020603050405020304" pitchFamily="18" charset="0"/>
                <a:cs typeface="Times New Roman" panose="02020603050405020304" pitchFamily="18" charset="0"/>
                <a:sym typeface="+mn-ea"/>
              </a:rPr>
              <a:t>Bridge</a:t>
            </a:r>
            <a:r>
              <a:rPr lang="en-US" altLang="zh-CN" sz="2200">
                <a:latin typeface="Times New Roman" panose="02020603050405020304" pitchFamily="18" charset="0"/>
                <a:cs typeface="Times New Roman" panose="02020603050405020304" pitchFamily="18" charset="0"/>
                <a:sym typeface="+mn-ea"/>
              </a:rPr>
              <a:t>, a unified cross-modal learning framework for semantic communication that integrates </a:t>
            </a:r>
            <a:r>
              <a:rPr lang="en-US" altLang="zh-CN" sz="2200">
                <a:solidFill>
                  <a:srgbClr val="FF0000"/>
                </a:solidFill>
                <a:latin typeface="Times New Roman" panose="02020603050405020304" pitchFamily="18" charset="0"/>
                <a:cs typeface="Times New Roman" panose="02020603050405020304" pitchFamily="18" charset="0"/>
                <a:sym typeface="+mn-ea"/>
              </a:rPr>
              <a:t>text, audio, and video </a:t>
            </a:r>
            <a:r>
              <a:rPr lang="en-US" altLang="zh-CN" sz="2200">
                <a:latin typeface="Times New Roman" panose="02020603050405020304" pitchFamily="18" charset="0"/>
                <a:cs typeface="Times New Roman" panose="02020603050405020304" pitchFamily="18" charset="0"/>
                <a:sym typeface="+mn-ea"/>
              </a:rPr>
              <a:t>into a shared semantic space while preserving modality-specific information.</a:t>
            </a:r>
            <a:endParaRPr lang="en-US" altLang="zh-CN" sz="2200">
              <a:latin typeface="Times New Roman" panose="02020603050405020304" pitchFamily="18" charset="0"/>
              <a:cs typeface="Times New Roman" panose="02020603050405020304" pitchFamily="18" charset="0"/>
              <a:sym typeface="+mn-ea"/>
            </a:endParaRPr>
          </a:p>
        </p:txBody>
      </p:sp>
      <p:sp>
        <p:nvSpPr>
          <p:cNvPr id="7" name="文本框 6"/>
          <p:cNvSpPr txBox="1"/>
          <p:nvPr/>
        </p:nvSpPr>
        <p:spPr>
          <a:xfrm>
            <a:off x="7451090" y="3368675"/>
            <a:ext cx="4078605" cy="2593975"/>
          </a:xfrm>
          <a:prstGeom prst="rect">
            <a:avLst/>
          </a:prstGeom>
          <a:noFill/>
        </p:spPr>
        <p:txBody>
          <a:bodyPr wrap="square" rtlCol="0" anchor="t">
            <a:noAutofit/>
          </a:bodyPr>
          <a:p>
            <a:pPr algn="just"/>
            <a:r>
              <a:rPr lang="en-US" altLang="zh-CN" sz="2200">
                <a:latin typeface="Times New Roman" panose="02020603050405020304" pitchFamily="18" charset="0"/>
                <a:cs typeface="Times New Roman" panose="02020603050405020304" pitchFamily="18" charset="0"/>
                <a:sym typeface="+mn-ea"/>
              </a:rPr>
              <a:t>Bridge disentangles </a:t>
            </a:r>
            <a:r>
              <a:rPr lang="en-US" altLang="zh-CN" sz="2200">
                <a:solidFill>
                  <a:srgbClr val="FF0000"/>
                </a:solidFill>
                <a:latin typeface="Times New Roman" panose="02020603050405020304" pitchFamily="18" charset="0"/>
                <a:cs typeface="Times New Roman" panose="02020603050405020304" pitchFamily="18" charset="0"/>
                <a:sym typeface="+mn-ea"/>
              </a:rPr>
              <a:t>modality-specific</a:t>
            </a:r>
            <a:r>
              <a:rPr lang="en-US" altLang="zh-CN" sz="2200">
                <a:latin typeface="Times New Roman" panose="02020603050405020304" pitchFamily="18" charset="0"/>
                <a:cs typeface="Times New Roman" panose="02020603050405020304" pitchFamily="18" charset="0"/>
                <a:sym typeface="+mn-ea"/>
              </a:rPr>
              <a:t> and </a:t>
            </a:r>
            <a:r>
              <a:rPr lang="en-US" altLang="zh-CN" sz="2200">
                <a:solidFill>
                  <a:srgbClr val="FF0000"/>
                </a:solidFill>
                <a:latin typeface="Times New Roman" panose="02020603050405020304" pitchFamily="18" charset="0"/>
                <a:cs typeface="Times New Roman" panose="02020603050405020304" pitchFamily="18" charset="0"/>
                <a:sym typeface="+mn-ea"/>
              </a:rPr>
              <a:t>modality-invariant</a:t>
            </a:r>
            <a:r>
              <a:rPr lang="en-US" altLang="zh-CN" sz="2200">
                <a:latin typeface="Times New Roman" panose="02020603050405020304" pitchFamily="18" charset="0"/>
                <a:cs typeface="Times New Roman" panose="02020603050405020304" pitchFamily="18" charset="0"/>
                <a:sym typeface="+mn-ea"/>
              </a:rPr>
              <a:t> features, aligns shared semantics through MACS, and employs vector quantization for compact and robust transmission over noisy channels.</a:t>
            </a:r>
            <a:endParaRPr lang="en-US" altLang="zh-CN" sz="2200">
              <a:latin typeface="Times New Roman" panose="02020603050405020304" pitchFamily="18" charset="0"/>
              <a:cs typeface="Times New Roman" panose="02020603050405020304" pitchFamily="18" charset="0"/>
              <a:sym typeface="+mn-ea"/>
            </a:endParaRPr>
          </a:p>
        </p:txBody>
      </p:sp>
      <p:sp>
        <p:nvSpPr>
          <p:cNvPr id="8" name="文本框 7"/>
          <p:cNvSpPr txBox="1"/>
          <p:nvPr/>
        </p:nvSpPr>
        <p:spPr>
          <a:xfrm>
            <a:off x="668655" y="5134610"/>
            <a:ext cx="6783070" cy="1014095"/>
          </a:xfrm>
          <a:prstGeom prst="rect">
            <a:avLst/>
          </a:prstGeom>
          <a:noFill/>
        </p:spPr>
        <p:txBody>
          <a:bodyPr wrap="square" rtlCol="0" anchor="t">
            <a:noAutofit/>
          </a:bodyPr>
          <a:p>
            <a:r>
              <a:rPr lang="en-US" altLang="zh-CN" sz="2200">
                <a:latin typeface="Times New Roman" panose="02020603050405020304" pitchFamily="18" charset="0"/>
                <a:cs typeface="Times New Roman" panose="02020603050405020304" pitchFamily="18" charset="0"/>
                <a:sym typeface="+mn-ea"/>
              </a:rPr>
              <a:t>The figure illustrates the key components: SDMI, MACS, vector quantization, and foundation-model-assisted reconstruction.</a:t>
            </a:r>
            <a:endParaRPr lang="en-US" altLang="zh-CN" sz="2200">
              <a:latin typeface="Times New Roman" panose="02020603050405020304" pitchFamily="18" charset="0"/>
              <a:cs typeface="Times New Roman" panose="02020603050405020304" pitchFamily="18" charset="0"/>
              <a:sym typeface="+mn-ea"/>
            </a:endParaRPr>
          </a:p>
        </p:txBody>
      </p:sp>
      <p:pic>
        <p:nvPicPr>
          <p:cNvPr id="5" name="图片 4" descr="Overall architecture diagram"/>
          <p:cNvPicPr>
            <a:picLocks noChangeAspect="1"/>
          </p:cNvPicPr>
          <p:nvPr/>
        </p:nvPicPr>
        <p:blipFill>
          <a:blip r:embed="rId3"/>
          <a:stretch>
            <a:fillRect/>
          </a:stretch>
        </p:blipFill>
        <p:spPr>
          <a:xfrm>
            <a:off x="669290" y="831215"/>
            <a:ext cx="6650990" cy="4169410"/>
          </a:xfrm>
          <a:prstGeom prst="rect">
            <a:avLst/>
          </a:prstGeom>
        </p:spPr>
      </p:pic>
    </p:spTree>
    <p:custDataLst>
      <p:tags r:id="rId4"/>
    </p:custData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descr="ChatGPT Image 2026年8月7日 22_22_13"/>
          <p:cNvPicPr>
            <a:picLocks noChangeAspect="1"/>
          </p:cNvPicPr>
          <p:nvPr/>
        </p:nvPicPr>
        <p:blipFill>
          <a:blip r:embed="rId1"/>
          <a:stretch>
            <a:fillRect/>
          </a:stretch>
        </p:blipFill>
        <p:spPr>
          <a:xfrm>
            <a:off x="6985" y="0"/>
            <a:ext cx="12185015" cy="6858000"/>
          </a:xfrm>
          <a:prstGeom prst="rect">
            <a:avLst/>
          </a:prstGeom>
        </p:spPr>
      </p:pic>
      <p:sp>
        <p:nvSpPr>
          <p:cNvPr id="11" name="标题 1"/>
          <p:cNvSpPr>
            <a:spLocks noGrp="1"/>
          </p:cNvSpPr>
          <p:nvPr>
            <p:custDataLst>
              <p:tags r:id="rId2"/>
            </p:custDataLst>
          </p:nvPr>
        </p:nvSpPr>
        <p:spPr>
          <a:xfrm>
            <a:off x="609600" y="370205"/>
            <a:ext cx="1780540" cy="433705"/>
          </a:xfrm>
          <a:prstGeom prst="rect">
            <a:avLst/>
          </a:prstGeom>
        </p:spPr>
        <p:txBody>
          <a:bodyPr vert="horz" wrap="none" lIns="90000" tIns="46800" rIns="90000" bIns="46800" rtlCol="0" anchor="b" anchorCtr="0">
            <a:noAutofit/>
          </a:bodyPr>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algn="l" fontAlgn="ctr"/>
            <a:r>
              <a:rPr lang="en-US" altLang="zh-CN" sz="2400" kern="0" spc="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rPr>
              <a:t>M</a:t>
            </a:r>
            <a:r>
              <a:rPr lang="en-US" altLang="zh-CN" sz="2400" kern="0" spc="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rPr>
              <a:t>ethod</a:t>
            </a:r>
            <a:endParaRPr lang="en-US" altLang="zh-CN" sz="2400" kern="0" spc="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endParaRPr>
          </a:p>
        </p:txBody>
      </p:sp>
      <p:sp>
        <p:nvSpPr>
          <p:cNvPr id="13" name="文本框 12"/>
          <p:cNvSpPr txBox="1"/>
          <p:nvPr/>
        </p:nvSpPr>
        <p:spPr>
          <a:xfrm>
            <a:off x="1256665" y="824230"/>
            <a:ext cx="8901430" cy="1014730"/>
          </a:xfrm>
          <a:prstGeom prst="rect">
            <a:avLst/>
          </a:prstGeom>
          <a:noFill/>
        </p:spPr>
        <p:txBody>
          <a:bodyPr wrap="square" rtlCol="0">
            <a:spAutoFit/>
          </a:bodyPr>
          <a:p>
            <a:r>
              <a:rPr lang="en-US" altLang="zh-CN" sz="2000">
                <a:latin typeface="Times New Roman" panose="02020603050405020304" pitchFamily="18" charset="0"/>
                <a:cs typeface="Times New Roman" panose="02020603050405020304" pitchFamily="18" charset="0"/>
              </a:rPr>
              <a:t>1. Specific-Invariant Dependency Minimization (SDMI)</a:t>
            </a:r>
            <a:endParaRPr lang="en-US" altLang="zh-CN" sz="2000">
              <a:latin typeface="Times New Roman" panose="02020603050405020304" pitchFamily="18" charset="0"/>
              <a:cs typeface="Times New Roman" panose="02020603050405020304" pitchFamily="18" charset="0"/>
            </a:endParaRPr>
          </a:p>
          <a:p>
            <a:r>
              <a:rPr lang="en-US" altLang="zh-CN" sz="2000">
                <a:latin typeface="Times New Roman" panose="02020603050405020304" pitchFamily="18" charset="0"/>
                <a:cs typeface="Times New Roman" panose="02020603050405020304" pitchFamily="18" charset="0"/>
              </a:rPr>
              <a:t>Disentangle each modality into specific and invariant features, and minimize their dependency to obtain purified shared semantics.</a:t>
            </a:r>
            <a:endParaRPr lang="en-US" altLang="zh-CN" sz="2000">
              <a:latin typeface="Times New Roman" panose="02020603050405020304" pitchFamily="18" charset="0"/>
              <a:cs typeface="Times New Roman" panose="02020603050405020304" pitchFamily="18" charset="0"/>
            </a:endParaRPr>
          </a:p>
        </p:txBody>
      </p:sp>
      <p:sp>
        <p:nvSpPr>
          <p:cNvPr id="14" name="文本框 13"/>
          <p:cNvSpPr txBox="1"/>
          <p:nvPr/>
        </p:nvSpPr>
        <p:spPr>
          <a:xfrm>
            <a:off x="1256665" y="2852420"/>
            <a:ext cx="8901430" cy="1014730"/>
          </a:xfrm>
          <a:prstGeom prst="rect">
            <a:avLst/>
          </a:prstGeom>
          <a:noFill/>
        </p:spPr>
        <p:txBody>
          <a:bodyPr wrap="square" rtlCol="0">
            <a:spAutoFit/>
          </a:bodyPr>
          <a:p>
            <a:r>
              <a:rPr lang="en-US" altLang="zh-CN" sz="2000">
                <a:latin typeface="Times New Roman" panose="02020603050405020304" pitchFamily="18" charset="0"/>
                <a:cs typeface="Times New Roman" panose="02020603050405020304" pitchFamily="18" charset="0"/>
              </a:rPr>
              <a:t>2. Modality-Aware Cross-Modal Semantics (MACS)</a:t>
            </a:r>
            <a:endParaRPr lang="en-US" altLang="zh-CN" sz="2000">
              <a:latin typeface="Times New Roman" panose="02020603050405020304" pitchFamily="18" charset="0"/>
              <a:cs typeface="Times New Roman" panose="02020603050405020304" pitchFamily="18" charset="0"/>
            </a:endParaRPr>
          </a:p>
          <a:p>
            <a:r>
              <a:rPr lang="en-US" altLang="zh-CN" sz="2000">
                <a:latin typeface="Times New Roman" panose="02020603050405020304" pitchFamily="18" charset="0"/>
                <a:cs typeface="Times New Roman" panose="02020603050405020304" pitchFamily="18" charset="0"/>
              </a:rPr>
              <a:t>Perform pairwise-gated contrastive alignment to emphasize reliable matches and suppress noisy cross-modal pairs.</a:t>
            </a:r>
            <a:endParaRPr lang="en-US" altLang="zh-CN" sz="2000">
              <a:latin typeface="Times New Roman" panose="02020603050405020304" pitchFamily="18" charset="0"/>
              <a:cs typeface="Times New Roman" panose="02020603050405020304" pitchFamily="18" charset="0"/>
            </a:endParaRPr>
          </a:p>
        </p:txBody>
      </p:sp>
      <p:sp>
        <p:nvSpPr>
          <p:cNvPr id="16" name="文本框 15"/>
          <p:cNvSpPr txBox="1"/>
          <p:nvPr/>
        </p:nvSpPr>
        <p:spPr>
          <a:xfrm>
            <a:off x="591185" y="5232400"/>
            <a:ext cx="11257915" cy="398780"/>
          </a:xfrm>
          <a:prstGeom prst="rect">
            <a:avLst/>
          </a:prstGeom>
          <a:noFill/>
        </p:spPr>
        <p:txBody>
          <a:bodyPr wrap="square" rtlCol="0">
            <a:spAutoFit/>
          </a:bodyPr>
          <a:p>
            <a:r>
              <a:rPr lang="en-US" altLang="zh-CN" sz="2000">
                <a:solidFill>
                  <a:srgbClr val="FF0000"/>
                </a:solidFill>
                <a:latin typeface="Times New Roman" panose="02020603050405020304" pitchFamily="18" charset="0"/>
                <a:cs typeface="Times New Roman" panose="02020603050405020304" pitchFamily="18" charset="0"/>
              </a:rPr>
              <a:t>Key idea: </a:t>
            </a:r>
            <a:r>
              <a:rPr lang="en-US" altLang="zh-CN" sz="2000">
                <a:solidFill>
                  <a:schemeClr val="tx1"/>
                </a:solidFill>
                <a:latin typeface="Times New Roman" panose="02020603050405020304" pitchFamily="18" charset="0"/>
                <a:cs typeface="Times New Roman" panose="02020603050405020304" pitchFamily="18" charset="0"/>
              </a:rPr>
              <a:t>SDMI purifies shared semantics, while MACS enables robust cross-modal alignment.</a:t>
            </a:r>
            <a:endParaRPr lang="en-US" altLang="zh-CN" sz="2000">
              <a:solidFill>
                <a:schemeClr val="tx1"/>
              </a:solidFill>
              <a:latin typeface="Times New Roman" panose="02020603050405020304" pitchFamily="18" charset="0"/>
              <a:cs typeface="Times New Roman" panose="02020603050405020304" pitchFamily="18" charset="0"/>
            </a:endParaRPr>
          </a:p>
        </p:txBody>
      </p:sp>
      <p:pic>
        <p:nvPicPr>
          <p:cNvPr id="8" name="图片 7"/>
          <p:cNvPicPr>
            <a:picLocks noChangeAspect="1"/>
          </p:cNvPicPr>
          <p:nvPr/>
        </p:nvPicPr>
        <p:blipFill>
          <a:blip r:embed="rId3"/>
          <a:stretch>
            <a:fillRect/>
          </a:stretch>
        </p:blipFill>
        <p:spPr>
          <a:xfrm>
            <a:off x="2776220" y="1859280"/>
            <a:ext cx="5415280" cy="941705"/>
          </a:xfrm>
          <a:prstGeom prst="rect">
            <a:avLst/>
          </a:prstGeom>
        </p:spPr>
      </p:pic>
      <p:pic>
        <p:nvPicPr>
          <p:cNvPr id="10" name="图片 9"/>
          <p:cNvPicPr>
            <a:picLocks noChangeAspect="1"/>
          </p:cNvPicPr>
          <p:nvPr/>
        </p:nvPicPr>
        <p:blipFill>
          <a:blip r:embed="rId4"/>
          <a:stretch>
            <a:fillRect/>
          </a:stretch>
        </p:blipFill>
        <p:spPr>
          <a:xfrm>
            <a:off x="3514090" y="3818890"/>
            <a:ext cx="4182110" cy="1402080"/>
          </a:xfrm>
          <a:prstGeom prst="rect">
            <a:avLst/>
          </a:prstGeom>
        </p:spPr>
      </p:pic>
    </p:spTree>
    <p:custDataLst>
      <p:tags r:id="rId5"/>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descr="ChatGPT Image 2026年8月7日 22_22_13"/>
          <p:cNvPicPr>
            <a:picLocks noChangeAspect="1"/>
          </p:cNvPicPr>
          <p:nvPr/>
        </p:nvPicPr>
        <p:blipFill>
          <a:blip r:embed="rId1"/>
          <a:stretch>
            <a:fillRect/>
          </a:stretch>
        </p:blipFill>
        <p:spPr>
          <a:xfrm>
            <a:off x="6985" y="0"/>
            <a:ext cx="12185015" cy="6858000"/>
          </a:xfrm>
          <a:prstGeom prst="rect">
            <a:avLst/>
          </a:prstGeom>
        </p:spPr>
      </p:pic>
      <p:sp>
        <p:nvSpPr>
          <p:cNvPr id="14" name="标题 1"/>
          <p:cNvSpPr>
            <a:spLocks noGrp="1"/>
          </p:cNvSpPr>
          <p:nvPr>
            <p:custDataLst>
              <p:tags r:id="rId2"/>
            </p:custDataLst>
          </p:nvPr>
        </p:nvSpPr>
        <p:spPr>
          <a:xfrm>
            <a:off x="444500" y="370205"/>
            <a:ext cx="3196590" cy="413385"/>
          </a:xfrm>
          <a:prstGeom prst="rect">
            <a:avLst/>
          </a:prstGeom>
        </p:spPr>
        <p:txBody>
          <a:bodyPr vert="horz" wrap="none" lIns="90000" tIns="46800" rIns="90000" bIns="46800" rtlCol="0" anchor="b" anchorCtr="0">
            <a:noAutofit/>
          </a:bodyPr>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algn="ctr"/>
            <a:r>
              <a:rPr lang="en-US" altLang="zh-CN" sz="2400" kern="0" spc="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rPr>
              <a:t>Experiments &amp; Results</a:t>
            </a:r>
            <a:endParaRPr lang="en-US" altLang="zh-CN" sz="2400" kern="0" spc="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endParaRPr>
          </a:p>
        </p:txBody>
      </p:sp>
      <p:grpSp>
        <p:nvGrpSpPr>
          <p:cNvPr id="22" name="组合 21"/>
          <p:cNvGrpSpPr/>
          <p:nvPr/>
        </p:nvGrpSpPr>
        <p:grpSpPr>
          <a:xfrm>
            <a:off x="1423670" y="706120"/>
            <a:ext cx="9615170" cy="5645785"/>
            <a:chOff x="2274" y="1096"/>
            <a:chExt cx="15142" cy="8891"/>
          </a:xfrm>
        </p:grpSpPr>
        <p:grpSp>
          <p:nvGrpSpPr>
            <p:cNvPr id="21" name="组合 20"/>
            <p:cNvGrpSpPr/>
            <p:nvPr/>
          </p:nvGrpSpPr>
          <p:grpSpPr>
            <a:xfrm>
              <a:off x="5989" y="4599"/>
              <a:ext cx="11360" cy="5388"/>
              <a:chOff x="5973" y="4792"/>
              <a:chExt cx="11360" cy="5115"/>
            </a:xfrm>
          </p:grpSpPr>
          <p:pic>
            <p:nvPicPr>
              <p:cNvPr id="2" name="图片 1" descr="VGGSOUND2"/>
              <p:cNvPicPr>
                <a:picLocks noChangeAspect="1"/>
              </p:cNvPicPr>
              <p:nvPr/>
            </p:nvPicPr>
            <p:blipFill>
              <a:blip r:embed="rId3"/>
              <a:srcRect t="9713"/>
              <a:stretch>
                <a:fillRect/>
              </a:stretch>
            </p:blipFill>
            <p:spPr>
              <a:xfrm>
                <a:off x="5973" y="7389"/>
                <a:ext cx="11361" cy="2519"/>
              </a:xfrm>
              <a:prstGeom prst="rect">
                <a:avLst/>
              </a:prstGeom>
            </p:spPr>
          </p:pic>
          <p:pic>
            <p:nvPicPr>
              <p:cNvPr id="5" name="图片 4" descr="VGGSOUND1"/>
              <p:cNvPicPr>
                <a:picLocks noChangeAspect="1"/>
              </p:cNvPicPr>
              <p:nvPr/>
            </p:nvPicPr>
            <p:blipFill>
              <a:blip r:embed="rId4"/>
              <a:srcRect t="4014"/>
              <a:stretch>
                <a:fillRect/>
              </a:stretch>
            </p:blipFill>
            <p:spPr>
              <a:xfrm>
                <a:off x="5973" y="4792"/>
                <a:ext cx="11361" cy="2678"/>
              </a:xfrm>
              <a:prstGeom prst="rect">
                <a:avLst/>
              </a:prstGeom>
            </p:spPr>
          </p:pic>
        </p:grpSp>
        <p:grpSp>
          <p:nvGrpSpPr>
            <p:cNvPr id="17" name="组合 16"/>
            <p:cNvGrpSpPr/>
            <p:nvPr/>
          </p:nvGrpSpPr>
          <p:grpSpPr>
            <a:xfrm rot="0">
              <a:off x="2274" y="4760"/>
              <a:ext cx="3699" cy="5162"/>
              <a:chOff x="2600" y="-2221"/>
              <a:chExt cx="10686" cy="16477"/>
            </a:xfrm>
          </p:grpSpPr>
          <p:pic>
            <p:nvPicPr>
              <p:cNvPr id="8" name="图片 7" descr="Rayleigh_ACC"/>
              <p:cNvPicPr>
                <a:picLocks noChangeAspect="1"/>
              </p:cNvPicPr>
              <p:nvPr/>
            </p:nvPicPr>
            <p:blipFill>
              <a:blip r:embed="rId5"/>
              <a:stretch>
                <a:fillRect/>
              </a:stretch>
            </p:blipFill>
            <p:spPr>
              <a:xfrm>
                <a:off x="2600" y="6018"/>
                <a:ext cx="10687" cy="8239"/>
              </a:xfrm>
              <a:prstGeom prst="rect">
                <a:avLst/>
              </a:prstGeom>
            </p:spPr>
          </p:pic>
          <p:pic>
            <p:nvPicPr>
              <p:cNvPr id="16" name="图片 15" descr="F1"/>
              <p:cNvPicPr>
                <a:picLocks noChangeAspect="1"/>
              </p:cNvPicPr>
              <p:nvPr/>
            </p:nvPicPr>
            <p:blipFill>
              <a:blip r:embed="rId6"/>
              <a:stretch>
                <a:fillRect/>
              </a:stretch>
            </p:blipFill>
            <p:spPr>
              <a:xfrm>
                <a:off x="2600" y="-2221"/>
                <a:ext cx="10687" cy="8239"/>
              </a:xfrm>
              <a:prstGeom prst="rect">
                <a:avLst/>
              </a:prstGeom>
            </p:spPr>
          </p:pic>
        </p:grpSp>
        <p:pic>
          <p:nvPicPr>
            <p:cNvPr id="18" name="图片 17" descr="COCO2017"/>
            <p:cNvPicPr>
              <a:picLocks noChangeAspect="1"/>
            </p:cNvPicPr>
            <p:nvPr/>
          </p:nvPicPr>
          <p:blipFill>
            <a:blip r:embed="rId7"/>
            <a:srcRect t="7907"/>
            <a:stretch>
              <a:fillRect/>
            </a:stretch>
          </p:blipFill>
          <p:spPr>
            <a:xfrm>
              <a:off x="2294" y="1096"/>
              <a:ext cx="15122" cy="3424"/>
            </a:xfrm>
            <a:prstGeom prst="rect">
              <a:avLst/>
            </a:prstGeom>
          </p:spPr>
        </p:pic>
      </p:grpSp>
    </p:spTree>
    <p:custDataLst>
      <p:tags r:id="rId8"/>
    </p:custData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descr="ChatGPT Image 2026年8月7日 22_22_13"/>
          <p:cNvPicPr>
            <a:picLocks noChangeAspect="1"/>
          </p:cNvPicPr>
          <p:nvPr/>
        </p:nvPicPr>
        <p:blipFill>
          <a:blip r:embed="rId1"/>
          <a:stretch>
            <a:fillRect/>
          </a:stretch>
        </p:blipFill>
        <p:spPr>
          <a:xfrm>
            <a:off x="6985" y="0"/>
            <a:ext cx="12185015" cy="6858000"/>
          </a:xfrm>
          <a:prstGeom prst="rect">
            <a:avLst/>
          </a:prstGeom>
        </p:spPr>
      </p:pic>
      <p:sp>
        <p:nvSpPr>
          <p:cNvPr id="17" name="TextBox 15"/>
          <p:cNvSpPr txBox="1"/>
          <p:nvPr/>
        </p:nvSpPr>
        <p:spPr>
          <a:xfrm>
            <a:off x="3735070" y="2162810"/>
            <a:ext cx="1980565" cy="553720"/>
          </a:xfrm>
          <a:prstGeom prst="rect">
            <a:avLst/>
          </a:prstGeom>
          <a:noFill/>
        </p:spPr>
        <p:txBody>
          <a:bodyPr wrap="square" lIns="0" tIns="0" rIns="0" bIns="0" rtlCol="0">
            <a:spAutoFit/>
          </a:bodyPr>
          <a:lstStyle/>
          <a:p>
            <a:pPr algn="just">
              <a:lnSpc>
                <a:spcPct val="150000"/>
              </a:lnSpc>
            </a:pPr>
            <a:r>
              <a:rPr lang="zh-CN" altLang="en-US" sz="800">
                <a:solidFill>
                  <a:schemeClr val="bg1"/>
                </a:solidFill>
                <a:latin typeface="微软雅黑" panose="020B0503020204020204" pitchFamily="34" charset="-122"/>
                <a:ea typeface="微软雅黑" panose="020B0503020204020204" pitchFamily="34" charset="-122"/>
                <a:sym typeface="Arial" panose="020B0604020202020204" pitchFamily="34" charset="0"/>
              </a:rPr>
              <a:t>请替换输入您的正式研究选题文字内容，也可以直接复制您的文字内容到此，根据需要调整文字的大小。</a:t>
            </a:r>
            <a:endParaRPr lang="zh-CN" altLang="en-US" sz="80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8" name="TextBox 16"/>
          <p:cNvSpPr txBox="1"/>
          <p:nvPr/>
        </p:nvSpPr>
        <p:spPr>
          <a:xfrm>
            <a:off x="3735070" y="1881505"/>
            <a:ext cx="1530350" cy="245745"/>
          </a:xfrm>
          <a:prstGeom prst="rect">
            <a:avLst/>
          </a:prstGeom>
          <a:noFill/>
        </p:spPr>
        <p:txBody>
          <a:bodyPr wrap="square" lIns="0" tIns="0" rIns="0" bIns="0" rtlCol="0">
            <a:spAutoFit/>
          </a:bodyPr>
          <a:lstStyle/>
          <a:p>
            <a:r>
              <a:rPr lang="zh-CN" altLang="en-US" sz="1600" b="1">
                <a:solidFill>
                  <a:schemeClr val="bg1"/>
                </a:solidFill>
                <a:latin typeface="微软雅黑" panose="020B0503020204020204" pitchFamily="34" charset="-122"/>
                <a:ea typeface="微软雅黑" panose="020B0503020204020204" pitchFamily="34" charset="-122"/>
                <a:sym typeface="Arial" panose="020B0604020202020204" pitchFamily="34" charset="0"/>
              </a:rPr>
              <a:t>选题的景</a:t>
            </a:r>
            <a:endParaRPr lang="zh-CN" altLang="en-US" sz="1600" b="1">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9" name="TextBox 15"/>
          <p:cNvSpPr txBox="1"/>
          <p:nvPr/>
        </p:nvSpPr>
        <p:spPr>
          <a:xfrm>
            <a:off x="9218930" y="2103120"/>
            <a:ext cx="1980565" cy="553720"/>
          </a:xfrm>
          <a:prstGeom prst="rect">
            <a:avLst/>
          </a:prstGeom>
          <a:noFill/>
        </p:spPr>
        <p:txBody>
          <a:bodyPr wrap="square" lIns="0" tIns="0" rIns="0" bIns="0" rtlCol="0">
            <a:spAutoFit/>
          </a:bodyPr>
          <a:lstStyle/>
          <a:p>
            <a:pPr algn="just">
              <a:lnSpc>
                <a:spcPct val="150000"/>
              </a:lnSpc>
            </a:pPr>
            <a:r>
              <a:rPr lang="zh-CN" altLang="en-US" sz="800">
                <a:solidFill>
                  <a:schemeClr val="bg1"/>
                </a:solidFill>
                <a:latin typeface="微软雅黑" panose="020B0503020204020204" pitchFamily="34" charset="-122"/>
                <a:ea typeface="微软雅黑" panose="020B0503020204020204" pitchFamily="34" charset="-122"/>
                <a:sym typeface="Arial" panose="020B0604020202020204" pitchFamily="34" charset="0"/>
              </a:rPr>
              <a:t>请替换输入您的正式研究选题文字内容，也可以直接复制您的文字内容到此，根据需要调整文字的大小。</a:t>
            </a:r>
            <a:endParaRPr lang="zh-CN" altLang="en-US" sz="80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0" name="TextBox 16"/>
          <p:cNvSpPr txBox="1"/>
          <p:nvPr/>
        </p:nvSpPr>
        <p:spPr>
          <a:xfrm>
            <a:off x="9218930" y="1821815"/>
            <a:ext cx="1530350" cy="246221"/>
          </a:xfrm>
          <a:prstGeom prst="rect">
            <a:avLst/>
          </a:prstGeom>
          <a:noFill/>
        </p:spPr>
        <p:txBody>
          <a:bodyPr wrap="square" lIns="0" tIns="0" rIns="0" bIns="0" rtlCol="0">
            <a:spAutoFit/>
          </a:bodyPr>
          <a:lstStyle/>
          <a:p>
            <a:r>
              <a:rPr lang="zh-CN" altLang="en-US" sz="1600" b="1">
                <a:solidFill>
                  <a:schemeClr val="bg1"/>
                </a:solidFill>
                <a:latin typeface="微软雅黑" panose="020B0503020204020204" pitchFamily="34" charset="-122"/>
                <a:ea typeface="微软雅黑" panose="020B0503020204020204" pitchFamily="34" charset="-122"/>
                <a:sym typeface="Arial" panose="020B0604020202020204" pitchFamily="34" charset="0"/>
              </a:rPr>
              <a:t>选题的背景</a:t>
            </a:r>
            <a:endParaRPr lang="zh-CN" altLang="en-US" sz="1600" b="1">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1" name="TextBox 15"/>
          <p:cNvSpPr txBox="1"/>
          <p:nvPr/>
        </p:nvSpPr>
        <p:spPr>
          <a:xfrm>
            <a:off x="6483350" y="3849370"/>
            <a:ext cx="1980565" cy="553720"/>
          </a:xfrm>
          <a:prstGeom prst="rect">
            <a:avLst/>
          </a:prstGeom>
          <a:noFill/>
        </p:spPr>
        <p:txBody>
          <a:bodyPr wrap="square" lIns="0" tIns="0" rIns="0" bIns="0" rtlCol="0">
            <a:spAutoFit/>
          </a:bodyPr>
          <a:lstStyle/>
          <a:p>
            <a:pPr algn="just">
              <a:lnSpc>
                <a:spcPct val="150000"/>
              </a:lnSpc>
            </a:pPr>
            <a:r>
              <a:rPr lang="zh-CN" altLang="en-US" sz="8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请替换输入您的正式研究选题文字内容，也可以直接复制您的文字内容到此，根据需要调整文字的大小。</a:t>
            </a:r>
            <a:endParaRPr lang="zh-CN" altLang="en-US" sz="8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2" name="TextBox 16"/>
          <p:cNvSpPr txBox="1"/>
          <p:nvPr/>
        </p:nvSpPr>
        <p:spPr>
          <a:xfrm>
            <a:off x="6483350" y="3568065"/>
            <a:ext cx="1530350" cy="246221"/>
          </a:xfrm>
          <a:prstGeom prst="rect">
            <a:avLst/>
          </a:prstGeom>
          <a:noFill/>
        </p:spPr>
        <p:txBody>
          <a:bodyPr wrap="square" lIns="0" tIns="0" rIns="0" bIns="0" rtlCol="0">
            <a:spAutoFit/>
          </a:bodyPr>
          <a:lstStyle/>
          <a:p>
            <a:r>
              <a:rPr lang="zh-CN" altLang="en-US" sz="16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选题的背景</a:t>
            </a:r>
            <a:endParaRPr lang="zh-CN" altLang="en-US" sz="16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6" name="标题 1"/>
          <p:cNvSpPr>
            <a:spLocks noGrp="1"/>
          </p:cNvSpPr>
          <p:nvPr>
            <p:custDataLst>
              <p:tags r:id="rId2"/>
            </p:custDataLst>
          </p:nvPr>
        </p:nvSpPr>
        <p:spPr>
          <a:xfrm>
            <a:off x="630000" y="370205"/>
            <a:ext cx="1440815" cy="413385"/>
          </a:xfrm>
          <a:prstGeom prst="rect">
            <a:avLst/>
          </a:prstGeom>
        </p:spPr>
        <p:txBody>
          <a:bodyPr vert="horz" wrap="none" lIns="90000" tIns="46800" rIns="90000" bIns="46800" rtlCol="0" anchor="b" anchorCtr="0">
            <a:noAutofit/>
          </a:bodyPr>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algn="ctr" fontAlgn="ctr"/>
            <a:r>
              <a:rPr lang="en-US" altLang="zh-CN" sz="2400" kern="0" spc="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rPr>
              <a:t>Conclusion</a:t>
            </a:r>
            <a:endParaRPr lang="en-US" altLang="zh-CN" sz="2400" kern="0" spc="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endParaRPr>
          </a:p>
        </p:txBody>
      </p:sp>
      <p:sp>
        <p:nvSpPr>
          <p:cNvPr id="5" name="文本框 4"/>
          <p:cNvSpPr txBox="1"/>
          <p:nvPr/>
        </p:nvSpPr>
        <p:spPr>
          <a:xfrm>
            <a:off x="631190" y="869950"/>
            <a:ext cx="10806430" cy="2784475"/>
          </a:xfrm>
          <a:prstGeom prst="rect">
            <a:avLst/>
          </a:prstGeom>
        </p:spPr>
        <p:txBody>
          <a:bodyPr wrap="square">
            <a:spAutoFit/>
          </a:bodyPr>
          <a:p>
            <a:pPr marL="285750" indent="-285750" fontAlgn="auto">
              <a:lnSpc>
                <a:spcPts val="3500"/>
              </a:lnSpc>
              <a:buFont typeface="Wingdings" panose="05000000000000000000" charset="0"/>
              <a:buChar char="Ø"/>
            </a:pPr>
            <a:r>
              <a:rPr lang="en-US" altLang="zh-CN" sz="2200">
                <a:latin typeface="Times New Roman" panose="02020603050405020304" pitchFamily="18" charset="0"/>
                <a:cs typeface="Times New Roman" panose="02020603050405020304" pitchFamily="18" charset="0"/>
              </a:rPr>
              <a:t>We propose Bridge, a unified cross-modal framework that learns shared semantic representations across text, audio, and video.</a:t>
            </a:r>
            <a:endParaRPr lang="en-US" altLang="zh-CN" sz="2200">
              <a:latin typeface="Times New Roman" panose="02020603050405020304" pitchFamily="18" charset="0"/>
              <a:cs typeface="Times New Roman" panose="02020603050405020304" pitchFamily="18" charset="0"/>
            </a:endParaRPr>
          </a:p>
          <a:p>
            <a:pPr marL="285750" indent="-285750" fontAlgn="auto">
              <a:lnSpc>
                <a:spcPts val="3500"/>
              </a:lnSpc>
              <a:buFont typeface="Wingdings" panose="05000000000000000000" charset="0"/>
              <a:buChar char="Ø"/>
            </a:pPr>
            <a:r>
              <a:rPr lang="en-US" altLang="zh-CN" sz="2200">
                <a:latin typeface="Times New Roman" panose="02020603050405020304" pitchFamily="18" charset="0"/>
                <a:cs typeface="Times New Roman" panose="02020603050405020304" pitchFamily="18" charset="0"/>
              </a:rPr>
              <a:t>Bridge combines specific-invariant disentanglement and modality-aware alignment to preserve semantic consistency under noisy channels.</a:t>
            </a:r>
            <a:endParaRPr lang="en-US" altLang="zh-CN" sz="2200">
              <a:latin typeface="Times New Roman" panose="02020603050405020304" pitchFamily="18" charset="0"/>
              <a:cs typeface="Times New Roman" panose="02020603050405020304" pitchFamily="18" charset="0"/>
            </a:endParaRPr>
          </a:p>
          <a:p>
            <a:pPr marL="285750" indent="-285750" fontAlgn="auto">
              <a:lnSpc>
                <a:spcPts val="3500"/>
              </a:lnSpc>
              <a:buFont typeface="Wingdings" panose="05000000000000000000" charset="0"/>
              <a:buChar char="Ø"/>
            </a:pPr>
            <a:r>
              <a:rPr lang="en-US" altLang="zh-CN" sz="2200">
                <a:latin typeface="Times New Roman" panose="02020603050405020304" pitchFamily="18" charset="0"/>
                <a:cs typeface="Times New Roman" panose="02020603050405020304" pitchFamily="18" charset="0"/>
              </a:rPr>
              <a:t>Extensive experiments demonstrate superior reconstruction quality, task performance, and robustness, especially in low-SNR conditions.</a:t>
            </a:r>
            <a:endParaRPr lang="en-US" altLang="zh-CN" sz="2200">
              <a:latin typeface="Times New Roman" panose="02020603050405020304" pitchFamily="18" charset="0"/>
              <a:cs typeface="Times New Roman" panose="02020603050405020304" pitchFamily="18" charset="0"/>
            </a:endParaRPr>
          </a:p>
        </p:txBody>
      </p:sp>
      <p:sp>
        <p:nvSpPr>
          <p:cNvPr id="7" name="标题 1"/>
          <p:cNvSpPr>
            <a:spLocks noGrp="1"/>
          </p:cNvSpPr>
          <p:nvPr>
            <p:custDataLst>
              <p:tags r:id="rId3"/>
            </p:custDataLst>
          </p:nvPr>
        </p:nvSpPr>
        <p:spPr>
          <a:xfrm>
            <a:off x="631190" y="3849370"/>
            <a:ext cx="1868805" cy="413385"/>
          </a:xfrm>
          <a:prstGeom prst="rect">
            <a:avLst/>
          </a:prstGeom>
        </p:spPr>
        <p:txBody>
          <a:bodyPr vert="horz" wrap="none" lIns="90000" tIns="46800" rIns="90000" bIns="46800" rtlCol="0" anchor="b" anchorCtr="0">
            <a:noAutofit/>
          </a:bodyPr>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algn="ctr" fontAlgn="ctr"/>
            <a:r>
              <a:rPr lang="en-US" altLang="zh-CN" sz="2400" kern="0" spc="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rPr>
              <a:t>Future Work</a:t>
            </a:r>
            <a:endParaRPr lang="en-US" altLang="zh-CN" sz="2400" kern="0" spc="0" dirty="0">
              <a:solidFill>
                <a:srgbClr val="324274"/>
              </a:solidFill>
              <a:latin typeface="Times New Roman" panose="02020603050405020304" pitchFamily="18" charset="0"/>
              <a:ea typeface="华文新魏" panose="02010800040101010101" charset="-122"/>
              <a:cs typeface="Times New Roman" panose="02020603050405020304" pitchFamily="18" charset="0"/>
              <a:sym typeface="Arial" panose="020B0604020202020204" pitchFamily="34" charset="0"/>
            </a:endParaRPr>
          </a:p>
        </p:txBody>
      </p:sp>
      <p:sp>
        <p:nvSpPr>
          <p:cNvPr id="8" name="文本框 7"/>
          <p:cNvSpPr txBox="1"/>
          <p:nvPr/>
        </p:nvSpPr>
        <p:spPr>
          <a:xfrm>
            <a:off x="758190" y="4262755"/>
            <a:ext cx="10806430" cy="1886585"/>
          </a:xfrm>
          <a:prstGeom prst="rect">
            <a:avLst/>
          </a:prstGeom>
        </p:spPr>
        <p:txBody>
          <a:bodyPr wrap="square">
            <a:spAutoFit/>
          </a:bodyPr>
          <a:p>
            <a:pPr marL="285750" indent="-285750" fontAlgn="auto">
              <a:lnSpc>
                <a:spcPts val="3500"/>
              </a:lnSpc>
              <a:buFont typeface="Wingdings" panose="05000000000000000000" charset="0"/>
              <a:buChar char="Ø"/>
            </a:pPr>
            <a:r>
              <a:rPr lang="en-US" altLang="zh-CN" sz="2200">
                <a:latin typeface="Times New Roman" panose="02020603050405020304" pitchFamily="18" charset="0"/>
                <a:cs typeface="Times New Roman" panose="02020603050405020304" pitchFamily="18" charset="0"/>
              </a:rPr>
              <a:t>Extend Bridge to more heterogeneous modalities and complex real-world communication scenarios.</a:t>
            </a:r>
            <a:endParaRPr lang="en-US" altLang="zh-CN" sz="2200">
              <a:latin typeface="Times New Roman" panose="02020603050405020304" pitchFamily="18" charset="0"/>
              <a:cs typeface="Times New Roman" panose="02020603050405020304" pitchFamily="18" charset="0"/>
            </a:endParaRPr>
          </a:p>
          <a:p>
            <a:pPr marL="285750" indent="-285750" fontAlgn="auto">
              <a:lnSpc>
                <a:spcPts val="3500"/>
              </a:lnSpc>
              <a:buFont typeface="Wingdings" panose="05000000000000000000" charset="0"/>
              <a:buChar char="Ø"/>
            </a:pPr>
            <a:r>
              <a:rPr lang="en-US" altLang="zh-CN" sz="2200">
                <a:latin typeface="Times New Roman" panose="02020603050405020304" pitchFamily="18" charset="0"/>
                <a:cs typeface="Times New Roman" panose="02020603050405020304" pitchFamily="18" charset="0"/>
              </a:rPr>
              <a:t>Explore more efficient and adaptive semantic transmission under dynamic channel conditions.</a:t>
            </a:r>
            <a:endParaRPr lang="en-US" altLang="zh-CN" sz="2200">
              <a:latin typeface="Times New Roman" panose="02020603050405020304" pitchFamily="18" charset="0"/>
              <a:cs typeface="Times New Roman" panose="02020603050405020304" pitchFamily="18" charset="0"/>
            </a:endParaRPr>
          </a:p>
        </p:txBody>
      </p:sp>
    </p:spTree>
    <p:custDataLst>
      <p:tags r:id="rId4"/>
    </p:custDataLst>
  </p:cSld>
  <p:clrMapOvr>
    <a:masterClrMapping/>
  </p:clrMapOvr>
  <p:transition/>
</p:sld>
</file>

<file path=ppt/tags/tag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1.xml><?xml version="1.0" encoding="utf-8"?>
<p:tagLst xmlns:p="http://schemas.openxmlformats.org/presentationml/2006/main">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Lst>
</file>

<file path=ppt/tags/tag12.xml><?xml version="1.0" encoding="utf-8"?>
<p:tagLst xmlns:p="http://schemas.openxmlformats.org/presentationml/2006/main">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Lst>
</file>

<file path=ppt/tags/tag1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1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1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16.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17.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18.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111"/>
  <p:tag name="KSO_WM_UNIT_HIGHLIGHT" val="0"/>
  <p:tag name="KSO_WM_UNIT_COMPATIBLE" val="0"/>
  <p:tag name="KSO_WM_UNIT_DIAGRAM_ISNUMVISUAL" val="0"/>
  <p:tag name="KSO_WM_UNIT_DIAGRAM_ISREFERUNIT" val="0"/>
  <p:tag name="KSO_WM_UNIT_TYPE" val="b"/>
  <p:tag name="KSO_WM_UNIT_INDEX" val="1"/>
  <p:tag name="KSO_WM_UNIT_ID" val="custom20205081_1*b*1"/>
  <p:tag name="KSO_WM_TEMPLATE_CATEGORY" val="custom"/>
  <p:tag name="KSO_WM_TEMPLATE_INDEX" val="20205081"/>
  <p:tag name="KSO_WM_UNIT_LAYERLEVEL" val="1"/>
  <p:tag name="KSO_WM_TAG_VERSION" val="1.0"/>
  <p:tag name="KSO_WM_BEAUTIFY_FLAG" val="#wm#"/>
</p:tagLst>
</file>

<file path=ppt/tags/tag19.xml><?xml version="1.0" encoding="utf-8"?>
<p:tagLst xmlns:p="http://schemas.openxmlformats.org/presentationml/2006/main">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a*1"/>
  <p:tag name="KSO_WM_UNIT_INDEX" val="1"/>
  <p:tag name="KSO_WM_UNIT_ISCONTENTSTITLE" val="0"/>
  <p:tag name="KSO_WM_UNIT_ISNUMDGMTITLE" val="0"/>
  <p:tag name="KSO_WM_UNIT_LAYERLEVEL" val="1"/>
  <p:tag name="KSO_WM_UNIT_NOCLEAR" val="0"/>
  <p:tag name="KSO_WM_UNIT_PRESET_TEXT" val="空白演示"/>
  <p:tag name="KSO_WM_UNIT_SHOW_EDIT_AREA_INDICATION" val="1"/>
  <p:tag name="KSO_WM_UNIT_TYPE" val="a"/>
  <p:tag name="KSO_WM_UNIT_VALUE" val="28"/>
</p:tagLst>
</file>

<file path=ppt/tags/tag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20.xml><?xml version="1.0" encoding="utf-8"?>
<p:tagLst xmlns:p="http://schemas.openxmlformats.org/presentationml/2006/main">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a*1"/>
  <p:tag name="KSO_WM_UNIT_INDEX" val="1"/>
  <p:tag name="KSO_WM_UNIT_ISCONTENTSTITLE" val="0"/>
  <p:tag name="KSO_WM_UNIT_ISNUMDGMTITLE" val="0"/>
  <p:tag name="KSO_WM_UNIT_LAYERLEVEL" val="1"/>
  <p:tag name="KSO_WM_UNIT_NOCLEAR" val="0"/>
  <p:tag name="KSO_WM_UNIT_PRESET_TEXT" val="空白演示"/>
  <p:tag name="KSO_WM_UNIT_SHOW_EDIT_AREA_INDICATION" val="1"/>
  <p:tag name="KSO_WM_UNIT_TYPE" val="a"/>
  <p:tag name="KSO_WM_UNIT_VALUE" val="28"/>
</p:tagLst>
</file>

<file path=ppt/tags/tag21.xml><?xml version="1.0" encoding="utf-8"?>
<p:tagLst xmlns:p="http://schemas.openxmlformats.org/presentationml/2006/main">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b*1"/>
  <p:tag name="KSO_WM_UNIT_INDEX" val="1"/>
  <p:tag name="KSO_WM_UNIT_ISCONTENTSTITLE" val="0"/>
  <p:tag name="KSO_WM_UNIT_ISNUMDGMTITLE" val="0"/>
  <p:tag name="KSO_WM_UNIT_LAYERLEVEL" val="1"/>
  <p:tag name="KSO_WM_UNIT_NOCLEAR" val="0"/>
  <p:tag name="KSO_WM_UNIT_PRESET_TEXT" val="单击输入您的封面副标题"/>
  <p:tag name="KSO_WM_UNIT_SHOW_EDIT_AREA_INDICATION" val="1"/>
  <p:tag name="KSO_WM_UNIT_TYPE" val="b"/>
  <p:tag name="KSO_WM_UNIT_VALUE" val="111"/>
</p:tagLst>
</file>

<file path=ppt/tags/tag2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3.xml><?xml version="1.0" encoding="utf-8"?>
<p:tagLst xmlns:p="http://schemas.openxmlformats.org/presentationml/2006/main">
  <p:tag name="ID" val="553512"/>
  <p:tag name="MH" val="20160830110146"/>
  <p:tag name="MH_LIBRARY" val="CONTENTS"/>
  <p:tag name="MH_TYPE" val="OTHERS"/>
</p:tagLst>
</file>

<file path=ppt/tags/tag24.xml><?xml version="1.0" encoding="utf-8"?>
<p:tagLst xmlns:p="http://schemas.openxmlformats.org/presentationml/2006/main">
  <p:tag name="KSO_WM_DIAGRAM_VIRTUALLY_FRAME" val="{&quot;height&quot;:258.3,&quot;left&quot;:276.75,&quot;top&quot;:161.75,&quot;width&quot;:574}"/>
</p:tagLst>
</file>

<file path=ppt/tags/tag25.xml><?xml version="1.0" encoding="utf-8"?>
<p:tagLst xmlns:p="http://schemas.openxmlformats.org/presentationml/2006/main">
  <p:tag name="ID" val="553512"/>
  <p:tag name="MH" val="20160830110146"/>
  <p:tag name="MH_LIBRARY" val="CONTENTS"/>
  <p:tag name="MH_ORDER" val="1"/>
  <p:tag name="MH_TYPE" val="NUMBER"/>
  <p:tag name="KSO_WM_DIAGRAM_VIRTUALLY_FRAME" val="{&quot;height&quot;:258.3,&quot;left&quot;:276.75,&quot;top&quot;:161.75,&quot;width&quot;:574}"/>
</p:tagLst>
</file>

<file path=ppt/tags/tag26.xml><?xml version="1.0" encoding="utf-8"?>
<p:tagLst xmlns:p="http://schemas.openxmlformats.org/presentationml/2006/main">
  <p:tag name="ID" val="553512"/>
  <p:tag name="MH" val="20160830110146"/>
  <p:tag name="MH_LIBRARY" val="CONTENTS"/>
  <p:tag name="MH_ORDER" val="1"/>
  <p:tag name="MH_TYPE" val="ENTRY"/>
  <p:tag name="KSO_WM_DIAGRAM_VIRTUALLY_FRAME" val="{&quot;height&quot;:258.3,&quot;left&quot;:276.75,&quot;top&quot;:161.75,&quot;width&quot;:574}"/>
</p:tagLst>
</file>

<file path=ppt/tags/tag27.xml><?xml version="1.0" encoding="utf-8"?>
<p:tagLst xmlns:p="http://schemas.openxmlformats.org/presentationml/2006/main">
  <p:tag name="ID" val="553512"/>
  <p:tag name="MH" val="20160830110146"/>
  <p:tag name="MH_LIBRARY" val="CONTENTS"/>
  <p:tag name="MH_ORDER" val="2"/>
  <p:tag name="MH_TYPE" val="NUMBER"/>
  <p:tag name="KSO_WM_DIAGRAM_VIRTUALLY_FRAME" val="{&quot;height&quot;:258.3,&quot;left&quot;:276.75,&quot;top&quot;:161.75,&quot;width&quot;:574}"/>
</p:tagLst>
</file>

<file path=ppt/tags/tag28.xml><?xml version="1.0" encoding="utf-8"?>
<p:tagLst xmlns:p="http://schemas.openxmlformats.org/presentationml/2006/main">
  <p:tag name="ID" val="553512"/>
  <p:tag name="MH" val="20160830110146"/>
  <p:tag name="MH_LIBRARY" val="CONTENTS"/>
  <p:tag name="MH_ORDER" val="2"/>
  <p:tag name="MH_TYPE" val="ENTRY"/>
  <p:tag name="KSO_WM_DIAGRAM_VIRTUALLY_FRAME" val="{&quot;height&quot;:258.3,&quot;left&quot;:276.75,&quot;top&quot;:161.75,&quot;width&quot;:574}"/>
</p:tagLst>
</file>

<file path=ppt/tags/tag29.xml><?xml version="1.0" encoding="utf-8"?>
<p:tagLst xmlns:p="http://schemas.openxmlformats.org/presentationml/2006/main">
  <p:tag name="ID" val="553512"/>
  <p:tag name="MH" val="20160830110146"/>
  <p:tag name="MH_LIBRARY" val="CONTENTS"/>
  <p:tag name="MH_ORDER" val="3"/>
  <p:tag name="MH_TYPE" val="NUMBER"/>
  <p:tag name="KSO_WM_DIAGRAM_VIRTUALLY_FRAME" val="{&quot;height&quot;:258.3,&quot;left&quot;:276.75,&quot;top&quot;:161.75,&quot;width&quot;:574}"/>
</p:tagLst>
</file>

<file path=ppt/tags/tag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30.xml><?xml version="1.0" encoding="utf-8"?>
<p:tagLst xmlns:p="http://schemas.openxmlformats.org/presentationml/2006/main">
  <p:tag name="ID" val="553512"/>
  <p:tag name="MH" val="20160830110146"/>
  <p:tag name="MH_LIBRARY" val="CONTENTS"/>
  <p:tag name="MH_ORDER" val="4"/>
  <p:tag name="MH_TYPE" val="NUMBER"/>
  <p:tag name="KSO_WM_DIAGRAM_VIRTUALLY_FRAME" val="{&quot;height&quot;:258.3,&quot;left&quot;:276.75,&quot;top&quot;:161.75,&quot;width&quot;:574}"/>
</p:tagLst>
</file>

<file path=ppt/tags/tag31.xml><?xml version="1.0" encoding="utf-8"?>
<p:tagLst xmlns:p="http://schemas.openxmlformats.org/presentationml/2006/main">
  <p:tag name="ID" val="553512"/>
  <p:tag name="MH" val="20160830110146"/>
  <p:tag name="MH_LIBRARY" val="CONTENTS"/>
  <p:tag name="MH_ORDER" val="4"/>
  <p:tag name="MH_TYPE" val="ENTRY"/>
  <p:tag name="KSO_WM_DIAGRAM_VIRTUALLY_FRAME" val="{&quot;height&quot;:258.3,&quot;left&quot;:276.75,&quot;top&quot;:161.75,&quot;width&quot;:574}"/>
</p:tagLst>
</file>

<file path=ppt/tags/tag32.xml><?xml version="1.0" encoding="utf-8"?>
<p:tagLst xmlns:p="http://schemas.openxmlformats.org/presentationml/2006/main">
  <p:tag name="ID" val="553512"/>
  <p:tag name="MH" val="20160830110146"/>
  <p:tag name="MH_LIBRARY" val="CONTENTS"/>
  <p:tag name="MH_ORDER" val="4"/>
  <p:tag name="MH_TYPE" val="ENTRY"/>
  <p:tag name="KSO_WM_DIAGRAM_VIRTUALLY_FRAME" val="{&quot;height&quot;:258.3,&quot;left&quot;:276.75,&quot;top&quot;:161.75,&quot;width&quot;:574}"/>
</p:tagLst>
</file>

<file path=ppt/tags/tag33.xml><?xml version="1.0" encoding="utf-8"?>
<p:tagLst xmlns:p="http://schemas.openxmlformats.org/presentationml/2006/main">
  <p:tag name="KSO_WM_BEAUTIFY_FLAG" val="#wm#"/>
  <p:tag name="KSO_WM_TEMPLATE_CATEGORY" val="custom"/>
  <p:tag name="KSO_WM_TEMPLATE_INDEX" val="20205176"/>
</p:tagLst>
</file>

<file path=ppt/tags/tag34.xml><?xml version="1.0" encoding="utf-8"?>
<p:tagLst xmlns:p="http://schemas.openxmlformats.org/presentationml/2006/main">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a*1"/>
  <p:tag name="KSO_WM_UNIT_INDEX" val="1"/>
  <p:tag name="KSO_WM_UNIT_ISCONTENTSTITLE" val="0"/>
  <p:tag name="KSO_WM_UNIT_ISNUMDGMTITLE" val="0"/>
  <p:tag name="KSO_WM_UNIT_LAYERLEVEL" val="1"/>
  <p:tag name="KSO_WM_UNIT_NOCLEAR" val="0"/>
  <p:tag name="KSO_WM_UNIT_PRESET_TEXT" val="空白演示"/>
  <p:tag name="KSO_WM_UNIT_SHOW_EDIT_AREA_INDICATION" val="1"/>
  <p:tag name="KSO_WM_UNIT_TYPE" val="a"/>
  <p:tag name="KSO_WM_UNIT_VALUE" val="28"/>
</p:tagLst>
</file>

<file path=ppt/tags/tag35.xml><?xml version="1.0" encoding="utf-8"?>
<p:tagLst xmlns:p="http://schemas.openxmlformats.org/presentationml/2006/main">
  <p:tag name="KSO_WM_BEAUTIFY_FLAG" val="#wm#"/>
  <p:tag name="KSO_WM_TEMPLATE_CATEGORY" val="custom"/>
  <p:tag name="KSO_WM_TEMPLATE_INDEX" val="20205176"/>
</p:tagLst>
</file>

<file path=ppt/tags/tag36.xml><?xml version="1.0" encoding="utf-8"?>
<p:tagLst xmlns:p="http://schemas.openxmlformats.org/presentationml/2006/main">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a*1"/>
  <p:tag name="KSO_WM_UNIT_INDEX" val="1"/>
  <p:tag name="KSO_WM_UNIT_ISCONTENTSTITLE" val="0"/>
  <p:tag name="KSO_WM_UNIT_ISNUMDGMTITLE" val="0"/>
  <p:tag name="KSO_WM_UNIT_LAYERLEVEL" val="1"/>
  <p:tag name="KSO_WM_UNIT_NOCLEAR" val="0"/>
  <p:tag name="KSO_WM_UNIT_PRESET_TEXT" val="空白演示"/>
  <p:tag name="KSO_WM_UNIT_SHOW_EDIT_AREA_INDICATION" val="1"/>
  <p:tag name="KSO_WM_UNIT_TYPE" val="a"/>
  <p:tag name="KSO_WM_UNIT_VALUE" val="28"/>
</p:tagLst>
</file>

<file path=ppt/tags/tag37.xml><?xml version="1.0" encoding="utf-8"?>
<p:tagLst xmlns:p="http://schemas.openxmlformats.org/presentationml/2006/main">
  <p:tag name="KSO_WM_BEAUTIFY_FLAG" val="#wm#"/>
  <p:tag name="KSO_WM_TEMPLATE_CATEGORY" val="custom"/>
  <p:tag name="KSO_WM_TEMPLATE_INDEX" val="20205176"/>
</p:tagLst>
</file>

<file path=ppt/tags/tag38.xml><?xml version="1.0" encoding="utf-8"?>
<p:tagLst xmlns:p="http://schemas.openxmlformats.org/presentationml/2006/main">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a*1"/>
  <p:tag name="KSO_WM_UNIT_INDEX" val="1"/>
  <p:tag name="KSO_WM_UNIT_ISCONTENTSTITLE" val="0"/>
  <p:tag name="KSO_WM_UNIT_ISNUMDGMTITLE" val="0"/>
  <p:tag name="KSO_WM_UNIT_LAYERLEVEL" val="1"/>
  <p:tag name="KSO_WM_UNIT_NOCLEAR" val="0"/>
  <p:tag name="KSO_WM_UNIT_PRESET_TEXT" val="空白演示"/>
  <p:tag name="KSO_WM_UNIT_SHOW_EDIT_AREA_INDICATION" val="1"/>
  <p:tag name="KSO_WM_UNIT_TYPE" val="a"/>
  <p:tag name="KSO_WM_UNIT_VALUE" val="28"/>
</p:tagLst>
</file>

<file path=ppt/tags/tag39.xml><?xml version="1.0" encoding="utf-8"?>
<p:tagLst xmlns:p="http://schemas.openxmlformats.org/presentationml/2006/main">
  <p:tag name="KSO_WM_BEAUTIFY_FLAG" val="#wm#"/>
  <p:tag name="KSO_WM_TEMPLATE_CATEGORY" val="custom"/>
  <p:tag name="KSO_WM_TEMPLATE_INDEX" val="20205176"/>
</p:tagLst>
</file>

<file path=ppt/tags/tag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0.xml><?xml version="1.0" encoding="utf-8"?>
<p:tagLst xmlns:p="http://schemas.openxmlformats.org/presentationml/2006/main">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a*1"/>
  <p:tag name="KSO_WM_UNIT_INDEX" val="1"/>
  <p:tag name="KSO_WM_UNIT_ISCONTENTSTITLE" val="0"/>
  <p:tag name="KSO_WM_UNIT_ISNUMDGMTITLE" val="0"/>
  <p:tag name="KSO_WM_UNIT_LAYERLEVEL" val="1"/>
  <p:tag name="KSO_WM_UNIT_NOCLEAR" val="0"/>
  <p:tag name="KSO_WM_UNIT_PRESET_TEXT" val="空白演示"/>
  <p:tag name="KSO_WM_UNIT_SHOW_EDIT_AREA_INDICATION" val="1"/>
  <p:tag name="KSO_WM_UNIT_TYPE" val="a"/>
  <p:tag name="KSO_WM_UNIT_VALUE" val="28"/>
</p:tagLst>
</file>

<file path=ppt/tags/tag41.xml><?xml version="1.0" encoding="utf-8"?>
<p:tagLst xmlns:p="http://schemas.openxmlformats.org/presentationml/2006/main">
  <p:tag name="KSO_WM_BEAUTIFY_FLAG" val="#wm#"/>
  <p:tag name="KSO_WM_TEMPLATE_CATEGORY" val="custom"/>
  <p:tag name="KSO_WM_TEMPLATE_INDEX" val="20205176"/>
</p:tagLst>
</file>

<file path=ppt/tags/tag42.xml><?xml version="1.0" encoding="utf-8"?>
<p:tagLst xmlns:p="http://schemas.openxmlformats.org/presentationml/2006/main">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a*1"/>
  <p:tag name="KSO_WM_UNIT_INDEX" val="1"/>
  <p:tag name="KSO_WM_UNIT_ISCONTENTSTITLE" val="0"/>
  <p:tag name="KSO_WM_UNIT_ISNUMDGMTITLE" val="0"/>
  <p:tag name="KSO_WM_UNIT_LAYERLEVEL" val="1"/>
  <p:tag name="KSO_WM_UNIT_NOCLEAR" val="0"/>
  <p:tag name="KSO_WM_UNIT_PRESET_TEXT" val="空白演示"/>
  <p:tag name="KSO_WM_UNIT_SHOW_EDIT_AREA_INDICATION" val="1"/>
  <p:tag name="KSO_WM_UNIT_TYPE" val="a"/>
  <p:tag name="KSO_WM_UNIT_VALUE" val="28"/>
</p:tagLst>
</file>

<file path=ppt/tags/tag43.xml><?xml version="1.0" encoding="utf-8"?>
<p:tagLst xmlns:p="http://schemas.openxmlformats.org/presentationml/2006/main">
  <p:tag name="KSO_WM_BEAUTIFY_FLAG" val="#wm#"/>
  <p:tag name="KSO_WM_TEMPLATE_CATEGORY" val="custom"/>
  <p:tag name="KSO_WM_TEMPLATE_INDEX" val="20205176"/>
</p:tagLst>
</file>

<file path=ppt/tags/tag44.xml><?xml version="1.0" encoding="utf-8"?>
<p:tagLst xmlns:p="http://schemas.openxmlformats.org/presentationml/2006/main">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a*1"/>
  <p:tag name="KSO_WM_UNIT_INDEX" val="1"/>
  <p:tag name="KSO_WM_UNIT_ISCONTENTSTITLE" val="0"/>
  <p:tag name="KSO_WM_UNIT_ISNUMDGMTITLE" val="0"/>
  <p:tag name="KSO_WM_UNIT_LAYERLEVEL" val="1"/>
  <p:tag name="KSO_WM_UNIT_NOCLEAR" val="0"/>
  <p:tag name="KSO_WM_UNIT_PRESET_TEXT" val="空白演示"/>
  <p:tag name="KSO_WM_UNIT_SHOW_EDIT_AREA_INDICATION" val="1"/>
  <p:tag name="KSO_WM_UNIT_TYPE" val="a"/>
  <p:tag name="KSO_WM_UNIT_VALUE" val="28"/>
</p:tagLst>
</file>

<file path=ppt/tags/tag45.xml><?xml version="1.0" encoding="utf-8"?>
<p:tagLst xmlns:p="http://schemas.openxmlformats.org/presentationml/2006/main">
  <p:tag name="KSO_WM_BEAUTIFY_FLAG" val="#wm#"/>
  <p:tag name="KSO_WM_TEMPLATE_CATEGORY" val="custom"/>
  <p:tag name="KSO_WM_TEMPLATE_INDEX" val="20205176"/>
</p:tagLst>
</file>

<file path=ppt/tags/tag46.xml><?xml version="1.0" encoding="utf-8"?>
<p:tagLst xmlns:p="http://schemas.openxmlformats.org/presentationml/2006/main">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a*1"/>
  <p:tag name="KSO_WM_UNIT_INDEX" val="1"/>
  <p:tag name="KSO_WM_UNIT_ISCONTENTSTITLE" val="0"/>
  <p:tag name="KSO_WM_UNIT_ISNUMDGMTITLE" val="0"/>
  <p:tag name="KSO_WM_UNIT_LAYERLEVEL" val="1"/>
  <p:tag name="KSO_WM_UNIT_NOCLEAR" val="0"/>
  <p:tag name="KSO_WM_UNIT_PRESET_TEXT" val="空白演示"/>
  <p:tag name="KSO_WM_UNIT_SHOW_EDIT_AREA_INDICATION" val="1"/>
  <p:tag name="KSO_WM_UNIT_TYPE" val="a"/>
  <p:tag name="KSO_WM_UNIT_VALUE" val="28"/>
</p:tagLst>
</file>

<file path=ppt/tags/tag47.xml><?xml version="1.0" encoding="utf-8"?>
<p:tagLst xmlns:p="http://schemas.openxmlformats.org/presentationml/2006/main">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a*1"/>
  <p:tag name="KSO_WM_UNIT_INDEX" val="1"/>
  <p:tag name="KSO_WM_UNIT_ISCONTENTSTITLE" val="0"/>
  <p:tag name="KSO_WM_UNIT_ISNUMDGMTITLE" val="0"/>
  <p:tag name="KSO_WM_UNIT_LAYERLEVEL" val="1"/>
  <p:tag name="KSO_WM_UNIT_NOCLEAR" val="0"/>
  <p:tag name="KSO_WM_UNIT_PRESET_TEXT" val="空白演示"/>
  <p:tag name="KSO_WM_UNIT_SHOW_EDIT_AREA_INDICATION" val="1"/>
  <p:tag name="KSO_WM_UNIT_TYPE" val="a"/>
  <p:tag name="KSO_WM_UNIT_VALUE" val="28"/>
</p:tagLst>
</file>

<file path=ppt/tags/tag48.xml><?xml version="1.0" encoding="utf-8"?>
<p:tagLst xmlns:p="http://schemas.openxmlformats.org/presentationml/2006/main">
  <p:tag name="KSO_WM_BEAUTIFY_FLAG" val="#wm#"/>
  <p:tag name="KSO_WM_TEMPLATE_CATEGORY" val="custom"/>
  <p:tag name="KSO_WM_TEMPLATE_INDEX" val="20205176"/>
</p:tagLst>
</file>

<file path=ppt/tags/tag49.xml><?xml version="1.0" encoding="utf-8"?>
<p:tagLst xmlns:p="http://schemas.openxmlformats.org/presentationml/2006/main">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a*1"/>
  <p:tag name="KSO_WM_UNIT_INDEX" val="1"/>
  <p:tag name="KSO_WM_UNIT_ISCONTENTSTITLE" val="0"/>
  <p:tag name="KSO_WM_UNIT_ISNUMDGMTITLE" val="0"/>
  <p:tag name="KSO_WM_UNIT_LAYERLEVEL" val="1"/>
  <p:tag name="KSO_WM_UNIT_NOCLEAR" val="0"/>
  <p:tag name="KSO_WM_UNIT_PRESET_TEXT" val="空白演示"/>
  <p:tag name="KSO_WM_UNIT_SHOW_EDIT_AREA_INDICATION" val="1"/>
  <p:tag name="KSO_WM_UNIT_TYPE" val="a"/>
  <p:tag name="KSO_WM_UNIT_VALUE" val="28"/>
</p:tagLst>
</file>

<file path=ppt/tags/tag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0.xml><?xml version="1.0" encoding="utf-8"?>
<p:tagLst xmlns:p="http://schemas.openxmlformats.org/presentationml/2006/main">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b*1"/>
  <p:tag name="KSO_WM_UNIT_INDEX" val="1"/>
  <p:tag name="KSO_WM_UNIT_ISCONTENTSTITLE" val="0"/>
  <p:tag name="KSO_WM_UNIT_ISNUMDGMTITLE" val="0"/>
  <p:tag name="KSO_WM_UNIT_LAYERLEVEL" val="1"/>
  <p:tag name="KSO_WM_UNIT_NOCLEAR" val="0"/>
  <p:tag name="KSO_WM_UNIT_PRESET_TEXT" val="单击输入您的封面副标题"/>
  <p:tag name="KSO_WM_UNIT_SHOW_EDIT_AREA_INDICATION" val="1"/>
  <p:tag name="KSO_WM_UNIT_TYPE" val="b"/>
  <p:tag name="KSO_WM_UNIT_VALUE" val="111"/>
</p:tagLst>
</file>

<file path=ppt/tags/tag51.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52.xml><?xml version="1.0" encoding="utf-8"?>
<p:tagLst xmlns:p="http://schemas.openxmlformats.org/presentationml/2006/main">
  <p:tag name="AS_NET" val="4.0.30319.42000"/>
  <p:tag name="AS_OS" val="Microsoft Windows NT 6.1.7601 Service Pack 1"/>
  <p:tag name="AS_RELEASE_DATE" val="2022.11.14"/>
  <p:tag name="AS_TITLE" val="Aspose.Slides for .NET 4.0 Client Profile"/>
  <p:tag name="AS_VERSION" val="22.11"/>
</p:tagLst>
</file>

<file path=ppt/tags/tag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heme/theme1.xml><?xml version="1.0" encoding="utf-8"?>
<a:theme xmlns:a="http://schemas.openxmlformats.org/drawingml/2006/main" name="IJCAI 2025">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gs>
            <a:gs pos="100000">
              <a:schemeClr val="phClr">
                <a:lumMod val="85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Template>
  <TotalTime>0</TotalTime>
  <Words>4126</Words>
  <Application>WPS 演示</Application>
  <PresentationFormat>自定义</PresentationFormat>
  <Paragraphs>145</Paragraphs>
  <Slides>10</Slides>
  <Notes>1</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10</vt:i4>
      </vt:variant>
    </vt:vector>
  </HeadingPairs>
  <TitlesOfParts>
    <vt:vector size="22" baseType="lpstr">
      <vt:lpstr>Arial</vt:lpstr>
      <vt:lpstr>宋体</vt:lpstr>
      <vt:lpstr>Wingdings</vt:lpstr>
      <vt:lpstr>Wingdings</vt:lpstr>
      <vt:lpstr>微软雅黑</vt:lpstr>
      <vt:lpstr>Arial</vt:lpstr>
      <vt:lpstr>Times New Roman</vt:lpstr>
      <vt:lpstr>华文新魏</vt:lpstr>
      <vt:lpstr>仿宋</vt:lpstr>
      <vt:lpstr>Arial Unicode MS</vt:lpstr>
      <vt:lpstr>Calibri</vt:lpstr>
      <vt:lpstr>IJCAI 2025</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Thanks!</vt:lpstr>
    </vt:vector>
  </TitlesOfParts>
  <Company>第一PPT，www.1ppt.com</Company>
  <LinksUpToDate>false</LinksUpToDate>
  <SharedDoc>false</SharedDoc>
  <HyperlinksChanged>false</HyperlinksChanged>
  <AppVersion>14.0000</AppVersion>
  <Manager>第一PPT</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高级答辩</dc:title>
  <dc:creator>第一PPT</dc:creator>
  <cp:keywords>www.1ppt.com</cp:keywords>
  <dc:description>www.1ppt.com</dc:description>
  <cp:lastModifiedBy>2026 鹏程万里~</cp:lastModifiedBy>
  <cp:revision>422</cp:revision>
  <dcterms:created xsi:type="dcterms:W3CDTF">2019-06-19T02:08:00Z</dcterms:created>
  <dcterms:modified xsi:type="dcterms:W3CDTF">2026-08-08T02:04:40Z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mondata">
    <vt:lpwstr>eyJoZGlkIjoiMjkyOGIxMTIzOGJkNWZhNmI4NWI3MzA1MWFjMDBjMjgifQ==</vt:lpwstr>
  </property>
  <property fmtid="{D5CDD505-2E9C-101B-9397-08002B2CF9AE}" pid="3" name="ICV">
    <vt:lpwstr>5262B410C4514605BFB40C09019A2F68_13</vt:lpwstr>
  </property>
  <property fmtid="{D5CDD505-2E9C-101B-9397-08002B2CF9AE}" pid="4" name="KSOProductBuildVer">
    <vt:lpwstr>2052-12.1.0.28043</vt:lpwstr>
  </property>
  <property fmtid="{D5CDD505-2E9C-101B-9397-08002B2CF9AE}" pid="5" name="KSOTemplateUUID">
    <vt:lpwstr>v1.0_mb_lTT2mdl7KVxoBhspg2UoPQ==</vt:lpwstr>
  </property>
</Properties>
</file>