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7" r:id="rId3"/>
    <p:sldId id="264" r:id="rId4"/>
    <p:sldId id="267" r:id="rId5"/>
    <p:sldId id="256" r:id="rId6"/>
    <p:sldId id="265" r:id="rId7"/>
    <p:sldId id="262" r:id="rId8"/>
    <p:sldId id="268" r:id="rId9"/>
    <p:sldId id="266" r:id="rId10"/>
    <p:sldId id="261" r:id="rId11"/>
    <p:sldId id="259" r:id="rId12"/>
  </p:sldIdLst>
  <p:sldSz cx="18288000" cy="10287000"/>
  <p:notesSz cx="6858000" cy="9144000"/>
  <p:embeddedFontLst>
    <p:embeddedFont>
      <p:font typeface="Aileron Ultra-Bold" pitchFamily="2" charset="77"/>
      <p:regular r:id="rId13"/>
      <p:bold r:id="rId14"/>
    </p:embeddedFont>
    <p:embeddedFont>
      <p:font typeface="Heading Now 31-38 Bold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7" autoAdjust="0"/>
    <p:restoredTop sz="94589" autoAdjust="0"/>
  </p:normalViewPr>
  <p:slideViewPr>
    <p:cSldViewPr>
      <p:cViewPr varScale="1">
        <p:scale>
          <a:sx n="78" d="100"/>
          <a:sy n="78" d="100"/>
        </p:scale>
        <p:origin x="192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8B3BE-9DA5-DB4B-8FDD-1F9F03754B3D}" type="doc">
      <dgm:prSet loTypeId="urn:microsoft.com/office/officeart/2005/8/layout/cycle7" loCatId="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861E64A-ED4C-F544-B2FF-59375987003B}">
      <dgm:prSet phldrT="[Text]"/>
      <dgm:spPr/>
      <dgm:t>
        <a:bodyPr/>
        <a:lstStyle/>
        <a:p>
          <a:r>
            <a:rPr lang="en-US" dirty="0"/>
            <a:t>EDU</a:t>
          </a:r>
        </a:p>
      </dgm:t>
    </dgm:pt>
    <dgm:pt modelId="{E7E463DF-C962-A74C-B19F-2890D4C05542}" type="parTrans" cxnId="{D6CD49F3-02E8-8C4E-9ADE-34975DC8A165}">
      <dgm:prSet/>
      <dgm:spPr/>
      <dgm:t>
        <a:bodyPr/>
        <a:lstStyle/>
        <a:p>
          <a:endParaRPr lang="en-US"/>
        </a:p>
      </dgm:t>
    </dgm:pt>
    <dgm:pt modelId="{65E58A3E-FE9D-8846-8480-B922FE97871F}" type="sibTrans" cxnId="{D6CD49F3-02E8-8C4E-9ADE-34975DC8A165}">
      <dgm:prSet/>
      <dgm:spPr/>
      <dgm:t>
        <a:bodyPr/>
        <a:lstStyle/>
        <a:p>
          <a:endParaRPr lang="en-US"/>
        </a:p>
      </dgm:t>
    </dgm:pt>
    <dgm:pt modelId="{FBD57E2F-B967-D64D-A7BA-80E2904D4845}">
      <dgm:prSet phldrT="[Text]"/>
      <dgm:spPr/>
      <dgm:t>
        <a:bodyPr/>
        <a:lstStyle/>
        <a:p>
          <a:r>
            <a:rPr lang="en-US" dirty="0"/>
            <a:t>DRAFT</a:t>
          </a:r>
        </a:p>
      </dgm:t>
    </dgm:pt>
    <dgm:pt modelId="{CB36EBB3-CB68-3C40-B3F0-410827FC51B7}" type="parTrans" cxnId="{1D79C296-0CB1-914E-B944-494C1FCD1B0B}">
      <dgm:prSet/>
      <dgm:spPr/>
      <dgm:t>
        <a:bodyPr/>
        <a:lstStyle/>
        <a:p>
          <a:endParaRPr lang="en-US"/>
        </a:p>
      </dgm:t>
    </dgm:pt>
    <dgm:pt modelId="{660EC4B4-6434-1044-B68D-23375AAF5690}" type="sibTrans" cxnId="{1D79C296-0CB1-914E-B944-494C1FCD1B0B}">
      <dgm:prSet/>
      <dgm:spPr/>
      <dgm:t>
        <a:bodyPr/>
        <a:lstStyle/>
        <a:p>
          <a:endParaRPr lang="en-US"/>
        </a:p>
      </dgm:t>
    </dgm:pt>
    <dgm:pt modelId="{265940A7-4ED7-9945-A1DC-DDE3406600B2}">
      <dgm:prSet phldrT="[Text]"/>
      <dgm:spPr/>
      <dgm:t>
        <a:bodyPr/>
        <a:lstStyle/>
        <a:p>
          <a:r>
            <a:rPr lang="en-US" dirty="0"/>
            <a:t>LLM</a:t>
          </a:r>
        </a:p>
      </dgm:t>
    </dgm:pt>
    <dgm:pt modelId="{12405D99-7B37-7347-B0DD-24CE5EC43D61}" type="parTrans" cxnId="{4F29FED8-1DF9-7843-B7D4-2D7F5335E636}">
      <dgm:prSet/>
      <dgm:spPr/>
      <dgm:t>
        <a:bodyPr/>
        <a:lstStyle/>
        <a:p>
          <a:endParaRPr lang="en-US"/>
        </a:p>
      </dgm:t>
    </dgm:pt>
    <dgm:pt modelId="{3298AFEB-DB08-7A44-A042-91CAD1F54384}" type="sibTrans" cxnId="{4F29FED8-1DF9-7843-B7D4-2D7F5335E636}">
      <dgm:prSet/>
      <dgm:spPr/>
      <dgm:t>
        <a:bodyPr/>
        <a:lstStyle/>
        <a:p>
          <a:endParaRPr lang="en-US"/>
        </a:p>
      </dgm:t>
    </dgm:pt>
    <dgm:pt modelId="{732FA88D-ADDB-7942-B713-BDE652AE07D5}" type="pres">
      <dgm:prSet presAssocID="{0248B3BE-9DA5-DB4B-8FDD-1F9F03754B3D}" presName="Name0" presStyleCnt="0">
        <dgm:presLayoutVars>
          <dgm:dir/>
          <dgm:resizeHandles val="exact"/>
        </dgm:presLayoutVars>
      </dgm:prSet>
      <dgm:spPr/>
    </dgm:pt>
    <dgm:pt modelId="{CC2F6C87-EACB-A946-8DBD-7E281E010FBD}" type="pres">
      <dgm:prSet presAssocID="{F861E64A-ED4C-F544-B2FF-59375987003B}" presName="node" presStyleLbl="node1" presStyleIdx="0" presStyleCnt="3">
        <dgm:presLayoutVars>
          <dgm:bulletEnabled val="1"/>
        </dgm:presLayoutVars>
      </dgm:prSet>
      <dgm:spPr/>
    </dgm:pt>
    <dgm:pt modelId="{106D70D8-D7D6-8D48-819A-5AC75A01F36B}" type="pres">
      <dgm:prSet presAssocID="{65E58A3E-FE9D-8846-8480-B922FE97871F}" presName="sibTrans" presStyleLbl="sibTrans2D1" presStyleIdx="0" presStyleCnt="3"/>
      <dgm:spPr/>
    </dgm:pt>
    <dgm:pt modelId="{BE612518-97D3-2346-9ADF-D1E29239897A}" type="pres">
      <dgm:prSet presAssocID="{65E58A3E-FE9D-8846-8480-B922FE97871F}" presName="connectorText" presStyleLbl="sibTrans2D1" presStyleIdx="0" presStyleCnt="3"/>
      <dgm:spPr/>
    </dgm:pt>
    <dgm:pt modelId="{89E9EAFA-C3DE-4A43-9995-AB19F3F6468B}" type="pres">
      <dgm:prSet presAssocID="{FBD57E2F-B967-D64D-A7BA-80E2904D4845}" presName="node" presStyleLbl="node1" presStyleIdx="1" presStyleCnt="3">
        <dgm:presLayoutVars>
          <dgm:bulletEnabled val="1"/>
        </dgm:presLayoutVars>
      </dgm:prSet>
      <dgm:spPr/>
    </dgm:pt>
    <dgm:pt modelId="{E7B365C0-88A5-EC49-83A2-3D6646D6B49E}" type="pres">
      <dgm:prSet presAssocID="{660EC4B4-6434-1044-B68D-23375AAF5690}" presName="sibTrans" presStyleLbl="sibTrans2D1" presStyleIdx="1" presStyleCnt="3"/>
      <dgm:spPr/>
    </dgm:pt>
    <dgm:pt modelId="{5CAAE1B5-2FD3-FF40-8C57-89120E4F4A77}" type="pres">
      <dgm:prSet presAssocID="{660EC4B4-6434-1044-B68D-23375AAF5690}" presName="connectorText" presStyleLbl="sibTrans2D1" presStyleIdx="1" presStyleCnt="3"/>
      <dgm:spPr/>
    </dgm:pt>
    <dgm:pt modelId="{1036DD2B-AE8A-6440-B422-891FF67205CE}" type="pres">
      <dgm:prSet presAssocID="{265940A7-4ED7-9945-A1DC-DDE3406600B2}" presName="node" presStyleLbl="node1" presStyleIdx="2" presStyleCnt="3">
        <dgm:presLayoutVars>
          <dgm:bulletEnabled val="1"/>
        </dgm:presLayoutVars>
      </dgm:prSet>
      <dgm:spPr/>
    </dgm:pt>
    <dgm:pt modelId="{1ED5EAD3-AB71-5646-B87C-ABD9AF91B304}" type="pres">
      <dgm:prSet presAssocID="{3298AFEB-DB08-7A44-A042-91CAD1F54384}" presName="sibTrans" presStyleLbl="sibTrans2D1" presStyleIdx="2" presStyleCnt="3"/>
      <dgm:spPr/>
    </dgm:pt>
    <dgm:pt modelId="{E1BA4B47-7C6F-BD4E-93DC-F349BF7F4F82}" type="pres">
      <dgm:prSet presAssocID="{3298AFEB-DB08-7A44-A042-91CAD1F54384}" presName="connectorText" presStyleLbl="sibTrans2D1" presStyleIdx="2" presStyleCnt="3"/>
      <dgm:spPr/>
    </dgm:pt>
  </dgm:ptLst>
  <dgm:cxnLst>
    <dgm:cxn modelId="{C743D208-6437-3A47-B1DA-51597C70D34A}" type="presOf" srcId="{3298AFEB-DB08-7A44-A042-91CAD1F54384}" destId="{1ED5EAD3-AB71-5646-B87C-ABD9AF91B304}" srcOrd="0" destOrd="0" presId="urn:microsoft.com/office/officeart/2005/8/layout/cycle7"/>
    <dgm:cxn modelId="{9AED2820-555A-7244-B065-E02047191D12}" type="presOf" srcId="{F861E64A-ED4C-F544-B2FF-59375987003B}" destId="{CC2F6C87-EACB-A946-8DBD-7E281E010FBD}" srcOrd="0" destOrd="0" presId="urn:microsoft.com/office/officeart/2005/8/layout/cycle7"/>
    <dgm:cxn modelId="{F5535F38-CD6A-3245-87EE-D2669A05297F}" type="presOf" srcId="{660EC4B4-6434-1044-B68D-23375AAF5690}" destId="{5CAAE1B5-2FD3-FF40-8C57-89120E4F4A77}" srcOrd="1" destOrd="0" presId="urn:microsoft.com/office/officeart/2005/8/layout/cycle7"/>
    <dgm:cxn modelId="{435A5D70-EA60-E34C-A225-5D902C2D8956}" type="presOf" srcId="{65E58A3E-FE9D-8846-8480-B922FE97871F}" destId="{106D70D8-D7D6-8D48-819A-5AC75A01F36B}" srcOrd="0" destOrd="0" presId="urn:microsoft.com/office/officeart/2005/8/layout/cycle7"/>
    <dgm:cxn modelId="{88E3B973-1B61-8F4D-AEB3-B15C7CFD4474}" type="presOf" srcId="{3298AFEB-DB08-7A44-A042-91CAD1F54384}" destId="{E1BA4B47-7C6F-BD4E-93DC-F349BF7F4F82}" srcOrd="1" destOrd="0" presId="urn:microsoft.com/office/officeart/2005/8/layout/cycle7"/>
    <dgm:cxn modelId="{0B977280-3FA1-CE4E-943B-63821109E3D7}" type="presOf" srcId="{65E58A3E-FE9D-8846-8480-B922FE97871F}" destId="{BE612518-97D3-2346-9ADF-D1E29239897A}" srcOrd="1" destOrd="0" presId="urn:microsoft.com/office/officeart/2005/8/layout/cycle7"/>
    <dgm:cxn modelId="{94A56496-268D-EF42-8578-9B10324BF079}" type="presOf" srcId="{265940A7-4ED7-9945-A1DC-DDE3406600B2}" destId="{1036DD2B-AE8A-6440-B422-891FF67205CE}" srcOrd="0" destOrd="0" presId="urn:microsoft.com/office/officeart/2005/8/layout/cycle7"/>
    <dgm:cxn modelId="{1D79C296-0CB1-914E-B944-494C1FCD1B0B}" srcId="{0248B3BE-9DA5-DB4B-8FDD-1F9F03754B3D}" destId="{FBD57E2F-B967-D64D-A7BA-80E2904D4845}" srcOrd="1" destOrd="0" parTransId="{CB36EBB3-CB68-3C40-B3F0-410827FC51B7}" sibTransId="{660EC4B4-6434-1044-B68D-23375AAF5690}"/>
    <dgm:cxn modelId="{65DD71A5-2246-F547-B4A2-87979FEB96B3}" type="presOf" srcId="{660EC4B4-6434-1044-B68D-23375AAF5690}" destId="{E7B365C0-88A5-EC49-83A2-3D6646D6B49E}" srcOrd="0" destOrd="0" presId="urn:microsoft.com/office/officeart/2005/8/layout/cycle7"/>
    <dgm:cxn modelId="{ECA847A6-7653-824E-BC71-B046CB95592F}" type="presOf" srcId="{0248B3BE-9DA5-DB4B-8FDD-1F9F03754B3D}" destId="{732FA88D-ADDB-7942-B713-BDE652AE07D5}" srcOrd="0" destOrd="0" presId="urn:microsoft.com/office/officeart/2005/8/layout/cycle7"/>
    <dgm:cxn modelId="{79B09ECA-FCAD-724E-B6F6-5986A2FE16D1}" type="presOf" srcId="{FBD57E2F-B967-D64D-A7BA-80E2904D4845}" destId="{89E9EAFA-C3DE-4A43-9995-AB19F3F6468B}" srcOrd="0" destOrd="0" presId="urn:microsoft.com/office/officeart/2005/8/layout/cycle7"/>
    <dgm:cxn modelId="{4F29FED8-1DF9-7843-B7D4-2D7F5335E636}" srcId="{0248B3BE-9DA5-DB4B-8FDD-1F9F03754B3D}" destId="{265940A7-4ED7-9945-A1DC-DDE3406600B2}" srcOrd="2" destOrd="0" parTransId="{12405D99-7B37-7347-B0DD-24CE5EC43D61}" sibTransId="{3298AFEB-DB08-7A44-A042-91CAD1F54384}"/>
    <dgm:cxn modelId="{D6CD49F3-02E8-8C4E-9ADE-34975DC8A165}" srcId="{0248B3BE-9DA5-DB4B-8FDD-1F9F03754B3D}" destId="{F861E64A-ED4C-F544-B2FF-59375987003B}" srcOrd="0" destOrd="0" parTransId="{E7E463DF-C962-A74C-B19F-2890D4C05542}" sibTransId="{65E58A3E-FE9D-8846-8480-B922FE97871F}"/>
    <dgm:cxn modelId="{00974ADE-8FF7-7749-B7BE-EF227EA8DCB1}" type="presParOf" srcId="{732FA88D-ADDB-7942-B713-BDE652AE07D5}" destId="{CC2F6C87-EACB-A946-8DBD-7E281E010FBD}" srcOrd="0" destOrd="0" presId="urn:microsoft.com/office/officeart/2005/8/layout/cycle7"/>
    <dgm:cxn modelId="{09F5A28D-EB1E-8948-8F20-3E8952467BCE}" type="presParOf" srcId="{732FA88D-ADDB-7942-B713-BDE652AE07D5}" destId="{106D70D8-D7D6-8D48-819A-5AC75A01F36B}" srcOrd="1" destOrd="0" presId="urn:microsoft.com/office/officeart/2005/8/layout/cycle7"/>
    <dgm:cxn modelId="{4B4FE7D5-E97F-AD49-8799-6D3438ABEC4D}" type="presParOf" srcId="{106D70D8-D7D6-8D48-819A-5AC75A01F36B}" destId="{BE612518-97D3-2346-9ADF-D1E29239897A}" srcOrd="0" destOrd="0" presId="urn:microsoft.com/office/officeart/2005/8/layout/cycle7"/>
    <dgm:cxn modelId="{7F6DC0AB-263D-6348-A832-239811340590}" type="presParOf" srcId="{732FA88D-ADDB-7942-B713-BDE652AE07D5}" destId="{89E9EAFA-C3DE-4A43-9995-AB19F3F6468B}" srcOrd="2" destOrd="0" presId="urn:microsoft.com/office/officeart/2005/8/layout/cycle7"/>
    <dgm:cxn modelId="{A17A4498-4CE4-6848-8085-38967D2C62AB}" type="presParOf" srcId="{732FA88D-ADDB-7942-B713-BDE652AE07D5}" destId="{E7B365C0-88A5-EC49-83A2-3D6646D6B49E}" srcOrd="3" destOrd="0" presId="urn:microsoft.com/office/officeart/2005/8/layout/cycle7"/>
    <dgm:cxn modelId="{69133D51-7854-2F41-B177-068BBDC149A4}" type="presParOf" srcId="{E7B365C0-88A5-EC49-83A2-3D6646D6B49E}" destId="{5CAAE1B5-2FD3-FF40-8C57-89120E4F4A77}" srcOrd="0" destOrd="0" presId="urn:microsoft.com/office/officeart/2005/8/layout/cycle7"/>
    <dgm:cxn modelId="{BA4F6250-1BD5-2C4A-A5BC-BD57F0C573B8}" type="presParOf" srcId="{732FA88D-ADDB-7942-B713-BDE652AE07D5}" destId="{1036DD2B-AE8A-6440-B422-891FF67205CE}" srcOrd="4" destOrd="0" presId="urn:microsoft.com/office/officeart/2005/8/layout/cycle7"/>
    <dgm:cxn modelId="{E7D54D25-16FC-7E45-9C94-95412CCA71DF}" type="presParOf" srcId="{732FA88D-ADDB-7942-B713-BDE652AE07D5}" destId="{1ED5EAD3-AB71-5646-B87C-ABD9AF91B304}" srcOrd="5" destOrd="0" presId="urn:microsoft.com/office/officeart/2005/8/layout/cycle7"/>
    <dgm:cxn modelId="{6ECC87DA-D3C6-3443-9762-042D72793DEB}" type="presParOf" srcId="{1ED5EAD3-AB71-5646-B87C-ABD9AF91B304}" destId="{E1BA4B47-7C6F-BD4E-93DC-F349BF7F4F8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F6C87-EACB-A946-8DBD-7E281E010FBD}">
      <dsp:nvSpPr>
        <dsp:cNvPr id="0" name=""/>
        <dsp:cNvSpPr/>
      </dsp:nvSpPr>
      <dsp:spPr>
        <a:xfrm>
          <a:off x="1637927" y="194618"/>
          <a:ext cx="1981944" cy="9909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EDU</a:t>
          </a:r>
        </a:p>
      </dsp:txBody>
      <dsp:txXfrm>
        <a:off x="1666952" y="223643"/>
        <a:ext cx="1923894" cy="932922"/>
      </dsp:txXfrm>
    </dsp:sp>
    <dsp:sp modelId="{106D70D8-D7D6-8D48-819A-5AC75A01F36B}">
      <dsp:nvSpPr>
        <dsp:cNvPr id="0" name=""/>
        <dsp:cNvSpPr/>
      </dsp:nvSpPr>
      <dsp:spPr>
        <a:xfrm rot="3600000">
          <a:off x="2930434" y="1934779"/>
          <a:ext cx="1034405" cy="346840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034486" y="2004147"/>
        <a:ext cx="826301" cy="208104"/>
      </dsp:txXfrm>
    </dsp:sp>
    <dsp:sp modelId="{89E9EAFA-C3DE-4A43-9995-AB19F3F6468B}">
      <dsp:nvSpPr>
        <dsp:cNvPr id="0" name=""/>
        <dsp:cNvSpPr/>
      </dsp:nvSpPr>
      <dsp:spPr>
        <a:xfrm>
          <a:off x="3275403" y="3030809"/>
          <a:ext cx="1981944" cy="9909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DRAFT</a:t>
          </a:r>
        </a:p>
      </dsp:txBody>
      <dsp:txXfrm>
        <a:off x="3304428" y="3059834"/>
        <a:ext cx="1923894" cy="932922"/>
      </dsp:txXfrm>
    </dsp:sp>
    <dsp:sp modelId="{E7B365C0-88A5-EC49-83A2-3D6646D6B49E}">
      <dsp:nvSpPr>
        <dsp:cNvPr id="0" name=""/>
        <dsp:cNvSpPr/>
      </dsp:nvSpPr>
      <dsp:spPr>
        <a:xfrm rot="10800000">
          <a:off x="2111697" y="3352875"/>
          <a:ext cx="1034405" cy="346840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215749" y="3422243"/>
        <a:ext cx="826301" cy="208104"/>
      </dsp:txXfrm>
    </dsp:sp>
    <dsp:sp modelId="{1036DD2B-AE8A-6440-B422-891FF67205CE}">
      <dsp:nvSpPr>
        <dsp:cNvPr id="0" name=""/>
        <dsp:cNvSpPr/>
      </dsp:nvSpPr>
      <dsp:spPr>
        <a:xfrm>
          <a:off x="452" y="3030809"/>
          <a:ext cx="1981944" cy="9909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LLM</a:t>
          </a:r>
        </a:p>
      </dsp:txBody>
      <dsp:txXfrm>
        <a:off x="29477" y="3059834"/>
        <a:ext cx="1923894" cy="932922"/>
      </dsp:txXfrm>
    </dsp:sp>
    <dsp:sp modelId="{1ED5EAD3-AB71-5646-B87C-ABD9AF91B304}">
      <dsp:nvSpPr>
        <dsp:cNvPr id="0" name=""/>
        <dsp:cNvSpPr/>
      </dsp:nvSpPr>
      <dsp:spPr>
        <a:xfrm rot="18000000">
          <a:off x="1292959" y="1934779"/>
          <a:ext cx="1034405" cy="346840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397011" y="2004147"/>
        <a:ext cx="826301" cy="208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13958" y="-1257300"/>
            <a:ext cx="21101957" cy="115443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7777"/>
            </a:stretch>
          </a:blipFill>
        </p:spPr>
        <p:txBody>
          <a:bodyPr/>
          <a:lstStyle/>
          <a:p>
            <a:endParaRPr lang="en-CN"/>
          </a:p>
        </p:txBody>
      </p:sp>
      <p:sp>
        <p:nvSpPr>
          <p:cNvPr id="8" name="TextBox 8"/>
          <p:cNvSpPr txBox="1"/>
          <p:nvPr/>
        </p:nvSpPr>
        <p:spPr>
          <a:xfrm>
            <a:off x="304800" y="342900"/>
            <a:ext cx="11506200" cy="8205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0" b="1" dirty="0" err="1">
                <a:solidFill>
                  <a:schemeClr val="bg1"/>
                </a:solidFill>
              </a:rPr>
              <a:t>EduCode</a:t>
            </a:r>
            <a:r>
              <a:rPr lang="en-US" sz="8000" b="1" dirty="0">
                <a:solidFill>
                  <a:schemeClr val="bg1"/>
                </a:solidFill>
              </a:rPr>
              <a:t>: An Authenticity-Ensuring Algorithm for AI-Mediated Education</a:t>
            </a:r>
            <a:endParaRPr lang="en-CN" sz="8000" b="1" dirty="0">
              <a:solidFill>
                <a:schemeClr val="bg1"/>
              </a:solidFill>
            </a:endParaRPr>
          </a:p>
          <a:p>
            <a:pPr algn="l">
              <a:lnSpc>
                <a:spcPts val="20499"/>
              </a:lnSpc>
            </a:pPr>
            <a:endParaRPr lang="en-US" sz="20499" b="1" dirty="0">
              <a:solidFill>
                <a:srgbClr val="FFF56E"/>
              </a:solidFill>
              <a:latin typeface="Heading Now 31-38 Bold"/>
              <a:ea typeface="Heading Now 31-38 Bold"/>
              <a:cs typeface="Heading Now 31-38 Bold"/>
              <a:sym typeface="Heading Now 31-38 Bold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DBC93F28-BF6D-B6FD-C37E-D9F6E88A12E0}"/>
              </a:ext>
            </a:extLst>
          </p:cNvPr>
          <p:cNvSpPr txBox="1"/>
          <p:nvPr/>
        </p:nvSpPr>
        <p:spPr>
          <a:xfrm>
            <a:off x="10515600" y="7077212"/>
            <a:ext cx="9906000" cy="5158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chemeClr val="accent6"/>
                </a:solidFill>
              </a:rPr>
              <a:t>Lei Shi-CIS 5603</a:t>
            </a:r>
          </a:p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chemeClr val="accent6"/>
                </a:solidFill>
              </a:rPr>
              <a:t>Collaborator: </a:t>
            </a:r>
            <a:r>
              <a:rPr lang="en-US" sz="5400" b="1" dirty="0" err="1">
                <a:solidFill>
                  <a:schemeClr val="accent6"/>
                </a:solidFill>
              </a:rPr>
              <a:t>Tangrui</a:t>
            </a:r>
            <a:r>
              <a:rPr lang="en-US" sz="5400" b="1" dirty="0">
                <a:solidFill>
                  <a:schemeClr val="accent6"/>
                </a:solidFill>
              </a:rPr>
              <a:t> Li</a:t>
            </a:r>
            <a:endParaRPr lang="en-CN" sz="5400" b="1" dirty="0">
              <a:solidFill>
                <a:schemeClr val="accent6"/>
              </a:solidFill>
            </a:endParaRPr>
          </a:p>
          <a:p>
            <a:pPr algn="l">
              <a:lnSpc>
                <a:spcPts val="20499"/>
              </a:lnSpc>
            </a:pPr>
            <a:endParaRPr lang="en-US" sz="20499" b="1" dirty="0">
              <a:solidFill>
                <a:srgbClr val="FFF56E"/>
              </a:solidFill>
              <a:latin typeface="Heading Now 31-38 Bold"/>
              <a:ea typeface="Heading Now 31-38 Bold"/>
              <a:cs typeface="Heading Now 31-38 Bold"/>
              <a:sym typeface="Heading Now 31-38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97C7A121-AFCA-ECF6-CF14-975B88978977}"/>
              </a:ext>
            </a:extLst>
          </p:cNvPr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297" t="-54195" r="-43155" b="-342209"/>
            </a:stretch>
          </a:blipFill>
        </p:spPr>
        <p:txBody>
          <a:bodyPr/>
          <a:lstStyle/>
          <a:p>
            <a:endParaRPr lang="en-CN"/>
          </a:p>
        </p:txBody>
      </p:sp>
      <p:sp>
        <p:nvSpPr>
          <p:cNvPr id="3" name="TextBox 3"/>
          <p:cNvSpPr txBox="1"/>
          <p:nvPr/>
        </p:nvSpPr>
        <p:spPr>
          <a:xfrm>
            <a:off x="381000" y="419100"/>
            <a:ext cx="64770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8800" b="1" dirty="0">
                <a:solidFill>
                  <a:schemeClr val="bg1"/>
                </a:solidFill>
                <a:latin typeface="Heading Now 31-38 Bold"/>
                <a:ea typeface="Heading Now 31-38 Bold"/>
                <a:cs typeface="Heading Now 31-38 Bold"/>
                <a:sym typeface="Heading Now 31-38 Bold"/>
              </a:rPr>
              <a:t>Conclusion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A20DE4A1-835F-3778-334F-2533CB0C4645}"/>
              </a:ext>
            </a:extLst>
          </p:cNvPr>
          <p:cNvSpPr txBox="1"/>
          <p:nvPr/>
        </p:nvSpPr>
        <p:spPr>
          <a:xfrm>
            <a:off x="381000" y="1970015"/>
            <a:ext cx="17586158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N" altLang="en-CN" sz="4000" dirty="0">
                <a:solidFill>
                  <a:schemeClr val="bg1"/>
                </a:solidFill>
                <a:latin typeface="Arial" panose="020B0604020202020204" pitchFamily="34" charset="0"/>
              </a:rPr>
              <a:t>Introduced a </a:t>
            </a:r>
            <a:r>
              <a:rPr lang="en-CN" altLang="en-CN" sz="4000" b="1" dirty="0">
                <a:solidFill>
                  <a:schemeClr val="bg1"/>
                </a:solidFill>
                <a:latin typeface="Arial" panose="020B0604020202020204" pitchFamily="34" charset="0"/>
              </a:rPr>
              <a:t>protocol-level approach</a:t>
            </a:r>
            <a:r>
              <a:rPr lang="en-CN" altLang="en-CN" sz="4000" dirty="0">
                <a:solidFill>
                  <a:schemeClr val="bg1"/>
                </a:solidFill>
                <a:latin typeface="Arial" panose="020B0604020202020204" pitchFamily="34" charset="0"/>
              </a:rPr>
              <a:t>, based on </a:t>
            </a:r>
            <a:r>
              <a:rPr lang="en-CN" altLang="en-CN" sz="4000" b="1" dirty="0">
                <a:solidFill>
                  <a:schemeClr val="bg1"/>
                </a:solidFill>
                <a:latin typeface="Arial" panose="020B0604020202020204" pitchFamily="34" charset="0"/>
              </a:rPr>
              <a:t>endpoint-specific encryption</a:t>
            </a:r>
            <a:r>
              <a:rPr lang="en-CN" altLang="en-CN" sz="4000" dirty="0">
                <a:solidFill>
                  <a:schemeClr val="bg1"/>
                </a:solidFill>
                <a:latin typeface="Arial" panose="020B0604020202020204" pitchFamily="34" charset="0"/>
              </a:rPr>
              <a:t> and </a:t>
            </a:r>
            <a:r>
              <a:rPr lang="en-CN" altLang="en-CN" sz="4000" b="1" dirty="0">
                <a:solidFill>
                  <a:schemeClr val="bg1"/>
                </a:solidFill>
                <a:latin typeface="Arial" panose="020B0604020202020204" pitchFamily="34" charset="0"/>
              </a:rPr>
              <a:t>structured payloads</a:t>
            </a:r>
            <a:r>
              <a:rPr lang="en-CN" altLang="en-CN" sz="4000" dirty="0">
                <a:solidFill>
                  <a:schemeClr val="bg1"/>
                </a:solidFill>
                <a:latin typeface="Arial" panose="020B0604020202020204" pitchFamily="34" charset="0"/>
              </a:rPr>
              <a:t> rather than text detectors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N" altLang="en-CN" sz="4000" b="1" dirty="0">
                <a:solidFill>
                  <a:schemeClr val="bg1"/>
                </a:solidFill>
                <a:latin typeface="Arial" panose="020B0604020202020204" pitchFamily="34" charset="0"/>
              </a:rPr>
              <a:t>EduCode</a:t>
            </a:r>
            <a:r>
              <a:rPr lang="en-CN" altLang="en-CN" sz="4000" dirty="0">
                <a:solidFill>
                  <a:schemeClr val="bg1"/>
                </a:solidFill>
                <a:latin typeface="Arial" panose="020B0604020202020204" pitchFamily="34" charset="0"/>
              </a:rPr>
              <a:t> encodes student activity as a </a:t>
            </a:r>
            <a:r>
              <a:rPr lang="en-CN" altLang="en-CN" sz="4000" b="1" dirty="0">
                <a:solidFill>
                  <a:schemeClr val="bg1"/>
                </a:solidFill>
                <a:latin typeface="Arial" panose="020B0604020202020204" pitchFamily="34" charset="0"/>
              </a:rPr>
              <a:t>history DAG</a:t>
            </a:r>
            <a:r>
              <a:rPr lang="en-CN" altLang="en-CN" sz="4000" dirty="0">
                <a:solidFill>
                  <a:schemeClr val="bg1"/>
                </a:solidFill>
                <a:latin typeface="Arial" panose="020B0604020202020204" pitchFamily="34" charset="0"/>
              </a:rPr>
              <a:t> over EDU / DRAFT / LLM endpoints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N" altLang="en-CN" sz="4000" dirty="0">
                <a:solidFill>
                  <a:schemeClr val="bg1"/>
                </a:solidFill>
                <a:latin typeface="Arial" panose="020B0604020202020204" pitchFamily="34" charset="0"/>
              </a:rPr>
              <a:t>Implemented an initial </a:t>
            </a:r>
            <a:r>
              <a:rPr lang="en-CN" altLang="en-CN" sz="4000" b="1" dirty="0">
                <a:solidFill>
                  <a:schemeClr val="bg1"/>
                </a:solidFill>
                <a:latin typeface="Arial" panose="020B0604020202020204" pitchFamily="34" charset="0"/>
              </a:rPr>
              <a:t>authorship analysis module</a:t>
            </a:r>
            <a:r>
              <a:rPr lang="en-CN" altLang="en-CN" sz="4000" dirty="0">
                <a:solidFill>
                  <a:schemeClr val="bg1"/>
                </a:solidFill>
                <a:latin typeface="Arial" panose="020B0604020202020204" pitchFamily="34" charset="0"/>
              </a:rPr>
              <a:t> that propagates source weights (AI / human / prompt)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N" altLang="en-CN" sz="4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N" altLang="en-CN" sz="4000" dirty="0">
                <a:solidFill>
                  <a:schemeClr val="bg1"/>
                </a:solidFill>
                <a:latin typeface="Arial" panose="020B0604020202020204" pitchFamily="34" charset="0"/>
              </a:rPr>
              <a:t>Overall: points toward </a:t>
            </a:r>
            <a:r>
              <a:rPr lang="en-CN" altLang="en-CN" sz="4000" b="1" dirty="0">
                <a:solidFill>
                  <a:schemeClr val="bg1"/>
                </a:solidFill>
                <a:latin typeface="Arial" panose="020B0604020202020204" pitchFamily="34" charset="0"/>
              </a:rPr>
              <a:t>process-aware, provenance-based assessment pipelines</a:t>
            </a:r>
            <a:r>
              <a:rPr lang="en-CN" altLang="en-CN" sz="4000" dirty="0">
                <a:solidFill>
                  <a:schemeClr val="bg1"/>
                </a:solidFill>
                <a:latin typeface="Arial" panose="020B0604020202020204" pitchFamily="34" charset="0"/>
              </a:rPr>
              <a:t> that can achieve scalable, AI-compatible evaluation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0BB2BCEC-DEAB-CF06-748A-D3FF78947058}"/>
              </a:ext>
            </a:extLst>
          </p:cNvPr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297" t="-54195" r="-43155" b="-342209"/>
            </a:stretch>
          </a:blipFill>
        </p:spPr>
        <p:txBody>
          <a:bodyPr/>
          <a:lstStyle/>
          <a:p>
            <a:endParaRPr lang="en-CN"/>
          </a:p>
        </p:txBody>
      </p:sp>
      <p:sp>
        <p:nvSpPr>
          <p:cNvPr id="2" name="TextBox 2"/>
          <p:cNvSpPr txBox="1"/>
          <p:nvPr/>
        </p:nvSpPr>
        <p:spPr>
          <a:xfrm>
            <a:off x="1752600" y="2476500"/>
            <a:ext cx="7677971" cy="1123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5"/>
              </a:lnSpc>
            </a:pPr>
            <a:r>
              <a:rPr lang="en-US" sz="12000" b="1" spc="-768" dirty="0">
                <a:solidFill>
                  <a:srgbClr val="C72A09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Thanks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B8D6CBBD-DA47-78D9-ADE2-5289D593598F}"/>
              </a:ext>
            </a:extLst>
          </p:cNvPr>
          <p:cNvSpPr txBox="1"/>
          <p:nvPr/>
        </p:nvSpPr>
        <p:spPr>
          <a:xfrm>
            <a:off x="10515600" y="7077212"/>
            <a:ext cx="9906000" cy="5158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chemeClr val="accent6"/>
                </a:solidFill>
              </a:rPr>
              <a:t>Lei Shi-CIS 5603</a:t>
            </a:r>
          </a:p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chemeClr val="accent6"/>
                </a:solidFill>
              </a:rPr>
              <a:t>Collaborator: </a:t>
            </a:r>
            <a:r>
              <a:rPr lang="en-US" sz="5400" b="1" dirty="0" err="1">
                <a:solidFill>
                  <a:schemeClr val="accent6"/>
                </a:solidFill>
              </a:rPr>
              <a:t>Tangrui</a:t>
            </a:r>
            <a:r>
              <a:rPr lang="en-US" sz="5400" b="1" dirty="0">
                <a:solidFill>
                  <a:schemeClr val="accent6"/>
                </a:solidFill>
              </a:rPr>
              <a:t> Li</a:t>
            </a:r>
            <a:endParaRPr lang="en-CN" sz="5400" b="1" dirty="0">
              <a:solidFill>
                <a:schemeClr val="accent6"/>
              </a:solidFill>
            </a:endParaRPr>
          </a:p>
          <a:p>
            <a:pPr algn="l">
              <a:lnSpc>
                <a:spcPts val="20499"/>
              </a:lnSpc>
            </a:pPr>
            <a:endParaRPr lang="en-US" sz="20499" b="1" dirty="0">
              <a:solidFill>
                <a:srgbClr val="FFF56E"/>
              </a:solidFill>
              <a:latin typeface="Heading Now 31-38 Bold"/>
              <a:ea typeface="Heading Now 31-38 Bold"/>
              <a:cs typeface="Heading Now 31-38 Bold"/>
              <a:sym typeface="Heading Now 31-38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81501" b="-85833"/>
            </a:stretch>
          </a:blipFill>
        </p:spPr>
        <p:txBody>
          <a:bodyPr/>
          <a:lstStyle/>
          <a:p>
            <a:endParaRPr lang="en-CN"/>
          </a:p>
        </p:txBody>
      </p:sp>
      <p:sp>
        <p:nvSpPr>
          <p:cNvPr id="3" name="TextBox 3"/>
          <p:cNvSpPr txBox="1"/>
          <p:nvPr/>
        </p:nvSpPr>
        <p:spPr>
          <a:xfrm>
            <a:off x="457200" y="425116"/>
            <a:ext cx="13030200" cy="1067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985"/>
              </a:lnSpc>
            </a:pPr>
            <a:r>
              <a:rPr lang="en-US" sz="8800" b="1" spc="-768" dirty="0">
                <a:solidFill>
                  <a:srgbClr val="C72A09"/>
                </a:solidFill>
                <a:latin typeface="+mj-lt"/>
                <a:ea typeface="Aileron Ultra-Bold"/>
                <a:cs typeface="Aileron Ultra-Bold"/>
                <a:sym typeface="Aileron Ultra-Bold"/>
              </a:rPr>
              <a:t>Background and Motivation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E67E08D-319D-E5FB-B4C7-469480BE23FB}"/>
              </a:ext>
            </a:extLst>
          </p:cNvPr>
          <p:cNvSpPr txBox="1"/>
          <p:nvPr/>
        </p:nvSpPr>
        <p:spPr>
          <a:xfrm>
            <a:off x="457200" y="2842573"/>
            <a:ext cx="16898171" cy="7017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C00000"/>
                </a:solidFill>
              </a:rPr>
              <a:t>The boundary between student thinking and AI output.</a:t>
            </a:r>
          </a:p>
          <a:p>
            <a:endParaRPr lang="en-US" sz="4800" b="1" dirty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C00000"/>
                </a:solidFill>
              </a:rPr>
              <a:t>Banning AI or using AI-detectors fails: unreliable, restrictive, and unsustainable.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800" b="1" dirty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C00000"/>
                </a:solidFill>
              </a:rPr>
              <a:t>The core problem: instructors cannot see whether it reflects genuine understanding.</a:t>
            </a:r>
          </a:p>
          <a:p>
            <a:br>
              <a:rPr lang="en-US" sz="6000" dirty="0"/>
            </a:b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ED5D5-F9FB-3E10-EDC1-BBEC32EDA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9A701BE8-F12D-5596-02F2-91FB82B2966E}"/>
              </a:ext>
            </a:extLst>
          </p:cNvPr>
          <p:cNvSpPr/>
          <p:nvPr/>
        </p:nvSpPr>
        <p:spPr>
          <a:xfrm flipH="1" flipV="1">
            <a:off x="0" y="-114300"/>
            <a:ext cx="18440400" cy="104013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297" t="-54195" r="-43155" b="-342209"/>
            </a:stretch>
          </a:blipFill>
        </p:spPr>
        <p:txBody>
          <a:bodyPr/>
          <a:lstStyle/>
          <a:p>
            <a:endParaRPr lang="en-CN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7CF5DBF-17F0-48E3-2456-63F9F5A1A5CF}"/>
              </a:ext>
            </a:extLst>
          </p:cNvPr>
          <p:cNvSpPr txBox="1"/>
          <p:nvPr/>
        </p:nvSpPr>
        <p:spPr>
          <a:xfrm>
            <a:off x="641684" y="2781300"/>
            <a:ext cx="138684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dirty="0">
                <a:solidFill>
                  <a:schemeClr val="accent6">
                    <a:lumMod val="75000"/>
                  </a:schemeClr>
                </a:solidFill>
              </a:rPr>
              <a:t>We need 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</a:rPr>
              <a:t>transparent, structured protocols</a:t>
            </a:r>
            <a:r>
              <a:rPr lang="en-US" sz="6600" dirty="0">
                <a:solidFill>
                  <a:schemeClr val="accent6">
                    <a:lumMod val="75000"/>
                  </a:schemeClr>
                </a:solidFill>
              </a:rPr>
              <a:t> that preserve learning integrity while allowing guided AI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CFBD2-600C-5183-4BA1-7915C37D8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2200" y="4364314"/>
            <a:ext cx="4366034" cy="583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FCAF7-1F9B-F662-3DA6-D9F86AFFB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977BAC8B-A255-A8F0-B314-30FC3C0ADBDA}"/>
              </a:ext>
            </a:extLst>
          </p:cNvPr>
          <p:cNvSpPr/>
          <p:nvPr/>
        </p:nvSpPr>
        <p:spPr>
          <a:xfrm flipH="1" flipV="1">
            <a:off x="0" y="-114300"/>
            <a:ext cx="18440400" cy="104013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14759" t="-92375" r="-28099" b="-304029"/>
            </a:stretch>
          </a:blipFill>
        </p:spPr>
        <p:txBody>
          <a:bodyPr/>
          <a:lstStyle/>
          <a:p>
            <a:endParaRPr lang="en-CN" dirty="0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BDE175A1-E82C-BF1D-4E72-0D05EFD02D8A}"/>
              </a:ext>
            </a:extLst>
          </p:cNvPr>
          <p:cNvSpPr txBox="1"/>
          <p:nvPr/>
        </p:nvSpPr>
        <p:spPr>
          <a:xfrm>
            <a:off x="381000" y="136389"/>
            <a:ext cx="6377468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600" b="1" dirty="0">
                <a:solidFill>
                  <a:srgbClr val="C00000"/>
                </a:solidFill>
                <a:latin typeface="Heading Now 31-38 Bold"/>
                <a:ea typeface="Heading Now 31-38 Bold"/>
                <a:cs typeface="Heading Now 31-38 Bold"/>
                <a:sym typeface="Heading Now 31-38 Bold"/>
              </a:rPr>
              <a:t>Learning Process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0F4AD79-2C8B-5EB0-0658-52F60408379A}"/>
              </a:ext>
            </a:extLst>
          </p:cNvPr>
          <p:cNvSpPr txBox="1"/>
          <p:nvPr/>
        </p:nvSpPr>
        <p:spPr>
          <a:xfrm>
            <a:off x="609600" y="2247900"/>
            <a:ext cx="17678400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N" altLang="en-CN" sz="4800" b="1" dirty="0">
                <a:solidFill>
                  <a:schemeClr val="accent6"/>
                </a:solidFill>
                <a:latin typeface="Arial" panose="020B0604020202020204" pitchFamily="34" charset="0"/>
              </a:rPr>
              <a:t>Started with CAP</a:t>
            </a:r>
            <a:r>
              <a:rPr lang="en-CN" altLang="en-CN" sz="4800" dirty="0">
                <a:solidFill>
                  <a:schemeClr val="accent6"/>
                </a:solidFill>
                <a:latin typeface="Arial" panose="020B0604020202020204" pitchFamily="34" charset="0"/>
              </a:rPr>
              <a:t>(</a:t>
            </a:r>
            <a:r>
              <a:rPr lang="en-US" altLang="en-CN" sz="4800" dirty="0">
                <a:solidFill>
                  <a:schemeClr val="accent6"/>
                </a:solidFill>
                <a:latin typeface="Arial" panose="020B0604020202020204" pitchFamily="34" charset="0"/>
              </a:rPr>
              <a:t>Cognitive Authorship Protocol </a:t>
            </a:r>
            <a:r>
              <a:rPr lang="en-CN" altLang="en-CN" sz="4800" dirty="0">
                <a:solidFill>
                  <a:schemeClr val="accent6"/>
                </a:solidFill>
                <a:latin typeface="Arial" panose="020B0604020202020204" pitchFamily="34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N" altLang="en-CN" sz="4800" dirty="0">
                <a:solidFill>
                  <a:schemeClr val="accent6"/>
                </a:solidFill>
                <a:latin typeface="Arial" panose="020B0604020202020204" pitchFamily="34" charset="0"/>
              </a:rPr>
              <a:t>Ensures </a:t>
            </a:r>
            <a:r>
              <a:rPr lang="en-CN" altLang="en-CN" sz="4800" b="1" dirty="0">
                <a:solidFill>
                  <a:schemeClr val="accent6"/>
                </a:solidFill>
                <a:latin typeface="Arial" panose="020B0604020202020204" pitchFamily="34" charset="0"/>
              </a:rPr>
              <a:t>cognitive ownership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CN" altLang="en-CN" sz="4800" dirty="0">
              <a:solidFill>
                <a:schemeClr val="accent6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N" altLang="en-CN" sz="4800" b="1" dirty="0">
                <a:solidFill>
                  <a:schemeClr val="accent6"/>
                </a:solidFill>
                <a:latin typeface="Arial" panose="020B0604020202020204" pitchFamily="34" charset="0"/>
              </a:rPr>
              <a:t>Challenges</a:t>
            </a:r>
            <a:r>
              <a:rPr lang="en-CN" altLang="en-CN" sz="4800" dirty="0">
                <a:solidFill>
                  <a:schemeClr val="accent6"/>
                </a:solidFill>
                <a:latin typeface="Arial" panose="020B0604020202020204" pitchFamily="34" charset="0"/>
              </a:rPr>
              <a:t>: NLP prompt generation, reflection comparison, UI/flow complexity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N" altLang="en-CN" sz="4800" dirty="0">
                <a:solidFill>
                  <a:schemeClr val="accent6"/>
                </a:solidFill>
                <a:latin typeface="Arial" panose="020B0604020202020204" pitchFamily="34" charset="0"/>
              </a:rPr>
              <a:t>Takes more efforts to implement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CN" altLang="en-CN" sz="4800" dirty="0">
              <a:solidFill>
                <a:schemeClr val="accent6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CN" sz="4800" b="1" dirty="0">
                <a:solidFill>
                  <a:schemeClr val="accent6"/>
                </a:solidFill>
                <a:latin typeface="Arial" panose="020B0604020202020204" pitchFamily="34" charset="0"/>
              </a:rPr>
              <a:t>Pivot to </a:t>
            </a:r>
            <a:r>
              <a:rPr lang="en-US" altLang="en-CN" sz="4800" b="1" dirty="0" err="1">
                <a:solidFill>
                  <a:schemeClr val="accent6"/>
                </a:solidFill>
                <a:latin typeface="Arial" panose="020B0604020202020204" pitchFamily="34" charset="0"/>
              </a:rPr>
              <a:t>EduCode</a:t>
            </a:r>
            <a:r>
              <a:rPr lang="en-US" altLang="en-CN" sz="4800" b="1" dirty="0">
                <a:solidFill>
                  <a:schemeClr val="accent6"/>
                </a:solidFill>
                <a:latin typeface="Arial" panose="020B0604020202020204" pitchFamily="34" charset="0"/>
              </a:rPr>
              <a:t> as a practical, system-level authenticity mechanism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78C7FDE3-9244-5DDD-AB2B-3C3519012256}"/>
              </a:ext>
            </a:extLst>
          </p:cNvPr>
          <p:cNvSpPr/>
          <p:nvPr/>
        </p:nvSpPr>
        <p:spPr>
          <a:xfrm>
            <a:off x="2703095" y="3928110"/>
            <a:ext cx="762000" cy="685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08DAD40B-9967-FF2C-CC67-51F05D351FF0}"/>
              </a:ext>
            </a:extLst>
          </p:cNvPr>
          <p:cNvSpPr/>
          <p:nvPr/>
        </p:nvSpPr>
        <p:spPr>
          <a:xfrm>
            <a:off x="2667000" y="6743700"/>
            <a:ext cx="762000" cy="685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6967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ABD96338-D2C1-3A68-603D-DC6FC3A6937C}"/>
              </a:ext>
            </a:extLst>
          </p:cNvPr>
          <p:cNvSpPr/>
          <p:nvPr/>
        </p:nvSpPr>
        <p:spPr>
          <a:xfrm flipH="1" flipV="1">
            <a:off x="-8915400" y="-2381250"/>
            <a:ext cx="27203400" cy="184023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81501" b="-85833"/>
            </a:stretch>
          </a:blipFill>
        </p:spPr>
        <p:txBody>
          <a:bodyPr/>
          <a:lstStyle/>
          <a:p>
            <a:endParaRPr lang="en-CN"/>
          </a:p>
        </p:txBody>
      </p:sp>
      <p:sp>
        <p:nvSpPr>
          <p:cNvPr id="3" name="TextBox 3"/>
          <p:cNvSpPr txBox="1"/>
          <p:nvPr/>
        </p:nvSpPr>
        <p:spPr>
          <a:xfrm>
            <a:off x="-372979" y="494987"/>
            <a:ext cx="951697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dirty="0" err="1">
                <a:solidFill>
                  <a:srgbClr val="C00000"/>
                </a:solidFill>
              </a:rPr>
              <a:t>EduCode</a:t>
            </a:r>
            <a:r>
              <a:rPr lang="en-US" sz="7200" b="1" dirty="0">
                <a:solidFill>
                  <a:srgbClr val="C00000"/>
                </a:solidFill>
              </a:rPr>
              <a:t> Overview</a:t>
            </a:r>
            <a:endParaRPr lang="en-CN" sz="7200" b="1" dirty="0">
              <a:solidFill>
                <a:srgbClr val="C00000"/>
              </a:solidFill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4464A1E7-BB40-2D37-230F-D8D32B888C65}"/>
              </a:ext>
            </a:extLst>
          </p:cNvPr>
          <p:cNvSpPr txBox="1"/>
          <p:nvPr/>
        </p:nvSpPr>
        <p:spPr>
          <a:xfrm>
            <a:off x="533400" y="1602983"/>
            <a:ext cx="17602200" cy="7087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C00000"/>
                </a:solidFill>
              </a:rPr>
              <a:t>Tracks how students work: 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C00000"/>
                </a:solidFill>
              </a:rPr>
              <a:t>copy, paste, type, interact with AI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C00000"/>
                </a:solidFill>
              </a:rPr>
              <a:t>Prevents raw text from leaving system (private Unicode + encryption)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C00000"/>
                </a:solidFill>
              </a:rPr>
              <a:t>All copy/paste converted into structured, encrypted payloads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C00000"/>
                </a:solidFill>
              </a:rPr>
              <a:t>Produces a history graph of the entire writing process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C00000"/>
              </a:solidFill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C00000"/>
                </a:solidFill>
              </a:rPr>
              <a:t>Supports transparent, guided AI use (via regulated LLM endpoint)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98628A3B-BC5C-BCFF-B7DE-6A16E2D7418D}"/>
              </a:ext>
            </a:extLst>
          </p:cNvPr>
          <p:cNvSpPr/>
          <p:nvPr/>
        </p:nvSpPr>
        <p:spPr>
          <a:xfrm>
            <a:off x="6248400" y="6819900"/>
            <a:ext cx="762000" cy="990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44BDB-92E1-F53C-4F40-201F5B623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C8207CB-2EFC-2F33-A0C0-393F2D131D3F}"/>
              </a:ext>
            </a:extLst>
          </p:cNvPr>
          <p:cNvSpPr/>
          <p:nvPr/>
        </p:nvSpPr>
        <p:spPr>
          <a:xfrm rot="5400000" flipH="1" flipV="1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193302" t="-153955" r="-24154" b="-62492"/>
            </a:stretch>
          </a:blipFill>
        </p:spPr>
        <p:txBody>
          <a:bodyPr/>
          <a:lstStyle/>
          <a:p>
            <a:endParaRPr lang="en-CN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33A7501-98F0-1A2A-0F5F-FEF58E092306}"/>
              </a:ext>
            </a:extLst>
          </p:cNvPr>
          <p:cNvSpPr txBox="1"/>
          <p:nvPr/>
        </p:nvSpPr>
        <p:spPr>
          <a:xfrm>
            <a:off x="457200" y="425116"/>
            <a:ext cx="13030200" cy="1067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985"/>
              </a:lnSpc>
            </a:pPr>
            <a:r>
              <a:rPr lang="en-US" sz="8000" b="1" spc="-768" dirty="0" err="1">
                <a:solidFill>
                  <a:srgbClr val="C72A09"/>
                </a:solidFill>
                <a:latin typeface="+mj-lt"/>
                <a:ea typeface="Aileron Ultra-Bold"/>
                <a:cs typeface="Aileron Ultra-Bold"/>
                <a:sym typeface="Aileron Ultra-Bold"/>
              </a:rPr>
              <a:t>EduCode</a:t>
            </a:r>
            <a:r>
              <a:rPr lang="en-US" sz="8000" b="1" spc="-768" dirty="0">
                <a:solidFill>
                  <a:srgbClr val="C72A09"/>
                </a:solidFill>
                <a:latin typeface="+mj-lt"/>
                <a:ea typeface="Aileron Ultra-Bold"/>
                <a:cs typeface="Aileron Ultra-Bold"/>
                <a:sym typeface="Aileron Ultra-Bold"/>
              </a:rPr>
              <a:t> Architecture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5D2B38F-D9A7-845B-7F43-AABD3C5C021C}"/>
              </a:ext>
            </a:extLst>
          </p:cNvPr>
          <p:cNvSpPr txBox="1"/>
          <p:nvPr/>
        </p:nvSpPr>
        <p:spPr>
          <a:xfrm>
            <a:off x="762000" y="1888007"/>
            <a:ext cx="9906648" cy="8125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N" altLang="en-CN" sz="4800" dirty="0">
                <a:latin typeface="Arial" panose="020B0604020202020204" pitchFamily="34" charset="0"/>
              </a:rPr>
              <a:t>Three endpoints: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CN" altLang="en-CN" sz="4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CN" altLang="en-CN" sz="4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CN" altLang="en-CN" sz="4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CN" altLang="en-CN" sz="4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CN" altLang="en-CN" sz="4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CN" altLang="en-CN" sz="4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N" altLang="en-CN" sz="4800" dirty="0">
                <a:latin typeface="Arial" panose="020B0604020202020204" pitchFamily="34" charset="0"/>
              </a:rPr>
              <a:t>Each endpoint has a </a:t>
            </a:r>
            <a:r>
              <a:rPr lang="en-CN" altLang="en-CN" sz="4800" b="1" dirty="0">
                <a:latin typeface="Arial" panose="020B0604020202020204" pitchFamily="34" charset="0"/>
              </a:rPr>
              <a:t>unique encryption key</a:t>
            </a:r>
            <a:endParaRPr lang="en-CN" altLang="en-CN" sz="4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N" altLang="en-CN" sz="4800" dirty="0">
                <a:latin typeface="Arial" panose="020B0604020202020204" pitchFamily="34" charset="0"/>
              </a:rPr>
              <a:t>Copy = encrypted payload (not text)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N" altLang="en-CN" sz="4800" dirty="0">
                <a:latin typeface="Arial" panose="020B0604020202020204" pitchFamily="34" charset="0"/>
              </a:rPr>
              <a:t>Paste = decrypt + create new Node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AFF0BC9-C0CD-7F5F-737D-0F8841818ECF}"/>
              </a:ext>
            </a:extLst>
          </p:cNvPr>
          <p:cNvSpPr txBox="1"/>
          <p:nvPr/>
        </p:nvSpPr>
        <p:spPr>
          <a:xfrm>
            <a:off x="10939581" y="2324100"/>
            <a:ext cx="7077485" cy="66479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N" altLang="en-CN" sz="4800" dirty="0">
                <a:latin typeface="Arial" panose="020B0604020202020204" pitchFamily="34" charset="0"/>
              </a:rPr>
              <a:t>Each Node stores: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N" altLang="en-CN" sz="4800" dirty="0">
                <a:latin typeface="Arial" panose="020B0604020202020204" pitchFamily="34" charset="0"/>
              </a:rPr>
              <a:t>parents (origin trace)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N" altLang="en-CN" sz="4800" dirty="0">
                <a:latin typeface="Arial" panose="020B0604020202020204" pitchFamily="34" charset="0"/>
              </a:rPr>
              <a:t>payload digest (content fingerprint)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N" altLang="en-CN" sz="4800" dirty="0">
                <a:latin typeface="Arial" panose="020B0604020202020204" pitchFamily="34" charset="0"/>
              </a:rPr>
              <a:t>metadata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N" altLang="en-CN" sz="4800" dirty="0">
                <a:latin typeface="Arial" panose="020B0604020202020204" pitchFamily="34" charset="0"/>
              </a:rPr>
              <a:t>Nodes form a </a:t>
            </a:r>
            <a:r>
              <a:rPr lang="en-CN" altLang="en-CN" sz="4800" b="1" dirty="0">
                <a:latin typeface="Arial" panose="020B0604020202020204" pitchFamily="34" charset="0"/>
              </a:rPr>
              <a:t>directed acyclic graph</a:t>
            </a:r>
            <a:r>
              <a:rPr lang="en-CN" altLang="en-CN" sz="4800" dirty="0">
                <a:latin typeface="Arial" panose="020B0604020202020204" pitchFamily="34" charset="0"/>
              </a:rPr>
              <a:t> (DAG) representing the writing history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8D9DB36-F7FB-AD72-42AE-FFAE7C481C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0876435"/>
              </p:ext>
            </p:extLst>
          </p:nvPr>
        </p:nvGraphicFramePr>
        <p:xfrm>
          <a:off x="1143000" y="2552700"/>
          <a:ext cx="52578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668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CN"/>
          </a:p>
        </p:txBody>
      </p:sp>
      <p:sp>
        <p:nvSpPr>
          <p:cNvPr id="7" name="TextBox 7"/>
          <p:cNvSpPr txBox="1"/>
          <p:nvPr/>
        </p:nvSpPr>
        <p:spPr>
          <a:xfrm>
            <a:off x="568468" y="388334"/>
            <a:ext cx="13833331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85"/>
              </a:lnSpc>
            </a:pPr>
            <a:r>
              <a:rPr lang="en-US" sz="7200" b="1" dirty="0" err="1"/>
              <a:t>EduCode</a:t>
            </a:r>
            <a:r>
              <a:rPr lang="en-US" sz="7200" b="1" dirty="0"/>
              <a:t> Copy/Paste Encoding</a:t>
            </a:r>
            <a:endParaRPr lang="en-US" sz="7200" b="1" spc="-768" dirty="0"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F19E0A2B-665E-45F3-8D2F-EB69DD515985}"/>
              </a:ext>
            </a:extLst>
          </p:cNvPr>
          <p:cNvSpPr txBox="1"/>
          <p:nvPr/>
        </p:nvSpPr>
        <p:spPr>
          <a:xfrm>
            <a:off x="568468" y="1562100"/>
            <a:ext cx="17109931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N" altLang="en-CN" sz="4800" dirty="0">
                <a:latin typeface="Arial" panose="020B0604020202020204" pitchFamily="34" charset="0"/>
              </a:rPr>
              <a:t>EduCode never moves raw text between endpoints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N" altLang="en-CN" sz="4800" dirty="0">
                <a:latin typeface="Arial" panose="020B0604020202020204" pitchFamily="34" charset="0"/>
              </a:rPr>
              <a:t>Copy operations generate </a:t>
            </a:r>
            <a:r>
              <a:rPr lang="en-CN" altLang="en-CN" sz="4800" b="1" dirty="0">
                <a:latin typeface="Arial" panose="020B0604020202020204" pitchFamily="34" charset="0"/>
              </a:rPr>
              <a:t>formatted, structured payloads</a:t>
            </a:r>
            <a:r>
              <a:rPr lang="en-CN" altLang="en-CN" sz="4800" dirty="0">
                <a:latin typeface="Arial" panose="020B0604020202020204" pitchFamily="34" charset="0"/>
              </a:rPr>
              <a:t> (head + data + tail)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N" altLang="en-CN" sz="4800" dirty="0">
                <a:latin typeface="Arial" panose="020B0604020202020204" pitchFamily="34" charset="0"/>
              </a:rPr>
              <a:t>Paste operations validate and decode the payload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N" altLang="en-CN" sz="4800" dirty="0">
                <a:latin typeface="Arial" panose="020B0604020202020204" pitchFamily="34" charset="0"/>
              </a:rPr>
              <a:t>Any external or invalid copying produces </a:t>
            </a:r>
            <a:r>
              <a:rPr lang="en-CN" altLang="en-CN" sz="4800" b="1" dirty="0">
                <a:latin typeface="Arial" panose="020B0604020202020204" pitchFamily="34" charset="0"/>
              </a:rPr>
              <a:t>unreadable bit streams</a:t>
            </a:r>
            <a:endParaRPr lang="en-CN" altLang="en-CN" sz="4800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05F44-674D-EAC0-1307-4F39B159D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5372100"/>
            <a:ext cx="10296254" cy="48787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1CEC1-C606-EDF5-347C-9201A74E3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E854B58-1A06-1F22-D80C-221070FB454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CN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3115E1C-4E71-3E06-7B33-45D0C37B89DF}"/>
              </a:ext>
            </a:extLst>
          </p:cNvPr>
          <p:cNvSpPr txBox="1"/>
          <p:nvPr/>
        </p:nvSpPr>
        <p:spPr>
          <a:xfrm>
            <a:off x="568469" y="388334"/>
            <a:ext cx="1104900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85"/>
              </a:lnSpc>
            </a:pPr>
            <a:r>
              <a:rPr lang="en-US" sz="7200" b="1" dirty="0"/>
              <a:t>History Graph–An Example</a:t>
            </a:r>
            <a:endParaRPr lang="en-US" sz="7200" b="1" spc="-768" dirty="0"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B118AC46-58E8-B682-15FD-18ED317DAD8C}"/>
              </a:ext>
            </a:extLst>
          </p:cNvPr>
          <p:cNvSpPr txBox="1"/>
          <p:nvPr/>
        </p:nvSpPr>
        <p:spPr>
          <a:xfrm>
            <a:off x="568468" y="1562100"/>
            <a:ext cx="17109931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dirty="0"/>
              <a:t>Represents the </a:t>
            </a:r>
            <a:r>
              <a:rPr lang="en-US" sz="4800" b="1" dirty="0"/>
              <a:t>full trace</a:t>
            </a:r>
            <a:r>
              <a:rPr lang="en-US" sz="4800" dirty="0"/>
              <a:t> of one assignment</a:t>
            </a:r>
          </a:p>
          <a:p>
            <a:r>
              <a:rPr lang="en-US" sz="4800" dirty="0"/>
              <a:t>	Each Node = an action (copy, paste, type, submit)</a:t>
            </a:r>
          </a:p>
          <a:p>
            <a:r>
              <a:rPr lang="en-US" sz="4800" dirty="0"/>
              <a:t>	Parents = where the content came from</a:t>
            </a:r>
          </a:p>
          <a:p>
            <a:r>
              <a:rPr lang="en-US" sz="4800" dirty="0"/>
              <a:t>	Digests = verify consistency without revealing text</a:t>
            </a:r>
          </a:p>
          <a:p>
            <a:r>
              <a:rPr lang="en-US" sz="4800" dirty="0"/>
              <a:t>Enables process transparency without exposing student text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3D2D39-0256-111C-EAE7-3D0F24DFC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504188"/>
            <a:ext cx="15087600" cy="478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8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6657D-3AC9-EFDD-D420-D4CC877B8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0889B01-1F09-AE34-E15D-D3E3A865763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CN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1A07800-8274-EBE7-8D20-1D556144A96A}"/>
              </a:ext>
            </a:extLst>
          </p:cNvPr>
          <p:cNvSpPr txBox="1"/>
          <p:nvPr/>
        </p:nvSpPr>
        <p:spPr>
          <a:xfrm>
            <a:off x="568468" y="388334"/>
            <a:ext cx="14138132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Scalable Analysis to the History Graph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56B45E53-0DB3-9448-DC9F-094313DB37D1}"/>
              </a:ext>
            </a:extLst>
          </p:cNvPr>
          <p:cNvSpPr txBox="1"/>
          <p:nvPr/>
        </p:nvSpPr>
        <p:spPr>
          <a:xfrm>
            <a:off x="568468" y="1562100"/>
            <a:ext cx="17109931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N" altLang="en-CN" sz="4000" dirty="0">
                <a:latin typeface="Arial" panose="020B0604020202020204" pitchFamily="34" charset="0"/>
              </a:rPr>
              <a:t>Treat the EduCode history as a </a:t>
            </a:r>
            <a:r>
              <a:rPr lang="en-CN" altLang="en-CN" sz="4000" b="1" dirty="0">
                <a:latin typeface="Arial" panose="020B0604020202020204" pitchFamily="34" charset="0"/>
              </a:rPr>
              <a:t>DAG over actions</a:t>
            </a:r>
            <a:r>
              <a:rPr lang="en-CN" altLang="en-CN" sz="4000" dirty="0">
                <a:latin typeface="Arial" panose="020B0604020202020204" pitchFamily="34" charset="0"/>
              </a:rPr>
              <a:t> (COPY / PASTE / SUBMIT across EDU, DRAFT, LLM)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N" altLang="en-CN" sz="4000" dirty="0">
                <a:latin typeface="Arial" panose="020B0604020202020204" pitchFamily="34" charset="0"/>
              </a:rPr>
              <a:t>Assign </a:t>
            </a:r>
            <a:r>
              <a:rPr lang="en-CN" altLang="en-CN" sz="4000" b="1" dirty="0">
                <a:latin typeface="Arial" panose="020B0604020202020204" pitchFamily="34" charset="0"/>
              </a:rPr>
              <a:t>source weights</a:t>
            </a:r>
            <a:r>
              <a:rPr lang="en-CN" altLang="en-CN" sz="4000" dirty="0">
                <a:latin typeface="Arial" panose="020B0604020202020204" pitchFamily="34" charset="0"/>
              </a:rPr>
              <a:t> at root nodes (LLM = AI, DRAFT = human, EDU = prompt) and </a:t>
            </a:r>
            <a:r>
              <a:rPr lang="en-CN" altLang="en-CN" sz="4000" b="1" dirty="0">
                <a:latin typeface="Arial" panose="020B0604020202020204" pitchFamily="34" charset="0"/>
              </a:rPr>
              <a:t>propagate</a:t>
            </a:r>
            <a:r>
              <a:rPr lang="en-CN" altLang="en-CN" sz="4000" dirty="0">
                <a:latin typeface="Arial" panose="020B0604020202020204" pitchFamily="34" charset="0"/>
              </a:rPr>
              <a:t> them forward through the graph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N" altLang="en-CN" sz="4000" dirty="0">
                <a:latin typeface="Arial" panose="020B0604020202020204" pitchFamily="34" charset="0"/>
              </a:rPr>
              <a:t>For each submission node, compute an approximate </a:t>
            </a:r>
            <a:r>
              <a:rPr lang="en-CN" altLang="en-CN" sz="4000" b="1" dirty="0">
                <a:latin typeface="Arial" panose="020B0604020202020204" pitchFamily="34" charset="0"/>
              </a:rPr>
              <a:t>AI / human / prompt contribution vector</a:t>
            </a:r>
            <a:endParaRPr lang="en-CN" altLang="en-CN" sz="40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N" altLang="en-CN" sz="4000" dirty="0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7A2922-77F6-EA95-71FD-AB93AF3B92F6}"/>
              </a:ext>
            </a:extLst>
          </p:cNvPr>
          <p:cNvSpPr txBox="1"/>
          <p:nvPr/>
        </p:nvSpPr>
        <p:spPr>
          <a:xfrm>
            <a:off x="5562600" y="7277100"/>
            <a:ext cx="10210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AI-derived contribution:      58.3%  </a:t>
            </a:r>
          </a:p>
          <a:p>
            <a:r>
              <a:rPr lang="en-US" sz="3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Human-typed contribution:     30.6%  </a:t>
            </a:r>
          </a:p>
          <a:p>
            <a:r>
              <a:rPr lang="en-US" sz="3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Prompt/instruction reuse:     11.1%  </a:t>
            </a:r>
          </a:p>
          <a:p>
            <a:r>
              <a:rPr lang="en-US" sz="3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Overall tag: Moderate AI assistance </a:t>
            </a:r>
            <a:endParaRPr lang="en-CN" sz="3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endParaRPr lang="en-CN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EF15387-32CA-30AD-7453-045D1458DEC4}"/>
              </a:ext>
            </a:extLst>
          </p:cNvPr>
          <p:cNvSpPr/>
          <p:nvPr/>
        </p:nvSpPr>
        <p:spPr>
          <a:xfrm>
            <a:off x="5241471" y="6920100"/>
            <a:ext cx="9525000" cy="2895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14539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486</Words>
  <Application>Microsoft Macintosh PowerPoint</Application>
  <PresentationFormat>Custom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Heading Now 31-38 Bold</vt:lpstr>
      <vt:lpstr>Aileron Ultra-Bold</vt:lpstr>
      <vt:lpstr>Menlo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Lei Shi</cp:lastModifiedBy>
  <cp:revision>8</cp:revision>
  <dcterms:created xsi:type="dcterms:W3CDTF">2006-08-16T00:00:00Z</dcterms:created>
  <dcterms:modified xsi:type="dcterms:W3CDTF">2025-12-04T04:50:22Z</dcterms:modified>
  <dc:identifier>DAG6esr_JMw</dc:identifier>
</cp:coreProperties>
</file>