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embeddedFontLst>
    <p:embeddedFont>
      <p:font typeface="Inter"/>
      <p:regular r:id="rId25"/>
      <p:bold r:id="rId26"/>
      <p:italic r:id="rId27"/>
      <p:boldItalic r:id="rId28"/>
    </p:embeddedFon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farnoush nilizadeh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Inter-boldItalic.fntdata"/><Relationship Id="rId27" Type="http://schemas.openxmlformats.org/officeDocument/2006/relationships/font" Target="fonts/Inter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04T02:31:59.526">
    <p:pos x="6000" y="0"/>
    <p:text>needs updates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ad4617b52d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3ad4617b52d_0_4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ad4617b52d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ad4617b52d_0_3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1.xml"/><Relationship Id="rId4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Relationship Id="rId5" Type="http://schemas.openxmlformats.org/officeDocument/2006/relationships/image" Target="../media/image45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Relationship Id="rId4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19.jpg"/><Relationship Id="rId6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3" Type="http://schemas.openxmlformats.org/officeDocument/2006/relationships/image" Target="../media/image1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Relationship Id="rId1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Relationship Id="rId7" Type="http://schemas.openxmlformats.org/officeDocument/2006/relationships/image" Target="../media/image27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0.png"/><Relationship Id="rId5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Relationship Id="rId5" Type="http://schemas.openxmlformats.org/officeDocument/2006/relationships/image" Target="../media/image32.png"/><Relationship Id="rId6" Type="http://schemas.openxmlformats.org/officeDocument/2006/relationships/image" Target="../media/image12.png"/><Relationship Id="rId7" Type="http://schemas.openxmlformats.org/officeDocument/2006/relationships/image" Target="../media/image21.png"/><Relationship Id="rId8" Type="http://schemas.openxmlformats.org/officeDocument/2006/relationships/image" Target="../media/image4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571500"/>
            <a:ext cx="11049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3709987" y="2038350"/>
            <a:ext cx="4772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95275" y="2486025"/>
            <a:ext cx="11601450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5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 Pipeline for Automated Analysis of Factual Claims in YouTube Transcripts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2624498" y="4448175"/>
            <a:ext cx="6048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Team: </a:t>
            </a:r>
            <a:r>
              <a:rPr lang="en-US" sz="1500">
                <a:solidFill>
                  <a:srgbClr val="F8FAFC"/>
                </a:solidFill>
                <a:latin typeface="Inter"/>
                <a:ea typeface="Inter"/>
                <a:cs typeface="Inter"/>
                <a:sym typeface="Inter"/>
              </a:rPr>
              <a:t>Farnoush Nilizadeh, Ali Ansari, Sanobar Rustamova, Abhudaya Shrivastava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CBD5E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6" name="Google Shape;2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1750" y="1647825"/>
            <a:ext cx="5238750" cy="463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7" name="Google Shape;25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5308" y="4776787"/>
            <a:ext cx="122783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 txBox="1"/>
          <p:nvPr/>
        </p:nvSpPr>
        <p:spPr>
          <a:xfrm>
            <a:off x="571500" y="571500"/>
            <a:ext cx="11601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600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Phase 4: Claim Extraction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E293B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9" name="Google Shape;259;p22"/>
          <p:cNvSpPr/>
          <p:nvPr/>
        </p:nvSpPr>
        <p:spPr>
          <a:xfrm>
            <a:off x="571500" y="1238250"/>
            <a:ext cx="11049000" cy="285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571500" y="2261025"/>
            <a:ext cx="5500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B82F6"/>
                </a:solidFill>
                <a:latin typeface="Merriweather"/>
                <a:ea typeface="Merriweather"/>
                <a:cs typeface="Merriweather"/>
                <a:sym typeface="Merriweather"/>
              </a:rPr>
              <a:t>Step 1: The extractor</a:t>
            </a:r>
            <a:endParaRPr b="1" sz="2400">
              <a:solidFill>
                <a:srgbClr val="3B82F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B82F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3B82F6"/>
                </a:solidFill>
                <a:latin typeface="Merriweather"/>
                <a:ea typeface="Merriweather"/>
                <a:cs typeface="Merriweather"/>
                <a:sym typeface="Merriweather"/>
              </a:rPr>
              <a:t>Goal: Identifying Relevant Sentences</a:t>
            </a:r>
            <a:endParaRPr/>
          </a:p>
        </p:txBody>
      </p:sp>
      <p:sp>
        <p:nvSpPr>
          <p:cNvPr id="261" name="Google Shape;261;p22"/>
          <p:cNvSpPr txBox="1"/>
          <p:nvPr/>
        </p:nvSpPr>
        <p:spPr>
          <a:xfrm>
            <a:off x="571500" y="3590925"/>
            <a:ext cx="5238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The first step is finding the sentences that matter within a 5,000-word transcript.</a:t>
            </a:r>
            <a:endParaRPr/>
          </a:p>
        </p:txBody>
      </p:sp>
      <p:sp>
        <p:nvSpPr>
          <p:cNvPr id="262" name="Google Shape;262;p22"/>
          <p:cNvSpPr txBox="1"/>
          <p:nvPr/>
        </p:nvSpPr>
        <p:spPr>
          <a:xfrm>
            <a:off x="571500" y="4505325"/>
            <a:ext cx="5238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We optimized the "Extractor" prompt to find relevant content while ignoring fluff.</a:t>
            </a:r>
            <a:endParaRPr/>
          </a:p>
        </p:txBody>
      </p:sp>
      <p:sp>
        <p:nvSpPr>
          <p:cNvPr id="263" name="Google Shape;263;p22"/>
          <p:cNvSpPr txBox="1"/>
          <p:nvPr/>
        </p:nvSpPr>
        <p:spPr>
          <a:xfrm>
            <a:off x="8372475" y="2890837"/>
            <a:ext cx="1333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0.94</a:t>
            </a:r>
            <a:endParaRPr/>
          </a:p>
        </p:txBody>
      </p:sp>
      <p:sp>
        <p:nvSpPr>
          <p:cNvPr id="264" name="Google Shape;264;p22"/>
          <p:cNvSpPr txBox="1"/>
          <p:nvPr/>
        </p:nvSpPr>
        <p:spPr>
          <a:xfrm>
            <a:off x="8620125" y="3748087"/>
            <a:ext cx="838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F1-Score</a:t>
            </a:r>
            <a:endParaRPr/>
          </a:p>
        </p:txBody>
      </p:sp>
      <p:sp>
        <p:nvSpPr>
          <p:cNvPr id="265" name="Google Shape;265;p22"/>
          <p:cNvSpPr txBox="1"/>
          <p:nvPr/>
        </p:nvSpPr>
        <p:spPr>
          <a:xfrm>
            <a:off x="7481887" y="4195762"/>
            <a:ext cx="3114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Precision: 0.94 | Recall: 0.94</a:t>
            </a:r>
            <a:endParaRPr/>
          </a:p>
        </p:txBody>
      </p:sp>
      <p:sp>
        <p:nvSpPr>
          <p:cNvPr id="266" name="Google Shape;266;p22"/>
          <p:cNvSpPr txBox="1"/>
          <p:nvPr/>
        </p:nvSpPr>
        <p:spPr>
          <a:xfrm>
            <a:off x="426425" y="1563525"/>
            <a:ext cx="6484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Method:</a:t>
            </a:r>
            <a:r>
              <a:rPr lang="en-US" sz="18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The "Extract and Decompose" Strategy.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B82F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 txBox="1"/>
          <p:nvPr/>
        </p:nvSpPr>
        <p:spPr>
          <a:xfrm>
            <a:off x="571500" y="571500"/>
            <a:ext cx="11601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600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Phase 4: Claim Extraction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E293B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2" name="Google Shape;272;p23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3"/>
          <p:cNvSpPr txBox="1"/>
          <p:nvPr/>
        </p:nvSpPr>
        <p:spPr>
          <a:xfrm>
            <a:off x="571500" y="2452687"/>
            <a:ext cx="5500687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B82F6"/>
                </a:solidFill>
                <a:latin typeface="Merriweather"/>
                <a:ea typeface="Merriweather"/>
                <a:cs typeface="Merriweather"/>
                <a:sym typeface="Merriweather"/>
              </a:rPr>
              <a:t>Step 2: The Decomposer</a:t>
            </a:r>
            <a:endParaRPr/>
          </a:p>
        </p:txBody>
      </p:sp>
      <p:sp>
        <p:nvSpPr>
          <p:cNvPr id="274" name="Google Shape;274;p23"/>
          <p:cNvSpPr txBox="1"/>
          <p:nvPr/>
        </p:nvSpPr>
        <p:spPr>
          <a:xfrm>
            <a:off x="857250" y="2986087"/>
            <a:ext cx="495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More powerful analysis on specific sentences.</a:t>
            </a:r>
            <a:endParaRPr/>
          </a:p>
        </p:txBody>
      </p:sp>
      <p:sp>
        <p:nvSpPr>
          <p:cNvPr id="275" name="Google Shape;275;p23"/>
          <p:cNvSpPr txBox="1"/>
          <p:nvPr/>
        </p:nvSpPr>
        <p:spPr>
          <a:xfrm>
            <a:off x="857250" y="3814762"/>
            <a:ext cx="495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Breaks complex sentences into atomic sub-claims.</a:t>
            </a:r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571500" y="2938462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77" name="Google Shape;277;p23"/>
          <p:cNvSpPr txBox="1"/>
          <p:nvPr/>
        </p:nvSpPr>
        <p:spPr>
          <a:xfrm>
            <a:off x="571500" y="3767137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pic>
        <p:nvPicPr>
          <p:cNvPr descr="image.png" id="278" name="Google Shape;2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1750" y="1647825"/>
            <a:ext cx="5238750" cy="463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79" name="Google Shape;27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5308" y="4776787"/>
            <a:ext cx="122783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3"/>
          <p:cNvSpPr txBox="1"/>
          <p:nvPr/>
        </p:nvSpPr>
        <p:spPr>
          <a:xfrm>
            <a:off x="8372475" y="2890837"/>
            <a:ext cx="1333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0.</a:t>
            </a:r>
            <a:r>
              <a:rPr lang="en-US" sz="6000">
                <a:latin typeface="Times"/>
                <a:ea typeface="Times"/>
                <a:cs typeface="Times"/>
                <a:sym typeface="Times"/>
              </a:rPr>
              <a:t>87</a:t>
            </a:r>
            <a:endParaRPr/>
          </a:p>
        </p:txBody>
      </p:sp>
      <p:sp>
        <p:nvSpPr>
          <p:cNvPr id="281" name="Google Shape;281;p23"/>
          <p:cNvSpPr txBox="1"/>
          <p:nvPr/>
        </p:nvSpPr>
        <p:spPr>
          <a:xfrm>
            <a:off x="8620125" y="3748087"/>
            <a:ext cx="838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F1-Score</a:t>
            </a:r>
            <a:endParaRPr/>
          </a:p>
        </p:txBody>
      </p:sp>
      <p:sp>
        <p:nvSpPr>
          <p:cNvPr id="282" name="Google Shape;282;p23"/>
          <p:cNvSpPr txBox="1"/>
          <p:nvPr/>
        </p:nvSpPr>
        <p:spPr>
          <a:xfrm>
            <a:off x="7481887" y="4195762"/>
            <a:ext cx="3114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Precision: 0.</a:t>
            </a:r>
            <a:r>
              <a:rPr lang="en-US" sz="18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86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| Recall: 0.</a:t>
            </a:r>
            <a:r>
              <a:rPr lang="en-US" sz="18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89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Phase 5: Inter-Claim Analysis</a:t>
            </a:r>
            <a:endParaRPr/>
          </a:p>
        </p:txBody>
      </p:sp>
      <p:sp>
        <p:nvSpPr>
          <p:cNvPr id="288" name="Google Shape;288;p24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4"/>
          <p:cNvSpPr txBox="1"/>
          <p:nvPr/>
        </p:nvSpPr>
        <p:spPr>
          <a:xfrm>
            <a:off x="571500" y="3171825"/>
            <a:ext cx="52387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Goal: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Analyze relationships across ALL videos.</a:t>
            </a:r>
            <a:endParaRPr/>
          </a:p>
        </p:txBody>
      </p:sp>
      <p:pic>
        <p:nvPicPr>
          <p:cNvPr descr="image.png" id="290" name="Google Shape;2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2975" y="3133725"/>
            <a:ext cx="952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4"/>
          <p:cNvSpPr txBox="1"/>
          <p:nvPr/>
        </p:nvSpPr>
        <p:spPr>
          <a:xfrm>
            <a:off x="7277100" y="4314825"/>
            <a:ext cx="35242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From Local Lists to Global Graph</a:t>
            </a:r>
            <a:endParaRPr/>
          </a:p>
        </p:txBody>
      </p:sp>
      <p:sp>
        <p:nvSpPr>
          <p:cNvPr id="292" name="Google Shape;292;p24"/>
          <p:cNvSpPr txBox="1"/>
          <p:nvPr/>
        </p:nvSpPr>
        <p:spPr>
          <a:xfrm>
            <a:off x="857250" y="3667125"/>
            <a:ext cx="495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Clustering: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Group claims based on our 13 defined Aspects.</a:t>
            </a:r>
            <a:endParaRPr/>
          </a:p>
        </p:txBody>
      </p:sp>
      <p:sp>
        <p:nvSpPr>
          <p:cNvPr id="293" name="Google Shape;293;p24"/>
          <p:cNvSpPr txBox="1"/>
          <p:nvPr/>
        </p:nvSpPr>
        <p:spPr>
          <a:xfrm>
            <a:off x="857250" y="4495800"/>
            <a:ext cx="495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NLI: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Find contradictions and consensus.</a:t>
            </a:r>
            <a:endParaRPr/>
          </a:p>
        </p:txBody>
      </p:sp>
      <p:sp>
        <p:nvSpPr>
          <p:cNvPr id="294" name="Google Shape;294;p24"/>
          <p:cNvSpPr txBox="1"/>
          <p:nvPr/>
        </p:nvSpPr>
        <p:spPr>
          <a:xfrm>
            <a:off x="571500" y="3619500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95" name="Google Shape;295;p24"/>
          <p:cNvSpPr txBox="1"/>
          <p:nvPr/>
        </p:nvSpPr>
        <p:spPr>
          <a:xfrm>
            <a:off x="571500" y="4448175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96" name="Google Shape;296;p24"/>
          <p:cNvSpPr txBox="1"/>
          <p:nvPr/>
        </p:nvSpPr>
        <p:spPr>
          <a:xfrm>
            <a:off x="551450" y="1887500"/>
            <a:ext cx="5500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B82F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Phase </a:t>
            </a:r>
            <a:r>
              <a:rPr b="1" lang="en-US" sz="3600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5</a:t>
            </a: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: Grouping </a:t>
            </a:r>
            <a:r>
              <a:rPr b="1" lang="en-US" sz="3600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&amp; Analysing</a:t>
            </a: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5"/>
          <p:cNvSpPr txBox="1"/>
          <p:nvPr/>
        </p:nvSpPr>
        <p:spPr>
          <a:xfrm>
            <a:off x="971550" y="3005137"/>
            <a:ext cx="4660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5"/>
          <p:cNvSpPr txBox="1"/>
          <p:nvPr/>
        </p:nvSpPr>
        <p:spPr>
          <a:xfrm>
            <a:off x="892425" y="3429012"/>
            <a:ext cx="4438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we came up with 13 Aspects in the topic and clustered the claims into them.</a:t>
            </a:r>
            <a:endParaRPr/>
          </a:p>
        </p:txBody>
      </p:sp>
      <p:sp>
        <p:nvSpPr>
          <p:cNvPr id="305" name="Google Shape;305;p25"/>
          <p:cNvSpPr txBox="1"/>
          <p:nvPr/>
        </p:nvSpPr>
        <p:spPr>
          <a:xfrm>
            <a:off x="551438" y="1887500"/>
            <a:ext cx="5500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B82F6"/>
                </a:solidFill>
                <a:latin typeface="Merriweather"/>
                <a:ea typeface="Merriweather"/>
                <a:cs typeface="Merriweather"/>
                <a:sym typeface="Merriweather"/>
              </a:rPr>
              <a:t>Aspect extraction</a:t>
            </a:r>
            <a:endParaRPr b="1" sz="2400">
              <a:solidFill>
                <a:srgbClr val="3B82F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.png" id="306" name="Google Shape;30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1647825"/>
            <a:ext cx="5238750" cy="463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7" name="Google Shape;30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5308" y="4776787"/>
            <a:ext cx="122783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5"/>
          <p:cNvSpPr txBox="1"/>
          <p:nvPr/>
        </p:nvSpPr>
        <p:spPr>
          <a:xfrm>
            <a:off x="8372475" y="2890837"/>
            <a:ext cx="1333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0.</a:t>
            </a:r>
            <a:r>
              <a:rPr lang="en-US" sz="6000">
                <a:latin typeface="Times"/>
                <a:ea typeface="Times"/>
                <a:cs typeface="Times"/>
                <a:sym typeface="Times"/>
              </a:rPr>
              <a:t>00</a:t>
            </a:r>
            <a:endParaRPr/>
          </a:p>
        </p:txBody>
      </p:sp>
      <p:sp>
        <p:nvSpPr>
          <p:cNvPr id="309" name="Google Shape;309;p25"/>
          <p:cNvSpPr txBox="1"/>
          <p:nvPr/>
        </p:nvSpPr>
        <p:spPr>
          <a:xfrm>
            <a:off x="8620125" y="3748087"/>
            <a:ext cx="838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F1-Score</a:t>
            </a:r>
            <a:endParaRPr/>
          </a:p>
        </p:txBody>
      </p:sp>
      <p:sp>
        <p:nvSpPr>
          <p:cNvPr id="310" name="Google Shape;310;p25"/>
          <p:cNvSpPr txBox="1"/>
          <p:nvPr/>
        </p:nvSpPr>
        <p:spPr>
          <a:xfrm>
            <a:off x="7481887" y="4195762"/>
            <a:ext cx="3114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Precision: 0.</a:t>
            </a:r>
            <a:r>
              <a:rPr lang="en-US" sz="18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| Recall: 0.</a:t>
            </a:r>
            <a:r>
              <a:rPr lang="en-US" sz="1800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15" name="Google Shape;31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3819525"/>
            <a:ext cx="35559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6" name="Google Shape;31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7950" y="3819525"/>
            <a:ext cx="35559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7" name="Google Shape;31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4400" y="3819525"/>
            <a:ext cx="3556099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8" name="Google Shape;318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562475"/>
            <a:ext cx="35559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9" name="Google Shape;319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17950" y="4562475"/>
            <a:ext cx="35559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0" name="Google Shape;320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64400" y="4562475"/>
            <a:ext cx="3556099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6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Aspect Taxonomy</a:t>
            </a:r>
            <a:endParaRPr/>
          </a:p>
        </p:txBody>
      </p:sp>
      <p:sp>
        <p:nvSpPr>
          <p:cNvPr id="322" name="Google Shape;322;p26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6"/>
          <p:cNvSpPr txBox="1"/>
          <p:nvPr/>
        </p:nvSpPr>
        <p:spPr>
          <a:xfrm>
            <a:off x="571500" y="3048000"/>
            <a:ext cx="11049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We classify claims into </a:t>
            </a: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13 Aspects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, including: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28" name="Google Shape;32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647825"/>
            <a:ext cx="11049000" cy="4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7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Current Project Status</a:t>
            </a:r>
            <a:endParaRPr/>
          </a:p>
        </p:txBody>
      </p:sp>
      <p:sp>
        <p:nvSpPr>
          <p:cNvPr id="330" name="Google Shape;330;p27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7"/>
          <p:cNvSpPr txBox="1"/>
          <p:nvPr/>
        </p:nvSpPr>
        <p:spPr>
          <a:xfrm>
            <a:off x="1314450" y="2995612"/>
            <a:ext cx="99250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Ground Truth Created: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Manually annotated statements, claims, Aspects, and Stance.</a:t>
            </a:r>
            <a:endParaRPr/>
          </a:p>
        </p:txBody>
      </p:sp>
      <p:sp>
        <p:nvSpPr>
          <p:cNvPr id="332" name="Google Shape;332;p27"/>
          <p:cNvSpPr txBox="1"/>
          <p:nvPr/>
        </p:nvSpPr>
        <p:spPr>
          <a:xfrm>
            <a:off x="1314450" y="3481387"/>
            <a:ext cx="99250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Transcripts Ready: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Phase 2 is complete.</a:t>
            </a:r>
            <a:endParaRPr/>
          </a:p>
        </p:txBody>
      </p:sp>
      <p:sp>
        <p:nvSpPr>
          <p:cNvPr id="333" name="Google Shape;333;p27"/>
          <p:cNvSpPr txBox="1"/>
          <p:nvPr/>
        </p:nvSpPr>
        <p:spPr>
          <a:xfrm>
            <a:off x="1314450" y="3967162"/>
            <a:ext cx="99250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Prompts Validated: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Iterated on Phase 3 &amp; 4.</a:t>
            </a:r>
            <a:endParaRPr/>
          </a:p>
        </p:txBody>
      </p:sp>
      <p:sp>
        <p:nvSpPr>
          <p:cNvPr id="334" name="Google Shape;334;p27"/>
          <p:cNvSpPr txBox="1"/>
          <p:nvPr/>
        </p:nvSpPr>
        <p:spPr>
          <a:xfrm>
            <a:off x="1314450" y="4452937"/>
            <a:ext cx="9925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Taxonomy Defined: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13 Aspects.</a:t>
            </a:r>
            <a:endParaRPr/>
          </a:p>
        </p:txBody>
      </p:sp>
      <p:sp>
        <p:nvSpPr>
          <p:cNvPr id="335" name="Google Shape;335;p27"/>
          <p:cNvSpPr txBox="1"/>
          <p:nvPr/>
        </p:nvSpPr>
        <p:spPr>
          <a:xfrm>
            <a:off x="1028700" y="2947987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336" name="Google Shape;336;p27"/>
          <p:cNvSpPr txBox="1"/>
          <p:nvPr/>
        </p:nvSpPr>
        <p:spPr>
          <a:xfrm>
            <a:off x="1028700" y="3433762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337" name="Google Shape;337;p27"/>
          <p:cNvSpPr txBox="1"/>
          <p:nvPr/>
        </p:nvSpPr>
        <p:spPr>
          <a:xfrm>
            <a:off x="1028700" y="3919537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338" name="Google Shape;338;p27"/>
          <p:cNvSpPr txBox="1"/>
          <p:nvPr/>
        </p:nvSpPr>
        <p:spPr>
          <a:xfrm>
            <a:off x="1028700" y="4405312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Plan for the Final Week</a:t>
            </a:r>
            <a:endParaRPr/>
          </a:p>
        </p:txBody>
      </p:sp>
      <p:sp>
        <p:nvSpPr>
          <p:cNvPr id="344" name="Google Shape;344;p28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8"/>
          <p:cNvSpPr txBox="1"/>
          <p:nvPr/>
        </p:nvSpPr>
        <p:spPr>
          <a:xfrm>
            <a:off x="1619250" y="2995612"/>
            <a:ext cx="100012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Execution: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Apply the validated prompts to the full dataset.</a:t>
            </a:r>
            <a:endParaRPr/>
          </a:p>
        </p:txBody>
      </p:sp>
      <p:sp>
        <p:nvSpPr>
          <p:cNvPr id="346" name="Google Shape;346;p28"/>
          <p:cNvSpPr txBox="1"/>
          <p:nvPr/>
        </p:nvSpPr>
        <p:spPr>
          <a:xfrm>
            <a:off x="1619250" y="3481387"/>
            <a:ext cx="100012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Clustering: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Group the extracted claims using our Aspect taxonomy.</a:t>
            </a:r>
            <a:endParaRPr/>
          </a:p>
        </p:txBody>
      </p:sp>
      <p:sp>
        <p:nvSpPr>
          <p:cNvPr id="347" name="Google Shape;347;p28"/>
          <p:cNvSpPr txBox="1"/>
          <p:nvPr/>
        </p:nvSpPr>
        <p:spPr>
          <a:xfrm>
            <a:off x="1619250" y="3967162"/>
            <a:ext cx="100012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Analysis: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Generate final insights from the clustered data.</a:t>
            </a:r>
            <a:endParaRPr/>
          </a:p>
        </p:txBody>
      </p:sp>
      <p:sp>
        <p:nvSpPr>
          <p:cNvPr id="348" name="Google Shape;348;p28"/>
          <p:cNvSpPr txBox="1"/>
          <p:nvPr/>
        </p:nvSpPr>
        <p:spPr>
          <a:xfrm>
            <a:off x="1619250" y="4452937"/>
            <a:ext cx="100012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Reporting: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Compile the findings for the final report.</a:t>
            </a:r>
            <a:endParaRPr/>
          </a:p>
        </p:txBody>
      </p:sp>
      <p:sp>
        <p:nvSpPr>
          <p:cNvPr id="349" name="Google Shape;349;p28"/>
          <p:cNvSpPr txBox="1"/>
          <p:nvPr/>
        </p:nvSpPr>
        <p:spPr>
          <a:xfrm>
            <a:off x="1333500" y="2947987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350" name="Google Shape;350;p28"/>
          <p:cNvSpPr txBox="1"/>
          <p:nvPr/>
        </p:nvSpPr>
        <p:spPr>
          <a:xfrm>
            <a:off x="1333500" y="3433762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351" name="Google Shape;351;p28"/>
          <p:cNvSpPr txBox="1"/>
          <p:nvPr/>
        </p:nvSpPr>
        <p:spPr>
          <a:xfrm>
            <a:off x="1333500" y="3919537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352" name="Google Shape;352;p28"/>
          <p:cNvSpPr txBox="1"/>
          <p:nvPr/>
        </p:nvSpPr>
        <p:spPr>
          <a:xfrm>
            <a:off x="1333500" y="4405312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57" name="Google Shape;35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1750" y="1647825"/>
            <a:ext cx="5238750" cy="4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9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/>
          </a:p>
        </p:txBody>
      </p:sp>
      <p:sp>
        <p:nvSpPr>
          <p:cNvPr id="359" name="Google Shape;359;p29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9"/>
          <p:cNvSpPr txBox="1"/>
          <p:nvPr/>
        </p:nvSpPr>
        <p:spPr>
          <a:xfrm>
            <a:off x="571500" y="2452687"/>
            <a:ext cx="5500687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B82F6"/>
                </a:solidFill>
                <a:latin typeface="Merriweather"/>
                <a:ea typeface="Merriweather"/>
                <a:cs typeface="Merriweather"/>
                <a:sym typeface="Merriweather"/>
              </a:rPr>
              <a:t>Summary</a:t>
            </a:r>
            <a:endParaRPr/>
          </a:p>
        </p:txBody>
      </p:sp>
      <p:sp>
        <p:nvSpPr>
          <p:cNvPr id="361" name="Google Shape;361;p29"/>
          <p:cNvSpPr txBox="1"/>
          <p:nvPr/>
        </p:nvSpPr>
        <p:spPr>
          <a:xfrm>
            <a:off x="6762750" y="3176587"/>
            <a:ext cx="4700587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8BDF8"/>
                </a:solidFill>
                <a:latin typeface="Merriweather"/>
                <a:ea typeface="Merriweather"/>
                <a:cs typeface="Merriweather"/>
                <a:sym typeface="Merriweather"/>
              </a:rPr>
              <a:t>PhD Context</a:t>
            </a:r>
            <a:endParaRPr/>
          </a:p>
        </p:txBody>
      </p:sp>
      <p:sp>
        <p:nvSpPr>
          <p:cNvPr id="362" name="Google Shape;362;p29"/>
          <p:cNvSpPr txBox="1"/>
          <p:nvPr/>
        </p:nvSpPr>
        <p:spPr>
          <a:xfrm>
            <a:off x="6762750" y="3929062"/>
            <a:ext cx="44767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2E8F0"/>
                </a:solidFill>
                <a:latin typeface="Inter"/>
                <a:ea typeface="Inter"/>
                <a:cs typeface="Inter"/>
                <a:sym typeface="Inter"/>
              </a:rPr>
              <a:t>This project establishes the technical foundation for future publication.</a:t>
            </a:r>
            <a:endParaRPr/>
          </a:p>
        </p:txBody>
      </p:sp>
      <p:sp>
        <p:nvSpPr>
          <p:cNvPr id="363" name="Google Shape;363;p29"/>
          <p:cNvSpPr txBox="1"/>
          <p:nvPr/>
        </p:nvSpPr>
        <p:spPr>
          <a:xfrm>
            <a:off x="857250" y="2986087"/>
            <a:ext cx="495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Engineered a robust NLP pipeline for health discourse.</a:t>
            </a:r>
            <a:endParaRPr/>
          </a:p>
        </p:txBody>
      </p:sp>
      <p:sp>
        <p:nvSpPr>
          <p:cNvPr id="364" name="Google Shape;364;p29"/>
          <p:cNvSpPr txBox="1"/>
          <p:nvPr/>
        </p:nvSpPr>
        <p:spPr>
          <a:xfrm>
            <a:off x="857250" y="3814762"/>
            <a:ext cx="495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Addressed real-world data issues (ASR noise, corruption).</a:t>
            </a:r>
            <a:endParaRPr/>
          </a:p>
        </p:txBody>
      </p:sp>
      <p:sp>
        <p:nvSpPr>
          <p:cNvPr id="365" name="Google Shape;365;p29"/>
          <p:cNvSpPr txBox="1"/>
          <p:nvPr/>
        </p:nvSpPr>
        <p:spPr>
          <a:xfrm>
            <a:off x="857250" y="4643437"/>
            <a:ext cx="495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Validated architecture against human ground truth.</a:t>
            </a:r>
            <a:endParaRPr/>
          </a:p>
        </p:txBody>
      </p:sp>
      <p:sp>
        <p:nvSpPr>
          <p:cNvPr id="366" name="Google Shape;366;p29"/>
          <p:cNvSpPr txBox="1"/>
          <p:nvPr/>
        </p:nvSpPr>
        <p:spPr>
          <a:xfrm>
            <a:off x="571500" y="2938462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367" name="Google Shape;367;p29"/>
          <p:cNvSpPr txBox="1"/>
          <p:nvPr/>
        </p:nvSpPr>
        <p:spPr>
          <a:xfrm>
            <a:off x="571500" y="3767137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368" name="Google Shape;368;p29"/>
          <p:cNvSpPr txBox="1"/>
          <p:nvPr/>
        </p:nvSpPr>
        <p:spPr>
          <a:xfrm>
            <a:off x="571500" y="4595812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73" name="Google Shape;37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4" name="Google Shape;37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571500"/>
            <a:ext cx="11049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0"/>
          <p:cNvSpPr txBox="1"/>
          <p:nvPr/>
        </p:nvSpPr>
        <p:spPr>
          <a:xfrm>
            <a:off x="1143000" y="1817825"/>
            <a:ext cx="9906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Thank You for your attention!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Topic &amp; Motivation</a:t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6799400" y="5642087"/>
            <a:ext cx="4400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10,000+ Hours of Unstructured Video Data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857250" y="2038350"/>
            <a:ext cx="495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Topic: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GLP-1 Agonists (Ozempic/Wegovy) on YouTube.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857250" y="2867025"/>
            <a:ext cx="4953000" cy="185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The Problem: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857250" y="4867275"/>
            <a:ext cx="49530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Goal: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To automatically process transcripts and analyze factual claims and their logical relationships.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571500" y="1990725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571500" y="2819400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571500" y="4819650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1143000" y="3209925"/>
            <a:ext cx="46672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Proliferation of information makes manual tracking impossible.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1143000" y="4038600"/>
            <a:ext cx="46672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Content is noisy, machine-generated, and anecdotal.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857250" y="3162300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857250" y="3990975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pic>
        <p:nvPicPr>
          <p:cNvPr descr="A person sitting in a chair&#10;&#10;AI-generated content may be incorrect."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150" y="1727338"/>
            <a:ext cx="2467133" cy="1413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n&#10;&#10;AI-generated content may be incorrect." id="106" name="Google Shape;106;p14"/>
          <p:cNvPicPr preferRelativeResize="0"/>
          <p:nvPr/>
        </p:nvPicPr>
        <p:blipFill rotWithShape="1">
          <a:blip r:embed="rId4">
            <a:alphaModFix/>
          </a:blip>
          <a:srcRect b="13141" l="0" r="13141" t="0"/>
          <a:stretch/>
        </p:blipFill>
        <p:spPr>
          <a:xfrm>
            <a:off x="9314050" y="2529873"/>
            <a:ext cx="2446282" cy="1393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holding a small tube with a needle in their hand&#10;&#10;AI-generated content may be incorrect." id="107" name="Google Shape;10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5600" y="4148157"/>
            <a:ext cx="2467125" cy="1393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and person sitting in chairs talking&#10;&#10;AI-generated content may be incorrect." id="108" name="Google Shape;10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4225" y="3495850"/>
            <a:ext cx="1747397" cy="100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471612"/>
            <a:ext cx="110490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571500" y="395287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Objective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571500" y="1062037"/>
            <a:ext cx="11049000" cy="285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047750" y="1852612"/>
            <a:ext cx="10701337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B82F6"/>
                </a:solidFill>
                <a:latin typeface="Merriweather"/>
                <a:ea typeface="Merriweather"/>
                <a:cs typeface="Merriweather"/>
                <a:sym typeface="Merriweather"/>
              </a:rPr>
              <a:t>Our Engineering Goal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1047750" y="2681287"/>
            <a:ext cx="101917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rPr>
              <a:t>"To build a machine that could take a raw, messy video and output a structured list of atomic, factual claims."</a:t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1047750" y="4024312"/>
            <a:ext cx="1019175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333500" y="4471987"/>
            <a:ext cx="9906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Classification by </a:t>
            </a: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Stance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(Positive/Negative)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333500" y="4957762"/>
            <a:ext cx="9906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Classification by </a:t>
            </a: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Aspect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333500" y="5443537"/>
            <a:ext cx="9906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Identification of </a:t>
            </a: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Semantic Relationships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1047750" y="4424362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1047750" y="4910137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1047750" y="5395912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/>
        </p:nvSpPr>
        <p:spPr>
          <a:xfrm>
            <a:off x="571500" y="271462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The 5-Phase Pipeline</a:t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571500" y="938212"/>
            <a:ext cx="11049000" cy="285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75" y="2492632"/>
            <a:ext cx="1988800" cy="2222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2" name="Google Shape;13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6600" y="2492632"/>
            <a:ext cx="1988775" cy="2222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3" name="Google Shape;13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1600" y="2492625"/>
            <a:ext cx="1988800" cy="2222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6625" y="2492632"/>
            <a:ext cx="1988775" cy="2222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31625" y="2492625"/>
            <a:ext cx="1988800" cy="214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" name="Google Shape;136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75420" y="2927038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741882" y="3602650"/>
            <a:ext cx="1648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Data Collection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781125" y="4181388"/>
            <a:ext cx="1569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YouTube API &amp; Metadata</a:t>
            </a:r>
            <a:endParaRPr/>
          </a:p>
        </p:txBody>
      </p:sp>
      <p:pic>
        <p:nvPicPr>
          <p:cNvPr descr="image.png" id="139" name="Google Shape;139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16685" y="2927025"/>
            <a:ext cx="2286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3006885" y="3602650"/>
            <a:ext cx="1648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Transcription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3046140" y="4181388"/>
            <a:ext cx="156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Local Whisper Implementation</a:t>
            </a:r>
            <a:endParaRPr/>
          </a:p>
        </p:txBody>
      </p:sp>
      <p:pic>
        <p:nvPicPr>
          <p:cNvPr descr="image.png" id="142" name="Google Shape;142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63480" y="3900400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3" name="Google Shape;143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943601" y="292701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 txBox="1"/>
          <p:nvPr/>
        </p:nvSpPr>
        <p:spPr>
          <a:xfrm>
            <a:off x="5271888" y="3602663"/>
            <a:ext cx="1648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Smart Triage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5311155" y="4181388"/>
            <a:ext cx="156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Branching Logic &amp; Denoising</a:t>
            </a:r>
            <a:endParaRPr/>
          </a:p>
        </p:txBody>
      </p:sp>
      <p:pic>
        <p:nvPicPr>
          <p:cNvPr descr="image.png" id="146" name="Google Shape;146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128495" y="3900400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208604" y="292701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/>
        </p:nvSpPr>
        <p:spPr>
          <a:xfrm>
            <a:off x="7536916" y="3602650"/>
            <a:ext cx="1648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Extraction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7576170" y="4181388"/>
            <a:ext cx="156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Context-Aware Decomposition</a:t>
            </a:r>
            <a:endParaRPr/>
          </a:p>
        </p:txBody>
      </p:sp>
      <p:pic>
        <p:nvPicPr>
          <p:cNvPr descr="image.png" id="150" name="Google Shape;150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393510" y="3900400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1" name="Google Shape;151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473631" y="2927037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9801918" y="3643137"/>
            <a:ext cx="1648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Classification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9841185" y="4262350"/>
            <a:ext cx="1569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13-Aspect Taxonomy</a:t>
            </a:r>
            <a:endParaRPr/>
          </a:p>
        </p:txBody>
      </p:sp>
      <p:pic>
        <p:nvPicPr>
          <p:cNvPr descr="image.png" id="154" name="Google Shape;154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98472" y="3900400"/>
            <a:ext cx="165775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9" name="Google Shape;1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1750" y="1647825"/>
            <a:ext cx="5238750" cy="4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Phase 1: Data Collection &amp; Preparation</a:t>
            </a: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571500" y="3171825"/>
            <a:ext cx="52387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Goal: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Gathering raw materials for analysis.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6838950" y="2462212"/>
            <a:ext cx="4620577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B82F6"/>
                </a:solidFill>
                <a:latin typeface="Merriweather"/>
                <a:ea typeface="Merriweather"/>
                <a:cs typeface="Merriweather"/>
                <a:sym typeface="Merriweather"/>
              </a:rPr>
              <a:t>Output: Central Database</a:t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6838950" y="3214687"/>
            <a:ext cx="44005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File:</a:t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6838950" y="3929062"/>
            <a:ext cx="44005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Columns: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id, title, description, view_count, like_count, comment_count.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6838950" y="4986337"/>
            <a:ext cx="44005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Result: Central database established.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857250" y="3667125"/>
            <a:ext cx="495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Input:</a:t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857250" y="4152900"/>
            <a:ext cx="495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Process: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Python script calls YouTube Data API.</a:t>
            </a:r>
            <a:endParaRPr/>
          </a:p>
        </p:txBody>
      </p:sp>
      <p:pic>
        <p:nvPicPr>
          <p:cNvPr descr="image.png" id="169" name="Google Shape;16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1875" y="3214687"/>
            <a:ext cx="2864346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571500" y="3619500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pic>
        <p:nvPicPr>
          <p:cNvPr descr="image.png" id="171" name="Google Shape;17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1150" y="3667125"/>
            <a:ext cx="2350144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 txBox="1"/>
          <p:nvPr/>
        </p:nvSpPr>
        <p:spPr>
          <a:xfrm>
            <a:off x="571500" y="4105275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7" name="Google Shape;1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1750" y="1647825"/>
            <a:ext cx="5238750" cy="4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Phase 2: Transcription Extraction</a:t>
            </a: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6838950" y="2309812"/>
            <a:ext cx="4620577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EF4444"/>
                </a:solidFill>
                <a:latin typeface="Merriweather"/>
                <a:ea typeface="Merriweather"/>
                <a:cs typeface="Merriweather"/>
                <a:sym typeface="Merriweather"/>
              </a:rPr>
              <a:t>Challenges</a:t>
            </a:r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857250" y="3138487"/>
            <a:ext cx="495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Tools: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yt-dlp (Audio) + </a:t>
            </a: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Whisper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(Text).</a:t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857250" y="3624262"/>
            <a:ext cx="495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Process: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Transcribe every video in master CSV.</a:t>
            </a:r>
            <a:endParaRPr/>
          </a:p>
        </p:txBody>
      </p:sp>
      <p:sp>
        <p:nvSpPr>
          <p:cNvPr id="183" name="Google Shape;183;p18"/>
          <p:cNvSpPr txBox="1"/>
          <p:nvPr/>
        </p:nvSpPr>
        <p:spPr>
          <a:xfrm>
            <a:off x="857250" y="4452937"/>
            <a:ext cx="495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Output: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Fills transcript column.</a:t>
            </a:r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7124700" y="2939774"/>
            <a:ext cx="4114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Bot Detection: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Solved by </a:t>
            </a: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Using `yt-dlp` with browser cookie injection to authenticate as a real user.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41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7086600" y="4294662"/>
            <a:ext cx="4114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CSV Corruption: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Hidden characters broke file structure (</a:t>
            </a: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Solved by </a:t>
            </a: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building</a:t>
            </a:r>
            <a:r>
              <a:rPr lang="en-US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 custom text-cleaning protocol.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).</a:t>
            </a:r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571500" y="3090862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571500" y="3576637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88" name="Google Shape;188;p18"/>
          <p:cNvSpPr txBox="1"/>
          <p:nvPr/>
        </p:nvSpPr>
        <p:spPr>
          <a:xfrm>
            <a:off x="571500" y="4405312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89" name="Google Shape;189;p18"/>
          <p:cNvSpPr txBox="1"/>
          <p:nvPr/>
        </p:nvSpPr>
        <p:spPr>
          <a:xfrm>
            <a:off x="6838950" y="2938462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90" name="Google Shape;190;p18"/>
          <p:cNvSpPr txBox="1"/>
          <p:nvPr/>
        </p:nvSpPr>
        <p:spPr>
          <a:xfrm>
            <a:off x="6800850" y="4215525"/>
            <a:ext cx="454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6838950" y="4595812"/>
            <a:ext cx="133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6" name="Google Shape;19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3095625"/>
            <a:ext cx="355595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7" name="Google Shape;19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7950" y="3095625"/>
            <a:ext cx="355595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8" name="Google Shape;19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4400" y="3095625"/>
            <a:ext cx="3556099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Phase 3: Deep Video-Level Analysis</a:t>
            </a:r>
            <a:endParaRPr/>
          </a:p>
        </p:txBody>
      </p:sp>
      <p:sp>
        <p:nvSpPr>
          <p:cNvPr id="200" name="Google Shape;200;p19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9"/>
          <p:cNvSpPr txBox="1"/>
          <p:nvPr/>
        </p:nvSpPr>
        <p:spPr>
          <a:xfrm>
            <a:off x="571500" y="2609850"/>
            <a:ext cx="11049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Goal: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High-level analysis of content, style, and intent using LLMs.</a:t>
            </a:r>
            <a:endParaRPr/>
          </a:p>
        </p:txBody>
      </p:sp>
      <p:pic>
        <p:nvPicPr>
          <p:cNvPr descr="image.png" id="202" name="Google Shape;20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58900" y="3286125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9"/>
          <p:cNvSpPr txBox="1"/>
          <p:nvPr/>
        </p:nvSpPr>
        <p:spPr>
          <a:xfrm>
            <a:off x="682626" y="3857625"/>
            <a:ext cx="3333697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Triage</a:t>
            </a: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762000" y="4248150"/>
            <a:ext cx="31749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Filter English &amp; Relevance.</a:t>
            </a:r>
            <a:endParaRPr/>
          </a:p>
        </p:txBody>
      </p:sp>
      <p:pic>
        <p:nvPicPr>
          <p:cNvPr descr="image.png" id="205" name="Google Shape;20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81538" y="3286125"/>
            <a:ext cx="428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9"/>
          <p:cNvSpPr txBox="1"/>
          <p:nvPr/>
        </p:nvSpPr>
        <p:spPr>
          <a:xfrm>
            <a:off x="4429076" y="3857625"/>
            <a:ext cx="3333697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Analysis</a:t>
            </a:r>
            <a:endParaRPr/>
          </a:p>
        </p:txBody>
      </p:sp>
      <p:sp>
        <p:nvSpPr>
          <p:cNvPr id="207" name="Google Shape;207;p19"/>
          <p:cNvSpPr txBox="1"/>
          <p:nvPr/>
        </p:nvSpPr>
        <p:spPr>
          <a:xfrm>
            <a:off x="4508450" y="4248150"/>
            <a:ext cx="31749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Stance, Rhetoric, Content Type.</a:t>
            </a:r>
            <a:endParaRPr/>
          </a:p>
        </p:txBody>
      </p:sp>
      <p:pic>
        <p:nvPicPr>
          <p:cNvPr descr="image.png" id="208" name="Google Shape;208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28137" y="3286125"/>
            <a:ext cx="428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9"/>
          <p:cNvSpPr txBox="1"/>
          <p:nvPr/>
        </p:nvSpPr>
        <p:spPr>
          <a:xfrm>
            <a:off x="8175523" y="3857625"/>
            <a:ext cx="3333854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Entities</a:t>
            </a:r>
            <a:endParaRPr/>
          </a:p>
        </p:txBody>
      </p:sp>
      <p:sp>
        <p:nvSpPr>
          <p:cNvPr id="210" name="Google Shape;210;p19"/>
          <p:cNvSpPr txBox="1"/>
          <p:nvPr/>
        </p:nvSpPr>
        <p:spPr>
          <a:xfrm>
            <a:off x="8254900" y="4248150"/>
            <a:ext cx="31750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Drugs, Conditions, Side Effects.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5" name="Google Shape;2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1750" y="1647825"/>
            <a:ext cx="5238750" cy="4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0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Phase 3: Output &amp; Storage</a:t>
            </a: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571500" y="1238250"/>
            <a:ext cx="11049000" cy="285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571500" y="2790825"/>
            <a:ext cx="5500687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B82F6"/>
                </a:solidFill>
                <a:latin typeface="Merriweather"/>
                <a:ea typeface="Merriweather"/>
                <a:cs typeface="Merriweather"/>
                <a:sym typeface="Merriweather"/>
              </a:rPr>
              <a:t>Data Structure</a:t>
            </a:r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571500" y="3400425"/>
            <a:ext cx="52387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Results from all 3 prompts are combined into a single JSON object.</a:t>
            </a:r>
            <a:endParaRPr/>
          </a:p>
        </p:txBody>
      </p:sp>
      <p:sp>
        <p:nvSpPr>
          <p:cNvPr id="220" name="Google Shape;220;p20"/>
          <p:cNvSpPr txBox="1"/>
          <p:nvPr/>
        </p:nvSpPr>
        <p:spPr>
          <a:xfrm>
            <a:off x="571500" y="4314825"/>
            <a:ext cx="52387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Storage: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New column in master CSV.</a:t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6838950" y="2481262"/>
            <a:ext cx="4620577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B82F6"/>
                </a:solidFill>
                <a:latin typeface="Merriweather"/>
                <a:ea typeface="Merriweather"/>
                <a:cs typeface="Merriweather"/>
                <a:sym typeface="Merriweather"/>
              </a:rPr>
              <a:t>Key Metadata Captured</a:t>
            </a:r>
            <a:endParaRPr/>
          </a:p>
        </p:txBody>
      </p:sp>
      <p:pic>
        <p:nvPicPr>
          <p:cNvPr descr="image.png" id="222" name="Google Shape;22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9425" y="4314825"/>
            <a:ext cx="2041624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0"/>
          <p:cNvSpPr txBox="1"/>
          <p:nvPr/>
        </p:nvSpPr>
        <p:spPr>
          <a:xfrm>
            <a:off x="7124700" y="3157537"/>
            <a:ext cx="4114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Stance: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Pro / Neutral / Anti</a:t>
            </a:r>
            <a:endParaRPr/>
          </a:p>
        </p:txBody>
      </p:sp>
      <p:sp>
        <p:nvSpPr>
          <p:cNvPr id="224" name="Google Shape;224;p20"/>
          <p:cNvSpPr txBox="1"/>
          <p:nvPr/>
        </p:nvSpPr>
        <p:spPr>
          <a:xfrm>
            <a:off x="7124700" y="3643312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Speaker Type: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Doctor / Patient / Influencer</a:t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7124700" y="4471987"/>
            <a:ext cx="411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Evidence Level: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Anecdotal vs Cited Research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6838950" y="3109912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6838950" y="3595687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6838950" y="4424362"/>
            <a:ext cx="133350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3" name="Google Shape;2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505075"/>
            <a:ext cx="5238750" cy="398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4" name="Google Shape;23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505075"/>
            <a:ext cx="5238750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1"/>
          <p:cNvSpPr txBox="1"/>
          <p:nvPr/>
        </p:nvSpPr>
        <p:spPr>
          <a:xfrm>
            <a:off x="571500" y="371475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E293B"/>
                </a:solidFill>
                <a:latin typeface="Merriweather"/>
                <a:ea typeface="Merriweather"/>
                <a:cs typeface="Merriweather"/>
                <a:sym typeface="Merriweather"/>
              </a:rPr>
              <a:t>Methodology: Validation Protocol</a:t>
            </a:r>
            <a:endParaRPr/>
          </a:p>
        </p:txBody>
      </p:sp>
      <p:sp>
        <p:nvSpPr>
          <p:cNvPr id="236" name="Google Shape;236;p21"/>
          <p:cNvSpPr/>
          <p:nvPr/>
        </p:nvSpPr>
        <p:spPr>
          <a:xfrm>
            <a:off x="571500" y="1038225"/>
            <a:ext cx="11049000" cy="285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1"/>
          <p:cNvSpPr txBox="1"/>
          <p:nvPr/>
        </p:nvSpPr>
        <p:spPr>
          <a:xfrm>
            <a:off x="571500" y="1676400"/>
            <a:ext cx="11049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To ensure high-quality data, we established a human-verified benchmark before running scale processing.</a:t>
            </a:r>
            <a:endParaRPr/>
          </a:p>
        </p:txBody>
      </p:sp>
      <p:sp>
        <p:nvSpPr>
          <p:cNvPr id="238" name="Google Shape;238;p21"/>
          <p:cNvSpPr txBox="1"/>
          <p:nvPr/>
        </p:nvSpPr>
        <p:spPr>
          <a:xfrm>
            <a:off x="876300" y="2809875"/>
            <a:ext cx="486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65314"/>
                </a:solidFill>
                <a:latin typeface="Merriweather"/>
                <a:ea typeface="Merriweather"/>
                <a:cs typeface="Merriweather"/>
                <a:sym typeface="Merriweather"/>
              </a:rPr>
              <a:t>1. Ground Truth Creation</a:t>
            </a:r>
            <a:endParaRPr/>
          </a:p>
        </p:txBody>
      </p:sp>
      <p:sp>
        <p:nvSpPr>
          <p:cNvPr id="239" name="Google Shape;239;p21"/>
          <p:cNvSpPr txBox="1"/>
          <p:nvPr/>
        </p:nvSpPr>
        <p:spPr>
          <a:xfrm>
            <a:off x="6686550" y="2809875"/>
            <a:ext cx="486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2. Optimization Loop</a:t>
            </a:r>
            <a:endParaRPr/>
          </a:p>
        </p:txBody>
      </p:sp>
      <p:sp>
        <p:nvSpPr>
          <p:cNvPr id="240" name="Google Shape;240;p21"/>
          <p:cNvSpPr txBox="1"/>
          <p:nvPr/>
        </p:nvSpPr>
        <p:spPr>
          <a:xfrm>
            <a:off x="1162050" y="3343275"/>
            <a:ext cx="4343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14 Videos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selected for manual review.</a:t>
            </a:r>
            <a:endParaRPr/>
          </a:p>
        </p:txBody>
      </p:sp>
      <p:sp>
        <p:nvSpPr>
          <p:cNvPr id="241" name="Google Shape;241;p21"/>
          <p:cNvSpPr txBox="1"/>
          <p:nvPr/>
        </p:nvSpPr>
        <p:spPr>
          <a:xfrm>
            <a:off x="1162050" y="3829050"/>
            <a:ext cx="4343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Dual Annotation: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Two researchers (Farnoush &amp; Elham) extracted claims independently.</a:t>
            </a:r>
            <a:endParaRPr/>
          </a:p>
        </p:txBody>
      </p:sp>
      <p:sp>
        <p:nvSpPr>
          <p:cNvPr id="242" name="Google Shape;242;p21"/>
          <p:cNvSpPr txBox="1"/>
          <p:nvPr/>
        </p:nvSpPr>
        <p:spPr>
          <a:xfrm>
            <a:off x="1162050" y="5000625"/>
            <a:ext cx="4343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Consensus: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Meetings to resolve disagreements and finalize the "Gold Standard."</a:t>
            </a:r>
            <a:endParaRPr/>
          </a:p>
        </p:txBody>
      </p:sp>
      <p:sp>
        <p:nvSpPr>
          <p:cNvPr id="243" name="Google Shape;243;p21"/>
          <p:cNvSpPr txBox="1"/>
          <p:nvPr/>
        </p:nvSpPr>
        <p:spPr>
          <a:xfrm>
            <a:off x="6972300" y="3343275"/>
            <a:ext cx="4343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We tested multiple prompt architectures against this Gold Standard.</a:t>
            </a:r>
            <a:endParaRPr/>
          </a:p>
        </p:txBody>
      </p:sp>
      <p:sp>
        <p:nvSpPr>
          <p:cNvPr id="244" name="Google Shape;244;p21"/>
          <p:cNvSpPr txBox="1"/>
          <p:nvPr/>
        </p:nvSpPr>
        <p:spPr>
          <a:xfrm>
            <a:off x="6972300" y="4514850"/>
            <a:ext cx="4343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Calculated </a:t>
            </a:r>
            <a:r>
              <a:rPr b="1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F1-Score</a:t>
            </a: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 (Semantic Match) for each attempt.</a:t>
            </a:r>
            <a:endParaRPr/>
          </a:p>
        </p:txBody>
      </p:sp>
      <p:sp>
        <p:nvSpPr>
          <p:cNvPr id="245" name="Google Shape;245;p21"/>
          <p:cNvSpPr txBox="1"/>
          <p:nvPr/>
        </p:nvSpPr>
        <p:spPr>
          <a:xfrm>
            <a:off x="6972300" y="5343525"/>
            <a:ext cx="4343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Refined prompts iteratively until performance was maximized.</a:t>
            </a:r>
            <a:endParaRPr/>
          </a:p>
        </p:txBody>
      </p:sp>
      <p:sp>
        <p:nvSpPr>
          <p:cNvPr id="246" name="Google Shape;246;p21"/>
          <p:cNvSpPr txBox="1"/>
          <p:nvPr/>
        </p:nvSpPr>
        <p:spPr>
          <a:xfrm>
            <a:off x="876300" y="3295650"/>
            <a:ext cx="133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47" name="Google Shape;247;p21"/>
          <p:cNvSpPr txBox="1"/>
          <p:nvPr/>
        </p:nvSpPr>
        <p:spPr>
          <a:xfrm>
            <a:off x="876300" y="3781425"/>
            <a:ext cx="133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48" name="Google Shape;248;p21"/>
          <p:cNvSpPr txBox="1"/>
          <p:nvPr/>
        </p:nvSpPr>
        <p:spPr>
          <a:xfrm>
            <a:off x="876300" y="4953000"/>
            <a:ext cx="133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49" name="Google Shape;249;p21"/>
          <p:cNvSpPr txBox="1"/>
          <p:nvPr/>
        </p:nvSpPr>
        <p:spPr>
          <a:xfrm>
            <a:off x="6686550" y="3295650"/>
            <a:ext cx="133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50" name="Google Shape;250;p21"/>
          <p:cNvSpPr txBox="1"/>
          <p:nvPr/>
        </p:nvSpPr>
        <p:spPr>
          <a:xfrm>
            <a:off x="6686550" y="4467225"/>
            <a:ext cx="133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251" name="Google Shape;251;p21"/>
          <p:cNvSpPr txBox="1"/>
          <p:nvPr/>
        </p:nvSpPr>
        <p:spPr>
          <a:xfrm>
            <a:off x="6686550" y="5295900"/>
            <a:ext cx="133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3B82F6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