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63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2" r:id="rId3"/>
    <p:sldId id="260" r:id="rId4"/>
    <p:sldId id="268" r:id="rId5"/>
    <p:sldId id="258" r:id="rId6"/>
    <p:sldId id="270" r:id="rId7"/>
    <p:sldId id="271" r:id="rId8"/>
    <p:sldId id="269" r:id="rId9"/>
    <p:sldId id="27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44"/>
    <p:restoredTop sz="94692"/>
  </p:normalViewPr>
  <p:slideViewPr>
    <p:cSldViewPr snapToGrid="0">
      <p:cViewPr varScale="1">
        <p:scale>
          <a:sx n="114" d="100"/>
          <a:sy n="114" d="100"/>
        </p:scale>
        <p:origin x="808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86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28D9C3-2015-4797-A8F7-971536C21C2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01B3DF8-F4F8-493D-871D-A9F07433CA8C}">
      <dgm:prSet/>
      <dgm:spPr/>
      <dgm:t>
        <a:bodyPr/>
        <a:lstStyle/>
        <a:p>
          <a:r>
            <a:rPr lang="en-US" b="0" i="0">
              <a:latin typeface="Gill Sans" panose="020B0502020104020203" pitchFamily="34" charset="-79"/>
              <a:cs typeface="Gill Sans" panose="020B0502020104020203" pitchFamily="34" charset="-79"/>
            </a:rPr>
            <a:t>Pendulum Swing-up</a:t>
          </a:r>
        </a:p>
      </dgm:t>
    </dgm:pt>
    <dgm:pt modelId="{807FDAB6-315B-4F07-AA72-5AE4ADBBD62C}" type="parTrans" cxnId="{4E7D7093-4C86-49E2-B381-5A9E91E50A48}">
      <dgm:prSet/>
      <dgm:spPr/>
      <dgm:t>
        <a:bodyPr/>
        <a:lstStyle/>
        <a:p>
          <a:endParaRPr lang="en-US" b="0" i="0">
            <a:latin typeface="Gill Sans" panose="020B0502020104020203" pitchFamily="34" charset="-79"/>
            <a:cs typeface="Gill Sans" panose="020B0502020104020203" pitchFamily="34" charset="-79"/>
          </a:endParaRPr>
        </a:p>
      </dgm:t>
    </dgm:pt>
    <dgm:pt modelId="{857CCBD0-FE90-41E8-AE63-43C0DDADA5F4}" type="sibTrans" cxnId="{4E7D7093-4C86-49E2-B381-5A9E91E50A48}">
      <dgm:prSet/>
      <dgm:spPr/>
      <dgm:t>
        <a:bodyPr/>
        <a:lstStyle/>
        <a:p>
          <a:endParaRPr lang="en-US" b="0" i="0">
            <a:latin typeface="Gill Sans" panose="020B0502020104020203" pitchFamily="34" charset="-79"/>
            <a:cs typeface="Gill Sans" panose="020B0502020104020203" pitchFamily="34" charset="-79"/>
          </a:endParaRPr>
        </a:p>
      </dgm:t>
    </dgm:pt>
    <dgm:pt modelId="{7464441B-3385-4051-B919-5609D4253DA1}">
      <dgm:prSet/>
      <dgm:spPr/>
      <dgm:t>
        <a:bodyPr/>
        <a:lstStyle/>
        <a:p>
          <a:r>
            <a:rPr lang="en-US" b="0" i="0">
              <a:latin typeface="Gill Sans" panose="020B0502020104020203" pitchFamily="34" charset="-79"/>
              <a:cs typeface="Gill Sans" panose="020B0502020104020203" pitchFamily="34" charset="-79"/>
            </a:rPr>
            <a:t>Offline and Noisy Online</a:t>
          </a:r>
        </a:p>
      </dgm:t>
    </dgm:pt>
    <dgm:pt modelId="{A4AB7627-EE2D-4C5A-B3EA-8CB982E2B5F9}" type="parTrans" cxnId="{21BEE4E2-6036-4D0A-8D25-3D1A6964DA48}">
      <dgm:prSet/>
      <dgm:spPr/>
      <dgm:t>
        <a:bodyPr/>
        <a:lstStyle/>
        <a:p>
          <a:endParaRPr lang="en-US" b="0" i="0">
            <a:latin typeface="Gill Sans" panose="020B0502020104020203" pitchFamily="34" charset="-79"/>
            <a:cs typeface="Gill Sans" panose="020B0502020104020203" pitchFamily="34" charset="-79"/>
          </a:endParaRPr>
        </a:p>
      </dgm:t>
    </dgm:pt>
    <dgm:pt modelId="{3923A435-76A7-4C50-8E0F-5BDEAA76CA11}" type="sibTrans" cxnId="{21BEE4E2-6036-4D0A-8D25-3D1A6964DA48}">
      <dgm:prSet/>
      <dgm:spPr/>
      <dgm:t>
        <a:bodyPr/>
        <a:lstStyle/>
        <a:p>
          <a:endParaRPr lang="en-US" b="0" i="0">
            <a:latin typeface="Gill Sans" panose="020B0502020104020203" pitchFamily="34" charset="-79"/>
            <a:cs typeface="Gill Sans" panose="020B0502020104020203" pitchFamily="34" charset="-79"/>
          </a:endParaRPr>
        </a:p>
      </dgm:t>
    </dgm:pt>
    <dgm:pt modelId="{96A1A142-C3C3-4D23-9330-1BBD27C3CDBC}">
      <dgm:prSet/>
      <dgm:spPr/>
      <dgm:t>
        <a:bodyPr/>
        <a:lstStyle/>
        <a:p>
          <a:r>
            <a:rPr lang="en-US" b="0" i="0" dirty="0">
              <a:latin typeface="Gill Sans" panose="020B0502020104020203" pitchFamily="34" charset="-79"/>
              <a:cs typeface="Gill Sans" panose="020B0502020104020203" pitchFamily="34" charset="-79"/>
            </a:rPr>
            <a:t>Non-stationary Oscillator</a:t>
          </a:r>
        </a:p>
      </dgm:t>
    </dgm:pt>
    <dgm:pt modelId="{4223F505-33B9-4E90-A09C-88AB8C18EB4D}" type="parTrans" cxnId="{A651C48F-DDB5-4DFB-BCF8-47C3F018BA83}">
      <dgm:prSet/>
      <dgm:spPr/>
      <dgm:t>
        <a:bodyPr/>
        <a:lstStyle/>
        <a:p>
          <a:endParaRPr lang="en-US" b="0" i="0">
            <a:latin typeface="Gill Sans" panose="020B0502020104020203" pitchFamily="34" charset="-79"/>
            <a:cs typeface="Gill Sans" panose="020B0502020104020203" pitchFamily="34" charset="-79"/>
          </a:endParaRPr>
        </a:p>
      </dgm:t>
    </dgm:pt>
    <dgm:pt modelId="{65E2CF0F-BBE5-4AB2-AB65-9BFFA4119E8D}" type="sibTrans" cxnId="{A651C48F-DDB5-4DFB-BCF8-47C3F018BA83}">
      <dgm:prSet/>
      <dgm:spPr/>
      <dgm:t>
        <a:bodyPr/>
        <a:lstStyle/>
        <a:p>
          <a:endParaRPr lang="en-US" b="0" i="0">
            <a:latin typeface="Gill Sans" panose="020B0502020104020203" pitchFamily="34" charset="-79"/>
            <a:cs typeface="Gill Sans" panose="020B0502020104020203" pitchFamily="34" charset="-79"/>
          </a:endParaRPr>
        </a:p>
      </dgm:t>
    </dgm:pt>
    <dgm:pt modelId="{2EBC37C5-F386-432E-BDDD-B748276001E2}">
      <dgm:prSet/>
      <dgm:spPr/>
      <dgm:t>
        <a:bodyPr/>
        <a:lstStyle/>
        <a:p>
          <a:r>
            <a:rPr lang="en-US" b="0" i="0">
              <a:latin typeface="Gill Sans" panose="020B0502020104020203" pitchFamily="34" charset="-79"/>
              <a:cs typeface="Gill Sans" panose="020B0502020104020203" pitchFamily="34" charset="-79"/>
            </a:rPr>
            <a:t>Model parameters change over time</a:t>
          </a:r>
        </a:p>
      </dgm:t>
    </dgm:pt>
    <dgm:pt modelId="{C19093E2-2442-405E-8D41-0AE87B69403B}" type="parTrans" cxnId="{2D84A79A-7ABF-447C-A23F-F6097F13CCD8}">
      <dgm:prSet/>
      <dgm:spPr/>
      <dgm:t>
        <a:bodyPr/>
        <a:lstStyle/>
        <a:p>
          <a:endParaRPr lang="en-US" b="0" i="0">
            <a:latin typeface="Gill Sans" panose="020B0502020104020203" pitchFamily="34" charset="-79"/>
            <a:cs typeface="Gill Sans" panose="020B0502020104020203" pitchFamily="34" charset="-79"/>
          </a:endParaRPr>
        </a:p>
      </dgm:t>
    </dgm:pt>
    <dgm:pt modelId="{93FB0B9C-440C-46D5-8712-9F0387D5A88D}" type="sibTrans" cxnId="{2D84A79A-7ABF-447C-A23F-F6097F13CCD8}">
      <dgm:prSet/>
      <dgm:spPr/>
      <dgm:t>
        <a:bodyPr/>
        <a:lstStyle/>
        <a:p>
          <a:endParaRPr lang="en-US" b="0" i="0">
            <a:latin typeface="Gill Sans" panose="020B0502020104020203" pitchFamily="34" charset="-79"/>
            <a:cs typeface="Gill Sans" panose="020B0502020104020203" pitchFamily="34" charset="-79"/>
          </a:endParaRPr>
        </a:p>
      </dgm:t>
    </dgm:pt>
    <dgm:pt modelId="{87425AC0-6FF3-4744-BA4E-CB1AA6408817}">
      <dgm:prSet/>
      <dgm:spPr/>
      <dgm:t>
        <a:bodyPr/>
        <a:lstStyle/>
        <a:p>
          <a:r>
            <a:rPr lang="en-US" b="0" i="0" dirty="0">
              <a:latin typeface="Gill Sans" panose="020B0502020104020203" pitchFamily="34" charset="-79"/>
              <a:cs typeface="Gill Sans" panose="020B0502020104020203" pitchFamily="34" charset="-79"/>
            </a:rPr>
            <a:t>Compare Model-based vs. Model-free</a:t>
          </a:r>
        </a:p>
      </dgm:t>
    </dgm:pt>
    <dgm:pt modelId="{688C1196-C95F-4A85-BB9F-077641DB5E25}" type="parTrans" cxnId="{5B145FD4-C5EA-4ACC-A356-59446D04A040}">
      <dgm:prSet/>
      <dgm:spPr/>
      <dgm:t>
        <a:bodyPr/>
        <a:lstStyle/>
        <a:p>
          <a:endParaRPr lang="en-US" b="0" i="0">
            <a:latin typeface="Gill Sans" panose="020B0502020104020203" pitchFamily="34" charset="-79"/>
            <a:cs typeface="Gill Sans" panose="020B0502020104020203" pitchFamily="34" charset="-79"/>
          </a:endParaRPr>
        </a:p>
      </dgm:t>
    </dgm:pt>
    <dgm:pt modelId="{FF893DDD-B5F7-46EA-84D2-F02EFAC0F7FA}" type="sibTrans" cxnId="{5B145FD4-C5EA-4ACC-A356-59446D04A040}">
      <dgm:prSet/>
      <dgm:spPr/>
      <dgm:t>
        <a:bodyPr/>
        <a:lstStyle/>
        <a:p>
          <a:endParaRPr lang="en-US" b="0" i="0">
            <a:latin typeface="Gill Sans" panose="020B0502020104020203" pitchFamily="34" charset="-79"/>
            <a:cs typeface="Gill Sans" panose="020B0502020104020203" pitchFamily="34" charset="-79"/>
          </a:endParaRPr>
        </a:p>
      </dgm:t>
    </dgm:pt>
    <dgm:pt modelId="{2058B9F9-5402-445B-B79E-89BE6C3C7829}">
      <dgm:prSet/>
      <dgm:spPr/>
      <dgm:t>
        <a:bodyPr/>
        <a:lstStyle/>
        <a:p>
          <a:r>
            <a:rPr lang="en-US" b="0" i="0">
              <a:latin typeface="Gill Sans" panose="020B0502020104020203" pitchFamily="34" charset="-79"/>
              <a:cs typeface="Gill Sans" panose="020B0502020104020203" pitchFamily="34" charset="-79"/>
            </a:rPr>
            <a:t>DQN</a:t>
          </a:r>
        </a:p>
      </dgm:t>
    </dgm:pt>
    <dgm:pt modelId="{343D7B9E-9ACC-4AC3-A2FB-29766B3624BF}" type="parTrans" cxnId="{0AF55587-4410-472B-B3BF-733CC45243F2}">
      <dgm:prSet/>
      <dgm:spPr/>
      <dgm:t>
        <a:bodyPr/>
        <a:lstStyle/>
        <a:p>
          <a:endParaRPr lang="en-US" b="0" i="0">
            <a:latin typeface="Gill Sans" panose="020B0502020104020203" pitchFamily="34" charset="-79"/>
            <a:cs typeface="Gill Sans" panose="020B0502020104020203" pitchFamily="34" charset="-79"/>
          </a:endParaRPr>
        </a:p>
      </dgm:t>
    </dgm:pt>
    <dgm:pt modelId="{770E05E3-09F0-498E-86E5-A62D6CF4F60A}" type="sibTrans" cxnId="{0AF55587-4410-472B-B3BF-733CC45243F2}">
      <dgm:prSet/>
      <dgm:spPr/>
      <dgm:t>
        <a:bodyPr/>
        <a:lstStyle/>
        <a:p>
          <a:endParaRPr lang="en-US" b="0" i="0">
            <a:latin typeface="Gill Sans" panose="020B0502020104020203" pitchFamily="34" charset="-79"/>
            <a:cs typeface="Gill Sans" panose="020B0502020104020203" pitchFamily="34" charset="-79"/>
          </a:endParaRPr>
        </a:p>
      </dgm:t>
    </dgm:pt>
    <dgm:pt modelId="{E9940677-CD76-41FB-9A98-3F780E651E4A}">
      <dgm:prSet/>
      <dgm:spPr/>
      <dgm:t>
        <a:bodyPr/>
        <a:lstStyle/>
        <a:p>
          <a:r>
            <a:rPr lang="en-US" b="0" i="0">
              <a:latin typeface="Gill Sans" panose="020B0502020104020203" pitchFamily="34" charset="-79"/>
              <a:cs typeface="Gill Sans" panose="020B0502020104020203" pitchFamily="34" charset="-79"/>
            </a:rPr>
            <a:t>NN</a:t>
          </a:r>
        </a:p>
      </dgm:t>
    </dgm:pt>
    <dgm:pt modelId="{1FD332EE-5929-454F-9DC4-23306A879495}" type="parTrans" cxnId="{6B02CE2B-B51C-4E87-9E34-10EF63BF6551}">
      <dgm:prSet/>
      <dgm:spPr/>
      <dgm:t>
        <a:bodyPr/>
        <a:lstStyle/>
        <a:p>
          <a:endParaRPr lang="en-US" b="0" i="0">
            <a:latin typeface="Gill Sans" panose="020B0502020104020203" pitchFamily="34" charset="-79"/>
            <a:cs typeface="Gill Sans" panose="020B0502020104020203" pitchFamily="34" charset="-79"/>
          </a:endParaRPr>
        </a:p>
      </dgm:t>
    </dgm:pt>
    <dgm:pt modelId="{9ACAECBC-C627-44FC-BC34-EF018476A0A6}" type="sibTrans" cxnId="{6B02CE2B-B51C-4E87-9E34-10EF63BF6551}">
      <dgm:prSet/>
      <dgm:spPr/>
      <dgm:t>
        <a:bodyPr/>
        <a:lstStyle/>
        <a:p>
          <a:endParaRPr lang="en-US" b="0" i="0">
            <a:latin typeface="Gill Sans" panose="020B0502020104020203" pitchFamily="34" charset="-79"/>
            <a:cs typeface="Gill Sans" panose="020B0502020104020203" pitchFamily="34" charset="-79"/>
          </a:endParaRPr>
        </a:p>
      </dgm:t>
    </dgm:pt>
    <dgm:pt modelId="{A5DB16D5-C845-4ED3-9C99-33BC7258B160}">
      <dgm:prSet/>
      <dgm:spPr/>
      <dgm:t>
        <a:bodyPr/>
        <a:lstStyle/>
        <a:p>
          <a:r>
            <a:rPr lang="en-US" b="0" i="0">
              <a:latin typeface="Gill Sans" panose="020B0502020104020203" pitchFamily="34" charset="-79"/>
              <a:cs typeface="Gill Sans" panose="020B0502020104020203" pitchFamily="34" charset="-79"/>
            </a:rPr>
            <a:t>SINDy</a:t>
          </a:r>
        </a:p>
      </dgm:t>
    </dgm:pt>
    <dgm:pt modelId="{CB4B396F-5219-401E-8FC5-2A20A0BF284F}" type="parTrans" cxnId="{90B27B16-5262-439C-9447-2C40C78B1E8D}">
      <dgm:prSet/>
      <dgm:spPr/>
      <dgm:t>
        <a:bodyPr/>
        <a:lstStyle/>
        <a:p>
          <a:endParaRPr lang="en-US" b="0" i="0">
            <a:latin typeface="Gill Sans" panose="020B0502020104020203" pitchFamily="34" charset="-79"/>
            <a:cs typeface="Gill Sans" panose="020B0502020104020203" pitchFamily="34" charset="-79"/>
          </a:endParaRPr>
        </a:p>
      </dgm:t>
    </dgm:pt>
    <dgm:pt modelId="{E9F79B43-1180-464C-9C83-79271FF06971}" type="sibTrans" cxnId="{90B27B16-5262-439C-9447-2C40C78B1E8D}">
      <dgm:prSet/>
      <dgm:spPr/>
      <dgm:t>
        <a:bodyPr/>
        <a:lstStyle/>
        <a:p>
          <a:endParaRPr lang="en-US" b="0" i="0">
            <a:latin typeface="Gill Sans" panose="020B0502020104020203" pitchFamily="34" charset="-79"/>
            <a:cs typeface="Gill Sans" panose="020B0502020104020203" pitchFamily="34" charset="-79"/>
          </a:endParaRPr>
        </a:p>
      </dgm:t>
    </dgm:pt>
    <dgm:pt modelId="{D065D0C6-F24E-134E-BEBA-0B17199A5414}" type="pres">
      <dgm:prSet presAssocID="{B028D9C3-2015-4797-A8F7-971536C21C20}" presName="linear" presStyleCnt="0">
        <dgm:presLayoutVars>
          <dgm:animLvl val="lvl"/>
          <dgm:resizeHandles val="exact"/>
        </dgm:presLayoutVars>
      </dgm:prSet>
      <dgm:spPr/>
    </dgm:pt>
    <dgm:pt modelId="{755877D6-2154-914E-B0D3-33B4979E5296}" type="pres">
      <dgm:prSet presAssocID="{401B3DF8-F4F8-493D-871D-A9F07433CA8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DE411E1-AAE5-6346-8DD6-434326F96D42}" type="pres">
      <dgm:prSet presAssocID="{401B3DF8-F4F8-493D-871D-A9F07433CA8C}" presName="childText" presStyleLbl="revTx" presStyleIdx="0" presStyleCnt="2">
        <dgm:presLayoutVars>
          <dgm:bulletEnabled val="1"/>
        </dgm:presLayoutVars>
      </dgm:prSet>
      <dgm:spPr/>
    </dgm:pt>
    <dgm:pt modelId="{70612097-9296-4444-8D58-F2893F44B5A5}" type="pres">
      <dgm:prSet presAssocID="{96A1A142-C3C3-4D23-9330-1BBD27C3CDBC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CBC1BB7-A71B-3D46-9B1F-FE7BF8150D91}" type="pres">
      <dgm:prSet presAssocID="{96A1A142-C3C3-4D23-9330-1BBD27C3CDBC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72CD1413-6234-DC47-834C-01EC56F9C53D}" type="presOf" srcId="{2EBC37C5-F386-432E-BDDD-B748276001E2}" destId="{BCBC1BB7-A71B-3D46-9B1F-FE7BF8150D91}" srcOrd="0" destOrd="0" presId="urn:microsoft.com/office/officeart/2005/8/layout/vList2"/>
    <dgm:cxn modelId="{90B27B16-5262-439C-9447-2C40C78B1E8D}" srcId="{87425AC0-6FF3-4744-BA4E-CB1AA6408817}" destId="{A5DB16D5-C845-4ED3-9C99-33BC7258B160}" srcOrd="2" destOrd="0" parTransId="{CB4B396F-5219-401E-8FC5-2A20A0BF284F}" sibTransId="{E9F79B43-1180-464C-9C83-79271FF06971}"/>
    <dgm:cxn modelId="{6B02CE2B-B51C-4E87-9E34-10EF63BF6551}" srcId="{87425AC0-6FF3-4744-BA4E-CB1AA6408817}" destId="{E9940677-CD76-41FB-9A98-3F780E651E4A}" srcOrd="1" destOrd="0" parTransId="{1FD332EE-5929-454F-9DC4-23306A879495}" sibTransId="{9ACAECBC-C627-44FC-BC34-EF018476A0A6}"/>
    <dgm:cxn modelId="{29192D6B-B723-0645-AA15-FEA1E1121D0F}" type="presOf" srcId="{87425AC0-6FF3-4744-BA4E-CB1AA6408817}" destId="{BCBC1BB7-A71B-3D46-9B1F-FE7BF8150D91}" srcOrd="0" destOrd="1" presId="urn:microsoft.com/office/officeart/2005/8/layout/vList2"/>
    <dgm:cxn modelId="{F1FCE86E-BE70-DF41-96C2-5A99DB709F5F}" type="presOf" srcId="{E9940677-CD76-41FB-9A98-3F780E651E4A}" destId="{BCBC1BB7-A71B-3D46-9B1F-FE7BF8150D91}" srcOrd="0" destOrd="3" presId="urn:microsoft.com/office/officeart/2005/8/layout/vList2"/>
    <dgm:cxn modelId="{0AF55587-4410-472B-B3BF-733CC45243F2}" srcId="{87425AC0-6FF3-4744-BA4E-CB1AA6408817}" destId="{2058B9F9-5402-445B-B79E-89BE6C3C7829}" srcOrd="0" destOrd="0" parTransId="{343D7B9E-9ACC-4AC3-A2FB-29766B3624BF}" sibTransId="{770E05E3-09F0-498E-86E5-A62D6CF4F60A}"/>
    <dgm:cxn modelId="{A651C48F-DDB5-4DFB-BCF8-47C3F018BA83}" srcId="{B028D9C3-2015-4797-A8F7-971536C21C20}" destId="{96A1A142-C3C3-4D23-9330-1BBD27C3CDBC}" srcOrd="1" destOrd="0" parTransId="{4223F505-33B9-4E90-A09C-88AB8C18EB4D}" sibTransId="{65E2CF0F-BBE5-4AB2-AB65-9BFFA4119E8D}"/>
    <dgm:cxn modelId="{4E7D7093-4C86-49E2-B381-5A9E91E50A48}" srcId="{B028D9C3-2015-4797-A8F7-971536C21C20}" destId="{401B3DF8-F4F8-493D-871D-A9F07433CA8C}" srcOrd="0" destOrd="0" parTransId="{807FDAB6-315B-4F07-AA72-5AE4ADBBD62C}" sibTransId="{857CCBD0-FE90-41E8-AE63-43C0DDADA5F4}"/>
    <dgm:cxn modelId="{90850B94-7C04-AF49-A9C6-FDFC13DE82C1}" type="presOf" srcId="{A5DB16D5-C845-4ED3-9C99-33BC7258B160}" destId="{BCBC1BB7-A71B-3D46-9B1F-FE7BF8150D91}" srcOrd="0" destOrd="4" presId="urn:microsoft.com/office/officeart/2005/8/layout/vList2"/>
    <dgm:cxn modelId="{14A3E996-839E-5249-AB35-496CD2C17CB9}" type="presOf" srcId="{B028D9C3-2015-4797-A8F7-971536C21C20}" destId="{D065D0C6-F24E-134E-BEBA-0B17199A5414}" srcOrd="0" destOrd="0" presId="urn:microsoft.com/office/officeart/2005/8/layout/vList2"/>
    <dgm:cxn modelId="{2D84A79A-7ABF-447C-A23F-F6097F13CCD8}" srcId="{96A1A142-C3C3-4D23-9330-1BBD27C3CDBC}" destId="{2EBC37C5-F386-432E-BDDD-B748276001E2}" srcOrd="0" destOrd="0" parTransId="{C19093E2-2442-405E-8D41-0AE87B69403B}" sibTransId="{93FB0B9C-440C-46D5-8712-9F0387D5A88D}"/>
    <dgm:cxn modelId="{C9A2E8B0-685F-2643-B281-3FF1518A74E2}" type="presOf" srcId="{2058B9F9-5402-445B-B79E-89BE6C3C7829}" destId="{BCBC1BB7-A71B-3D46-9B1F-FE7BF8150D91}" srcOrd="0" destOrd="2" presId="urn:microsoft.com/office/officeart/2005/8/layout/vList2"/>
    <dgm:cxn modelId="{BAD168CA-4ED0-D844-801A-FA8B12548730}" type="presOf" srcId="{401B3DF8-F4F8-493D-871D-A9F07433CA8C}" destId="{755877D6-2154-914E-B0D3-33B4979E5296}" srcOrd="0" destOrd="0" presId="urn:microsoft.com/office/officeart/2005/8/layout/vList2"/>
    <dgm:cxn modelId="{5B145FD4-C5EA-4ACC-A356-59446D04A040}" srcId="{2EBC37C5-F386-432E-BDDD-B748276001E2}" destId="{87425AC0-6FF3-4744-BA4E-CB1AA6408817}" srcOrd="0" destOrd="0" parTransId="{688C1196-C95F-4A85-BB9F-077641DB5E25}" sibTransId="{FF893DDD-B5F7-46EA-84D2-F02EFAC0F7FA}"/>
    <dgm:cxn modelId="{E99039D8-9D59-B645-B400-5A024D3EF0D6}" type="presOf" srcId="{96A1A142-C3C3-4D23-9330-1BBD27C3CDBC}" destId="{70612097-9296-4444-8D58-F2893F44B5A5}" srcOrd="0" destOrd="0" presId="urn:microsoft.com/office/officeart/2005/8/layout/vList2"/>
    <dgm:cxn modelId="{21BEE4E2-6036-4D0A-8D25-3D1A6964DA48}" srcId="{401B3DF8-F4F8-493D-871D-A9F07433CA8C}" destId="{7464441B-3385-4051-B919-5609D4253DA1}" srcOrd="0" destOrd="0" parTransId="{A4AB7627-EE2D-4C5A-B3EA-8CB982E2B5F9}" sibTransId="{3923A435-76A7-4C50-8E0F-5BDEAA76CA11}"/>
    <dgm:cxn modelId="{D36FD4FE-9EEE-9E4A-9169-AD24FC8DD493}" type="presOf" srcId="{7464441B-3385-4051-B919-5609D4253DA1}" destId="{3DE411E1-AAE5-6346-8DD6-434326F96D42}" srcOrd="0" destOrd="0" presId="urn:microsoft.com/office/officeart/2005/8/layout/vList2"/>
    <dgm:cxn modelId="{176BE9D9-B0A2-E740-BCB0-74A0F1D682C7}" type="presParOf" srcId="{D065D0C6-F24E-134E-BEBA-0B17199A5414}" destId="{755877D6-2154-914E-B0D3-33B4979E5296}" srcOrd="0" destOrd="0" presId="urn:microsoft.com/office/officeart/2005/8/layout/vList2"/>
    <dgm:cxn modelId="{EBFBE073-83B8-7441-A8E1-90F8A902D4A0}" type="presParOf" srcId="{D065D0C6-F24E-134E-BEBA-0B17199A5414}" destId="{3DE411E1-AAE5-6346-8DD6-434326F96D42}" srcOrd="1" destOrd="0" presId="urn:microsoft.com/office/officeart/2005/8/layout/vList2"/>
    <dgm:cxn modelId="{B1ECEB67-A6FF-EF43-8BAF-7510770D4516}" type="presParOf" srcId="{D065D0C6-F24E-134E-BEBA-0B17199A5414}" destId="{70612097-9296-4444-8D58-F2893F44B5A5}" srcOrd="2" destOrd="0" presId="urn:microsoft.com/office/officeart/2005/8/layout/vList2"/>
    <dgm:cxn modelId="{25522147-F0B1-E44A-9F27-34615759CCD3}" type="presParOf" srcId="{D065D0C6-F24E-134E-BEBA-0B17199A5414}" destId="{BCBC1BB7-A71B-3D46-9B1F-FE7BF8150D9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5877D6-2154-914E-B0D3-33B4979E5296}">
      <dsp:nvSpPr>
        <dsp:cNvPr id="0" name=""/>
        <dsp:cNvSpPr/>
      </dsp:nvSpPr>
      <dsp:spPr>
        <a:xfrm>
          <a:off x="0" y="7658"/>
          <a:ext cx="10515600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0" i="0" kern="1200">
              <a:latin typeface="Gill Sans" panose="020B0502020104020203" pitchFamily="34" charset="-79"/>
              <a:cs typeface="Gill Sans" panose="020B0502020104020203" pitchFamily="34" charset="-79"/>
            </a:rPr>
            <a:t>Pendulum Swing-up</a:t>
          </a:r>
        </a:p>
      </dsp:txBody>
      <dsp:txXfrm>
        <a:off x="38838" y="46496"/>
        <a:ext cx="10437924" cy="717924"/>
      </dsp:txXfrm>
    </dsp:sp>
    <dsp:sp modelId="{3DE411E1-AAE5-6346-8DD6-434326F96D42}">
      <dsp:nvSpPr>
        <dsp:cNvPr id="0" name=""/>
        <dsp:cNvSpPr/>
      </dsp:nvSpPr>
      <dsp:spPr>
        <a:xfrm>
          <a:off x="0" y="803259"/>
          <a:ext cx="10515600" cy="563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b="0" i="0" kern="1200">
              <a:latin typeface="Gill Sans" panose="020B0502020104020203" pitchFamily="34" charset="-79"/>
              <a:cs typeface="Gill Sans" panose="020B0502020104020203" pitchFamily="34" charset="-79"/>
            </a:rPr>
            <a:t>Offline and Noisy Online</a:t>
          </a:r>
        </a:p>
      </dsp:txBody>
      <dsp:txXfrm>
        <a:off x="0" y="803259"/>
        <a:ext cx="10515600" cy="563040"/>
      </dsp:txXfrm>
    </dsp:sp>
    <dsp:sp modelId="{70612097-9296-4444-8D58-F2893F44B5A5}">
      <dsp:nvSpPr>
        <dsp:cNvPr id="0" name=""/>
        <dsp:cNvSpPr/>
      </dsp:nvSpPr>
      <dsp:spPr>
        <a:xfrm>
          <a:off x="0" y="1366299"/>
          <a:ext cx="10515600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0" i="0" kern="1200" dirty="0">
              <a:latin typeface="Gill Sans" panose="020B0502020104020203" pitchFamily="34" charset="-79"/>
              <a:cs typeface="Gill Sans" panose="020B0502020104020203" pitchFamily="34" charset="-79"/>
            </a:rPr>
            <a:t>Non-stationary Oscillator</a:t>
          </a:r>
        </a:p>
      </dsp:txBody>
      <dsp:txXfrm>
        <a:off x="38838" y="1405137"/>
        <a:ext cx="10437924" cy="717924"/>
      </dsp:txXfrm>
    </dsp:sp>
    <dsp:sp modelId="{BCBC1BB7-A71B-3D46-9B1F-FE7BF8150D91}">
      <dsp:nvSpPr>
        <dsp:cNvPr id="0" name=""/>
        <dsp:cNvSpPr/>
      </dsp:nvSpPr>
      <dsp:spPr>
        <a:xfrm>
          <a:off x="0" y="2161899"/>
          <a:ext cx="10515600" cy="2181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b="0" i="0" kern="1200">
              <a:latin typeface="Gill Sans" panose="020B0502020104020203" pitchFamily="34" charset="-79"/>
              <a:cs typeface="Gill Sans" panose="020B0502020104020203" pitchFamily="34" charset="-79"/>
            </a:rPr>
            <a:t>Model parameters change over time</a:t>
          </a:r>
        </a:p>
        <a:p>
          <a:pPr marL="457200" lvl="2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b="0" i="0" kern="1200" dirty="0">
              <a:latin typeface="Gill Sans" panose="020B0502020104020203" pitchFamily="34" charset="-79"/>
              <a:cs typeface="Gill Sans" panose="020B0502020104020203" pitchFamily="34" charset="-79"/>
            </a:rPr>
            <a:t>Compare Model-based vs. Model-free</a:t>
          </a:r>
        </a:p>
        <a:p>
          <a:pPr marL="685800" lvl="3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b="0" i="0" kern="1200">
              <a:latin typeface="Gill Sans" panose="020B0502020104020203" pitchFamily="34" charset="-79"/>
              <a:cs typeface="Gill Sans" panose="020B0502020104020203" pitchFamily="34" charset="-79"/>
            </a:rPr>
            <a:t>DQN</a:t>
          </a:r>
        </a:p>
        <a:p>
          <a:pPr marL="685800" lvl="3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b="0" i="0" kern="1200">
              <a:latin typeface="Gill Sans" panose="020B0502020104020203" pitchFamily="34" charset="-79"/>
              <a:cs typeface="Gill Sans" panose="020B0502020104020203" pitchFamily="34" charset="-79"/>
            </a:rPr>
            <a:t>NN</a:t>
          </a:r>
        </a:p>
        <a:p>
          <a:pPr marL="685800" lvl="3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700" b="0" i="0" kern="1200">
              <a:latin typeface="Gill Sans" panose="020B0502020104020203" pitchFamily="34" charset="-79"/>
              <a:cs typeface="Gill Sans" panose="020B0502020104020203" pitchFamily="34" charset="-79"/>
            </a:rPr>
            <a:t>SINDy</a:t>
          </a:r>
        </a:p>
      </dsp:txBody>
      <dsp:txXfrm>
        <a:off x="0" y="2161899"/>
        <a:ext cx="10515600" cy="21817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46E0F5B-8687-2876-8951-EF5CEC7991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7884D3-511A-295F-6A90-96FB88C727F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49C3CF-6B9C-8443-82C5-9ED2F1B5C56B}" type="datetimeFigureOut">
              <a:rPr lang="en-US" smtClean="0"/>
              <a:t>12/3/25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F3CE28-BC90-B8BE-1ADA-65B3B48F0F6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870406-E070-6E01-19E0-361436F74E8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3AEFC-2D80-FF4D-B225-5345A3F4E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50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0E7AF9-D6CB-8348-A187-4D45A5519E44}" type="datetimeFigureOut">
              <a:rPr lang="en-US" smtClean="0"/>
              <a:t>12/3/25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7C3544-5152-1E44-AFD7-DC6928947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973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6EA3-11D3-4F42-8D99-718F1CDCA7A5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4BC20-E109-AB43-898E-23326EB16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11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6EA3-11D3-4F42-8D99-718F1CDCA7A5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4BC20-E109-AB43-898E-23326EB16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74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6EA3-11D3-4F42-8D99-718F1CDCA7A5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4BC20-E109-AB43-898E-23326EB16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383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wrap="square" lIns="90000">
            <a:noAutofit/>
          </a:bodyPr>
          <a:lstStyle>
            <a:lvl2pPr>
              <a:buFont typeface="Wingdings" pitchFamily="2" charset="2"/>
              <a:buChar char="v"/>
              <a:defRPr sz="2500"/>
            </a:lvl2pPr>
            <a:lvl3pPr>
              <a:buFont typeface="Wingdings" pitchFamily="2" charset="2"/>
              <a:buChar char="Ø"/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6EA3-11D3-4F42-8D99-718F1CDCA7A5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4BC20-E109-AB43-898E-23326EB16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197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6EA3-11D3-4F42-8D99-718F1CDCA7A5}" type="datetimeFigureOut">
              <a:rPr lang="en-US" smtClean="0"/>
              <a:t>12/3/25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4BC20-E109-AB43-898E-23326EB16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731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6EA3-11D3-4F42-8D99-718F1CDCA7A5}" type="datetimeFigureOut">
              <a:rPr lang="en-US" smtClean="0"/>
              <a:t>12/3/25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4BC20-E109-AB43-898E-23326EB16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979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6EA3-11D3-4F42-8D99-718F1CDCA7A5}" type="datetimeFigureOut">
              <a:rPr lang="en-US" smtClean="0"/>
              <a:t>12/3/25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4BC20-E109-AB43-898E-23326EB16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943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6EA3-11D3-4F42-8D99-718F1CDCA7A5}" type="datetimeFigureOut">
              <a:rPr lang="en-US" smtClean="0"/>
              <a:t>12/3/25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4BC20-E109-AB43-898E-23326EB16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180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6EA3-11D3-4F42-8D99-718F1CDCA7A5}" type="datetimeFigureOut">
              <a:rPr lang="en-US" smtClean="0"/>
              <a:t>12/3/25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4BC20-E109-AB43-898E-23326EB16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634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6EA3-11D3-4F42-8D99-718F1CDCA7A5}" type="datetimeFigureOut">
              <a:rPr lang="en-US" smtClean="0"/>
              <a:t>12/3/25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4BC20-E109-AB43-898E-23326EB16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987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6EA3-11D3-4F42-8D99-718F1CDCA7A5}" type="datetimeFigureOut">
              <a:rPr lang="en-US" smtClean="0"/>
              <a:t>12/3/25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4BC20-E109-AB43-898E-23326EB16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33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bg1"/>
                </a:solidFill>
                <a:latin typeface="Gill Sans" panose="020B0502020104020203" pitchFamily="34" charset="-79"/>
                <a:cs typeface="Gill Sans" panose="020B0502020104020203" pitchFamily="34" charset="-79"/>
              </a:defRPr>
            </a:lvl1pPr>
          </a:lstStyle>
          <a:p>
            <a:fld id="{29976EA3-11D3-4F42-8D99-718F1CDCA7A5}" type="datetimeFigureOut">
              <a:rPr lang="en-US" smtClean="0"/>
              <a:pPr/>
              <a:t>12/3/25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bg1"/>
                </a:solidFill>
                <a:latin typeface="Gill Sans" panose="020B0502020104020203" pitchFamily="34" charset="-79"/>
                <a:cs typeface="Gill Sans" panose="020B0502020104020203" pitchFamily="34" charset="-79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bg1"/>
                </a:solidFill>
                <a:latin typeface="Gill Sans" panose="020B0502020104020203" pitchFamily="34" charset="-79"/>
                <a:cs typeface="Gill Sans" panose="020B0502020104020203" pitchFamily="34" charset="-79"/>
              </a:defRPr>
            </a:lvl1pPr>
          </a:lstStyle>
          <a:p>
            <a:fld id="{28A4BC20-E109-AB43-898E-23326EB16D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1024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64" r:id="rId1"/>
    <p:sldLayoutId id="2147483965" r:id="rId2"/>
    <p:sldLayoutId id="2147483966" r:id="rId3"/>
    <p:sldLayoutId id="2147483967" r:id="rId4"/>
    <p:sldLayoutId id="2147483968" r:id="rId5"/>
    <p:sldLayoutId id="2147483969" r:id="rId6"/>
    <p:sldLayoutId id="2147483970" r:id="rId7"/>
    <p:sldLayoutId id="2147483971" r:id="rId8"/>
    <p:sldLayoutId id="2147483972" r:id="rId9"/>
    <p:sldLayoutId id="2147483973" r:id="rId10"/>
    <p:sldLayoutId id="21474839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bg1"/>
          </a:solidFill>
          <a:latin typeface="Gill Sans" panose="020B0502020104020203" pitchFamily="34" charset="-79"/>
          <a:ea typeface="+mj-ea"/>
          <a:cs typeface="Gill Sans" panose="020B0502020104020203" pitchFamily="34" charset="-79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Gill Sans" panose="020B0502020104020203" pitchFamily="34" charset="-79"/>
          <a:ea typeface="+mn-ea"/>
          <a:cs typeface="Gill Sans" panose="020B0502020104020203" pitchFamily="34" charset="-79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Gill Sans" panose="020B0502020104020203" pitchFamily="34" charset="-79"/>
          <a:ea typeface="+mn-ea"/>
          <a:cs typeface="Gill Sans" panose="020B0502020104020203" pitchFamily="34" charset="-79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Gill Sans" panose="020B0502020104020203" pitchFamily="34" charset="-79"/>
          <a:ea typeface="+mn-ea"/>
          <a:cs typeface="Gill Sans" panose="020B0502020104020203" pitchFamily="34" charset="-79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Gill Sans" panose="020B0502020104020203" pitchFamily="34" charset="-79"/>
          <a:ea typeface="+mn-ea"/>
          <a:cs typeface="Gill Sans" panose="020B0502020104020203" pitchFamily="34" charset="-79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Gill Sans" panose="020B0502020104020203" pitchFamily="34" charset="-79"/>
          <a:ea typeface="+mn-ea"/>
          <a:cs typeface="Gill Sans" panose="020B0502020104020203" pitchFamily="34" charset="-79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0" name="Rectangle 109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04" name="Title 103">
            <a:extLst>
              <a:ext uri="{FF2B5EF4-FFF2-40B4-BE49-F238E27FC236}">
                <a16:creationId xmlns:a16="http://schemas.microsoft.com/office/drawing/2014/main" id="{98D84337-F6AC-2D42-43B0-20B7AD932C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75686" y="2064841"/>
            <a:ext cx="7013960" cy="2310312"/>
          </a:xfrm>
        </p:spPr>
        <p:txBody>
          <a:bodyPr>
            <a:normAutofit/>
          </a:bodyPr>
          <a:lstStyle/>
          <a:p>
            <a:r>
              <a:rPr lang="en-US" sz="5200" dirty="0" err="1">
                <a:solidFill>
                  <a:schemeClr val="tx2"/>
                </a:solidFill>
              </a:rPr>
              <a:t>SINDy+Reinforcement</a:t>
            </a:r>
            <a:r>
              <a:rPr lang="en-US" sz="5200" dirty="0">
                <a:solidFill>
                  <a:schemeClr val="tx2"/>
                </a:solidFill>
              </a:rPr>
              <a:t> Learning</a:t>
            </a:r>
          </a:p>
        </p:txBody>
      </p:sp>
      <p:sp>
        <p:nvSpPr>
          <p:cNvPr id="105" name="Subtitle 104">
            <a:extLst>
              <a:ext uri="{FF2B5EF4-FFF2-40B4-BE49-F238E27FC236}">
                <a16:creationId xmlns:a16="http://schemas.microsoft.com/office/drawing/2014/main" id="{12184D44-F3B5-59F3-9CC1-4E2062659C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424" y="4697959"/>
            <a:ext cx="5760846" cy="682079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CIS5603 Project</a:t>
            </a:r>
          </a:p>
          <a:p>
            <a:r>
              <a:rPr lang="en-US" dirty="0">
                <a:solidFill>
                  <a:schemeClr val="tx2"/>
                </a:solidFill>
              </a:rPr>
              <a:t>Presenter: Hirsa Kia</a:t>
            </a:r>
          </a:p>
        </p:txBody>
      </p:sp>
    </p:spTree>
    <p:extLst>
      <p:ext uri="{BB962C8B-B14F-4D97-AF65-F5344CB8AC3E}">
        <p14:creationId xmlns:p14="http://schemas.microsoft.com/office/powerpoint/2010/main" val="1377940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8BC2B-2ADE-B822-78D5-10D022F49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EC773-D37E-271B-8FC8-FD7F84D3F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RL?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BA3D4-7F5E-AA44-B9CB-288B91202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In RL, we train an agent to learn a policy to maximize cumulative reward</a:t>
            </a:r>
          </a:p>
          <a:p>
            <a:r>
              <a:rPr lang="en-US" dirty="0"/>
              <a:t>Two main paradigms:</a:t>
            </a:r>
          </a:p>
          <a:p>
            <a:pPr lvl="1"/>
            <a:r>
              <a:rPr lang="en-US" dirty="0"/>
              <a:t>Model-Free RL: Learn what you care about the most (Q-learning, Policy Gradient)</a:t>
            </a:r>
          </a:p>
          <a:p>
            <a:pPr lvl="2"/>
            <a:r>
              <a:rPr lang="en-US" dirty="0"/>
              <a:t>No model needed</a:t>
            </a:r>
          </a:p>
          <a:p>
            <a:pPr lvl="2"/>
            <a:r>
              <a:rPr lang="en-US" dirty="0"/>
              <a:t>Low sample efficiency (lots of interactions needed)</a:t>
            </a:r>
          </a:p>
          <a:p>
            <a:pPr lvl="1"/>
            <a:r>
              <a:rPr lang="en-US" dirty="0"/>
              <a:t>Model-Based RL: Learn environment model</a:t>
            </a:r>
          </a:p>
          <a:p>
            <a:pPr lvl="2"/>
            <a:r>
              <a:rPr lang="en-US" dirty="0"/>
              <a:t>High sample efficiency</a:t>
            </a:r>
          </a:p>
          <a:p>
            <a:pPr lvl="2"/>
            <a:r>
              <a:rPr lang="en-US" dirty="0"/>
              <a:t>Learn once, reuse model for different objectives</a:t>
            </a:r>
          </a:p>
          <a:p>
            <a:pPr lvl="2"/>
            <a:r>
              <a:rPr lang="en-US" dirty="0"/>
              <a:t>Modeling of the environment could be harder</a:t>
            </a:r>
          </a:p>
        </p:txBody>
      </p:sp>
    </p:spTree>
    <p:extLst>
      <p:ext uri="{BB962C8B-B14F-4D97-AF65-F5344CB8AC3E}">
        <p14:creationId xmlns:p14="http://schemas.microsoft.com/office/powerpoint/2010/main" val="1837123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E7A38-F6A0-6999-F985-B66E92D06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83D91A9-35DE-E609-C866-00FD7FE94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Sparce Identification of Nonlinear Dynamics?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56224FEB-E3EC-5F4B-972F-9AC17F948E3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Discovers white-box model (Unlike NN)</a:t>
                </a:r>
              </a:p>
              <a:p>
                <a:r>
                  <a:rPr lang="en-US" dirty="0"/>
                  <a:t>Sample efficient (Unlike NN)</a:t>
                </a:r>
              </a:p>
              <a:p>
                <a:r>
                  <a:rPr lang="en-US" dirty="0"/>
                  <a:t>Online learning and retraining is cheap (Unlike NN)</a:t>
                </a:r>
              </a:p>
              <a:p>
                <a:r>
                  <a:rPr lang="en-US" dirty="0"/>
                  <a:t>Avoids overfitting on complex models</a:t>
                </a:r>
              </a:p>
              <a:p>
                <a:endParaRPr lang="en-US" dirty="0"/>
              </a:p>
              <a:p>
                <a:r>
                  <a:rPr lang="en-US" dirty="0"/>
                  <a:t>Select a library of functions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dirty="0"/>
                  <a:t> Fit the data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dirty="0"/>
                  <a:t> Remove the functions with small weights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dirty="0"/>
                  <a:t> Redo</a:t>
                </a:r>
              </a:p>
            </p:txBody>
          </p:sp>
        </mc:Choice>
        <mc:Fallback>
          <p:sp>
            <p:nvSpPr>
              <p:cNvPr id="8" name="Content Placeholder 7">
                <a:extLst>
                  <a:ext uri="{FF2B5EF4-FFF2-40B4-BE49-F238E27FC236}">
                    <a16:creationId xmlns:a16="http://schemas.microsoft.com/office/drawing/2014/main" id="{56224FEB-E3EC-5F4B-972F-9AC17F948E3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667250"/>
              </a:xfrm>
              <a:blipFill>
                <a:blip r:embed="rId2"/>
                <a:stretch>
                  <a:fillRect l="-1086" t="-21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8521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DA28A4-E349-CAD8-4505-D5862A2D1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E74A8-4A9F-3A00-24D6-5F8C60558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SINDy+RL</a:t>
            </a:r>
            <a:r>
              <a:rPr lang="en-US" dirty="0"/>
              <a:t> Agent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F23FAE4F-6351-2C46-CF3B-D667E2BACA91}"/>
              </a:ext>
            </a:extLst>
          </p:cNvPr>
          <p:cNvSpPr/>
          <p:nvPr/>
        </p:nvSpPr>
        <p:spPr>
          <a:xfrm>
            <a:off x="8393156" y="5538369"/>
            <a:ext cx="1237359" cy="6709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Unknown Dynamics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CDE705CC-F780-1A1B-466E-83C320AA0470}"/>
              </a:ext>
            </a:extLst>
          </p:cNvPr>
          <p:cNvSpPr/>
          <p:nvPr/>
        </p:nvSpPr>
        <p:spPr>
          <a:xfrm>
            <a:off x="3403876" y="3933731"/>
            <a:ext cx="2109437" cy="90438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Sequentially </a:t>
            </a:r>
            <a:r>
              <a:rPr lang="en-US" dirty="0" err="1">
                <a:solidFill>
                  <a:sysClr val="windowText" lastClr="00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Thresholded</a:t>
            </a:r>
            <a:r>
              <a:rPr lang="en-US" dirty="0">
                <a:solidFill>
                  <a:sysClr val="windowText" lastClr="00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 Least Squares Problem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1EDEC013-197B-3E77-2100-A3EB964FD9B5}"/>
              </a:ext>
            </a:extLst>
          </p:cNvPr>
          <p:cNvSpPr/>
          <p:nvPr/>
        </p:nvSpPr>
        <p:spPr>
          <a:xfrm>
            <a:off x="3789520" y="2838863"/>
            <a:ext cx="1338147" cy="670910"/>
          </a:xfrm>
          <a:prstGeom prst="round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Library of Candidates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991628B-8CF8-7FFE-F801-F84CA75785BA}"/>
              </a:ext>
            </a:extLst>
          </p:cNvPr>
          <p:cNvCxnSpPr>
            <a:cxnSpLocks/>
            <a:stCxn id="6" idx="2"/>
            <a:endCxn id="5" idx="0"/>
          </p:cNvCxnSpPr>
          <p:nvPr/>
        </p:nvCxnSpPr>
        <p:spPr>
          <a:xfrm>
            <a:off x="4458594" y="3509773"/>
            <a:ext cx="1" cy="423958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1F1A7617-FED2-5F43-ED07-72E9ECCC2D43}"/>
              </a:ext>
            </a:extLst>
          </p:cNvPr>
          <p:cNvSpPr/>
          <p:nvPr/>
        </p:nvSpPr>
        <p:spPr>
          <a:xfrm>
            <a:off x="6849815" y="3919922"/>
            <a:ext cx="2109437" cy="904384"/>
          </a:xfrm>
          <a:prstGeom prst="roundRect">
            <a:avLst/>
          </a:prstGeom>
          <a:solidFill>
            <a:srgbClr val="FFC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Sparse Dynamics Model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312C68C-91A2-C0B6-C4F8-C293E2A0EF71}"/>
              </a:ext>
            </a:extLst>
          </p:cNvPr>
          <p:cNvCxnSpPr>
            <a:cxnSpLocks/>
            <a:stCxn id="5" idx="3"/>
            <a:endCxn id="9" idx="1"/>
          </p:cNvCxnSpPr>
          <p:nvPr/>
        </p:nvCxnSpPr>
        <p:spPr>
          <a:xfrm flipV="1">
            <a:off x="5513313" y="4372114"/>
            <a:ext cx="1336502" cy="13809"/>
          </a:xfrm>
          <a:prstGeom prst="straightConnector1">
            <a:avLst/>
          </a:prstGeom>
          <a:ln w="762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EFBEE3A-E292-826E-6D1E-7E7D27E05ADC}"/>
              </a:ext>
            </a:extLst>
          </p:cNvPr>
          <p:cNvCxnSpPr>
            <a:cxnSpLocks/>
            <a:stCxn id="9" idx="3"/>
            <a:endCxn id="12" idx="1"/>
          </p:cNvCxnSpPr>
          <p:nvPr/>
        </p:nvCxnSpPr>
        <p:spPr>
          <a:xfrm>
            <a:off x="8959252" y="4372114"/>
            <a:ext cx="979664" cy="0"/>
          </a:xfrm>
          <a:prstGeom prst="straightConnector1">
            <a:avLst/>
          </a:prstGeom>
          <a:ln w="76200"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FD732178-FCE7-E461-0C7E-923561C2E6CB}"/>
              </a:ext>
            </a:extLst>
          </p:cNvPr>
          <p:cNvSpPr/>
          <p:nvPr/>
        </p:nvSpPr>
        <p:spPr>
          <a:xfrm>
            <a:off x="9938916" y="3919922"/>
            <a:ext cx="925126" cy="90438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RL</a:t>
            </a:r>
          </a:p>
        </p:txBody>
      </p:sp>
      <p:cxnSp>
        <p:nvCxnSpPr>
          <p:cNvPr id="13" name="Elbow Connector 12">
            <a:extLst>
              <a:ext uri="{FF2B5EF4-FFF2-40B4-BE49-F238E27FC236}">
                <a16:creationId xmlns:a16="http://schemas.microsoft.com/office/drawing/2014/main" id="{CD7B7FE5-CA9B-CD8C-94B7-B89B1375838E}"/>
              </a:ext>
            </a:extLst>
          </p:cNvPr>
          <p:cNvCxnSpPr>
            <a:cxnSpLocks/>
            <a:stCxn id="12" idx="0"/>
            <a:endCxn id="9" idx="0"/>
          </p:cNvCxnSpPr>
          <p:nvPr/>
        </p:nvCxnSpPr>
        <p:spPr>
          <a:xfrm rot="16200000" flipV="1">
            <a:off x="9153007" y="2671449"/>
            <a:ext cx="12700" cy="2496945"/>
          </a:xfrm>
          <a:prstGeom prst="bentConnector3">
            <a:avLst>
              <a:gd name="adj1" fmla="val 3643906"/>
            </a:avLst>
          </a:prstGeom>
          <a:ln w="76200">
            <a:solidFill>
              <a:schemeClr val="accent3">
                <a:lumMod val="40000"/>
                <a:lumOff val="6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2F055C5-A4C2-13EB-4979-1283C6840C77}"/>
              </a:ext>
            </a:extLst>
          </p:cNvPr>
          <p:cNvSpPr txBox="1"/>
          <p:nvPr/>
        </p:nvSpPr>
        <p:spPr>
          <a:xfrm>
            <a:off x="5557855" y="3676299"/>
            <a:ext cx="1247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Model Parameters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8EEF48-1AE6-08D9-55CB-299B2636481D}"/>
              </a:ext>
            </a:extLst>
          </p:cNvPr>
          <p:cNvSpPr txBox="1"/>
          <p:nvPr/>
        </p:nvSpPr>
        <p:spPr>
          <a:xfrm>
            <a:off x="8830404" y="3932623"/>
            <a:ext cx="1237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Rollouts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ABA9ED-F3A9-B1B0-B8D6-07B74F80078F}"/>
              </a:ext>
            </a:extLst>
          </p:cNvPr>
          <p:cNvSpPr txBox="1"/>
          <p:nvPr/>
        </p:nvSpPr>
        <p:spPr>
          <a:xfrm>
            <a:off x="8059505" y="2995055"/>
            <a:ext cx="1904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Suggested actions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EF128F6-4772-EFA3-B84C-98537638AC05}"/>
              </a:ext>
            </a:extLst>
          </p:cNvPr>
          <p:cNvSpPr txBox="1"/>
          <p:nvPr/>
        </p:nvSpPr>
        <p:spPr>
          <a:xfrm>
            <a:off x="10401479" y="5419661"/>
            <a:ext cx="952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Actions</a:t>
            </a:r>
          </a:p>
        </p:txBody>
      </p:sp>
      <p:cxnSp>
        <p:nvCxnSpPr>
          <p:cNvPr id="46" name="Elbow Connector 45">
            <a:extLst>
              <a:ext uri="{FF2B5EF4-FFF2-40B4-BE49-F238E27FC236}">
                <a16:creationId xmlns:a16="http://schemas.microsoft.com/office/drawing/2014/main" id="{99267419-6332-2A2B-DDA1-C399331B3DEE}"/>
              </a:ext>
            </a:extLst>
          </p:cNvPr>
          <p:cNvCxnSpPr>
            <a:cxnSpLocks/>
            <a:stCxn id="12" idx="2"/>
            <a:endCxn id="4" idx="3"/>
          </p:cNvCxnSpPr>
          <p:nvPr/>
        </p:nvCxnSpPr>
        <p:spPr>
          <a:xfrm rot="5400000">
            <a:off x="9491238" y="4963583"/>
            <a:ext cx="1049518" cy="770964"/>
          </a:xfrm>
          <a:prstGeom prst="bentConnector2">
            <a:avLst/>
          </a:prstGeom>
          <a:ln w="762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Rounded Rectangle 84">
            <a:extLst>
              <a:ext uri="{FF2B5EF4-FFF2-40B4-BE49-F238E27FC236}">
                <a16:creationId xmlns:a16="http://schemas.microsoft.com/office/drawing/2014/main" id="{B62B78D6-4545-1254-1D0A-FC513B75D3DF}"/>
              </a:ext>
            </a:extLst>
          </p:cNvPr>
          <p:cNvSpPr/>
          <p:nvPr/>
        </p:nvSpPr>
        <p:spPr>
          <a:xfrm>
            <a:off x="1494264" y="2251352"/>
            <a:ext cx="9481292" cy="2832853"/>
          </a:xfrm>
          <a:prstGeom prst="roundRect">
            <a:avLst>
              <a:gd name="adj" fmla="val 7253"/>
            </a:avLst>
          </a:prstGeom>
          <a:noFill/>
          <a:ln w="38100"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81C6504D-38CA-D30B-D7CA-DAD1C5F4721F}"/>
              </a:ext>
            </a:extLst>
          </p:cNvPr>
          <p:cNvSpPr txBox="1"/>
          <p:nvPr/>
        </p:nvSpPr>
        <p:spPr>
          <a:xfrm>
            <a:off x="6128216" y="5460203"/>
            <a:ext cx="1802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Trajectory Data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D60CAEEA-3092-4CAF-6DF9-270D81431977}"/>
              </a:ext>
            </a:extLst>
          </p:cNvPr>
          <p:cNvSpPr/>
          <p:nvPr/>
        </p:nvSpPr>
        <p:spPr>
          <a:xfrm>
            <a:off x="1751220" y="4050468"/>
            <a:ext cx="1003727" cy="670910"/>
          </a:xfrm>
          <a:prstGeom prst="round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Storage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DC7EE4F-272C-91EF-B07C-CE173916E247}"/>
              </a:ext>
            </a:extLst>
          </p:cNvPr>
          <p:cNvCxnSpPr>
            <a:cxnSpLocks/>
            <a:stCxn id="7" idx="3"/>
            <a:endCxn id="5" idx="1"/>
          </p:cNvCxnSpPr>
          <p:nvPr/>
        </p:nvCxnSpPr>
        <p:spPr>
          <a:xfrm>
            <a:off x="2754947" y="4385923"/>
            <a:ext cx="648929" cy="0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>
            <a:extLst>
              <a:ext uri="{FF2B5EF4-FFF2-40B4-BE49-F238E27FC236}">
                <a16:creationId xmlns:a16="http://schemas.microsoft.com/office/drawing/2014/main" id="{0E093AD7-5EAF-8984-A695-7B33E047AB09}"/>
              </a:ext>
            </a:extLst>
          </p:cNvPr>
          <p:cNvCxnSpPr>
            <a:cxnSpLocks/>
            <a:stCxn id="4" idx="1"/>
            <a:endCxn id="7" idx="2"/>
          </p:cNvCxnSpPr>
          <p:nvPr/>
        </p:nvCxnSpPr>
        <p:spPr>
          <a:xfrm rot="10800000">
            <a:off x="2253084" y="4721378"/>
            <a:ext cx="6140072" cy="1152446"/>
          </a:xfrm>
          <a:prstGeom prst="bentConnector2">
            <a:avLst/>
          </a:prstGeom>
          <a:ln w="762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>
            <a:extLst>
              <a:ext uri="{FF2B5EF4-FFF2-40B4-BE49-F238E27FC236}">
                <a16:creationId xmlns:a16="http://schemas.microsoft.com/office/drawing/2014/main" id="{766EB838-6DA7-AAAE-9C78-F47E5E453352}"/>
              </a:ext>
            </a:extLst>
          </p:cNvPr>
          <p:cNvCxnSpPr>
            <a:cxnSpLocks/>
            <a:stCxn id="4" idx="1"/>
            <a:endCxn id="9" idx="2"/>
          </p:cNvCxnSpPr>
          <p:nvPr/>
        </p:nvCxnSpPr>
        <p:spPr>
          <a:xfrm rot="10800000">
            <a:off x="7904534" y="4824306"/>
            <a:ext cx="488622" cy="1049518"/>
          </a:xfrm>
          <a:prstGeom prst="bentConnector2">
            <a:avLst/>
          </a:prstGeom>
          <a:ln w="762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1B25911-C0E4-D18A-1101-6661FA6034EB}"/>
              </a:ext>
            </a:extLst>
          </p:cNvPr>
          <p:cNvSpPr/>
          <p:nvPr/>
        </p:nvSpPr>
        <p:spPr>
          <a:xfrm>
            <a:off x="1628079" y="2403753"/>
            <a:ext cx="3984378" cy="2536238"/>
          </a:xfrm>
          <a:prstGeom prst="roundRect">
            <a:avLst>
              <a:gd name="adj" fmla="val 7253"/>
            </a:avLst>
          </a:prstGeom>
          <a:noFill/>
          <a:ln w="38100"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5CF9182-EDCE-2B95-8EC4-03E15464CDB8}"/>
              </a:ext>
            </a:extLst>
          </p:cNvPr>
          <p:cNvSpPr txBox="1"/>
          <p:nvPr/>
        </p:nvSpPr>
        <p:spPr>
          <a:xfrm>
            <a:off x="3054249" y="2377074"/>
            <a:ext cx="1132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Retraining</a:t>
            </a:r>
          </a:p>
        </p:txBody>
      </p:sp>
    </p:spTree>
    <p:extLst>
      <p:ext uri="{BB962C8B-B14F-4D97-AF65-F5344CB8AC3E}">
        <p14:creationId xmlns:p14="http://schemas.microsoft.com/office/powerpoint/2010/main" val="2360402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A4568-E52D-18B7-C64D-210BE245E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CF60B27-6D98-3B31-2FB2-B6FFDCBD99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837122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9077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0AFBF8E-6342-D3C9-25F1-779A4C902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1: Pendulum Swing-Up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3784A23-1DC9-B009-F1C6-2145E74ACF6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238058" y="2387600"/>
            <a:ext cx="5280844" cy="3124994"/>
          </a:xfrm>
          <a:prstGeom prst="rect">
            <a:avLst/>
          </a:prstGeom>
        </p:spPr>
      </p:pic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DD4BEF45-0416-C96C-0E0A-47B7B36DDBA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73100" y="2387600"/>
            <a:ext cx="5280844" cy="3124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545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DC8EF7-35CD-64AC-218C-F37DCD6F4F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9D33F75-2615-2908-F60F-008C9D010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1: Pendulum Swing-Up</a:t>
            </a:r>
          </a:p>
        </p:txBody>
      </p:sp>
      <p:pic>
        <p:nvPicPr>
          <p:cNvPr id="11" name="Content Placeholder 10" descr="A screen shot of a diagram&#10;&#10;AI-generated content may be incorrect.">
            <a:extLst>
              <a:ext uri="{FF2B5EF4-FFF2-40B4-BE49-F238E27FC236}">
                <a16:creationId xmlns:a16="http://schemas.microsoft.com/office/drawing/2014/main" id="{4C9B9746-EB42-065A-184C-FB9DBB3E68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91000" y="2096294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110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C199C-D652-B352-8307-4FA82D9D5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57EA4-3DB1-4122-A4A7-39BE9F781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I1: Non-stationary Oscillator</a:t>
            </a:r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F2F4335C-B758-3D82-1E65-09CA45A805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8828" y="1690688"/>
            <a:ext cx="5259508" cy="364422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C734948-E8E7-AC28-A383-C6479CF691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664" y="1774490"/>
            <a:ext cx="5259508" cy="347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616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67092-BC5E-17C0-C4AF-A0F8735C8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C18F4-2DB9-AE50-BBBA-D2CFB677A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Model-based can be better than Model-free, if modeling makes sense</a:t>
            </a:r>
          </a:p>
          <a:p>
            <a:r>
              <a:rPr lang="en-US" dirty="0"/>
              <a:t>NN could be used since it provides a rich function space </a:t>
            </a:r>
          </a:p>
          <a:p>
            <a:pPr lvl="1"/>
            <a:r>
              <a:rPr lang="en-US" dirty="0"/>
              <a:t>Large function space could lead to expensive training and overfitting</a:t>
            </a:r>
          </a:p>
          <a:p>
            <a:r>
              <a:rPr lang="en-US" dirty="0" err="1"/>
              <a:t>SINDy</a:t>
            </a:r>
            <a:r>
              <a:rPr lang="en-US" dirty="0"/>
              <a:t> can make a lot of sense in non-stationary cases</a:t>
            </a:r>
          </a:p>
        </p:txBody>
      </p:sp>
    </p:spTree>
    <p:extLst>
      <p:ext uri="{BB962C8B-B14F-4D97-AF65-F5344CB8AC3E}">
        <p14:creationId xmlns:p14="http://schemas.microsoft.com/office/powerpoint/2010/main" val="1593755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4639</TotalTime>
  <Words>246</Words>
  <Application>Microsoft Macintosh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Arial</vt:lpstr>
      <vt:lpstr>Cambria Math</vt:lpstr>
      <vt:lpstr>Gill Sans</vt:lpstr>
      <vt:lpstr>Wingdings</vt:lpstr>
      <vt:lpstr>Office 2013 - 2022 Theme</vt:lpstr>
      <vt:lpstr>SINDy+Reinforcement Learning</vt:lpstr>
      <vt:lpstr>What is RL?</vt:lpstr>
      <vt:lpstr>Why Sparce Identification of Nonlinear Dynamics?</vt:lpstr>
      <vt:lpstr>SINDy+RL Agent</vt:lpstr>
      <vt:lpstr>Scenarios</vt:lpstr>
      <vt:lpstr>Scenario 1: Pendulum Swing-Up</vt:lpstr>
      <vt:lpstr>Scenario 1: Pendulum Swing-Up</vt:lpstr>
      <vt:lpstr>Scenario I1: Non-stationary Oscillator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hirsa kia</dc:creator>
  <cp:lastModifiedBy>hirsa kia</cp:lastModifiedBy>
  <cp:revision>7</cp:revision>
  <dcterms:created xsi:type="dcterms:W3CDTF">2025-11-30T20:53:50Z</dcterms:created>
  <dcterms:modified xsi:type="dcterms:W3CDTF">2025-12-04T02:27:39Z</dcterms:modified>
</cp:coreProperties>
</file>