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embeddedFontLst>
    <p:embeddedFont>
      <p:font typeface="Economica"/>
      <p:regular r:id="rId14"/>
      <p:bold r:id="rId15"/>
      <p:italic r:id="rId16"/>
      <p:boldItalic r:id="rId17"/>
    </p:embeddedFont>
    <p:embeddedFont>
      <p:font typeface="Open Sans"/>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OpenSans-italic.fntdata"/><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font" Target="fonts/OpenSans-bold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Economica-bold.fntdata"/><Relationship Id="rId14" Type="http://schemas.openxmlformats.org/officeDocument/2006/relationships/font" Target="fonts/Economica-regular.fntdata"/><Relationship Id="rId17" Type="http://schemas.openxmlformats.org/officeDocument/2006/relationships/font" Target="fonts/Economica-boldItalic.fntdata"/><Relationship Id="rId16" Type="http://schemas.openxmlformats.org/officeDocument/2006/relationships/font" Target="fonts/Economica-italic.fntdata"/><Relationship Id="rId5" Type="http://schemas.openxmlformats.org/officeDocument/2006/relationships/notesMaster" Target="notesMasters/notesMaster1.xml"/><Relationship Id="rId19" Type="http://schemas.openxmlformats.org/officeDocument/2006/relationships/font" Target="fonts/OpenSans-bold.fntdata"/><Relationship Id="rId6" Type="http://schemas.openxmlformats.org/officeDocument/2006/relationships/slide" Target="slides/slide1.xml"/><Relationship Id="rId18" Type="http://schemas.openxmlformats.org/officeDocument/2006/relationships/font" Target="fonts/OpenSans-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g3ad49b6cf65_2_2: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1" name="Google Shape;61;g3ad49b6cf65_2_2: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en"/>
              <a:t>Hi everyone, today we're presenting our course project: </a:t>
            </a:r>
            <a:endParaRPr/>
          </a:p>
          <a:p>
            <a:pPr indent="0" lvl="0" marL="0" rtl="0" algn="l">
              <a:spcBef>
                <a:spcPts val="0"/>
              </a:spcBef>
              <a:spcAft>
                <a:spcPts val="0"/>
              </a:spcAft>
              <a:buClr>
                <a:schemeClr val="dk1"/>
              </a:buClr>
              <a:buSzPts val="1100"/>
              <a:buFont typeface="Arial"/>
              <a:buNone/>
            </a:pPr>
            <a:r>
              <a:rPr lang="en"/>
              <a:t>Connect 4 AI using Deep Q-Network Reinforcement Learning.</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The goal of this project is to build an AI that can learn </a:t>
            </a:r>
            <a:endParaRPr/>
          </a:p>
          <a:p>
            <a:pPr indent="0" lvl="0" marL="0" rtl="0" algn="l">
              <a:spcBef>
                <a:spcPts val="0"/>
              </a:spcBef>
              <a:spcAft>
                <a:spcPts val="0"/>
              </a:spcAft>
              <a:buClr>
                <a:schemeClr val="dk1"/>
              </a:buClr>
              <a:buSzPts val="1100"/>
              <a:buFont typeface="Arial"/>
              <a:buNone/>
            </a:pPr>
            <a:r>
              <a:rPr lang="en"/>
              <a:t>to play Connect 4 completely on its own - no hardcoded rules, </a:t>
            </a:r>
            <a:endParaRPr/>
          </a:p>
          <a:p>
            <a:pPr indent="0" lvl="0" marL="0" rtl="0" algn="l">
              <a:spcBef>
                <a:spcPts val="0"/>
              </a:spcBef>
              <a:spcAft>
                <a:spcPts val="0"/>
              </a:spcAft>
              <a:buClr>
                <a:schemeClr val="dk1"/>
              </a:buClr>
              <a:buSzPts val="1100"/>
              <a:buFont typeface="Arial"/>
              <a:buNone/>
            </a:pPr>
            <a:r>
              <a:rPr lang="en"/>
              <a:t>no human strategies. It learns purely by playing thousands </a:t>
            </a:r>
            <a:endParaRPr/>
          </a:p>
          <a:p>
            <a:pPr indent="0" lvl="0" marL="0" rtl="0" algn="l">
              <a:spcBef>
                <a:spcPts val="0"/>
              </a:spcBef>
              <a:spcAft>
                <a:spcPts val="0"/>
              </a:spcAft>
              <a:buClr>
                <a:schemeClr val="dk1"/>
              </a:buClr>
              <a:buSzPts val="1100"/>
              <a:buFont typeface="Arial"/>
              <a:buNone/>
            </a:pPr>
            <a:r>
              <a:rPr lang="en"/>
              <a:t>of games and figuring out what works.</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Let's start by explaining what Connect 4 is and why we </a:t>
            </a:r>
            <a:endParaRPr/>
          </a:p>
          <a:p>
            <a:pPr indent="0" lvl="0" marL="0" rtl="0" algn="l">
              <a:spcBef>
                <a:spcPts val="0"/>
              </a:spcBef>
              <a:spcAft>
                <a:spcPts val="0"/>
              </a:spcAft>
              <a:buClr>
                <a:schemeClr val="dk1"/>
              </a:buClr>
              <a:buSzPts val="1100"/>
              <a:buFont typeface="Arial"/>
              <a:buNone/>
            </a:pPr>
            <a:r>
              <a:rPr lang="en"/>
              <a:t>chose reinforcement learning for this problem.</a:t>
            </a:r>
            <a:endParaRPr/>
          </a:p>
          <a:p>
            <a:pPr indent="0" lvl="0" marL="0" rtl="0" algn="l">
              <a:spcBef>
                <a:spcPts val="0"/>
              </a:spcBef>
              <a:spcAft>
                <a:spcPts val="0"/>
              </a:spcAft>
              <a:buNone/>
            </a:pPr>
            <a:r>
              <a:t/>
            </a:r>
            <a:endParaRPr/>
          </a:p>
        </p:txBody>
      </p:sp>
      <p:sp>
        <p:nvSpPr>
          <p:cNvPr id="62" name="Google Shape;62;g3ad49b6cf65_2_2: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3ad49b6cf65_2_12: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1" name="Google Shape;71;g3ad49b6cf65_2_12: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
              <a:t>So what is Connect 4? It's a two-player game on a 6 by 7 board. Players take turns dropping pieces into columns, and the pieces fall to the lowest available spot. The first player to connect 4 pieces in a row wins - either horizontally, vertically, or diagonally. Why did we choose reinforcement learning for this? Because we wanted the AI to learn by itself. Instead of programming specific strategies like "block the opponent" or "try to build lines", we let the AI play thousands of games, make mistakes, and gradually figure out what moves lead to winning. That's the power of reinforcement learning - it learns through trial and error.</a:t>
            </a:r>
            <a:endParaRPr/>
          </a:p>
        </p:txBody>
      </p:sp>
      <p:sp>
        <p:nvSpPr>
          <p:cNvPr id="72" name="Google Shape;72;g3ad49b6cf65_2_12: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ad49b6cf65_2_53: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3" name="Google Shape;113;g3ad49b6cf65_2_53: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
              <a:t>Now let's explain what DQN is. DQN stands for Deep Q-Network.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It combines two things: Q-Learning and Deep Neural Networks.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Q-Learning is a classic reinforcement learning algorithm. The idea is simple: for every state of the game, we want to learn a Q-value for each possible action.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The Q-value tells us how good that action is. So the AI just picks the action with the highest Q-value.</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 But Connect 4 has billions of possible board states - we can't store Q-values for all of them. That's where the neural network comes in.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Instead of storing a giant table, we train a neural network to predict Q-values for any board state. We also use a Replay Buffer - it stores past experiences and we randomly sample from it during training. This helps the network learn more efficiently.  Early in training, the AI makes mostly random moves to explore different strategies. As training progresses, it relies more on what it has learned.</a:t>
            </a:r>
            <a:endParaRPr/>
          </a:p>
        </p:txBody>
      </p:sp>
      <p:sp>
        <p:nvSpPr>
          <p:cNvPr id="114" name="Google Shape;114;g3ad49b6cf65_2_53: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3ad49b6cf65_2_76: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7" name="Google Shape;137;g3ad49b6cf65_2_76: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
              <a:t>Let me walk you through our project structure. On the left, you can see our file organization.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We have several Python files: - env.py is the game environment - it handles the board, making moves, and checking for winners.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 dqn_agent.py contains our CNN model and the DQN agent.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 replay_buffer.py stores all the experiences for training.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 train_dqn.py is the main training loop.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 evaluation.py tests how well our trained model performs.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 connect4_ui.py is a graphical interface where you can play against the AI.</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 - random_agent.py is a simple agent that makes random moves - we use it as the opponent during training.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 And connect4_dqn_model.pth is our saved trained model.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On the right is our training flow - it's a 4-step loop: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Step 1: The agent plays the game, using epsilon-greedy to choose actions.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Step 2: After each move, we store the experience into the buffer.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Step 3: We randomly sample a batch of 64 experiences and update the CNN weights.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Step 4: We repeat this for thousands of games, and the agent gradually gets better.</a:t>
            </a:r>
            <a:endParaRPr/>
          </a:p>
        </p:txBody>
      </p:sp>
      <p:sp>
        <p:nvSpPr>
          <p:cNvPr id="138" name="Google Shape;138;g3ad49b6cf65_2_76: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3ad49b6cf65_2_156: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3" name="Google Shape;163;g3ad49b6cf65_2_156: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en"/>
              <a:t>Now let me show you our game interface.</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This is the UI we built using Python's Tkinter library. </a:t>
            </a:r>
            <a:endParaRPr/>
          </a:p>
          <a:p>
            <a:pPr indent="0" lvl="0" marL="0" rtl="0" algn="l">
              <a:spcBef>
                <a:spcPts val="0"/>
              </a:spcBef>
              <a:spcAft>
                <a:spcPts val="0"/>
              </a:spcAft>
              <a:buClr>
                <a:schemeClr val="dk1"/>
              </a:buClr>
              <a:buSzPts val="1100"/>
              <a:buFont typeface="Arial"/>
              <a:buNone/>
            </a:pPr>
            <a:r>
              <a:rPr lang="en"/>
              <a:t>You can see the Connect 4 board in the middle - the blue </a:t>
            </a:r>
            <a:endParaRPr/>
          </a:p>
          <a:p>
            <a:pPr indent="0" lvl="0" marL="0" rtl="0" algn="l">
              <a:spcBef>
                <a:spcPts val="0"/>
              </a:spcBef>
              <a:spcAft>
                <a:spcPts val="0"/>
              </a:spcAft>
              <a:buClr>
                <a:schemeClr val="dk1"/>
              </a:buClr>
              <a:buSzPts val="1100"/>
              <a:buFont typeface="Arial"/>
              <a:buNone/>
            </a:pPr>
            <a:r>
              <a:rPr lang="en"/>
              <a:t>grid with red and yellow pieces.</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At the top, we have two options:</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First, you can choose who goes first - either the player </a:t>
            </a:r>
            <a:endParaRPr/>
          </a:p>
          <a:p>
            <a:pPr indent="0" lvl="0" marL="0" rtl="0" algn="l">
              <a:spcBef>
                <a:spcPts val="0"/>
              </a:spcBef>
              <a:spcAft>
                <a:spcPts val="0"/>
              </a:spcAft>
              <a:buClr>
                <a:schemeClr val="dk1"/>
              </a:buClr>
              <a:buSzPts val="1100"/>
              <a:buFont typeface="Arial"/>
              <a:buNone/>
            </a:pPr>
            <a:r>
              <a:rPr lang="en"/>
              <a:t>or the AI.</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Second, you can select the AI difficulty. You can play </a:t>
            </a:r>
            <a:endParaRPr/>
          </a:p>
          <a:p>
            <a:pPr indent="0" lvl="0" marL="0" rtl="0" algn="l">
              <a:spcBef>
                <a:spcPts val="0"/>
              </a:spcBef>
              <a:spcAft>
                <a:spcPts val="0"/>
              </a:spcAft>
              <a:buClr>
                <a:schemeClr val="dk1"/>
              </a:buClr>
              <a:buSzPts val="1100"/>
              <a:buFont typeface="Arial"/>
              <a:buNone/>
            </a:pPr>
            <a:r>
              <a:rPr lang="en"/>
              <a:t>against a Random agent, which just picks random moves, </a:t>
            </a:r>
            <a:endParaRPr/>
          </a:p>
          <a:p>
            <a:pPr indent="0" lvl="0" marL="0" rtl="0" algn="l">
              <a:spcBef>
                <a:spcPts val="0"/>
              </a:spcBef>
              <a:spcAft>
                <a:spcPts val="0"/>
              </a:spcAft>
              <a:buClr>
                <a:schemeClr val="dk1"/>
              </a:buClr>
              <a:buSzPts val="1100"/>
              <a:buFont typeface="Arial"/>
              <a:buNone/>
            </a:pPr>
            <a:r>
              <a:rPr lang="en"/>
              <a:t>or you can play against our trained DQN model.</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The interface also shows whose turn it is - "Your Turn" </a:t>
            </a:r>
            <a:endParaRPr/>
          </a:p>
          <a:p>
            <a:pPr indent="0" lvl="0" marL="0" rtl="0" algn="l">
              <a:spcBef>
                <a:spcPts val="0"/>
              </a:spcBef>
              <a:spcAft>
                <a:spcPts val="0"/>
              </a:spcAft>
              <a:buClr>
                <a:schemeClr val="dk1"/>
              </a:buClr>
              <a:buSzPts val="1100"/>
              <a:buFont typeface="Arial"/>
              <a:buNone/>
            </a:pPr>
            <a:r>
              <a:rPr lang="en"/>
              <a:t>or "AI Thinking".</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And after each game ends, it automatically restarts </a:t>
            </a:r>
            <a:endParaRPr/>
          </a:p>
          <a:p>
            <a:pPr indent="0" lvl="0" marL="0" rtl="0" algn="l">
              <a:spcBef>
                <a:spcPts val="0"/>
              </a:spcBef>
              <a:spcAft>
                <a:spcPts val="0"/>
              </a:spcAft>
              <a:buClr>
                <a:schemeClr val="dk1"/>
              </a:buClr>
              <a:buSzPts val="1100"/>
              <a:buFont typeface="Arial"/>
              <a:buNone/>
            </a:pPr>
            <a:r>
              <a:rPr lang="en"/>
              <a:t>so you can play again.</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SzPts val="1100"/>
              <a:buNone/>
            </a:pPr>
            <a:r>
              <a:rPr lang="en"/>
              <a:t>Let me give you a quick demo...</a:t>
            </a:r>
            <a:endParaRPr/>
          </a:p>
        </p:txBody>
      </p:sp>
      <p:sp>
        <p:nvSpPr>
          <p:cNvPr id="164" name="Google Shape;164;g3ad49b6cf65_2_156: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3ad49b6cf65_2_227: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7" name="Google Shape;187;g3ad49b6cf65_2_227: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en"/>
              <a:t>So how well does our trained DQN agent perform?</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We evaluated it by playing 100 games against a random agent.</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As you can see from the results:</a:t>
            </a:r>
            <a:endParaRPr/>
          </a:p>
          <a:p>
            <a:pPr indent="0" lvl="0" marL="0" rtl="0" algn="l">
              <a:spcBef>
                <a:spcPts val="0"/>
              </a:spcBef>
              <a:spcAft>
                <a:spcPts val="0"/>
              </a:spcAft>
              <a:buClr>
                <a:schemeClr val="dk1"/>
              </a:buClr>
              <a:buSzPts val="1100"/>
              <a:buFont typeface="Arial"/>
              <a:buNone/>
            </a:pPr>
            <a:r>
              <a:rPr lang="en"/>
              <a:t>- Our DQN agent wins about 70% of the games</a:t>
            </a:r>
            <a:endParaRPr/>
          </a:p>
          <a:p>
            <a:pPr indent="0" lvl="0" marL="0" rtl="0" algn="l">
              <a:spcBef>
                <a:spcPts val="0"/>
              </a:spcBef>
              <a:spcAft>
                <a:spcPts val="0"/>
              </a:spcAft>
              <a:buClr>
                <a:schemeClr val="dk1"/>
              </a:buClr>
              <a:buSzPts val="1100"/>
              <a:buFont typeface="Arial"/>
              <a:buNone/>
            </a:pPr>
            <a:r>
              <a:rPr lang="en"/>
              <a:t>- It loses around 25%</a:t>
            </a:r>
            <a:endParaRPr/>
          </a:p>
          <a:p>
            <a:pPr indent="0" lvl="0" marL="0" rtl="0" algn="l">
              <a:spcBef>
                <a:spcPts val="0"/>
              </a:spcBef>
              <a:spcAft>
                <a:spcPts val="0"/>
              </a:spcAft>
              <a:buClr>
                <a:schemeClr val="dk1"/>
              </a:buClr>
              <a:buSzPts val="1100"/>
              <a:buFont typeface="Arial"/>
              <a:buNone/>
            </a:pPr>
            <a:r>
              <a:rPr lang="en"/>
              <a:t>- And about 5% end in draws</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Compared to a random agent, which would win about 50% </a:t>
            </a:r>
            <a:endParaRPr/>
          </a:p>
          <a:p>
            <a:pPr indent="0" lvl="0" marL="0" rtl="0" algn="l">
              <a:spcBef>
                <a:spcPts val="0"/>
              </a:spcBef>
              <a:spcAft>
                <a:spcPts val="0"/>
              </a:spcAft>
              <a:buClr>
                <a:schemeClr val="dk1"/>
              </a:buClr>
              <a:buSzPts val="1100"/>
              <a:buFont typeface="Arial"/>
              <a:buNone/>
            </a:pPr>
            <a:r>
              <a:rPr lang="en"/>
              <a:t>against another random agent, our DQN is significantly better.</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For training, we ran over 10,000 episodes with a batch size </a:t>
            </a:r>
            <a:endParaRPr/>
          </a:p>
          <a:p>
            <a:pPr indent="0" lvl="0" marL="0" rtl="0" algn="l">
              <a:spcBef>
                <a:spcPts val="0"/>
              </a:spcBef>
              <a:spcAft>
                <a:spcPts val="0"/>
              </a:spcAft>
              <a:buClr>
                <a:schemeClr val="dk1"/>
              </a:buClr>
              <a:buSzPts val="1100"/>
              <a:buFont typeface="Arial"/>
              <a:buNone/>
            </a:pPr>
            <a:r>
              <a:rPr lang="en"/>
              <a:t>of 64. We used Google Colab with a Tesla T4 GPU to speed up </a:t>
            </a:r>
            <a:endParaRPr/>
          </a:p>
          <a:p>
            <a:pPr indent="0" lvl="0" marL="0" rtl="0" algn="l">
              <a:spcBef>
                <a:spcPts val="0"/>
              </a:spcBef>
              <a:spcAft>
                <a:spcPts val="0"/>
              </a:spcAft>
              <a:buClr>
                <a:schemeClr val="dk1"/>
              </a:buClr>
              <a:buSzPts val="1100"/>
              <a:buFont typeface="Arial"/>
              <a:buNone/>
            </a:pPr>
            <a:r>
              <a:rPr lang="en"/>
              <a:t>the training process.</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lang="en"/>
              <a:t>The key insight here is that DQN can learn effective </a:t>
            </a:r>
            <a:endParaRPr/>
          </a:p>
          <a:p>
            <a:pPr indent="0" lvl="0" marL="0" rtl="0" algn="l">
              <a:spcBef>
                <a:spcPts val="0"/>
              </a:spcBef>
              <a:spcAft>
                <a:spcPts val="0"/>
              </a:spcAft>
              <a:buClr>
                <a:schemeClr val="dk1"/>
              </a:buClr>
              <a:buSzPts val="1100"/>
              <a:buFont typeface="Arial"/>
              <a:buNone/>
            </a:pPr>
            <a:r>
              <a:rPr lang="en"/>
              <a:t>strategies just by playing games - no human knowledge required. </a:t>
            </a:r>
            <a:endParaRPr/>
          </a:p>
          <a:p>
            <a:pPr indent="0" lvl="0" marL="0" rtl="0" algn="l">
              <a:spcBef>
                <a:spcPts val="0"/>
              </a:spcBef>
              <a:spcAft>
                <a:spcPts val="0"/>
              </a:spcAft>
              <a:buClr>
                <a:schemeClr val="dk1"/>
              </a:buClr>
              <a:buSzPts val="1100"/>
              <a:buFont typeface="Arial"/>
              <a:buNone/>
            </a:pPr>
            <a:r>
              <a:rPr lang="en"/>
              <a:t>The more we train, the better it gets.</a:t>
            </a:r>
            <a:endParaRPr/>
          </a:p>
          <a:p>
            <a:pPr indent="0" lvl="0" marL="0" rtl="0" algn="l">
              <a:spcBef>
                <a:spcPts val="0"/>
              </a:spcBef>
              <a:spcAft>
                <a:spcPts val="0"/>
              </a:spcAft>
              <a:buNone/>
            </a:pPr>
            <a:r>
              <a:t/>
            </a:r>
            <a:endParaRPr/>
          </a:p>
        </p:txBody>
      </p:sp>
      <p:sp>
        <p:nvSpPr>
          <p:cNvPr id="188" name="Google Shape;188;g3ad49b6cf65_2_227: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g3ad49b6cf65_5_1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6" name="Google Shape;216;g3ad49b6cf65_5_1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g3ad49b6cf65_2_257: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2" name="Google Shape;222;g3ad49b6cf65_2_257: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
              <a:t>So what did we learn from this project? First, DQN can learn game strategies through self-play without us programming any explicit rules. The AI figured out on its own how to win. Second, CNN architecture works well for this problem because it can detect spatial patterns on the board - like lines and potential threats. Third, more training means better performance. We saw the win rate improve as we trained for more episodes. And fourth, using GPU on Google Colab made training much faster compared to running on our local computers. For future improvements, there are several things we could do: Self-play training - instead of training against a random agent, have the AI play against itself. This would make it much stronger. Better reward shaping - give rewards for blocking opponent's winning moves or creating threats, not just for winning. We could also try advanced DQN variants like Double DQN or Dueling DQN for more stable learning. And finally, we could combine DQN with Monte Carlo Tree Search, which is what AlphaGo uses, for even better performance.</a:t>
            </a:r>
            <a:endParaRPr/>
          </a:p>
        </p:txBody>
      </p:sp>
      <p:sp>
        <p:nvSpPr>
          <p:cNvPr id="223" name="Google Shape;223;g3ad49b6cf65_2_257: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2744013" y="756700"/>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1" name="Google Shape;11;p2"/>
          <p:cNvSpPr/>
          <p:nvPr/>
        </p:nvSpPr>
        <p:spPr>
          <a:xfrm rot="10800000">
            <a:off x="5318350" y="32667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2" name="Google Shape;12;p2"/>
          <p:cNvSpPr txBox="1"/>
          <p:nvPr>
            <p:ph type="ctrTitle"/>
          </p:nvPr>
        </p:nvSpPr>
        <p:spPr>
          <a:xfrm>
            <a:off x="3044700" y="1444255"/>
            <a:ext cx="3054600" cy="15372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p:txBody>
      </p:sp>
      <p:sp>
        <p:nvSpPr>
          <p:cNvPr id="13" name="Google Shape;13;p2"/>
          <p:cNvSpPr txBox="1"/>
          <p:nvPr>
            <p:ph idx="1" type="subTitle"/>
          </p:nvPr>
        </p:nvSpPr>
        <p:spPr>
          <a:xfrm>
            <a:off x="3044700" y="3116580"/>
            <a:ext cx="3054600" cy="701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Font typeface="Economica"/>
              <a:buNone/>
              <a:defRPr sz="2100">
                <a:latin typeface="Economica"/>
                <a:ea typeface="Economica"/>
                <a:cs typeface="Economica"/>
                <a:sym typeface="Economica"/>
              </a:defRPr>
            </a:lvl1pPr>
            <a:lvl2pPr lvl="1" algn="ctr">
              <a:lnSpc>
                <a:spcPct val="100000"/>
              </a:lnSpc>
              <a:spcBef>
                <a:spcPts val="0"/>
              </a:spcBef>
              <a:spcAft>
                <a:spcPts val="0"/>
              </a:spcAft>
              <a:buSzPts val="2100"/>
              <a:buFont typeface="Economica"/>
              <a:buNone/>
              <a:defRPr sz="2100">
                <a:latin typeface="Economica"/>
                <a:ea typeface="Economica"/>
                <a:cs typeface="Economica"/>
                <a:sym typeface="Economica"/>
              </a:defRPr>
            </a:lvl2pPr>
            <a:lvl3pPr lvl="2" algn="ctr">
              <a:lnSpc>
                <a:spcPct val="100000"/>
              </a:lnSpc>
              <a:spcBef>
                <a:spcPts val="0"/>
              </a:spcBef>
              <a:spcAft>
                <a:spcPts val="0"/>
              </a:spcAft>
              <a:buSzPts val="2100"/>
              <a:buFont typeface="Economica"/>
              <a:buNone/>
              <a:defRPr sz="2100">
                <a:latin typeface="Economica"/>
                <a:ea typeface="Economica"/>
                <a:cs typeface="Economica"/>
                <a:sym typeface="Economica"/>
              </a:defRPr>
            </a:lvl3pPr>
            <a:lvl4pPr lvl="3" algn="ctr">
              <a:lnSpc>
                <a:spcPct val="100000"/>
              </a:lnSpc>
              <a:spcBef>
                <a:spcPts val="0"/>
              </a:spcBef>
              <a:spcAft>
                <a:spcPts val="0"/>
              </a:spcAft>
              <a:buSzPts val="2100"/>
              <a:buFont typeface="Economica"/>
              <a:buNone/>
              <a:defRPr sz="2100">
                <a:latin typeface="Economica"/>
                <a:ea typeface="Economica"/>
                <a:cs typeface="Economica"/>
                <a:sym typeface="Economica"/>
              </a:defRPr>
            </a:lvl4pPr>
            <a:lvl5pPr lvl="4" algn="ctr">
              <a:lnSpc>
                <a:spcPct val="100000"/>
              </a:lnSpc>
              <a:spcBef>
                <a:spcPts val="0"/>
              </a:spcBef>
              <a:spcAft>
                <a:spcPts val="0"/>
              </a:spcAft>
              <a:buSzPts val="2100"/>
              <a:buFont typeface="Economica"/>
              <a:buNone/>
              <a:defRPr sz="2100">
                <a:latin typeface="Economica"/>
                <a:ea typeface="Economica"/>
                <a:cs typeface="Economica"/>
                <a:sym typeface="Economica"/>
              </a:defRPr>
            </a:lvl5pPr>
            <a:lvl6pPr lvl="5" algn="ctr">
              <a:lnSpc>
                <a:spcPct val="100000"/>
              </a:lnSpc>
              <a:spcBef>
                <a:spcPts val="0"/>
              </a:spcBef>
              <a:spcAft>
                <a:spcPts val="0"/>
              </a:spcAft>
              <a:buSzPts val="2100"/>
              <a:buFont typeface="Economica"/>
              <a:buNone/>
              <a:defRPr sz="2100">
                <a:latin typeface="Economica"/>
                <a:ea typeface="Economica"/>
                <a:cs typeface="Economica"/>
                <a:sym typeface="Economica"/>
              </a:defRPr>
            </a:lvl6pPr>
            <a:lvl7pPr lvl="6" algn="ctr">
              <a:lnSpc>
                <a:spcPct val="100000"/>
              </a:lnSpc>
              <a:spcBef>
                <a:spcPts val="0"/>
              </a:spcBef>
              <a:spcAft>
                <a:spcPts val="0"/>
              </a:spcAft>
              <a:buSzPts val="2100"/>
              <a:buFont typeface="Economica"/>
              <a:buNone/>
              <a:defRPr sz="2100">
                <a:latin typeface="Economica"/>
                <a:ea typeface="Economica"/>
                <a:cs typeface="Economica"/>
                <a:sym typeface="Economica"/>
              </a:defRPr>
            </a:lvl7pPr>
            <a:lvl8pPr lvl="7" algn="ctr">
              <a:lnSpc>
                <a:spcPct val="100000"/>
              </a:lnSpc>
              <a:spcBef>
                <a:spcPts val="0"/>
              </a:spcBef>
              <a:spcAft>
                <a:spcPts val="0"/>
              </a:spcAft>
              <a:buSzPts val="2100"/>
              <a:buFont typeface="Economica"/>
              <a:buNone/>
              <a:defRPr sz="2100">
                <a:latin typeface="Economica"/>
                <a:ea typeface="Economica"/>
                <a:cs typeface="Economica"/>
                <a:sym typeface="Economica"/>
              </a:defRPr>
            </a:lvl8pPr>
            <a:lvl9pPr lvl="8" algn="ctr">
              <a:lnSpc>
                <a:spcPct val="100000"/>
              </a:lnSpc>
              <a:spcBef>
                <a:spcPts val="0"/>
              </a:spcBef>
              <a:spcAft>
                <a:spcPts val="0"/>
              </a:spcAft>
              <a:buSzPts val="2100"/>
              <a:buFont typeface="Economica"/>
              <a:buNone/>
              <a:defRPr sz="2100">
                <a:latin typeface="Economica"/>
                <a:ea typeface="Economica"/>
                <a:cs typeface="Economica"/>
                <a:sym typeface="Economica"/>
              </a:defRPr>
            </a:lvl9pPr>
          </a:lstStyle>
          <a:p/>
        </p:txBody>
      </p:sp>
      <p:sp>
        <p:nvSpPr>
          <p:cNvPr id="14" name="Google Shape;14;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1" name="Shape 51"/>
        <p:cNvGrpSpPr/>
        <p:nvPr/>
      </p:nvGrpSpPr>
      <p:grpSpPr>
        <a:xfrm>
          <a:off x="0" y="0"/>
          <a:ext cx="0" cy="0"/>
          <a:chOff x="0" y="0"/>
          <a:chExt cx="0" cy="0"/>
        </a:xfrm>
      </p:grpSpPr>
      <p:sp>
        <p:nvSpPr>
          <p:cNvPr id="52" name="Google Shape;52;p11"/>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11"/>
          <p:cNvSpPr txBox="1"/>
          <p:nvPr>
            <p:ph hasCustomPrompt="1" type="title"/>
          </p:nvPr>
        </p:nvSpPr>
        <p:spPr>
          <a:xfrm>
            <a:off x="311700" y="957125"/>
            <a:ext cx="8520600" cy="21288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2"/>
              </a:buClr>
              <a:buSzPts val="16000"/>
              <a:buNone/>
              <a:defRPr sz="16000">
                <a:solidFill>
                  <a:schemeClr val="lt2"/>
                </a:solidFill>
              </a:defRPr>
            </a:lvl1pPr>
            <a:lvl2pPr lvl="1" algn="ctr">
              <a:spcBef>
                <a:spcPts val="0"/>
              </a:spcBef>
              <a:spcAft>
                <a:spcPts val="0"/>
              </a:spcAft>
              <a:buClr>
                <a:schemeClr val="lt2"/>
              </a:buClr>
              <a:buSzPts val="16000"/>
              <a:buNone/>
              <a:defRPr sz="16000">
                <a:solidFill>
                  <a:schemeClr val="lt2"/>
                </a:solidFill>
              </a:defRPr>
            </a:lvl2pPr>
            <a:lvl3pPr lvl="2" algn="ctr">
              <a:spcBef>
                <a:spcPts val="0"/>
              </a:spcBef>
              <a:spcAft>
                <a:spcPts val="0"/>
              </a:spcAft>
              <a:buClr>
                <a:schemeClr val="lt2"/>
              </a:buClr>
              <a:buSzPts val="16000"/>
              <a:buNone/>
              <a:defRPr sz="16000">
                <a:solidFill>
                  <a:schemeClr val="lt2"/>
                </a:solidFill>
              </a:defRPr>
            </a:lvl3pPr>
            <a:lvl4pPr lvl="3" algn="ctr">
              <a:spcBef>
                <a:spcPts val="0"/>
              </a:spcBef>
              <a:spcAft>
                <a:spcPts val="0"/>
              </a:spcAft>
              <a:buClr>
                <a:schemeClr val="lt2"/>
              </a:buClr>
              <a:buSzPts val="16000"/>
              <a:buNone/>
              <a:defRPr sz="16000">
                <a:solidFill>
                  <a:schemeClr val="lt2"/>
                </a:solidFill>
              </a:defRPr>
            </a:lvl4pPr>
            <a:lvl5pPr lvl="4" algn="ctr">
              <a:spcBef>
                <a:spcPts val="0"/>
              </a:spcBef>
              <a:spcAft>
                <a:spcPts val="0"/>
              </a:spcAft>
              <a:buClr>
                <a:schemeClr val="lt2"/>
              </a:buClr>
              <a:buSzPts val="16000"/>
              <a:buNone/>
              <a:defRPr sz="16000">
                <a:solidFill>
                  <a:schemeClr val="lt2"/>
                </a:solidFill>
              </a:defRPr>
            </a:lvl5pPr>
            <a:lvl6pPr lvl="5" algn="ctr">
              <a:spcBef>
                <a:spcPts val="0"/>
              </a:spcBef>
              <a:spcAft>
                <a:spcPts val="0"/>
              </a:spcAft>
              <a:buClr>
                <a:schemeClr val="lt2"/>
              </a:buClr>
              <a:buSzPts val="16000"/>
              <a:buNone/>
              <a:defRPr sz="16000">
                <a:solidFill>
                  <a:schemeClr val="lt2"/>
                </a:solidFill>
              </a:defRPr>
            </a:lvl6pPr>
            <a:lvl7pPr lvl="6" algn="ctr">
              <a:spcBef>
                <a:spcPts val="0"/>
              </a:spcBef>
              <a:spcAft>
                <a:spcPts val="0"/>
              </a:spcAft>
              <a:buClr>
                <a:schemeClr val="lt2"/>
              </a:buClr>
              <a:buSzPts val="16000"/>
              <a:buNone/>
              <a:defRPr sz="16000">
                <a:solidFill>
                  <a:schemeClr val="lt2"/>
                </a:solidFill>
              </a:defRPr>
            </a:lvl7pPr>
            <a:lvl8pPr lvl="7" algn="ctr">
              <a:spcBef>
                <a:spcPts val="0"/>
              </a:spcBef>
              <a:spcAft>
                <a:spcPts val="0"/>
              </a:spcAft>
              <a:buClr>
                <a:schemeClr val="lt2"/>
              </a:buClr>
              <a:buSzPts val="16000"/>
              <a:buNone/>
              <a:defRPr sz="16000">
                <a:solidFill>
                  <a:schemeClr val="lt2"/>
                </a:solidFill>
              </a:defRPr>
            </a:lvl8pPr>
            <a:lvl9pPr lvl="8" algn="ctr">
              <a:spcBef>
                <a:spcPts val="0"/>
              </a:spcBef>
              <a:spcAft>
                <a:spcPts val="0"/>
              </a:spcAft>
              <a:buClr>
                <a:schemeClr val="lt2"/>
              </a:buClr>
              <a:buSzPts val="16000"/>
              <a:buNone/>
              <a:defRPr sz="16000">
                <a:solidFill>
                  <a:schemeClr val="lt2"/>
                </a:solidFill>
              </a:defRPr>
            </a:lvl9pPr>
          </a:lstStyle>
          <a:p>
            <a:r>
              <a:t>xx%</a:t>
            </a:r>
          </a:p>
        </p:txBody>
      </p:sp>
      <p:sp>
        <p:nvSpPr>
          <p:cNvPr id="54" name="Google Shape;54;p11"/>
          <p:cNvSpPr txBox="1"/>
          <p:nvPr>
            <p:ph idx="1" type="body"/>
          </p:nvPr>
        </p:nvSpPr>
        <p:spPr>
          <a:xfrm>
            <a:off x="311700" y="316200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5" name="Google Shape;55;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58" name="Shape 58"/>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p:nvPr/>
        </p:nvSpPr>
        <p:spPr>
          <a:xfrm flipH="1">
            <a:off x="7595938" y="4602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7" name="Google Shape;17;p3"/>
          <p:cNvSpPr/>
          <p:nvPr/>
        </p:nvSpPr>
        <p:spPr>
          <a:xfrm flipH="1" rot="10800000">
            <a:off x="466425" y="35583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8" name="Google Shape;18;p3"/>
          <p:cNvSpPr txBox="1"/>
          <p:nvPr>
            <p:ph type="title"/>
          </p:nvPr>
        </p:nvSpPr>
        <p:spPr>
          <a:xfrm>
            <a:off x="773700" y="1806450"/>
            <a:ext cx="7596600" cy="15306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p:txBody>
      </p:sp>
      <p:sp>
        <p:nvSpPr>
          <p:cNvPr id="19" name="Google Shape;19;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3" name="Google Shape;23;p4"/>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4" name="Google Shape;24;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5" name="Shape 25"/>
        <p:cNvGrpSpPr/>
        <p:nvPr/>
      </p:nvGrpSpPr>
      <p:grpSpPr>
        <a:xfrm>
          <a:off x="0" y="0"/>
          <a:ext cx="0" cy="0"/>
          <a:chOff x="0" y="0"/>
          <a:chExt cx="0" cy="0"/>
        </a:xfrm>
      </p:grpSpPr>
      <p:sp>
        <p:nvSpPr>
          <p:cNvPr id="26" name="Google Shape;26;p5"/>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7" name="Google Shape;27;p5"/>
          <p:cNvSpPr txBox="1"/>
          <p:nvPr>
            <p:ph idx="1" type="body"/>
          </p:nvPr>
        </p:nvSpPr>
        <p:spPr>
          <a:xfrm>
            <a:off x="311700" y="1225225"/>
            <a:ext cx="3999900" cy="3354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2" type="body"/>
          </p:nvPr>
        </p:nvSpPr>
        <p:spPr>
          <a:xfrm>
            <a:off x="4832400" y="1225225"/>
            <a:ext cx="3999900" cy="3354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 name="Google Shape;29;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0" name="Shape 30"/>
        <p:cNvGrpSpPr/>
        <p:nvPr/>
      </p:nvGrpSpPr>
      <p:grpSpPr>
        <a:xfrm>
          <a:off x="0" y="0"/>
          <a:ext cx="0" cy="0"/>
          <a:chOff x="0" y="0"/>
          <a:chExt cx="0" cy="0"/>
        </a:xfrm>
      </p:grpSpPr>
      <p:sp>
        <p:nvSpPr>
          <p:cNvPr id="31" name="Google Shape;31;p6"/>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32" name="Google Shape;32;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3" name="Shape 33"/>
        <p:cNvGrpSpPr/>
        <p:nvPr/>
      </p:nvGrpSpPr>
      <p:grpSpPr>
        <a:xfrm>
          <a:off x="0" y="0"/>
          <a:ext cx="0" cy="0"/>
          <a:chOff x="0" y="0"/>
          <a:chExt cx="0" cy="0"/>
        </a:xfrm>
      </p:grpSpPr>
      <p:sp>
        <p:nvSpPr>
          <p:cNvPr id="34" name="Google Shape;34;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35" name="Google Shape;35;p7"/>
          <p:cNvSpPr txBox="1"/>
          <p:nvPr>
            <p:ph idx="1" type="body"/>
          </p:nvPr>
        </p:nvSpPr>
        <p:spPr>
          <a:xfrm>
            <a:off x="311700" y="1399400"/>
            <a:ext cx="2808000" cy="27849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6" name="Google Shape;36;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7" name="Shape 37"/>
        <p:cNvGrpSpPr/>
        <p:nvPr/>
      </p:nvGrpSpPr>
      <p:grpSpPr>
        <a:xfrm>
          <a:off x="0" y="0"/>
          <a:ext cx="0" cy="0"/>
          <a:chOff x="0" y="0"/>
          <a:chExt cx="0" cy="0"/>
        </a:xfrm>
      </p:grpSpPr>
      <p:sp>
        <p:nvSpPr>
          <p:cNvPr id="38" name="Google Shape;38;p8"/>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8"/>
          <p:cNvSpPr txBox="1"/>
          <p:nvPr>
            <p:ph type="title"/>
          </p:nvPr>
        </p:nvSpPr>
        <p:spPr>
          <a:xfrm>
            <a:off x="490250" y="450150"/>
            <a:ext cx="5878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40" name="Google Shape;4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9"/>
          <p:cNvSpPr/>
          <p:nvPr/>
        </p:nvSpPr>
        <p:spPr>
          <a:xfrm>
            <a:off x="4572000" y="-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3" name="Google Shape;43;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4" name="Google Shape;44;p9"/>
          <p:cNvSpPr txBox="1"/>
          <p:nvPr>
            <p:ph type="title"/>
          </p:nvPr>
        </p:nvSpPr>
        <p:spPr>
          <a:xfrm>
            <a:off x="265500" y="929275"/>
            <a:ext cx="4045200" cy="17862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2"/>
              </a:buClr>
              <a:buSzPts val="4200"/>
              <a:buNone/>
              <a:defRPr>
                <a:solidFill>
                  <a:schemeClr val="lt2"/>
                </a:solidFill>
              </a:defRPr>
            </a:lvl1pPr>
            <a:lvl2pPr lvl="1" algn="ctr">
              <a:spcBef>
                <a:spcPts val="0"/>
              </a:spcBef>
              <a:spcAft>
                <a:spcPts val="0"/>
              </a:spcAft>
              <a:buClr>
                <a:schemeClr val="lt2"/>
              </a:buClr>
              <a:buSzPts val="4200"/>
              <a:buNone/>
              <a:defRPr>
                <a:solidFill>
                  <a:schemeClr val="lt2"/>
                </a:solidFill>
              </a:defRPr>
            </a:lvl2pPr>
            <a:lvl3pPr lvl="2" algn="ctr">
              <a:spcBef>
                <a:spcPts val="0"/>
              </a:spcBef>
              <a:spcAft>
                <a:spcPts val="0"/>
              </a:spcAft>
              <a:buClr>
                <a:schemeClr val="lt2"/>
              </a:buClr>
              <a:buSzPts val="4200"/>
              <a:buNone/>
              <a:defRPr>
                <a:solidFill>
                  <a:schemeClr val="lt2"/>
                </a:solidFill>
              </a:defRPr>
            </a:lvl3pPr>
            <a:lvl4pPr lvl="3" algn="ctr">
              <a:spcBef>
                <a:spcPts val="0"/>
              </a:spcBef>
              <a:spcAft>
                <a:spcPts val="0"/>
              </a:spcAft>
              <a:buClr>
                <a:schemeClr val="lt2"/>
              </a:buClr>
              <a:buSzPts val="4200"/>
              <a:buNone/>
              <a:defRPr>
                <a:solidFill>
                  <a:schemeClr val="lt2"/>
                </a:solidFill>
              </a:defRPr>
            </a:lvl4pPr>
            <a:lvl5pPr lvl="4" algn="ctr">
              <a:spcBef>
                <a:spcPts val="0"/>
              </a:spcBef>
              <a:spcAft>
                <a:spcPts val="0"/>
              </a:spcAft>
              <a:buClr>
                <a:schemeClr val="lt2"/>
              </a:buClr>
              <a:buSzPts val="4200"/>
              <a:buNone/>
              <a:defRPr>
                <a:solidFill>
                  <a:schemeClr val="lt2"/>
                </a:solidFill>
              </a:defRPr>
            </a:lvl5pPr>
            <a:lvl6pPr lvl="5" algn="ctr">
              <a:spcBef>
                <a:spcPts val="0"/>
              </a:spcBef>
              <a:spcAft>
                <a:spcPts val="0"/>
              </a:spcAft>
              <a:buClr>
                <a:schemeClr val="lt2"/>
              </a:buClr>
              <a:buSzPts val="4200"/>
              <a:buNone/>
              <a:defRPr>
                <a:solidFill>
                  <a:schemeClr val="lt2"/>
                </a:solidFill>
              </a:defRPr>
            </a:lvl6pPr>
            <a:lvl7pPr lvl="6" algn="ctr">
              <a:spcBef>
                <a:spcPts val="0"/>
              </a:spcBef>
              <a:spcAft>
                <a:spcPts val="0"/>
              </a:spcAft>
              <a:buClr>
                <a:schemeClr val="lt2"/>
              </a:buClr>
              <a:buSzPts val="4200"/>
              <a:buNone/>
              <a:defRPr>
                <a:solidFill>
                  <a:schemeClr val="lt2"/>
                </a:solidFill>
              </a:defRPr>
            </a:lvl7pPr>
            <a:lvl8pPr lvl="7" algn="ctr">
              <a:spcBef>
                <a:spcPts val="0"/>
              </a:spcBef>
              <a:spcAft>
                <a:spcPts val="0"/>
              </a:spcAft>
              <a:buClr>
                <a:schemeClr val="lt2"/>
              </a:buClr>
              <a:buSzPts val="4200"/>
              <a:buNone/>
              <a:defRPr>
                <a:solidFill>
                  <a:schemeClr val="lt2"/>
                </a:solidFill>
              </a:defRPr>
            </a:lvl8pPr>
            <a:lvl9pPr lvl="8" algn="ctr">
              <a:spcBef>
                <a:spcPts val="0"/>
              </a:spcBef>
              <a:spcAft>
                <a:spcPts val="0"/>
              </a:spcAft>
              <a:buClr>
                <a:schemeClr val="lt2"/>
              </a:buClr>
              <a:buSzPts val="4200"/>
              <a:buNone/>
              <a:defRPr>
                <a:solidFill>
                  <a:schemeClr val="lt2"/>
                </a:solidFill>
              </a:defRPr>
            </a:lvl9pPr>
          </a:lstStyle>
          <a:p/>
        </p:txBody>
      </p:sp>
      <p:sp>
        <p:nvSpPr>
          <p:cNvPr id="45" name="Google Shape;45;p9"/>
          <p:cNvSpPr txBox="1"/>
          <p:nvPr>
            <p:ph idx="1" type="subTitle"/>
          </p:nvPr>
        </p:nvSpPr>
        <p:spPr>
          <a:xfrm>
            <a:off x="265500" y="2769001"/>
            <a:ext cx="4045200" cy="1574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400"/>
              <a:buFont typeface="Economica"/>
              <a:buNone/>
              <a:defRPr sz="2400">
                <a:latin typeface="Economica"/>
                <a:ea typeface="Economica"/>
                <a:cs typeface="Economica"/>
                <a:sym typeface="Economica"/>
              </a:defRPr>
            </a:lvl1pPr>
            <a:lvl2pPr lvl="1" algn="ctr">
              <a:lnSpc>
                <a:spcPct val="100000"/>
              </a:lnSpc>
              <a:spcBef>
                <a:spcPts val="0"/>
              </a:spcBef>
              <a:spcAft>
                <a:spcPts val="0"/>
              </a:spcAft>
              <a:buSzPts val="2400"/>
              <a:buFont typeface="Economica"/>
              <a:buNone/>
              <a:defRPr sz="2400">
                <a:latin typeface="Economica"/>
                <a:ea typeface="Economica"/>
                <a:cs typeface="Economica"/>
                <a:sym typeface="Economica"/>
              </a:defRPr>
            </a:lvl2pPr>
            <a:lvl3pPr lvl="2" algn="ctr">
              <a:lnSpc>
                <a:spcPct val="100000"/>
              </a:lnSpc>
              <a:spcBef>
                <a:spcPts val="0"/>
              </a:spcBef>
              <a:spcAft>
                <a:spcPts val="0"/>
              </a:spcAft>
              <a:buSzPts val="2400"/>
              <a:buFont typeface="Economica"/>
              <a:buNone/>
              <a:defRPr sz="2400">
                <a:latin typeface="Economica"/>
                <a:ea typeface="Economica"/>
                <a:cs typeface="Economica"/>
                <a:sym typeface="Economica"/>
              </a:defRPr>
            </a:lvl3pPr>
            <a:lvl4pPr lvl="3" algn="ctr">
              <a:lnSpc>
                <a:spcPct val="100000"/>
              </a:lnSpc>
              <a:spcBef>
                <a:spcPts val="0"/>
              </a:spcBef>
              <a:spcAft>
                <a:spcPts val="0"/>
              </a:spcAft>
              <a:buSzPts val="2400"/>
              <a:buFont typeface="Economica"/>
              <a:buNone/>
              <a:defRPr sz="2400">
                <a:latin typeface="Economica"/>
                <a:ea typeface="Economica"/>
                <a:cs typeface="Economica"/>
                <a:sym typeface="Economica"/>
              </a:defRPr>
            </a:lvl4pPr>
            <a:lvl5pPr lvl="4" algn="ctr">
              <a:lnSpc>
                <a:spcPct val="100000"/>
              </a:lnSpc>
              <a:spcBef>
                <a:spcPts val="0"/>
              </a:spcBef>
              <a:spcAft>
                <a:spcPts val="0"/>
              </a:spcAft>
              <a:buSzPts val="2400"/>
              <a:buFont typeface="Economica"/>
              <a:buNone/>
              <a:defRPr sz="2400">
                <a:latin typeface="Economica"/>
                <a:ea typeface="Economica"/>
                <a:cs typeface="Economica"/>
                <a:sym typeface="Economica"/>
              </a:defRPr>
            </a:lvl5pPr>
            <a:lvl6pPr lvl="5" algn="ctr">
              <a:lnSpc>
                <a:spcPct val="100000"/>
              </a:lnSpc>
              <a:spcBef>
                <a:spcPts val="0"/>
              </a:spcBef>
              <a:spcAft>
                <a:spcPts val="0"/>
              </a:spcAft>
              <a:buSzPts val="2400"/>
              <a:buFont typeface="Economica"/>
              <a:buNone/>
              <a:defRPr sz="2400">
                <a:latin typeface="Economica"/>
                <a:ea typeface="Economica"/>
                <a:cs typeface="Economica"/>
                <a:sym typeface="Economica"/>
              </a:defRPr>
            </a:lvl6pPr>
            <a:lvl7pPr lvl="6" algn="ctr">
              <a:lnSpc>
                <a:spcPct val="100000"/>
              </a:lnSpc>
              <a:spcBef>
                <a:spcPts val="0"/>
              </a:spcBef>
              <a:spcAft>
                <a:spcPts val="0"/>
              </a:spcAft>
              <a:buSzPts val="2400"/>
              <a:buFont typeface="Economica"/>
              <a:buNone/>
              <a:defRPr sz="2400">
                <a:latin typeface="Economica"/>
                <a:ea typeface="Economica"/>
                <a:cs typeface="Economica"/>
                <a:sym typeface="Economica"/>
              </a:defRPr>
            </a:lvl7pPr>
            <a:lvl8pPr lvl="7" algn="ctr">
              <a:lnSpc>
                <a:spcPct val="100000"/>
              </a:lnSpc>
              <a:spcBef>
                <a:spcPts val="0"/>
              </a:spcBef>
              <a:spcAft>
                <a:spcPts val="0"/>
              </a:spcAft>
              <a:buSzPts val="2400"/>
              <a:buFont typeface="Economica"/>
              <a:buNone/>
              <a:defRPr sz="2400">
                <a:latin typeface="Economica"/>
                <a:ea typeface="Economica"/>
                <a:cs typeface="Economica"/>
                <a:sym typeface="Economica"/>
              </a:defRPr>
            </a:lvl8pPr>
            <a:lvl9pPr lvl="8" algn="ctr">
              <a:lnSpc>
                <a:spcPct val="100000"/>
              </a:lnSpc>
              <a:spcBef>
                <a:spcPts val="0"/>
              </a:spcBef>
              <a:spcAft>
                <a:spcPts val="0"/>
              </a:spcAft>
              <a:buSzPts val="2400"/>
              <a:buFont typeface="Economica"/>
              <a:buNone/>
              <a:defRPr sz="2400">
                <a:latin typeface="Economica"/>
                <a:ea typeface="Economica"/>
                <a:cs typeface="Economica"/>
                <a:sym typeface="Economica"/>
              </a:defRPr>
            </a:lvl9pPr>
          </a:lstStyle>
          <a:p/>
        </p:txBody>
      </p:sp>
      <p:sp>
        <p:nvSpPr>
          <p:cNvPr id="46" name="Google Shape;46;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7" name="Google Shape;47;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8" name="Shape 48"/>
        <p:cNvGrpSpPr/>
        <p:nvPr/>
      </p:nvGrpSpPr>
      <p:grpSpPr>
        <a:xfrm>
          <a:off x="0" y="0"/>
          <a:ext cx="0" cy="0"/>
          <a:chOff x="0" y="0"/>
          <a:chExt cx="0" cy="0"/>
        </a:xfrm>
      </p:grpSpPr>
      <p:sp>
        <p:nvSpPr>
          <p:cNvPr id="49" name="Google Shape;49;p10"/>
          <p:cNvSpPr txBox="1"/>
          <p:nvPr>
            <p:ph idx="1" type="body"/>
          </p:nvPr>
        </p:nvSpPr>
        <p:spPr>
          <a:xfrm>
            <a:off x="319500" y="42189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400"/>
              <a:buFont typeface="Economica"/>
              <a:buNone/>
              <a:defRPr sz="2400">
                <a:latin typeface="Economica"/>
                <a:ea typeface="Economica"/>
                <a:cs typeface="Economica"/>
                <a:sym typeface="Economica"/>
              </a:defRPr>
            </a:lvl1pPr>
          </a:lstStyle>
          <a:p/>
        </p:txBody>
      </p:sp>
      <p:sp>
        <p:nvSpPr>
          <p:cNvPr id="50" name="Google Shape;50;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lux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rmAutofit/>
          </a:bodyPr>
          <a:lstStyle>
            <a:lvl1pPr lvl="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1pPr>
            <a:lvl2pPr lvl="1">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2pPr>
            <a:lvl3pPr lvl="2">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3pPr>
            <a:lvl4pPr lvl="3">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4pPr>
            <a:lvl5pPr lvl="4">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5pPr>
            <a:lvl6pPr lvl="5">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6pPr>
            <a:lvl7pPr lvl="6">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7pPr>
            <a:lvl8pPr lvl="7">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8pPr>
            <a:lvl9pPr lvl="8">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9pPr>
          </a:lstStyle>
          <a:p/>
        </p:txBody>
      </p:sp>
      <p:sp>
        <p:nvSpPr>
          <p:cNvPr id="7" name="Google Shape;7;p1"/>
          <p:cNvSpPr txBox="1"/>
          <p:nvPr>
            <p:ph idx="1" type="body"/>
          </p:nvPr>
        </p:nvSpPr>
        <p:spPr>
          <a:xfrm>
            <a:off x="311700" y="1225225"/>
            <a:ext cx="8520600" cy="3354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1"/>
              </a:buClr>
              <a:buSzPts val="1800"/>
              <a:buFont typeface="Open Sans"/>
              <a:buChar char="●"/>
              <a:defRPr sz="1800">
                <a:solidFill>
                  <a:schemeClr val="dk1"/>
                </a:solidFill>
                <a:latin typeface="Open Sans"/>
                <a:ea typeface="Open Sans"/>
                <a:cs typeface="Open Sans"/>
                <a:sym typeface="Open Sans"/>
              </a:defRPr>
            </a:lvl1pPr>
            <a:lvl2pPr indent="-317500" lvl="1" marL="9144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2pPr>
            <a:lvl3pPr indent="-317500" lvl="2" marL="13716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3pPr>
            <a:lvl4pPr indent="-317500" lvl="3" marL="18288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4pPr>
            <a:lvl5pPr indent="-317500" lvl="4" marL="22860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5pPr>
            <a:lvl6pPr indent="-317500" lvl="5" marL="27432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6pPr>
            <a:lvl7pPr indent="-317500" lvl="6" marL="32004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7pPr>
            <a:lvl8pPr indent="-317500" lvl="7" marL="36576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8pPr>
            <a:lvl9pPr indent="-317500" lvl="8" marL="41148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1"/>
                </a:solidFill>
                <a:latin typeface="Economica"/>
                <a:ea typeface="Economica"/>
                <a:cs typeface="Economica"/>
                <a:sym typeface="Economica"/>
              </a:defRPr>
            </a:lvl1pPr>
            <a:lvl2pPr lvl="1" algn="r">
              <a:buNone/>
              <a:defRPr sz="1000">
                <a:solidFill>
                  <a:schemeClr val="dk1"/>
                </a:solidFill>
                <a:latin typeface="Economica"/>
                <a:ea typeface="Economica"/>
                <a:cs typeface="Economica"/>
                <a:sym typeface="Economica"/>
              </a:defRPr>
            </a:lvl2pPr>
            <a:lvl3pPr lvl="2" algn="r">
              <a:buNone/>
              <a:defRPr sz="1000">
                <a:solidFill>
                  <a:schemeClr val="dk1"/>
                </a:solidFill>
                <a:latin typeface="Economica"/>
                <a:ea typeface="Economica"/>
                <a:cs typeface="Economica"/>
                <a:sym typeface="Economica"/>
              </a:defRPr>
            </a:lvl3pPr>
            <a:lvl4pPr lvl="3" algn="r">
              <a:buNone/>
              <a:defRPr sz="1000">
                <a:solidFill>
                  <a:schemeClr val="dk1"/>
                </a:solidFill>
                <a:latin typeface="Economica"/>
                <a:ea typeface="Economica"/>
                <a:cs typeface="Economica"/>
                <a:sym typeface="Economica"/>
              </a:defRPr>
            </a:lvl4pPr>
            <a:lvl5pPr lvl="4" algn="r">
              <a:buNone/>
              <a:defRPr sz="1000">
                <a:solidFill>
                  <a:schemeClr val="dk1"/>
                </a:solidFill>
                <a:latin typeface="Economica"/>
                <a:ea typeface="Economica"/>
                <a:cs typeface="Economica"/>
                <a:sym typeface="Economica"/>
              </a:defRPr>
            </a:lvl5pPr>
            <a:lvl6pPr lvl="5" algn="r">
              <a:buNone/>
              <a:defRPr sz="1000">
                <a:solidFill>
                  <a:schemeClr val="dk1"/>
                </a:solidFill>
                <a:latin typeface="Economica"/>
                <a:ea typeface="Economica"/>
                <a:cs typeface="Economica"/>
                <a:sym typeface="Economica"/>
              </a:defRPr>
            </a:lvl6pPr>
            <a:lvl7pPr lvl="6" algn="r">
              <a:buNone/>
              <a:defRPr sz="1000">
                <a:solidFill>
                  <a:schemeClr val="dk1"/>
                </a:solidFill>
                <a:latin typeface="Economica"/>
                <a:ea typeface="Economica"/>
                <a:cs typeface="Economica"/>
                <a:sym typeface="Economica"/>
              </a:defRPr>
            </a:lvl7pPr>
            <a:lvl8pPr lvl="7" algn="r">
              <a:buNone/>
              <a:defRPr sz="1000">
                <a:solidFill>
                  <a:schemeClr val="dk1"/>
                </a:solidFill>
                <a:latin typeface="Economica"/>
                <a:ea typeface="Economica"/>
                <a:cs typeface="Economica"/>
                <a:sym typeface="Economica"/>
              </a:defRPr>
            </a:lvl8pPr>
            <a:lvl9pPr lvl="8" algn="r">
              <a:buNone/>
              <a:defRPr sz="1000">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 Id="rId3"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F172A"/>
        </a:solidFill>
      </p:bgPr>
    </p:bg>
    <p:spTree>
      <p:nvGrpSpPr>
        <p:cNvPr id="63" name="Shape 63"/>
        <p:cNvGrpSpPr/>
        <p:nvPr/>
      </p:nvGrpSpPr>
      <p:grpSpPr>
        <a:xfrm>
          <a:off x="0" y="0"/>
          <a:ext cx="0" cy="0"/>
          <a:chOff x="0" y="0"/>
          <a:chExt cx="0" cy="0"/>
        </a:xfrm>
      </p:grpSpPr>
      <p:pic>
        <p:nvPicPr>
          <p:cNvPr descr="/tmp/rasterized-gradient-98da0208.png" id="64" name="Google Shape;64;p14"/>
          <p:cNvPicPr preferRelativeResize="0"/>
          <p:nvPr/>
        </p:nvPicPr>
        <p:blipFill rotWithShape="1">
          <a:blip r:embed="rId3">
            <a:alphaModFix/>
          </a:blip>
          <a:srcRect b="0" l="0" r="0" t="0"/>
          <a:stretch/>
        </p:blipFill>
        <p:spPr>
          <a:xfrm>
            <a:off x="0" y="0"/>
            <a:ext cx="9144000" cy="76200"/>
          </a:xfrm>
          <a:prstGeom prst="rect">
            <a:avLst/>
          </a:prstGeom>
          <a:noFill/>
          <a:ln>
            <a:noFill/>
          </a:ln>
        </p:spPr>
      </p:pic>
      <p:sp>
        <p:nvSpPr>
          <p:cNvPr id="65" name="Google Shape;65;p14"/>
          <p:cNvSpPr/>
          <p:nvPr/>
        </p:nvSpPr>
        <p:spPr>
          <a:xfrm>
            <a:off x="2928943" y="328399"/>
            <a:ext cx="3286200" cy="53340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F1F5F9"/>
              </a:buClr>
              <a:buSzPts val="4200"/>
              <a:buFont typeface="Georgia"/>
              <a:buNone/>
            </a:pPr>
            <a:r>
              <a:rPr b="1" i="0" lang="en" sz="4200" u="none" cap="none" strike="noStrike">
                <a:solidFill>
                  <a:srgbClr val="F1F5F9"/>
                </a:solidFill>
                <a:latin typeface="Georgia"/>
                <a:ea typeface="Georgia"/>
                <a:cs typeface="Georgia"/>
                <a:sym typeface="Georgia"/>
              </a:rPr>
              <a:t>Connect 4 AI</a:t>
            </a:r>
            <a:endParaRPr b="0" i="0" sz="4200" u="none" cap="none" strike="noStrike">
              <a:solidFill>
                <a:schemeClr val="dk1"/>
              </a:solidFill>
              <a:latin typeface="Calibri"/>
              <a:ea typeface="Calibri"/>
              <a:cs typeface="Calibri"/>
              <a:sym typeface="Calibri"/>
            </a:endParaRPr>
          </a:p>
        </p:txBody>
      </p:sp>
      <p:sp>
        <p:nvSpPr>
          <p:cNvPr id="66" name="Google Shape;66;p14"/>
          <p:cNvSpPr/>
          <p:nvPr/>
        </p:nvSpPr>
        <p:spPr>
          <a:xfrm>
            <a:off x="1911623" y="1850199"/>
            <a:ext cx="5320800" cy="373200"/>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Clr>
                <a:srgbClr val="06B6D4"/>
              </a:buClr>
              <a:buSzPts val="2100"/>
              <a:buFont typeface="Arial"/>
              <a:buNone/>
            </a:pPr>
            <a:r>
              <a:rPr b="1" i="0" lang="en" sz="2100" u="none" cap="none" strike="noStrike">
                <a:solidFill>
                  <a:srgbClr val="06B6D4"/>
                </a:solidFill>
                <a:latin typeface="Arial"/>
                <a:ea typeface="Arial"/>
                <a:cs typeface="Arial"/>
                <a:sym typeface="Arial"/>
              </a:rPr>
              <a:t>Deep Q-Network Reinforcement Learning</a:t>
            </a:r>
            <a:endParaRPr b="0" i="0" sz="2100" u="none" cap="none" strike="noStrike">
              <a:solidFill>
                <a:schemeClr val="dk1"/>
              </a:solidFill>
              <a:latin typeface="Calibri"/>
              <a:ea typeface="Calibri"/>
              <a:cs typeface="Calibri"/>
              <a:sym typeface="Calibri"/>
            </a:endParaRPr>
          </a:p>
        </p:txBody>
      </p:sp>
      <p:sp>
        <p:nvSpPr>
          <p:cNvPr id="67" name="Google Shape;67;p14"/>
          <p:cNvSpPr/>
          <p:nvPr/>
        </p:nvSpPr>
        <p:spPr>
          <a:xfrm>
            <a:off x="2928950" y="2956650"/>
            <a:ext cx="4071000" cy="5712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94A3B8"/>
              </a:buClr>
              <a:buSzPts val="1350"/>
              <a:buFont typeface="Arial"/>
              <a:buNone/>
            </a:pPr>
            <a:r>
              <a:rPr lang="en" sz="1550">
                <a:solidFill>
                  <a:srgbClr val="94A3B8"/>
                </a:solidFill>
              </a:rPr>
              <a:t>Donye Wakefield and Calvin Kang</a:t>
            </a:r>
            <a:endParaRPr b="0" i="0" sz="1550" u="none" cap="none" strike="noStrike">
              <a:solidFill>
                <a:schemeClr val="dk1"/>
              </a:solidFill>
              <a:latin typeface="Calibri"/>
              <a:ea typeface="Calibri"/>
              <a:cs typeface="Calibri"/>
              <a:sym typeface="Calibri"/>
            </a:endParaRPr>
          </a:p>
        </p:txBody>
      </p:sp>
      <p:sp>
        <p:nvSpPr>
          <p:cNvPr id="68" name="Google Shape;68;p14"/>
          <p:cNvSpPr/>
          <p:nvPr/>
        </p:nvSpPr>
        <p:spPr>
          <a:xfrm>
            <a:off x="3909222" y="3527971"/>
            <a:ext cx="1325407" cy="186630"/>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Clr>
                <a:srgbClr val="94A3B8"/>
              </a:buClr>
              <a:buSzPts val="1050"/>
              <a:buFont typeface="Arial"/>
              <a:buNone/>
            </a:pPr>
            <a:r>
              <a:rPr lang="en" sz="1050">
                <a:solidFill>
                  <a:srgbClr val="94A3B8"/>
                </a:solidFill>
              </a:rPr>
              <a:t>2025</a:t>
            </a:r>
            <a:endParaRPr b="0" i="0" sz="105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F172A"/>
        </a:solidFill>
      </p:bgPr>
    </p:bg>
    <p:spTree>
      <p:nvGrpSpPr>
        <p:cNvPr id="73" name="Shape 73"/>
        <p:cNvGrpSpPr/>
        <p:nvPr/>
      </p:nvGrpSpPr>
      <p:grpSpPr>
        <a:xfrm>
          <a:off x="0" y="0"/>
          <a:ext cx="0" cy="0"/>
          <a:chOff x="0" y="0"/>
          <a:chExt cx="0" cy="0"/>
        </a:xfrm>
      </p:grpSpPr>
      <p:sp>
        <p:nvSpPr>
          <p:cNvPr id="74" name="Google Shape;74;p15"/>
          <p:cNvSpPr/>
          <p:nvPr/>
        </p:nvSpPr>
        <p:spPr>
          <a:xfrm>
            <a:off x="285750" y="228600"/>
            <a:ext cx="4381691" cy="3429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F1F5F9"/>
              </a:buClr>
              <a:buSzPts val="2700"/>
              <a:buFont typeface="Georgia"/>
              <a:buNone/>
            </a:pPr>
            <a:r>
              <a:rPr b="1" i="0" lang="en" sz="2700" u="none" cap="none" strike="noStrike">
                <a:solidFill>
                  <a:srgbClr val="F1F5F9"/>
                </a:solidFill>
                <a:latin typeface="Georgia"/>
                <a:ea typeface="Georgia"/>
                <a:cs typeface="Georgia"/>
                <a:sym typeface="Georgia"/>
              </a:rPr>
              <a:t>What is Connect 4?</a:t>
            </a:r>
            <a:endParaRPr b="0" i="0" sz="2700" u="none" cap="none" strike="noStrike">
              <a:solidFill>
                <a:schemeClr val="dk1"/>
              </a:solidFill>
              <a:latin typeface="Calibri"/>
              <a:ea typeface="Calibri"/>
              <a:cs typeface="Calibri"/>
              <a:sym typeface="Calibri"/>
            </a:endParaRPr>
          </a:p>
        </p:txBody>
      </p:sp>
      <p:sp>
        <p:nvSpPr>
          <p:cNvPr id="75" name="Google Shape;75;p15"/>
          <p:cNvSpPr/>
          <p:nvPr/>
        </p:nvSpPr>
        <p:spPr>
          <a:xfrm>
            <a:off x="381000" y="1146870"/>
            <a:ext cx="4445050" cy="1863030"/>
          </a:xfrm>
          <a:prstGeom prst="roundRect">
            <a:avLst>
              <a:gd fmla="val 3272"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76" name="Google Shape;76;p15"/>
          <p:cNvSpPr/>
          <p:nvPr/>
        </p:nvSpPr>
        <p:spPr>
          <a:xfrm>
            <a:off x="571500" y="1337370"/>
            <a:ext cx="4145331" cy="18663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06B6D4"/>
              </a:buClr>
              <a:buSzPts val="1050"/>
              <a:buFont typeface="Arial"/>
              <a:buNone/>
            </a:pPr>
            <a:r>
              <a:rPr b="1" i="0" lang="en" sz="1050" u="none" cap="none" strike="noStrike">
                <a:solidFill>
                  <a:srgbClr val="06B6D4"/>
                </a:solidFill>
                <a:latin typeface="Arial"/>
                <a:ea typeface="Arial"/>
                <a:cs typeface="Arial"/>
                <a:sym typeface="Arial"/>
              </a:rPr>
              <a:t>GAME RULES</a:t>
            </a:r>
            <a:endParaRPr b="0" i="0" sz="1050" u="none" cap="none" strike="noStrike">
              <a:solidFill>
                <a:schemeClr val="dk1"/>
              </a:solidFill>
              <a:latin typeface="Calibri"/>
              <a:ea typeface="Calibri"/>
              <a:cs typeface="Calibri"/>
              <a:sym typeface="Calibri"/>
            </a:endParaRPr>
          </a:p>
        </p:txBody>
      </p:sp>
      <p:sp>
        <p:nvSpPr>
          <p:cNvPr id="77" name="Google Shape;77;p15"/>
          <p:cNvSpPr/>
          <p:nvPr/>
        </p:nvSpPr>
        <p:spPr>
          <a:xfrm>
            <a:off x="571500" y="1638300"/>
            <a:ext cx="4064050" cy="1181100"/>
          </a:xfrm>
          <a:prstGeom prst="rect">
            <a:avLst/>
          </a:prstGeom>
          <a:noFill/>
          <a:ln>
            <a:noFill/>
          </a:ln>
        </p:spPr>
        <p:txBody>
          <a:bodyPr anchorCtr="0" anchor="t" bIns="0" lIns="95250" spcFirstLastPara="1" rIns="0" wrap="square" tIns="0">
            <a:noAutofit/>
          </a:bodyPr>
          <a:lstStyle/>
          <a:p>
            <a:pPr indent="-95250" lvl="0" marL="95250" marR="0" rtl="0" algn="l">
              <a:lnSpc>
                <a:spcPct val="155555"/>
              </a:lnSpc>
              <a:spcBef>
                <a:spcPts val="0"/>
              </a:spcBef>
              <a:spcAft>
                <a:spcPts val="0"/>
              </a:spcAft>
              <a:buClr>
                <a:srgbClr val="F1F5F9"/>
              </a:buClr>
              <a:buSzPts val="1350"/>
              <a:buFont typeface="Arial"/>
              <a:buChar char="•"/>
            </a:pPr>
            <a:r>
              <a:rPr b="0" i="0" lang="en" sz="1350" u="none" cap="none" strike="noStrike">
                <a:solidFill>
                  <a:srgbClr val="F1F5F9"/>
                </a:solidFill>
                <a:latin typeface="Arial"/>
                <a:ea typeface="Arial"/>
                <a:cs typeface="Arial"/>
                <a:sym typeface="Arial"/>
              </a:rPr>
              <a:t>Two players take turns dropping pieces</a:t>
            </a:r>
            <a:endParaRPr b="0" i="0" sz="1350" u="none" cap="none" strike="noStrike">
              <a:solidFill>
                <a:schemeClr val="dk1"/>
              </a:solidFill>
              <a:latin typeface="Calibri"/>
              <a:ea typeface="Calibri"/>
              <a:cs typeface="Calibri"/>
              <a:sym typeface="Calibri"/>
            </a:endParaRPr>
          </a:p>
          <a:p>
            <a:pPr indent="-95250" lvl="0" marL="95250" marR="0" rtl="0" algn="l">
              <a:lnSpc>
                <a:spcPct val="155555"/>
              </a:lnSpc>
              <a:spcBef>
                <a:spcPts val="0"/>
              </a:spcBef>
              <a:spcAft>
                <a:spcPts val="0"/>
              </a:spcAft>
              <a:buClr>
                <a:srgbClr val="F1F5F9"/>
              </a:buClr>
              <a:buSzPts val="1350"/>
              <a:buFont typeface="Arial"/>
              <a:buChar char="•"/>
            </a:pPr>
            <a:r>
              <a:rPr b="0" i="0" lang="en" sz="1350" u="none" cap="none" strike="noStrike">
                <a:solidFill>
                  <a:srgbClr val="F1F5F9"/>
                </a:solidFill>
                <a:latin typeface="Arial"/>
                <a:ea typeface="Arial"/>
                <a:cs typeface="Arial"/>
                <a:sym typeface="Arial"/>
              </a:rPr>
              <a:t>6 rows × 7 columns board</a:t>
            </a:r>
            <a:endParaRPr b="0" i="0" sz="1350" u="none" cap="none" strike="noStrike">
              <a:solidFill>
                <a:schemeClr val="dk1"/>
              </a:solidFill>
              <a:latin typeface="Calibri"/>
              <a:ea typeface="Calibri"/>
              <a:cs typeface="Calibri"/>
              <a:sym typeface="Calibri"/>
            </a:endParaRPr>
          </a:p>
          <a:p>
            <a:pPr indent="-95250" lvl="0" marL="95250" marR="0" rtl="0" algn="l">
              <a:lnSpc>
                <a:spcPct val="155555"/>
              </a:lnSpc>
              <a:spcBef>
                <a:spcPts val="0"/>
              </a:spcBef>
              <a:spcAft>
                <a:spcPts val="0"/>
              </a:spcAft>
              <a:buClr>
                <a:srgbClr val="F1F5F9"/>
              </a:buClr>
              <a:buSzPts val="1350"/>
              <a:buFont typeface="Arial"/>
              <a:buChar char="•"/>
            </a:pPr>
            <a:r>
              <a:rPr b="0" i="0" lang="en" sz="1350" u="none" cap="none" strike="noStrike">
                <a:solidFill>
                  <a:srgbClr val="F1F5F9"/>
                </a:solidFill>
                <a:latin typeface="Arial"/>
                <a:ea typeface="Arial"/>
                <a:cs typeface="Arial"/>
                <a:sym typeface="Arial"/>
              </a:rPr>
              <a:t>First to connect 4 in a row wins</a:t>
            </a:r>
            <a:endParaRPr b="0" i="0" sz="1350" u="none" cap="none" strike="noStrike">
              <a:solidFill>
                <a:schemeClr val="dk1"/>
              </a:solidFill>
              <a:latin typeface="Calibri"/>
              <a:ea typeface="Calibri"/>
              <a:cs typeface="Calibri"/>
              <a:sym typeface="Calibri"/>
            </a:endParaRPr>
          </a:p>
          <a:p>
            <a:pPr indent="-95250" lvl="0" marL="95250" marR="0" rtl="0" algn="l">
              <a:lnSpc>
                <a:spcPct val="155555"/>
              </a:lnSpc>
              <a:spcBef>
                <a:spcPts val="0"/>
              </a:spcBef>
              <a:spcAft>
                <a:spcPts val="0"/>
              </a:spcAft>
              <a:buClr>
                <a:srgbClr val="F1F5F9"/>
              </a:buClr>
              <a:buSzPts val="1350"/>
              <a:buFont typeface="Arial"/>
              <a:buChar char="•"/>
            </a:pPr>
            <a:r>
              <a:rPr b="0" i="0" lang="en" sz="1350" u="none" cap="none" strike="noStrike">
                <a:solidFill>
                  <a:srgbClr val="F1F5F9"/>
                </a:solidFill>
                <a:latin typeface="Arial"/>
                <a:ea typeface="Arial"/>
                <a:cs typeface="Arial"/>
                <a:sym typeface="Arial"/>
              </a:rPr>
              <a:t>Horizontal, vertical, or diagonal</a:t>
            </a:r>
            <a:endParaRPr b="0" i="0" sz="1350" u="none" cap="none" strike="noStrike">
              <a:solidFill>
                <a:schemeClr val="dk1"/>
              </a:solidFill>
              <a:latin typeface="Calibri"/>
              <a:ea typeface="Calibri"/>
              <a:cs typeface="Calibri"/>
              <a:sym typeface="Calibri"/>
            </a:endParaRPr>
          </a:p>
        </p:txBody>
      </p:sp>
      <p:sp>
        <p:nvSpPr>
          <p:cNvPr id="78" name="Google Shape;78;p15"/>
          <p:cNvSpPr/>
          <p:nvPr/>
        </p:nvSpPr>
        <p:spPr>
          <a:xfrm>
            <a:off x="381000" y="3162300"/>
            <a:ext cx="4445050" cy="1558230"/>
          </a:xfrm>
          <a:prstGeom prst="roundRect">
            <a:avLst>
              <a:gd fmla="val 3912"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79" name="Google Shape;79;p15"/>
          <p:cNvSpPr/>
          <p:nvPr/>
        </p:nvSpPr>
        <p:spPr>
          <a:xfrm>
            <a:off x="571500" y="3352800"/>
            <a:ext cx="4145331" cy="18663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06B6D4"/>
              </a:buClr>
              <a:buSzPts val="1050"/>
              <a:buFont typeface="Arial"/>
              <a:buNone/>
            </a:pPr>
            <a:r>
              <a:rPr b="1" i="0" lang="en" sz="1050" u="none" cap="none" strike="noStrike">
                <a:solidFill>
                  <a:srgbClr val="06B6D4"/>
                </a:solidFill>
                <a:latin typeface="Arial"/>
                <a:ea typeface="Arial"/>
                <a:cs typeface="Arial"/>
                <a:sym typeface="Arial"/>
              </a:rPr>
              <a:t>WHY REINFORCEMENT LEARNING?</a:t>
            </a:r>
            <a:endParaRPr b="0" i="0" sz="1050" u="none" cap="none" strike="noStrike">
              <a:solidFill>
                <a:schemeClr val="dk1"/>
              </a:solidFill>
              <a:latin typeface="Calibri"/>
              <a:ea typeface="Calibri"/>
              <a:cs typeface="Calibri"/>
              <a:sym typeface="Calibri"/>
            </a:endParaRPr>
          </a:p>
        </p:txBody>
      </p:sp>
      <p:sp>
        <p:nvSpPr>
          <p:cNvPr id="80" name="Google Shape;80;p15"/>
          <p:cNvSpPr/>
          <p:nvPr/>
        </p:nvSpPr>
        <p:spPr>
          <a:xfrm>
            <a:off x="571500" y="3653730"/>
            <a:ext cx="4064050" cy="876300"/>
          </a:xfrm>
          <a:prstGeom prst="rect">
            <a:avLst/>
          </a:prstGeom>
          <a:noFill/>
          <a:ln>
            <a:noFill/>
          </a:ln>
        </p:spPr>
        <p:txBody>
          <a:bodyPr anchorCtr="0" anchor="t" bIns="0" lIns="95250" spcFirstLastPara="1" rIns="0" wrap="square" tIns="0">
            <a:noAutofit/>
          </a:bodyPr>
          <a:lstStyle/>
          <a:p>
            <a:pPr indent="-95250" lvl="0" marL="95250" marR="0" rtl="0" algn="l">
              <a:lnSpc>
                <a:spcPct val="155555"/>
              </a:lnSpc>
              <a:spcBef>
                <a:spcPts val="0"/>
              </a:spcBef>
              <a:spcAft>
                <a:spcPts val="0"/>
              </a:spcAft>
              <a:buClr>
                <a:srgbClr val="F1F5F9"/>
              </a:buClr>
              <a:buSzPts val="1350"/>
              <a:buFont typeface="Arial"/>
              <a:buChar char="•"/>
            </a:pPr>
            <a:r>
              <a:rPr b="0" i="0" lang="en" sz="1350" u="none" cap="none" strike="noStrike">
                <a:solidFill>
                  <a:srgbClr val="F1F5F9"/>
                </a:solidFill>
                <a:latin typeface="Arial"/>
                <a:ea typeface="Arial"/>
                <a:cs typeface="Arial"/>
                <a:sym typeface="Arial"/>
              </a:rPr>
              <a:t>AI learns through trial and error</a:t>
            </a:r>
            <a:endParaRPr b="0" i="0" sz="1350" u="none" cap="none" strike="noStrike">
              <a:solidFill>
                <a:schemeClr val="dk1"/>
              </a:solidFill>
              <a:latin typeface="Calibri"/>
              <a:ea typeface="Calibri"/>
              <a:cs typeface="Calibri"/>
              <a:sym typeface="Calibri"/>
            </a:endParaRPr>
          </a:p>
          <a:p>
            <a:pPr indent="-95250" lvl="0" marL="95250" marR="0" rtl="0" algn="l">
              <a:lnSpc>
                <a:spcPct val="155555"/>
              </a:lnSpc>
              <a:spcBef>
                <a:spcPts val="0"/>
              </a:spcBef>
              <a:spcAft>
                <a:spcPts val="0"/>
              </a:spcAft>
              <a:buClr>
                <a:srgbClr val="F1F5F9"/>
              </a:buClr>
              <a:buSzPts val="1350"/>
              <a:buFont typeface="Arial"/>
              <a:buChar char="•"/>
            </a:pPr>
            <a:r>
              <a:rPr b="0" i="0" lang="en" sz="1350" u="none" cap="none" strike="noStrike">
                <a:solidFill>
                  <a:srgbClr val="F1F5F9"/>
                </a:solidFill>
                <a:latin typeface="Arial"/>
                <a:ea typeface="Arial"/>
                <a:cs typeface="Arial"/>
                <a:sym typeface="Arial"/>
              </a:rPr>
              <a:t>No hardcoded strategies needed</a:t>
            </a:r>
            <a:endParaRPr b="0" i="0" sz="1350" u="none" cap="none" strike="noStrike">
              <a:solidFill>
                <a:schemeClr val="dk1"/>
              </a:solidFill>
              <a:latin typeface="Calibri"/>
              <a:ea typeface="Calibri"/>
              <a:cs typeface="Calibri"/>
              <a:sym typeface="Calibri"/>
            </a:endParaRPr>
          </a:p>
          <a:p>
            <a:pPr indent="-95250" lvl="0" marL="95250" marR="0" rtl="0" algn="l">
              <a:lnSpc>
                <a:spcPct val="155555"/>
              </a:lnSpc>
              <a:spcBef>
                <a:spcPts val="0"/>
              </a:spcBef>
              <a:spcAft>
                <a:spcPts val="0"/>
              </a:spcAft>
              <a:buClr>
                <a:srgbClr val="F1F5F9"/>
              </a:buClr>
              <a:buSzPts val="1350"/>
              <a:buFont typeface="Arial"/>
              <a:buChar char="•"/>
            </a:pPr>
            <a:r>
              <a:rPr b="0" i="0" lang="en" sz="1350" u="none" cap="none" strike="noStrike">
                <a:solidFill>
                  <a:srgbClr val="F1F5F9"/>
                </a:solidFill>
                <a:latin typeface="Arial"/>
                <a:ea typeface="Arial"/>
                <a:cs typeface="Arial"/>
                <a:sym typeface="Arial"/>
              </a:rPr>
              <a:t>Improves over time with training</a:t>
            </a:r>
            <a:endParaRPr b="0" i="0" sz="1350" u="none" cap="none" strike="noStrike">
              <a:solidFill>
                <a:schemeClr val="dk1"/>
              </a:solidFill>
              <a:latin typeface="Calibri"/>
              <a:ea typeface="Calibri"/>
              <a:cs typeface="Calibri"/>
              <a:sym typeface="Calibri"/>
            </a:endParaRPr>
          </a:p>
        </p:txBody>
      </p:sp>
      <p:sp>
        <p:nvSpPr>
          <p:cNvPr id="81" name="Google Shape;81;p15"/>
          <p:cNvSpPr/>
          <p:nvPr/>
        </p:nvSpPr>
        <p:spPr>
          <a:xfrm>
            <a:off x="5460950" y="1777305"/>
            <a:ext cx="3048000" cy="1847850"/>
          </a:xfrm>
          <a:prstGeom prst="roundRect">
            <a:avLst>
              <a:gd fmla="val 3299" name="adj"/>
            </a:avLst>
          </a:prstGeom>
          <a:solidFill>
            <a:srgbClr val="2563E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82" name="Google Shape;82;p15"/>
          <p:cNvSpPr/>
          <p:nvPr/>
        </p:nvSpPr>
        <p:spPr>
          <a:xfrm>
            <a:off x="5613350" y="1929705"/>
            <a:ext cx="342900" cy="342900"/>
          </a:xfrm>
          <a:prstGeom prst="roundRect">
            <a:avLst>
              <a:gd fmla="val 266667"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83" name="Google Shape;83;p15"/>
          <p:cNvSpPr/>
          <p:nvPr/>
        </p:nvSpPr>
        <p:spPr>
          <a:xfrm>
            <a:off x="6013400" y="1929705"/>
            <a:ext cx="342900" cy="342900"/>
          </a:xfrm>
          <a:prstGeom prst="roundRect">
            <a:avLst>
              <a:gd fmla="val 266667"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84" name="Google Shape;84;p15"/>
          <p:cNvSpPr/>
          <p:nvPr/>
        </p:nvSpPr>
        <p:spPr>
          <a:xfrm>
            <a:off x="6413450" y="1929705"/>
            <a:ext cx="342900" cy="342900"/>
          </a:xfrm>
          <a:prstGeom prst="roundRect">
            <a:avLst>
              <a:gd fmla="val 266667"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85" name="Google Shape;85;p15"/>
          <p:cNvSpPr/>
          <p:nvPr/>
        </p:nvSpPr>
        <p:spPr>
          <a:xfrm>
            <a:off x="6813500" y="1929705"/>
            <a:ext cx="342900" cy="342900"/>
          </a:xfrm>
          <a:prstGeom prst="roundRect">
            <a:avLst>
              <a:gd fmla="val 266667" name="adj"/>
            </a:avLst>
          </a:prstGeom>
          <a:solidFill>
            <a:srgbClr val="EF4444"/>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86" name="Google Shape;86;p15"/>
          <p:cNvSpPr/>
          <p:nvPr/>
        </p:nvSpPr>
        <p:spPr>
          <a:xfrm>
            <a:off x="7213550" y="1929705"/>
            <a:ext cx="342900" cy="342900"/>
          </a:xfrm>
          <a:prstGeom prst="roundRect">
            <a:avLst>
              <a:gd fmla="val 266667"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87" name="Google Shape;87;p15"/>
          <p:cNvSpPr/>
          <p:nvPr/>
        </p:nvSpPr>
        <p:spPr>
          <a:xfrm>
            <a:off x="7613600" y="1929705"/>
            <a:ext cx="342900" cy="342900"/>
          </a:xfrm>
          <a:prstGeom prst="roundRect">
            <a:avLst>
              <a:gd fmla="val 266667"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88" name="Google Shape;88;p15"/>
          <p:cNvSpPr/>
          <p:nvPr/>
        </p:nvSpPr>
        <p:spPr>
          <a:xfrm>
            <a:off x="8013650" y="1929705"/>
            <a:ext cx="342900" cy="342900"/>
          </a:xfrm>
          <a:prstGeom prst="roundRect">
            <a:avLst>
              <a:gd fmla="val 266667"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89" name="Google Shape;89;p15"/>
          <p:cNvSpPr/>
          <p:nvPr/>
        </p:nvSpPr>
        <p:spPr>
          <a:xfrm>
            <a:off x="5613350" y="2329755"/>
            <a:ext cx="342900" cy="342900"/>
          </a:xfrm>
          <a:prstGeom prst="roundRect">
            <a:avLst>
              <a:gd fmla="val 266667"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90" name="Google Shape;90;p15"/>
          <p:cNvSpPr/>
          <p:nvPr/>
        </p:nvSpPr>
        <p:spPr>
          <a:xfrm>
            <a:off x="6013400" y="2329755"/>
            <a:ext cx="342900" cy="342900"/>
          </a:xfrm>
          <a:prstGeom prst="roundRect">
            <a:avLst>
              <a:gd fmla="val 266667"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91" name="Google Shape;91;p15"/>
          <p:cNvSpPr/>
          <p:nvPr/>
        </p:nvSpPr>
        <p:spPr>
          <a:xfrm>
            <a:off x="6413450" y="2329755"/>
            <a:ext cx="342900" cy="342900"/>
          </a:xfrm>
          <a:prstGeom prst="roundRect">
            <a:avLst>
              <a:gd fmla="val 266667" name="adj"/>
            </a:avLst>
          </a:prstGeom>
          <a:solidFill>
            <a:srgbClr val="FBBF24"/>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92" name="Google Shape;92;p15"/>
          <p:cNvSpPr/>
          <p:nvPr/>
        </p:nvSpPr>
        <p:spPr>
          <a:xfrm>
            <a:off x="6813500" y="2329755"/>
            <a:ext cx="342900" cy="342900"/>
          </a:xfrm>
          <a:prstGeom prst="roundRect">
            <a:avLst>
              <a:gd fmla="val 266667" name="adj"/>
            </a:avLst>
          </a:prstGeom>
          <a:solidFill>
            <a:srgbClr val="EF4444"/>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93" name="Google Shape;93;p15"/>
          <p:cNvSpPr/>
          <p:nvPr/>
        </p:nvSpPr>
        <p:spPr>
          <a:xfrm>
            <a:off x="7213550" y="2329755"/>
            <a:ext cx="342900" cy="342900"/>
          </a:xfrm>
          <a:prstGeom prst="roundRect">
            <a:avLst>
              <a:gd fmla="val 266667"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94" name="Google Shape;94;p15"/>
          <p:cNvSpPr/>
          <p:nvPr/>
        </p:nvSpPr>
        <p:spPr>
          <a:xfrm>
            <a:off x="7613600" y="2329755"/>
            <a:ext cx="342900" cy="342900"/>
          </a:xfrm>
          <a:prstGeom prst="roundRect">
            <a:avLst>
              <a:gd fmla="val 266667"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95" name="Google Shape;95;p15"/>
          <p:cNvSpPr/>
          <p:nvPr/>
        </p:nvSpPr>
        <p:spPr>
          <a:xfrm>
            <a:off x="8013650" y="2329755"/>
            <a:ext cx="342900" cy="342900"/>
          </a:xfrm>
          <a:prstGeom prst="roundRect">
            <a:avLst>
              <a:gd fmla="val 266667"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96" name="Google Shape;96;p15"/>
          <p:cNvSpPr/>
          <p:nvPr/>
        </p:nvSpPr>
        <p:spPr>
          <a:xfrm>
            <a:off x="5613350" y="2729805"/>
            <a:ext cx="342900" cy="342900"/>
          </a:xfrm>
          <a:prstGeom prst="roundRect">
            <a:avLst>
              <a:gd fmla="val 266667"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97" name="Google Shape;97;p15"/>
          <p:cNvSpPr/>
          <p:nvPr/>
        </p:nvSpPr>
        <p:spPr>
          <a:xfrm>
            <a:off x="6013400" y="2729805"/>
            <a:ext cx="342900" cy="342900"/>
          </a:xfrm>
          <a:prstGeom prst="roundRect">
            <a:avLst>
              <a:gd fmla="val 266667"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98" name="Google Shape;98;p15"/>
          <p:cNvSpPr/>
          <p:nvPr/>
        </p:nvSpPr>
        <p:spPr>
          <a:xfrm>
            <a:off x="6413450" y="2729805"/>
            <a:ext cx="342900" cy="342900"/>
          </a:xfrm>
          <a:prstGeom prst="roundRect">
            <a:avLst>
              <a:gd fmla="val 266667" name="adj"/>
            </a:avLst>
          </a:prstGeom>
          <a:solidFill>
            <a:srgbClr val="EF4444"/>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99" name="Google Shape;99;p15"/>
          <p:cNvSpPr/>
          <p:nvPr/>
        </p:nvSpPr>
        <p:spPr>
          <a:xfrm>
            <a:off x="6813500" y="2729805"/>
            <a:ext cx="342900" cy="342900"/>
          </a:xfrm>
          <a:prstGeom prst="roundRect">
            <a:avLst>
              <a:gd fmla="val 266667" name="adj"/>
            </a:avLst>
          </a:prstGeom>
          <a:solidFill>
            <a:srgbClr val="FBBF24"/>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00" name="Google Shape;100;p15"/>
          <p:cNvSpPr/>
          <p:nvPr/>
        </p:nvSpPr>
        <p:spPr>
          <a:xfrm>
            <a:off x="7213550" y="2729805"/>
            <a:ext cx="342900" cy="342900"/>
          </a:xfrm>
          <a:prstGeom prst="roundRect">
            <a:avLst>
              <a:gd fmla="val 266667" name="adj"/>
            </a:avLst>
          </a:prstGeom>
          <a:solidFill>
            <a:srgbClr val="FBBF24"/>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01" name="Google Shape;101;p15"/>
          <p:cNvSpPr/>
          <p:nvPr/>
        </p:nvSpPr>
        <p:spPr>
          <a:xfrm>
            <a:off x="7613600" y="2729805"/>
            <a:ext cx="342900" cy="342900"/>
          </a:xfrm>
          <a:prstGeom prst="roundRect">
            <a:avLst>
              <a:gd fmla="val 266667"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02" name="Google Shape;102;p15"/>
          <p:cNvSpPr/>
          <p:nvPr/>
        </p:nvSpPr>
        <p:spPr>
          <a:xfrm>
            <a:off x="8013650" y="2729805"/>
            <a:ext cx="342900" cy="342900"/>
          </a:xfrm>
          <a:prstGeom prst="roundRect">
            <a:avLst>
              <a:gd fmla="val 266667"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03" name="Google Shape;103;p15"/>
          <p:cNvSpPr/>
          <p:nvPr/>
        </p:nvSpPr>
        <p:spPr>
          <a:xfrm>
            <a:off x="5613350" y="3129855"/>
            <a:ext cx="342900" cy="342900"/>
          </a:xfrm>
          <a:prstGeom prst="roundRect">
            <a:avLst>
              <a:gd fmla="val 266667"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04" name="Google Shape;104;p15"/>
          <p:cNvSpPr/>
          <p:nvPr/>
        </p:nvSpPr>
        <p:spPr>
          <a:xfrm>
            <a:off x="6013400" y="3129855"/>
            <a:ext cx="342900" cy="342900"/>
          </a:xfrm>
          <a:prstGeom prst="roundRect">
            <a:avLst>
              <a:gd fmla="val 266667" name="adj"/>
            </a:avLst>
          </a:prstGeom>
          <a:solidFill>
            <a:srgbClr val="EF4444"/>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05" name="Google Shape;105;p15"/>
          <p:cNvSpPr/>
          <p:nvPr/>
        </p:nvSpPr>
        <p:spPr>
          <a:xfrm>
            <a:off x="6413450" y="3129855"/>
            <a:ext cx="342900" cy="342900"/>
          </a:xfrm>
          <a:prstGeom prst="roundRect">
            <a:avLst>
              <a:gd fmla="val 266667" name="adj"/>
            </a:avLst>
          </a:prstGeom>
          <a:solidFill>
            <a:srgbClr val="FBBF24"/>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06" name="Google Shape;106;p15"/>
          <p:cNvSpPr/>
          <p:nvPr/>
        </p:nvSpPr>
        <p:spPr>
          <a:xfrm>
            <a:off x="6813500" y="3129855"/>
            <a:ext cx="342900" cy="342900"/>
          </a:xfrm>
          <a:prstGeom prst="roundRect">
            <a:avLst>
              <a:gd fmla="val 266667" name="adj"/>
            </a:avLst>
          </a:prstGeom>
          <a:solidFill>
            <a:srgbClr val="EF4444"/>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07" name="Google Shape;107;p15"/>
          <p:cNvSpPr/>
          <p:nvPr/>
        </p:nvSpPr>
        <p:spPr>
          <a:xfrm>
            <a:off x="7213550" y="3129855"/>
            <a:ext cx="342900" cy="342900"/>
          </a:xfrm>
          <a:prstGeom prst="roundRect">
            <a:avLst>
              <a:gd fmla="val 266667" name="adj"/>
            </a:avLst>
          </a:prstGeom>
          <a:solidFill>
            <a:srgbClr val="FBBF24"/>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08" name="Google Shape;108;p15"/>
          <p:cNvSpPr/>
          <p:nvPr/>
        </p:nvSpPr>
        <p:spPr>
          <a:xfrm>
            <a:off x="7613600" y="3129855"/>
            <a:ext cx="342900" cy="342900"/>
          </a:xfrm>
          <a:prstGeom prst="roundRect">
            <a:avLst>
              <a:gd fmla="val 266667" name="adj"/>
            </a:avLst>
          </a:prstGeom>
          <a:solidFill>
            <a:srgbClr val="EF4444"/>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09" name="Google Shape;109;p15"/>
          <p:cNvSpPr/>
          <p:nvPr/>
        </p:nvSpPr>
        <p:spPr>
          <a:xfrm>
            <a:off x="8013650" y="3129855"/>
            <a:ext cx="342900" cy="342900"/>
          </a:xfrm>
          <a:prstGeom prst="roundRect">
            <a:avLst>
              <a:gd fmla="val 266667"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10" name="Google Shape;110;p15"/>
          <p:cNvSpPr/>
          <p:nvPr/>
        </p:nvSpPr>
        <p:spPr>
          <a:xfrm>
            <a:off x="6539402" y="3891855"/>
            <a:ext cx="891245" cy="159990"/>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Clr>
                <a:srgbClr val="94A3B8"/>
              </a:buClr>
              <a:buSzPts val="900"/>
              <a:buFont typeface="Arial"/>
              <a:buNone/>
            </a:pPr>
            <a:r>
              <a:rPr b="0" i="0" lang="en" sz="900" u="none" cap="none" strike="noStrike">
                <a:solidFill>
                  <a:srgbClr val="94A3B8"/>
                </a:solidFill>
                <a:latin typeface="Arial"/>
                <a:ea typeface="Arial"/>
                <a:cs typeface="Arial"/>
                <a:sym typeface="Arial"/>
              </a:rPr>
              <a:t>6×7 Game Board</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F172A"/>
        </a:solidFill>
      </p:bgPr>
    </p:bg>
    <p:spTree>
      <p:nvGrpSpPr>
        <p:cNvPr id="115" name="Shape 115"/>
        <p:cNvGrpSpPr/>
        <p:nvPr/>
      </p:nvGrpSpPr>
      <p:grpSpPr>
        <a:xfrm>
          <a:off x="0" y="0"/>
          <a:ext cx="0" cy="0"/>
          <a:chOff x="0" y="0"/>
          <a:chExt cx="0" cy="0"/>
        </a:xfrm>
      </p:grpSpPr>
      <p:sp>
        <p:nvSpPr>
          <p:cNvPr id="116" name="Google Shape;116;p16"/>
          <p:cNvSpPr/>
          <p:nvPr/>
        </p:nvSpPr>
        <p:spPr>
          <a:xfrm>
            <a:off x="285750" y="228600"/>
            <a:ext cx="4381691" cy="3429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F1F5F9"/>
              </a:buClr>
              <a:buSzPts val="2700"/>
              <a:buFont typeface="Georgia"/>
              <a:buNone/>
            </a:pPr>
            <a:r>
              <a:rPr b="1" i="0" lang="en" sz="2700" u="none" cap="none" strike="noStrike">
                <a:solidFill>
                  <a:srgbClr val="F1F5F9"/>
                </a:solidFill>
                <a:latin typeface="Georgia"/>
                <a:ea typeface="Georgia"/>
                <a:cs typeface="Georgia"/>
                <a:sym typeface="Georgia"/>
              </a:rPr>
              <a:t>What is DQN?</a:t>
            </a:r>
            <a:endParaRPr b="0" i="0" sz="2700" u="none" cap="none" strike="noStrike">
              <a:solidFill>
                <a:schemeClr val="dk1"/>
              </a:solidFill>
              <a:latin typeface="Calibri"/>
              <a:ea typeface="Calibri"/>
              <a:cs typeface="Calibri"/>
              <a:sym typeface="Calibri"/>
            </a:endParaRPr>
          </a:p>
        </p:txBody>
      </p:sp>
      <p:sp>
        <p:nvSpPr>
          <p:cNvPr id="117" name="Google Shape;117;p16"/>
          <p:cNvSpPr/>
          <p:nvPr/>
        </p:nvSpPr>
        <p:spPr>
          <a:xfrm>
            <a:off x="381000" y="914400"/>
            <a:ext cx="8382000" cy="820936"/>
          </a:xfrm>
          <a:prstGeom prst="roundRect">
            <a:avLst>
              <a:gd fmla="val 7426"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18" name="Google Shape;118;p16"/>
          <p:cNvSpPr/>
          <p:nvPr/>
        </p:nvSpPr>
        <p:spPr>
          <a:xfrm>
            <a:off x="452628" y="1066800"/>
            <a:ext cx="8238744" cy="173236"/>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Clr>
                <a:srgbClr val="06B6D4"/>
              </a:buClr>
              <a:buSzPts val="975"/>
              <a:buFont typeface="Arial"/>
              <a:buNone/>
            </a:pPr>
            <a:r>
              <a:rPr b="1" i="0" lang="en" sz="975" u="none" cap="none" strike="noStrike">
                <a:solidFill>
                  <a:srgbClr val="06B6D4"/>
                </a:solidFill>
                <a:latin typeface="Arial"/>
                <a:ea typeface="Arial"/>
                <a:cs typeface="Arial"/>
                <a:sym typeface="Arial"/>
              </a:rPr>
              <a:t>CORE IDEA</a:t>
            </a:r>
            <a:endParaRPr b="0" i="0" sz="975" u="none" cap="none" strike="noStrike">
              <a:solidFill>
                <a:schemeClr val="dk1"/>
              </a:solidFill>
              <a:latin typeface="Calibri"/>
              <a:ea typeface="Calibri"/>
              <a:cs typeface="Calibri"/>
              <a:sym typeface="Calibri"/>
            </a:endParaRPr>
          </a:p>
        </p:txBody>
      </p:sp>
      <p:sp>
        <p:nvSpPr>
          <p:cNvPr id="119" name="Google Shape;119;p16"/>
          <p:cNvSpPr/>
          <p:nvPr/>
        </p:nvSpPr>
        <p:spPr>
          <a:xfrm>
            <a:off x="452628" y="1316236"/>
            <a:ext cx="8238744" cy="266700"/>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Clr>
                <a:srgbClr val="F1F5F9"/>
              </a:buClr>
              <a:buSzPts val="1500"/>
              <a:buFont typeface="Georgia"/>
              <a:buNone/>
            </a:pPr>
            <a:r>
              <a:rPr b="0" i="0" lang="en" sz="1500" u="none" cap="none" strike="noStrike">
                <a:solidFill>
                  <a:srgbClr val="F1F5F9"/>
                </a:solidFill>
                <a:latin typeface="Georgia"/>
                <a:ea typeface="Georgia"/>
                <a:cs typeface="Georgia"/>
                <a:sym typeface="Georgia"/>
              </a:rPr>
              <a:t>DQN = Deep Neural Network + Q-Learning</a:t>
            </a:r>
            <a:endParaRPr b="0" i="0" sz="1500" u="none" cap="none" strike="noStrike">
              <a:solidFill>
                <a:schemeClr val="dk1"/>
              </a:solidFill>
              <a:latin typeface="Calibri"/>
              <a:ea typeface="Calibri"/>
              <a:cs typeface="Calibri"/>
              <a:sym typeface="Calibri"/>
            </a:endParaRPr>
          </a:p>
        </p:txBody>
      </p:sp>
      <p:sp>
        <p:nvSpPr>
          <p:cNvPr id="120" name="Google Shape;120;p16"/>
          <p:cNvSpPr/>
          <p:nvPr/>
        </p:nvSpPr>
        <p:spPr>
          <a:xfrm>
            <a:off x="381000" y="2266950"/>
            <a:ext cx="2692450" cy="1752600"/>
          </a:xfrm>
          <a:prstGeom prst="roundRect">
            <a:avLst>
              <a:gd fmla="val 3478"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21" name="Google Shape;121;p16"/>
          <p:cNvSpPr/>
          <p:nvPr/>
        </p:nvSpPr>
        <p:spPr>
          <a:xfrm>
            <a:off x="533400" y="2419350"/>
            <a:ext cx="304800" cy="304800"/>
          </a:xfrm>
          <a:prstGeom prst="roundRect">
            <a:avLst>
              <a:gd fmla="val 300000" name="adj"/>
            </a:avLst>
          </a:prstGeom>
          <a:solidFill>
            <a:srgbClr val="2563E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22" name="Google Shape;122;p16"/>
          <p:cNvSpPr/>
          <p:nvPr/>
        </p:nvSpPr>
        <p:spPr>
          <a:xfrm>
            <a:off x="914400" y="2471738"/>
            <a:ext cx="777392" cy="200025"/>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1125"/>
              <a:buFont typeface="Arial"/>
              <a:buNone/>
            </a:pPr>
            <a:r>
              <a:rPr b="1" i="0" lang="en" sz="1125" u="none" cap="none" strike="noStrike">
                <a:solidFill>
                  <a:srgbClr val="F1F5F9"/>
                </a:solidFill>
                <a:latin typeface="Arial"/>
                <a:ea typeface="Arial"/>
                <a:cs typeface="Arial"/>
                <a:sym typeface="Arial"/>
              </a:rPr>
              <a:t>Q-Learning</a:t>
            </a:r>
            <a:endParaRPr b="0" i="0" sz="1125" u="none" cap="none" strike="noStrike">
              <a:solidFill>
                <a:schemeClr val="dk1"/>
              </a:solidFill>
              <a:latin typeface="Calibri"/>
              <a:ea typeface="Calibri"/>
              <a:cs typeface="Calibri"/>
              <a:sym typeface="Calibri"/>
            </a:endParaRPr>
          </a:p>
        </p:txBody>
      </p:sp>
      <p:sp>
        <p:nvSpPr>
          <p:cNvPr id="123" name="Google Shape;123;p16"/>
          <p:cNvSpPr/>
          <p:nvPr/>
        </p:nvSpPr>
        <p:spPr>
          <a:xfrm>
            <a:off x="533400" y="2990850"/>
            <a:ext cx="2387650" cy="876300"/>
          </a:xfrm>
          <a:prstGeom prst="rect">
            <a:avLst/>
          </a:prstGeom>
          <a:noFill/>
          <a:ln>
            <a:noFill/>
          </a:ln>
        </p:spPr>
        <p:txBody>
          <a:bodyPr anchorCtr="0" anchor="t" bIns="0" lIns="76200" spcFirstLastPara="1" rIns="0" wrap="square" tIns="0">
            <a:noAutofit/>
          </a:bodyPr>
          <a:lstStyle/>
          <a:p>
            <a:pPr indent="-85725" lvl="0" marL="76200" marR="0" rtl="0" algn="l">
              <a:lnSpc>
                <a:spcPct val="155555"/>
              </a:lnSpc>
              <a:spcBef>
                <a:spcPts val="0"/>
              </a:spcBef>
              <a:spcAft>
                <a:spcPts val="0"/>
              </a:spcAft>
              <a:buClr>
                <a:srgbClr val="94A3B8"/>
              </a:buClr>
              <a:buSzPts val="1350"/>
              <a:buFont typeface="Arial"/>
              <a:buChar char="•"/>
            </a:pPr>
            <a:r>
              <a:rPr b="0" i="0" lang="en" sz="1350" u="none" cap="none" strike="noStrike">
                <a:solidFill>
                  <a:srgbClr val="94A3B8"/>
                </a:solidFill>
                <a:latin typeface="Arial"/>
                <a:ea typeface="Arial"/>
                <a:cs typeface="Arial"/>
                <a:sym typeface="Arial"/>
              </a:rPr>
              <a:t>Learn action values Q(s, a)</a:t>
            </a:r>
            <a:endParaRPr b="0" i="0" sz="1350" u="none" cap="none" strike="noStrike">
              <a:solidFill>
                <a:schemeClr val="dk1"/>
              </a:solidFill>
              <a:latin typeface="Calibri"/>
              <a:ea typeface="Calibri"/>
              <a:cs typeface="Calibri"/>
              <a:sym typeface="Calibri"/>
            </a:endParaRPr>
          </a:p>
          <a:p>
            <a:pPr indent="-85725" lvl="0" marL="76200" marR="0" rtl="0" algn="l">
              <a:lnSpc>
                <a:spcPct val="155555"/>
              </a:lnSpc>
              <a:spcBef>
                <a:spcPts val="0"/>
              </a:spcBef>
              <a:spcAft>
                <a:spcPts val="0"/>
              </a:spcAft>
              <a:buClr>
                <a:srgbClr val="94A3B8"/>
              </a:buClr>
              <a:buSzPts val="1350"/>
              <a:buFont typeface="Arial"/>
              <a:buChar char="•"/>
            </a:pPr>
            <a:r>
              <a:rPr b="0" i="0" lang="en" sz="1350" u="none" cap="none" strike="noStrike">
                <a:solidFill>
                  <a:srgbClr val="94A3B8"/>
                </a:solidFill>
                <a:latin typeface="Arial"/>
                <a:ea typeface="Arial"/>
                <a:cs typeface="Arial"/>
                <a:sym typeface="Arial"/>
              </a:rPr>
              <a:t>Choose action with max Q</a:t>
            </a:r>
            <a:endParaRPr b="0" i="0" sz="1350" u="none" cap="none" strike="noStrike">
              <a:solidFill>
                <a:schemeClr val="dk1"/>
              </a:solidFill>
              <a:latin typeface="Calibri"/>
              <a:ea typeface="Calibri"/>
              <a:cs typeface="Calibri"/>
              <a:sym typeface="Calibri"/>
            </a:endParaRPr>
          </a:p>
          <a:p>
            <a:pPr indent="-85725" lvl="0" marL="76200" marR="0" rtl="0" algn="l">
              <a:lnSpc>
                <a:spcPct val="155555"/>
              </a:lnSpc>
              <a:spcBef>
                <a:spcPts val="0"/>
              </a:spcBef>
              <a:spcAft>
                <a:spcPts val="0"/>
              </a:spcAft>
              <a:buClr>
                <a:srgbClr val="94A3B8"/>
              </a:buClr>
              <a:buSzPts val="1350"/>
              <a:buFont typeface="Arial"/>
              <a:buChar char="•"/>
            </a:pPr>
            <a:r>
              <a:rPr b="0" i="0" lang="en" sz="1350" u="none" cap="none" strike="noStrike">
                <a:solidFill>
                  <a:srgbClr val="94A3B8"/>
                </a:solidFill>
                <a:latin typeface="Arial"/>
                <a:ea typeface="Arial"/>
                <a:cs typeface="Arial"/>
                <a:sym typeface="Arial"/>
              </a:rPr>
              <a:t>Update based on rewards</a:t>
            </a:r>
            <a:endParaRPr b="0" i="0" sz="1350" u="none" cap="none" strike="noStrike">
              <a:solidFill>
                <a:schemeClr val="dk1"/>
              </a:solidFill>
              <a:latin typeface="Calibri"/>
              <a:ea typeface="Calibri"/>
              <a:cs typeface="Calibri"/>
              <a:sym typeface="Calibri"/>
            </a:endParaRPr>
          </a:p>
        </p:txBody>
      </p:sp>
      <p:sp>
        <p:nvSpPr>
          <p:cNvPr id="124" name="Google Shape;124;p16"/>
          <p:cNvSpPr/>
          <p:nvPr/>
        </p:nvSpPr>
        <p:spPr>
          <a:xfrm>
            <a:off x="3225850" y="2266950"/>
            <a:ext cx="2692450" cy="1752600"/>
          </a:xfrm>
          <a:prstGeom prst="roundRect">
            <a:avLst>
              <a:gd fmla="val 3478"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25" name="Google Shape;125;p16"/>
          <p:cNvSpPr/>
          <p:nvPr/>
        </p:nvSpPr>
        <p:spPr>
          <a:xfrm>
            <a:off x="3378250" y="2419350"/>
            <a:ext cx="304800" cy="304800"/>
          </a:xfrm>
          <a:prstGeom prst="roundRect">
            <a:avLst>
              <a:gd fmla="val 300000" name="adj"/>
            </a:avLst>
          </a:prstGeom>
          <a:solidFill>
            <a:srgbClr val="06B6D4"/>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26" name="Google Shape;126;p16"/>
          <p:cNvSpPr/>
          <p:nvPr/>
        </p:nvSpPr>
        <p:spPr>
          <a:xfrm>
            <a:off x="3759250" y="2471738"/>
            <a:ext cx="1069160" cy="200025"/>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1125"/>
              <a:buFont typeface="Arial"/>
              <a:buNone/>
            </a:pPr>
            <a:r>
              <a:rPr b="1" i="0" lang="en" sz="1125" u="none" cap="none" strike="noStrike">
                <a:solidFill>
                  <a:srgbClr val="F1F5F9"/>
                </a:solidFill>
                <a:latin typeface="Arial"/>
                <a:ea typeface="Arial"/>
                <a:cs typeface="Arial"/>
                <a:sym typeface="Arial"/>
              </a:rPr>
              <a:t>Neural Network</a:t>
            </a:r>
            <a:endParaRPr b="0" i="0" sz="1125" u="none" cap="none" strike="noStrike">
              <a:solidFill>
                <a:schemeClr val="dk1"/>
              </a:solidFill>
              <a:latin typeface="Calibri"/>
              <a:ea typeface="Calibri"/>
              <a:cs typeface="Calibri"/>
              <a:sym typeface="Calibri"/>
            </a:endParaRPr>
          </a:p>
        </p:txBody>
      </p:sp>
      <p:sp>
        <p:nvSpPr>
          <p:cNvPr id="127" name="Google Shape;127;p16"/>
          <p:cNvSpPr/>
          <p:nvPr/>
        </p:nvSpPr>
        <p:spPr>
          <a:xfrm>
            <a:off x="3378250" y="2990850"/>
            <a:ext cx="2387650" cy="876300"/>
          </a:xfrm>
          <a:prstGeom prst="rect">
            <a:avLst/>
          </a:prstGeom>
          <a:noFill/>
          <a:ln>
            <a:noFill/>
          </a:ln>
        </p:spPr>
        <p:txBody>
          <a:bodyPr anchorCtr="0" anchor="t" bIns="0" lIns="76200" spcFirstLastPara="1" rIns="0" wrap="square" tIns="0">
            <a:noAutofit/>
          </a:bodyPr>
          <a:lstStyle/>
          <a:p>
            <a:pPr indent="-85725" lvl="0" marL="76200" marR="0" rtl="0" algn="l">
              <a:lnSpc>
                <a:spcPct val="155555"/>
              </a:lnSpc>
              <a:spcBef>
                <a:spcPts val="0"/>
              </a:spcBef>
              <a:spcAft>
                <a:spcPts val="0"/>
              </a:spcAft>
              <a:buClr>
                <a:srgbClr val="94A3B8"/>
              </a:buClr>
              <a:buSzPts val="1350"/>
              <a:buFont typeface="Arial"/>
              <a:buChar char="•"/>
            </a:pPr>
            <a:r>
              <a:rPr b="0" i="0" lang="en" sz="1350" u="none" cap="none" strike="noStrike">
                <a:solidFill>
                  <a:srgbClr val="94A3B8"/>
                </a:solidFill>
                <a:latin typeface="Arial"/>
                <a:ea typeface="Arial"/>
                <a:cs typeface="Arial"/>
                <a:sym typeface="Arial"/>
              </a:rPr>
              <a:t>Approximates Q function</a:t>
            </a:r>
            <a:endParaRPr b="0" i="0" sz="1350" u="none" cap="none" strike="noStrike">
              <a:solidFill>
                <a:schemeClr val="dk1"/>
              </a:solidFill>
              <a:latin typeface="Calibri"/>
              <a:ea typeface="Calibri"/>
              <a:cs typeface="Calibri"/>
              <a:sym typeface="Calibri"/>
            </a:endParaRPr>
          </a:p>
          <a:p>
            <a:pPr indent="-85725" lvl="0" marL="76200" marR="0" rtl="0" algn="l">
              <a:lnSpc>
                <a:spcPct val="155555"/>
              </a:lnSpc>
              <a:spcBef>
                <a:spcPts val="0"/>
              </a:spcBef>
              <a:spcAft>
                <a:spcPts val="0"/>
              </a:spcAft>
              <a:buClr>
                <a:srgbClr val="94A3B8"/>
              </a:buClr>
              <a:buSzPts val="1350"/>
              <a:buFont typeface="Arial"/>
              <a:buChar char="•"/>
            </a:pPr>
            <a:r>
              <a:rPr b="0" i="0" lang="en" sz="1350" u="none" cap="none" strike="noStrike">
                <a:solidFill>
                  <a:srgbClr val="94A3B8"/>
                </a:solidFill>
                <a:latin typeface="Arial"/>
                <a:ea typeface="Arial"/>
                <a:cs typeface="Arial"/>
                <a:sym typeface="Arial"/>
              </a:rPr>
              <a:t>Handles large state spaces</a:t>
            </a:r>
            <a:endParaRPr b="0" i="0" sz="1350" u="none" cap="none" strike="noStrike">
              <a:solidFill>
                <a:schemeClr val="dk1"/>
              </a:solidFill>
              <a:latin typeface="Calibri"/>
              <a:ea typeface="Calibri"/>
              <a:cs typeface="Calibri"/>
              <a:sym typeface="Calibri"/>
            </a:endParaRPr>
          </a:p>
          <a:p>
            <a:pPr indent="-85725" lvl="0" marL="76200" marR="0" rtl="0" algn="l">
              <a:lnSpc>
                <a:spcPct val="155555"/>
              </a:lnSpc>
              <a:spcBef>
                <a:spcPts val="0"/>
              </a:spcBef>
              <a:spcAft>
                <a:spcPts val="0"/>
              </a:spcAft>
              <a:buClr>
                <a:srgbClr val="94A3B8"/>
              </a:buClr>
              <a:buSzPts val="1350"/>
              <a:buFont typeface="Arial"/>
              <a:buChar char="•"/>
            </a:pPr>
            <a:r>
              <a:rPr b="0" i="0" lang="en" sz="1350" u="none" cap="none" strike="noStrike">
                <a:solidFill>
                  <a:srgbClr val="94A3B8"/>
                </a:solidFill>
                <a:latin typeface="Arial"/>
                <a:ea typeface="Arial"/>
                <a:cs typeface="Arial"/>
                <a:sym typeface="Arial"/>
              </a:rPr>
              <a:t>Learns patterns from data</a:t>
            </a:r>
            <a:endParaRPr b="0" i="0" sz="1350" u="none" cap="none" strike="noStrike">
              <a:solidFill>
                <a:schemeClr val="dk1"/>
              </a:solidFill>
              <a:latin typeface="Calibri"/>
              <a:ea typeface="Calibri"/>
              <a:cs typeface="Calibri"/>
              <a:sym typeface="Calibri"/>
            </a:endParaRPr>
          </a:p>
        </p:txBody>
      </p:sp>
      <p:sp>
        <p:nvSpPr>
          <p:cNvPr id="128" name="Google Shape;128;p16"/>
          <p:cNvSpPr/>
          <p:nvPr/>
        </p:nvSpPr>
        <p:spPr>
          <a:xfrm>
            <a:off x="6070699" y="2133600"/>
            <a:ext cx="2692450" cy="2019300"/>
          </a:xfrm>
          <a:prstGeom prst="roundRect">
            <a:avLst>
              <a:gd fmla="val 3019"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29" name="Google Shape;129;p16"/>
          <p:cNvSpPr/>
          <p:nvPr/>
        </p:nvSpPr>
        <p:spPr>
          <a:xfrm>
            <a:off x="6223099" y="2286000"/>
            <a:ext cx="304800" cy="304800"/>
          </a:xfrm>
          <a:prstGeom prst="roundRect">
            <a:avLst>
              <a:gd fmla="val 300000" name="adj"/>
            </a:avLst>
          </a:prstGeom>
          <a:solidFill>
            <a:srgbClr val="8B5CF6"/>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30" name="Google Shape;130;p16"/>
          <p:cNvSpPr/>
          <p:nvPr/>
        </p:nvSpPr>
        <p:spPr>
          <a:xfrm>
            <a:off x="6604099" y="2338388"/>
            <a:ext cx="947565" cy="200025"/>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1125"/>
              <a:buFont typeface="Arial"/>
              <a:buNone/>
            </a:pPr>
            <a:r>
              <a:rPr b="1" i="0" lang="en" sz="1125" u="none" cap="none" strike="noStrike">
                <a:solidFill>
                  <a:srgbClr val="F1F5F9"/>
                </a:solidFill>
                <a:latin typeface="Arial"/>
                <a:ea typeface="Arial"/>
                <a:cs typeface="Arial"/>
                <a:sym typeface="Arial"/>
              </a:rPr>
              <a:t>Replay Buffer</a:t>
            </a:r>
            <a:endParaRPr b="0" i="0" sz="1125" u="none" cap="none" strike="noStrike">
              <a:solidFill>
                <a:schemeClr val="dk1"/>
              </a:solidFill>
              <a:latin typeface="Calibri"/>
              <a:ea typeface="Calibri"/>
              <a:cs typeface="Calibri"/>
              <a:sym typeface="Calibri"/>
            </a:endParaRPr>
          </a:p>
        </p:txBody>
      </p:sp>
      <p:sp>
        <p:nvSpPr>
          <p:cNvPr id="131" name="Google Shape;131;p16"/>
          <p:cNvSpPr/>
          <p:nvPr/>
        </p:nvSpPr>
        <p:spPr>
          <a:xfrm>
            <a:off x="6223099" y="2857500"/>
            <a:ext cx="2387650" cy="1143000"/>
          </a:xfrm>
          <a:prstGeom prst="rect">
            <a:avLst/>
          </a:prstGeom>
          <a:noFill/>
          <a:ln>
            <a:noFill/>
          </a:ln>
        </p:spPr>
        <p:txBody>
          <a:bodyPr anchorCtr="0" anchor="t" bIns="0" lIns="76200" spcFirstLastPara="1" rIns="0" wrap="square" tIns="0">
            <a:noAutofit/>
          </a:bodyPr>
          <a:lstStyle/>
          <a:p>
            <a:pPr indent="-85725" lvl="0" marL="76200" marR="0" rtl="0" algn="l">
              <a:lnSpc>
                <a:spcPct val="155555"/>
              </a:lnSpc>
              <a:spcBef>
                <a:spcPts val="0"/>
              </a:spcBef>
              <a:spcAft>
                <a:spcPts val="0"/>
              </a:spcAft>
              <a:buClr>
                <a:srgbClr val="94A3B8"/>
              </a:buClr>
              <a:buSzPts val="1350"/>
              <a:buFont typeface="Arial"/>
              <a:buChar char="•"/>
            </a:pPr>
            <a:r>
              <a:rPr b="0" i="0" lang="en" sz="1350" u="none" cap="none" strike="noStrike">
                <a:solidFill>
                  <a:srgbClr val="94A3B8"/>
                </a:solidFill>
                <a:latin typeface="Arial"/>
                <a:ea typeface="Arial"/>
                <a:cs typeface="Arial"/>
                <a:sym typeface="Arial"/>
              </a:rPr>
              <a:t>Stores past experiences</a:t>
            </a:r>
            <a:endParaRPr b="0" i="0" sz="1350" u="none" cap="none" strike="noStrike">
              <a:solidFill>
                <a:schemeClr val="dk1"/>
              </a:solidFill>
              <a:latin typeface="Calibri"/>
              <a:ea typeface="Calibri"/>
              <a:cs typeface="Calibri"/>
              <a:sym typeface="Calibri"/>
            </a:endParaRPr>
          </a:p>
          <a:p>
            <a:pPr indent="-85725" lvl="0" marL="76200" marR="0" rtl="0" algn="l">
              <a:lnSpc>
                <a:spcPct val="155555"/>
              </a:lnSpc>
              <a:spcBef>
                <a:spcPts val="0"/>
              </a:spcBef>
              <a:spcAft>
                <a:spcPts val="0"/>
              </a:spcAft>
              <a:buClr>
                <a:srgbClr val="94A3B8"/>
              </a:buClr>
              <a:buSzPts val="1350"/>
              <a:buFont typeface="Arial"/>
              <a:buChar char="•"/>
            </a:pPr>
            <a:r>
              <a:rPr b="0" i="0" lang="en" sz="1350" u="none" cap="none" strike="noStrike">
                <a:solidFill>
                  <a:srgbClr val="94A3B8"/>
                </a:solidFill>
                <a:latin typeface="Arial"/>
                <a:ea typeface="Arial"/>
                <a:cs typeface="Arial"/>
                <a:sym typeface="Arial"/>
              </a:rPr>
              <a:t>Random sampling for training</a:t>
            </a:r>
            <a:endParaRPr b="0" i="0" sz="1350" u="none" cap="none" strike="noStrike">
              <a:solidFill>
                <a:schemeClr val="dk1"/>
              </a:solidFill>
              <a:latin typeface="Calibri"/>
              <a:ea typeface="Calibri"/>
              <a:cs typeface="Calibri"/>
              <a:sym typeface="Calibri"/>
            </a:endParaRPr>
          </a:p>
          <a:p>
            <a:pPr indent="-85725" lvl="0" marL="76200" marR="0" rtl="0" algn="l">
              <a:lnSpc>
                <a:spcPct val="155555"/>
              </a:lnSpc>
              <a:spcBef>
                <a:spcPts val="0"/>
              </a:spcBef>
              <a:spcAft>
                <a:spcPts val="0"/>
              </a:spcAft>
              <a:buClr>
                <a:srgbClr val="94A3B8"/>
              </a:buClr>
              <a:buSzPts val="1350"/>
              <a:buFont typeface="Arial"/>
              <a:buChar char="•"/>
            </a:pPr>
            <a:r>
              <a:rPr b="0" i="0" lang="en" sz="1350" u="none" cap="none" strike="noStrike">
                <a:solidFill>
                  <a:srgbClr val="94A3B8"/>
                </a:solidFill>
                <a:latin typeface="Arial"/>
                <a:ea typeface="Arial"/>
                <a:cs typeface="Arial"/>
                <a:sym typeface="Arial"/>
              </a:rPr>
              <a:t>Breaks correlation in data</a:t>
            </a:r>
            <a:endParaRPr b="0" i="0" sz="1350" u="none" cap="none" strike="noStrike">
              <a:solidFill>
                <a:schemeClr val="dk1"/>
              </a:solidFill>
              <a:latin typeface="Calibri"/>
              <a:ea typeface="Calibri"/>
              <a:cs typeface="Calibri"/>
              <a:sym typeface="Calibri"/>
            </a:endParaRPr>
          </a:p>
        </p:txBody>
      </p:sp>
      <p:pic>
        <p:nvPicPr>
          <p:cNvPr descr="/tmp/rasterized-gradient-b2ebf057.png" id="132" name="Google Shape;132;p16"/>
          <p:cNvPicPr preferRelativeResize="0"/>
          <p:nvPr/>
        </p:nvPicPr>
        <p:blipFill rotWithShape="1">
          <a:blip r:embed="rId3">
            <a:alphaModFix/>
          </a:blip>
          <a:srcRect b="0" l="0" r="0" t="0"/>
          <a:stretch/>
        </p:blipFill>
        <p:spPr>
          <a:xfrm>
            <a:off x="381000" y="4551164"/>
            <a:ext cx="8382000" cy="401836"/>
          </a:xfrm>
          <a:prstGeom prst="rect">
            <a:avLst/>
          </a:prstGeom>
          <a:noFill/>
          <a:ln>
            <a:noFill/>
          </a:ln>
        </p:spPr>
      </p:pic>
      <p:sp>
        <p:nvSpPr>
          <p:cNvPr id="133" name="Google Shape;133;p16"/>
          <p:cNvSpPr/>
          <p:nvPr/>
        </p:nvSpPr>
        <p:spPr>
          <a:xfrm>
            <a:off x="571500" y="4665464"/>
            <a:ext cx="668092" cy="17323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06B6D4"/>
              </a:buClr>
              <a:buSzPts val="975"/>
              <a:buFont typeface="Arial"/>
              <a:buNone/>
            </a:pPr>
            <a:r>
              <a:rPr b="1" i="0" lang="en" sz="975" u="none" cap="none" strike="noStrike">
                <a:solidFill>
                  <a:srgbClr val="06B6D4"/>
                </a:solidFill>
                <a:latin typeface="Arial"/>
                <a:ea typeface="Arial"/>
                <a:cs typeface="Arial"/>
                <a:sym typeface="Arial"/>
              </a:rPr>
              <a:t>ε-GREEDY:</a:t>
            </a:r>
            <a:endParaRPr b="0" i="0" sz="975" u="none" cap="none" strike="noStrike">
              <a:solidFill>
                <a:schemeClr val="dk1"/>
              </a:solidFill>
              <a:latin typeface="Calibri"/>
              <a:ea typeface="Calibri"/>
              <a:cs typeface="Calibri"/>
              <a:sym typeface="Calibri"/>
            </a:endParaRPr>
          </a:p>
        </p:txBody>
      </p:sp>
      <p:sp>
        <p:nvSpPr>
          <p:cNvPr id="134" name="Google Shape;134;p16"/>
          <p:cNvSpPr/>
          <p:nvPr/>
        </p:nvSpPr>
        <p:spPr>
          <a:xfrm>
            <a:off x="1340793" y="4665464"/>
            <a:ext cx="4064722" cy="17323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94A3B8"/>
              </a:buClr>
              <a:buSzPts val="975"/>
              <a:buFont typeface="Arial"/>
              <a:buNone/>
            </a:pPr>
            <a:r>
              <a:rPr b="0" i="0" lang="en" sz="975" u="none" cap="none" strike="noStrike">
                <a:solidFill>
                  <a:srgbClr val="94A3B8"/>
                </a:solidFill>
                <a:latin typeface="Arial"/>
                <a:ea typeface="Arial"/>
                <a:cs typeface="Arial"/>
                <a:sym typeface="Arial"/>
              </a:rPr>
              <a:t>Balance exploration (random moves) vs exploitation (best known moves)</a:t>
            </a:r>
            <a:endParaRPr b="0" i="0" sz="975"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F172A"/>
        </a:solidFill>
      </p:bgPr>
    </p:bg>
    <p:spTree>
      <p:nvGrpSpPr>
        <p:cNvPr id="139" name="Shape 139"/>
        <p:cNvGrpSpPr/>
        <p:nvPr/>
      </p:nvGrpSpPr>
      <p:grpSpPr>
        <a:xfrm>
          <a:off x="0" y="0"/>
          <a:ext cx="0" cy="0"/>
          <a:chOff x="0" y="0"/>
          <a:chExt cx="0" cy="0"/>
        </a:xfrm>
      </p:grpSpPr>
      <p:sp>
        <p:nvSpPr>
          <p:cNvPr id="140" name="Google Shape;140;p17"/>
          <p:cNvSpPr/>
          <p:nvPr/>
        </p:nvSpPr>
        <p:spPr>
          <a:xfrm>
            <a:off x="285750" y="228600"/>
            <a:ext cx="4381691" cy="3429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F1F5F9"/>
              </a:buClr>
              <a:buSzPts val="2700"/>
              <a:buFont typeface="Georgia"/>
              <a:buNone/>
            </a:pPr>
            <a:r>
              <a:rPr b="1" i="0" lang="en" sz="2700" u="none" cap="none" strike="noStrike">
                <a:solidFill>
                  <a:srgbClr val="F1F5F9"/>
                </a:solidFill>
                <a:latin typeface="Georgia"/>
                <a:ea typeface="Georgia"/>
                <a:cs typeface="Georgia"/>
                <a:sym typeface="Georgia"/>
              </a:rPr>
              <a:t>Project Architecture</a:t>
            </a:r>
            <a:endParaRPr b="0" i="0" sz="2700" u="none" cap="none" strike="noStrike">
              <a:solidFill>
                <a:schemeClr val="dk1"/>
              </a:solidFill>
              <a:latin typeface="Calibri"/>
              <a:ea typeface="Calibri"/>
              <a:cs typeface="Calibri"/>
              <a:sym typeface="Calibri"/>
            </a:endParaRPr>
          </a:p>
        </p:txBody>
      </p:sp>
      <p:sp>
        <p:nvSpPr>
          <p:cNvPr id="141" name="Google Shape;141;p17"/>
          <p:cNvSpPr/>
          <p:nvPr/>
        </p:nvSpPr>
        <p:spPr>
          <a:xfrm>
            <a:off x="285750" y="796981"/>
            <a:ext cx="3716100" cy="1731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06B6D4"/>
              </a:buClr>
              <a:buSzPts val="975"/>
              <a:buFont typeface="Arial"/>
              <a:buNone/>
            </a:pPr>
            <a:r>
              <a:rPr b="1" i="0" lang="en" sz="975" u="none" cap="none" strike="noStrike">
                <a:solidFill>
                  <a:srgbClr val="06B6D4"/>
                </a:solidFill>
                <a:latin typeface="Arial"/>
                <a:ea typeface="Arial"/>
                <a:cs typeface="Arial"/>
                <a:sym typeface="Arial"/>
              </a:rPr>
              <a:t>FILE STRUCTURE</a:t>
            </a:r>
            <a:endParaRPr b="0" i="0" sz="975" u="none" cap="none" strike="noStrike">
              <a:solidFill>
                <a:schemeClr val="dk1"/>
              </a:solidFill>
              <a:latin typeface="Calibri"/>
              <a:ea typeface="Calibri"/>
              <a:cs typeface="Calibri"/>
              <a:sym typeface="Calibri"/>
            </a:endParaRPr>
          </a:p>
        </p:txBody>
      </p:sp>
      <p:sp>
        <p:nvSpPr>
          <p:cNvPr id="142" name="Google Shape;142;p17"/>
          <p:cNvSpPr/>
          <p:nvPr/>
        </p:nvSpPr>
        <p:spPr>
          <a:xfrm>
            <a:off x="285750" y="970078"/>
            <a:ext cx="3716100" cy="4033500"/>
          </a:xfrm>
          <a:prstGeom prst="roundRect">
            <a:avLst>
              <a:gd fmla="val 2096"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43" name="Google Shape;143;p17"/>
          <p:cNvSpPr/>
          <p:nvPr/>
        </p:nvSpPr>
        <p:spPr>
          <a:xfrm>
            <a:off x="4310063" y="1550194"/>
            <a:ext cx="4541996" cy="17323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06B6D4"/>
              </a:buClr>
              <a:buSzPts val="975"/>
              <a:buFont typeface="Arial"/>
              <a:buNone/>
            </a:pPr>
            <a:r>
              <a:rPr b="1" i="0" lang="en" sz="975" u="none" cap="none" strike="noStrike">
                <a:solidFill>
                  <a:srgbClr val="06B6D4"/>
                </a:solidFill>
                <a:latin typeface="Arial"/>
                <a:ea typeface="Arial"/>
                <a:cs typeface="Arial"/>
                <a:sym typeface="Arial"/>
              </a:rPr>
              <a:t>TRAINING FLOW</a:t>
            </a:r>
            <a:endParaRPr b="0" i="0" sz="975" u="none" cap="none" strike="noStrike">
              <a:solidFill>
                <a:schemeClr val="dk1"/>
              </a:solidFill>
              <a:latin typeface="Calibri"/>
              <a:ea typeface="Calibri"/>
              <a:cs typeface="Calibri"/>
              <a:sym typeface="Calibri"/>
            </a:endParaRPr>
          </a:p>
        </p:txBody>
      </p:sp>
      <p:sp>
        <p:nvSpPr>
          <p:cNvPr id="144" name="Google Shape;144;p17"/>
          <p:cNvSpPr/>
          <p:nvPr/>
        </p:nvSpPr>
        <p:spPr>
          <a:xfrm>
            <a:off x="4310063" y="1818680"/>
            <a:ext cx="4452938" cy="567482"/>
          </a:xfrm>
          <a:prstGeom prst="roundRect">
            <a:avLst>
              <a:gd fmla="val 10742"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45" name="Google Shape;145;p17"/>
          <p:cNvSpPr/>
          <p:nvPr/>
        </p:nvSpPr>
        <p:spPr>
          <a:xfrm>
            <a:off x="4462463" y="1968996"/>
            <a:ext cx="266700" cy="266700"/>
          </a:xfrm>
          <a:prstGeom prst="roundRect">
            <a:avLst>
              <a:gd fmla="val 342857" name="adj"/>
            </a:avLst>
          </a:prstGeom>
          <a:solidFill>
            <a:srgbClr val="2563E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46" name="Google Shape;146;p17"/>
          <p:cNvSpPr/>
          <p:nvPr/>
        </p:nvSpPr>
        <p:spPr>
          <a:xfrm>
            <a:off x="4843463" y="1932980"/>
            <a:ext cx="1544613" cy="17323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975"/>
              <a:buFont typeface="Arial"/>
              <a:buNone/>
            </a:pPr>
            <a:r>
              <a:rPr b="1" i="0" lang="en" sz="975" u="none" cap="none" strike="noStrike">
                <a:solidFill>
                  <a:srgbClr val="F1F5F9"/>
                </a:solidFill>
                <a:latin typeface="Arial"/>
                <a:ea typeface="Arial"/>
                <a:cs typeface="Arial"/>
                <a:sym typeface="Arial"/>
              </a:rPr>
              <a:t>Agent plays game</a:t>
            </a:r>
            <a:endParaRPr b="0" i="0" sz="975" u="none" cap="none" strike="noStrike">
              <a:solidFill>
                <a:schemeClr val="dk1"/>
              </a:solidFill>
              <a:latin typeface="Calibri"/>
              <a:ea typeface="Calibri"/>
              <a:cs typeface="Calibri"/>
              <a:sym typeface="Calibri"/>
            </a:endParaRPr>
          </a:p>
        </p:txBody>
      </p:sp>
      <p:sp>
        <p:nvSpPr>
          <p:cNvPr id="147" name="Google Shape;147;p17"/>
          <p:cNvSpPr/>
          <p:nvPr/>
        </p:nvSpPr>
        <p:spPr>
          <a:xfrm>
            <a:off x="4843463" y="2125266"/>
            <a:ext cx="1544613" cy="14659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94A3B8"/>
              </a:buClr>
              <a:buSzPts val="825"/>
              <a:buFont typeface="Arial"/>
              <a:buNone/>
            </a:pPr>
            <a:r>
              <a:rPr b="0" i="0" lang="en" sz="825" u="none" cap="none" strike="noStrike">
                <a:solidFill>
                  <a:srgbClr val="94A3B8"/>
                </a:solidFill>
                <a:latin typeface="Arial"/>
                <a:ea typeface="Arial"/>
                <a:cs typeface="Arial"/>
                <a:sym typeface="Arial"/>
              </a:rPr>
              <a:t>Uses ε-greedy to choose actions</a:t>
            </a:r>
            <a:endParaRPr b="0" i="0" sz="825" u="none" cap="none" strike="noStrike">
              <a:solidFill>
                <a:schemeClr val="dk1"/>
              </a:solidFill>
              <a:latin typeface="Calibri"/>
              <a:ea typeface="Calibri"/>
              <a:cs typeface="Calibri"/>
              <a:sym typeface="Calibri"/>
            </a:endParaRPr>
          </a:p>
        </p:txBody>
      </p:sp>
      <p:sp>
        <p:nvSpPr>
          <p:cNvPr id="148" name="Google Shape;148;p17"/>
          <p:cNvSpPr/>
          <p:nvPr/>
        </p:nvSpPr>
        <p:spPr>
          <a:xfrm>
            <a:off x="4310063" y="2462361"/>
            <a:ext cx="4452938" cy="567482"/>
          </a:xfrm>
          <a:prstGeom prst="roundRect">
            <a:avLst>
              <a:gd fmla="val 10742"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49" name="Google Shape;149;p17"/>
          <p:cNvSpPr/>
          <p:nvPr/>
        </p:nvSpPr>
        <p:spPr>
          <a:xfrm>
            <a:off x="4462463" y="2612678"/>
            <a:ext cx="266700" cy="266700"/>
          </a:xfrm>
          <a:prstGeom prst="roundRect">
            <a:avLst>
              <a:gd fmla="val 342857" name="adj"/>
            </a:avLst>
          </a:prstGeom>
          <a:solidFill>
            <a:srgbClr val="06B6D4"/>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50" name="Google Shape;150;p17"/>
          <p:cNvSpPr/>
          <p:nvPr/>
        </p:nvSpPr>
        <p:spPr>
          <a:xfrm>
            <a:off x="4843463" y="2576661"/>
            <a:ext cx="2035549" cy="17323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975"/>
              <a:buFont typeface="Arial"/>
              <a:buNone/>
            </a:pPr>
            <a:r>
              <a:rPr b="1" i="0" lang="en" sz="975" u="none" cap="none" strike="noStrike">
                <a:solidFill>
                  <a:srgbClr val="F1F5F9"/>
                </a:solidFill>
                <a:latin typeface="Arial"/>
                <a:ea typeface="Arial"/>
                <a:cs typeface="Arial"/>
                <a:sym typeface="Arial"/>
              </a:rPr>
              <a:t>Store experience</a:t>
            </a:r>
            <a:endParaRPr b="0" i="0" sz="975" u="none" cap="none" strike="noStrike">
              <a:solidFill>
                <a:schemeClr val="dk1"/>
              </a:solidFill>
              <a:latin typeface="Calibri"/>
              <a:ea typeface="Calibri"/>
              <a:cs typeface="Calibri"/>
              <a:sym typeface="Calibri"/>
            </a:endParaRPr>
          </a:p>
        </p:txBody>
      </p:sp>
      <p:sp>
        <p:nvSpPr>
          <p:cNvPr id="151" name="Google Shape;151;p17"/>
          <p:cNvSpPr/>
          <p:nvPr/>
        </p:nvSpPr>
        <p:spPr>
          <a:xfrm>
            <a:off x="4843463" y="2768947"/>
            <a:ext cx="2035549" cy="14659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94A3B8"/>
              </a:buClr>
              <a:buSzPts val="825"/>
              <a:buFont typeface="Arial"/>
              <a:buNone/>
            </a:pPr>
            <a:r>
              <a:rPr b="0" i="0" lang="en" sz="825" u="none" cap="none" strike="noStrike">
                <a:solidFill>
                  <a:srgbClr val="94A3B8"/>
                </a:solidFill>
                <a:latin typeface="Arial"/>
                <a:ea typeface="Arial"/>
                <a:cs typeface="Arial"/>
                <a:sym typeface="Arial"/>
              </a:rPr>
              <a:t>(state, action, reward, next_state) → Buffer</a:t>
            </a:r>
            <a:endParaRPr b="0" i="0" sz="825" u="none" cap="none" strike="noStrike">
              <a:solidFill>
                <a:schemeClr val="dk1"/>
              </a:solidFill>
              <a:latin typeface="Calibri"/>
              <a:ea typeface="Calibri"/>
              <a:cs typeface="Calibri"/>
              <a:sym typeface="Calibri"/>
            </a:endParaRPr>
          </a:p>
        </p:txBody>
      </p:sp>
      <p:sp>
        <p:nvSpPr>
          <p:cNvPr id="152" name="Google Shape;152;p17"/>
          <p:cNvSpPr/>
          <p:nvPr/>
        </p:nvSpPr>
        <p:spPr>
          <a:xfrm>
            <a:off x="4310063" y="3106043"/>
            <a:ext cx="4452938" cy="567482"/>
          </a:xfrm>
          <a:prstGeom prst="roundRect">
            <a:avLst>
              <a:gd fmla="val 10742"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53" name="Google Shape;153;p17"/>
          <p:cNvSpPr/>
          <p:nvPr/>
        </p:nvSpPr>
        <p:spPr>
          <a:xfrm>
            <a:off x="4462463" y="3256359"/>
            <a:ext cx="266700" cy="266700"/>
          </a:xfrm>
          <a:prstGeom prst="roundRect">
            <a:avLst>
              <a:gd fmla="val 342857" name="adj"/>
            </a:avLst>
          </a:prstGeom>
          <a:solidFill>
            <a:srgbClr val="8B5CF6"/>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54" name="Google Shape;154;p17"/>
          <p:cNvSpPr/>
          <p:nvPr/>
        </p:nvSpPr>
        <p:spPr>
          <a:xfrm>
            <a:off x="4843463" y="3220343"/>
            <a:ext cx="2126632" cy="17323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975"/>
              <a:buFont typeface="Arial"/>
              <a:buNone/>
            </a:pPr>
            <a:r>
              <a:rPr b="1" i="0" lang="en" sz="975" u="none" cap="none" strike="noStrike">
                <a:solidFill>
                  <a:srgbClr val="F1F5F9"/>
                </a:solidFill>
                <a:latin typeface="Arial"/>
                <a:ea typeface="Arial"/>
                <a:cs typeface="Arial"/>
                <a:sym typeface="Arial"/>
              </a:rPr>
              <a:t>Sample &amp; train</a:t>
            </a:r>
            <a:endParaRPr b="0" i="0" sz="975" u="none" cap="none" strike="noStrike">
              <a:solidFill>
                <a:schemeClr val="dk1"/>
              </a:solidFill>
              <a:latin typeface="Calibri"/>
              <a:ea typeface="Calibri"/>
              <a:cs typeface="Calibri"/>
              <a:sym typeface="Calibri"/>
            </a:endParaRPr>
          </a:p>
        </p:txBody>
      </p:sp>
      <p:sp>
        <p:nvSpPr>
          <p:cNvPr id="155" name="Google Shape;155;p17"/>
          <p:cNvSpPr/>
          <p:nvPr/>
        </p:nvSpPr>
        <p:spPr>
          <a:xfrm>
            <a:off x="4843463" y="3412629"/>
            <a:ext cx="2126632" cy="14659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94A3B8"/>
              </a:buClr>
              <a:buSzPts val="825"/>
              <a:buFont typeface="Arial"/>
              <a:buNone/>
            </a:pPr>
            <a:r>
              <a:rPr b="0" i="0" lang="en" sz="825" u="none" cap="none" strike="noStrike">
                <a:solidFill>
                  <a:srgbClr val="94A3B8"/>
                </a:solidFill>
                <a:latin typeface="Arial"/>
                <a:ea typeface="Arial"/>
                <a:cs typeface="Arial"/>
                <a:sym typeface="Arial"/>
              </a:rPr>
              <a:t>Random batch of 64 → Update CNN weights</a:t>
            </a:r>
            <a:endParaRPr b="0" i="0" sz="825" u="none" cap="none" strike="noStrike">
              <a:solidFill>
                <a:schemeClr val="dk1"/>
              </a:solidFill>
              <a:latin typeface="Calibri"/>
              <a:ea typeface="Calibri"/>
              <a:cs typeface="Calibri"/>
              <a:sym typeface="Calibri"/>
            </a:endParaRPr>
          </a:p>
        </p:txBody>
      </p:sp>
      <p:sp>
        <p:nvSpPr>
          <p:cNvPr id="156" name="Google Shape;156;p17"/>
          <p:cNvSpPr/>
          <p:nvPr/>
        </p:nvSpPr>
        <p:spPr>
          <a:xfrm>
            <a:off x="4310063" y="3749725"/>
            <a:ext cx="4452938" cy="567482"/>
          </a:xfrm>
          <a:prstGeom prst="roundRect">
            <a:avLst>
              <a:gd fmla="val 10742"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57" name="Google Shape;157;p17"/>
          <p:cNvSpPr/>
          <p:nvPr/>
        </p:nvSpPr>
        <p:spPr>
          <a:xfrm>
            <a:off x="4462463" y="3900041"/>
            <a:ext cx="266700" cy="266700"/>
          </a:xfrm>
          <a:prstGeom prst="roundRect">
            <a:avLst>
              <a:gd fmla="val 342857" name="adj"/>
            </a:avLst>
          </a:prstGeom>
          <a:solidFill>
            <a:srgbClr val="10B981"/>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58" name="Google Shape;158;p17"/>
          <p:cNvSpPr/>
          <p:nvPr/>
        </p:nvSpPr>
        <p:spPr>
          <a:xfrm>
            <a:off x="4843463" y="3864025"/>
            <a:ext cx="1859304" cy="17323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975"/>
              <a:buFont typeface="Arial"/>
              <a:buNone/>
            </a:pPr>
            <a:r>
              <a:rPr b="1" i="0" lang="en" sz="975" u="none" cap="none" strike="noStrike">
                <a:solidFill>
                  <a:srgbClr val="F1F5F9"/>
                </a:solidFill>
                <a:latin typeface="Arial"/>
                <a:ea typeface="Arial"/>
                <a:cs typeface="Arial"/>
                <a:sym typeface="Arial"/>
              </a:rPr>
              <a:t>Repeat &amp; improve</a:t>
            </a:r>
            <a:endParaRPr b="0" i="0" sz="975" u="none" cap="none" strike="noStrike">
              <a:solidFill>
                <a:schemeClr val="dk1"/>
              </a:solidFill>
              <a:latin typeface="Calibri"/>
              <a:ea typeface="Calibri"/>
              <a:cs typeface="Calibri"/>
              <a:sym typeface="Calibri"/>
            </a:endParaRPr>
          </a:p>
        </p:txBody>
      </p:sp>
      <p:sp>
        <p:nvSpPr>
          <p:cNvPr id="159" name="Google Shape;159;p17"/>
          <p:cNvSpPr/>
          <p:nvPr/>
        </p:nvSpPr>
        <p:spPr>
          <a:xfrm>
            <a:off x="4843463" y="4056311"/>
            <a:ext cx="1859304" cy="14659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94A3B8"/>
              </a:buClr>
              <a:buSzPts val="825"/>
              <a:buFont typeface="Arial"/>
              <a:buNone/>
            </a:pPr>
            <a:r>
              <a:rPr b="0" i="0" lang="en" sz="825" u="none" cap="none" strike="noStrike">
                <a:solidFill>
                  <a:srgbClr val="94A3B8"/>
                </a:solidFill>
                <a:latin typeface="Arial"/>
                <a:ea typeface="Arial"/>
                <a:cs typeface="Arial"/>
                <a:sym typeface="Arial"/>
              </a:rPr>
              <a:t>Thousands of games → Better strategy</a:t>
            </a:r>
            <a:endParaRPr b="0" i="0" sz="825" u="none" cap="none" strike="noStrike">
              <a:solidFill>
                <a:schemeClr val="dk1"/>
              </a:solidFill>
              <a:latin typeface="Calibri"/>
              <a:ea typeface="Calibri"/>
              <a:cs typeface="Calibri"/>
              <a:sym typeface="Calibri"/>
            </a:endParaRPr>
          </a:p>
        </p:txBody>
      </p:sp>
      <p:pic>
        <p:nvPicPr>
          <p:cNvPr id="160" name="Google Shape;160;p17"/>
          <p:cNvPicPr preferRelativeResize="0"/>
          <p:nvPr/>
        </p:nvPicPr>
        <p:blipFill>
          <a:blip r:embed="rId3">
            <a:alphaModFix/>
          </a:blip>
          <a:stretch>
            <a:fillRect/>
          </a:stretch>
        </p:blipFill>
        <p:spPr>
          <a:xfrm>
            <a:off x="481031" y="1225606"/>
            <a:ext cx="2793550" cy="33715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F172A"/>
        </a:solidFill>
      </p:bgPr>
    </p:bg>
    <p:spTree>
      <p:nvGrpSpPr>
        <p:cNvPr id="165" name="Shape 165"/>
        <p:cNvGrpSpPr/>
        <p:nvPr/>
      </p:nvGrpSpPr>
      <p:grpSpPr>
        <a:xfrm>
          <a:off x="0" y="0"/>
          <a:ext cx="0" cy="0"/>
          <a:chOff x="0" y="0"/>
          <a:chExt cx="0" cy="0"/>
        </a:xfrm>
      </p:grpSpPr>
      <p:sp>
        <p:nvSpPr>
          <p:cNvPr id="166" name="Google Shape;166;p18"/>
          <p:cNvSpPr/>
          <p:nvPr/>
        </p:nvSpPr>
        <p:spPr>
          <a:xfrm>
            <a:off x="285750" y="228600"/>
            <a:ext cx="4381691" cy="3429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F1F5F9"/>
              </a:buClr>
              <a:buSzPts val="2700"/>
              <a:buFont typeface="Georgia"/>
              <a:buNone/>
            </a:pPr>
            <a:r>
              <a:rPr b="1" i="0" lang="en" sz="2700" u="none" cap="none" strike="noStrike">
                <a:solidFill>
                  <a:srgbClr val="F1F5F9"/>
                </a:solidFill>
                <a:latin typeface="Georgia"/>
                <a:ea typeface="Georgia"/>
                <a:cs typeface="Georgia"/>
                <a:sym typeface="Georgia"/>
              </a:rPr>
              <a:t>Live Demo</a:t>
            </a:r>
            <a:endParaRPr b="0" i="0" sz="2700" u="none" cap="none" strike="noStrike">
              <a:solidFill>
                <a:schemeClr val="dk1"/>
              </a:solidFill>
              <a:latin typeface="Calibri"/>
              <a:ea typeface="Calibri"/>
              <a:cs typeface="Calibri"/>
              <a:sym typeface="Calibri"/>
            </a:endParaRPr>
          </a:p>
        </p:txBody>
      </p:sp>
      <p:sp>
        <p:nvSpPr>
          <p:cNvPr id="167" name="Google Shape;167;p18"/>
          <p:cNvSpPr/>
          <p:nvPr/>
        </p:nvSpPr>
        <p:spPr>
          <a:xfrm>
            <a:off x="4762500" y="1289893"/>
            <a:ext cx="4080510" cy="18663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06B6D4"/>
              </a:buClr>
              <a:buSzPts val="1050"/>
              <a:buFont typeface="Arial"/>
              <a:buNone/>
            </a:pPr>
            <a:r>
              <a:rPr b="1" i="0" lang="en" sz="1050" u="none" cap="none" strike="noStrike">
                <a:solidFill>
                  <a:srgbClr val="06B6D4"/>
                </a:solidFill>
                <a:latin typeface="Arial"/>
                <a:ea typeface="Arial"/>
                <a:cs typeface="Arial"/>
                <a:sym typeface="Arial"/>
              </a:rPr>
              <a:t>UI FEATURES</a:t>
            </a:r>
            <a:endParaRPr b="0" i="0" sz="1050" u="none" cap="none" strike="noStrike">
              <a:solidFill>
                <a:schemeClr val="dk1"/>
              </a:solidFill>
              <a:latin typeface="Calibri"/>
              <a:ea typeface="Calibri"/>
              <a:cs typeface="Calibri"/>
              <a:sym typeface="Calibri"/>
            </a:endParaRPr>
          </a:p>
        </p:txBody>
      </p:sp>
      <p:sp>
        <p:nvSpPr>
          <p:cNvPr id="168" name="Google Shape;168;p18"/>
          <p:cNvSpPr/>
          <p:nvPr/>
        </p:nvSpPr>
        <p:spPr>
          <a:xfrm>
            <a:off x="4762500" y="1628924"/>
            <a:ext cx="4000500" cy="651421"/>
          </a:xfrm>
          <a:prstGeom prst="roundRect">
            <a:avLst>
              <a:gd fmla="val 9358"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69" name="Google Shape;169;p18"/>
          <p:cNvSpPr/>
          <p:nvPr/>
        </p:nvSpPr>
        <p:spPr>
          <a:xfrm>
            <a:off x="4895850" y="1935510"/>
            <a:ext cx="76200" cy="76200"/>
          </a:xfrm>
          <a:prstGeom prst="roundRect">
            <a:avLst>
              <a:gd fmla="val 1200000" name="adj"/>
            </a:avLst>
          </a:prstGeom>
          <a:solidFill>
            <a:srgbClr val="10B981"/>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70" name="Google Shape;170;p18"/>
          <p:cNvSpPr/>
          <p:nvPr/>
        </p:nvSpPr>
        <p:spPr>
          <a:xfrm>
            <a:off x="5086350" y="1762274"/>
            <a:ext cx="1205329" cy="18663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1050"/>
              <a:buFont typeface="Arial"/>
              <a:buNone/>
            </a:pPr>
            <a:r>
              <a:rPr b="0" i="0" lang="en" sz="1050" u="none" cap="none" strike="noStrike">
                <a:solidFill>
                  <a:srgbClr val="F1F5F9"/>
                </a:solidFill>
                <a:latin typeface="Arial"/>
                <a:ea typeface="Arial"/>
                <a:cs typeface="Arial"/>
                <a:sym typeface="Arial"/>
              </a:rPr>
              <a:t>Choose First Player</a:t>
            </a:r>
            <a:endParaRPr b="0" i="0" sz="1050" u="none" cap="none" strike="noStrike">
              <a:solidFill>
                <a:schemeClr val="dk1"/>
              </a:solidFill>
              <a:latin typeface="Calibri"/>
              <a:ea typeface="Calibri"/>
              <a:cs typeface="Calibri"/>
              <a:sym typeface="Calibri"/>
            </a:endParaRPr>
          </a:p>
        </p:txBody>
      </p:sp>
      <p:sp>
        <p:nvSpPr>
          <p:cNvPr id="171" name="Google Shape;171;p18"/>
          <p:cNvSpPr/>
          <p:nvPr/>
        </p:nvSpPr>
        <p:spPr>
          <a:xfrm>
            <a:off x="5086350" y="1987004"/>
            <a:ext cx="1205329" cy="15999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94A3B8"/>
              </a:buClr>
              <a:buSzPts val="900"/>
              <a:buFont typeface="Arial"/>
              <a:buNone/>
            </a:pPr>
            <a:r>
              <a:rPr b="0" i="0" lang="en" sz="900" u="none" cap="none" strike="noStrike">
                <a:solidFill>
                  <a:srgbClr val="94A3B8"/>
                </a:solidFill>
                <a:latin typeface="Arial"/>
                <a:ea typeface="Arial"/>
                <a:cs typeface="Arial"/>
                <a:sym typeface="Arial"/>
              </a:rPr>
              <a:t>Player or AI can go first</a:t>
            </a:r>
            <a:endParaRPr b="0" i="0" sz="900" u="none" cap="none" strike="noStrike">
              <a:solidFill>
                <a:schemeClr val="dk1"/>
              </a:solidFill>
              <a:latin typeface="Calibri"/>
              <a:ea typeface="Calibri"/>
              <a:cs typeface="Calibri"/>
              <a:sym typeface="Calibri"/>
            </a:endParaRPr>
          </a:p>
        </p:txBody>
      </p:sp>
      <p:sp>
        <p:nvSpPr>
          <p:cNvPr id="172" name="Google Shape;172;p18"/>
          <p:cNvSpPr/>
          <p:nvPr/>
        </p:nvSpPr>
        <p:spPr>
          <a:xfrm>
            <a:off x="4762500" y="2394645"/>
            <a:ext cx="4000500" cy="651421"/>
          </a:xfrm>
          <a:prstGeom prst="roundRect">
            <a:avLst>
              <a:gd fmla="val 9358"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73" name="Google Shape;173;p18"/>
          <p:cNvSpPr/>
          <p:nvPr/>
        </p:nvSpPr>
        <p:spPr>
          <a:xfrm>
            <a:off x="4895850" y="2701230"/>
            <a:ext cx="76200" cy="76200"/>
          </a:xfrm>
          <a:prstGeom prst="roundRect">
            <a:avLst>
              <a:gd fmla="val 1200000" name="adj"/>
            </a:avLst>
          </a:prstGeom>
          <a:solidFill>
            <a:srgbClr val="10B981"/>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74" name="Google Shape;174;p18"/>
          <p:cNvSpPr/>
          <p:nvPr/>
        </p:nvSpPr>
        <p:spPr>
          <a:xfrm>
            <a:off x="5086350" y="2527995"/>
            <a:ext cx="1607004" cy="18663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1050"/>
              <a:buFont typeface="Arial"/>
              <a:buNone/>
            </a:pPr>
            <a:r>
              <a:rPr b="0" i="0" lang="en" sz="1050" u="none" cap="none" strike="noStrike">
                <a:solidFill>
                  <a:srgbClr val="F1F5F9"/>
                </a:solidFill>
                <a:latin typeface="Arial"/>
                <a:ea typeface="Arial"/>
                <a:cs typeface="Arial"/>
                <a:sym typeface="Arial"/>
              </a:rPr>
              <a:t>Select AI Difficulty</a:t>
            </a:r>
            <a:endParaRPr b="0" i="0" sz="1050" u="none" cap="none" strike="noStrike">
              <a:solidFill>
                <a:schemeClr val="dk1"/>
              </a:solidFill>
              <a:latin typeface="Calibri"/>
              <a:ea typeface="Calibri"/>
              <a:cs typeface="Calibri"/>
              <a:sym typeface="Calibri"/>
            </a:endParaRPr>
          </a:p>
        </p:txBody>
      </p:sp>
      <p:sp>
        <p:nvSpPr>
          <p:cNvPr id="175" name="Google Shape;175;p18"/>
          <p:cNvSpPr/>
          <p:nvPr/>
        </p:nvSpPr>
        <p:spPr>
          <a:xfrm>
            <a:off x="5086350" y="2752725"/>
            <a:ext cx="1607004" cy="15999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94A3B8"/>
              </a:buClr>
              <a:buSzPts val="900"/>
              <a:buFont typeface="Arial"/>
              <a:buNone/>
            </a:pPr>
            <a:r>
              <a:rPr b="0" i="0" lang="en" sz="900" u="none" cap="none" strike="noStrike">
                <a:solidFill>
                  <a:srgbClr val="94A3B8"/>
                </a:solidFill>
                <a:latin typeface="Arial"/>
                <a:ea typeface="Arial"/>
                <a:cs typeface="Arial"/>
                <a:sym typeface="Arial"/>
              </a:rPr>
              <a:t>Random or trained DQN model</a:t>
            </a:r>
            <a:endParaRPr b="0" i="0" sz="900" u="none" cap="none" strike="noStrike">
              <a:solidFill>
                <a:schemeClr val="dk1"/>
              </a:solidFill>
              <a:latin typeface="Calibri"/>
              <a:ea typeface="Calibri"/>
              <a:cs typeface="Calibri"/>
              <a:sym typeface="Calibri"/>
            </a:endParaRPr>
          </a:p>
        </p:txBody>
      </p:sp>
      <p:sp>
        <p:nvSpPr>
          <p:cNvPr id="176" name="Google Shape;176;p18"/>
          <p:cNvSpPr/>
          <p:nvPr/>
        </p:nvSpPr>
        <p:spPr>
          <a:xfrm>
            <a:off x="4762500" y="3160365"/>
            <a:ext cx="4000500" cy="651421"/>
          </a:xfrm>
          <a:prstGeom prst="roundRect">
            <a:avLst>
              <a:gd fmla="val 9358"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77" name="Google Shape;177;p18"/>
          <p:cNvSpPr/>
          <p:nvPr/>
        </p:nvSpPr>
        <p:spPr>
          <a:xfrm>
            <a:off x="4895850" y="3466951"/>
            <a:ext cx="76200" cy="76200"/>
          </a:xfrm>
          <a:prstGeom prst="roundRect">
            <a:avLst>
              <a:gd fmla="val 1200000" name="adj"/>
            </a:avLst>
          </a:prstGeom>
          <a:solidFill>
            <a:srgbClr val="10B981"/>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78" name="Google Shape;178;p18"/>
          <p:cNvSpPr/>
          <p:nvPr/>
        </p:nvSpPr>
        <p:spPr>
          <a:xfrm>
            <a:off x="5086350" y="3293715"/>
            <a:ext cx="1159940" cy="18663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1050"/>
              <a:buFont typeface="Arial"/>
              <a:buNone/>
            </a:pPr>
            <a:r>
              <a:rPr b="0" i="0" lang="en" sz="1050" u="none" cap="none" strike="noStrike">
                <a:solidFill>
                  <a:srgbClr val="F1F5F9"/>
                </a:solidFill>
                <a:latin typeface="Arial"/>
                <a:ea typeface="Arial"/>
                <a:cs typeface="Arial"/>
                <a:sym typeface="Arial"/>
              </a:rPr>
              <a:t>Turn Indicator</a:t>
            </a:r>
            <a:endParaRPr b="0" i="0" sz="1050" u="none" cap="none" strike="noStrike">
              <a:solidFill>
                <a:schemeClr val="dk1"/>
              </a:solidFill>
              <a:latin typeface="Calibri"/>
              <a:ea typeface="Calibri"/>
              <a:cs typeface="Calibri"/>
              <a:sym typeface="Calibri"/>
            </a:endParaRPr>
          </a:p>
        </p:txBody>
      </p:sp>
      <p:sp>
        <p:nvSpPr>
          <p:cNvPr id="179" name="Google Shape;179;p18"/>
          <p:cNvSpPr/>
          <p:nvPr/>
        </p:nvSpPr>
        <p:spPr>
          <a:xfrm>
            <a:off x="5086350" y="3518446"/>
            <a:ext cx="1159940" cy="15999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94A3B8"/>
              </a:buClr>
              <a:buSzPts val="900"/>
              <a:buFont typeface="Arial"/>
              <a:buNone/>
            </a:pPr>
            <a:r>
              <a:rPr b="0" i="0" lang="en" sz="900" u="none" cap="none" strike="noStrike">
                <a:solidFill>
                  <a:srgbClr val="94A3B8"/>
                </a:solidFill>
                <a:latin typeface="Arial"/>
                <a:ea typeface="Arial"/>
                <a:cs typeface="Arial"/>
                <a:sym typeface="Arial"/>
              </a:rPr>
              <a:t>Shows whose turn it is</a:t>
            </a:r>
            <a:endParaRPr b="0" i="0" sz="900" u="none" cap="none" strike="noStrike">
              <a:solidFill>
                <a:schemeClr val="dk1"/>
              </a:solidFill>
              <a:latin typeface="Calibri"/>
              <a:ea typeface="Calibri"/>
              <a:cs typeface="Calibri"/>
              <a:sym typeface="Calibri"/>
            </a:endParaRPr>
          </a:p>
        </p:txBody>
      </p:sp>
      <p:sp>
        <p:nvSpPr>
          <p:cNvPr id="180" name="Google Shape;180;p18"/>
          <p:cNvSpPr/>
          <p:nvPr/>
        </p:nvSpPr>
        <p:spPr>
          <a:xfrm>
            <a:off x="4762500" y="3926086"/>
            <a:ext cx="4000500" cy="651421"/>
          </a:xfrm>
          <a:prstGeom prst="roundRect">
            <a:avLst>
              <a:gd fmla="val 9358"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81" name="Google Shape;181;p18"/>
          <p:cNvSpPr/>
          <p:nvPr/>
        </p:nvSpPr>
        <p:spPr>
          <a:xfrm>
            <a:off x="4895850" y="4232672"/>
            <a:ext cx="76200" cy="76200"/>
          </a:xfrm>
          <a:prstGeom prst="roundRect">
            <a:avLst>
              <a:gd fmla="val 1200000" name="adj"/>
            </a:avLst>
          </a:prstGeom>
          <a:solidFill>
            <a:srgbClr val="10B981"/>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82" name="Google Shape;182;p18"/>
          <p:cNvSpPr/>
          <p:nvPr/>
        </p:nvSpPr>
        <p:spPr>
          <a:xfrm>
            <a:off x="5086350" y="4059436"/>
            <a:ext cx="1561615" cy="18663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1050"/>
              <a:buFont typeface="Arial"/>
              <a:buNone/>
            </a:pPr>
            <a:r>
              <a:rPr b="0" i="0" lang="en" sz="1050" u="none" cap="none" strike="noStrike">
                <a:solidFill>
                  <a:srgbClr val="F1F5F9"/>
                </a:solidFill>
                <a:latin typeface="Arial"/>
                <a:ea typeface="Arial"/>
                <a:cs typeface="Arial"/>
                <a:sym typeface="Arial"/>
              </a:rPr>
              <a:t>Auto Restart</a:t>
            </a:r>
            <a:endParaRPr b="0" i="0" sz="1050" u="none" cap="none" strike="noStrike">
              <a:solidFill>
                <a:schemeClr val="dk1"/>
              </a:solidFill>
              <a:latin typeface="Calibri"/>
              <a:ea typeface="Calibri"/>
              <a:cs typeface="Calibri"/>
              <a:sym typeface="Calibri"/>
            </a:endParaRPr>
          </a:p>
        </p:txBody>
      </p:sp>
      <p:sp>
        <p:nvSpPr>
          <p:cNvPr id="183" name="Google Shape;183;p18"/>
          <p:cNvSpPr/>
          <p:nvPr/>
        </p:nvSpPr>
        <p:spPr>
          <a:xfrm>
            <a:off x="5086350" y="4284166"/>
            <a:ext cx="1561615" cy="15999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94A3B8"/>
              </a:buClr>
              <a:buSzPts val="900"/>
              <a:buFont typeface="Arial"/>
              <a:buNone/>
            </a:pPr>
            <a:r>
              <a:rPr b="0" i="0" lang="en" sz="900" u="none" cap="none" strike="noStrike">
                <a:solidFill>
                  <a:srgbClr val="94A3B8"/>
                </a:solidFill>
                <a:latin typeface="Arial"/>
                <a:ea typeface="Arial"/>
                <a:cs typeface="Arial"/>
                <a:sym typeface="Arial"/>
              </a:rPr>
              <a:t>New game after win/lose/draw</a:t>
            </a:r>
            <a:endParaRPr b="0" i="0" sz="900" u="none" cap="none" strike="noStrike">
              <a:solidFill>
                <a:schemeClr val="dk1"/>
              </a:solidFill>
              <a:latin typeface="Calibri"/>
              <a:ea typeface="Calibri"/>
              <a:cs typeface="Calibri"/>
              <a:sym typeface="Calibri"/>
            </a:endParaRPr>
          </a:p>
        </p:txBody>
      </p:sp>
      <p:pic>
        <p:nvPicPr>
          <p:cNvPr id="184" name="Google Shape;184;p18"/>
          <p:cNvPicPr preferRelativeResize="0"/>
          <p:nvPr/>
        </p:nvPicPr>
        <p:blipFill>
          <a:blip r:embed="rId3">
            <a:alphaModFix/>
          </a:blip>
          <a:stretch>
            <a:fillRect/>
          </a:stretch>
        </p:blipFill>
        <p:spPr>
          <a:xfrm>
            <a:off x="937363" y="958150"/>
            <a:ext cx="3078475" cy="37491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F172A"/>
        </a:solidFill>
      </p:bgPr>
    </p:bg>
    <p:spTree>
      <p:nvGrpSpPr>
        <p:cNvPr id="189" name="Shape 189"/>
        <p:cNvGrpSpPr/>
        <p:nvPr/>
      </p:nvGrpSpPr>
      <p:grpSpPr>
        <a:xfrm>
          <a:off x="0" y="0"/>
          <a:ext cx="0" cy="0"/>
          <a:chOff x="0" y="0"/>
          <a:chExt cx="0" cy="0"/>
        </a:xfrm>
      </p:grpSpPr>
      <p:sp>
        <p:nvSpPr>
          <p:cNvPr id="190" name="Google Shape;190;p19"/>
          <p:cNvSpPr/>
          <p:nvPr/>
        </p:nvSpPr>
        <p:spPr>
          <a:xfrm>
            <a:off x="285750" y="228600"/>
            <a:ext cx="4381691" cy="3429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F1F5F9"/>
              </a:buClr>
              <a:buSzPts val="2700"/>
              <a:buFont typeface="Georgia"/>
              <a:buNone/>
            </a:pPr>
            <a:r>
              <a:rPr b="1" i="0" lang="en" sz="2700" u="none" cap="none" strike="noStrike">
                <a:solidFill>
                  <a:srgbClr val="F1F5F9"/>
                </a:solidFill>
                <a:latin typeface="Georgia"/>
                <a:ea typeface="Georgia"/>
                <a:cs typeface="Georgia"/>
                <a:sym typeface="Georgia"/>
              </a:rPr>
              <a:t>Evaluation Results</a:t>
            </a:r>
            <a:endParaRPr b="0" i="0" sz="2700" u="none" cap="none" strike="noStrike">
              <a:solidFill>
                <a:schemeClr val="dk1"/>
              </a:solidFill>
              <a:latin typeface="Calibri"/>
              <a:ea typeface="Calibri"/>
              <a:cs typeface="Calibri"/>
              <a:sym typeface="Calibri"/>
            </a:endParaRPr>
          </a:p>
        </p:txBody>
      </p:sp>
      <p:sp>
        <p:nvSpPr>
          <p:cNvPr id="191" name="Google Shape;191;p19"/>
          <p:cNvSpPr/>
          <p:nvPr/>
        </p:nvSpPr>
        <p:spPr>
          <a:xfrm>
            <a:off x="381000" y="1454795"/>
            <a:ext cx="4129088" cy="17323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06B6D4"/>
              </a:buClr>
              <a:buSzPts val="975"/>
              <a:buFont typeface="Arial"/>
              <a:buNone/>
            </a:pPr>
            <a:r>
              <a:rPr b="1" i="0" lang="en" sz="975" u="none" cap="none" strike="noStrike">
                <a:solidFill>
                  <a:srgbClr val="06B6D4"/>
                </a:solidFill>
                <a:latin typeface="Arial"/>
                <a:ea typeface="Arial"/>
                <a:cs typeface="Arial"/>
                <a:sym typeface="Arial"/>
              </a:rPr>
              <a:t>DQN vs RANDOM AGENT (100 games)</a:t>
            </a:r>
            <a:endParaRPr b="0" i="0" sz="975" u="none" cap="none" strike="noStrike">
              <a:solidFill>
                <a:schemeClr val="dk1"/>
              </a:solidFill>
              <a:latin typeface="Calibri"/>
              <a:ea typeface="Calibri"/>
              <a:cs typeface="Calibri"/>
              <a:sym typeface="Calibri"/>
            </a:endParaRPr>
          </a:p>
        </p:txBody>
      </p:sp>
      <p:sp>
        <p:nvSpPr>
          <p:cNvPr id="192" name="Google Shape;192;p19"/>
          <p:cNvSpPr/>
          <p:nvPr/>
        </p:nvSpPr>
        <p:spPr>
          <a:xfrm>
            <a:off x="381000" y="1780431"/>
            <a:ext cx="280687" cy="17323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975"/>
              <a:buFont typeface="Arial"/>
              <a:buNone/>
            </a:pPr>
            <a:r>
              <a:rPr b="0" i="0" lang="en" sz="975" u="none" cap="none" strike="noStrike">
                <a:solidFill>
                  <a:srgbClr val="F1F5F9"/>
                </a:solidFill>
                <a:latin typeface="Arial"/>
                <a:ea typeface="Arial"/>
                <a:cs typeface="Arial"/>
                <a:sym typeface="Arial"/>
              </a:rPr>
              <a:t>Wins</a:t>
            </a:r>
            <a:endParaRPr b="0" i="0" sz="975" u="none" cap="none" strike="noStrike">
              <a:solidFill>
                <a:schemeClr val="dk1"/>
              </a:solidFill>
              <a:latin typeface="Calibri"/>
              <a:ea typeface="Calibri"/>
              <a:cs typeface="Calibri"/>
              <a:sym typeface="Calibri"/>
            </a:endParaRPr>
          </a:p>
        </p:txBody>
      </p:sp>
      <p:sp>
        <p:nvSpPr>
          <p:cNvPr id="193" name="Google Shape;193;p19"/>
          <p:cNvSpPr/>
          <p:nvPr/>
        </p:nvSpPr>
        <p:spPr>
          <a:xfrm>
            <a:off x="4108847" y="1780431"/>
            <a:ext cx="326684" cy="17323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975"/>
              <a:buFont typeface="Arial"/>
              <a:buNone/>
            </a:pPr>
            <a:r>
              <a:rPr b="1" i="0" lang="en" sz="975" u="none" cap="none" strike="noStrike">
                <a:solidFill>
                  <a:srgbClr val="F1F5F9"/>
                </a:solidFill>
                <a:latin typeface="Arial"/>
                <a:ea typeface="Arial"/>
                <a:cs typeface="Arial"/>
                <a:sym typeface="Arial"/>
              </a:rPr>
              <a:t>~</a:t>
            </a:r>
            <a:r>
              <a:rPr b="1" lang="en" sz="975">
                <a:solidFill>
                  <a:srgbClr val="F1F5F9"/>
                </a:solidFill>
              </a:rPr>
              <a:t>70</a:t>
            </a:r>
            <a:r>
              <a:rPr b="1" i="0" lang="en" sz="975" u="none" cap="none" strike="noStrike">
                <a:solidFill>
                  <a:srgbClr val="F1F5F9"/>
                </a:solidFill>
                <a:latin typeface="Arial"/>
                <a:ea typeface="Arial"/>
                <a:cs typeface="Arial"/>
                <a:sym typeface="Arial"/>
              </a:rPr>
              <a:t>%</a:t>
            </a:r>
            <a:endParaRPr b="0" i="0" sz="975" u="none" cap="none" strike="noStrike">
              <a:solidFill>
                <a:schemeClr val="dk1"/>
              </a:solidFill>
              <a:latin typeface="Calibri"/>
              <a:ea typeface="Calibri"/>
              <a:cs typeface="Calibri"/>
              <a:sym typeface="Calibri"/>
            </a:endParaRPr>
          </a:p>
        </p:txBody>
      </p:sp>
      <p:sp>
        <p:nvSpPr>
          <p:cNvPr id="194" name="Google Shape;194;p19"/>
          <p:cNvSpPr/>
          <p:nvPr/>
        </p:nvSpPr>
        <p:spPr>
          <a:xfrm>
            <a:off x="381000" y="1991767"/>
            <a:ext cx="4048200" cy="228600"/>
          </a:xfrm>
          <a:prstGeom prst="roundRect">
            <a:avLst>
              <a:gd fmla="val 26667"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95" name="Google Shape;195;p19"/>
          <p:cNvSpPr/>
          <p:nvPr/>
        </p:nvSpPr>
        <p:spPr>
          <a:xfrm>
            <a:off x="381000" y="1991775"/>
            <a:ext cx="2501100" cy="186600"/>
          </a:xfrm>
          <a:prstGeom prst="roundRect">
            <a:avLst>
              <a:gd fmla="val 26667" name="adj"/>
            </a:avLst>
          </a:prstGeom>
          <a:solidFill>
            <a:srgbClr val="10B981"/>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96" name="Google Shape;196;p19"/>
          <p:cNvSpPr/>
          <p:nvPr/>
        </p:nvSpPr>
        <p:spPr>
          <a:xfrm>
            <a:off x="381000" y="2334667"/>
            <a:ext cx="400309" cy="17323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975"/>
              <a:buFont typeface="Arial"/>
              <a:buNone/>
            </a:pPr>
            <a:r>
              <a:rPr b="0" i="0" lang="en" sz="975" u="none" cap="none" strike="noStrike">
                <a:solidFill>
                  <a:srgbClr val="F1F5F9"/>
                </a:solidFill>
                <a:latin typeface="Arial"/>
                <a:ea typeface="Arial"/>
                <a:cs typeface="Arial"/>
                <a:sym typeface="Arial"/>
              </a:rPr>
              <a:t>Losses</a:t>
            </a:r>
            <a:endParaRPr b="0" i="0" sz="975" u="none" cap="none" strike="noStrike">
              <a:solidFill>
                <a:schemeClr val="dk1"/>
              </a:solidFill>
              <a:latin typeface="Calibri"/>
              <a:ea typeface="Calibri"/>
              <a:cs typeface="Calibri"/>
              <a:sym typeface="Calibri"/>
            </a:endParaRPr>
          </a:p>
        </p:txBody>
      </p:sp>
      <p:sp>
        <p:nvSpPr>
          <p:cNvPr id="197" name="Google Shape;197;p19"/>
          <p:cNvSpPr/>
          <p:nvPr/>
        </p:nvSpPr>
        <p:spPr>
          <a:xfrm>
            <a:off x="4108847" y="2334667"/>
            <a:ext cx="326684" cy="17323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975"/>
              <a:buFont typeface="Arial"/>
              <a:buNone/>
            </a:pPr>
            <a:r>
              <a:rPr b="1" i="0" lang="en" sz="975" u="none" cap="none" strike="noStrike">
                <a:solidFill>
                  <a:srgbClr val="F1F5F9"/>
                </a:solidFill>
                <a:latin typeface="Arial"/>
                <a:ea typeface="Arial"/>
                <a:cs typeface="Arial"/>
                <a:sym typeface="Arial"/>
              </a:rPr>
              <a:t>~2</a:t>
            </a:r>
            <a:r>
              <a:rPr b="1" lang="en" sz="975">
                <a:solidFill>
                  <a:srgbClr val="F1F5F9"/>
                </a:solidFill>
              </a:rPr>
              <a:t>5</a:t>
            </a:r>
            <a:r>
              <a:rPr b="1" i="0" lang="en" sz="975" u="none" cap="none" strike="noStrike">
                <a:solidFill>
                  <a:srgbClr val="F1F5F9"/>
                </a:solidFill>
                <a:latin typeface="Arial"/>
                <a:ea typeface="Arial"/>
                <a:cs typeface="Arial"/>
                <a:sym typeface="Arial"/>
              </a:rPr>
              <a:t>%</a:t>
            </a:r>
            <a:endParaRPr b="0" i="0" sz="975" u="none" cap="none" strike="noStrike">
              <a:solidFill>
                <a:schemeClr val="dk1"/>
              </a:solidFill>
              <a:latin typeface="Calibri"/>
              <a:ea typeface="Calibri"/>
              <a:cs typeface="Calibri"/>
              <a:sym typeface="Calibri"/>
            </a:endParaRPr>
          </a:p>
        </p:txBody>
      </p:sp>
      <p:sp>
        <p:nvSpPr>
          <p:cNvPr id="198" name="Google Shape;198;p19"/>
          <p:cNvSpPr/>
          <p:nvPr/>
        </p:nvSpPr>
        <p:spPr>
          <a:xfrm>
            <a:off x="381000" y="2546003"/>
            <a:ext cx="4048125" cy="228600"/>
          </a:xfrm>
          <a:prstGeom prst="roundRect">
            <a:avLst>
              <a:gd fmla="val 26667"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99" name="Google Shape;199;p19"/>
          <p:cNvSpPr/>
          <p:nvPr/>
        </p:nvSpPr>
        <p:spPr>
          <a:xfrm>
            <a:off x="381000" y="2546000"/>
            <a:ext cx="1123800" cy="228600"/>
          </a:xfrm>
          <a:prstGeom prst="roundRect">
            <a:avLst>
              <a:gd fmla="val 26667" name="adj"/>
            </a:avLst>
          </a:prstGeom>
          <a:solidFill>
            <a:srgbClr val="EF4444"/>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200" name="Google Shape;200;p19"/>
          <p:cNvSpPr/>
          <p:nvPr/>
        </p:nvSpPr>
        <p:spPr>
          <a:xfrm>
            <a:off x="381000" y="2888903"/>
            <a:ext cx="357955" cy="17323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975"/>
              <a:buFont typeface="Arial"/>
              <a:buNone/>
            </a:pPr>
            <a:r>
              <a:rPr b="0" i="0" lang="en" sz="975" u="none" cap="none" strike="noStrike">
                <a:solidFill>
                  <a:srgbClr val="F1F5F9"/>
                </a:solidFill>
                <a:latin typeface="Arial"/>
                <a:ea typeface="Arial"/>
                <a:cs typeface="Arial"/>
                <a:sym typeface="Arial"/>
              </a:rPr>
              <a:t>Draws</a:t>
            </a:r>
            <a:endParaRPr b="0" i="0" sz="975" u="none" cap="none" strike="noStrike">
              <a:solidFill>
                <a:schemeClr val="dk1"/>
              </a:solidFill>
              <a:latin typeface="Calibri"/>
              <a:ea typeface="Calibri"/>
              <a:cs typeface="Calibri"/>
              <a:sym typeface="Calibri"/>
            </a:endParaRPr>
          </a:p>
        </p:txBody>
      </p:sp>
      <p:sp>
        <p:nvSpPr>
          <p:cNvPr id="201" name="Google Shape;201;p19"/>
          <p:cNvSpPr/>
          <p:nvPr/>
        </p:nvSpPr>
        <p:spPr>
          <a:xfrm>
            <a:off x="4177754" y="2888903"/>
            <a:ext cx="256398" cy="17323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975"/>
              <a:buFont typeface="Arial"/>
              <a:buNone/>
            </a:pPr>
            <a:r>
              <a:rPr b="1" i="0" lang="en" sz="975" u="none" cap="none" strike="noStrike">
                <a:solidFill>
                  <a:srgbClr val="F1F5F9"/>
                </a:solidFill>
                <a:latin typeface="Arial"/>
                <a:ea typeface="Arial"/>
                <a:cs typeface="Arial"/>
                <a:sym typeface="Arial"/>
              </a:rPr>
              <a:t>~5%</a:t>
            </a:r>
            <a:endParaRPr b="0" i="0" sz="975" u="none" cap="none" strike="noStrike">
              <a:solidFill>
                <a:schemeClr val="dk1"/>
              </a:solidFill>
              <a:latin typeface="Calibri"/>
              <a:ea typeface="Calibri"/>
              <a:cs typeface="Calibri"/>
              <a:sym typeface="Calibri"/>
            </a:endParaRPr>
          </a:p>
        </p:txBody>
      </p:sp>
      <p:sp>
        <p:nvSpPr>
          <p:cNvPr id="202" name="Google Shape;202;p19"/>
          <p:cNvSpPr/>
          <p:nvPr/>
        </p:nvSpPr>
        <p:spPr>
          <a:xfrm>
            <a:off x="381000" y="3100239"/>
            <a:ext cx="4048125" cy="228600"/>
          </a:xfrm>
          <a:prstGeom prst="roundRect">
            <a:avLst>
              <a:gd fmla="val 26667"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203" name="Google Shape;203;p19"/>
          <p:cNvSpPr/>
          <p:nvPr/>
        </p:nvSpPr>
        <p:spPr>
          <a:xfrm>
            <a:off x="381000" y="3100239"/>
            <a:ext cx="202406" cy="228600"/>
          </a:xfrm>
          <a:prstGeom prst="roundRect">
            <a:avLst>
              <a:gd fmla="val 30118" name="adj"/>
            </a:avLst>
          </a:prstGeom>
          <a:solidFill>
            <a:srgbClr val="FBBF24"/>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204" name="Google Shape;204;p19"/>
          <p:cNvSpPr/>
          <p:nvPr/>
        </p:nvSpPr>
        <p:spPr>
          <a:xfrm>
            <a:off x="381000" y="3557439"/>
            <a:ext cx="4048125" cy="855166"/>
          </a:xfrm>
          <a:prstGeom prst="roundRect">
            <a:avLst>
              <a:gd fmla="val 7128"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205" name="Google Shape;205;p19"/>
          <p:cNvSpPr/>
          <p:nvPr/>
        </p:nvSpPr>
        <p:spPr>
          <a:xfrm>
            <a:off x="514350" y="3690789"/>
            <a:ext cx="3857054" cy="15999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06B6D4"/>
              </a:buClr>
              <a:buSzPts val="900"/>
              <a:buFont typeface="Arial"/>
              <a:buNone/>
            </a:pPr>
            <a:r>
              <a:rPr b="1" i="0" lang="en" sz="900" u="none" cap="none" strike="noStrike">
                <a:solidFill>
                  <a:srgbClr val="06B6D4"/>
                </a:solidFill>
                <a:latin typeface="Arial"/>
                <a:ea typeface="Arial"/>
                <a:cs typeface="Arial"/>
                <a:sym typeface="Arial"/>
              </a:rPr>
              <a:t>TRAINING CONFIG</a:t>
            </a:r>
            <a:endParaRPr b="0" i="0" sz="900" u="none" cap="none" strike="noStrike">
              <a:solidFill>
                <a:schemeClr val="dk1"/>
              </a:solidFill>
              <a:latin typeface="Calibri"/>
              <a:ea typeface="Calibri"/>
              <a:cs typeface="Calibri"/>
              <a:sym typeface="Calibri"/>
            </a:endParaRPr>
          </a:p>
        </p:txBody>
      </p:sp>
      <p:sp>
        <p:nvSpPr>
          <p:cNvPr id="206" name="Google Shape;206;p19"/>
          <p:cNvSpPr/>
          <p:nvPr/>
        </p:nvSpPr>
        <p:spPr>
          <a:xfrm>
            <a:off x="514350" y="3926979"/>
            <a:ext cx="495491" cy="14659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94A3B8"/>
              </a:buClr>
              <a:buSzPts val="825"/>
              <a:buFont typeface="Arial"/>
              <a:buNone/>
            </a:pPr>
            <a:r>
              <a:rPr b="0" i="0" lang="en" sz="825" u="none" cap="none" strike="noStrike">
                <a:solidFill>
                  <a:srgbClr val="94A3B8"/>
                </a:solidFill>
                <a:latin typeface="Arial"/>
                <a:ea typeface="Arial"/>
                <a:cs typeface="Arial"/>
                <a:sym typeface="Arial"/>
              </a:rPr>
              <a:t>Episodes</a:t>
            </a:r>
            <a:endParaRPr b="0" i="0" sz="825" u="none" cap="none" strike="noStrike">
              <a:solidFill>
                <a:schemeClr val="dk1"/>
              </a:solidFill>
              <a:latin typeface="Calibri"/>
              <a:ea typeface="Calibri"/>
              <a:cs typeface="Calibri"/>
              <a:sym typeface="Calibri"/>
            </a:endParaRPr>
          </a:p>
        </p:txBody>
      </p:sp>
      <p:sp>
        <p:nvSpPr>
          <p:cNvPr id="207" name="Google Shape;207;p19"/>
          <p:cNvSpPr/>
          <p:nvPr/>
        </p:nvSpPr>
        <p:spPr>
          <a:xfrm>
            <a:off x="514350" y="4092625"/>
            <a:ext cx="495491" cy="18663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1050"/>
              <a:buFont typeface="Arial"/>
              <a:buNone/>
            </a:pPr>
            <a:r>
              <a:rPr b="1" lang="en" sz="1050">
                <a:solidFill>
                  <a:srgbClr val="F1F5F9"/>
                </a:solidFill>
              </a:rPr>
              <a:t>2</a:t>
            </a:r>
            <a:r>
              <a:rPr b="1" i="0" lang="en" sz="1050" u="none" cap="none" strike="noStrike">
                <a:solidFill>
                  <a:srgbClr val="F1F5F9"/>
                </a:solidFill>
                <a:latin typeface="Arial"/>
                <a:ea typeface="Arial"/>
                <a:cs typeface="Arial"/>
                <a:sym typeface="Arial"/>
              </a:rPr>
              <a:t>,000+</a:t>
            </a:r>
            <a:endParaRPr b="0" i="0" sz="1050" u="none" cap="none" strike="noStrike">
              <a:solidFill>
                <a:schemeClr val="dk1"/>
              </a:solidFill>
              <a:latin typeface="Calibri"/>
              <a:ea typeface="Calibri"/>
              <a:cs typeface="Calibri"/>
              <a:sym typeface="Calibri"/>
            </a:endParaRPr>
          </a:p>
        </p:txBody>
      </p:sp>
      <p:sp>
        <p:nvSpPr>
          <p:cNvPr id="208" name="Google Shape;208;p19"/>
          <p:cNvSpPr/>
          <p:nvPr/>
        </p:nvSpPr>
        <p:spPr>
          <a:xfrm>
            <a:off x="1190625" y="3926979"/>
            <a:ext cx="510975" cy="14659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94A3B8"/>
              </a:buClr>
              <a:buSzPts val="825"/>
              <a:buFont typeface="Arial"/>
              <a:buNone/>
            </a:pPr>
            <a:r>
              <a:rPr b="0" i="0" lang="en" sz="825" u="none" cap="none" strike="noStrike">
                <a:solidFill>
                  <a:srgbClr val="94A3B8"/>
                </a:solidFill>
                <a:latin typeface="Arial"/>
                <a:ea typeface="Arial"/>
                <a:cs typeface="Arial"/>
                <a:sym typeface="Arial"/>
              </a:rPr>
              <a:t>Batch Size</a:t>
            </a:r>
            <a:endParaRPr b="0" i="0" sz="825" u="none" cap="none" strike="noStrike">
              <a:solidFill>
                <a:schemeClr val="dk1"/>
              </a:solidFill>
              <a:latin typeface="Calibri"/>
              <a:ea typeface="Calibri"/>
              <a:cs typeface="Calibri"/>
              <a:sym typeface="Calibri"/>
            </a:endParaRPr>
          </a:p>
        </p:txBody>
      </p:sp>
      <p:sp>
        <p:nvSpPr>
          <p:cNvPr id="209" name="Google Shape;209;p19"/>
          <p:cNvSpPr/>
          <p:nvPr/>
        </p:nvSpPr>
        <p:spPr>
          <a:xfrm>
            <a:off x="1190625" y="4092625"/>
            <a:ext cx="510975" cy="18663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1050"/>
              <a:buFont typeface="Arial"/>
              <a:buNone/>
            </a:pPr>
            <a:r>
              <a:rPr b="1" i="0" lang="en" sz="1050" u="none" cap="none" strike="noStrike">
                <a:solidFill>
                  <a:srgbClr val="F1F5F9"/>
                </a:solidFill>
                <a:latin typeface="Arial"/>
                <a:ea typeface="Arial"/>
                <a:cs typeface="Arial"/>
                <a:sym typeface="Arial"/>
              </a:rPr>
              <a:t>64</a:t>
            </a:r>
            <a:endParaRPr b="0" i="0" sz="1050" u="none" cap="none" strike="noStrike">
              <a:solidFill>
                <a:schemeClr val="dk1"/>
              </a:solidFill>
              <a:latin typeface="Calibri"/>
              <a:ea typeface="Calibri"/>
              <a:cs typeface="Calibri"/>
              <a:sym typeface="Calibri"/>
            </a:endParaRPr>
          </a:p>
        </p:txBody>
      </p:sp>
      <p:sp>
        <p:nvSpPr>
          <p:cNvPr id="210" name="Google Shape;210;p19"/>
          <p:cNvSpPr/>
          <p:nvPr/>
        </p:nvSpPr>
        <p:spPr>
          <a:xfrm>
            <a:off x="1882080" y="3926979"/>
            <a:ext cx="1216715" cy="14659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94A3B8"/>
              </a:buClr>
              <a:buSzPts val="825"/>
              <a:buFont typeface="Arial"/>
              <a:buNone/>
            </a:pPr>
            <a:r>
              <a:rPr b="0" i="0" lang="en" sz="825" u="none" cap="none" strike="noStrike">
                <a:solidFill>
                  <a:srgbClr val="94A3B8"/>
                </a:solidFill>
                <a:latin typeface="Arial"/>
                <a:ea typeface="Arial"/>
                <a:cs typeface="Arial"/>
                <a:sym typeface="Arial"/>
              </a:rPr>
              <a:t>Platform</a:t>
            </a:r>
            <a:endParaRPr b="0" i="0" sz="825" u="none" cap="none" strike="noStrike">
              <a:solidFill>
                <a:schemeClr val="dk1"/>
              </a:solidFill>
              <a:latin typeface="Calibri"/>
              <a:ea typeface="Calibri"/>
              <a:cs typeface="Calibri"/>
              <a:sym typeface="Calibri"/>
            </a:endParaRPr>
          </a:p>
        </p:txBody>
      </p:sp>
      <p:sp>
        <p:nvSpPr>
          <p:cNvPr id="211" name="Google Shape;211;p19"/>
          <p:cNvSpPr/>
          <p:nvPr/>
        </p:nvSpPr>
        <p:spPr>
          <a:xfrm>
            <a:off x="1882080" y="4092625"/>
            <a:ext cx="1216715" cy="18663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1050"/>
              <a:buFont typeface="Arial"/>
              <a:buNone/>
            </a:pPr>
            <a:r>
              <a:rPr b="1" i="0" lang="en" sz="1050" u="none" cap="none" strike="noStrike">
                <a:solidFill>
                  <a:srgbClr val="F1F5F9"/>
                </a:solidFill>
                <a:latin typeface="Arial"/>
                <a:ea typeface="Arial"/>
                <a:cs typeface="Arial"/>
                <a:sym typeface="Arial"/>
              </a:rPr>
              <a:t>Google Colab GPU</a:t>
            </a:r>
            <a:endParaRPr b="0" i="0" sz="1050" u="none" cap="none" strike="noStrike">
              <a:solidFill>
                <a:schemeClr val="dk1"/>
              </a:solidFill>
              <a:latin typeface="Calibri"/>
              <a:ea typeface="Calibri"/>
              <a:cs typeface="Calibri"/>
              <a:sym typeface="Calibri"/>
            </a:endParaRPr>
          </a:p>
        </p:txBody>
      </p:sp>
      <p:pic>
        <p:nvPicPr>
          <p:cNvPr descr="/tmp/rasterized-gradient-59839c4e.png" id="212" name="Google Shape;212;p19"/>
          <p:cNvPicPr preferRelativeResize="0"/>
          <p:nvPr/>
        </p:nvPicPr>
        <p:blipFill rotWithShape="1">
          <a:blip r:embed="rId3">
            <a:alphaModFix/>
          </a:blip>
          <a:srcRect b="0" l="0" r="0" t="0"/>
          <a:stretch/>
        </p:blipFill>
        <p:spPr>
          <a:xfrm>
            <a:off x="4714875" y="4365129"/>
            <a:ext cx="4048125" cy="575072"/>
          </a:xfrm>
          <a:prstGeom prst="rect">
            <a:avLst/>
          </a:prstGeom>
          <a:noFill/>
          <a:ln>
            <a:noFill/>
          </a:ln>
        </p:spPr>
      </p:pic>
      <p:sp>
        <p:nvSpPr>
          <p:cNvPr id="213" name="Google Shape;213;p19"/>
          <p:cNvSpPr/>
          <p:nvPr/>
        </p:nvSpPr>
        <p:spPr>
          <a:xfrm>
            <a:off x="4867275" y="4479429"/>
            <a:ext cx="3818100" cy="3465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10B981"/>
              </a:buClr>
              <a:buSzPts val="975"/>
              <a:buFont typeface="Arial"/>
              <a:buNone/>
            </a:pPr>
            <a:r>
              <a:rPr b="1" i="0" lang="en" sz="975" u="none" cap="none" strike="noStrike">
                <a:solidFill>
                  <a:srgbClr val="10B981"/>
                </a:solidFill>
                <a:latin typeface="Arial"/>
                <a:ea typeface="Arial"/>
                <a:cs typeface="Arial"/>
                <a:sym typeface="Arial"/>
              </a:rPr>
              <a:t>Key Insight:</a:t>
            </a:r>
            <a:r>
              <a:rPr b="0" i="0" lang="en" sz="975" u="none" cap="none" strike="noStrike">
                <a:solidFill>
                  <a:srgbClr val="F1F5F9"/>
                </a:solidFill>
                <a:latin typeface="Arial"/>
                <a:ea typeface="Arial"/>
                <a:cs typeface="Arial"/>
                <a:sym typeface="Arial"/>
              </a:rPr>
              <a:t> DQN significantly outperforms random play after training</a:t>
            </a:r>
            <a:endParaRPr b="0" i="0" sz="975"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pic>
        <p:nvPicPr>
          <p:cNvPr id="218" name="Google Shape;218;p20"/>
          <p:cNvPicPr preferRelativeResize="0"/>
          <p:nvPr/>
        </p:nvPicPr>
        <p:blipFill rotWithShape="1">
          <a:blip r:embed="rId3">
            <a:alphaModFix/>
          </a:blip>
          <a:srcRect b="0" l="0" r="0" t="0"/>
          <a:stretch/>
        </p:blipFill>
        <p:spPr>
          <a:xfrm>
            <a:off x="219925" y="306075"/>
            <a:ext cx="5395200" cy="4046100"/>
          </a:xfrm>
          <a:prstGeom prst="rect">
            <a:avLst/>
          </a:prstGeom>
          <a:noFill/>
          <a:ln cap="flat" cmpd="sng" w="9525">
            <a:solidFill>
              <a:schemeClr val="lt1"/>
            </a:solidFill>
            <a:prstDash val="solid"/>
            <a:round/>
            <a:headEnd len="sm" w="sm" type="none"/>
            <a:tailEnd len="sm" w="sm" type="none"/>
          </a:ln>
        </p:spPr>
      </p:pic>
      <p:sp>
        <p:nvSpPr>
          <p:cNvPr id="219" name="Google Shape;219;p20"/>
          <p:cNvSpPr txBox="1"/>
          <p:nvPr/>
        </p:nvSpPr>
        <p:spPr>
          <a:xfrm>
            <a:off x="5324350" y="104175"/>
            <a:ext cx="3000000" cy="334800"/>
          </a:xfrm>
          <a:prstGeom prst="rect">
            <a:avLst/>
          </a:prstGeom>
          <a:noFill/>
          <a:ln>
            <a:noFill/>
          </a:ln>
        </p:spPr>
        <p:txBody>
          <a:bodyPr anchorCtr="0" anchor="t" bIns="91425" lIns="91425" spcFirstLastPara="1" rIns="91425" wrap="square" tIns="91425">
            <a:spAutoFit/>
          </a:bodyPr>
          <a:lstStyle/>
          <a:p>
            <a:pPr indent="0" lvl="0" marL="0" rtl="0" algn="l">
              <a:lnSpc>
                <a:spcPct val="140000"/>
              </a:lnSpc>
              <a:spcBef>
                <a:spcPts val="0"/>
              </a:spcBef>
              <a:spcAft>
                <a:spcPts val="0"/>
              </a:spcAft>
              <a:buNone/>
            </a:pPr>
            <a:r>
              <a:rPr b="1" lang="en" sz="975">
                <a:solidFill>
                  <a:srgbClr val="06B6D4"/>
                </a:solidFill>
              </a:rPr>
              <a:t>WIN RATE COMPARISON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F172A"/>
        </a:solidFill>
      </p:bgPr>
    </p:bg>
    <p:spTree>
      <p:nvGrpSpPr>
        <p:cNvPr id="224" name="Shape 224"/>
        <p:cNvGrpSpPr/>
        <p:nvPr/>
      </p:nvGrpSpPr>
      <p:grpSpPr>
        <a:xfrm>
          <a:off x="0" y="0"/>
          <a:ext cx="0" cy="0"/>
          <a:chOff x="0" y="0"/>
          <a:chExt cx="0" cy="0"/>
        </a:xfrm>
      </p:grpSpPr>
      <p:sp>
        <p:nvSpPr>
          <p:cNvPr id="225" name="Google Shape;225;p21"/>
          <p:cNvSpPr/>
          <p:nvPr/>
        </p:nvSpPr>
        <p:spPr>
          <a:xfrm>
            <a:off x="285750" y="228600"/>
            <a:ext cx="4381691" cy="3429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F1F5F9"/>
              </a:buClr>
              <a:buSzPts val="2700"/>
              <a:buFont typeface="Georgia"/>
              <a:buNone/>
            </a:pPr>
            <a:r>
              <a:rPr b="1" i="0" lang="en" sz="2700" u="none" cap="none" strike="noStrike">
                <a:solidFill>
                  <a:srgbClr val="F1F5F9"/>
                </a:solidFill>
                <a:latin typeface="Georgia"/>
                <a:ea typeface="Georgia"/>
                <a:cs typeface="Georgia"/>
                <a:sym typeface="Georgia"/>
              </a:rPr>
              <a:t>Conclusion &amp; Future Work</a:t>
            </a:r>
            <a:endParaRPr b="0" i="0" sz="2700" u="none" cap="none" strike="noStrike">
              <a:solidFill>
                <a:schemeClr val="dk1"/>
              </a:solidFill>
              <a:latin typeface="Calibri"/>
              <a:ea typeface="Calibri"/>
              <a:cs typeface="Calibri"/>
              <a:sym typeface="Calibri"/>
            </a:endParaRPr>
          </a:p>
        </p:txBody>
      </p:sp>
      <p:sp>
        <p:nvSpPr>
          <p:cNvPr id="226" name="Google Shape;226;p21"/>
          <p:cNvSpPr/>
          <p:nvPr/>
        </p:nvSpPr>
        <p:spPr>
          <a:xfrm>
            <a:off x="381000" y="1294507"/>
            <a:ext cx="4129088" cy="17323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06B6D4"/>
              </a:buClr>
              <a:buSzPts val="975"/>
              <a:buFont typeface="Arial"/>
              <a:buNone/>
            </a:pPr>
            <a:r>
              <a:rPr b="1" i="0" lang="en" sz="975" u="none" cap="none" strike="noStrike">
                <a:solidFill>
                  <a:srgbClr val="06B6D4"/>
                </a:solidFill>
                <a:latin typeface="Arial"/>
                <a:ea typeface="Arial"/>
                <a:cs typeface="Arial"/>
                <a:sym typeface="Arial"/>
              </a:rPr>
              <a:t>WHAT WE LEARNED</a:t>
            </a:r>
            <a:endParaRPr b="0" i="0" sz="975" u="none" cap="none" strike="noStrike">
              <a:solidFill>
                <a:schemeClr val="dk1"/>
              </a:solidFill>
              <a:latin typeface="Calibri"/>
              <a:ea typeface="Calibri"/>
              <a:cs typeface="Calibri"/>
              <a:sym typeface="Calibri"/>
            </a:endParaRPr>
          </a:p>
        </p:txBody>
      </p:sp>
      <p:sp>
        <p:nvSpPr>
          <p:cNvPr id="227" name="Google Shape;227;p21"/>
          <p:cNvSpPr/>
          <p:nvPr/>
        </p:nvSpPr>
        <p:spPr>
          <a:xfrm>
            <a:off x="381000" y="1620143"/>
            <a:ext cx="4048125" cy="666750"/>
          </a:xfrm>
          <a:prstGeom prst="roundRect">
            <a:avLst>
              <a:gd fmla="val 9143"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228" name="Google Shape;228;p21"/>
          <p:cNvSpPr/>
          <p:nvPr/>
        </p:nvSpPr>
        <p:spPr>
          <a:xfrm>
            <a:off x="678805" y="1753493"/>
            <a:ext cx="3689309" cy="400050"/>
          </a:xfrm>
          <a:prstGeom prst="rect">
            <a:avLst/>
          </a:prstGeom>
          <a:noFill/>
          <a:ln>
            <a:noFill/>
          </a:ln>
        </p:spPr>
        <p:txBody>
          <a:bodyPr anchorCtr="0" anchor="t" bIns="0" lIns="0" spcFirstLastPara="1" rIns="0" wrap="square" tIns="0">
            <a:noAutofit/>
          </a:bodyPr>
          <a:lstStyle/>
          <a:p>
            <a:pPr indent="0" lvl="0" marL="0" marR="0" rtl="0" algn="l">
              <a:lnSpc>
                <a:spcPct val="150000"/>
              </a:lnSpc>
              <a:spcBef>
                <a:spcPts val="0"/>
              </a:spcBef>
              <a:spcAft>
                <a:spcPts val="0"/>
              </a:spcAft>
              <a:buClr>
                <a:srgbClr val="F1F5F9"/>
              </a:buClr>
              <a:buSzPts val="1050"/>
              <a:buFont typeface="Arial"/>
              <a:buNone/>
            </a:pPr>
            <a:r>
              <a:rPr b="0" i="0" lang="en" sz="1050" u="none" cap="none" strike="noStrike">
                <a:solidFill>
                  <a:srgbClr val="F1F5F9"/>
                </a:solidFill>
                <a:latin typeface="Arial"/>
                <a:ea typeface="Arial"/>
                <a:cs typeface="Arial"/>
                <a:sym typeface="Arial"/>
              </a:rPr>
              <a:t>DQN can learn game strategies through self-play without explicit rules</a:t>
            </a:r>
            <a:endParaRPr b="0" i="0" sz="1050" u="none" cap="none" strike="noStrike">
              <a:solidFill>
                <a:schemeClr val="dk1"/>
              </a:solidFill>
              <a:latin typeface="Calibri"/>
              <a:ea typeface="Calibri"/>
              <a:cs typeface="Calibri"/>
              <a:sym typeface="Calibri"/>
            </a:endParaRPr>
          </a:p>
        </p:txBody>
      </p:sp>
      <p:sp>
        <p:nvSpPr>
          <p:cNvPr id="229" name="Google Shape;229;p21"/>
          <p:cNvSpPr/>
          <p:nvPr/>
        </p:nvSpPr>
        <p:spPr>
          <a:xfrm>
            <a:off x="381000" y="2382143"/>
            <a:ext cx="4048125" cy="666750"/>
          </a:xfrm>
          <a:prstGeom prst="roundRect">
            <a:avLst>
              <a:gd fmla="val 9143"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230" name="Google Shape;230;p21"/>
          <p:cNvSpPr/>
          <p:nvPr/>
        </p:nvSpPr>
        <p:spPr>
          <a:xfrm>
            <a:off x="681335" y="2515493"/>
            <a:ext cx="3686729" cy="400050"/>
          </a:xfrm>
          <a:prstGeom prst="rect">
            <a:avLst/>
          </a:prstGeom>
          <a:noFill/>
          <a:ln>
            <a:noFill/>
          </a:ln>
        </p:spPr>
        <p:txBody>
          <a:bodyPr anchorCtr="0" anchor="t" bIns="0" lIns="0" spcFirstLastPara="1" rIns="0" wrap="square" tIns="0">
            <a:noAutofit/>
          </a:bodyPr>
          <a:lstStyle/>
          <a:p>
            <a:pPr indent="0" lvl="0" marL="0" marR="0" rtl="0" algn="l">
              <a:lnSpc>
                <a:spcPct val="150000"/>
              </a:lnSpc>
              <a:spcBef>
                <a:spcPts val="0"/>
              </a:spcBef>
              <a:spcAft>
                <a:spcPts val="0"/>
              </a:spcAft>
              <a:buClr>
                <a:srgbClr val="F1F5F9"/>
              </a:buClr>
              <a:buSzPts val="1050"/>
              <a:buFont typeface="Arial"/>
              <a:buNone/>
            </a:pPr>
            <a:r>
              <a:rPr b="0" i="0" lang="en" sz="1050" u="none" cap="none" strike="noStrike">
                <a:solidFill>
                  <a:srgbClr val="F1F5F9"/>
                </a:solidFill>
                <a:latin typeface="Arial"/>
                <a:ea typeface="Arial"/>
                <a:cs typeface="Arial"/>
                <a:sym typeface="Arial"/>
              </a:rPr>
              <a:t>CNN architecture effectively captures spatial patterns on the board</a:t>
            </a:r>
            <a:endParaRPr b="0" i="0" sz="1050" u="none" cap="none" strike="noStrike">
              <a:solidFill>
                <a:schemeClr val="dk1"/>
              </a:solidFill>
              <a:latin typeface="Calibri"/>
              <a:ea typeface="Calibri"/>
              <a:cs typeface="Calibri"/>
              <a:sym typeface="Calibri"/>
            </a:endParaRPr>
          </a:p>
        </p:txBody>
      </p:sp>
      <p:sp>
        <p:nvSpPr>
          <p:cNvPr id="231" name="Google Shape;231;p21"/>
          <p:cNvSpPr/>
          <p:nvPr/>
        </p:nvSpPr>
        <p:spPr>
          <a:xfrm>
            <a:off x="381000" y="3144143"/>
            <a:ext cx="4048125" cy="666750"/>
          </a:xfrm>
          <a:prstGeom prst="roundRect">
            <a:avLst>
              <a:gd fmla="val 9143"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232" name="Google Shape;232;p21"/>
          <p:cNvSpPr/>
          <p:nvPr/>
        </p:nvSpPr>
        <p:spPr>
          <a:xfrm>
            <a:off x="677168" y="3277493"/>
            <a:ext cx="3690979" cy="400050"/>
          </a:xfrm>
          <a:prstGeom prst="rect">
            <a:avLst/>
          </a:prstGeom>
          <a:noFill/>
          <a:ln>
            <a:noFill/>
          </a:ln>
        </p:spPr>
        <p:txBody>
          <a:bodyPr anchorCtr="0" anchor="t" bIns="0" lIns="0" spcFirstLastPara="1" rIns="0" wrap="square" tIns="0">
            <a:noAutofit/>
          </a:bodyPr>
          <a:lstStyle/>
          <a:p>
            <a:pPr indent="0" lvl="0" marL="0" marR="0" rtl="0" algn="l">
              <a:lnSpc>
                <a:spcPct val="150000"/>
              </a:lnSpc>
              <a:spcBef>
                <a:spcPts val="0"/>
              </a:spcBef>
              <a:spcAft>
                <a:spcPts val="0"/>
              </a:spcAft>
              <a:buClr>
                <a:srgbClr val="F1F5F9"/>
              </a:buClr>
              <a:buSzPts val="1050"/>
              <a:buFont typeface="Arial"/>
              <a:buNone/>
            </a:pPr>
            <a:r>
              <a:rPr b="0" i="0" lang="en" sz="1050" u="none" cap="none" strike="noStrike">
                <a:solidFill>
                  <a:srgbClr val="F1F5F9"/>
                </a:solidFill>
                <a:latin typeface="Arial"/>
                <a:ea typeface="Arial"/>
                <a:cs typeface="Arial"/>
                <a:sym typeface="Arial"/>
              </a:rPr>
              <a:t>More training episodes = Better performance against random opponents</a:t>
            </a:r>
            <a:endParaRPr b="0" i="0" sz="1050" u="none" cap="none" strike="noStrike">
              <a:solidFill>
                <a:schemeClr val="dk1"/>
              </a:solidFill>
              <a:latin typeface="Calibri"/>
              <a:ea typeface="Calibri"/>
              <a:cs typeface="Calibri"/>
              <a:sym typeface="Calibri"/>
            </a:endParaRPr>
          </a:p>
        </p:txBody>
      </p:sp>
      <p:sp>
        <p:nvSpPr>
          <p:cNvPr id="233" name="Google Shape;233;p21"/>
          <p:cNvSpPr/>
          <p:nvPr/>
        </p:nvSpPr>
        <p:spPr>
          <a:xfrm>
            <a:off x="381000" y="3906143"/>
            <a:ext cx="4048125" cy="666750"/>
          </a:xfrm>
          <a:prstGeom prst="roundRect">
            <a:avLst>
              <a:gd fmla="val 9143"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234" name="Google Shape;234;p21"/>
          <p:cNvSpPr/>
          <p:nvPr/>
        </p:nvSpPr>
        <p:spPr>
          <a:xfrm>
            <a:off x="682228" y="4039493"/>
            <a:ext cx="3685818" cy="400050"/>
          </a:xfrm>
          <a:prstGeom prst="rect">
            <a:avLst/>
          </a:prstGeom>
          <a:noFill/>
          <a:ln>
            <a:noFill/>
          </a:ln>
        </p:spPr>
        <p:txBody>
          <a:bodyPr anchorCtr="0" anchor="t" bIns="0" lIns="0" spcFirstLastPara="1" rIns="0" wrap="square" tIns="0">
            <a:noAutofit/>
          </a:bodyPr>
          <a:lstStyle/>
          <a:p>
            <a:pPr indent="0" lvl="0" marL="0" marR="0" rtl="0" algn="l">
              <a:lnSpc>
                <a:spcPct val="150000"/>
              </a:lnSpc>
              <a:spcBef>
                <a:spcPts val="0"/>
              </a:spcBef>
              <a:spcAft>
                <a:spcPts val="0"/>
              </a:spcAft>
              <a:buClr>
                <a:srgbClr val="F1F5F9"/>
              </a:buClr>
              <a:buSzPts val="1050"/>
              <a:buFont typeface="Arial"/>
              <a:buNone/>
            </a:pPr>
            <a:r>
              <a:rPr b="0" i="0" lang="en" sz="1050" u="none" cap="none" strike="noStrike">
                <a:solidFill>
                  <a:srgbClr val="F1F5F9"/>
                </a:solidFill>
                <a:latin typeface="Arial"/>
                <a:ea typeface="Arial"/>
                <a:cs typeface="Arial"/>
                <a:sym typeface="Arial"/>
              </a:rPr>
              <a:t>GPU training (Colab) significantly speeds up the learning process</a:t>
            </a:r>
            <a:endParaRPr b="0" i="0" sz="1050" u="none" cap="none" strike="noStrike">
              <a:solidFill>
                <a:schemeClr val="dk1"/>
              </a:solidFill>
              <a:latin typeface="Calibri"/>
              <a:ea typeface="Calibri"/>
              <a:cs typeface="Calibri"/>
              <a:sym typeface="Calibri"/>
            </a:endParaRPr>
          </a:p>
        </p:txBody>
      </p:sp>
      <p:sp>
        <p:nvSpPr>
          <p:cNvPr id="235" name="Google Shape;235;p21"/>
          <p:cNvSpPr/>
          <p:nvPr/>
        </p:nvSpPr>
        <p:spPr>
          <a:xfrm>
            <a:off x="4714875" y="1325166"/>
            <a:ext cx="4129088" cy="173236"/>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06B6D4"/>
              </a:buClr>
              <a:buSzPts val="975"/>
              <a:buFont typeface="Arial"/>
              <a:buNone/>
            </a:pPr>
            <a:r>
              <a:rPr b="1" i="0" lang="en" sz="975" u="none" cap="none" strike="noStrike">
                <a:solidFill>
                  <a:srgbClr val="06B6D4"/>
                </a:solidFill>
                <a:latin typeface="Arial"/>
                <a:ea typeface="Arial"/>
                <a:cs typeface="Arial"/>
                <a:sym typeface="Arial"/>
              </a:rPr>
              <a:t>FUTURE IMPROVEMENTS</a:t>
            </a:r>
            <a:endParaRPr b="0" i="0" sz="975" u="none" cap="none" strike="noStrike">
              <a:solidFill>
                <a:schemeClr val="dk1"/>
              </a:solidFill>
              <a:latin typeface="Calibri"/>
              <a:ea typeface="Calibri"/>
              <a:cs typeface="Calibri"/>
              <a:sym typeface="Calibri"/>
            </a:endParaRPr>
          </a:p>
        </p:txBody>
      </p:sp>
      <p:sp>
        <p:nvSpPr>
          <p:cNvPr id="236" name="Google Shape;236;p21"/>
          <p:cNvSpPr/>
          <p:nvPr/>
        </p:nvSpPr>
        <p:spPr>
          <a:xfrm>
            <a:off x="4714875" y="1650802"/>
            <a:ext cx="4048125" cy="651421"/>
          </a:xfrm>
          <a:prstGeom prst="roundRect">
            <a:avLst>
              <a:gd fmla="val 9358"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237" name="Google Shape;237;p21"/>
          <p:cNvSpPr/>
          <p:nvPr/>
        </p:nvSpPr>
        <p:spPr>
          <a:xfrm>
            <a:off x="4848225" y="1784152"/>
            <a:ext cx="3857054" cy="18663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1050"/>
              <a:buFont typeface="Arial"/>
              <a:buNone/>
            </a:pPr>
            <a:r>
              <a:rPr b="1" i="0" lang="en" sz="1050" u="none" cap="none" strike="noStrike">
                <a:solidFill>
                  <a:srgbClr val="F1F5F9"/>
                </a:solidFill>
                <a:latin typeface="Arial"/>
                <a:ea typeface="Arial"/>
                <a:cs typeface="Arial"/>
                <a:sym typeface="Arial"/>
              </a:rPr>
              <a:t>Self-Play Training</a:t>
            </a:r>
            <a:endParaRPr b="0" i="0" sz="1050" u="none" cap="none" strike="noStrike">
              <a:solidFill>
                <a:schemeClr val="dk1"/>
              </a:solidFill>
              <a:latin typeface="Calibri"/>
              <a:ea typeface="Calibri"/>
              <a:cs typeface="Calibri"/>
              <a:sym typeface="Calibri"/>
            </a:endParaRPr>
          </a:p>
        </p:txBody>
      </p:sp>
      <p:sp>
        <p:nvSpPr>
          <p:cNvPr id="238" name="Google Shape;238;p21"/>
          <p:cNvSpPr/>
          <p:nvPr/>
        </p:nvSpPr>
        <p:spPr>
          <a:xfrm>
            <a:off x="4848225" y="2008882"/>
            <a:ext cx="3857054" cy="15999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94A3B8"/>
              </a:buClr>
              <a:buSzPts val="900"/>
              <a:buFont typeface="Arial"/>
              <a:buNone/>
            </a:pPr>
            <a:r>
              <a:rPr b="0" i="0" lang="en" sz="900" u="none" cap="none" strike="noStrike">
                <a:solidFill>
                  <a:srgbClr val="94A3B8"/>
                </a:solidFill>
                <a:latin typeface="Arial"/>
                <a:ea typeface="Arial"/>
                <a:cs typeface="Arial"/>
                <a:sym typeface="Arial"/>
              </a:rPr>
              <a:t>Train against itself instead of random agent for stronger play</a:t>
            </a:r>
            <a:endParaRPr b="0" i="0" sz="900" u="none" cap="none" strike="noStrike">
              <a:solidFill>
                <a:schemeClr val="dk1"/>
              </a:solidFill>
              <a:latin typeface="Calibri"/>
              <a:ea typeface="Calibri"/>
              <a:cs typeface="Calibri"/>
              <a:sym typeface="Calibri"/>
            </a:endParaRPr>
          </a:p>
        </p:txBody>
      </p:sp>
      <p:sp>
        <p:nvSpPr>
          <p:cNvPr id="239" name="Google Shape;239;p21"/>
          <p:cNvSpPr/>
          <p:nvPr/>
        </p:nvSpPr>
        <p:spPr>
          <a:xfrm>
            <a:off x="4714875" y="2397472"/>
            <a:ext cx="4048125" cy="651421"/>
          </a:xfrm>
          <a:prstGeom prst="roundRect">
            <a:avLst>
              <a:gd fmla="val 9358"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240" name="Google Shape;240;p21"/>
          <p:cNvSpPr/>
          <p:nvPr/>
        </p:nvSpPr>
        <p:spPr>
          <a:xfrm>
            <a:off x="4848225" y="2530822"/>
            <a:ext cx="3857054" cy="18663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1050"/>
              <a:buFont typeface="Arial"/>
              <a:buNone/>
            </a:pPr>
            <a:r>
              <a:rPr b="1" i="0" lang="en" sz="1050" u="none" cap="none" strike="noStrike">
                <a:solidFill>
                  <a:srgbClr val="F1F5F9"/>
                </a:solidFill>
                <a:latin typeface="Arial"/>
                <a:ea typeface="Arial"/>
                <a:cs typeface="Arial"/>
                <a:sym typeface="Arial"/>
              </a:rPr>
              <a:t>Better Reward Shaping</a:t>
            </a:r>
            <a:endParaRPr b="0" i="0" sz="1050" u="none" cap="none" strike="noStrike">
              <a:solidFill>
                <a:schemeClr val="dk1"/>
              </a:solidFill>
              <a:latin typeface="Calibri"/>
              <a:ea typeface="Calibri"/>
              <a:cs typeface="Calibri"/>
              <a:sym typeface="Calibri"/>
            </a:endParaRPr>
          </a:p>
        </p:txBody>
      </p:sp>
      <p:sp>
        <p:nvSpPr>
          <p:cNvPr id="241" name="Google Shape;241;p21"/>
          <p:cNvSpPr/>
          <p:nvPr/>
        </p:nvSpPr>
        <p:spPr>
          <a:xfrm>
            <a:off x="4848225" y="2755553"/>
            <a:ext cx="3857054" cy="15999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94A3B8"/>
              </a:buClr>
              <a:buSzPts val="900"/>
              <a:buFont typeface="Arial"/>
              <a:buNone/>
            </a:pPr>
            <a:r>
              <a:rPr b="0" i="0" lang="en" sz="900" u="none" cap="none" strike="noStrike">
                <a:solidFill>
                  <a:srgbClr val="94A3B8"/>
                </a:solidFill>
                <a:latin typeface="Arial"/>
                <a:ea typeface="Arial"/>
                <a:cs typeface="Arial"/>
                <a:sym typeface="Arial"/>
              </a:rPr>
              <a:t>Reward blocking opponent's winning moves and creating threats</a:t>
            </a:r>
            <a:endParaRPr b="0" i="0" sz="900" u="none" cap="none" strike="noStrike">
              <a:solidFill>
                <a:schemeClr val="dk1"/>
              </a:solidFill>
              <a:latin typeface="Calibri"/>
              <a:ea typeface="Calibri"/>
              <a:cs typeface="Calibri"/>
              <a:sym typeface="Calibri"/>
            </a:endParaRPr>
          </a:p>
        </p:txBody>
      </p:sp>
      <p:sp>
        <p:nvSpPr>
          <p:cNvPr id="242" name="Google Shape;242;p21"/>
          <p:cNvSpPr/>
          <p:nvPr/>
        </p:nvSpPr>
        <p:spPr>
          <a:xfrm>
            <a:off x="4714875" y="3144143"/>
            <a:ext cx="4048125" cy="651421"/>
          </a:xfrm>
          <a:prstGeom prst="roundRect">
            <a:avLst>
              <a:gd fmla="val 9358"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243" name="Google Shape;243;p21"/>
          <p:cNvSpPr/>
          <p:nvPr/>
        </p:nvSpPr>
        <p:spPr>
          <a:xfrm>
            <a:off x="4848225" y="3277493"/>
            <a:ext cx="3857054" cy="18663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1050"/>
              <a:buFont typeface="Arial"/>
              <a:buNone/>
            </a:pPr>
            <a:r>
              <a:rPr b="1" i="0" lang="en" sz="1050" u="none" cap="none" strike="noStrike">
                <a:solidFill>
                  <a:srgbClr val="F1F5F9"/>
                </a:solidFill>
                <a:latin typeface="Arial"/>
                <a:ea typeface="Arial"/>
                <a:cs typeface="Arial"/>
                <a:sym typeface="Arial"/>
              </a:rPr>
              <a:t>Double DQN / Dueling DQN</a:t>
            </a:r>
            <a:endParaRPr b="0" i="0" sz="1050" u="none" cap="none" strike="noStrike">
              <a:solidFill>
                <a:schemeClr val="dk1"/>
              </a:solidFill>
              <a:latin typeface="Calibri"/>
              <a:ea typeface="Calibri"/>
              <a:cs typeface="Calibri"/>
              <a:sym typeface="Calibri"/>
            </a:endParaRPr>
          </a:p>
        </p:txBody>
      </p:sp>
      <p:sp>
        <p:nvSpPr>
          <p:cNvPr id="244" name="Google Shape;244;p21"/>
          <p:cNvSpPr/>
          <p:nvPr/>
        </p:nvSpPr>
        <p:spPr>
          <a:xfrm>
            <a:off x="4848225" y="3502223"/>
            <a:ext cx="3857054" cy="15999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94A3B8"/>
              </a:buClr>
              <a:buSzPts val="900"/>
              <a:buFont typeface="Arial"/>
              <a:buNone/>
            </a:pPr>
            <a:r>
              <a:rPr b="0" i="0" lang="en" sz="900" u="none" cap="none" strike="noStrike">
                <a:solidFill>
                  <a:srgbClr val="94A3B8"/>
                </a:solidFill>
                <a:latin typeface="Arial"/>
                <a:ea typeface="Arial"/>
                <a:cs typeface="Arial"/>
                <a:sym typeface="Arial"/>
              </a:rPr>
              <a:t>Advanced DQN variants for more stable learning</a:t>
            </a:r>
            <a:endParaRPr b="0" i="0" sz="900" u="none" cap="none" strike="noStrike">
              <a:solidFill>
                <a:schemeClr val="dk1"/>
              </a:solidFill>
              <a:latin typeface="Calibri"/>
              <a:ea typeface="Calibri"/>
              <a:cs typeface="Calibri"/>
              <a:sym typeface="Calibri"/>
            </a:endParaRPr>
          </a:p>
        </p:txBody>
      </p:sp>
      <p:sp>
        <p:nvSpPr>
          <p:cNvPr id="245" name="Google Shape;245;p21"/>
          <p:cNvSpPr/>
          <p:nvPr/>
        </p:nvSpPr>
        <p:spPr>
          <a:xfrm>
            <a:off x="4714875" y="3890814"/>
            <a:ext cx="4048125" cy="651421"/>
          </a:xfrm>
          <a:prstGeom prst="roundRect">
            <a:avLst>
              <a:gd fmla="val 9358" name="adj"/>
            </a:avLst>
          </a:prstGeom>
          <a:solidFill>
            <a:srgbClr val="1E293B"/>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246" name="Google Shape;246;p21"/>
          <p:cNvSpPr/>
          <p:nvPr/>
        </p:nvSpPr>
        <p:spPr>
          <a:xfrm>
            <a:off x="4848225" y="4024164"/>
            <a:ext cx="3857054" cy="18663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1F5F9"/>
              </a:buClr>
              <a:buSzPts val="1050"/>
              <a:buFont typeface="Arial"/>
              <a:buNone/>
            </a:pPr>
            <a:r>
              <a:rPr b="1" i="0" lang="en" sz="1050" u="none" cap="none" strike="noStrike">
                <a:solidFill>
                  <a:srgbClr val="F1F5F9"/>
                </a:solidFill>
                <a:latin typeface="Arial"/>
                <a:ea typeface="Arial"/>
                <a:cs typeface="Arial"/>
                <a:sym typeface="Arial"/>
              </a:rPr>
              <a:t>Monte Carlo Tree Search</a:t>
            </a:r>
            <a:endParaRPr b="0" i="0" sz="1050" u="none" cap="none" strike="noStrike">
              <a:solidFill>
                <a:schemeClr val="dk1"/>
              </a:solidFill>
              <a:latin typeface="Calibri"/>
              <a:ea typeface="Calibri"/>
              <a:cs typeface="Calibri"/>
              <a:sym typeface="Calibri"/>
            </a:endParaRPr>
          </a:p>
        </p:txBody>
      </p:sp>
      <p:sp>
        <p:nvSpPr>
          <p:cNvPr id="247" name="Google Shape;247;p21"/>
          <p:cNvSpPr/>
          <p:nvPr/>
        </p:nvSpPr>
        <p:spPr>
          <a:xfrm>
            <a:off x="4848225" y="4248894"/>
            <a:ext cx="3857054" cy="15999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94A3B8"/>
              </a:buClr>
              <a:buSzPts val="900"/>
              <a:buFont typeface="Arial"/>
              <a:buNone/>
            </a:pPr>
            <a:r>
              <a:rPr b="0" i="0" lang="en" sz="900" u="none" cap="none" strike="noStrike">
                <a:solidFill>
                  <a:srgbClr val="94A3B8"/>
                </a:solidFill>
                <a:latin typeface="Arial"/>
                <a:ea typeface="Arial"/>
                <a:cs typeface="Arial"/>
                <a:sym typeface="Arial"/>
              </a:rPr>
              <a:t>Combine with MCTS for even stronger decision making</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Luxe">
  <a:themeElements>
    <a:clrScheme name="Luxe">
      <a:dk1>
        <a:srgbClr val="000000"/>
      </a:dk1>
      <a:lt1>
        <a:srgbClr val="FFFFFF"/>
      </a:lt1>
      <a:dk2>
        <a:srgbClr val="B7B7B7"/>
      </a:dk2>
      <a:lt2>
        <a:srgbClr val="CCA677"/>
      </a:lt2>
      <a:accent1>
        <a:srgbClr val="5D4037"/>
      </a:accent1>
      <a:accent2>
        <a:srgbClr val="455A64"/>
      </a:accent2>
      <a:accent3>
        <a:srgbClr val="57BB8A"/>
      </a:accent3>
      <a:accent4>
        <a:srgbClr val="78909C"/>
      </a:accent4>
      <a:accent5>
        <a:srgbClr val="607D8B"/>
      </a:accent5>
      <a:accent6>
        <a:srgbClr val="DCE755"/>
      </a:accent6>
      <a:hlink>
        <a:srgbClr val="607D8B"/>
      </a:hlink>
      <a:folHlink>
        <a:srgbClr val="607D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