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F1F43-61E5-21C6-5BBA-F038507C7753}" v="148" dt="2025-12-04T15:22:02.815"/>
    <p1510:client id="{C96DED06-151D-4230-E21C-0999CD468B24}" v="73" dt="2025-12-03T23:32:44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1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1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7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1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3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6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3394" y="1585762"/>
            <a:ext cx="4072902" cy="281173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Graph Retrievers based on LLM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3395" y="4524046"/>
            <a:ext cx="3614857" cy="1319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Aayush Acharya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077DF-435E-A06A-AE84-B2E9F502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" b="6931"/>
          <a:stretch>
            <a:fillRect/>
          </a:stretch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48F0E-BAF1-4F65-6067-C0056A64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12" y="339554"/>
            <a:ext cx="6753816" cy="999781"/>
          </a:xfrm>
        </p:spPr>
        <p:txBody>
          <a:bodyPr anchor="b">
            <a:normAutofit/>
          </a:bodyPr>
          <a:lstStyle/>
          <a:p>
            <a:r>
              <a:rPr lang="en-US" dirty="0"/>
              <a:t>Background: Graph retriever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71D6A-AB0B-1CA0-F8BA-A11E6DB7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01" y="1922321"/>
            <a:ext cx="5062710" cy="38207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Identifies and extracts the most relevant subgraph from a large Knowledge Graph (KG) to answer a user query.</a:t>
            </a:r>
            <a:endParaRPr lang="en-US" sz="180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Instead of retrieving entire graphs, it focuses on precise, query-specific nodes and relations.</a:t>
            </a:r>
            <a:endParaRPr lang="en-US" sz="180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Acts as a bridge between Natural Language Queries and structured KG data, ensuring downstream models work on the right context.</a:t>
            </a:r>
            <a:endParaRPr lang="en-US" sz="180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Supports applications in Knowledge Graph Question Answering (KGQA), fact verification, and graph-augmented LLMs.</a:t>
            </a:r>
            <a:endParaRPr lang="en-US" sz="1800"/>
          </a:p>
        </p:txBody>
      </p:sp>
      <p:pic>
        <p:nvPicPr>
          <p:cNvPr id="4" name="Picture 3" descr="A diagram of a graphing process&#10;&#10;AI-generated content may be incorrect.">
            <a:extLst>
              <a:ext uri="{FF2B5EF4-FFF2-40B4-BE49-F238E27FC236}">
                <a16:creationId xmlns:a16="http://schemas.microsoft.com/office/drawing/2014/main" id="{21EBE1A2-9723-1E96-AEAA-9B5AA738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61" y="2346204"/>
            <a:ext cx="5837780" cy="31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5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EF859-A21D-17EC-8932-CEAD5F88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3337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5C100-5B39-C8EB-AE35-BA953CFD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35946"/>
            <a:ext cx="4748553" cy="45485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ea typeface="+mn-lt"/>
                <a:cs typeface="+mn-lt"/>
              </a:rPr>
              <a:t>Traditional KGQA pipelines</a:t>
            </a:r>
            <a:r>
              <a:rPr lang="en-US" sz="1800" dirty="0">
                <a:ea typeface="+mn-lt"/>
                <a:cs typeface="+mn-lt"/>
              </a:rPr>
              <a:t> rely on entity linking + relation extraction followed by graph traversal, but struggle with complex multi-hop or ambiguous queries.</a:t>
            </a:r>
            <a:endParaRPr lang="en-US" sz="1800"/>
          </a:p>
          <a:p>
            <a:pPr>
              <a:lnSpc>
                <a:spcPct val="110000"/>
              </a:lnSpc>
            </a:pPr>
            <a:r>
              <a:rPr lang="en-US" sz="1800" b="1" dirty="0">
                <a:ea typeface="+mn-lt"/>
                <a:cs typeface="+mn-lt"/>
              </a:rPr>
              <a:t>Embedding-based retrievers</a:t>
            </a:r>
            <a:r>
              <a:rPr lang="en-US" sz="1800" dirty="0">
                <a:ea typeface="+mn-lt"/>
                <a:cs typeface="+mn-lt"/>
              </a:rPr>
              <a:t> map queries and nodes into a shared semantic space, enabling scalable similarity-based retrieval (e.g., TransE, </a:t>
            </a:r>
            <a:r>
              <a:rPr lang="en-US" sz="1800" err="1">
                <a:ea typeface="+mn-lt"/>
                <a:cs typeface="+mn-lt"/>
              </a:rPr>
              <a:t>RotatE</a:t>
            </a:r>
            <a:r>
              <a:rPr lang="en-US" sz="1800" dirty="0">
                <a:ea typeface="+mn-lt"/>
                <a:cs typeface="+mn-lt"/>
              </a:rPr>
              <a:t>).</a:t>
            </a:r>
            <a:endParaRPr lang="en-US" sz="1800"/>
          </a:p>
          <a:p>
            <a:pPr>
              <a:lnSpc>
                <a:spcPct val="110000"/>
              </a:lnSpc>
            </a:pPr>
            <a:r>
              <a:rPr lang="en-US" sz="1800" b="1" dirty="0">
                <a:ea typeface="+mn-lt"/>
                <a:cs typeface="+mn-lt"/>
              </a:rPr>
              <a:t>Neural symbolic systems</a:t>
            </a:r>
            <a:r>
              <a:rPr lang="en-US" sz="1800" dirty="0">
                <a:ea typeface="+mn-lt"/>
                <a:cs typeface="+mn-lt"/>
              </a:rPr>
              <a:t> integrate reasoning with learning, improving retrieval accuracy for logical compositional queries.</a:t>
            </a:r>
            <a:endParaRPr lang="en-US" sz="1800" dirty="0"/>
          </a:p>
        </p:txBody>
      </p:sp>
      <p:pic>
        <p:nvPicPr>
          <p:cNvPr id="4" name="Picture 3" descr="A diagram of a graph&#10;&#10;AI-generated content may be incorrect.">
            <a:extLst>
              <a:ext uri="{FF2B5EF4-FFF2-40B4-BE49-F238E27FC236}">
                <a16:creationId xmlns:a16="http://schemas.microsoft.com/office/drawing/2014/main" id="{961EE643-26D3-4D8A-95E5-EB02EF28C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006" y="1857823"/>
            <a:ext cx="6589883" cy="36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6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97A73-A334-A0F3-F659-00957C9BA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D9F9-032E-C640-C566-4B1376CF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16008"/>
            <a:ext cx="10653578" cy="1132258"/>
          </a:xfrm>
        </p:spPr>
        <p:txBody>
          <a:bodyPr/>
          <a:lstStyle/>
          <a:p>
            <a:r>
              <a:rPr lang="en-US" dirty="0"/>
              <a:t>Dataset: </a:t>
            </a:r>
            <a:r>
              <a:rPr lang="en-US" dirty="0" err="1"/>
              <a:t>GrailQA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3167-3BF2-4A8D-FA5A-7751562F6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 large-scale KGQA benchmark built on </a:t>
            </a:r>
            <a:r>
              <a:rPr lang="en-US" b="1" dirty="0">
                <a:ea typeface="+mn-lt"/>
                <a:cs typeface="+mn-lt"/>
              </a:rPr>
              <a:t>Freebase</a:t>
            </a:r>
            <a:r>
              <a:rPr lang="en-US" dirty="0">
                <a:ea typeface="+mn-lt"/>
                <a:cs typeface="+mn-lt"/>
              </a:rPr>
              <a:t> (~64K questions).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Each question includes </a:t>
            </a:r>
            <a:r>
              <a:rPr lang="en-US" b="1" dirty="0">
                <a:ea typeface="+mn-lt"/>
                <a:cs typeface="+mn-lt"/>
              </a:rPr>
              <a:t>logical-form annotations</a:t>
            </a:r>
            <a:r>
              <a:rPr lang="en-US" dirty="0">
                <a:ea typeface="+mn-lt"/>
                <a:cs typeface="+mn-lt"/>
              </a:rPr>
              <a:t> for precise evaluation.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Designed to test </a:t>
            </a:r>
            <a:r>
              <a:rPr lang="en-US" b="1" dirty="0">
                <a:ea typeface="+mn-lt"/>
                <a:cs typeface="+mn-lt"/>
              </a:rPr>
              <a:t>generalization</a:t>
            </a:r>
            <a:r>
              <a:rPr lang="en-US" dirty="0">
                <a:ea typeface="+mn-lt"/>
                <a:cs typeface="+mn-lt"/>
              </a:rPr>
              <a:t> with three settings: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i="1" err="1">
                <a:ea typeface="+mn-lt"/>
                <a:cs typeface="+mn-lt"/>
              </a:rPr>
              <a:t>i.i.d.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compositional</a:t>
            </a:r>
            <a:r>
              <a:rPr lang="en-US" dirty="0">
                <a:ea typeface="+mn-lt"/>
                <a:cs typeface="+mn-lt"/>
              </a:rPr>
              <a:t>, and </a:t>
            </a:r>
            <a:r>
              <a:rPr lang="en-US" i="1" dirty="0">
                <a:ea typeface="+mn-lt"/>
                <a:cs typeface="+mn-lt"/>
              </a:rPr>
              <a:t>zero-shot</a:t>
            </a:r>
            <a:r>
              <a:rPr lang="en-US" dirty="0">
                <a:ea typeface="+mn-lt"/>
                <a:cs typeface="+mn-lt"/>
              </a:rPr>
              <a:t> splits.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Covers diverse </a:t>
            </a:r>
            <a:r>
              <a:rPr lang="en-US" b="1" dirty="0">
                <a:ea typeface="+mn-lt"/>
                <a:cs typeface="+mn-lt"/>
              </a:rPr>
              <a:t>multi-hop</a:t>
            </a:r>
            <a:r>
              <a:rPr lang="en-US" dirty="0">
                <a:ea typeface="+mn-lt"/>
                <a:cs typeface="+mn-lt"/>
              </a:rPr>
              <a:t> and semantic reasoning challenges.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Evaluates both </a:t>
            </a:r>
            <a:r>
              <a:rPr lang="en-US" b="1" dirty="0">
                <a:ea typeface="+mn-lt"/>
                <a:cs typeface="+mn-lt"/>
              </a:rPr>
              <a:t>retrieval accuracy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>
                <a:ea typeface="+mn-lt"/>
                <a:cs typeface="+mn-lt"/>
              </a:rPr>
              <a:t>downstream question answering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Widely used to benchmark </a:t>
            </a:r>
            <a:r>
              <a:rPr lang="en-US" b="1" dirty="0">
                <a:ea typeface="+mn-lt"/>
                <a:cs typeface="+mn-lt"/>
              </a:rPr>
              <a:t>graph retrievers and KGQA models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BBD6-D9EA-8ED2-9612-F5073151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4" name="Content Placeholder 3" descr="A diagram of a planner scheme&#10;&#10;AI-generated content may be incorrect.">
            <a:extLst>
              <a:ext uri="{FF2B5EF4-FFF2-40B4-BE49-F238E27FC236}">
                <a16:creationId xmlns:a16="http://schemas.microsoft.com/office/drawing/2014/main" id="{96302440-6697-87BF-05F1-D90F416C0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51" y="1715532"/>
            <a:ext cx="8415170" cy="45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4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445C-F033-05C0-6CD1-5AED5174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BBA4B-5252-E5E4-8BA4-C5CDC3AFB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Running the experiments and evaluation pipeline.</a:t>
            </a:r>
          </a:p>
          <a:p>
            <a:r>
              <a:rPr lang="en-US" dirty="0"/>
              <a:t>See how the baseline model fares with proposed model in the leaderboard.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0135D4-D3A1-4556-B91B-4A12069D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B3DC5EF9-0D5D-A4E4-0E3E-A8D29721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0" r="9091" b="12523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D1C32-DE0F-2A48-323B-CDB628E5A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18" y="3429000"/>
            <a:ext cx="4506064" cy="1888742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78843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VanillaVTI</vt:lpstr>
      <vt:lpstr>Graph Retrievers based on LLM</vt:lpstr>
      <vt:lpstr>Background: Graph retriever</vt:lpstr>
      <vt:lpstr>Literature review</vt:lpstr>
      <vt:lpstr>Dataset: GrailQA</vt:lpstr>
      <vt:lpstr>Methodology</vt:lpstr>
      <vt:lpstr>Future tasks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81</cp:revision>
  <dcterms:created xsi:type="dcterms:W3CDTF">2025-12-03T23:27:29Z</dcterms:created>
  <dcterms:modified xsi:type="dcterms:W3CDTF">2025-12-04T15:22:27Z</dcterms:modified>
</cp:coreProperties>
</file>