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62" r:id="rId5"/>
    <p:sldId id="261" r:id="rId6"/>
    <p:sldId id="264" r:id="rId7"/>
    <p:sldId id="265" r:id="rId8"/>
    <p:sldId id="274" r:id="rId9"/>
    <p:sldId id="273" r:id="rId10"/>
    <p:sldId id="278" r:id="rId11"/>
    <p:sldId id="269" r:id="rId12"/>
    <p:sldId id="268" r:id="rId13"/>
    <p:sldId id="280" r:id="rId14"/>
    <p:sldId id="275" r:id="rId15"/>
    <p:sldId id="285" r:id="rId16"/>
    <p:sldId id="276" r:id="rId17"/>
    <p:sldId id="282" r:id="rId18"/>
    <p:sldId id="281" r:id="rId19"/>
    <p:sldId id="283" r:id="rId20"/>
    <p:sldId id="284" r:id="rId21"/>
    <p:sldId id="271" r:id="rId22"/>
    <p:sldId id="286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98"/>
    <p:restoredTop sz="94719"/>
  </p:normalViewPr>
  <p:slideViewPr>
    <p:cSldViewPr snapToGrid="0">
      <p:cViewPr varScale="1">
        <p:scale>
          <a:sx n="147" d="100"/>
          <a:sy n="147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09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8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8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5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6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6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0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3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5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9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datasets/samaneheslamifar/facial-emotion-expressions" TargetMode="External"/><Relationship Id="rId7" Type="http://schemas.openxmlformats.org/officeDocument/2006/relationships/hyperlink" Target="https://www.kaggle.com/datasets/ejlok1/surrey-audiovisual-expressed-emotion-savee" TargetMode="External"/><Relationship Id="rId2" Type="http://schemas.openxmlformats.org/officeDocument/2006/relationships/hyperlink" Target="https://www.kaggle.com/datasets/msambare/fer20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ggle.com/datasets/ejlok1/cremad" TargetMode="External"/><Relationship Id="rId5" Type="http://schemas.openxmlformats.org/officeDocument/2006/relationships/hyperlink" Target="https://www.kaggle.com/datasets/ejlok1/toronto-emotional-speech-set-tess" TargetMode="External"/><Relationship Id="rId4" Type="http://schemas.openxmlformats.org/officeDocument/2006/relationships/hyperlink" Target="https://www.kaggle.com/datasets/uwrfkaggler/ravdess-emotional-speech-audio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3D art of a person">
            <a:extLst>
              <a:ext uri="{FF2B5EF4-FFF2-40B4-BE49-F238E27FC236}">
                <a16:creationId xmlns:a16="http://schemas.microsoft.com/office/drawing/2014/main" id="{13743233-49D5-C9D9-7AE5-7DFA7870A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4" r="-1" b="14711"/>
          <a:stretch/>
        </p:blipFill>
        <p:spPr>
          <a:xfrm>
            <a:off x="3523488" y="315695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1C44F-E4B7-E258-6FE4-94557584B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3230003"/>
            <a:ext cx="4023360" cy="12977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800" dirty="0"/>
              <a:t>Emotion Detection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388BC-75C3-4491-6C49-BF4FD5358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3"/>
            <a:ext cx="4023359" cy="575938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Presented by </a:t>
            </a:r>
            <a:r>
              <a:rPr lang="en-US" sz="2000" dirty="0" err="1"/>
              <a:t>Punrong</a:t>
            </a:r>
            <a:r>
              <a:rPr lang="en-US" sz="2000" dirty="0"/>
              <a:t> </a:t>
            </a:r>
            <a:r>
              <a:rPr lang="en-US" sz="2000" dirty="0" err="1"/>
              <a:t>Rany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ed and white logo&#10;&#10;Description automatically generated">
            <a:extLst>
              <a:ext uri="{FF2B5EF4-FFF2-40B4-BE49-F238E27FC236}">
                <a16:creationId xmlns:a16="http://schemas.microsoft.com/office/drawing/2014/main" id="{ED3BF84F-B322-9086-E399-223540EF6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414" y="510126"/>
            <a:ext cx="1031969" cy="116766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6A3721B-FEE7-6FF8-9728-8E6C9B310EE2}"/>
              </a:ext>
            </a:extLst>
          </p:cNvPr>
          <p:cNvSpPr txBox="1">
            <a:spLocks/>
          </p:cNvSpPr>
          <p:nvPr/>
        </p:nvSpPr>
        <p:spPr>
          <a:xfrm>
            <a:off x="477981" y="2148725"/>
            <a:ext cx="4023358" cy="447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+mj-lt"/>
              </a:rPr>
              <a:t>CIS 5603 –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62078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B121-586C-E078-9121-CF0BB7B1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on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2983D-7FBF-EA2C-3A07-4FA66AEA0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training loss consistently decreased throughout epochs, indicating effective learning from the training data</a:t>
            </a:r>
          </a:p>
          <a:p>
            <a:r>
              <a:rPr lang="en-US" dirty="0"/>
              <a:t>The validation loss closely followed, signifying good generalization and a well-optimized model. </a:t>
            </a:r>
          </a:p>
          <a:p>
            <a:r>
              <a:rPr lang="en-US" dirty="0"/>
              <a:t>The convergence of both losses in later epochs suggests a stable and robust model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2943333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B019C-D3F5-6A6F-2B7B-0BDD6F7E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i="0" u="none" strike="noStrike">
                <a:effectLst/>
              </a:rPr>
              <a:t>Classification Report</a:t>
            </a:r>
            <a:endParaRPr lang="en-US" sz="4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table of numbers with text&#10;&#10;Description automatically generated with medium confidence">
            <a:extLst>
              <a:ext uri="{FF2B5EF4-FFF2-40B4-BE49-F238E27FC236}">
                <a16:creationId xmlns:a16="http://schemas.microsoft.com/office/drawing/2014/main" id="{79DC3E40-A9A4-EFC3-2423-54897BECC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4356" y="1310558"/>
            <a:ext cx="6408836" cy="40856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7319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B019C-D3F5-6A6F-2B7B-0BDD6F7E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0" u="none" strike="noStrike">
                <a:effectLst/>
              </a:rPr>
              <a:t>Confusion Matrix</a:t>
            </a:r>
            <a:endParaRPr lang="en-US" sz="4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chart with numbers and a number in blue and white&#10;&#10;Description automatically generated with medium confidence">
            <a:extLst>
              <a:ext uri="{FF2B5EF4-FFF2-40B4-BE49-F238E27FC236}">
                <a16:creationId xmlns:a16="http://schemas.microsoft.com/office/drawing/2014/main" id="{DA671350-D518-B01D-0FBA-C3C2360B5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4356" y="765807"/>
            <a:ext cx="6408836" cy="51751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633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B121-586C-E078-9121-CF0BB7B1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on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2983D-7FBF-EA2C-3A07-4FA66AEA0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1" y="2204357"/>
            <a:ext cx="11168743" cy="424542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Consistent Precision and Recall</a:t>
            </a:r>
            <a:r>
              <a:rPr lang="en-US" dirty="0"/>
              <a:t>: The report highlights high precision and recall for various emotions, showcasing the model's accuracy in emotion classification.</a:t>
            </a:r>
          </a:p>
          <a:p>
            <a:r>
              <a:rPr lang="en-US" b="1" dirty="0"/>
              <a:t>Balanced Performance</a:t>
            </a:r>
            <a:r>
              <a:rPr lang="en-US" dirty="0"/>
              <a:t>: A macro-average F1-score of 0.92 indicates a well-balanced performance across emotions, with minimal bias.</a:t>
            </a:r>
          </a:p>
          <a:p>
            <a:r>
              <a:rPr lang="en-US" b="1" dirty="0"/>
              <a:t>Impressive Accuracy</a:t>
            </a:r>
            <a:r>
              <a:rPr lang="en-US" dirty="0"/>
              <a:t>: Achieving 93% accuracy, the model excels in accurately predicting emotional states, demonstrating its reliability.</a:t>
            </a:r>
          </a:p>
          <a:p>
            <a:r>
              <a:rPr lang="en-US" b="1" dirty="0"/>
              <a:t>Robust Generalization</a:t>
            </a:r>
            <a:r>
              <a:rPr lang="en-US" dirty="0"/>
              <a:t>: Strong weighted average metrics indicate the model's consistent performance across the entire dataset, emphasizing its generalization capabilities.</a:t>
            </a:r>
          </a:p>
          <a:p>
            <a:r>
              <a:rPr lang="en-US" b="1" dirty="0"/>
              <a:t>‘Disgust’ Class Imbalance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Address the imbalance in the "disgust" class (support: 222) through techniques like data augmentation or resampling.</a:t>
            </a:r>
          </a:p>
        </p:txBody>
      </p:sp>
    </p:spTree>
    <p:extLst>
      <p:ext uri="{BB962C8B-B14F-4D97-AF65-F5344CB8AC3E}">
        <p14:creationId xmlns:p14="http://schemas.microsoft.com/office/powerpoint/2010/main" val="1142634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9C45F024-2468-4D8A-9E11-BB2B1E0A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1005F-3E4C-4A5C-2777-CF10FF56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Real-time webcam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49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416E-2C50-C087-B5BD-C02C79E3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webcam</a:t>
            </a:r>
          </a:p>
        </p:txBody>
      </p:sp>
      <p:pic>
        <p:nvPicPr>
          <p:cNvPr id="5" name="Content Placeholder 4" descr="A person taking a selfie&#10;&#10;Description automatically generated">
            <a:extLst>
              <a:ext uri="{FF2B5EF4-FFF2-40B4-BE49-F238E27FC236}">
                <a16:creationId xmlns:a16="http://schemas.microsoft.com/office/drawing/2014/main" id="{FB0853E9-02B7-21C4-8E41-6770A4759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111" y="4712346"/>
            <a:ext cx="2725726" cy="1534998"/>
          </a:xfrm>
        </p:spPr>
      </p:pic>
      <p:pic>
        <p:nvPicPr>
          <p:cNvPr id="7" name="Picture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1901128D-E6C6-11D5-B447-08F1D6498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459" y="2452782"/>
            <a:ext cx="2725727" cy="1534998"/>
          </a:xfrm>
          <a:prstGeom prst="rect">
            <a:avLst/>
          </a:prstGeom>
        </p:spPr>
      </p:pic>
      <p:pic>
        <p:nvPicPr>
          <p:cNvPr id="9" name="Picture 8" descr="A person with glasses and a blue tank top&#10;&#10;Description automatically generated">
            <a:extLst>
              <a:ext uri="{FF2B5EF4-FFF2-40B4-BE49-F238E27FC236}">
                <a16:creationId xmlns:a16="http://schemas.microsoft.com/office/drawing/2014/main" id="{075B24BA-CDAD-7828-2674-721652364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173" y="2452782"/>
            <a:ext cx="2725727" cy="1534998"/>
          </a:xfrm>
          <a:prstGeom prst="rect">
            <a:avLst/>
          </a:prstGeom>
        </p:spPr>
      </p:pic>
      <p:pic>
        <p:nvPicPr>
          <p:cNvPr id="11" name="Picture 10" descr="A person taking a selfie&#10;&#10;Description automatically generated">
            <a:extLst>
              <a:ext uri="{FF2B5EF4-FFF2-40B4-BE49-F238E27FC236}">
                <a16:creationId xmlns:a16="http://schemas.microsoft.com/office/drawing/2014/main" id="{1B6C39A2-CD47-8CA0-903F-2B6E8E144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220" y="4712346"/>
            <a:ext cx="2725727" cy="1534998"/>
          </a:xfrm>
          <a:prstGeom prst="rect">
            <a:avLst/>
          </a:prstGeom>
        </p:spPr>
      </p:pic>
      <p:pic>
        <p:nvPicPr>
          <p:cNvPr id="13" name="Picture 12" descr="A person making a face&#10;&#10;Description automatically generated">
            <a:extLst>
              <a:ext uri="{FF2B5EF4-FFF2-40B4-BE49-F238E27FC236}">
                <a16:creationId xmlns:a16="http://schemas.microsoft.com/office/drawing/2014/main" id="{2B3E48A1-78BE-D941-C1BC-728D7DD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001" y="4712346"/>
            <a:ext cx="2725727" cy="1534998"/>
          </a:xfrm>
          <a:prstGeom prst="rect">
            <a:avLst/>
          </a:prstGeom>
        </p:spPr>
      </p:pic>
      <p:pic>
        <p:nvPicPr>
          <p:cNvPr id="15" name="Picture 14" descr="A person making a face for the camera&#10;&#10;Description automatically generated">
            <a:extLst>
              <a:ext uri="{FF2B5EF4-FFF2-40B4-BE49-F238E27FC236}">
                <a16:creationId xmlns:a16="http://schemas.microsoft.com/office/drawing/2014/main" id="{6FF75362-C4AD-93FF-D38E-914F43E20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26" y="2452782"/>
            <a:ext cx="2725727" cy="1534998"/>
          </a:xfrm>
          <a:prstGeom prst="rect">
            <a:avLst/>
          </a:prstGeom>
        </p:spPr>
      </p:pic>
      <p:pic>
        <p:nvPicPr>
          <p:cNvPr id="19" name="Picture 18" descr="A person with his mouth open&#10;&#10;Description automatically generated">
            <a:extLst>
              <a:ext uri="{FF2B5EF4-FFF2-40B4-BE49-F238E27FC236}">
                <a16:creationId xmlns:a16="http://schemas.microsoft.com/office/drawing/2014/main" id="{C09A4BC4-27E3-88A6-FC45-A9A3F3AB5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6816" y="2452782"/>
            <a:ext cx="2725727" cy="1534998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8D73835-A1FD-E6B4-4F37-336CBBE0EA0F}"/>
              </a:ext>
            </a:extLst>
          </p:cNvPr>
          <p:cNvSpPr txBox="1">
            <a:spLocks/>
          </p:cNvSpPr>
          <p:nvPr/>
        </p:nvSpPr>
        <p:spPr>
          <a:xfrm>
            <a:off x="138327" y="3987781"/>
            <a:ext cx="2725726" cy="341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Angry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8DC45B-6A73-D282-EE47-61761C3F9DA1}"/>
              </a:ext>
            </a:extLst>
          </p:cNvPr>
          <p:cNvSpPr txBox="1">
            <a:spLocks/>
          </p:cNvSpPr>
          <p:nvPr/>
        </p:nvSpPr>
        <p:spPr>
          <a:xfrm>
            <a:off x="3169460" y="3972169"/>
            <a:ext cx="2725726" cy="341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Happy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E216190-9B95-C594-69EE-C51DF7432FA4}"/>
              </a:ext>
            </a:extLst>
          </p:cNvPr>
          <p:cNvSpPr txBox="1">
            <a:spLocks/>
          </p:cNvSpPr>
          <p:nvPr/>
        </p:nvSpPr>
        <p:spPr>
          <a:xfrm>
            <a:off x="6320275" y="4008911"/>
            <a:ext cx="2725726" cy="341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Fear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4E9BE17-6018-9BC3-A147-BB1479EB488A}"/>
              </a:ext>
            </a:extLst>
          </p:cNvPr>
          <p:cNvSpPr txBox="1">
            <a:spLocks/>
          </p:cNvSpPr>
          <p:nvPr/>
        </p:nvSpPr>
        <p:spPr>
          <a:xfrm>
            <a:off x="9447631" y="3987780"/>
            <a:ext cx="2725726" cy="341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Surprised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C42667D-1FB5-A645-A674-7866533E4727}"/>
              </a:ext>
            </a:extLst>
          </p:cNvPr>
          <p:cNvSpPr txBox="1">
            <a:spLocks/>
          </p:cNvSpPr>
          <p:nvPr/>
        </p:nvSpPr>
        <p:spPr>
          <a:xfrm>
            <a:off x="1447001" y="6261170"/>
            <a:ext cx="2725726" cy="341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Disgust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D153BC5-961F-0A89-0CA2-864B196996D4}"/>
              </a:ext>
            </a:extLst>
          </p:cNvPr>
          <p:cNvSpPr txBox="1">
            <a:spLocks/>
          </p:cNvSpPr>
          <p:nvPr/>
        </p:nvSpPr>
        <p:spPr>
          <a:xfrm>
            <a:off x="4630111" y="6270492"/>
            <a:ext cx="2725726" cy="341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Neutral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EF4C6C6-3E65-67EF-3C1B-0F926CAC69E3}"/>
              </a:ext>
            </a:extLst>
          </p:cNvPr>
          <p:cNvSpPr txBox="1">
            <a:spLocks/>
          </p:cNvSpPr>
          <p:nvPr/>
        </p:nvSpPr>
        <p:spPr>
          <a:xfrm>
            <a:off x="7813221" y="6247344"/>
            <a:ext cx="2725726" cy="341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Sad</a:t>
            </a:r>
          </a:p>
        </p:txBody>
      </p:sp>
    </p:spTree>
    <p:extLst>
      <p:ext uri="{BB962C8B-B14F-4D97-AF65-F5344CB8AC3E}">
        <p14:creationId xmlns:p14="http://schemas.microsoft.com/office/powerpoint/2010/main" val="241648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9C45F024-2468-4D8A-9E11-BB2B1E0A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1005F-3E4C-4A5C-2777-CF10FF56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Future directions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40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B019C-D3F5-6A6F-2B7B-0BDD6F7E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Work in progress - Speech emotion recognition: Training Progress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E72FC2-13B7-57D8-1501-1432AC1FA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9655" y="2011680"/>
            <a:ext cx="2814968" cy="467147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Test loss: 0.6952</a:t>
            </a:r>
          </a:p>
          <a:p>
            <a:r>
              <a:rPr lang="en-US" sz="1800" dirty="0"/>
              <a:t>Test Accuracy: 0.7656</a:t>
            </a:r>
          </a:p>
        </p:txBody>
      </p:sp>
      <p:pic>
        <p:nvPicPr>
          <p:cNvPr id="8" name="Picture 7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2F49DCF-B5AC-076B-9A12-09CAA694E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90" y="2035383"/>
            <a:ext cx="7772400" cy="29546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A2D9747E-6D00-6487-6286-804D12267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90" y="5006587"/>
            <a:ext cx="7772400" cy="17366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1718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343EA-3B4D-1959-B7AA-2044BFC71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Work in progress - Speech emotion recognition: Classification Report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table of numbers with text&#10;&#10;Description automatically generated with medium confidence">
            <a:extLst>
              <a:ext uri="{FF2B5EF4-FFF2-40B4-BE49-F238E27FC236}">
                <a16:creationId xmlns:a16="http://schemas.microsoft.com/office/drawing/2014/main" id="{C0DA6F2D-967F-2637-55AD-873D9A374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4356" y="1246469"/>
            <a:ext cx="6408836" cy="42138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8222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343EA-3B4D-1959-B7AA-2044BFC71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Work in progress - Speech emotion recognition: Confusion Matrix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raph of confusion matrix&#10;&#10;Description automatically generated">
            <a:extLst>
              <a:ext uri="{FF2B5EF4-FFF2-40B4-BE49-F238E27FC236}">
                <a16:creationId xmlns:a16="http://schemas.microsoft.com/office/drawing/2014/main" id="{97E1696C-0E0A-B13E-5B56-D316A11F5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1312" y="625684"/>
            <a:ext cx="5994923" cy="54553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546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13249-F8FA-C1A7-BA96-C7693049E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5400" dirty="0"/>
              <a:t>Content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2B26B-9B35-A6C6-B4C6-A8A0705AE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Methodology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Result and discussion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Real-time webcam test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Future Direction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227444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84E7-AF91-5173-95B1-E8CD88E1D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1E294-1E10-F914-81EE-B24839366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the speech emotion recognition to be roughly as accurate as that of the facial emotion recognition</a:t>
            </a:r>
          </a:p>
          <a:p>
            <a:r>
              <a:rPr lang="en-US" dirty="0"/>
              <a:t>Integrate both facial and speech emotion recognition through the late fusion</a:t>
            </a:r>
          </a:p>
          <a:p>
            <a:pPr lvl="1"/>
            <a:r>
              <a:rPr lang="en-US" dirty="0"/>
              <a:t>Late fusion involves making independent predictions using separate models for facial and speech data, and then combining these predictions at a later stage, usually at the output level.</a:t>
            </a:r>
          </a:p>
        </p:txBody>
      </p:sp>
    </p:spTree>
    <p:extLst>
      <p:ext uri="{BB962C8B-B14F-4D97-AF65-F5344CB8AC3E}">
        <p14:creationId xmlns:p14="http://schemas.microsoft.com/office/powerpoint/2010/main" val="3176794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FF533-CE0A-BF37-E740-D5234561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9DC16-8BDF-D86B-4469-61CA6C7F0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39713" indent="-239713">
              <a:buNone/>
            </a:pPr>
            <a:r>
              <a:rPr lang="en-US" dirty="0" err="1"/>
              <a:t>Aouani</a:t>
            </a:r>
            <a:r>
              <a:rPr lang="en-US" dirty="0"/>
              <a:t>, H., &amp; Ben </a:t>
            </a:r>
            <a:r>
              <a:rPr lang="en-US" dirty="0" err="1"/>
              <a:t>Ayed</a:t>
            </a:r>
            <a:r>
              <a:rPr lang="en-US" dirty="0"/>
              <a:t>, Y. (2020). Speech Emotion Recognition with deep learning. Procedia Computer Science, 176, 251-260. https://</a:t>
            </a:r>
            <a:r>
              <a:rPr lang="en-US" dirty="0" err="1"/>
              <a:t>doi.org</a:t>
            </a:r>
            <a:r>
              <a:rPr lang="en-US" dirty="0"/>
              <a:t>/10.1016/j.procs.2020.08.027   </a:t>
            </a:r>
          </a:p>
          <a:p>
            <a:pPr marL="239713" indent="-239713">
              <a:buNone/>
            </a:pPr>
            <a:r>
              <a:rPr lang="en-US" dirty="0" err="1"/>
              <a:t>Emerich</a:t>
            </a:r>
            <a:r>
              <a:rPr lang="en-US" dirty="0"/>
              <a:t>, S., </a:t>
            </a:r>
            <a:r>
              <a:rPr lang="en-US" dirty="0" err="1"/>
              <a:t>Lupu</a:t>
            </a:r>
            <a:r>
              <a:rPr lang="en-US" dirty="0"/>
              <a:t>, E., &amp; </a:t>
            </a:r>
            <a:r>
              <a:rPr lang="en-US" dirty="0" err="1"/>
              <a:t>Apatean</a:t>
            </a:r>
            <a:r>
              <a:rPr lang="en-US" dirty="0"/>
              <a:t>, A. (2009). Emotions recognition by speech and facial expressions analysis. In 17th European Signal Processing Conference (EUSIPCO 2009). https://</a:t>
            </a:r>
            <a:r>
              <a:rPr lang="en-US" dirty="0" err="1"/>
              <a:t>www.eurasip.org</a:t>
            </a:r>
            <a:r>
              <a:rPr lang="en-US" dirty="0"/>
              <a:t>/Proceedings/</a:t>
            </a:r>
            <a:r>
              <a:rPr lang="en-US" dirty="0" err="1"/>
              <a:t>Eusipco</a:t>
            </a:r>
            <a:r>
              <a:rPr lang="en-US" dirty="0"/>
              <a:t>/Eusipco2009/contents/papers/1569192455.pdf   </a:t>
            </a:r>
          </a:p>
          <a:p>
            <a:pPr marL="239713" indent="-239713">
              <a:buNone/>
            </a:pPr>
            <a:r>
              <a:rPr lang="en-US" dirty="0"/>
              <a:t>Huang, ZY., Chiang, CC., Chen, JH. et al. A study on computer vision for facial emotion recognition. Sci Rep 13, 8425 (2023). https://</a:t>
            </a:r>
            <a:r>
              <a:rPr lang="en-US" dirty="0" err="1"/>
              <a:t>doi.org</a:t>
            </a:r>
            <a:r>
              <a:rPr lang="en-US" dirty="0"/>
              <a:t>/10.1038/s41598-023-35446-4   </a:t>
            </a:r>
          </a:p>
          <a:p>
            <a:pPr marL="239713" indent="-239713">
              <a:buNone/>
            </a:pPr>
            <a:r>
              <a:rPr lang="en-US" dirty="0" err="1"/>
              <a:t>Mellouk</a:t>
            </a:r>
            <a:r>
              <a:rPr lang="en-US" dirty="0"/>
              <a:t>, W., &amp; </a:t>
            </a:r>
            <a:r>
              <a:rPr lang="en-US" dirty="0" err="1"/>
              <a:t>Handouzi</a:t>
            </a:r>
            <a:r>
              <a:rPr lang="en-US" dirty="0"/>
              <a:t>, W. (2020). Facial emotion recognition using deep learning: review and insights. Procedia Computer Science, 175, 689-694. https://</a:t>
            </a:r>
            <a:r>
              <a:rPr lang="en-US" dirty="0" err="1"/>
              <a:t>doi.org</a:t>
            </a:r>
            <a:r>
              <a:rPr lang="en-US" dirty="0"/>
              <a:t>/10.1016/j.procs.2020.07.101   </a:t>
            </a:r>
          </a:p>
          <a:p>
            <a:pPr marL="239713" indent="-239713">
              <a:buNone/>
            </a:pPr>
            <a:r>
              <a:rPr lang="en-US" dirty="0"/>
              <a:t>T. M. Wani, T. S. </a:t>
            </a:r>
            <a:r>
              <a:rPr lang="en-US" dirty="0" err="1"/>
              <a:t>Gunawan</a:t>
            </a:r>
            <a:r>
              <a:rPr lang="en-US" dirty="0"/>
              <a:t>, S. A. A. Qadri, M. </a:t>
            </a:r>
            <a:r>
              <a:rPr lang="en-US" dirty="0" err="1"/>
              <a:t>Kartiwi</a:t>
            </a:r>
            <a:r>
              <a:rPr lang="en-US" dirty="0"/>
              <a:t> and E. </a:t>
            </a:r>
            <a:r>
              <a:rPr lang="en-US" dirty="0" err="1"/>
              <a:t>Ambikairajah</a:t>
            </a:r>
            <a:r>
              <a:rPr lang="en-US" dirty="0"/>
              <a:t>, "A Comprehensive Review of Speech Emotion Recognition Systems," in IEEE Access, vol. 9, pp. 47795-47814, 2021, </a:t>
            </a:r>
            <a:r>
              <a:rPr lang="en-US" dirty="0" err="1"/>
              <a:t>doi</a:t>
            </a:r>
            <a:r>
              <a:rPr lang="en-US" dirty="0"/>
              <a:t>: 10.1109/ACCESS.2021.3068045 </a:t>
            </a:r>
          </a:p>
        </p:txBody>
      </p:sp>
    </p:spTree>
    <p:extLst>
      <p:ext uri="{BB962C8B-B14F-4D97-AF65-F5344CB8AC3E}">
        <p14:creationId xmlns:p14="http://schemas.microsoft.com/office/powerpoint/2010/main" val="3459459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FF533-CE0A-BF37-E740-D5234561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Reference: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9DC16-8BDF-D86B-4469-61CA6C7F0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57778"/>
            <a:ext cx="10168128" cy="4199466"/>
          </a:xfrm>
        </p:spPr>
        <p:txBody>
          <a:bodyPr>
            <a:normAutofit fontScale="85000" lnSpcReduction="10000"/>
          </a:bodyPr>
          <a:lstStyle/>
          <a:p>
            <a:pPr marL="239713" indent="-239713">
              <a:buNone/>
            </a:pPr>
            <a:r>
              <a:rPr lang="en-US" dirty="0"/>
              <a:t>Facial Dataset</a:t>
            </a:r>
          </a:p>
          <a:p>
            <a:r>
              <a:rPr lang="en-US" dirty="0">
                <a:hlinkClick r:id="rId2"/>
              </a:rPr>
              <a:t>https://www.kaggle.com/datasets/msambare/fer2013</a:t>
            </a:r>
            <a:endParaRPr lang="en-US" dirty="0"/>
          </a:p>
          <a:p>
            <a:r>
              <a:rPr lang="en-US" dirty="0">
                <a:hlinkClick r:id="rId3"/>
              </a:rPr>
              <a:t>https://www.kaggle.com/datasets/samaneheslamifar/facial-emotion-expressions</a:t>
            </a:r>
            <a:r>
              <a:rPr lang="en-US" dirty="0"/>
              <a:t> </a:t>
            </a:r>
          </a:p>
          <a:p>
            <a:pPr marL="239713" indent="-239713">
              <a:buNone/>
            </a:pPr>
            <a:endParaRPr lang="en-US" dirty="0"/>
          </a:p>
          <a:p>
            <a:pPr marL="239713" indent="-239713">
              <a:buNone/>
            </a:pPr>
            <a:r>
              <a:rPr lang="en-US" dirty="0"/>
              <a:t>Speech Dataset</a:t>
            </a:r>
          </a:p>
          <a:p>
            <a:r>
              <a:rPr lang="en-US" dirty="0">
                <a:hlinkClick r:id="rId4"/>
              </a:rPr>
              <a:t>https://www.kaggle.com/datasets/uwrfkaggler/ravdess-emotional-speech-audio</a:t>
            </a:r>
            <a:endParaRPr lang="en-US" dirty="0"/>
          </a:p>
          <a:p>
            <a:r>
              <a:rPr lang="en-US" dirty="0">
                <a:hlinkClick r:id="rId5"/>
              </a:rPr>
              <a:t>https://www.kaggle.com/datasets/ejlok1/toronto-emotional-speech-set-tess</a:t>
            </a:r>
            <a:endParaRPr lang="en-US" dirty="0"/>
          </a:p>
          <a:p>
            <a:r>
              <a:rPr lang="en-US" dirty="0">
                <a:hlinkClick r:id="rId6"/>
              </a:rPr>
              <a:t>https://www.kaggle.com/datasets/ejlok1/cremad</a:t>
            </a:r>
            <a:endParaRPr lang="en-US" dirty="0"/>
          </a:p>
          <a:p>
            <a:r>
              <a:rPr lang="en-US" dirty="0">
                <a:hlinkClick r:id="rId7"/>
              </a:rPr>
              <a:t>https://www.kaggle.com/datasets/ejlok1/surrey-audiovisual-expressed-emotion-savee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4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gle view of circuit shaped like a brain">
            <a:extLst>
              <a:ext uri="{FF2B5EF4-FFF2-40B4-BE49-F238E27FC236}">
                <a16:creationId xmlns:a16="http://schemas.microsoft.com/office/drawing/2014/main" id="{73D43044-D6D0-7859-AA57-F4FE8DF3B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1" r="5846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965D8-BC73-4E78-40E5-4AB25871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Thank you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6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1B68B-9770-3E93-54E1-23847133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F70B7-81C7-84B0-0F6F-7063813CE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Motivation</a:t>
            </a:r>
          </a:p>
          <a:p>
            <a:r>
              <a:rPr lang="en-US" sz="1800" dirty="0"/>
              <a:t>Emotions shape human experience, and this study is driven by curiosity to decode human emotions.</a:t>
            </a:r>
          </a:p>
          <a:p>
            <a:pPr marL="0" indent="0">
              <a:buNone/>
            </a:pPr>
            <a:r>
              <a:rPr lang="en-US" sz="1800" b="1" dirty="0"/>
              <a:t>Objective</a:t>
            </a:r>
          </a:p>
          <a:p>
            <a:r>
              <a:rPr lang="en-US" sz="1800" dirty="0"/>
              <a:t>This project aims to develop an emotion recognition system to achieve a more robust and accurate emotion prediction. </a:t>
            </a:r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9A60CE09-47B8-F2AD-2E8B-6DF0F97A7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16" r="7658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28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9C45F024-2468-4D8A-9E11-BB2B1E0A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1005F-3E4C-4A5C-2777-CF10FF56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Methodology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68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D478-C3E7-4DA0-2960-B3479E65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3E94A-4B30-B4B3-372A-8AFE50A97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datasets are used, namely, FER-2013 by Manas </a:t>
            </a:r>
            <a:r>
              <a:rPr lang="en-US" dirty="0" err="1"/>
              <a:t>Sambare</a:t>
            </a:r>
            <a:r>
              <a:rPr lang="en-US" dirty="0"/>
              <a:t> and Facial Emotion Expressions by </a:t>
            </a:r>
            <a:r>
              <a:rPr lang="en-US" dirty="0" err="1"/>
              <a:t>Samaneh</a:t>
            </a:r>
            <a:r>
              <a:rPr lang="en-US" dirty="0"/>
              <a:t> </a:t>
            </a:r>
            <a:r>
              <a:rPr lang="en-US" dirty="0" err="1"/>
              <a:t>Eslamifar</a:t>
            </a:r>
            <a:r>
              <a:rPr lang="en-US" dirty="0"/>
              <a:t>.</a:t>
            </a:r>
          </a:p>
          <a:p>
            <a:r>
              <a:rPr lang="en-US" dirty="0"/>
              <a:t>After combing them, </a:t>
            </a:r>
          </a:p>
          <a:p>
            <a:pPr lvl="1"/>
            <a:r>
              <a:rPr lang="en-US" dirty="0"/>
              <a:t>The training set has 57,530 images</a:t>
            </a:r>
          </a:p>
          <a:p>
            <a:pPr lvl="1"/>
            <a:r>
              <a:rPr lang="en-US" dirty="0"/>
              <a:t>The testing set has 14,244 images</a:t>
            </a:r>
          </a:p>
          <a:p>
            <a:r>
              <a:rPr lang="en-US" dirty="0"/>
              <a:t>The dataset consists of 48 x 48 pixel grayscale images of faces</a:t>
            </a:r>
          </a:p>
          <a:p>
            <a:r>
              <a:rPr lang="en-US" dirty="0"/>
              <a:t>There are seven categories : angry, disgust, fear, happy, sad, surprise, neutral.</a:t>
            </a:r>
          </a:p>
        </p:txBody>
      </p:sp>
    </p:spTree>
    <p:extLst>
      <p:ext uri="{BB962C8B-B14F-4D97-AF65-F5344CB8AC3E}">
        <p14:creationId xmlns:p14="http://schemas.microsoft.com/office/powerpoint/2010/main" val="755256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1762-99E1-932C-9C60-578700E1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15030-014F-193C-814F-299F91ADD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Architecture</a:t>
            </a:r>
          </a:p>
          <a:p>
            <a:pPr lvl="1"/>
            <a:r>
              <a:rPr lang="en-US" dirty="0"/>
              <a:t>5 Convolutional layers</a:t>
            </a:r>
          </a:p>
          <a:p>
            <a:pPr lvl="1"/>
            <a:r>
              <a:rPr lang="en-US" dirty="0"/>
              <a:t>1 Flatten layer</a:t>
            </a:r>
          </a:p>
          <a:p>
            <a:pPr lvl="1"/>
            <a:r>
              <a:rPr lang="en-US" dirty="0"/>
              <a:t>3 Fully Connected (Dense) layers</a:t>
            </a:r>
          </a:p>
          <a:p>
            <a:pPr lvl="1"/>
            <a:r>
              <a:rPr lang="en-US" dirty="0"/>
              <a:t>1 Output layer with </a:t>
            </a:r>
            <a:r>
              <a:rPr lang="en-US" dirty="0" err="1"/>
              <a:t>softmax</a:t>
            </a:r>
            <a:endParaRPr lang="en-US" dirty="0"/>
          </a:p>
          <a:p>
            <a:r>
              <a:rPr lang="en-US" dirty="0"/>
              <a:t>Each of Convolutional layer is followed by Batch Normalization, </a:t>
            </a:r>
            <a:r>
              <a:rPr lang="en-US" dirty="0" err="1"/>
              <a:t>ReLU</a:t>
            </a:r>
            <a:r>
              <a:rPr lang="en-US" dirty="0"/>
              <a:t> Activation, </a:t>
            </a:r>
            <a:r>
              <a:rPr lang="en-US" dirty="0" err="1"/>
              <a:t>MaxPooling</a:t>
            </a:r>
            <a:r>
              <a:rPr lang="en-US" dirty="0"/>
              <a:t> layer, and Dropout layer.</a:t>
            </a:r>
          </a:p>
          <a:p>
            <a:r>
              <a:rPr lang="en-US" dirty="0"/>
              <a:t>Each of fully connected layers comes with L2 regularization, Batch Normalization, </a:t>
            </a:r>
            <a:r>
              <a:rPr lang="en-US" dirty="0" err="1"/>
              <a:t>ReLU</a:t>
            </a:r>
            <a:r>
              <a:rPr lang="en-US" dirty="0"/>
              <a:t> Activation and Dropout layer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0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8D6BF-7F98-231F-0093-3143BB21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4400"/>
              <a:t>Training Optimization Techniques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8BEFD-0599-180C-B52E-24EA7271C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7" y="3355848"/>
            <a:ext cx="6265961" cy="284615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b="1" dirty="0"/>
              <a:t>Early stop</a:t>
            </a:r>
            <a:r>
              <a:rPr lang="en-US" sz="1800" dirty="0"/>
              <a:t>: To prevent overfitting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Model saving callback</a:t>
            </a:r>
            <a:r>
              <a:rPr lang="en-US" sz="1800" dirty="0"/>
              <a:t>: To save best performing model during the training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Pre-defined reduce learning rate callback</a:t>
            </a:r>
            <a:r>
              <a:rPr lang="en-US" sz="1800" dirty="0"/>
              <a:t>: To reduce the learning rate when improvements in the metric become less frequent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Class Weight Computation</a:t>
            </a:r>
            <a:r>
              <a:rPr lang="en-US" sz="1800" dirty="0"/>
              <a:t>: Utilized class imbalance-aware technique to address imbalances in the training data</a:t>
            </a:r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C30172EB-6289-A4DA-D279-F809D620E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22" r="21200" b="-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5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9C45F024-2468-4D8A-9E11-BB2B1E0A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1005F-3E4C-4A5C-2777-CF10FF56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Result and Discussion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40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B019C-D3F5-6A6F-2B7B-0BDD6F7E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b="1" i="0" u="none" strike="noStrike">
                <a:effectLst/>
                <a:latin typeface="Söhne"/>
              </a:rPr>
              <a:t>Training Progress with RMSprop Optimization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E72FC2-13B7-57D8-1501-1432AC1FA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9655" y="2011680"/>
            <a:ext cx="2814968" cy="467147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Test loss: 0.3480</a:t>
            </a:r>
          </a:p>
          <a:p>
            <a:r>
              <a:rPr lang="en-US" sz="1800" dirty="0"/>
              <a:t>Test Accuracy: 0.9288</a:t>
            </a:r>
          </a:p>
        </p:txBody>
      </p:sp>
      <p:pic>
        <p:nvPicPr>
          <p:cNvPr id="5" name="Picture 4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61BD1369-A924-42C0-6F35-CE5B8861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7" y="2018805"/>
            <a:ext cx="7788559" cy="2988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B9269CED-9A9F-1E25-F39D-B4447AE2B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61"/>
          <a:stretch/>
        </p:blipFill>
        <p:spPr>
          <a:xfrm>
            <a:off x="566927" y="5050550"/>
            <a:ext cx="7797278" cy="17684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894630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11C21"/>
      </a:dk2>
      <a:lt2>
        <a:srgbClr val="F1F0F3"/>
      </a:lt2>
      <a:accent1>
        <a:srgbClr val="83AF45"/>
      </a:accent1>
      <a:accent2>
        <a:srgbClr val="A6A637"/>
      </a:accent2>
      <a:accent3>
        <a:srgbClr val="C3924D"/>
      </a:accent3>
      <a:accent4>
        <a:srgbClr val="B14E3B"/>
      </a:accent4>
      <a:accent5>
        <a:srgbClr val="C34D6B"/>
      </a:accent5>
      <a:accent6>
        <a:srgbClr val="B13B8A"/>
      </a:accent6>
      <a:hlink>
        <a:srgbClr val="C0424D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{0C891947-63BB-884E-9E29-A4C79C2F0744}tf16401369</Template>
  <TotalTime>1038</TotalTime>
  <Words>872</Words>
  <Application>Microsoft Macintosh PowerPoint</Application>
  <PresentationFormat>Widescreen</PresentationFormat>
  <Paragraphs>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Neue Haas Grotesk Text Pro</vt:lpstr>
      <vt:lpstr>Söhne</vt:lpstr>
      <vt:lpstr>AccentBoxVTI</vt:lpstr>
      <vt:lpstr>Emotion Detection</vt:lpstr>
      <vt:lpstr>Content</vt:lpstr>
      <vt:lpstr>Introduction</vt:lpstr>
      <vt:lpstr>Methodology</vt:lpstr>
      <vt:lpstr>Dataset</vt:lpstr>
      <vt:lpstr>Model Architecture</vt:lpstr>
      <vt:lpstr>Training Optimization Techniques</vt:lpstr>
      <vt:lpstr>Result and Discussion</vt:lpstr>
      <vt:lpstr>Training Progress with RMSprop Optimization</vt:lpstr>
      <vt:lpstr>Discussion on Training</vt:lpstr>
      <vt:lpstr>Classification Report</vt:lpstr>
      <vt:lpstr>Confusion Matrix</vt:lpstr>
      <vt:lpstr>Discussion on Classification</vt:lpstr>
      <vt:lpstr>Real-time webcam</vt:lpstr>
      <vt:lpstr>Real-time webcam</vt:lpstr>
      <vt:lpstr>Future directions</vt:lpstr>
      <vt:lpstr>Work in progress - Speech emotion recognition: Training Progress</vt:lpstr>
      <vt:lpstr>Work in progress - Speech emotion recognition: Classification Report</vt:lpstr>
      <vt:lpstr>Work in progress - Speech emotion recognition: Confusion Matrix</vt:lpstr>
      <vt:lpstr>Next steps</vt:lpstr>
      <vt:lpstr>Reference</vt:lpstr>
      <vt:lpstr>Reference: Dataset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 Detection</dc:title>
  <dc:creator>Punrong Rany</dc:creator>
  <cp:lastModifiedBy>Punrong Rany</cp:lastModifiedBy>
  <cp:revision>9</cp:revision>
  <dcterms:created xsi:type="dcterms:W3CDTF">2023-12-07T06:57:34Z</dcterms:created>
  <dcterms:modified xsi:type="dcterms:W3CDTF">2023-12-17T18:57:33Z</dcterms:modified>
</cp:coreProperties>
</file>