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271" r:id="rId3"/>
    <p:sldId id="272" r:id="rId4"/>
    <p:sldId id="274" r:id="rId5"/>
    <p:sldId id="258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9"/>
    <p:restoredTop sz="94650"/>
  </p:normalViewPr>
  <p:slideViewPr>
    <p:cSldViewPr snapToGrid="0">
      <p:cViewPr varScale="1">
        <p:scale>
          <a:sx n="115" d="100"/>
          <a:sy n="115" d="100"/>
        </p:scale>
        <p:origin x="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42F3-F6A0-414A-B3B6-2A05C6B2930C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A034-B571-8248-8C89-6559ECB9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5A034-B571-8248-8C89-6559ECB94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A34E-046F-9875-D40B-40AB18EEC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E818A-1148-5C85-652D-7B2E7D2C8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08F9-D955-13E5-D7F6-1DEEB9EE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8275-D83F-8344-1448-02EFFE3C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B192-C260-46DE-A0C4-6755FD3B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EF6A-3784-C9CC-CB41-EB970A4E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5C57A-385E-5DDC-5D26-A948EB81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1F188-02B9-86C5-7409-8F1B20B0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DD8A-925B-2759-7076-5C3574BA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8A42-5AAF-9EB9-AE29-35EB3CF2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9B002-B5FC-DCDE-5F61-23B2CC0B6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DCCF8-49A3-0E61-C18E-72592F026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70D3-8D0A-7CE4-9A66-5F27DEE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8E1FD-5D37-7B42-DCCA-4B495F68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33486-1617-FAAF-0939-EC276BAD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44A1-0D10-3158-A530-66F2FB70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5D7A-1C1B-2A82-E0EE-9D754966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217F3-9675-5249-C9D5-8990CA77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8F6D-F03A-873E-14DB-AED13E0B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5B3D-BE63-251F-B341-8AC7D661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DC5E-AE3E-02F0-02F3-B79B21D7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A727-B395-558D-24EF-5EAAA9EE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869B6-0D62-29D1-8420-7B073BBB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A0938-AB87-AC55-40FE-7DE922B0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0A955-932A-E153-A7DD-8C7693B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7364-E6D0-04AD-A5A5-15598DFE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3AB47-0275-92FB-FA42-0E79BDFFA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C8735-2D03-C6DD-E941-9367D29FA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2442E-F971-3292-7691-FA925AF9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ED615-B396-2155-21F6-BEA1D312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DE11-E0A8-321F-BE1E-9F23203D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742-6C80-EAFC-3E1E-5D38796B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C5326-194D-6158-D11E-E4D75554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8133C-BCC4-FC93-D820-AA9BD067C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F010D-F68F-7E95-C148-804808B2F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2505C-3DA1-A85D-2AEE-3D856C341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77BC4-00B2-7188-14D4-6B89B1F9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DF105-2709-8CAB-BD57-5354B489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B2D00-820C-B4EF-45A6-581A8617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3AE6-B654-2F30-B35B-56A4F83F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715-BD39-339E-23B3-CFD9A879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7A25D-A335-08E0-8DDB-F56757E7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55DF0-A10D-B359-C398-5B05A7EB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FC2E7-2DA0-56B4-3316-369A1301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4B8E3-AB99-411A-A87D-A99664F9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53F42-6226-0440-4862-4BC2ADED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AAAF-0180-AD74-F2C4-849C0143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428CD-3E49-924D-320B-C325129D6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4D37-6C88-6734-A348-913BDB19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E0A6F-2D7A-2B25-2A05-8C9BF58D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9DF81-861C-8FBF-CC9E-A5905614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E3BC3-D93D-F16E-93EB-9C6F8982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D545-C9BC-BCAB-F206-F77E7B77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39276-4E0A-C385-1C8F-6C2106CA6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05354-7E18-FB69-8A58-3AA912BE7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53B7C-479D-CA3F-1DD0-0890592A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3AFD-EA73-119B-CB03-7B58165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25AEF-5781-CD28-38A1-278B724F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9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D1DF8-0AA8-242E-87C2-ED233F09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5E79-85F0-7A9F-AB54-18CBDCE2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94464-ADFE-83D1-678F-E62B65E2D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C642-8938-A947-A79E-E43905AFFAA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1D1E4-D52B-4727-D924-3147A37B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1650-82B5-FED4-A7DC-97CF4CE95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BA13-32B0-5744-90CC-EE2BA3C98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3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96F4D62-8226-1613-7BC1-E02F78B134F4}"/>
              </a:ext>
            </a:extLst>
          </p:cNvPr>
          <p:cNvGrpSpPr/>
          <p:nvPr/>
        </p:nvGrpSpPr>
        <p:grpSpPr>
          <a:xfrm>
            <a:off x="-1143" y="-10723"/>
            <a:ext cx="1149719" cy="6843843"/>
            <a:chOff x="-1143" y="-10723"/>
            <a:chExt cx="1283844" cy="6843843"/>
          </a:xfrm>
        </p:grpSpPr>
        <p:sp>
          <p:nvSpPr>
            <p:cNvPr id="2" name="Rectangle 23">
              <a:extLst>
                <a:ext uri="{FF2B5EF4-FFF2-40B4-BE49-F238E27FC236}">
                  <a16:creationId xmlns:a16="http://schemas.microsoft.com/office/drawing/2014/main" id="{8890F511-4393-3CA7-B5ED-1A630EE0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3" y="1454390"/>
              <a:ext cx="1282700" cy="5378730"/>
            </a:xfrm>
            <a:prstGeom prst="rect">
              <a:avLst/>
            </a:prstGeom>
            <a:gradFill rotWithShape="1">
              <a:gsLst>
                <a:gs pos="0">
                  <a:srgbClr val="9D1A3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t" anchorCtr="0"/>
            <a:lstStyle/>
            <a:p>
              <a:pPr algn="r">
                <a:defRPr/>
              </a:pPr>
              <a:endParaRPr lang="en-US" sz="4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en-US" sz="4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3" name="Picture 8" descr="https://upload.wikimedia.org/wikipedia/commons/thumb/1/17/Temple_T_logo.svg/170px-Temple_T_logo.svg.png">
              <a:extLst>
                <a:ext uri="{FF2B5EF4-FFF2-40B4-BE49-F238E27FC236}">
                  <a16:creationId xmlns:a16="http://schemas.microsoft.com/office/drawing/2014/main" id="{ECDA13D5-295C-B75A-83AD-F03134665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10723"/>
              <a:ext cx="1282700" cy="1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805C3A-6122-C8A4-4939-51663BC9A7B1}"/>
              </a:ext>
            </a:extLst>
          </p:cNvPr>
          <p:cNvSpPr txBox="1"/>
          <p:nvPr/>
        </p:nvSpPr>
        <p:spPr>
          <a:xfrm>
            <a:off x="5011889" y="481135"/>
            <a:ext cx="165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Project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749266-9416-F171-552B-32679CF282A2}"/>
              </a:ext>
            </a:extLst>
          </p:cNvPr>
          <p:cNvCxnSpPr>
            <a:cxnSpLocks/>
          </p:cNvCxnSpPr>
          <p:nvPr/>
        </p:nvCxnSpPr>
        <p:spPr>
          <a:xfrm>
            <a:off x="1839951" y="3564404"/>
            <a:ext cx="97796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5CCBB0-E1FC-30A4-0742-F68F91345DC8}"/>
              </a:ext>
            </a:extLst>
          </p:cNvPr>
          <p:cNvSpPr txBox="1"/>
          <p:nvPr/>
        </p:nvSpPr>
        <p:spPr>
          <a:xfrm>
            <a:off x="4733109" y="4672361"/>
            <a:ext cx="252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Md </a:t>
            </a:r>
            <a:r>
              <a:rPr lang="en-US" dirty="0" err="1"/>
              <a:t>Saidur</a:t>
            </a:r>
            <a:r>
              <a:rPr lang="en-US" dirty="0"/>
              <a:t> Rahman Pavel</a:t>
            </a:r>
          </a:p>
          <a:p>
            <a:pPr algn="ctr"/>
            <a:r>
              <a:rPr lang="en-US" dirty="0" err="1"/>
              <a:t>Nazia</a:t>
            </a:r>
            <a:r>
              <a:rPr lang="en-US" dirty="0"/>
              <a:t> Rahman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D8454-88FA-6228-355D-93AB19983768}"/>
              </a:ext>
            </a:extLst>
          </p:cNvPr>
          <p:cNvSpPr txBox="1"/>
          <p:nvPr/>
        </p:nvSpPr>
        <p:spPr>
          <a:xfrm>
            <a:off x="1147552" y="2296977"/>
            <a:ext cx="11159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Neural network and reinforcement learning approach to optimize </a:t>
            </a:r>
            <a:br>
              <a:rPr lang="en-US" sz="3200" dirty="0"/>
            </a:br>
            <a:r>
              <a:rPr lang="en-US" sz="3200" dirty="0"/>
              <a:t>compressive measurement matrix  in a massive MIMO system</a:t>
            </a:r>
          </a:p>
        </p:txBody>
      </p:sp>
    </p:spTree>
    <p:extLst>
      <p:ext uri="{BB962C8B-B14F-4D97-AF65-F5344CB8AC3E}">
        <p14:creationId xmlns:p14="http://schemas.microsoft.com/office/powerpoint/2010/main" val="29370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769B1-1486-A679-4498-722B94CC4273}"/>
                  </a:ext>
                </a:extLst>
              </p:cNvPr>
              <p:cNvSpPr txBox="1"/>
              <p:nvPr/>
            </p:nvSpPr>
            <p:spPr>
              <a:xfrm>
                <a:off x="5092390" y="6024540"/>
                <a:ext cx="52277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DOA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−40° , −30°, −20°, −10°, 0°, 10°, 20°, 30°, 40°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SNR in dB =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10, 0, 10, 10,10, 10, 10, 10]</m:t>
                    </m:r>
                  </m:oMath>
                </a14:m>
                <a:r>
                  <a:rPr lang="en-US" dirty="0"/>
                  <a:t> dB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769B1-1486-A679-4498-722B94CC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90" y="6024540"/>
                <a:ext cx="5227713" cy="646331"/>
              </a:xfrm>
              <a:prstGeom prst="rect">
                <a:avLst/>
              </a:prstGeom>
              <a:blipFill>
                <a:blip r:embed="rId2"/>
                <a:stretch>
                  <a:fillRect l="-96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BB8A446-F78F-12F8-8CA8-5036F622E105}"/>
              </a:ext>
            </a:extLst>
          </p:cNvPr>
          <p:cNvGrpSpPr/>
          <p:nvPr/>
        </p:nvGrpSpPr>
        <p:grpSpPr>
          <a:xfrm>
            <a:off x="120979" y="2062661"/>
            <a:ext cx="12071021" cy="3581197"/>
            <a:chOff x="0" y="2452954"/>
            <a:chExt cx="12071021" cy="35811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B0E8F5-3F18-3951-1F36-3FEF30925EE3}"/>
                </a:ext>
              </a:extLst>
            </p:cNvPr>
            <p:cNvGrpSpPr/>
            <p:nvPr/>
          </p:nvGrpSpPr>
          <p:grpSpPr>
            <a:xfrm>
              <a:off x="0" y="2452954"/>
              <a:ext cx="12071021" cy="3010830"/>
              <a:chOff x="267630" y="2497558"/>
              <a:chExt cx="12071021" cy="301083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95C267-9663-D101-29E1-BA7896377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630" y="2497558"/>
                <a:ext cx="4014440" cy="301083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39C34EE-3862-F4EF-4340-6DA8399BA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193" y="2498785"/>
                <a:ext cx="4011168" cy="300837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4E396D2-CEBE-8428-BE9A-36D4172DB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7483" y="2498785"/>
                <a:ext cx="4011168" cy="3008376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6B6FF9-7B05-6CA8-4DEF-35A510E65ED0}"/>
                </a:ext>
              </a:extLst>
            </p:cNvPr>
            <p:cNvSpPr txBox="1"/>
            <p:nvPr/>
          </p:nvSpPr>
          <p:spPr>
            <a:xfrm>
              <a:off x="929489" y="5664819"/>
              <a:ext cx="2155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time sample 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21019D-617F-15DE-1258-FB3999A2A32F}"/>
                </a:ext>
              </a:extLst>
            </p:cNvPr>
            <p:cNvSpPr txBox="1"/>
            <p:nvPr/>
          </p:nvSpPr>
          <p:spPr>
            <a:xfrm>
              <a:off x="5163236" y="5664819"/>
              <a:ext cx="2155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time sample 50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7B77D3-822E-8D63-2A85-925C089584C0}"/>
                </a:ext>
              </a:extLst>
            </p:cNvPr>
            <p:cNvSpPr txBox="1"/>
            <p:nvPr/>
          </p:nvSpPr>
          <p:spPr>
            <a:xfrm>
              <a:off x="8929196" y="5664819"/>
              <a:ext cx="2272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time sample 100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730B8F-622F-FD2E-7DD7-CC572D7E9E46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Problem with weak signals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E7188-BF47-DB4D-0B8E-EDE6A9B94384}"/>
              </a:ext>
            </a:extLst>
          </p:cNvPr>
          <p:cNvSpPr txBox="1"/>
          <p:nvPr/>
        </p:nvSpPr>
        <p:spPr>
          <a:xfrm>
            <a:off x="613316" y="1024884"/>
            <a:ext cx="1021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 MVDR beamforming generally favors strong signals.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signals have mixed strengths, it may progressively decrease weak signals as the iterations progress</a:t>
            </a:r>
          </a:p>
        </p:txBody>
      </p:sp>
    </p:spTree>
    <p:extLst>
      <p:ext uri="{BB962C8B-B14F-4D97-AF65-F5344CB8AC3E}">
        <p14:creationId xmlns:p14="http://schemas.microsoft.com/office/powerpoint/2010/main" val="116582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5C2FA6-7CC7-2A54-5825-BBFFC7A2E616}"/>
              </a:ext>
            </a:extLst>
          </p:cNvPr>
          <p:cNvGrpSpPr/>
          <p:nvPr/>
        </p:nvGrpSpPr>
        <p:grpSpPr>
          <a:xfrm>
            <a:off x="529376" y="2854441"/>
            <a:ext cx="11435872" cy="4003559"/>
            <a:chOff x="657924" y="1029630"/>
            <a:chExt cx="11435872" cy="4003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E0CDD8-F08C-5620-7EB8-CC4FA9BC3316}"/>
                    </a:ext>
                  </a:extLst>
                </p:cNvPr>
                <p:cNvSpPr txBox="1"/>
                <p:nvPr/>
              </p:nvSpPr>
              <p:spPr>
                <a:xfrm>
                  <a:off x="6724185" y="1605776"/>
                  <a:ext cx="5369611" cy="3427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err="1"/>
                    <a:t>th</a:t>
                  </a:r>
                  <a:r>
                    <a:rPr lang="en-US" dirty="0"/>
                    <a:t> time sample,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PMF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State,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sign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lang="en-US" b="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-US" dirty="0"/>
                    <a:t>Total angular bin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A threshold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So,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 denotes the number of angular bins that</a:t>
                  </a:r>
                  <a:br>
                    <a:rPr lang="en-US" dirty="0"/>
                  </a:br>
                  <a:r>
                    <a:rPr lang="en-US" dirty="0"/>
                    <a:t>power larger than a threshold.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Initially state indicates numbers of strong sources.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In this case,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a14:m>
                  <a:br>
                    <a:rPr lang="en-US" dirty="0"/>
                  </a:b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E0CDD8-F08C-5620-7EB8-CC4FA9BC3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85" y="1605776"/>
                  <a:ext cx="5369611" cy="3427413"/>
                </a:xfrm>
                <a:prstGeom prst="rect">
                  <a:avLst/>
                </a:prstGeom>
                <a:blipFill>
                  <a:blip r:embed="rId2"/>
                  <a:stretch>
                    <a:fillRect l="-708" t="-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CDA85D-3A2A-3D4C-46DE-F03ACD5B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24" y="1029630"/>
              <a:ext cx="5110976" cy="383323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FC1C8A-FF05-91F0-A602-58BAF10B80F2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02176-4E92-387F-F0FE-F6548D57D255}"/>
              </a:ext>
            </a:extLst>
          </p:cNvPr>
          <p:cNvSpPr txBox="1"/>
          <p:nvPr/>
        </p:nvSpPr>
        <p:spPr>
          <a:xfrm>
            <a:off x="1137425" y="2392776"/>
            <a:ext cx="212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State selection</a:t>
            </a:r>
            <a:r>
              <a:rPr lang="en-US" b="1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8E53E-97CA-F25C-7950-2608401ECF24}"/>
              </a:ext>
            </a:extLst>
          </p:cNvPr>
          <p:cNvSpPr txBox="1"/>
          <p:nvPr/>
        </p:nvSpPr>
        <p:spPr>
          <a:xfrm>
            <a:off x="997264" y="961614"/>
            <a:ext cx="10197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SARSA ( state-action-reward-state-action) approach is exploited to enhance the weak signals.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idea is instead of directly use the normalized power spectrum as prior for next iteration, the PMF is </a:t>
            </a:r>
            <a:br>
              <a:rPr lang="en-US" dirty="0"/>
            </a:br>
            <a:r>
              <a:rPr lang="en-US" dirty="0"/>
              <a:t>adjusted based on SARSA strategy.</a:t>
            </a:r>
          </a:p>
        </p:txBody>
      </p:sp>
    </p:spTree>
    <p:extLst>
      <p:ext uri="{BB962C8B-B14F-4D97-AF65-F5344CB8AC3E}">
        <p14:creationId xmlns:p14="http://schemas.microsoft.com/office/powerpoint/2010/main" val="401467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01CAF4-D9DF-3843-5A1B-C41A1E059392}"/>
              </a:ext>
            </a:extLst>
          </p:cNvPr>
          <p:cNvGrpSpPr/>
          <p:nvPr/>
        </p:nvGrpSpPr>
        <p:grpSpPr>
          <a:xfrm>
            <a:off x="242270" y="1696565"/>
            <a:ext cx="11707459" cy="4692607"/>
            <a:chOff x="332058" y="1051931"/>
            <a:chExt cx="11707459" cy="46926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E0CDD8-F08C-5620-7EB8-CC4FA9BC3316}"/>
                    </a:ext>
                  </a:extLst>
                </p:cNvPr>
                <p:cNvSpPr txBox="1"/>
                <p:nvPr/>
              </p:nvSpPr>
              <p:spPr>
                <a:xfrm>
                  <a:off x="5531004" y="1715293"/>
                  <a:ext cx="6508513" cy="402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err="1"/>
                    <a:t>th</a:t>
                  </a:r>
                  <a:r>
                    <a:rPr lang="en-US" dirty="0"/>
                    <a:t> time sample,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Other angular bins potential candidate for containing weak </a:t>
                  </a:r>
                  <a:br>
                    <a:rPr lang="en-US" dirty="0"/>
                  </a:br>
                  <a:r>
                    <a:rPr lang="en-US" dirty="0"/>
                    <a:t>signals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Enhancing power in other angular bins</a:t>
                  </a:r>
                </a:p>
                <a:p>
                  <a:pPr lvl="1"/>
                  <a:endParaRPr lang="en-US" dirty="0"/>
                </a:p>
                <a:p>
                  <a:pPr lvl="1"/>
                  <a:endParaRPr lang="en-US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endParaRPr lang="en-US" b="0" dirty="0"/>
                </a:p>
                <a:p>
                  <a:pPr lvl="1"/>
                  <a:endParaRPr lang="en-US" b="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Candidate action,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sign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lang="en-US" b="0" dirty="0"/>
                </a:p>
                <a:p>
                  <a:pPr lvl="1"/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In this case, candidate action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candidate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a14:m>
                  <a:br>
                    <a:rPr lang="en-US" dirty="0"/>
                  </a:b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Action space at 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candidate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=[7,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⋯,24]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E0CDD8-F08C-5620-7EB8-CC4FA9BC3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004" y="1715293"/>
                  <a:ext cx="6508513" cy="4029245"/>
                </a:xfrm>
                <a:prstGeom prst="rect">
                  <a:avLst/>
                </a:prstGeom>
                <a:blipFill>
                  <a:blip r:embed="rId2"/>
                  <a:stretch>
                    <a:fillRect l="-585" t="-627" b="-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86A3DC8-5C83-D031-951D-0D8B0407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058" y="1051931"/>
              <a:ext cx="5511180" cy="413338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124D14-A1BF-708F-DDE2-4ED3789F9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626" y="3763257"/>
            <a:ext cx="3832612" cy="826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A0970-03BE-2826-F06B-F6FECA9BA2E1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A7DD6-3FF7-E13F-8EA6-4E18836157C8}"/>
              </a:ext>
            </a:extLst>
          </p:cNvPr>
          <p:cNvSpPr txBox="1"/>
          <p:nvPr/>
        </p:nvSpPr>
        <p:spPr>
          <a:xfrm>
            <a:off x="858644" y="972213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Action selection:</a:t>
            </a:r>
          </a:p>
        </p:txBody>
      </p:sp>
    </p:spTree>
    <p:extLst>
      <p:ext uri="{BB962C8B-B14F-4D97-AF65-F5344CB8AC3E}">
        <p14:creationId xmlns:p14="http://schemas.microsoft.com/office/powerpoint/2010/main" val="232186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AD4B9D-63D0-CEE5-2E21-AC1B2BF884CB}"/>
                  </a:ext>
                </a:extLst>
              </p:cNvPr>
              <p:cNvSpPr txBox="1"/>
              <p:nvPr/>
            </p:nvSpPr>
            <p:spPr>
              <a:xfrm>
                <a:off x="1234508" y="2810108"/>
                <a:ext cx="9722983" cy="346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Action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chosen using the state-action-reward-state-action (SARSA) strategy.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state action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first initialized randomly and will be updated iteratively.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row represents possible states, and each column represents possible actions.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selected by finding the index for which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maximum value.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greedy policy is adopted,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lim>
                            </m:limLow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probabili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random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action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probabil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AD4B9D-63D0-CEE5-2E21-AC1B2BF8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08" y="2810108"/>
                <a:ext cx="9722983" cy="3469604"/>
              </a:xfrm>
              <a:prstGeom prst="rect">
                <a:avLst/>
              </a:prstGeom>
              <a:blipFill>
                <a:blip r:embed="rId2"/>
                <a:stretch>
                  <a:fillRect l="-392" t="-730" b="-8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29658B-12E0-56D4-AF02-B46516A86F55}"/>
              </a:ext>
            </a:extLst>
          </p:cNvPr>
          <p:cNvSpPr txBox="1"/>
          <p:nvPr/>
        </p:nvSpPr>
        <p:spPr>
          <a:xfrm>
            <a:off x="847493" y="1563228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Action selection: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544B2-3FE2-A913-D4D0-9F851ADC8993}"/>
              </a:ext>
            </a:extLst>
          </p:cNvPr>
          <p:cNvSpPr txBox="1"/>
          <p:nvPr/>
        </p:nvSpPr>
        <p:spPr>
          <a:xfrm>
            <a:off x="223024" y="485625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</p:spTree>
    <p:extLst>
      <p:ext uri="{BB962C8B-B14F-4D97-AF65-F5344CB8AC3E}">
        <p14:creationId xmlns:p14="http://schemas.microsoft.com/office/powerpoint/2010/main" val="299423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BC6B0-60A2-D2C2-0BBD-86B2A97F5992}"/>
                  </a:ext>
                </a:extLst>
              </p:cNvPr>
              <p:cNvSpPr txBox="1"/>
              <p:nvPr/>
            </p:nvSpPr>
            <p:spPr>
              <a:xfrm>
                <a:off x="769434" y="1985656"/>
                <a:ext cx="11035778" cy="2886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the action is chosen,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angular bins having the highest power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is utilized to generate PMF for next</a:t>
                </a:r>
                <a:br>
                  <a:rPr lang="en-US" dirty="0"/>
                </a:br>
                <a:r>
                  <a:rPr lang="en-US" dirty="0"/>
                  <a:t> iteration.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collection of angular bins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collection of angular bins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collection of all available angular bins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BC6B0-60A2-D2C2-0BBD-86B2A97F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4" y="1985656"/>
                <a:ext cx="11035778" cy="2886688"/>
              </a:xfrm>
              <a:prstGeom prst="rect">
                <a:avLst/>
              </a:prstGeom>
              <a:blipFill>
                <a:blip r:embed="rId2"/>
                <a:stretch>
                  <a:fillRect l="-345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FB3795-2BC5-8EC7-EEDC-B6E9A75C22FC}"/>
              </a:ext>
            </a:extLst>
          </p:cNvPr>
          <p:cNvSpPr txBox="1"/>
          <p:nvPr/>
        </p:nvSpPr>
        <p:spPr>
          <a:xfrm>
            <a:off x="223024" y="485625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</p:spTree>
    <p:extLst>
      <p:ext uri="{BB962C8B-B14F-4D97-AF65-F5344CB8AC3E}">
        <p14:creationId xmlns:p14="http://schemas.microsoft.com/office/powerpoint/2010/main" val="331507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86C09A-B597-E17F-471B-4BD6812D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09" y="1548997"/>
            <a:ext cx="7772400" cy="262121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1C45A4-CE63-1FA0-788E-ACD49BB13CD8}"/>
              </a:ext>
            </a:extLst>
          </p:cNvPr>
          <p:cNvGrpSpPr/>
          <p:nvPr/>
        </p:nvGrpSpPr>
        <p:grpSpPr>
          <a:xfrm>
            <a:off x="950557" y="4783346"/>
            <a:ext cx="8031221" cy="1051314"/>
            <a:chOff x="928255" y="4294909"/>
            <a:chExt cx="8031221" cy="105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DD984C4-E608-835D-3990-C07C5CA16C39}"/>
                    </a:ext>
                  </a:extLst>
                </p:cNvPr>
                <p:cNvSpPr txBox="1"/>
                <p:nvPr/>
              </p:nvSpPr>
              <p:spPr>
                <a:xfrm>
                  <a:off x="928255" y="4294909"/>
                  <a:ext cx="414844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is updated using the  SARSA strategy </a:t>
                  </a:r>
                </a:p>
                <a:p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DD984C4-E608-835D-3990-C07C5CA16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255" y="4294909"/>
                  <a:ext cx="4148443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610" t="-3846" r="-3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B339383-1448-E1E2-F6D8-7A13D6E791B5}"/>
                    </a:ext>
                  </a:extLst>
                </p:cNvPr>
                <p:cNvSpPr txBox="1"/>
                <p:nvPr/>
              </p:nvSpPr>
              <p:spPr>
                <a:xfrm>
                  <a:off x="2884543" y="4941240"/>
                  <a:ext cx="6074933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B339383-1448-E1E2-F6D8-7A13D6E79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543" y="4941240"/>
                  <a:ext cx="6074933" cy="404983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BA5C29-A9AD-9C0D-E575-9C4830079FA0}"/>
              </a:ext>
            </a:extLst>
          </p:cNvPr>
          <p:cNvSpPr txBox="1"/>
          <p:nvPr/>
        </p:nvSpPr>
        <p:spPr>
          <a:xfrm>
            <a:off x="223024" y="240298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</p:spTree>
    <p:extLst>
      <p:ext uri="{BB962C8B-B14F-4D97-AF65-F5344CB8AC3E}">
        <p14:creationId xmlns:p14="http://schemas.microsoft.com/office/powerpoint/2010/main" val="181088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5E019-E352-0A58-DFEA-62D7D54AC5BA}"/>
              </a:ext>
            </a:extLst>
          </p:cNvPr>
          <p:cNvSpPr txBox="1"/>
          <p:nvPr/>
        </p:nvSpPr>
        <p:spPr>
          <a:xfrm>
            <a:off x="734504" y="2887682"/>
            <a:ext cx="114574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reward function has three parts: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positive reward for the accurate detection of angular bins from the previous state. (Possibly string sources)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Penalizes detection at other angular bins.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third part imposes a penalty if the action from the previous step differs from the current state.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The state defines angular bin corresponding to strong sources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The action defines angular bins corresponding to strong sources + possibly weak sources + some unwanted </a:t>
            </a:r>
            <a:br>
              <a:rPr lang="en-US" dirty="0"/>
            </a:br>
            <a:r>
              <a:rPr lang="en-US" dirty="0"/>
              <a:t>sources.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This penalty imposes the removal signal signal-free bins.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If a weak signal containing bin is part of the action, a high PMF assigned to this bin  may cause the power </a:t>
            </a:r>
            <a:br>
              <a:rPr lang="en-US" dirty="0"/>
            </a:br>
            <a:r>
              <a:rPr lang="en-US" dirty="0"/>
              <a:t>spectrum at this bin to exceed the threshold, which can be detected as a state. And the first part of the </a:t>
            </a:r>
            <a:br>
              <a:rPr lang="en-US" dirty="0"/>
            </a:br>
            <a:r>
              <a:rPr lang="en-US" dirty="0"/>
              <a:t>reward will ensure its survival.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EC2BD3-0E6F-2EF4-4F67-CAEB3AFEC026}"/>
                  </a:ext>
                </a:extLst>
              </p:cNvPr>
              <p:cNvSpPr txBox="1"/>
              <p:nvPr/>
            </p:nvSpPr>
            <p:spPr>
              <a:xfrm>
                <a:off x="2641150" y="1891078"/>
                <a:ext cx="5954194" cy="815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EC2BD3-0E6F-2EF4-4F67-CAEB3AFE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50" y="1891078"/>
                <a:ext cx="5954194" cy="815993"/>
              </a:xfrm>
              <a:prstGeom prst="rect">
                <a:avLst/>
              </a:prstGeom>
              <a:blipFill>
                <a:blip r:embed="rId3"/>
                <a:stretch>
                  <a:fillRect t="-112121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537148-EE83-5C78-12EA-94D32F50737C}"/>
              </a:ext>
            </a:extLst>
          </p:cNvPr>
          <p:cNvSpPr txBox="1"/>
          <p:nvPr/>
        </p:nvSpPr>
        <p:spPr>
          <a:xfrm>
            <a:off x="223024" y="240298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Reinforcement learning based weak signal protection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07649-9C42-50C7-ECDF-3D362DCF2A00}"/>
              </a:ext>
            </a:extLst>
          </p:cNvPr>
          <p:cNvSpPr txBox="1"/>
          <p:nvPr/>
        </p:nvSpPr>
        <p:spPr>
          <a:xfrm>
            <a:off x="880947" y="1083726"/>
            <a:ext cx="244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Reward function :</a:t>
            </a:r>
          </a:p>
        </p:txBody>
      </p:sp>
    </p:spTree>
    <p:extLst>
      <p:ext uri="{BB962C8B-B14F-4D97-AF65-F5344CB8AC3E}">
        <p14:creationId xmlns:p14="http://schemas.microsoft.com/office/powerpoint/2010/main" val="344010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C3472-F174-2269-D00B-4BFB4D8ED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983673"/>
            <a:ext cx="6174509" cy="4630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B57A3-F545-B65E-CC91-C9FF04EC118F}"/>
              </a:ext>
            </a:extLst>
          </p:cNvPr>
          <p:cNvSpPr txBox="1"/>
          <p:nvPr/>
        </p:nvSpPr>
        <p:spPr>
          <a:xfrm>
            <a:off x="7255162" y="2687782"/>
            <a:ext cx="463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signals are now detected successfully.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B4670-7A4C-81BC-984E-31C38BC0B424}"/>
              </a:ext>
            </a:extLst>
          </p:cNvPr>
          <p:cNvSpPr txBox="1"/>
          <p:nvPr/>
        </p:nvSpPr>
        <p:spPr>
          <a:xfrm>
            <a:off x="223024" y="240298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44717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BAADB-AC44-0DF8-5CF8-B145DBCD08F5}"/>
                  </a:ext>
                </a:extLst>
              </p:cNvPr>
              <p:cNvSpPr txBox="1"/>
              <p:nvPr/>
            </p:nvSpPr>
            <p:spPr>
              <a:xfrm>
                <a:off x="1136073" y="1967345"/>
                <a:ext cx="107648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Neural network-based iterative optimization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proven to be  effective to reduce the number of RF chains.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reinforcement learning framework is utilized to protect the weak signals.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BAADB-AC44-0DF8-5CF8-B145DBCD0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73" y="1967345"/>
                <a:ext cx="10764870" cy="1200329"/>
              </a:xfrm>
              <a:prstGeom prst="rect">
                <a:avLst/>
              </a:prstGeom>
              <a:blipFill>
                <a:blip r:embed="rId2"/>
                <a:stretch>
                  <a:fillRect l="-354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E5A38F-78D1-4018-B1AD-E10D39202681}"/>
              </a:ext>
            </a:extLst>
          </p:cNvPr>
          <p:cNvSpPr txBox="1"/>
          <p:nvPr/>
        </p:nvSpPr>
        <p:spPr>
          <a:xfrm>
            <a:off x="223024" y="240298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427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F5819-7A29-8DD5-1D81-EF6EF45F98DA}"/>
              </a:ext>
            </a:extLst>
          </p:cNvPr>
          <p:cNvSpPr txBox="1"/>
          <p:nvPr/>
        </p:nvSpPr>
        <p:spPr>
          <a:xfrm>
            <a:off x="4427034" y="2659559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842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ED3FC4-1FFF-48D3-A4F8-B99A3FCEC3C3}"/>
              </a:ext>
            </a:extLst>
          </p:cNvPr>
          <p:cNvSpPr txBox="1"/>
          <p:nvPr/>
        </p:nvSpPr>
        <p:spPr>
          <a:xfrm>
            <a:off x="223024" y="408349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Massive MIMO system and beamforming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856EB-BBFD-1739-7772-5FFCAC65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72" y="2022630"/>
            <a:ext cx="5127919" cy="2812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02E158-B613-71ED-67DB-C12DF96966C5}"/>
              </a:ext>
            </a:extLst>
          </p:cNvPr>
          <p:cNvSpPr txBox="1"/>
          <p:nvPr/>
        </p:nvSpPr>
        <p:spPr>
          <a:xfrm>
            <a:off x="8508379" y="5249322"/>
            <a:ext cx="24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massive MIMO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2A61E-FCF6-82FC-66FB-C6351FE198F9}"/>
              </a:ext>
            </a:extLst>
          </p:cNvPr>
          <p:cNvSpPr txBox="1"/>
          <p:nvPr/>
        </p:nvSpPr>
        <p:spPr>
          <a:xfrm>
            <a:off x="633764" y="1925335"/>
            <a:ext cx="60997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One </a:t>
            </a:r>
            <a:r>
              <a:rPr lang="en-US" b="0" i="0" dirty="0">
                <a:effectLst/>
                <a:latin typeface="Arial" panose="020B0604020202020204" pitchFamily="34" charset="0"/>
              </a:rPr>
              <a:t>of the key enablers of the Beyond 5G and 6G  wireless communication technologies.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 very large number of antennas in the Base station.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Enhance system capacity, energy efficiency, and robustness.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Ensure higher data rates and greater spectrum efficiency.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 Highly directional beamforming is required.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Accurate estimation of channel state information is essential, for which accurate direction of arrival estimation (DOA) is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0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ED3FC4-1FFF-48D3-A4F8-B99A3FCEC3C3}"/>
              </a:ext>
            </a:extLst>
          </p:cNvPr>
          <p:cNvSpPr txBox="1"/>
          <p:nvPr/>
        </p:nvSpPr>
        <p:spPr>
          <a:xfrm>
            <a:off x="223024" y="263553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Beamforming 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EF02EF-D3EF-6648-98EA-D09DC8C8E1ED}"/>
              </a:ext>
            </a:extLst>
          </p:cNvPr>
          <p:cNvGrpSpPr/>
          <p:nvPr/>
        </p:nvGrpSpPr>
        <p:grpSpPr>
          <a:xfrm>
            <a:off x="285417" y="1302287"/>
            <a:ext cx="3880318" cy="4253425"/>
            <a:chOff x="7625080" y="870014"/>
            <a:chExt cx="3880318" cy="42534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C1AC79-7D47-F1F9-34C4-097438B5A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5080" y="870014"/>
              <a:ext cx="3880318" cy="42534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8AD944E-24A1-1081-CC62-35E747FCE7F4}"/>
                    </a:ext>
                  </a:extLst>
                </p:cNvPr>
                <p:cNvSpPr txBox="1"/>
                <p:nvPr/>
              </p:nvSpPr>
              <p:spPr>
                <a:xfrm>
                  <a:off x="10601325" y="3244334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8AD944E-24A1-1081-CC62-35E747FCE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325" y="3244334"/>
                  <a:ext cx="46076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D0556D7-5425-62DD-CE85-13E05A86049A}"/>
                    </a:ext>
                  </a:extLst>
                </p:cNvPr>
                <p:cNvSpPr txBox="1"/>
                <p:nvPr/>
              </p:nvSpPr>
              <p:spPr>
                <a:xfrm>
                  <a:off x="9758363" y="3290500"/>
                  <a:ext cx="55220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D0556D7-5425-62DD-CE85-13E05A860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8363" y="3290500"/>
                  <a:ext cx="552202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D278F89-EE88-6EFB-91DA-B0262B0EFA64}"/>
                    </a:ext>
                  </a:extLst>
                </p:cNvPr>
                <p:cNvSpPr txBox="1"/>
                <p:nvPr/>
              </p:nvSpPr>
              <p:spPr>
                <a:xfrm>
                  <a:off x="8504041" y="3290499"/>
                  <a:ext cx="56772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D278F89-EE88-6EFB-91DA-B0262B0EF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4041" y="3290499"/>
                  <a:ext cx="56772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0108D1-68CA-CF08-9F8F-72707D18A568}"/>
                </a:ext>
              </a:extLst>
            </p:cNvPr>
            <p:cNvSpPr/>
            <p:nvPr/>
          </p:nvSpPr>
          <p:spPr>
            <a:xfrm>
              <a:off x="9272588" y="4514850"/>
              <a:ext cx="600075" cy="300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3B4711-999F-0467-5C21-CF39BB3AFEA3}"/>
                    </a:ext>
                  </a:extLst>
                </p:cNvPr>
                <p:cNvSpPr txBox="1"/>
                <p:nvPr/>
              </p:nvSpPr>
              <p:spPr>
                <a:xfrm>
                  <a:off x="9177313" y="4514850"/>
                  <a:ext cx="69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3B4711-999F-0467-5C21-CF39BB3AF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7313" y="4514850"/>
                  <a:ext cx="692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6EA516-1C18-177E-3246-ACBCC5201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684" y="2043003"/>
            <a:ext cx="3605213" cy="31121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D01ED40-AE1B-D14E-11BA-98207A05709C}"/>
              </a:ext>
            </a:extLst>
          </p:cNvPr>
          <p:cNvGrpSpPr/>
          <p:nvPr/>
        </p:nvGrpSpPr>
        <p:grpSpPr>
          <a:xfrm>
            <a:off x="4250044" y="1992398"/>
            <a:ext cx="6517968" cy="3213403"/>
            <a:chOff x="4250044" y="1992398"/>
            <a:chExt cx="6517968" cy="32134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AD3CF8-A664-F7B4-ABEB-3C8D06C7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0044" y="1992398"/>
              <a:ext cx="4326425" cy="321340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5518E8-D12D-F5F6-E469-31922EC369A4}"/>
                </a:ext>
              </a:extLst>
            </p:cNvPr>
            <p:cNvSpPr/>
            <p:nvPr/>
          </p:nvSpPr>
          <p:spPr>
            <a:xfrm>
              <a:off x="6786563" y="1992398"/>
              <a:ext cx="328612" cy="222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86C103-2022-E22B-6A7B-D734AF02BEF0}"/>
                </a:ext>
              </a:extLst>
            </p:cNvPr>
            <p:cNvSpPr/>
            <p:nvPr/>
          </p:nvSpPr>
          <p:spPr>
            <a:xfrm>
              <a:off x="10439400" y="2006686"/>
              <a:ext cx="328612" cy="222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1E023-7DD8-513D-8AB8-AFF509FC11AD}"/>
                  </a:ext>
                </a:extLst>
              </p:cNvPr>
              <p:cNvSpPr txBox="1"/>
              <p:nvPr/>
            </p:nvSpPr>
            <p:spPr>
              <a:xfrm>
                <a:off x="5177627" y="1282867"/>
                <a:ext cx="2775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1,1, ⋯,1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(0°)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1E023-7DD8-513D-8AB8-AFF509FC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27" y="1282867"/>
                <a:ext cx="2775760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C3163E-5F0A-43F8-B3F7-4D6C49685763}"/>
                  </a:ext>
                </a:extLst>
              </p:cNvPr>
              <p:cNvSpPr txBox="1"/>
              <p:nvPr/>
            </p:nvSpPr>
            <p:spPr>
              <a:xfrm>
                <a:off x="8632655" y="1197695"/>
                <a:ext cx="3593420" cy="57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C3163E-5F0A-43F8-B3F7-4D6C49685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55" y="1197695"/>
                <a:ext cx="3593420" cy="579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D455F02-7290-5E17-21A2-B873933D407E}"/>
              </a:ext>
            </a:extLst>
          </p:cNvPr>
          <p:cNvSpPr txBox="1"/>
          <p:nvPr/>
        </p:nvSpPr>
        <p:spPr>
          <a:xfrm>
            <a:off x="842282" y="5833102"/>
            <a:ext cx="7613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Adjusting the weights, it is possible to steer the beam in different directions.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wights depends on the direction of arrivals (DOAs)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ED3FC4-1FFF-48D3-A4F8-B99A3FCEC3C3}"/>
              </a:ext>
            </a:extLst>
          </p:cNvPr>
          <p:cNvSpPr txBox="1"/>
          <p:nvPr/>
        </p:nvSpPr>
        <p:spPr>
          <a:xfrm>
            <a:off x="223024" y="408349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Full digital beamforming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75E91-9F3A-84C1-A2BB-AD3FA7AF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04" y="1373097"/>
            <a:ext cx="4462191" cy="23297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00B5D7-ED72-2451-5152-98610D6AAF9A}"/>
              </a:ext>
            </a:extLst>
          </p:cNvPr>
          <p:cNvSpPr txBox="1"/>
          <p:nvPr/>
        </p:nvSpPr>
        <p:spPr>
          <a:xfrm>
            <a:off x="448592" y="3918857"/>
            <a:ext cx="118011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RF chains (Front-end circuits) are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RF front-end chain typically consists of a band-pass filter, a low-noise amplifier, a mixer, a low-pass filter, and a high </a:t>
            </a:r>
            <a:br>
              <a:rPr lang="en-US" dirty="0"/>
            </a:br>
            <a:r>
              <a:rPr lang="en-US" dirty="0"/>
              <a:t>resolution ADC.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costly than Antenna elements.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limiting factor from the perspective of cost and power consumption for implementing a massive MIMO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8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09BC35-EC1F-F3E7-0774-CAAA931008AC}"/>
              </a:ext>
            </a:extLst>
          </p:cNvPr>
          <p:cNvSpPr txBox="1"/>
          <p:nvPr/>
        </p:nvSpPr>
        <p:spPr>
          <a:xfrm>
            <a:off x="766916" y="984656"/>
            <a:ext cx="10011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Hybrid analog-digital beamforming is a practical choice.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 the high-dimensional received signal into a lower-dimensional space (Analog beamforming)</a:t>
            </a:r>
            <a:br>
              <a:rPr lang="en-US" dirty="0"/>
            </a:br>
            <a:r>
              <a:rPr lang="en-US" dirty="0"/>
              <a:t> before digitization.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The analog version of the received signal is not observable; we can only observe it once it is digitized.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4641B-7ADE-9EBC-B9F6-34B4383E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02" y="2843234"/>
            <a:ext cx="5674017" cy="2763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1B06B-D65A-98CD-33F1-D06A3BE39BB8}"/>
              </a:ext>
            </a:extLst>
          </p:cNvPr>
          <p:cNvSpPr txBox="1"/>
          <p:nvPr/>
        </p:nvSpPr>
        <p:spPr>
          <a:xfrm>
            <a:off x="1670952" y="569823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Hybrid analog-digital beamforming from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395169-5363-5EBD-F3C8-F3A0801E84D1}"/>
                  </a:ext>
                </a:extLst>
              </p:cNvPr>
              <p:cNvSpPr txBox="1"/>
              <p:nvPr/>
            </p:nvSpPr>
            <p:spPr>
              <a:xfrm>
                <a:off x="6335485" y="2879307"/>
                <a:ext cx="5731569" cy="2691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0645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×1=50×1</m:t>
                        </m:r>
                      </m:sup>
                    </m:sSup>
                  </m:oMath>
                </a14:m>
                <a:r>
                  <a:rPr lang="en-US" b="1" dirty="0"/>
                  <a:t>:     </a:t>
                </a:r>
                <a:r>
                  <a:rPr lang="en-US" dirty="0"/>
                  <a:t>Received RF signal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analog beamforming</a:t>
                </a:r>
                <a:br>
                  <a:rPr lang="en-US" dirty="0"/>
                </a:br>
                <a:r>
                  <a:rPr lang="en-US" dirty="0"/>
                  <a:t>			        weights</a:t>
                </a:r>
              </a:p>
              <a:p>
                <a:pPr marL="8064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⋯,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=10×50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806450"/>
                <a:endParaRPr lang="en-US" b="1" dirty="0"/>
              </a:p>
              <a:p>
                <a:pPr marL="806450"/>
                <a:r>
                  <a:rPr lang="en-US" dirty="0"/>
                  <a:t>After analog beamforming, </a:t>
                </a:r>
              </a:p>
              <a:p>
                <a:pPr marL="8064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10×1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806450"/>
                <a:endParaRPr lang="en-US" b="1" dirty="0"/>
              </a:p>
              <a:p>
                <a:pPr marL="806450"/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395169-5363-5EBD-F3C8-F3A0801E8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2879307"/>
                <a:ext cx="5731569" cy="2691058"/>
              </a:xfrm>
              <a:prstGeom prst="rect">
                <a:avLst/>
              </a:prstGeom>
              <a:blipFill>
                <a:blip r:embed="rId3"/>
                <a:stretch>
                  <a:fillRect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1017BA-F559-8540-EB86-2A8A6228794F}"/>
                  </a:ext>
                </a:extLst>
              </p:cNvPr>
              <p:cNvSpPr txBox="1"/>
              <p:nvPr/>
            </p:nvSpPr>
            <p:spPr>
              <a:xfrm>
                <a:off x="6335485" y="5421236"/>
                <a:ext cx="56137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Optimizing the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crucial to get accurate beams.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It is challenging since the analog domain signal is not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observable.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1017BA-F559-8540-EB86-2A8A62287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5421236"/>
                <a:ext cx="5613781" cy="1200329"/>
              </a:xfrm>
              <a:prstGeom prst="rect">
                <a:avLst/>
              </a:prstGeom>
              <a:blipFill>
                <a:blip r:embed="rId4"/>
                <a:stretch>
                  <a:fillRect l="-677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AF0C39-46F6-9008-3378-46132AFBACE7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Hybrid beamforming</a:t>
            </a:r>
          </a:p>
        </p:txBody>
      </p:sp>
    </p:spTree>
    <p:extLst>
      <p:ext uri="{BB962C8B-B14F-4D97-AF65-F5344CB8AC3E}">
        <p14:creationId xmlns:p14="http://schemas.microsoft.com/office/powerpoint/2010/main" val="1481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E7905C-F20F-3E10-71C6-B3ED3CEA77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74373" y="888314"/>
                <a:ext cx="11669888" cy="621162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93737" indent="-342900"/>
                <a:endParaRPr lang="en-US" sz="2000" dirty="0"/>
              </a:p>
              <a:p>
                <a:pPr marL="693737" indent="-342900"/>
                <a:endParaRPr lang="en-US" sz="2000" dirty="0"/>
              </a:p>
              <a:p>
                <a:pPr marL="693737" indent="-342900"/>
                <a:endParaRPr lang="en-US" sz="2000" dirty="0"/>
              </a:p>
              <a:p>
                <a:pPr marL="692150" indent="-342900"/>
                <a:r>
                  <a:rPr lang="en-US" sz="2000" dirty="0"/>
                  <a:t>The posterior of the DOAs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at time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, i.e.,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− 1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provides sufficient statistics for designing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dirty="0"/>
                  <a:t> </a:t>
                </a:r>
                <a:br>
                  <a:rPr lang="en-US" sz="2000" b="1" dirty="0"/>
                </a:br>
                <a:r>
                  <a:rPr lang="en-US" sz="20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  <a:p>
                <a:pPr marL="34925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693737" indent="-342900"/>
                <a:r>
                  <a:rPr lang="en-US" sz="2000" dirty="0"/>
                  <a:t>The neural network is designed to realize the </a:t>
                </a:r>
                <a:br>
                  <a:rPr lang="en-US" sz="2000" dirty="0"/>
                </a:br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acc>
                  </m:oMath>
                </a14:m>
                <a:r>
                  <a:rPr lang="en-US" sz="2000" b="1" dirty="0"/>
                  <a:t>.</a:t>
                </a:r>
              </a:p>
              <a:p>
                <a:pPr marL="693737" indent="-342900" algn="just"/>
                <a:r>
                  <a:rPr lang="en-US" sz="2000" dirty="0"/>
                  <a:t>A fully connected (FC) network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layers is designed to obtain compressive measurement </a:t>
                </a:r>
                <a:br>
                  <a:rPr lang="en-US" sz="2000" dirty="0"/>
                </a:br>
                <a:r>
                  <a:rPr lang="en-US" sz="2000" dirty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at time 𝑡 using DOA distribution 𝒑(𝑡 − 1) from the previous time frame.</a:t>
                </a:r>
              </a:p>
              <a:p>
                <a:pPr marL="0" indent="0">
                  <a:buFont typeface="Arial" panose="020B0604020202020204" pitchFamily="34" charset="0"/>
                  <a:buNone/>
                  <a:tabLst>
                    <a:tab pos="339725" algn="l"/>
                    <a:tab pos="2679700" algn="l"/>
                  </a:tabLst>
                </a:pPr>
                <a:br>
                  <a:rPr lang="en-US" sz="2000" dirty="0"/>
                </a:br>
                <a:r>
                  <a:rPr lang="en-US" sz="2000" dirty="0"/>
                  <a:t>	</a:t>
                </a:r>
              </a:p>
              <a:p>
                <a:pPr marL="0" indent="0">
                  <a:buFont typeface="Arial" panose="020B0604020202020204" pitchFamily="34" charset="0"/>
                  <a:buNone/>
                  <a:tabLst>
                    <a:tab pos="339725" algn="l"/>
                    <a:tab pos="2679700" algn="l"/>
                  </a:tabLst>
                </a:pPr>
                <a:endParaRPr lang="en-US" sz="2000" b="1" dirty="0"/>
              </a:p>
              <a:p>
                <a:pPr marL="692150" indent="0"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E7905C-F20F-3E10-71C6-B3ED3CEA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373" y="888314"/>
                <a:ext cx="11669888" cy="6211623"/>
              </a:xfrm>
              <a:prstGeom prst="rect">
                <a:avLst/>
              </a:prstGeom>
              <a:blipFill>
                <a:blip r:embed="rId2"/>
                <a:stretch>
                  <a:fillRect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4B3DBD6-979C-026C-F6CD-DC2CC2A85CDF}"/>
              </a:ext>
            </a:extLst>
          </p:cNvPr>
          <p:cNvGrpSpPr/>
          <p:nvPr/>
        </p:nvGrpSpPr>
        <p:grpSpPr>
          <a:xfrm>
            <a:off x="6635337" y="1121262"/>
            <a:ext cx="4941294" cy="2916015"/>
            <a:chOff x="7125194" y="1262777"/>
            <a:chExt cx="4941294" cy="29160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FF3E3C-1CE3-0CE1-34C6-AF8432E89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194" y="1262777"/>
              <a:ext cx="4144489" cy="25102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7E2CF15-CF6F-CE4C-9EDF-0A6697BAB398}"/>
                    </a:ext>
                  </a:extLst>
                </p:cNvPr>
                <p:cNvSpPr txBox="1"/>
                <p:nvPr/>
              </p:nvSpPr>
              <p:spPr>
                <a:xfrm>
                  <a:off x="7237474" y="3809460"/>
                  <a:ext cx="48290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Fig 3:Neural network framework for optimizing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7E2CF15-CF6F-CE4C-9EDF-0A6697BAB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474" y="3809460"/>
                  <a:ext cx="482901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5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B5326-8BDD-B1EA-24FF-69FF6485AC2F}"/>
                  </a:ext>
                </a:extLst>
              </p:cNvPr>
              <p:cNvSpPr txBox="1"/>
              <p:nvPr/>
            </p:nvSpPr>
            <p:spPr>
              <a:xfrm>
                <a:off x="223024" y="99801"/>
                <a:ext cx="119689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Neural network-based optimization of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B5326-8BDD-B1EA-24FF-69FF6485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4" y="99801"/>
                <a:ext cx="11968976" cy="584775"/>
              </a:xfrm>
              <a:prstGeom prst="rect">
                <a:avLst/>
              </a:prstGeom>
              <a:blipFill>
                <a:blip r:embed="rId5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1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4B360-BCC2-74C6-D6E5-882EE70C26B4}"/>
                  </a:ext>
                </a:extLst>
              </p:cNvPr>
              <p:cNvSpPr txBox="1"/>
              <p:nvPr/>
            </p:nvSpPr>
            <p:spPr>
              <a:xfrm>
                <a:off x="578397" y="1403622"/>
                <a:ext cx="11533670" cy="555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Using the neural network output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, an analog beamformer is formed  to obtain compressed </a:t>
                </a:r>
                <a:br>
                  <a:rPr lang="en-US" sz="2000" dirty="0"/>
                </a:br>
                <a:r>
                  <a:rPr lang="en-US" sz="2000" dirty="0"/>
                  <a:t>measurements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Based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a digital beamforming approach (MVDR) is used to obtain spatial spectrum estimator</a:t>
                </a:r>
                <a:br>
                  <a:rPr lang="en-US" sz="2000" dirty="0"/>
                </a:br>
                <a:r>
                  <a:rPr lang="en-US" sz="2000" dirty="0"/>
                  <a:t>is used to find the spatial spectrum as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CS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MVDR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𝒚𝒚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.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normalized spatial spectrum can be considered as the posterior distribution of the DOAs at time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which is fed to the neural network again for sequential optimization of 𝚽.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neural network parameters by minimizing the mean square error loss function between the estimated DOA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 and the true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true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batch, expressed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true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84B360-BCC2-74C6-D6E5-882EE70C2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7" y="1403622"/>
                <a:ext cx="11533670" cy="5550366"/>
              </a:xfrm>
              <a:prstGeom prst="rect">
                <a:avLst/>
              </a:prstGeom>
              <a:blipFill>
                <a:blip r:embed="rId2"/>
                <a:stretch>
                  <a:fillRect l="-440" t="-457" r="-220" b="-14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7A93F6-77A9-3B77-CC22-D50E96E3D5BD}"/>
                  </a:ext>
                </a:extLst>
              </p:cNvPr>
              <p:cNvSpPr txBox="1"/>
              <p:nvPr/>
            </p:nvSpPr>
            <p:spPr>
              <a:xfrm>
                <a:off x="223024" y="289371"/>
                <a:ext cx="119689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Neural network-based optimization of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7A93F6-77A9-3B77-CC22-D50E96E3D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4" y="289371"/>
                <a:ext cx="11968976" cy="584775"/>
              </a:xfrm>
              <a:prstGeom prst="rect">
                <a:avLst/>
              </a:prstGeom>
              <a:blipFill>
                <a:blip r:embed="rId3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6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07C4799-B94E-566A-0520-370BC7D8EBAA}"/>
              </a:ext>
            </a:extLst>
          </p:cNvPr>
          <p:cNvGrpSpPr/>
          <p:nvPr/>
        </p:nvGrpSpPr>
        <p:grpSpPr>
          <a:xfrm>
            <a:off x="358417" y="1410273"/>
            <a:ext cx="11364021" cy="3416402"/>
            <a:chOff x="358417" y="939819"/>
            <a:chExt cx="11364021" cy="34164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04696B1-62B2-C495-5761-FCC10836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17" y="939819"/>
              <a:ext cx="3746810" cy="281010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404CAC-D58C-0395-99B6-8B071526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9520" y="940755"/>
              <a:ext cx="3744313" cy="280823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84E3B3-60CE-A316-4FC6-AF8DDA240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8125" y="940755"/>
              <a:ext cx="3744313" cy="28082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CDDDA5-FC12-5993-9CC4-5CBD24127ACC}"/>
                </a:ext>
              </a:extLst>
            </p:cNvPr>
            <p:cNvSpPr txBox="1"/>
            <p:nvPr/>
          </p:nvSpPr>
          <p:spPr>
            <a:xfrm>
              <a:off x="1109207" y="3986889"/>
              <a:ext cx="2245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30 time samples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12C404-A62F-0F3B-D9EF-E0D42CCEDE8D}"/>
                </a:ext>
              </a:extLst>
            </p:cNvPr>
            <p:cNvSpPr txBox="1"/>
            <p:nvPr/>
          </p:nvSpPr>
          <p:spPr>
            <a:xfrm>
              <a:off x="4919061" y="3986889"/>
              <a:ext cx="2245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50 time samples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E36271-EBDF-92C6-AD9A-475039CD14A6}"/>
                </a:ext>
              </a:extLst>
            </p:cNvPr>
            <p:cNvSpPr txBox="1"/>
            <p:nvPr/>
          </p:nvSpPr>
          <p:spPr>
            <a:xfrm>
              <a:off x="8728915" y="3986889"/>
              <a:ext cx="2362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100 time samples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39F9B7-EEF7-8BAC-839A-92338D612579}"/>
                  </a:ext>
                </a:extLst>
              </p:cNvPr>
              <p:cNvSpPr txBox="1"/>
              <p:nvPr/>
            </p:nvSpPr>
            <p:spPr>
              <a:xfrm>
                <a:off x="1144232" y="5035103"/>
                <a:ext cx="3531159" cy="13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</m:oMath>
                </a14:m>
                <a:r>
                  <a:rPr lang="en-US" dirty="0"/>
                  <a:t>receiver antennas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Compressed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Compression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39F9B7-EEF7-8BAC-839A-92338D61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32" y="5035103"/>
                <a:ext cx="3531159" cy="1315168"/>
              </a:xfrm>
              <a:prstGeom prst="rect">
                <a:avLst/>
              </a:prstGeom>
              <a:blipFill>
                <a:blip r:embed="rId5"/>
                <a:stretch>
                  <a:fillRect l="-1434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4557BD-D22C-4128-40A6-19CA4BADD6F6}"/>
              </a:ext>
            </a:extLst>
          </p:cNvPr>
          <p:cNvSpPr txBox="1"/>
          <p:nvPr/>
        </p:nvSpPr>
        <p:spPr>
          <a:xfrm>
            <a:off x="6041676" y="4826675"/>
            <a:ext cx="57919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fully connected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500 nodes in each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 out rate  =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of training data = 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of test data =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SNR is chosen randomly between 0 to 20dB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rate progressively decreasing from 0.1 to 0.001.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D2F84-7844-9FDE-7AF5-E1EDD5D0F493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AA246-7C2E-C87D-4130-2EA661A93830}"/>
              </a:ext>
            </a:extLst>
          </p:cNvPr>
          <p:cNvSpPr txBox="1"/>
          <p:nvPr/>
        </p:nvSpPr>
        <p:spPr>
          <a:xfrm>
            <a:off x="670289" y="936727"/>
            <a:ext cx="782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estimated spectrum converges to have sharp peaks at the true signal DOAs</a:t>
            </a:r>
          </a:p>
        </p:txBody>
      </p:sp>
    </p:spTree>
    <p:extLst>
      <p:ext uri="{BB962C8B-B14F-4D97-AF65-F5344CB8AC3E}">
        <p14:creationId xmlns:p14="http://schemas.microsoft.com/office/powerpoint/2010/main" val="301000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CC2778-6362-C696-B399-9E1567DE2F67}"/>
              </a:ext>
            </a:extLst>
          </p:cNvPr>
          <p:cNvGrpSpPr/>
          <p:nvPr/>
        </p:nvGrpSpPr>
        <p:grpSpPr>
          <a:xfrm>
            <a:off x="476166" y="684576"/>
            <a:ext cx="7650292" cy="5743673"/>
            <a:chOff x="1020460" y="-58522"/>
            <a:chExt cx="8141509" cy="63992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929254D-B683-0C6F-F807-B25D2C06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460" y="-58522"/>
              <a:ext cx="4087541" cy="306565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30C720-57D3-C904-CBA5-FF458D10E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681" y="3277519"/>
              <a:ext cx="4084320" cy="30632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E8AC42-CA41-E121-CF0C-84442648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7649" y="3277519"/>
              <a:ext cx="4084320" cy="306324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2D5027-03C1-B54B-0FD8-A20319E51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981" y="2134204"/>
            <a:ext cx="37211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D284C-C2DA-EA1A-1F04-24C4A1BC11EF}"/>
                  </a:ext>
                </a:extLst>
              </p:cNvPr>
              <p:cNvSpPr txBox="1"/>
              <p:nvPr/>
            </p:nvSpPr>
            <p:spPr>
              <a:xfrm>
                <a:off x="8564137" y="3813717"/>
                <a:ext cx="3151697" cy="1239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Number of trials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Number of sources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Estimated DOA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source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trial.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D284C-C2DA-EA1A-1F04-24C4A1BC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137" y="3813717"/>
                <a:ext cx="3151697" cy="1239827"/>
              </a:xfrm>
              <a:prstGeom prst="rect">
                <a:avLst/>
              </a:prstGeom>
              <a:blipFill>
                <a:blip r:embed="rId7"/>
                <a:stretch>
                  <a:fillRect l="-1205" t="-204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DC1E66-8DF6-866B-DC67-BE4DC38F0204}"/>
              </a:ext>
            </a:extLst>
          </p:cNvPr>
          <p:cNvSpPr txBox="1"/>
          <p:nvPr/>
        </p:nvSpPr>
        <p:spPr>
          <a:xfrm>
            <a:off x="223024" y="99801"/>
            <a:ext cx="1196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108149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1333</Words>
  <Application>Microsoft Macintosh PowerPoint</Application>
  <PresentationFormat>Widescreen</PresentationFormat>
  <Paragraphs>170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Saidur Rahman Pavel</dc:creator>
  <cp:lastModifiedBy>Md. Saidur Rahman Pavel</cp:lastModifiedBy>
  <cp:revision>18</cp:revision>
  <dcterms:created xsi:type="dcterms:W3CDTF">2023-10-12T02:47:49Z</dcterms:created>
  <dcterms:modified xsi:type="dcterms:W3CDTF">2023-12-07T18:04:39Z</dcterms:modified>
</cp:coreProperties>
</file>