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CA"/>
    <a:srgbClr val="FAE960"/>
    <a:srgbClr val="3CC082"/>
    <a:srgbClr val="CE1300"/>
    <a:srgbClr val="009CA0"/>
    <a:srgbClr val="16C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6"/>
    <p:restoredTop sz="76395"/>
  </p:normalViewPr>
  <p:slideViewPr>
    <p:cSldViewPr snapToGrid="0" snapToObjects="1">
      <p:cViewPr varScale="1">
        <p:scale>
          <a:sx n="96" d="100"/>
          <a:sy n="96" d="100"/>
        </p:scale>
        <p:origin x="20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D6FAD-6D9A-094A-B857-9058973825A0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6D349-748E-AA48-88A1-F6436A0D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9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D349-748E-AA48-88A1-F6436A0DDC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53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D349-748E-AA48-88A1-F6436A0DDC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5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D349-748E-AA48-88A1-F6436A0DDC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48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D349-748E-AA48-88A1-F6436A0DDC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36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D349-748E-AA48-88A1-F6436A0DDC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55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D349-748E-AA48-88A1-F6436A0DDC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05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D349-748E-AA48-88A1-F6436A0DDC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33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D349-748E-AA48-88A1-F6436A0DDC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94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D349-748E-AA48-88A1-F6436A0DDC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17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D349-748E-AA48-88A1-F6436A0DDC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4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hpo.jax.org/app/browse/term/HP:000163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9478-800D-474D-B9E6-071B8C904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253" y="1148330"/>
            <a:ext cx="11545747" cy="254048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halkboard" panose="03050602040202020205" pitchFamily="66" charset="77"/>
                <a:cs typeface="Beirut" pitchFamily="2" charset="-78"/>
              </a:rPr>
              <a:t>Identifying relationship between genes and human ontology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20FE6-0837-364D-A01B-D801DB20D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688811"/>
            <a:ext cx="9448800" cy="685800"/>
          </a:xfrm>
        </p:spPr>
        <p:txBody>
          <a:bodyPr/>
          <a:lstStyle/>
          <a:p>
            <a:r>
              <a:rPr lang="en-US" dirty="0">
                <a:solidFill>
                  <a:srgbClr val="16C8F7"/>
                </a:solidFill>
                <a:latin typeface="Chalkboard" panose="03050602040202020205" pitchFamily="66" charset="77"/>
              </a:rPr>
              <a:t>By: Rushabh Patel</a:t>
            </a:r>
          </a:p>
        </p:txBody>
      </p:sp>
    </p:spTree>
    <p:extLst>
      <p:ext uri="{BB962C8B-B14F-4D97-AF65-F5344CB8AC3E}">
        <p14:creationId xmlns:p14="http://schemas.microsoft.com/office/powerpoint/2010/main" val="307778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E9DE6-33BC-7D47-8F49-721A0C51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489" y="327422"/>
            <a:ext cx="8610600" cy="1293028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halkboard" panose="03050602040202020205" pitchFamily="66" charset="77"/>
              </a:rPr>
              <a:t>Results</a:t>
            </a:r>
          </a:p>
        </p:txBody>
      </p:sp>
      <p:pic>
        <p:nvPicPr>
          <p:cNvPr id="2052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5A63F82B-AA50-A81C-65CB-C47A0C625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30" y="1668314"/>
            <a:ext cx="4911234" cy="498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C6662859-1C36-EDC3-3943-8DB5E55F7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47" y="1620450"/>
            <a:ext cx="5056909" cy="50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977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E9DE6-33BC-7D47-8F49-721A0C51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489" y="327422"/>
            <a:ext cx="8610600" cy="1293028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halkboard" panose="03050602040202020205" pitchFamily="66" charset="77"/>
              </a:rPr>
              <a:t>Results</a:t>
            </a:r>
          </a:p>
        </p:txBody>
      </p:sp>
      <p:pic>
        <p:nvPicPr>
          <p:cNvPr id="4098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7912888E-E598-2E76-A112-9F53974B0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59" y="1455591"/>
            <a:ext cx="5112720" cy="50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C082CFE1-C099-408A-A78C-167898E7F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0" y="1455590"/>
            <a:ext cx="5259532" cy="50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261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46A79-A7D4-3346-BFA6-D875041A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0" y="512124"/>
            <a:ext cx="8610600" cy="1293028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halkboard" panose="03050602040202020205" pitchFamily="66" charset="77"/>
              </a:rPr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BBA93-2582-B941-9576-21446C11BCCD}"/>
              </a:ext>
            </a:extLst>
          </p:cNvPr>
          <p:cNvSpPr txBox="1">
            <a:spLocks/>
          </p:cNvSpPr>
          <p:nvPr/>
        </p:nvSpPr>
        <p:spPr>
          <a:xfrm>
            <a:off x="689919" y="2475443"/>
            <a:ext cx="10051654" cy="37127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latin typeface="Chalkboard" panose="03050602040202020205" pitchFamily="66" charset="77"/>
              </a:rPr>
              <a:t>Using more data to train the model which basically includes </a:t>
            </a:r>
            <a:r>
              <a:rPr lang="en-US" dirty="0" err="1">
                <a:latin typeface="Chalkboard" panose="03050602040202020205" pitchFamily="66" charset="77"/>
              </a:rPr>
              <a:t>omim</a:t>
            </a:r>
            <a:r>
              <a:rPr lang="en-US" dirty="0">
                <a:latin typeface="Chalkboard" panose="03050602040202020205" pitchFamily="66" charset="77"/>
              </a:rPr>
              <a:t> dataset.</a:t>
            </a:r>
          </a:p>
          <a:p>
            <a:pPr algn="just"/>
            <a:endParaRPr lang="en-US" dirty="0">
              <a:latin typeface="Chalkboard" panose="03050602040202020205" pitchFamily="66" charset="77"/>
            </a:endParaRPr>
          </a:p>
          <a:p>
            <a:pPr algn="just"/>
            <a:r>
              <a:rPr lang="en-US" dirty="0">
                <a:latin typeface="Chalkboard" panose="03050602040202020205" pitchFamily="66" charset="77"/>
              </a:rPr>
              <a:t>Hyper parameter tuning for models like Neural Network.</a:t>
            </a:r>
          </a:p>
          <a:p>
            <a:pPr marL="0" indent="0" algn="just">
              <a:buNone/>
            </a:pPr>
            <a:r>
              <a:rPr lang="en-US" dirty="0">
                <a:latin typeface="Chalkboard" panose="03050602040202020205" pitchFamily="66" charset="77"/>
              </a:rPr>
              <a:t> </a:t>
            </a:r>
          </a:p>
          <a:p>
            <a:pPr algn="just"/>
            <a:r>
              <a:rPr lang="en-US" dirty="0">
                <a:latin typeface="Chalkboard" panose="03050602040202020205" pitchFamily="66" charset="77"/>
              </a:rPr>
              <a:t>Prediction Interpretability using </a:t>
            </a:r>
            <a:r>
              <a:rPr lang="en-US" dirty="0" err="1">
                <a:latin typeface="Chalkboard" panose="03050602040202020205" pitchFamily="66" charset="77"/>
              </a:rPr>
              <a:t>Shap</a:t>
            </a:r>
            <a:r>
              <a:rPr lang="en-US" dirty="0">
                <a:latin typeface="Chalkboard" panose="03050602040202020205" pitchFamily="66" charset="77"/>
              </a:rPr>
              <a:t> values.</a:t>
            </a:r>
          </a:p>
        </p:txBody>
      </p:sp>
    </p:spTree>
    <p:extLst>
      <p:ext uri="{BB962C8B-B14F-4D97-AF65-F5344CB8AC3E}">
        <p14:creationId xmlns:p14="http://schemas.microsoft.com/office/powerpoint/2010/main" val="2638210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275F-2A85-A74B-9FD1-8B9B1BD49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855" y="1855957"/>
            <a:ext cx="9448800" cy="1825096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halkboard" panose="03050602040202020205" pitchFamily="66" charset="77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4683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2AC6-0DD9-C749-827C-2B25FD80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39340"/>
            <a:ext cx="8610600" cy="1293028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halkboard" panose="03050602040202020205" pitchFamily="66" charset="77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FE5BA-0EC2-4147-A2EE-B25BED377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07" y="1571709"/>
            <a:ext cx="11060128" cy="48290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Chalkboard" panose="03050602040202020205" pitchFamily="66" charset="77"/>
            </a:endParaRPr>
          </a:p>
          <a:p>
            <a:r>
              <a:rPr lang="en-US" dirty="0">
                <a:latin typeface="Chalkboard" panose="03050602040202020205" pitchFamily="66" charset="77"/>
              </a:rPr>
              <a:t>Introduction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latin typeface="Chalkboard" panose="03050602040202020205" pitchFamily="66" charset="77"/>
              </a:rPr>
              <a:t>	What is HPO?</a:t>
            </a:r>
          </a:p>
          <a:p>
            <a:r>
              <a:rPr lang="en-US" dirty="0">
                <a:latin typeface="Chalkboard" panose="03050602040202020205" pitchFamily="66" charset="77"/>
              </a:rPr>
              <a:t>Objective</a:t>
            </a:r>
          </a:p>
          <a:p>
            <a:r>
              <a:rPr lang="en-US" dirty="0">
                <a:latin typeface="Chalkboard" panose="03050602040202020205" pitchFamily="66" charset="77"/>
              </a:rPr>
              <a:t>Data Description &amp; source</a:t>
            </a:r>
          </a:p>
          <a:p>
            <a:r>
              <a:rPr lang="en-US" dirty="0">
                <a:latin typeface="Chalkboard" panose="03050602040202020205" pitchFamily="66" charset="77"/>
              </a:rPr>
              <a:t>Methods: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latin typeface="Chalkboard" panose="03050602040202020205" pitchFamily="66" charset="77"/>
              </a:rPr>
              <a:t> 	Representing data in Graph.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latin typeface="Chalkboard" panose="03050602040202020205" pitchFamily="66" charset="77"/>
              </a:rPr>
              <a:t> 	Extracting features from Nodes using Node2Vec.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latin typeface="Chalkboard" panose="03050602040202020205" pitchFamily="66" charset="77"/>
              </a:rPr>
              <a:t> 	Applying supervised machine learning  algorithms to predict links.</a:t>
            </a:r>
          </a:p>
          <a:p>
            <a:r>
              <a:rPr lang="en-US" dirty="0">
                <a:latin typeface="Chalkboard" panose="03050602040202020205" pitchFamily="66" charset="77"/>
              </a:rPr>
              <a:t>Results</a:t>
            </a:r>
          </a:p>
          <a:p>
            <a:r>
              <a:rPr lang="en-US" dirty="0">
                <a:latin typeface="Chalkboard" panose="03050602040202020205" pitchFamily="66" charset="77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319630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487C-1806-DE4F-BFA3-870EF2D8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483" y="1056903"/>
            <a:ext cx="4253415" cy="34274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halkboard" panose="03050602040202020205" pitchFamily="66" charset="77"/>
              </a:rPr>
              <a:t>HPO Graph for Skin Cancer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D961472-22D1-6E41-8D10-381F369B0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24" y="1530527"/>
            <a:ext cx="6510376" cy="526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64FE37-8FAA-DB8F-5E71-0B105442C0FD}"/>
              </a:ext>
            </a:extLst>
          </p:cNvPr>
          <p:cNvSpPr/>
          <p:nvPr/>
        </p:nvSpPr>
        <p:spPr>
          <a:xfrm>
            <a:off x="142122" y="2739541"/>
            <a:ext cx="7766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halkboard" panose="03050602040202020205" pitchFamily="66" charset="77"/>
              </a:rPr>
              <a:t>The Human Phenotype Ontology (HPO) provides a standardized vocabulary of phenotypic abnormalities encountered in human disease.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halkboard" panose="03050602040202020205" pitchFamily="66" charset="77"/>
              </a:rPr>
              <a:t>Each term in the HPO describes a phenotypic abnormality, such as </a:t>
            </a:r>
            <a:r>
              <a:rPr lang="en-US" sz="2400" dirty="0">
                <a:latin typeface="Chalkboard" panose="03050602040202020205" pitchFamily="66" charset="77"/>
                <a:hlinkClick r:id="rId4"/>
              </a:rPr>
              <a:t>Atrial septal defect</a:t>
            </a:r>
            <a:r>
              <a:rPr lang="en-US" sz="2400" dirty="0">
                <a:latin typeface="Chalkboard" panose="03050602040202020205" pitchFamily="66" charset="77"/>
              </a:rPr>
              <a:t>. </a:t>
            </a:r>
          </a:p>
          <a:p>
            <a:pPr algn="just"/>
            <a:endParaRPr lang="en-US" sz="2400" dirty="0">
              <a:latin typeface="Chalkboard" panose="03050602040202020205" pitchFamily="66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65C0E9-626D-A0D6-4A4B-F98AFC0BD0AC}"/>
              </a:ext>
            </a:extLst>
          </p:cNvPr>
          <p:cNvSpPr txBox="1">
            <a:spLocks/>
          </p:cNvSpPr>
          <p:nvPr/>
        </p:nvSpPr>
        <p:spPr>
          <a:xfrm>
            <a:off x="5681624" y="-367008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halkboard" panose="03050602040202020205" pitchFamily="66" charset="77"/>
              </a:rPr>
              <a:t>Human phenotype ontology</a:t>
            </a:r>
          </a:p>
        </p:txBody>
      </p:sp>
    </p:spTree>
    <p:extLst>
      <p:ext uri="{BB962C8B-B14F-4D97-AF65-F5344CB8AC3E}">
        <p14:creationId xmlns:p14="http://schemas.microsoft.com/office/powerpoint/2010/main" val="269779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2AC6-0DD9-C749-827C-2B25FD80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39340"/>
            <a:ext cx="8610600" cy="1293028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halkboard" panose="03050602040202020205" pitchFamily="66" charset="77"/>
              </a:rPr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FE5BA-0EC2-4147-A2EE-B25BED377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52" y="2103092"/>
            <a:ext cx="5532895" cy="3827050"/>
          </a:xfrm>
        </p:spPr>
        <p:txBody>
          <a:bodyPr>
            <a:norm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Link Prediction: The objective of link prediction is to identify pairs of nodes that will either form a link or not in the future.</a:t>
            </a:r>
          </a:p>
          <a:p>
            <a:r>
              <a:rPr lang="en-US" dirty="0">
                <a:latin typeface="Chalkboard" panose="03050602040202020205" pitchFamily="66" charset="77"/>
              </a:rPr>
              <a:t>GOAL: To predict plausible links between phenotypes and genes using supervised machine learning algorithms.</a:t>
            </a:r>
          </a:p>
          <a:p>
            <a:pPr marL="0" indent="0">
              <a:buNone/>
            </a:pPr>
            <a:endParaRPr lang="en-US" dirty="0">
              <a:latin typeface="Chalkboard" panose="03050602040202020205" pitchFamily="66" charset="77"/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CF42C83E-6339-E544-AF6B-6AABDDFBB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59859"/>
            <a:ext cx="6096000" cy="51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77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2932-81A2-7E45-B034-853911E7A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909" y="370833"/>
            <a:ext cx="8610600" cy="1293028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halkboard" panose="03050602040202020205" pitchFamily="66" charset="77"/>
              </a:rPr>
              <a:t>Data Description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AB2A39-DE3A-C444-B83A-70DD5954A6AB}"/>
              </a:ext>
            </a:extLst>
          </p:cNvPr>
          <p:cNvSpPr txBox="1">
            <a:spLocks/>
          </p:cNvSpPr>
          <p:nvPr/>
        </p:nvSpPr>
        <p:spPr>
          <a:xfrm>
            <a:off x="766461" y="2049623"/>
            <a:ext cx="11106451" cy="52862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latin typeface="Chalkboard" panose="03050602040202020205" pitchFamily="66" charset="77"/>
              </a:rPr>
              <a:t>The data provides link between gene &amp; HPO terms.</a:t>
            </a:r>
          </a:p>
          <a:p>
            <a:pPr algn="just"/>
            <a:r>
              <a:rPr lang="en-US" dirty="0">
                <a:latin typeface="Chalkboard" panose="03050602040202020205" pitchFamily="66" charset="77"/>
              </a:rPr>
              <a:t>Each HPO terms associated with variants in a gene are assigned to that gene in this data. </a:t>
            </a:r>
          </a:p>
          <a:p>
            <a:pPr algn="just"/>
            <a:r>
              <a:rPr lang="en-US" dirty="0">
                <a:latin typeface="Chalkboard" panose="03050602040202020205" pitchFamily="66" charset="77"/>
              </a:rPr>
              <a:t>We will be using mappings from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halkboard" panose="03050602040202020205" pitchFamily="66" charset="77"/>
              </a:rPr>
              <a:t>Orpha</a:t>
            </a:r>
            <a:r>
              <a:rPr lang="en-US" dirty="0">
                <a:latin typeface="Chalkboard" panose="03050602040202020205" pitchFamily="66" charset="77"/>
              </a:rPr>
              <a:t> data for this project. It can be extended to use more larger dataset.</a:t>
            </a:r>
          </a:p>
          <a:p>
            <a:pPr algn="just"/>
            <a:r>
              <a:rPr lang="en-US" dirty="0">
                <a:latin typeface="Chalkboard" panose="03050602040202020205" pitchFamily="66" charset="77"/>
              </a:rPr>
              <a:t>We have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halkboard" panose="03050602040202020205" pitchFamily="66" charset="77"/>
              </a:rPr>
              <a:t>8430</a:t>
            </a:r>
            <a:r>
              <a:rPr lang="en-US" dirty="0">
                <a:latin typeface="Chalkboard" panose="03050602040202020205" pitchFamily="66" charset="77"/>
              </a:rPr>
              <a:t> unique HPO &amp; Gene types.</a:t>
            </a:r>
          </a:p>
          <a:p>
            <a:pPr algn="just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9A1F1A-CF08-2449-B49B-713490BD68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E1E1E"/>
              </a:clrFrom>
              <a:clrTo>
                <a:srgbClr val="1E1E1E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4779343" y="4484139"/>
            <a:ext cx="2783830" cy="225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49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A200C-CCC6-3B45-A068-025CDB1E7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462" y="272221"/>
            <a:ext cx="8610600" cy="1293028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halkboard" panose="03050602040202020205" pitchFamily="66" charset="77"/>
              </a:rPr>
              <a:t>Flow Chart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FBAACE1-E6C9-BE4B-B3DE-07672FD49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49" y="1195473"/>
            <a:ext cx="7106964" cy="539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658B1E-EB96-E85C-9629-53D3CCF624FF}"/>
              </a:ext>
            </a:extLst>
          </p:cNvPr>
          <p:cNvSpPr txBox="1"/>
          <p:nvPr/>
        </p:nvSpPr>
        <p:spPr>
          <a:xfrm>
            <a:off x="10205605" y="3311237"/>
            <a:ext cx="886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Neural Network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8EB542-C278-FE68-9C29-43868BBDE8E9}"/>
              </a:ext>
            </a:extLst>
          </p:cNvPr>
          <p:cNvSpPr/>
          <p:nvPr/>
        </p:nvSpPr>
        <p:spPr>
          <a:xfrm>
            <a:off x="7758545" y="4558145"/>
            <a:ext cx="775855" cy="401782"/>
          </a:xfrm>
          <a:prstGeom prst="rect">
            <a:avLst/>
          </a:prstGeom>
          <a:solidFill>
            <a:srgbClr val="FEF1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47C52D-ADAD-0D61-84B9-1DF783060DF6}"/>
              </a:ext>
            </a:extLst>
          </p:cNvPr>
          <p:cNvSpPr/>
          <p:nvPr/>
        </p:nvSpPr>
        <p:spPr>
          <a:xfrm>
            <a:off x="6345381" y="4558145"/>
            <a:ext cx="775855" cy="401782"/>
          </a:xfrm>
          <a:prstGeom prst="rect">
            <a:avLst/>
          </a:prstGeom>
          <a:solidFill>
            <a:srgbClr val="FEF1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1E03FB-7ED5-337B-6DF6-74B69F7942B5}"/>
              </a:ext>
            </a:extLst>
          </p:cNvPr>
          <p:cNvSpPr txBox="1"/>
          <p:nvPr/>
        </p:nvSpPr>
        <p:spPr>
          <a:xfrm>
            <a:off x="6345381" y="4544290"/>
            <a:ext cx="88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" pitchFamily="2" charset="0"/>
              </a:rPr>
              <a:t>Neural Network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B4EFB-2890-1509-1593-82E87EB928E5}"/>
              </a:ext>
            </a:extLst>
          </p:cNvPr>
          <p:cNvSpPr txBox="1"/>
          <p:nvPr/>
        </p:nvSpPr>
        <p:spPr>
          <a:xfrm>
            <a:off x="7763322" y="4498262"/>
            <a:ext cx="886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00431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5C1A1-C9EA-EA41-9622-7D4E822E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545" y="186304"/>
            <a:ext cx="8610600" cy="1293028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halkboard" panose="03050602040202020205" pitchFamily="66" charset="77"/>
              </a:rPr>
              <a:t>Data Preparation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3BE81E-C074-EC43-B02C-957F01919387}"/>
              </a:ext>
            </a:extLst>
          </p:cNvPr>
          <p:cNvSpPr txBox="1">
            <a:spLocks/>
          </p:cNvSpPr>
          <p:nvPr/>
        </p:nvSpPr>
        <p:spPr>
          <a:xfrm>
            <a:off x="542774" y="2070643"/>
            <a:ext cx="11106451" cy="52862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latin typeface="Chalkboard" panose="03050602040202020205" pitchFamily="66" charset="77"/>
              </a:rPr>
              <a:t>We prepare the dataset using undirected graph.</a:t>
            </a:r>
          </a:p>
          <a:p>
            <a:pPr algn="just"/>
            <a:r>
              <a:rPr lang="en-US" dirty="0">
                <a:latin typeface="Chalkboard" panose="03050602040202020205" pitchFamily="66" charset="77"/>
              </a:rPr>
              <a:t>Retrieve Unconnected Node Pairs – Negative Samples </a:t>
            </a:r>
          </a:p>
          <a:p>
            <a:pPr algn="just"/>
            <a:r>
              <a:rPr lang="en-US" dirty="0">
                <a:latin typeface="Chalkboard" panose="03050602040202020205" pitchFamily="66" charset="77"/>
              </a:rPr>
              <a:t>Retrieve Connected Node Pairs - Positive Samples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A11B55-E891-C74C-8DE8-5F881F11002B}"/>
              </a:ext>
            </a:extLst>
          </p:cNvPr>
          <p:cNvSpPr txBox="1"/>
          <p:nvPr/>
        </p:nvSpPr>
        <p:spPr>
          <a:xfrm>
            <a:off x="9009702" y="4102318"/>
            <a:ext cx="1168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HP:0000175</a:t>
            </a:r>
          </a:p>
        </p:txBody>
      </p:sp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5B115C34-3BF3-E146-B4D5-BBDDA60A0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1128"/>
              </p:ext>
            </p:extLst>
          </p:nvPr>
        </p:nvGraphicFramePr>
        <p:xfrm>
          <a:off x="6520872" y="4356234"/>
          <a:ext cx="3288147" cy="1626372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884628">
                  <a:extLst>
                    <a:ext uri="{9D8B030D-6E8A-4147-A177-3AD203B41FA5}">
                      <a16:colId xmlns:a16="http://schemas.microsoft.com/office/drawing/2014/main" val="4152635406"/>
                    </a:ext>
                  </a:extLst>
                </a:gridCol>
                <a:gridCol w="759445">
                  <a:extLst>
                    <a:ext uri="{9D8B030D-6E8A-4147-A177-3AD203B41FA5}">
                      <a16:colId xmlns:a16="http://schemas.microsoft.com/office/drawing/2014/main" val="1379758015"/>
                    </a:ext>
                  </a:extLst>
                </a:gridCol>
                <a:gridCol w="822037">
                  <a:extLst>
                    <a:ext uri="{9D8B030D-6E8A-4147-A177-3AD203B41FA5}">
                      <a16:colId xmlns:a16="http://schemas.microsoft.com/office/drawing/2014/main" val="3414287346"/>
                    </a:ext>
                  </a:extLst>
                </a:gridCol>
                <a:gridCol w="822037">
                  <a:extLst>
                    <a:ext uri="{9D8B030D-6E8A-4147-A177-3AD203B41FA5}">
                      <a16:colId xmlns:a16="http://schemas.microsoft.com/office/drawing/2014/main" val="2840431812"/>
                    </a:ext>
                  </a:extLst>
                </a:gridCol>
              </a:tblGrid>
              <a:tr h="40659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038064"/>
                  </a:ext>
                </a:extLst>
              </a:tr>
              <a:tr h="40659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570507"/>
                  </a:ext>
                </a:extLst>
              </a:tr>
              <a:tr h="40659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837900"/>
                  </a:ext>
                </a:extLst>
              </a:tr>
              <a:tr h="40659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591984"/>
                  </a:ext>
                </a:extLst>
              </a:tr>
            </a:tbl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7A208FFC-7B62-C045-8363-F690530355D0}"/>
              </a:ext>
            </a:extLst>
          </p:cNvPr>
          <p:cNvSpPr/>
          <p:nvPr/>
        </p:nvSpPr>
        <p:spPr>
          <a:xfrm>
            <a:off x="1773382" y="4151900"/>
            <a:ext cx="637309" cy="63730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A256135-0E37-9543-A6E2-6AC8AA644224}"/>
              </a:ext>
            </a:extLst>
          </p:cNvPr>
          <p:cNvSpPr/>
          <p:nvPr/>
        </p:nvSpPr>
        <p:spPr>
          <a:xfrm>
            <a:off x="1893454" y="5163282"/>
            <a:ext cx="637309" cy="63730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572E439-6EF8-7344-92F2-0A20D02E4488}"/>
              </a:ext>
            </a:extLst>
          </p:cNvPr>
          <p:cNvSpPr/>
          <p:nvPr/>
        </p:nvSpPr>
        <p:spPr>
          <a:xfrm>
            <a:off x="3191164" y="4174606"/>
            <a:ext cx="637309" cy="63730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25E4B0A-3095-CA43-A945-FF0F1E54064A}"/>
              </a:ext>
            </a:extLst>
          </p:cNvPr>
          <p:cNvSpPr/>
          <p:nvPr/>
        </p:nvSpPr>
        <p:spPr>
          <a:xfrm>
            <a:off x="3528291" y="5421900"/>
            <a:ext cx="637309" cy="63730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9C4E573-A696-B44B-8222-AD2CE0973484}"/>
              </a:ext>
            </a:extLst>
          </p:cNvPr>
          <p:cNvCxnSpPr>
            <a:stCxn id="32" idx="6"/>
            <a:endCxn id="34" idx="2"/>
          </p:cNvCxnSpPr>
          <p:nvPr/>
        </p:nvCxnSpPr>
        <p:spPr>
          <a:xfrm>
            <a:off x="2410691" y="4470555"/>
            <a:ext cx="780473" cy="22706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E88FEA8-D966-AF4D-9366-FAA0831562A8}"/>
              </a:ext>
            </a:extLst>
          </p:cNvPr>
          <p:cNvCxnSpPr>
            <a:cxnSpLocks/>
            <a:endCxn id="34" idx="3"/>
          </p:cNvCxnSpPr>
          <p:nvPr/>
        </p:nvCxnSpPr>
        <p:spPr>
          <a:xfrm flipV="1">
            <a:off x="2530763" y="4718583"/>
            <a:ext cx="753733" cy="779518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39BE6E3-45BB-DD41-9BFE-4A2833A97FF9}"/>
              </a:ext>
            </a:extLst>
          </p:cNvPr>
          <p:cNvCxnSpPr>
            <a:cxnSpLocks/>
            <a:stCxn id="33" idx="5"/>
            <a:endCxn id="35" idx="2"/>
          </p:cNvCxnSpPr>
          <p:nvPr/>
        </p:nvCxnSpPr>
        <p:spPr>
          <a:xfrm>
            <a:off x="2437431" y="5707259"/>
            <a:ext cx="1090860" cy="33296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631B3A8-676F-5A42-8AA7-60E2537F28C9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3531568" y="4796807"/>
            <a:ext cx="315378" cy="625093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DAB0E7D-E5C3-FA4F-A071-D094EEC6310A}"/>
              </a:ext>
            </a:extLst>
          </p:cNvPr>
          <p:cNvSpPr txBox="1"/>
          <p:nvPr/>
        </p:nvSpPr>
        <p:spPr>
          <a:xfrm>
            <a:off x="1721408" y="4385538"/>
            <a:ext cx="753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HP:0000951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DAC8D2-BE45-F44F-8235-C5212A3721C2}"/>
              </a:ext>
            </a:extLst>
          </p:cNvPr>
          <p:cNvSpPr txBox="1"/>
          <p:nvPr/>
        </p:nvSpPr>
        <p:spPr>
          <a:xfrm>
            <a:off x="3117347" y="4402540"/>
            <a:ext cx="8482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ORPHA:1427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0B9EE0-889B-9941-BD63-CC7A2E4BF124}"/>
              </a:ext>
            </a:extLst>
          </p:cNvPr>
          <p:cNvSpPr txBox="1"/>
          <p:nvPr/>
        </p:nvSpPr>
        <p:spPr>
          <a:xfrm>
            <a:off x="3469289" y="5647335"/>
            <a:ext cx="753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HP:0000175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42B223-3DE2-E84B-8E27-DCC07F164CE1}"/>
              </a:ext>
            </a:extLst>
          </p:cNvPr>
          <p:cNvSpPr txBox="1"/>
          <p:nvPr/>
        </p:nvSpPr>
        <p:spPr>
          <a:xfrm>
            <a:off x="1824166" y="5401215"/>
            <a:ext cx="753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ORPHA:763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9DFDCF-9F63-3340-93E9-4DE9C488210F}"/>
              </a:ext>
            </a:extLst>
          </p:cNvPr>
          <p:cNvSpPr txBox="1"/>
          <p:nvPr/>
        </p:nvSpPr>
        <p:spPr>
          <a:xfrm>
            <a:off x="5571835" y="4442720"/>
            <a:ext cx="1168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HP:0000951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D8B6A0-6CD9-D541-9EE1-BBAFCE028830}"/>
              </a:ext>
            </a:extLst>
          </p:cNvPr>
          <p:cNvSpPr txBox="1"/>
          <p:nvPr/>
        </p:nvSpPr>
        <p:spPr>
          <a:xfrm>
            <a:off x="5571835" y="4837466"/>
            <a:ext cx="1168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ORPHA:1427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2CD1D6-33B8-064A-9C65-EEDCA781078B}"/>
              </a:ext>
            </a:extLst>
          </p:cNvPr>
          <p:cNvSpPr txBox="1"/>
          <p:nvPr/>
        </p:nvSpPr>
        <p:spPr>
          <a:xfrm>
            <a:off x="5582346" y="5262716"/>
            <a:ext cx="1168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ORPHA:763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BB6107-3A9B-804F-AB88-F965BCA89214}"/>
              </a:ext>
            </a:extLst>
          </p:cNvPr>
          <p:cNvSpPr txBox="1"/>
          <p:nvPr/>
        </p:nvSpPr>
        <p:spPr>
          <a:xfrm>
            <a:off x="5597976" y="5643565"/>
            <a:ext cx="1168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HP:0000175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05BA65-4ED5-464E-A7E2-37335BA0F445}"/>
              </a:ext>
            </a:extLst>
          </p:cNvPr>
          <p:cNvSpPr txBox="1"/>
          <p:nvPr/>
        </p:nvSpPr>
        <p:spPr>
          <a:xfrm>
            <a:off x="8950518" y="3996380"/>
            <a:ext cx="1168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HP:0000175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579BCB4-AFF6-DE4E-A690-024E06B00BFC}"/>
              </a:ext>
            </a:extLst>
          </p:cNvPr>
          <p:cNvSpPr txBox="1"/>
          <p:nvPr/>
        </p:nvSpPr>
        <p:spPr>
          <a:xfrm>
            <a:off x="8135624" y="3998560"/>
            <a:ext cx="1168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ORPHA:763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7A1234-0186-1F4D-8CD1-B9CD7CF3057B}"/>
              </a:ext>
            </a:extLst>
          </p:cNvPr>
          <p:cNvSpPr txBox="1"/>
          <p:nvPr/>
        </p:nvSpPr>
        <p:spPr>
          <a:xfrm>
            <a:off x="7310220" y="4006255"/>
            <a:ext cx="1168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ORPHA:1427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AFF3DA-C652-1A41-8F16-4E9C80E51563}"/>
              </a:ext>
            </a:extLst>
          </p:cNvPr>
          <p:cNvSpPr txBox="1"/>
          <p:nvPr/>
        </p:nvSpPr>
        <p:spPr>
          <a:xfrm>
            <a:off x="6484815" y="4015596"/>
            <a:ext cx="1168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HP:0000175</a:t>
            </a:r>
          </a:p>
        </p:txBody>
      </p:sp>
      <p:sp>
        <p:nvSpPr>
          <p:cNvPr id="52" name="Notched Right Arrow 51">
            <a:extLst>
              <a:ext uri="{FF2B5EF4-FFF2-40B4-BE49-F238E27FC236}">
                <a16:creationId xmlns:a16="http://schemas.microsoft.com/office/drawing/2014/main" id="{BB31242C-B63B-7D49-A05C-46C8A57BCFE3}"/>
              </a:ext>
            </a:extLst>
          </p:cNvPr>
          <p:cNvSpPr/>
          <p:nvPr/>
        </p:nvSpPr>
        <p:spPr>
          <a:xfrm>
            <a:off x="4463882" y="4859334"/>
            <a:ext cx="782376" cy="4027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4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8CEE3-04CA-0248-A55F-262A7475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255" y="470083"/>
            <a:ext cx="8610600" cy="1293028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halkboard" panose="03050602040202020205" pitchFamily="66" charset="77"/>
              </a:rPr>
              <a:t>Feature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70936-108D-4046-9090-F626221246EF}"/>
              </a:ext>
            </a:extLst>
          </p:cNvPr>
          <p:cNvSpPr txBox="1">
            <a:spLocks/>
          </p:cNvSpPr>
          <p:nvPr/>
        </p:nvSpPr>
        <p:spPr>
          <a:xfrm>
            <a:off x="542774" y="2701263"/>
            <a:ext cx="11106451" cy="52862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latin typeface="Chalkboard" panose="03050602040202020205" pitchFamily="66" charset="77"/>
              </a:rPr>
              <a:t>Learning useful representations from highly structured objects such as graphs is useful for a variety of machine learning applications.</a:t>
            </a:r>
          </a:p>
          <a:p>
            <a:pPr algn="just"/>
            <a:r>
              <a:rPr lang="en-US" dirty="0">
                <a:latin typeface="Chalkboard" panose="03050602040202020205" pitchFamily="66" charset="77"/>
              </a:rPr>
              <a:t>The node2vec framework learns low-dimensional representations for nodes in a graph by optimizing a neighborhood preserving objective.</a:t>
            </a:r>
          </a:p>
          <a:p>
            <a:pPr algn="just"/>
            <a:r>
              <a:rPr lang="en-US" dirty="0">
                <a:latin typeface="Chalkboard" panose="03050602040202020205" pitchFamily="66" charset="77"/>
              </a:rPr>
              <a:t>we will train the node2vec model on our graph .</a:t>
            </a:r>
          </a:p>
          <a:p>
            <a:pPr algn="just"/>
            <a:r>
              <a:rPr lang="en-US" dirty="0">
                <a:latin typeface="Chalkboard" panose="03050602040202020205" pitchFamily="66" charset="77"/>
              </a:rPr>
              <a:t>Next, we will apply the trained </a:t>
            </a:r>
            <a:r>
              <a:rPr lang="en-US" i="1" dirty="0">
                <a:latin typeface="Chalkboard" panose="03050602040202020205" pitchFamily="66" charset="77"/>
              </a:rPr>
              <a:t>node2vec</a:t>
            </a:r>
            <a:r>
              <a:rPr lang="en-US" dirty="0">
                <a:latin typeface="Chalkboard" panose="03050602040202020205" pitchFamily="66" charset="77"/>
              </a:rPr>
              <a:t> model on each node pair in the data frame ‘data’. To compute the features of a pair or an edge.</a:t>
            </a:r>
          </a:p>
        </p:txBody>
      </p:sp>
    </p:spTree>
    <p:extLst>
      <p:ext uri="{BB962C8B-B14F-4D97-AF65-F5344CB8AC3E}">
        <p14:creationId xmlns:p14="http://schemas.microsoft.com/office/powerpoint/2010/main" val="270541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49C07-61A5-4045-BC18-61D229D20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786" y="690801"/>
            <a:ext cx="8261132" cy="12930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halkboard" panose="03050602040202020205" pitchFamily="66" charset="77"/>
              </a:rPr>
              <a:t>Building our Link Prediction Model</a:t>
            </a:r>
            <a:b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halkboard" panose="03050602040202020205" pitchFamily="66" charset="77"/>
              </a:rPr>
            </a:b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Chalkboard" panose="03050602040202020205" pitchFamily="66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B2B63F-B394-1443-8F46-D4207EE40CC6}"/>
              </a:ext>
            </a:extLst>
          </p:cNvPr>
          <p:cNvSpPr txBox="1">
            <a:spLocks/>
          </p:cNvSpPr>
          <p:nvPr/>
        </p:nvSpPr>
        <p:spPr>
          <a:xfrm>
            <a:off x="511244" y="2454421"/>
            <a:ext cx="10051654" cy="37127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latin typeface="Chalkboard" panose="03050602040202020205" pitchFamily="66" charset="77"/>
              </a:rPr>
              <a:t>Split data set into two parts – Training &amp; Testing. </a:t>
            </a:r>
          </a:p>
          <a:p>
            <a:pPr algn="just"/>
            <a:endParaRPr lang="en-US" dirty="0">
              <a:latin typeface="Chalkboard" panose="03050602040202020205" pitchFamily="66" charset="77"/>
            </a:endParaRPr>
          </a:p>
          <a:p>
            <a:pPr algn="just"/>
            <a:r>
              <a:rPr lang="en-US" dirty="0">
                <a:latin typeface="Chalkboard" panose="03050602040202020205" pitchFamily="66" charset="77"/>
              </a:rPr>
              <a:t>We build different models, including Logistic Regression, Random Forest, </a:t>
            </a:r>
            <a:r>
              <a:rPr lang="en-US" dirty="0" err="1">
                <a:latin typeface="Chalkboard" panose="03050602040202020205" pitchFamily="66" charset="77"/>
              </a:rPr>
              <a:t>LightGBM</a:t>
            </a:r>
            <a:r>
              <a:rPr lang="en-US" dirty="0">
                <a:latin typeface="Chalkboard" panose="03050602040202020205" pitchFamily="66" charset="77"/>
              </a:rPr>
              <a:t>, &amp; Neural Network. </a:t>
            </a:r>
          </a:p>
          <a:p>
            <a:pPr algn="just"/>
            <a:endParaRPr lang="en-US" dirty="0">
              <a:latin typeface="Chalkboard" panose="03050602040202020205" pitchFamily="66" charset="77"/>
            </a:endParaRPr>
          </a:p>
          <a:p>
            <a:pPr algn="just"/>
            <a:r>
              <a:rPr lang="en-US" dirty="0">
                <a:latin typeface="Chalkboard" panose="03050602040202020205" pitchFamily="66" charset="77"/>
              </a:rPr>
              <a:t>The dataset is highly imbalanced with only ~7.5% incidence rate.</a:t>
            </a:r>
          </a:p>
          <a:p>
            <a:pPr algn="just"/>
            <a:endParaRPr lang="en-US" dirty="0">
              <a:latin typeface="Chalkboard" panose="03050602040202020205" pitchFamily="66" charset="77"/>
            </a:endParaRPr>
          </a:p>
          <a:p>
            <a:pPr algn="just"/>
            <a:r>
              <a:rPr lang="en-US" dirty="0">
                <a:latin typeface="Chalkboard" panose="03050602040202020205" pitchFamily="66" charset="77"/>
              </a:rPr>
              <a:t>We have used Stratified Cross-Validation to avoid overfitting/underfitting.</a:t>
            </a:r>
          </a:p>
          <a:p>
            <a:pPr algn="just"/>
            <a:endParaRPr lang="en-US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3041901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3493</TotalTime>
  <Words>473</Words>
  <Application>Microsoft Macintosh PowerPoint</Application>
  <PresentationFormat>Widescreen</PresentationFormat>
  <Paragraphs>95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Chalkboard</vt:lpstr>
      <vt:lpstr>Times</vt:lpstr>
      <vt:lpstr>Wingdings</vt:lpstr>
      <vt:lpstr>Vapor Trail</vt:lpstr>
      <vt:lpstr>Identifying relationship between genes and human ontology</vt:lpstr>
      <vt:lpstr>Outline</vt:lpstr>
      <vt:lpstr>HPO Graph for Skin Cancer</vt:lpstr>
      <vt:lpstr>Objective</vt:lpstr>
      <vt:lpstr>Data Description</vt:lpstr>
      <vt:lpstr>Flow Chart</vt:lpstr>
      <vt:lpstr>Data Preparation</vt:lpstr>
      <vt:lpstr>Feature Extraction</vt:lpstr>
      <vt:lpstr>Building our Link Prediction Model </vt:lpstr>
      <vt:lpstr>Results</vt:lpstr>
      <vt:lpstr>Results</vt:lpstr>
      <vt:lpstr>Future Work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Based Link Prediction between Human Phenotypes &amp; Genes</dc:title>
  <dc:creator>Patel, Rushabh</dc:creator>
  <cp:lastModifiedBy>Patel, Rushabh</cp:lastModifiedBy>
  <cp:revision>111</cp:revision>
  <dcterms:created xsi:type="dcterms:W3CDTF">2021-04-17T17:04:12Z</dcterms:created>
  <dcterms:modified xsi:type="dcterms:W3CDTF">2022-04-28T20:00:30Z</dcterms:modified>
</cp:coreProperties>
</file>