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3716000" cx="24384000"/>
  <p:notesSz cx="6858000" cy="9144000"/>
  <p:embeddedFontLst>
    <p:embeddedFont>
      <p:font typeface="PT Sans Narrow"/>
      <p:regular r:id="rId19"/>
      <p:bold r:id="rId20"/>
    </p:embeddedFont>
    <p:embeddedFont>
      <p:font typeface="Helvetica Neue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2265C7F-6E54-43DC-AD65-D6AC8B6C078D}">
  <a:tblStyle styleId="{E2265C7F-6E54-43DC-AD65-D6AC8B6C07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Narrow-bold.fntdata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TSansNarrow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1e3a3aaeb_0_4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1e3a3aaeb_0_4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1e3a3aaeb_0_10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1e3a3aaeb_0_10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1e3a3aaeb_0_10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21e3a3aaeb_0_10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1e3a3aaeb_0_10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1e3a3aaeb_0_10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21e3a3aaeb_0_10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21e3a3aaeb_0_107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1e3a3aaeb_0_10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1e3a3aaeb_0_10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1e3a3aaeb_0_10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1e3a3aaeb_0_10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1e3a3aaeb_0_10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1e3a3aaeb_0_10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1e3a3aaeb_0_10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1e3a3aaeb_0_10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1e3a3aaeb_0_10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21e3a3aaeb_0_10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1f69c758c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1f69c758c_0_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1f69c758c_0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1f69c758c_0_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1f69c758c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21f69c758c_0_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18687294" y="8471700"/>
            <a:ext cx="14991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4200093" y="8422004"/>
            <a:ext cx="14991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2677718" y="2725434"/>
            <a:ext cx="19031114" cy="406405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2677736" y="10584399"/>
            <a:ext cx="19031114" cy="406405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2677733" y="4671371"/>
            <a:ext cx="19031100" cy="27264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400"/>
              <a:buNone/>
              <a:defRPr sz="1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400"/>
              <a:buNone/>
              <a:defRPr sz="1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400"/>
              <a:buNone/>
              <a:defRPr sz="1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400"/>
              <a:buNone/>
              <a:defRPr sz="1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400"/>
              <a:buNone/>
              <a:defRPr sz="1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400"/>
              <a:buNone/>
              <a:defRPr sz="1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400"/>
              <a:buNone/>
              <a:defRPr sz="1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400"/>
              <a:buNone/>
              <a:defRPr sz="1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400"/>
              <a:buNone/>
              <a:defRPr sz="14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5699267" y="7600104"/>
            <a:ext cx="12987900" cy="21135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200" y="13455200"/>
            <a:ext cx="24384000" cy="260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831200" y="3479600"/>
            <a:ext cx="22721700" cy="41025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700"/>
              <a:buNone/>
              <a:defRPr sz="347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700"/>
              <a:buNone/>
              <a:defRPr sz="347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700"/>
              <a:buNone/>
              <a:defRPr sz="347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700"/>
              <a:buNone/>
              <a:defRPr sz="347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700"/>
              <a:buNone/>
              <a:defRPr sz="347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700"/>
              <a:buNone/>
              <a:defRPr sz="347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700"/>
              <a:buNone/>
              <a:defRPr sz="347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700"/>
              <a:buNone/>
              <a:defRPr sz="347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700"/>
              <a:buNone/>
              <a:defRPr sz="347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831200" y="7988400"/>
            <a:ext cx="22721700" cy="28575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solidFill>
          <a:srgbClr val="C00000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-1" y="152400"/>
            <a:ext cx="24384000" cy="13563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65100" rotWithShape="0" dir="16200000" dist="63500">
              <a:srgbClr val="000000">
                <a:alpha val="2980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rgbClr val="5C5C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" name="Google Shape;64;p13"/>
          <p:cNvCxnSpPr/>
          <p:nvPr/>
        </p:nvCxnSpPr>
        <p:spPr>
          <a:xfrm>
            <a:off x="-1" y="12801600"/>
            <a:ext cx="24384000" cy="0"/>
          </a:xfrm>
          <a:prstGeom prst="straightConnector1">
            <a:avLst/>
          </a:prstGeom>
          <a:solidFill>
            <a:srgbClr val="716FB3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" id="65" name="Google Shape;6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031200" y="12870600"/>
            <a:ext cx="3060193" cy="66861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>
            <p:ph type="title"/>
          </p:nvPr>
        </p:nvSpPr>
        <p:spPr>
          <a:xfrm>
            <a:off x="812799" y="457199"/>
            <a:ext cx="229617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8400"/>
              <a:buFont typeface="Trebuchet MS"/>
              <a:buNone/>
              <a:defRPr b="1" sz="8400" cap="none">
                <a:solidFill>
                  <a:srgbClr val="18181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 algn="l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747676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747676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747676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747676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747676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747676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747676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747676"/>
              </a:buClr>
              <a:buSzPts val="18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" type="body"/>
          </p:nvPr>
        </p:nvSpPr>
        <p:spPr>
          <a:xfrm>
            <a:off x="812799" y="3005666"/>
            <a:ext cx="11302200" cy="9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698500" lvl="0" marL="457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C00000"/>
              </a:buClr>
              <a:buSzPts val="7400"/>
              <a:buFont typeface="Arial"/>
              <a:buChar char="•"/>
              <a:defRPr sz="7400">
                <a:solidFill>
                  <a:srgbClr val="1D1D1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98500" lvl="1" marL="9144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C00000"/>
              </a:buClr>
              <a:buSzPts val="7400"/>
              <a:buFont typeface="Arial"/>
              <a:buChar char="•"/>
              <a:defRPr sz="7400">
                <a:solidFill>
                  <a:srgbClr val="1D1D1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10539" lvl="2" marL="13716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C00000"/>
              </a:buClr>
              <a:buSzPts val="4440"/>
              <a:buFont typeface="Arial"/>
              <a:buChar char="o"/>
              <a:defRPr sz="7400">
                <a:solidFill>
                  <a:srgbClr val="1D1D1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3550" lvl="3" marL="1828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C00000"/>
              </a:buClr>
              <a:buSzPts val="3700"/>
              <a:buFont typeface="Arial"/>
              <a:buChar char="◉"/>
              <a:defRPr sz="7400">
                <a:solidFill>
                  <a:srgbClr val="1D1D1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3550" lvl="4" marL="22860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C00000"/>
              </a:buClr>
              <a:buSzPts val="3700"/>
              <a:buFont typeface="Arial"/>
              <a:buChar char="☐"/>
              <a:defRPr sz="7400">
                <a:solidFill>
                  <a:srgbClr val="1D1D1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5C5C5C"/>
              </a:buClr>
              <a:buSzPts val="1350"/>
              <a:buChar char="■"/>
              <a:defRPr/>
            </a:lvl6pPr>
            <a:lvl7pPr indent="-314325" lvl="6" marL="320040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5C5C5C"/>
              </a:buClr>
              <a:buSzPts val="1350"/>
              <a:buChar char="●"/>
              <a:defRPr/>
            </a:lvl7pPr>
            <a:lvl8pPr indent="-314325" lvl="7" marL="365760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5C5C5C"/>
              </a:buClr>
              <a:buSzPts val="1350"/>
              <a:buChar char="○"/>
              <a:defRPr/>
            </a:lvl8pPr>
            <a:lvl9pPr indent="-314325" lvl="8" marL="411480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5C5C5C"/>
              </a:buClr>
              <a:buSzPts val="1350"/>
              <a:buChar char="■"/>
              <a:defRPr/>
            </a:lvl9pPr>
          </a:lstStyle>
          <a:p/>
        </p:txBody>
      </p:sp>
      <p:cxnSp>
        <p:nvCxnSpPr>
          <p:cNvPr id="68" name="Google Shape;68;p13"/>
          <p:cNvCxnSpPr/>
          <p:nvPr/>
        </p:nvCxnSpPr>
        <p:spPr>
          <a:xfrm>
            <a:off x="1016000" y="2222500"/>
            <a:ext cx="22352100" cy="0"/>
          </a:xfrm>
          <a:prstGeom prst="straightConnector1">
            <a:avLst/>
          </a:prstGeom>
          <a:noFill/>
          <a:ln cap="rnd" cmpd="sng" w="38100">
            <a:solidFill>
              <a:srgbClr val="747676"/>
            </a:solidFill>
            <a:prstDash val="dashDot"/>
            <a:round/>
            <a:headEnd len="sm" w="sm" type="none"/>
            <a:tailEnd len="sm" w="sm" type="none"/>
          </a:ln>
        </p:spPr>
      </p:cxnSp>
      <p:sp>
        <p:nvSpPr>
          <p:cNvPr id="69" name="Google Shape;69;p13"/>
          <p:cNvSpPr txBox="1"/>
          <p:nvPr/>
        </p:nvSpPr>
        <p:spPr>
          <a:xfrm>
            <a:off x="203199" y="12922251"/>
            <a:ext cx="397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2000"/>
              <a:buFont typeface="Calibri"/>
              <a:buNone/>
            </a:pPr>
            <a:fld id="{00000000-1234-1234-1234-123412341234}" type="slidenum">
              <a:rPr b="0" i="0" lang="en-US" sz="2000" u="none" cap="none" strike="noStrike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en-US" sz="2000" u="none" cap="none" strike="noStrike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rPr>
              <a:t>￼</a:t>
            </a:r>
            <a:endParaRPr/>
          </a:p>
        </p:txBody>
      </p:sp>
      <p:sp>
        <p:nvSpPr>
          <p:cNvPr id="70" name="Google Shape;70;p13"/>
          <p:cNvSpPr txBox="1"/>
          <p:nvPr>
            <p:ph idx="12" type="sldNum"/>
          </p:nvPr>
        </p:nvSpPr>
        <p:spPr>
          <a:xfrm>
            <a:off x="203199" y="12922251"/>
            <a:ext cx="11607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sp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6400"/>
              <a:buFont typeface="Arial"/>
              <a:buNone/>
              <a:defRPr sz="6400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6400"/>
              <a:buFont typeface="Arial"/>
              <a:buNone/>
              <a:defRPr sz="6400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6400"/>
              <a:buFont typeface="Arial"/>
              <a:buNone/>
              <a:defRPr sz="6400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6400"/>
              <a:buFont typeface="Arial"/>
              <a:buNone/>
              <a:defRPr sz="6400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6400"/>
              <a:buFont typeface="Arial"/>
              <a:buNone/>
              <a:defRPr sz="6400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6400"/>
              <a:buFont typeface="Arial"/>
              <a:buNone/>
              <a:defRPr sz="6400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6400"/>
              <a:buFont typeface="Arial"/>
              <a:buNone/>
              <a:defRPr sz="6400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6400"/>
              <a:buFont typeface="Arial"/>
              <a:buNone/>
              <a:defRPr sz="6400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6400"/>
              <a:buFont typeface="Arial"/>
              <a:buNone/>
              <a:defRPr sz="6400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133" y="6858400"/>
            <a:ext cx="24384000" cy="68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831200" y="2172800"/>
            <a:ext cx="22856700" cy="25119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200" y="13455200"/>
            <a:ext cx="24384000" cy="260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831200" y="1186733"/>
            <a:ext cx="22721700" cy="1886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831200" y="3376867"/>
            <a:ext cx="22721700" cy="88071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831200" y="1186733"/>
            <a:ext cx="22721700" cy="1886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831200" y="3376467"/>
            <a:ext cx="10666500" cy="88071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12886400" y="3376467"/>
            <a:ext cx="10666500" cy="88071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831200" y="1186733"/>
            <a:ext cx="22721700" cy="1886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831200" y="1481600"/>
            <a:ext cx="7488000" cy="20151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831200" y="3705600"/>
            <a:ext cx="7488000" cy="8478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1307333" y="1403600"/>
            <a:ext cx="14969700" cy="109089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0"/>
              <a:buNone/>
              <a:defRPr b="0" sz="1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0"/>
              <a:buNone/>
              <a:defRPr b="0" sz="1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0"/>
              <a:buNone/>
              <a:defRPr b="0" sz="1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0"/>
              <a:buNone/>
              <a:defRPr b="0" sz="1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0"/>
              <a:buNone/>
              <a:defRPr b="0" sz="1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0"/>
              <a:buNone/>
              <a:defRPr b="0" sz="1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0"/>
              <a:buNone/>
              <a:defRPr b="0" sz="1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0"/>
              <a:buNone/>
              <a:defRPr b="0" sz="1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0"/>
              <a:buNone/>
              <a:defRPr b="0" sz="14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13412467" y="11988000"/>
            <a:ext cx="1248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708000" y="2772467"/>
            <a:ext cx="10787100" cy="44688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708000" y="7271667"/>
            <a:ext cx="10787100" cy="32937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13172000" y="1931200"/>
            <a:ext cx="10232100" cy="98535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  <a:defRPr>
                <a:solidFill>
                  <a:schemeClr val="lt1"/>
                </a:solidFill>
              </a:defRPr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>
                <a:solidFill>
                  <a:schemeClr val="lt1"/>
                </a:solidFill>
              </a:defRPr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>
                <a:solidFill>
                  <a:schemeClr val="lt1"/>
                </a:solidFill>
              </a:defRPr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>
                <a:solidFill>
                  <a:schemeClr val="lt1"/>
                </a:solidFill>
              </a:defRPr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>
                <a:solidFill>
                  <a:schemeClr val="lt1"/>
                </a:solidFill>
              </a:defRPr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>
                <a:solidFill>
                  <a:schemeClr val="lt1"/>
                </a:solidFill>
              </a:defRPr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●"/>
              <a:defRPr>
                <a:solidFill>
                  <a:schemeClr val="lt1"/>
                </a:solidFill>
              </a:defRPr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○"/>
              <a:defRPr>
                <a:solidFill>
                  <a:schemeClr val="lt1"/>
                </a:solidFill>
              </a:defRPr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831200" y="11281933"/>
            <a:ext cx="15996900" cy="15969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Font typeface="PT Sans Narrow"/>
              <a:buNone/>
              <a:defRPr sz="6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1200" y="1186733"/>
            <a:ext cx="22721700" cy="18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PT Sans Narrow"/>
              <a:buNone/>
              <a:defRPr b="1" sz="9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PT Sans Narrow"/>
              <a:buNone/>
              <a:defRPr b="1" sz="9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PT Sans Narrow"/>
              <a:buNone/>
              <a:defRPr b="1" sz="9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PT Sans Narrow"/>
              <a:buNone/>
              <a:defRPr b="1" sz="9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PT Sans Narrow"/>
              <a:buNone/>
              <a:defRPr b="1" sz="9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PT Sans Narrow"/>
              <a:buNone/>
              <a:defRPr b="1" sz="9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PT Sans Narrow"/>
              <a:buNone/>
              <a:defRPr b="1" sz="9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PT Sans Narrow"/>
              <a:buNone/>
              <a:defRPr b="1" sz="9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PT Sans Narrow"/>
              <a:buNone/>
              <a:defRPr b="1" sz="9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1200" y="3376867"/>
            <a:ext cx="22721700" cy="88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"/>
              <a:buChar char="●"/>
              <a:defRPr sz="4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63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"/>
              <a:buChar char="○"/>
              <a:defRPr sz="3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463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"/>
              <a:buChar char="■"/>
              <a:defRPr sz="3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463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"/>
              <a:buChar char="●"/>
              <a:defRPr sz="3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463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"/>
              <a:buChar char="○"/>
              <a:defRPr sz="3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463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"/>
              <a:buChar char="■"/>
              <a:defRPr sz="3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463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"/>
              <a:buChar char="●"/>
              <a:defRPr sz="3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463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"/>
              <a:buChar char="○"/>
              <a:defRPr sz="3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463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"/>
              <a:buChar char="■"/>
              <a:defRPr sz="3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r">
              <a:buNone/>
              <a:defRPr sz="2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2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2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2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2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2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2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2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2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thoughtco.com/heterozygous-traits-3975676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ctrTitle"/>
          </p:nvPr>
        </p:nvSpPr>
        <p:spPr>
          <a:xfrm>
            <a:off x="8119200" y="3150725"/>
            <a:ext cx="8145600" cy="41130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29">
                <a:latin typeface="Times New Roman"/>
                <a:ea typeface="Times New Roman"/>
                <a:cs typeface="Times New Roman"/>
                <a:sym typeface="Times New Roman"/>
              </a:rPr>
              <a:t>Trait Prediction using Deep Learning</a:t>
            </a:r>
            <a:endParaRPr sz="10400"/>
          </a:p>
        </p:txBody>
      </p:sp>
      <p:sp>
        <p:nvSpPr>
          <p:cNvPr id="76" name="Google Shape;76;p14"/>
          <p:cNvSpPr txBox="1"/>
          <p:nvPr>
            <p:ph idx="1" type="subTitle"/>
          </p:nvPr>
        </p:nvSpPr>
        <p:spPr>
          <a:xfrm>
            <a:off x="8119200" y="7716423"/>
            <a:ext cx="8145600" cy="24648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 fontScale="70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Sanchari Biswas, M. Erfan Mowlaei</a:t>
            </a:r>
            <a:endParaRPr sz="5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Temple University</a:t>
            </a:r>
            <a:endParaRPr sz="4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April 2022</a:t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125" y="3536850"/>
            <a:ext cx="3373150" cy="664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831200" y="1186733"/>
            <a:ext cx="22721700" cy="1886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Results: Embedding Study</a:t>
            </a:r>
            <a:endParaRPr/>
          </a:p>
        </p:txBody>
      </p:sp>
      <p:graphicFrame>
        <p:nvGraphicFramePr>
          <p:cNvPr id="159" name="Google Shape;159;p23"/>
          <p:cNvGraphicFramePr/>
          <p:nvPr/>
        </p:nvGraphicFramePr>
        <p:xfrm>
          <a:off x="4789000" y="676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{E2265C7F-6E54-43DC-AD65-D6AC8B6C078D}</a:tableStyleId>
              </a:tblPr>
              <a:tblGrid>
                <a:gridCol w="4477450"/>
                <a:gridCol w="4152475"/>
                <a:gridCol w="4152475"/>
              </a:tblGrid>
              <a:tr h="7994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Compare to</a:t>
                      </a:r>
                      <a:endParaRPr b="1" sz="2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10363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 - Global Embedding</a:t>
                      </a:r>
                      <a:endParaRPr b="1" sz="2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 - No embedding</a:t>
                      </a:r>
                      <a:endParaRPr b="1" sz="2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799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 - Local Embedding</a:t>
                      </a:r>
                      <a:endParaRPr b="1" sz="2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3.4%</a:t>
                      </a:r>
                      <a:endParaRPr sz="2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4.3%</a:t>
                      </a:r>
                      <a:endParaRPr sz="2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799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 - Global Embedding</a:t>
                      </a:r>
                      <a:endParaRPr b="1" sz="2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</a:t>
                      </a:r>
                      <a:endParaRPr sz="2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0.8%</a:t>
                      </a:r>
                      <a:endParaRPr sz="2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60" name="Google Shape;160;p23"/>
          <p:cNvSpPr txBox="1"/>
          <p:nvPr/>
        </p:nvSpPr>
        <p:spPr>
          <a:xfrm>
            <a:off x="4789001" y="6246825"/>
            <a:ext cx="12782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3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Table 2: Improvement comparison in ST model based on MSE performance of Diamide prediction</a:t>
            </a:r>
            <a:endParaRPr i="1" sz="23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3825" y="3858050"/>
            <a:ext cx="5943675" cy="160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831200" y="1186733"/>
            <a:ext cx="22721700" cy="1886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2245125" y="3509175"/>
            <a:ext cx="20243700" cy="84522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-495300" lvl="0" marL="457200" rtl="0" algn="l">
              <a:spcBef>
                <a:spcPts val="0"/>
              </a:spcBef>
              <a:spcAft>
                <a:spcPts val="0"/>
              </a:spcAft>
              <a:buSzPts val="4200"/>
              <a:buChar char="●"/>
            </a:pPr>
            <a:r>
              <a:rPr lang="en-US" sz="4200"/>
              <a:t>SplitTransformer outperforms ML models where predictions rely mostly on complex feature interactions.</a:t>
            </a:r>
            <a:endParaRPr sz="4200"/>
          </a:p>
          <a:p>
            <a:pPr indent="-495300" lvl="0" marL="457200" rtl="0" algn="l">
              <a:spcBef>
                <a:spcPts val="1000"/>
              </a:spcBef>
              <a:spcAft>
                <a:spcPts val="0"/>
              </a:spcAft>
              <a:buSzPts val="4200"/>
              <a:buChar char="●"/>
            </a:pPr>
            <a:r>
              <a:rPr lang="en-US" sz="4200"/>
              <a:t>Our proposed </a:t>
            </a:r>
            <a:r>
              <a:rPr lang="en-US" sz="4200">
                <a:solidFill>
                  <a:schemeClr val="accent3"/>
                </a:solidFill>
              </a:rPr>
              <a:t>categorical embedding</a:t>
            </a:r>
            <a:r>
              <a:rPr lang="en-US" sz="4200"/>
              <a:t> makes it possible to use embedding for </a:t>
            </a:r>
            <a:r>
              <a:rPr b="1" lang="en-US" sz="4200"/>
              <a:t>any categorical input data</a:t>
            </a:r>
            <a:r>
              <a:rPr lang="en-US" sz="4200"/>
              <a:t>.</a:t>
            </a:r>
            <a:endParaRPr sz="4200"/>
          </a:p>
          <a:p>
            <a:pPr indent="-495300" lvl="0" marL="457200" rtl="0" algn="l">
              <a:spcBef>
                <a:spcPts val="1000"/>
              </a:spcBef>
              <a:spcAft>
                <a:spcPts val="0"/>
              </a:spcAft>
              <a:buSzPts val="4200"/>
              <a:buChar char="●"/>
            </a:pPr>
            <a:r>
              <a:rPr lang="en-US" sz="4200"/>
              <a:t>Local (c</a:t>
            </a:r>
            <a:r>
              <a:rPr lang="en-US" sz="4200"/>
              <a:t>ategorical)</a:t>
            </a:r>
            <a:r>
              <a:rPr lang="en-US" sz="4200"/>
              <a:t> embedding leads to better performance compared to global (categorical) embedding or not using any embeddings at all.</a:t>
            </a:r>
            <a:endParaRPr sz="4200"/>
          </a:p>
          <a:p>
            <a:pPr indent="-495300" lvl="0" marL="457200" rtl="0" algn="l">
              <a:spcBef>
                <a:spcPts val="1000"/>
              </a:spcBef>
              <a:spcAft>
                <a:spcPts val="1000"/>
              </a:spcAft>
              <a:buSzPts val="4200"/>
              <a:buChar char="●"/>
            </a:pPr>
            <a:r>
              <a:rPr lang="en-US" sz="4200"/>
              <a:t>Future work involves improving the model to better predict the traits where the effects are mostly additive.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831200" y="1186733"/>
            <a:ext cx="22721700" cy="1886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2358325" y="3773325"/>
            <a:ext cx="20508000" cy="7886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-419100" lvl="0" marL="4572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FF9900"/>
              </a:buClr>
              <a:buSzPts val="3000"/>
              <a:buFont typeface="Open Sans"/>
              <a:buAutoNum type="arabicPeriod"/>
            </a:pPr>
            <a:r>
              <a:rPr i="1" lang="en-US" sz="3000">
                <a:solidFill>
                  <a:srgbClr val="222222"/>
                </a:solidFill>
                <a:highlight>
                  <a:schemeClr val="lt1"/>
                </a:highlight>
              </a:rPr>
              <a:t>Bloom JS, Kotenko I, Sadhu MJ, Treusch S, Albert FW, Kruglyak L. Genetic interactions contribute less than additive effects to quantitative trait variation in yeast. Nature communications. 2015 Nov 5;6(1):1-6.</a:t>
            </a:r>
            <a:endParaRPr i="1" sz="3000">
              <a:solidFill>
                <a:srgbClr val="1D1D1D"/>
              </a:solidFill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Font typeface="Open Sans"/>
              <a:buAutoNum type="arabicPeriod"/>
            </a:pPr>
            <a:r>
              <a:rPr i="1" lang="en-US" sz="3000">
                <a:solidFill>
                  <a:srgbClr val="222222"/>
                </a:solidFill>
                <a:highlight>
                  <a:schemeClr val="lt1"/>
                </a:highlight>
              </a:rPr>
              <a:t>Pérez P, de Los Campos G. Genome-wide regression and prediction with the BGLR statistical package. Genetics. 2014 Oct 1;198(2):483-95.</a:t>
            </a:r>
            <a:endParaRPr i="1" sz="3000">
              <a:solidFill>
                <a:srgbClr val="1D1D1D"/>
              </a:solidFill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Font typeface="Open Sans"/>
              <a:buAutoNum type="arabicPeriod"/>
            </a:pPr>
            <a:r>
              <a:rPr i="1" lang="en-US" sz="3000">
                <a:solidFill>
                  <a:srgbClr val="222222"/>
                </a:solidFill>
                <a:highlight>
                  <a:schemeClr val="lt1"/>
                </a:highlight>
              </a:rPr>
              <a:t>Meuwissen TH, Hayes BJ, Goddard M. Prediction of total genetic value using genome-wide dense marker maps. Genetics. 2001 Apr 1;157(4):1819-29.</a:t>
            </a:r>
            <a:endParaRPr i="1" sz="3000">
              <a:solidFill>
                <a:srgbClr val="1D1D1D"/>
              </a:solidFill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Font typeface="Open Sans"/>
              <a:buAutoNum type="arabicPeriod"/>
            </a:pPr>
            <a:r>
              <a:rPr i="1" lang="en-US" sz="3000">
                <a:solidFill>
                  <a:srgbClr val="222222"/>
                </a:solidFill>
                <a:highlight>
                  <a:schemeClr val="lt1"/>
                </a:highlight>
              </a:rPr>
              <a:t>Vaswani A, Shazeer N, Parmar N, Uszkoreit J, Jones L, Gomez AN, Kaiser Ł, Polosukhin I. Attention is all you need. Advances in neural information processing systems. 2017;30.</a:t>
            </a:r>
            <a:endParaRPr i="1" sz="30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Font typeface="Arial"/>
              <a:buAutoNum type="arabicPeriod"/>
            </a:pPr>
            <a:r>
              <a:rPr i="1" lang="en-US" sz="3000">
                <a:solidFill>
                  <a:srgbClr val="222222"/>
                </a:solidFill>
                <a:highlight>
                  <a:schemeClr val="lt1"/>
                </a:highlight>
              </a:rPr>
              <a:t>Chen J, Shi X. A sparse convolutional predictor with denoising autoencoders for phenotype prediction. InProceedings of the 10th ACM International Conference on Bioinformatics, Computational Biology and Health Informatics 2019 Sep 4 (pp. 217-222).</a:t>
            </a:r>
            <a:endParaRPr i="1" sz="30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Font typeface="Arial"/>
              <a:buAutoNum type="arabicPeriod"/>
            </a:pPr>
            <a:r>
              <a:rPr i="1" lang="en-US" sz="3000">
                <a:solidFill>
                  <a:srgbClr val="222222"/>
                </a:solidFill>
                <a:highlight>
                  <a:schemeClr val="lt1"/>
                </a:highlight>
              </a:rPr>
              <a:t>What Are Heterozygous Traits? (2020, February 25). ThoughtCo. </a:t>
            </a:r>
            <a:r>
              <a:rPr i="1" lang="en-US" sz="3000" u="sng">
                <a:solidFill>
                  <a:schemeClr val="hlink"/>
                </a:solidFill>
                <a:highlight>
                  <a:schemeClr val="lt1"/>
                </a:highlight>
                <a:hlinkClick r:id="rId3"/>
              </a:rPr>
              <a:t>https://www.thoughtco.com/heterozygous-traits-3975676</a:t>
            </a:r>
            <a:endParaRPr i="1" sz="3000">
              <a:solidFill>
                <a:srgbClr val="222222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title"/>
          </p:nvPr>
        </p:nvSpPr>
        <p:spPr>
          <a:xfrm>
            <a:off x="7817500" y="3093425"/>
            <a:ext cx="8518500" cy="1886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2040"/>
              <a:t>Thank You!</a:t>
            </a:r>
            <a:endParaRPr sz="12040"/>
          </a:p>
        </p:txBody>
      </p:sp>
      <p:sp>
        <p:nvSpPr>
          <p:cNvPr id="179" name="Google Shape;179;p26"/>
          <p:cNvSpPr txBox="1"/>
          <p:nvPr>
            <p:ph type="title"/>
          </p:nvPr>
        </p:nvSpPr>
        <p:spPr>
          <a:xfrm>
            <a:off x="9608700" y="6505725"/>
            <a:ext cx="5166600" cy="1539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</a:rPr>
              <a:t>Questions?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180" name="Google Shape;180;p26"/>
          <p:cNvPicPr preferRelativeResize="0"/>
          <p:nvPr/>
        </p:nvPicPr>
        <p:blipFill rotWithShape="1">
          <a:blip r:embed="rId3">
            <a:alphaModFix/>
          </a:blip>
          <a:srcRect b="0" l="1846" r="429" t="0"/>
          <a:stretch/>
        </p:blipFill>
        <p:spPr>
          <a:xfrm>
            <a:off x="17354750" y="3093425"/>
            <a:ext cx="5596900" cy="6914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831200" y="1186733"/>
            <a:ext cx="22721700" cy="1886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Contents</a:t>
            </a:r>
            <a:endParaRPr/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831200" y="3376867"/>
            <a:ext cx="22721700" cy="88071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-533400" lvl="0" marL="13716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Introduction</a:t>
            </a:r>
            <a:endParaRPr/>
          </a:p>
          <a:p>
            <a:pPr indent="-533400" lvl="0" marL="13716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Challenges</a:t>
            </a:r>
            <a:endParaRPr/>
          </a:p>
          <a:p>
            <a:pPr indent="-533400" lvl="0" marL="13716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Our Approach</a:t>
            </a:r>
            <a:endParaRPr/>
          </a:p>
          <a:p>
            <a:pPr indent="-533400" lvl="0" marL="13716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Methodology</a:t>
            </a:r>
            <a:endParaRPr/>
          </a:p>
          <a:p>
            <a:pPr indent="-533400" lvl="0" marL="13716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Results</a:t>
            </a:r>
            <a:endParaRPr/>
          </a:p>
          <a:p>
            <a:pPr indent="-533400" lvl="0" marL="13716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Conclusion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831200" y="1186733"/>
            <a:ext cx="22721700" cy="1886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831200" y="3073125"/>
            <a:ext cx="12301500" cy="9185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 fontScale="85000" lnSpcReduction="20000"/>
          </a:bodyPr>
          <a:lstStyle/>
          <a:p>
            <a:pPr indent="-487680" lvl="0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Also known as </a:t>
            </a:r>
            <a:r>
              <a:rPr b="1" lang="en-US"/>
              <a:t>DNA phenotyping</a:t>
            </a:r>
            <a:r>
              <a:rPr lang="en-US"/>
              <a:t> </a:t>
            </a:r>
            <a:endParaRPr/>
          </a:p>
          <a:p>
            <a:pPr indent="-487680" lvl="0" marL="13716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Predicting an organism's </a:t>
            </a:r>
            <a:r>
              <a:rPr lang="en-US">
                <a:solidFill>
                  <a:schemeClr val="accent5"/>
                </a:solidFill>
              </a:rPr>
              <a:t>traits</a:t>
            </a:r>
            <a:r>
              <a:rPr lang="en-US"/>
              <a:t> from knowledge of its </a:t>
            </a:r>
            <a:r>
              <a:rPr lang="en-US">
                <a:solidFill>
                  <a:schemeClr val="accent4"/>
                </a:solidFill>
              </a:rPr>
              <a:t>genotype</a:t>
            </a:r>
            <a:r>
              <a:rPr lang="en-US"/>
              <a:t>.</a:t>
            </a:r>
            <a:endParaRPr/>
          </a:p>
          <a:p>
            <a:pPr indent="-487680" lvl="0" marL="13716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Applications:</a:t>
            </a:r>
            <a:endParaRPr/>
          </a:p>
          <a:p>
            <a:pPr indent="-428307" lvl="1" marL="1828800" rtl="0" algn="l"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Understanding </a:t>
            </a:r>
            <a:r>
              <a:rPr lang="en-US">
                <a:solidFill>
                  <a:srgbClr val="C00000"/>
                </a:solidFill>
              </a:rPr>
              <a:t>disease risks</a:t>
            </a:r>
            <a:r>
              <a:rPr lang="en-US"/>
              <a:t> and </a:t>
            </a:r>
            <a:r>
              <a:rPr lang="en-US">
                <a:solidFill>
                  <a:srgbClr val="C00000"/>
                </a:solidFill>
              </a:rPr>
              <a:t>susceptibility</a:t>
            </a:r>
            <a:endParaRPr>
              <a:solidFill>
                <a:srgbClr val="C00000"/>
              </a:solidFill>
            </a:endParaRPr>
          </a:p>
          <a:p>
            <a:pPr indent="-428307" lvl="1" marL="1828800" rtl="0" algn="l"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Improving </a:t>
            </a:r>
            <a:r>
              <a:rPr lang="en-US">
                <a:solidFill>
                  <a:srgbClr val="4A86E8"/>
                </a:solidFill>
              </a:rPr>
              <a:t>breeding cycles</a:t>
            </a:r>
            <a:r>
              <a:rPr lang="en-US"/>
              <a:t> of plants and animals</a:t>
            </a:r>
            <a:endParaRPr/>
          </a:p>
          <a:p>
            <a:pPr indent="-487680" lvl="0" marL="13716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Recent advances have made genomics data available at an unprecedented scale.</a:t>
            </a:r>
            <a:endParaRPr/>
          </a:p>
          <a:p>
            <a:pPr indent="-428307" lvl="1" marL="1828800" rtl="0" algn="l"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Eg. second and third generation sequencing</a:t>
            </a:r>
            <a:endParaRPr/>
          </a:p>
          <a:p>
            <a:pPr indent="-487680" lvl="0" marL="13716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Understanding the genetic contribution to complex phenotypes remains an open problem</a:t>
            </a:r>
            <a:endParaRPr/>
          </a:p>
          <a:p>
            <a:pPr indent="-428307" lvl="1" marL="1828800" rtl="0" algn="l">
              <a:spcBef>
                <a:spcPts val="1000"/>
              </a:spcBef>
              <a:spcAft>
                <a:spcPts val="1000"/>
              </a:spcAft>
              <a:buSzPct val="100000"/>
              <a:buChar char="○"/>
            </a:pPr>
            <a:r>
              <a:rPr lang="en-US">
                <a:solidFill>
                  <a:srgbClr val="FF0000"/>
                </a:solidFill>
              </a:rPr>
              <a:t>Complexity </a:t>
            </a:r>
            <a:r>
              <a:rPr lang="en-US"/>
              <a:t>of relation between </a:t>
            </a:r>
            <a:r>
              <a:rPr lang="en-US">
                <a:solidFill>
                  <a:srgbClr val="FF9900"/>
                </a:solidFill>
              </a:rPr>
              <a:t>genotypes </a:t>
            </a:r>
            <a:r>
              <a:rPr lang="en-US"/>
              <a:t>and </a:t>
            </a:r>
            <a:r>
              <a:rPr lang="en-US">
                <a:solidFill>
                  <a:schemeClr val="accent5"/>
                </a:solidFill>
              </a:rPr>
              <a:t>traits</a:t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32000" y="3073125"/>
            <a:ext cx="4515875" cy="3237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32575" y="6565575"/>
            <a:ext cx="10714724" cy="55229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831200" y="1186733"/>
            <a:ext cx="22721700" cy="1886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</a:t>
            </a:r>
            <a:endParaRPr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831200" y="3376875"/>
            <a:ext cx="15261900" cy="88071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 lnSpcReduction="20000"/>
          </a:bodyPr>
          <a:lstStyle/>
          <a:p>
            <a:pPr indent="-533400" lvl="0" marL="9144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Genotype data suffers from the </a:t>
            </a:r>
            <a:r>
              <a:rPr lang="en-US">
                <a:solidFill>
                  <a:srgbClr val="C00000"/>
                </a:solidFill>
              </a:rPr>
              <a:t>curse of dimensionality</a:t>
            </a:r>
            <a:r>
              <a:rPr lang="en-US"/>
              <a:t>. In the diagram, </a:t>
            </a:r>
            <a:r>
              <a:rPr lang="en-US">
                <a:solidFill>
                  <a:srgbClr val="C00000"/>
                </a:solidFill>
              </a:rPr>
              <a:t>n &lt;&lt; p</a:t>
            </a:r>
            <a:r>
              <a:rPr lang="en-US"/>
              <a:t>.</a:t>
            </a:r>
            <a:endParaRPr/>
          </a:p>
          <a:p>
            <a:pPr indent="-463550" lvl="1" marL="1371600" rtl="0" algn="l">
              <a:spcBef>
                <a:spcPts val="1000"/>
              </a:spcBef>
              <a:spcAft>
                <a:spcPts val="0"/>
              </a:spcAft>
              <a:buSzPts val="3700"/>
              <a:buChar char="○"/>
            </a:pPr>
            <a:r>
              <a:rPr lang="en-US">
                <a:solidFill>
                  <a:schemeClr val="accent1"/>
                </a:solidFill>
              </a:rPr>
              <a:t>Classical solutions:</a:t>
            </a:r>
            <a:r>
              <a:rPr lang="en-US"/>
              <a:t> filters, wrappers, embedded, and hybrid methods</a:t>
            </a:r>
            <a:endParaRPr/>
          </a:p>
          <a:p>
            <a:pPr indent="-533400" lvl="0" marL="914400" rtl="0" algn="l">
              <a:spcBef>
                <a:spcPts val="100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Genetic variants may have </a:t>
            </a:r>
            <a:r>
              <a:rPr lang="en-US">
                <a:solidFill>
                  <a:srgbClr val="6AA84F"/>
                </a:solidFill>
              </a:rPr>
              <a:t>linear</a:t>
            </a:r>
            <a:r>
              <a:rPr lang="en-US"/>
              <a:t> (</a:t>
            </a:r>
            <a:r>
              <a:rPr lang="en-US">
                <a:solidFill>
                  <a:srgbClr val="6AA84F"/>
                </a:solidFill>
              </a:rPr>
              <a:t>additive</a:t>
            </a:r>
            <a:r>
              <a:rPr lang="en-US"/>
              <a:t>) or </a:t>
            </a:r>
            <a:r>
              <a:rPr lang="en-US">
                <a:solidFill>
                  <a:srgbClr val="FF0000"/>
                </a:solidFill>
              </a:rPr>
              <a:t>nonlinear</a:t>
            </a:r>
            <a:r>
              <a:rPr lang="en-US"/>
              <a:t> (</a:t>
            </a:r>
            <a:r>
              <a:rPr lang="en-US">
                <a:solidFill>
                  <a:srgbClr val="FF0000"/>
                </a:solidFill>
              </a:rPr>
              <a:t>epistatic</a:t>
            </a:r>
            <a:r>
              <a:rPr lang="en-US"/>
              <a:t>) relationship with trait values.</a:t>
            </a:r>
            <a:endParaRPr/>
          </a:p>
          <a:p>
            <a:pPr indent="-463550" lvl="1" marL="1371600" rtl="0" algn="l">
              <a:spcBef>
                <a:spcPts val="1000"/>
              </a:spcBef>
              <a:spcAft>
                <a:spcPts val="0"/>
              </a:spcAft>
              <a:buSzPts val="3700"/>
              <a:buChar char="○"/>
            </a:pPr>
            <a:r>
              <a:rPr lang="en-US"/>
              <a:t>Significantly complex models needed to deal with epistatic effects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0"/>
              </a:spcBef>
              <a:spcAft>
                <a:spcPts val="3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3">
            <a:alphaModFix/>
          </a:blip>
          <a:srcRect b="9276" l="26204" r="25994" t="21706"/>
          <a:stretch/>
        </p:blipFill>
        <p:spPr>
          <a:xfrm>
            <a:off x="16274675" y="4395325"/>
            <a:ext cx="7626850" cy="503050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831200" y="1186733"/>
            <a:ext cx="22721700" cy="1886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Approach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831200" y="3376867"/>
            <a:ext cx="22721700" cy="88071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 fontScale="85000" lnSpcReduction="10000"/>
          </a:bodyPr>
          <a:lstStyle/>
          <a:p>
            <a:pPr indent="-48768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>
                <a:solidFill>
                  <a:schemeClr val="accent5"/>
                </a:solidFill>
              </a:rPr>
              <a:t>Transformer Model</a:t>
            </a:r>
            <a:r>
              <a:rPr lang="en-US"/>
              <a:t>: A deep learning model that adopts the mechanism of self-attention, differentially weighting the significance of each part of the input data.</a:t>
            </a:r>
            <a:endParaRPr/>
          </a:p>
          <a:p>
            <a:pPr indent="-42830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State of the Art (SoTA) deep learning model in majority of NLP and Computer Vision tasks</a:t>
            </a:r>
            <a:endParaRPr/>
          </a:p>
          <a:p>
            <a:pPr indent="-48768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Attention</a:t>
            </a:r>
            <a:endParaRPr/>
          </a:p>
          <a:p>
            <a:pPr indent="-42830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Mimics cognitive attention</a:t>
            </a:r>
            <a:endParaRPr/>
          </a:p>
          <a:p>
            <a:pPr indent="-42830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A part of a neural architecture</a:t>
            </a:r>
            <a:endParaRPr/>
          </a:p>
          <a:p>
            <a:pPr indent="-42830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Enables to dynamically highlight relevant features of the input data</a:t>
            </a:r>
            <a:endParaRPr/>
          </a:p>
          <a:p>
            <a:pPr indent="-42830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Learns </a:t>
            </a:r>
            <a:r>
              <a:rPr lang="en-US">
                <a:solidFill>
                  <a:srgbClr val="C00000"/>
                </a:solidFill>
              </a:rPr>
              <a:t>feature interactions</a:t>
            </a:r>
            <a:endParaRPr>
              <a:solidFill>
                <a:srgbClr val="C00000"/>
              </a:solidFill>
            </a:endParaRPr>
          </a:p>
          <a:p>
            <a:pPr indent="-42830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Can be used later for extracting features that contribute to trait prediction</a:t>
            </a:r>
            <a:endParaRPr/>
          </a:p>
          <a:p>
            <a:pPr indent="-48768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Embedding</a:t>
            </a:r>
            <a:endParaRPr/>
          </a:p>
          <a:p>
            <a:pPr indent="-42830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Mathematically involves embedding (or structure-preserving) from a space with many dimensions to a continuous vector space</a:t>
            </a:r>
            <a:endParaRPr/>
          </a:p>
          <a:p>
            <a:pPr indent="-42830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Enables the model to learn efficient semantics of the input</a:t>
            </a:r>
            <a:endParaRPr/>
          </a:p>
          <a:p>
            <a:pPr indent="0" lvl="0" marL="0" rtl="0" algn="l">
              <a:spcBef>
                <a:spcPts val="3200"/>
              </a:spcBef>
              <a:spcAft>
                <a:spcPts val="3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831200" y="1186733"/>
            <a:ext cx="22721700" cy="1886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Methodology</a:t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2094200" y="3376875"/>
            <a:ext cx="20835000" cy="65280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approach to trait prediction involves the following five major steps:</a:t>
            </a:r>
            <a:endParaRPr/>
          </a:p>
          <a:p>
            <a:pPr indent="-487680" lvl="0" marL="1371600" rtl="0" algn="l">
              <a:spcBef>
                <a:spcPts val="320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Data Collection</a:t>
            </a:r>
            <a:endParaRPr/>
          </a:p>
          <a:p>
            <a:pPr indent="-428307" lvl="1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Yeast dataset</a:t>
            </a:r>
            <a:endParaRPr/>
          </a:p>
          <a:p>
            <a:pPr indent="-428307" lvl="1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~</a:t>
            </a:r>
            <a:r>
              <a:rPr lang="en-US">
                <a:solidFill>
                  <a:srgbClr val="FF0000"/>
                </a:solidFill>
              </a:rPr>
              <a:t>4400</a:t>
            </a:r>
            <a:r>
              <a:rPr lang="en-US"/>
              <a:t> samples, </a:t>
            </a:r>
            <a:r>
              <a:rPr lang="en-US">
                <a:solidFill>
                  <a:srgbClr val="FF0000"/>
                </a:solidFill>
              </a:rPr>
              <a:t>28220</a:t>
            </a:r>
            <a:r>
              <a:rPr lang="en-US"/>
              <a:t> features</a:t>
            </a:r>
            <a:endParaRPr/>
          </a:p>
          <a:p>
            <a:pPr indent="-487680" lvl="0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Data Preprocessing</a:t>
            </a:r>
            <a:endParaRPr/>
          </a:p>
          <a:p>
            <a:pPr indent="-428307" lvl="1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Feature scaling: </a:t>
            </a:r>
            <a:r>
              <a:rPr lang="en-US">
                <a:solidFill>
                  <a:srgbClr val="6AA84F"/>
                </a:solidFill>
              </a:rPr>
              <a:t>min-max</a:t>
            </a:r>
            <a:r>
              <a:rPr lang="en-US"/>
              <a:t> scaling</a:t>
            </a:r>
            <a:endParaRPr/>
          </a:p>
          <a:p>
            <a:pPr indent="-428307" lvl="1" marL="18288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Remove records with missing value for the label/trait value</a:t>
            </a:r>
            <a:endParaRPr/>
          </a:p>
          <a:p>
            <a:pPr indent="-487680" lvl="0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Model Development</a:t>
            </a:r>
            <a:endParaRPr/>
          </a:p>
          <a:p>
            <a:pPr indent="-487680" lvl="0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Model Comparison</a:t>
            </a:r>
            <a:endParaRPr/>
          </a:p>
          <a:p>
            <a:pPr indent="-487680" lvl="0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Conclusion</a:t>
            </a:r>
            <a:endParaRPr/>
          </a:p>
        </p:txBody>
      </p:sp>
      <p:sp>
        <p:nvSpPr>
          <p:cNvPr id="111" name="Google Shape;111;p19"/>
          <p:cNvSpPr/>
          <p:nvPr/>
        </p:nvSpPr>
        <p:spPr>
          <a:xfrm>
            <a:off x="1320650" y="10923750"/>
            <a:ext cx="3471300" cy="17922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1471550" y="11458200"/>
            <a:ext cx="3169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Open Sans"/>
                <a:ea typeface="Open Sans"/>
                <a:cs typeface="Open Sans"/>
                <a:sym typeface="Open Sans"/>
              </a:rPr>
              <a:t>Gather Data</a:t>
            </a:r>
            <a:endParaRPr sz="3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5968850" y="10923750"/>
            <a:ext cx="3471300" cy="17922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6119750" y="11458200"/>
            <a:ext cx="3169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Open Sans"/>
                <a:ea typeface="Open Sans"/>
                <a:cs typeface="Open Sans"/>
                <a:sym typeface="Open Sans"/>
              </a:rPr>
              <a:t>Data Preprocessing</a:t>
            </a:r>
            <a:endParaRPr sz="3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10388450" y="10923750"/>
            <a:ext cx="3471300" cy="17922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10539350" y="11458200"/>
            <a:ext cx="3169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Open Sans"/>
                <a:ea typeface="Open Sans"/>
                <a:cs typeface="Open Sans"/>
                <a:sym typeface="Open Sans"/>
              </a:rPr>
              <a:t>Develop Model</a:t>
            </a:r>
            <a:endParaRPr sz="3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15036650" y="10923750"/>
            <a:ext cx="3471300" cy="17922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15187550" y="11458200"/>
            <a:ext cx="3169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Open Sans"/>
                <a:ea typeface="Open Sans"/>
                <a:cs typeface="Open Sans"/>
                <a:sym typeface="Open Sans"/>
              </a:rPr>
              <a:t>Compare with other models</a:t>
            </a:r>
            <a:endParaRPr sz="3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19608650" y="10923750"/>
            <a:ext cx="3471300" cy="17922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19759550" y="11458200"/>
            <a:ext cx="3169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Open Sans"/>
                <a:ea typeface="Open Sans"/>
                <a:cs typeface="Open Sans"/>
                <a:sym typeface="Open Sans"/>
              </a:rPr>
              <a:t>Conclusion</a:t>
            </a:r>
            <a:endParaRPr sz="35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1" name="Google Shape;121;p19"/>
          <p:cNvCxnSpPr>
            <a:stCxn id="111" idx="3"/>
            <a:endCxn id="113" idx="1"/>
          </p:cNvCxnSpPr>
          <p:nvPr/>
        </p:nvCxnSpPr>
        <p:spPr>
          <a:xfrm>
            <a:off x="4791950" y="11819850"/>
            <a:ext cx="117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" name="Google Shape;122;p19"/>
          <p:cNvCxnSpPr>
            <a:stCxn id="113" idx="3"/>
            <a:endCxn id="115" idx="1"/>
          </p:cNvCxnSpPr>
          <p:nvPr/>
        </p:nvCxnSpPr>
        <p:spPr>
          <a:xfrm>
            <a:off x="9440150" y="11819850"/>
            <a:ext cx="948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" name="Google Shape;123;p19"/>
          <p:cNvCxnSpPr>
            <a:stCxn id="115" idx="3"/>
            <a:endCxn id="117" idx="1"/>
          </p:cNvCxnSpPr>
          <p:nvPr/>
        </p:nvCxnSpPr>
        <p:spPr>
          <a:xfrm>
            <a:off x="13859750" y="11819850"/>
            <a:ext cx="117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" name="Google Shape;124;p19"/>
          <p:cNvCxnSpPr>
            <a:stCxn id="117" idx="3"/>
            <a:endCxn id="119" idx="1"/>
          </p:cNvCxnSpPr>
          <p:nvPr/>
        </p:nvCxnSpPr>
        <p:spPr>
          <a:xfrm>
            <a:off x="18507950" y="11819850"/>
            <a:ext cx="1100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831200" y="1186733"/>
            <a:ext cx="22721700" cy="1886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Proposed Model Overview</a:t>
            </a:r>
            <a:endParaRPr/>
          </a:p>
        </p:txBody>
      </p:sp>
      <p:sp>
        <p:nvSpPr>
          <p:cNvPr id="130" name="Google Shape;130;p20"/>
          <p:cNvSpPr txBox="1"/>
          <p:nvPr/>
        </p:nvSpPr>
        <p:spPr>
          <a:xfrm>
            <a:off x="5928600" y="11707925"/>
            <a:ext cx="1252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47676"/>
                </a:solidFill>
                <a:latin typeface="Open Sans"/>
                <a:ea typeface="Open Sans"/>
                <a:cs typeface="Open Sans"/>
                <a:sym typeface="Open Sans"/>
              </a:rPr>
              <a:t>Figure 1: SplitTransformer architecture</a:t>
            </a:r>
            <a:endParaRPr b="1" sz="2400">
              <a:solidFill>
                <a:srgbClr val="74767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1" name="Google Shape;131;p20"/>
          <p:cNvGrpSpPr/>
          <p:nvPr/>
        </p:nvGrpSpPr>
        <p:grpSpPr>
          <a:xfrm>
            <a:off x="1421475" y="3943125"/>
            <a:ext cx="21117924" cy="7343350"/>
            <a:chOff x="1421475" y="3943125"/>
            <a:chExt cx="21117924" cy="7343350"/>
          </a:xfrm>
        </p:grpSpPr>
        <p:pic>
          <p:nvPicPr>
            <p:cNvPr id="132" name="Google Shape;132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21475" y="3943125"/>
              <a:ext cx="21117924" cy="7343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20"/>
            <p:cNvSpPr txBox="1"/>
            <p:nvPr/>
          </p:nvSpPr>
          <p:spPr>
            <a:xfrm rot="5400000">
              <a:off x="4882525" y="4603100"/>
              <a:ext cx="7512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latin typeface="Open Sans"/>
                  <a:ea typeface="Open Sans"/>
                  <a:cs typeface="Open Sans"/>
                  <a:sym typeface="Open Sans"/>
                </a:rPr>
                <a:t>.  .  .</a:t>
              </a:r>
              <a:endParaRPr b="1" sz="2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" name="Google Shape;134;p20"/>
            <p:cNvSpPr txBox="1"/>
            <p:nvPr/>
          </p:nvSpPr>
          <p:spPr>
            <a:xfrm rot="5400000">
              <a:off x="4882525" y="6902400"/>
              <a:ext cx="751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latin typeface="Open Sans"/>
                  <a:ea typeface="Open Sans"/>
                  <a:cs typeface="Open Sans"/>
                  <a:sym typeface="Open Sans"/>
                </a:rPr>
                <a:t>.  .  .</a:t>
              </a:r>
              <a:endParaRPr b="1" sz="20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" name="Google Shape;135;p20"/>
            <p:cNvSpPr txBox="1"/>
            <p:nvPr/>
          </p:nvSpPr>
          <p:spPr>
            <a:xfrm rot="5400000">
              <a:off x="4882525" y="10061325"/>
              <a:ext cx="7512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latin typeface="Open Sans"/>
                  <a:ea typeface="Open Sans"/>
                  <a:cs typeface="Open Sans"/>
                  <a:sym typeface="Open Sans"/>
                </a:rPr>
                <a:t>.  .  .</a:t>
              </a:r>
              <a:endParaRPr b="1" sz="21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831200" y="1186733"/>
            <a:ext cx="22721700" cy="1886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Proposed Model: Categorical Embedding</a:t>
            </a:r>
            <a:endParaRPr/>
          </a:p>
        </p:txBody>
      </p:sp>
      <p:sp>
        <p:nvSpPr>
          <p:cNvPr id="141" name="Google Shape;141;p21"/>
          <p:cNvSpPr txBox="1"/>
          <p:nvPr/>
        </p:nvSpPr>
        <p:spPr>
          <a:xfrm>
            <a:off x="11674679" y="11897637"/>
            <a:ext cx="10865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47676"/>
                </a:solidFill>
                <a:latin typeface="Open Sans"/>
                <a:ea typeface="Open Sans"/>
                <a:cs typeface="Open Sans"/>
                <a:sym typeface="Open Sans"/>
              </a:rPr>
              <a:t>Figure 2: Categorical Embedding workflow</a:t>
            </a:r>
            <a:endParaRPr b="1" sz="2400">
              <a:solidFill>
                <a:srgbClr val="74767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3798599" y="3613620"/>
            <a:ext cx="1245300" cy="6479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7250" y="4646922"/>
            <a:ext cx="11501850" cy="4412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82867" y="3225525"/>
            <a:ext cx="14248732" cy="867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831200" y="1186733"/>
            <a:ext cx="22721700" cy="1886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Results: Benchmarking</a:t>
            </a:r>
            <a:endParaRPr/>
          </a:p>
        </p:txBody>
      </p:sp>
      <p:pic>
        <p:nvPicPr>
          <p:cNvPr id="150" name="Google Shape;150;p22" title="Chart"/>
          <p:cNvPicPr preferRelativeResize="0"/>
          <p:nvPr/>
        </p:nvPicPr>
        <p:blipFill rotWithShape="1">
          <a:blip r:embed="rId3">
            <a:alphaModFix/>
          </a:blip>
          <a:srcRect b="8542" l="0" r="0" t="0"/>
          <a:stretch/>
        </p:blipFill>
        <p:spPr>
          <a:xfrm>
            <a:off x="831200" y="3310625"/>
            <a:ext cx="12823226" cy="726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/>
        </p:nvSpPr>
        <p:spPr>
          <a:xfrm>
            <a:off x="1127625" y="10577150"/>
            <a:ext cx="1252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47676"/>
                </a:solidFill>
                <a:latin typeface="Open Sans"/>
                <a:ea typeface="Open Sans"/>
                <a:cs typeface="Open Sans"/>
                <a:sym typeface="Open Sans"/>
              </a:rPr>
              <a:t>Figure 3: Performance compari</a:t>
            </a:r>
            <a:r>
              <a:rPr b="1" lang="en-US" sz="2400">
                <a:solidFill>
                  <a:srgbClr val="747676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b="1" lang="en-US" sz="2400">
                <a:solidFill>
                  <a:srgbClr val="747676"/>
                </a:solidFill>
                <a:latin typeface="Open Sans"/>
                <a:ea typeface="Open Sans"/>
                <a:cs typeface="Open Sans"/>
                <a:sym typeface="Open Sans"/>
              </a:rPr>
              <a:t>on based on mean squared error (less is better)</a:t>
            </a:r>
            <a:endParaRPr b="1" sz="2400">
              <a:solidFill>
                <a:srgbClr val="74767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52" name="Google Shape;152;p22"/>
          <p:cNvGraphicFramePr/>
          <p:nvPr/>
        </p:nvGraphicFramePr>
        <p:xfrm>
          <a:off x="14778700" y="4226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{E2265C7F-6E54-43DC-AD65-D6AC8B6C078D}</a:tableStyleId>
              </a:tblPr>
              <a:tblGrid>
                <a:gridCol w="2193550"/>
                <a:gridCol w="2193550"/>
                <a:gridCol w="2193550"/>
                <a:gridCol w="2193550"/>
              </a:tblGrid>
              <a:tr h="13915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#QTLs</a:t>
                      </a:r>
                      <a:endParaRPr b="1" sz="2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</a:tr>
              <a:tr h="1463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Linear (additive)</a:t>
                      </a:r>
                      <a:endParaRPr b="1" sz="2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Non-Linear (epistatic)</a:t>
                      </a:r>
                      <a:endParaRPr b="1" sz="2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NL/L Ratio</a:t>
                      </a:r>
                      <a:endParaRPr b="1" sz="2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1391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Cobalt Chloride</a:t>
                      </a:r>
                      <a:endParaRPr b="1" sz="2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</a:t>
                      </a:r>
                      <a:endParaRPr sz="2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</a:t>
                      </a:r>
                      <a:endParaRPr sz="2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0.27</a:t>
                      </a:r>
                      <a:endParaRPr sz="2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1391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Copper Sulfate</a:t>
                      </a:r>
                      <a:endParaRPr b="1" sz="2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</a:t>
                      </a:r>
                      <a:endParaRPr sz="2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</a:t>
                      </a:r>
                      <a:endParaRPr sz="2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0.71</a:t>
                      </a:r>
                      <a:endParaRPr sz="2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1391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Diamide</a:t>
                      </a:r>
                      <a:endParaRPr b="1" sz="2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56</a:t>
                      </a:r>
                      <a:endParaRPr sz="2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 sz="2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0.11</a:t>
                      </a:r>
                      <a:endParaRPr sz="2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53" name="Google Shape;153;p22"/>
          <p:cNvSpPr txBox="1"/>
          <p:nvPr/>
        </p:nvSpPr>
        <p:spPr>
          <a:xfrm>
            <a:off x="14778747" y="3687900"/>
            <a:ext cx="8774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3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Table 1: QTL contribution based on Bloom et al. (2014) findings</a:t>
            </a:r>
            <a:endParaRPr i="1" sz="23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