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32ADE-DFAC-4485-A2A6-32DB01A26A2A}" v="17" dt="2021-05-04T23:00:05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1D5FF-A2CB-4ACD-8C62-694828AA20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988CF3A-09B2-4E4C-8029-29547CCC419E}">
      <dgm:prSet/>
      <dgm:spPr/>
      <dgm:t>
        <a:bodyPr/>
        <a:lstStyle/>
        <a:p>
          <a:r>
            <a:rPr lang="en-US" dirty="0"/>
            <a:t>The hardest part of the solution of the game.</a:t>
          </a:r>
        </a:p>
      </dgm:t>
    </dgm:pt>
    <dgm:pt modelId="{24D66E3A-3DF2-468B-8BDA-1EFDA38D0247}" type="parTrans" cxnId="{9DEDD8DD-1210-4D5E-83BD-BBA4FA984FC2}">
      <dgm:prSet/>
      <dgm:spPr/>
      <dgm:t>
        <a:bodyPr/>
        <a:lstStyle/>
        <a:p>
          <a:endParaRPr lang="en-US"/>
        </a:p>
      </dgm:t>
    </dgm:pt>
    <dgm:pt modelId="{3B740E84-B4BD-4ACE-8981-67FA6A7335B7}" type="sibTrans" cxnId="{9DEDD8DD-1210-4D5E-83BD-BBA4FA984FC2}">
      <dgm:prSet/>
      <dgm:spPr/>
      <dgm:t>
        <a:bodyPr/>
        <a:lstStyle/>
        <a:p>
          <a:endParaRPr lang="en-US"/>
        </a:p>
      </dgm:t>
    </dgm:pt>
    <dgm:pt modelId="{F030B9F5-C54C-4C0C-83E0-AF0452D867D1}">
      <dgm:prSet/>
      <dgm:spPr/>
      <dgm:t>
        <a:bodyPr/>
        <a:lstStyle/>
        <a:p>
          <a:pPr rtl="0"/>
          <a:r>
            <a:rPr lang="en-US" dirty="0"/>
            <a:t>If we can go through all the depth, it would not</a:t>
          </a:r>
          <a:r>
            <a:rPr lang="en-US" dirty="0">
              <a:latin typeface="Calibri Light" panose="020F0302020204030204"/>
            </a:rPr>
            <a:t> be hard</a:t>
          </a:r>
          <a:r>
            <a:rPr lang="en-US" dirty="0"/>
            <a:t>.</a:t>
          </a:r>
        </a:p>
      </dgm:t>
    </dgm:pt>
    <dgm:pt modelId="{2126BC33-8523-42A6-A53E-4060586DA74D}" type="parTrans" cxnId="{7D4EAF8D-5891-4F9E-998E-3BDA33D4CBBC}">
      <dgm:prSet/>
      <dgm:spPr/>
      <dgm:t>
        <a:bodyPr/>
        <a:lstStyle/>
        <a:p>
          <a:endParaRPr lang="en-US"/>
        </a:p>
      </dgm:t>
    </dgm:pt>
    <dgm:pt modelId="{09C1E066-348D-4B34-B4BE-3B9BB4B6693A}" type="sibTrans" cxnId="{7D4EAF8D-5891-4F9E-998E-3BDA33D4CBBC}">
      <dgm:prSet/>
      <dgm:spPr/>
      <dgm:t>
        <a:bodyPr/>
        <a:lstStyle/>
        <a:p>
          <a:endParaRPr lang="en-US"/>
        </a:p>
      </dgm:t>
    </dgm:pt>
    <dgm:pt modelId="{C73F1DBB-5EFB-4D5E-8DE6-D3E977A7D748}">
      <dgm:prSet/>
      <dgm:spPr/>
      <dgm:t>
        <a:bodyPr/>
        <a:lstStyle/>
        <a:p>
          <a:r>
            <a:rPr lang="en-US" dirty="0"/>
            <a:t>A heuristic good way is to count the number of adjacent discs for each player and give points depending on the difference in them.</a:t>
          </a:r>
        </a:p>
      </dgm:t>
    </dgm:pt>
    <dgm:pt modelId="{314740A6-5449-4AA1-AF39-7708724B8A41}" type="parTrans" cxnId="{3159A4B0-4498-4F84-BAA9-244CAC5B5FCF}">
      <dgm:prSet/>
      <dgm:spPr/>
      <dgm:t>
        <a:bodyPr/>
        <a:lstStyle/>
        <a:p>
          <a:endParaRPr lang="en-US"/>
        </a:p>
      </dgm:t>
    </dgm:pt>
    <dgm:pt modelId="{4DB72E47-D6AE-4662-BB26-F045C8F1E958}" type="sibTrans" cxnId="{3159A4B0-4498-4F84-BAA9-244CAC5B5FCF}">
      <dgm:prSet/>
      <dgm:spPr/>
      <dgm:t>
        <a:bodyPr/>
        <a:lstStyle/>
        <a:p>
          <a:endParaRPr lang="en-US"/>
        </a:p>
      </dgm:t>
    </dgm:pt>
    <dgm:pt modelId="{3C9F79F9-0BD2-47A8-8F01-3B566EA1FF2F}">
      <dgm:prSet/>
      <dgm:spPr/>
      <dgm:t>
        <a:bodyPr/>
        <a:lstStyle/>
        <a:p>
          <a:r>
            <a:rPr lang="en-US" dirty="0"/>
            <a:t>Considering the small gaps and the possible next steps in the process of calculating the function itself makes it more complicated.</a:t>
          </a:r>
        </a:p>
      </dgm:t>
    </dgm:pt>
    <dgm:pt modelId="{D175B8EB-96BB-4524-96AF-0C0BC0FA766A}" type="parTrans" cxnId="{586EFA24-49C9-440B-B5F8-D8D2E2AA79F9}">
      <dgm:prSet/>
      <dgm:spPr/>
      <dgm:t>
        <a:bodyPr/>
        <a:lstStyle/>
        <a:p>
          <a:endParaRPr lang="en-US"/>
        </a:p>
      </dgm:t>
    </dgm:pt>
    <dgm:pt modelId="{23590D20-5D0A-4DE1-950C-9B2C0677F052}" type="sibTrans" cxnId="{586EFA24-49C9-440B-B5F8-D8D2E2AA79F9}">
      <dgm:prSet/>
      <dgm:spPr/>
      <dgm:t>
        <a:bodyPr/>
        <a:lstStyle/>
        <a:p>
          <a:endParaRPr lang="en-US"/>
        </a:p>
      </dgm:t>
    </dgm:pt>
    <dgm:pt modelId="{AC3C7105-22C1-4192-B98D-C72E58DC698E}" type="pres">
      <dgm:prSet presAssocID="{3631D5FF-A2CB-4ACD-8C62-694828AA208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5752F-DDBC-4BB4-A84A-FBF9CD692E2F}" type="pres">
      <dgm:prSet presAssocID="{8988CF3A-09B2-4E4C-8029-29547CCC419E}" presName="compNode" presStyleCnt="0"/>
      <dgm:spPr/>
    </dgm:pt>
    <dgm:pt modelId="{90EB48FA-2B83-48F8-9DAA-2E01FE763F78}" type="pres">
      <dgm:prSet presAssocID="{8988CF3A-09B2-4E4C-8029-29547CCC419E}" presName="bgRect" presStyleLbl="bgShp" presStyleIdx="0" presStyleCnt="4"/>
      <dgm:spPr/>
    </dgm:pt>
    <dgm:pt modelId="{F3F58C54-AFDC-4D1B-99C7-4A6886D76253}" type="pres">
      <dgm:prSet presAssocID="{8988CF3A-09B2-4E4C-8029-29547CCC419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86B841CE-8C2C-4205-9FF0-02AB5466DB9B}" type="pres">
      <dgm:prSet presAssocID="{8988CF3A-09B2-4E4C-8029-29547CCC419E}" presName="spaceRect" presStyleCnt="0"/>
      <dgm:spPr/>
    </dgm:pt>
    <dgm:pt modelId="{58ED66A3-BB53-4F43-A07F-B70D28CA47AD}" type="pres">
      <dgm:prSet presAssocID="{8988CF3A-09B2-4E4C-8029-29547CCC419E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EA0BA3-CF7E-457F-BAA6-49D991E6D801}" type="pres">
      <dgm:prSet presAssocID="{3B740E84-B4BD-4ACE-8981-67FA6A7335B7}" presName="sibTrans" presStyleCnt="0"/>
      <dgm:spPr/>
    </dgm:pt>
    <dgm:pt modelId="{AFCE9047-FA9C-4106-92AA-F4AD8A89A428}" type="pres">
      <dgm:prSet presAssocID="{F030B9F5-C54C-4C0C-83E0-AF0452D867D1}" presName="compNode" presStyleCnt="0"/>
      <dgm:spPr/>
    </dgm:pt>
    <dgm:pt modelId="{F572B0C4-FE35-46CF-A416-60320D577308}" type="pres">
      <dgm:prSet presAssocID="{F030B9F5-C54C-4C0C-83E0-AF0452D867D1}" presName="bgRect" presStyleLbl="bgShp" presStyleIdx="1" presStyleCnt="4"/>
      <dgm:spPr/>
    </dgm:pt>
    <dgm:pt modelId="{C430510B-7F59-4FC4-9F8D-A717BF8AF5A4}" type="pres">
      <dgm:prSet presAssocID="{F030B9F5-C54C-4C0C-83E0-AF0452D867D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DBFC703-EB84-468E-8281-A453BB2A8802}" type="pres">
      <dgm:prSet presAssocID="{F030B9F5-C54C-4C0C-83E0-AF0452D867D1}" presName="spaceRect" presStyleCnt="0"/>
      <dgm:spPr/>
    </dgm:pt>
    <dgm:pt modelId="{98541056-5799-4B75-A8A8-B5A923BE868D}" type="pres">
      <dgm:prSet presAssocID="{F030B9F5-C54C-4C0C-83E0-AF0452D867D1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C46BDC-8D2F-4AE8-B59D-9E22094FBF12}" type="pres">
      <dgm:prSet presAssocID="{09C1E066-348D-4B34-B4BE-3B9BB4B6693A}" presName="sibTrans" presStyleCnt="0"/>
      <dgm:spPr/>
    </dgm:pt>
    <dgm:pt modelId="{36EBB1BD-3B05-4344-8764-103B20BD8DAB}" type="pres">
      <dgm:prSet presAssocID="{C73F1DBB-5EFB-4D5E-8DE6-D3E977A7D748}" presName="compNode" presStyleCnt="0"/>
      <dgm:spPr/>
    </dgm:pt>
    <dgm:pt modelId="{8AA459AD-D1D4-4B33-B554-4BB44997C1D6}" type="pres">
      <dgm:prSet presAssocID="{C73F1DBB-5EFB-4D5E-8DE6-D3E977A7D748}" presName="bgRect" presStyleLbl="bgShp" presStyleIdx="2" presStyleCnt="4"/>
      <dgm:spPr/>
    </dgm:pt>
    <dgm:pt modelId="{9B1B7D07-0546-4C05-9A7E-A83687F927AA}" type="pres">
      <dgm:prSet presAssocID="{C73F1DBB-5EFB-4D5E-8DE6-D3E977A7D748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8B1232-7CD3-498E-A74A-51885AFC2741}" type="pres">
      <dgm:prSet presAssocID="{C73F1DBB-5EFB-4D5E-8DE6-D3E977A7D748}" presName="spaceRect" presStyleCnt="0"/>
      <dgm:spPr/>
    </dgm:pt>
    <dgm:pt modelId="{A386CF0F-793F-4751-835C-C7038ED37A21}" type="pres">
      <dgm:prSet presAssocID="{C73F1DBB-5EFB-4D5E-8DE6-D3E977A7D748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06FB8C6-0135-49D0-9EC1-B059651E0F84}" type="pres">
      <dgm:prSet presAssocID="{4DB72E47-D6AE-4662-BB26-F045C8F1E958}" presName="sibTrans" presStyleCnt="0"/>
      <dgm:spPr/>
    </dgm:pt>
    <dgm:pt modelId="{DF27822D-4140-466B-AF0C-C34BC7317E9E}" type="pres">
      <dgm:prSet presAssocID="{3C9F79F9-0BD2-47A8-8F01-3B566EA1FF2F}" presName="compNode" presStyleCnt="0"/>
      <dgm:spPr/>
    </dgm:pt>
    <dgm:pt modelId="{0E1CCE28-BD3F-441A-926E-686A0533A2AE}" type="pres">
      <dgm:prSet presAssocID="{3C9F79F9-0BD2-47A8-8F01-3B566EA1FF2F}" presName="bgRect" presStyleLbl="bgShp" presStyleIdx="3" presStyleCnt="4"/>
      <dgm:spPr/>
    </dgm:pt>
    <dgm:pt modelId="{A0BE49B5-5BB9-47BA-987E-956C74D5096F}" type="pres">
      <dgm:prSet presAssocID="{3C9F79F9-0BD2-47A8-8F01-3B566EA1FF2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ze"/>
        </a:ext>
      </dgm:extLst>
    </dgm:pt>
    <dgm:pt modelId="{DA50F0C0-6878-40FD-BBEB-BF92D94FC252}" type="pres">
      <dgm:prSet presAssocID="{3C9F79F9-0BD2-47A8-8F01-3B566EA1FF2F}" presName="spaceRect" presStyleCnt="0"/>
      <dgm:spPr/>
    </dgm:pt>
    <dgm:pt modelId="{4791A788-AE1A-4162-BC75-339F8BC3626E}" type="pres">
      <dgm:prSet presAssocID="{3C9F79F9-0BD2-47A8-8F01-3B566EA1FF2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2976F-B444-44FB-8A99-824D6F8AB646}" type="presOf" srcId="{C73F1DBB-5EFB-4D5E-8DE6-D3E977A7D748}" destId="{A386CF0F-793F-4751-835C-C7038ED37A21}" srcOrd="0" destOrd="0" presId="urn:microsoft.com/office/officeart/2018/2/layout/IconVerticalSolidList"/>
    <dgm:cxn modelId="{586EFA24-49C9-440B-B5F8-D8D2E2AA79F9}" srcId="{3631D5FF-A2CB-4ACD-8C62-694828AA2089}" destId="{3C9F79F9-0BD2-47A8-8F01-3B566EA1FF2F}" srcOrd="3" destOrd="0" parTransId="{D175B8EB-96BB-4524-96AF-0C0BC0FA766A}" sibTransId="{23590D20-5D0A-4DE1-950C-9B2C0677F052}"/>
    <dgm:cxn modelId="{7D4EAF8D-5891-4F9E-998E-3BDA33D4CBBC}" srcId="{3631D5FF-A2CB-4ACD-8C62-694828AA2089}" destId="{F030B9F5-C54C-4C0C-83E0-AF0452D867D1}" srcOrd="1" destOrd="0" parTransId="{2126BC33-8523-42A6-A53E-4060586DA74D}" sibTransId="{09C1E066-348D-4B34-B4BE-3B9BB4B6693A}"/>
    <dgm:cxn modelId="{ECCDDC92-7BAF-4A82-9894-99289CB55059}" type="presOf" srcId="{3631D5FF-A2CB-4ACD-8C62-694828AA2089}" destId="{AC3C7105-22C1-4192-B98D-C72E58DC698E}" srcOrd="0" destOrd="0" presId="urn:microsoft.com/office/officeart/2018/2/layout/IconVerticalSolidList"/>
    <dgm:cxn modelId="{DA84E5BB-0EB9-4100-8DC0-D40A82127F3D}" type="presOf" srcId="{F030B9F5-C54C-4C0C-83E0-AF0452D867D1}" destId="{98541056-5799-4B75-A8A8-B5A923BE868D}" srcOrd="0" destOrd="0" presId="urn:microsoft.com/office/officeart/2018/2/layout/IconVerticalSolidList"/>
    <dgm:cxn modelId="{60FC77BD-169F-4F8B-A6CF-0A45FA33DC80}" type="presOf" srcId="{8988CF3A-09B2-4E4C-8029-29547CCC419E}" destId="{58ED66A3-BB53-4F43-A07F-B70D28CA47AD}" srcOrd="0" destOrd="0" presId="urn:microsoft.com/office/officeart/2018/2/layout/IconVerticalSolidList"/>
    <dgm:cxn modelId="{E8F7FE1B-38F4-4361-9046-C99DAF8D34C5}" type="presOf" srcId="{3C9F79F9-0BD2-47A8-8F01-3B566EA1FF2F}" destId="{4791A788-AE1A-4162-BC75-339F8BC3626E}" srcOrd="0" destOrd="0" presId="urn:microsoft.com/office/officeart/2018/2/layout/IconVerticalSolidList"/>
    <dgm:cxn modelId="{3159A4B0-4498-4F84-BAA9-244CAC5B5FCF}" srcId="{3631D5FF-A2CB-4ACD-8C62-694828AA2089}" destId="{C73F1DBB-5EFB-4D5E-8DE6-D3E977A7D748}" srcOrd="2" destOrd="0" parTransId="{314740A6-5449-4AA1-AF39-7708724B8A41}" sibTransId="{4DB72E47-D6AE-4662-BB26-F045C8F1E958}"/>
    <dgm:cxn modelId="{9DEDD8DD-1210-4D5E-83BD-BBA4FA984FC2}" srcId="{3631D5FF-A2CB-4ACD-8C62-694828AA2089}" destId="{8988CF3A-09B2-4E4C-8029-29547CCC419E}" srcOrd="0" destOrd="0" parTransId="{24D66E3A-3DF2-468B-8BDA-1EFDA38D0247}" sibTransId="{3B740E84-B4BD-4ACE-8981-67FA6A7335B7}"/>
    <dgm:cxn modelId="{B8E7B5E9-BB71-4C4B-A211-4811306F79D5}" type="presParOf" srcId="{AC3C7105-22C1-4192-B98D-C72E58DC698E}" destId="{78E5752F-DDBC-4BB4-A84A-FBF9CD692E2F}" srcOrd="0" destOrd="0" presId="urn:microsoft.com/office/officeart/2018/2/layout/IconVerticalSolidList"/>
    <dgm:cxn modelId="{86A417E0-FCB0-49BD-8006-40C1E406A752}" type="presParOf" srcId="{78E5752F-DDBC-4BB4-A84A-FBF9CD692E2F}" destId="{90EB48FA-2B83-48F8-9DAA-2E01FE763F78}" srcOrd="0" destOrd="0" presId="urn:microsoft.com/office/officeart/2018/2/layout/IconVerticalSolidList"/>
    <dgm:cxn modelId="{92FD458A-FE97-448E-B14C-03D45947E4B4}" type="presParOf" srcId="{78E5752F-DDBC-4BB4-A84A-FBF9CD692E2F}" destId="{F3F58C54-AFDC-4D1B-99C7-4A6886D76253}" srcOrd="1" destOrd="0" presId="urn:microsoft.com/office/officeart/2018/2/layout/IconVerticalSolidList"/>
    <dgm:cxn modelId="{15B63F0A-1F03-46E4-9A8E-9F783A195529}" type="presParOf" srcId="{78E5752F-DDBC-4BB4-A84A-FBF9CD692E2F}" destId="{86B841CE-8C2C-4205-9FF0-02AB5466DB9B}" srcOrd="2" destOrd="0" presId="urn:microsoft.com/office/officeart/2018/2/layout/IconVerticalSolidList"/>
    <dgm:cxn modelId="{658403EA-9FDC-4B1F-8128-0F1926160866}" type="presParOf" srcId="{78E5752F-DDBC-4BB4-A84A-FBF9CD692E2F}" destId="{58ED66A3-BB53-4F43-A07F-B70D28CA47AD}" srcOrd="3" destOrd="0" presId="urn:microsoft.com/office/officeart/2018/2/layout/IconVerticalSolidList"/>
    <dgm:cxn modelId="{1CFA0911-CE44-405A-9B14-778DF01A08FF}" type="presParOf" srcId="{AC3C7105-22C1-4192-B98D-C72E58DC698E}" destId="{43EA0BA3-CF7E-457F-BAA6-49D991E6D801}" srcOrd="1" destOrd="0" presId="urn:microsoft.com/office/officeart/2018/2/layout/IconVerticalSolidList"/>
    <dgm:cxn modelId="{B6063FB5-C573-4FA7-8D71-523F14601503}" type="presParOf" srcId="{AC3C7105-22C1-4192-B98D-C72E58DC698E}" destId="{AFCE9047-FA9C-4106-92AA-F4AD8A89A428}" srcOrd="2" destOrd="0" presId="urn:microsoft.com/office/officeart/2018/2/layout/IconVerticalSolidList"/>
    <dgm:cxn modelId="{63A408A5-CB71-436E-B38B-D65226BF68BB}" type="presParOf" srcId="{AFCE9047-FA9C-4106-92AA-F4AD8A89A428}" destId="{F572B0C4-FE35-46CF-A416-60320D577308}" srcOrd="0" destOrd="0" presId="urn:microsoft.com/office/officeart/2018/2/layout/IconVerticalSolidList"/>
    <dgm:cxn modelId="{E94832BD-1C12-4EA2-A4EA-B1BD8BA36EB7}" type="presParOf" srcId="{AFCE9047-FA9C-4106-92AA-F4AD8A89A428}" destId="{C430510B-7F59-4FC4-9F8D-A717BF8AF5A4}" srcOrd="1" destOrd="0" presId="urn:microsoft.com/office/officeart/2018/2/layout/IconVerticalSolidList"/>
    <dgm:cxn modelId="{034D7F30-BD28-4A64-AD62-D4A6B63F1B9D}" type="presParOf" srcId="{AFCE9047-FA9C-4106-92AA-F4AD8A89A428}" destId="{9DBFC703-EB84-468E-8281-A453BB2A8802}" srcOrd="2" destOrd="0" presId="urn:microsoft.com/office/officeart/2018/2/layout/IconVerticalSolidList"/>
    <dgm:cxn modelId="{E52533EC-D915-4496-9090-E61F3C5AAF92}" type="presParOf" srcId="{AFCE9047-FA9C-4106-92AA-F4AD8A89A428}" destId="{98541056-5799-4B75-A8A8-B5A923BE868D}" srcOrd="3" destOrd="0" presId="urn:microsoft.com/office/officeart/2018/2/layout/IconVerticalSolidList"/>
    <dgm:cxn modelId="{626FDB22-7E0C-448E-8883-106B20D3FBCA}" type="presParOf" srcId="{AC3C7105-22C1-4192-B98D-C72E58DC698E}" destId="{29C46BDC-8D2F-4AE8-B59D-9E22094FBF12}" srcOrd="3" destOrd="0" presId="urn:microsoft.com/office/officeart/2018/2/layout/IconVerticalSolidList"/>
    <dgm:cxn modelId="{D5B249BB-0BCD-43BF-88B9-17884BF91551}" type="presParOf" srcId="{AC3C7105-22C1-4192-B98D-C72E58DC698E}" destId="{36EBB1BD-3B05-4344-8764-103B20BD8DAB}" srcOrd="4" destOrd="0" presId="urn:microsoft.com/office/officeart/2018/2/layout/IconVerticalSolidList"/>
    <dgm:cxn modelId="{BA88EEF4-B509-45E5-9CC2-1E30525DBF56}" type="presParOf" srcId="{36EBB1BD-3B05-4344-8764-103B20BD8DAB}" destId="{8AA459AD-D1D4-4B33-B554-4BB44997C1D6}" srcOrd="0" destOrd="0" presId="urn:microsoft.com/office/officeart/2018/2/layout/IconVerticalSolidList"/>
    <dgm:cxn modelId="{D4227FFF-B05A-4A00-9AE1-B01D49163B29}" type="presParOf" srcId="{36EBB1BD-3B05-4344-8764-103B20BD8DAB}" destId="{9B1B7D07-0546-4C05-9A7E-A83687F927AA}" srcOrd="1" destOrd="0" presId="urn:microsoft.com/office/officeart/2018/2/layout/IconVerticalSolidList"/>
    <dgm:cxn modelId="{8B288202-2C48-44F6-8CAC-F8774B8536F7}" type="presParOf" srcId="{36EBB1BD-3B05-4344-8764-103B20BD8DAB}" destId="{1D8B1232-7CD3-498E-A74A-51885AFC2741}" srcOrd="2" destOrd="0" presId="urn:microsoft.com/office/officeart/2018/2/layout/IconVerticalSolidList"/>
    <dgm:cxn modelId="{533087AB-20F9-4BCC-9D2D-BA652BEC2FD3}" type="presParOf" srcId="{36EBB1BD-3B05-4344-8764-103B20BD8DAB}" destId="{A386CF0F-793F-4751-835C-C7038ED37A21}" srcOrd="3" destOrd="0" presId="urn:microsoft.com/office/officeart/2018/2/layout/IconVerticalSolidList"/>
    <dgm:cxn modelId="{67A51AB3-3854-4F1E-A8FF-EB926FFB4D23}" type="presParOf" srcId="{AC3C7105-22C1-4192-B98D-C72E58DC698E}" destId="{606FB8C6-0135-49D0-9EC1-B059651E0F84}" srcOrd="5" destOrd="0" presId="urn:microsoft.com/office/officeart/2018/2/layout/IconVerticalSolidList"/>
    <dgm:cxn modelId="{5F44B3AC-D43B-4288-A7DD-7580E8295880}" type="presParOf" srcId="{AC3C7105-22C1-4192-B98D-C72E58DC698E}" destId="{DF27822D-4140-466B-AF0C-C34BC7317E9E}" srcOrd="6" destOrd="0" presId="urn:microsoft.com/office/officeart/2018/2/layout/IconVerticalSolidList"/>
    <dgm:cxn modelId="{3CCFC203-BAAB-4732-94F3-C3DD37EAB918}" type="presParOf" srcId="{DF27822D-4140-466B-AF0C-C34BC7317E9E}" destId="{0E1CCE28-BD3F-441A-926E-686A0533A2AE}" srcOrd="0" destOrd="0" presId="urn:microsoft.com/office/officeart/2018/2/layout/IconVerticalSolidList"/>
    <dgm:cxn modelId="{0A4D849D-C525-4A53-9540-F80F69156226}" type="presParOf" srcId="{DF27822D-4140-466B-AF0C-C34BC7317E9E}" destId="{A0BE49B5-5BB9-47BA-987E-956C74D5096F}" srcOrd="1" destOrd="0" presId="urn:microsoft.com/office/officeart/2018/2/layout/IconVerticalSolidList"/>
    <dgm:cxn modelId="{F04E2AF1-5110-439F-AA38-A20745C55F75}" type="presParOf" srcId="{DF27822D-4140-466B-AF0C-C34BC7317E9E}" destId="{DA50F0C0-6878-40FD-BBEB-BF92D94FC252}" srcOrd="2" destOrd="0" presId="urn:microsoft.com/office/officeart/2018/2/layout/IconVerticalSolidList"/>
    <dgm:cxn modelId="{6D607E9D-6C87-49F4-B483-C7E8F29183D8}" type="presParOf" srcId="{DF27822D-4140-466B-AF0C-C34BC7317E9E}" destId="{4791A788-AE1A-4162-BC75-339F8BC362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B48FA-2B83-48F8-9DAA-2E01FE763F78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8C54-AFDC-4D1B-99C7-4A6886D76253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66A3-BB53-4F43-A07F-B70D28CA47AD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hardest part of the solution of the game.</a:t>
          </a:r>
        </a:p>
      </dsp:txBody>
      <dsp:txXfrm>
        <a:off x="1374223" y="2347"/>
        <a:ext cx="4874176" cy="1189803"/>
      </dsp:txXfrm>
    </dsp:sp>
    <dsp:sp modelId="{F572B0C4-FE35-46CF-A416-60320D577308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0510B-7F59-4FC4-9F8D-A717BF8AF5A4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41056-5799-4B75-A8A8-B5A923BE868D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If we can go through all the depth, it would not</a:t>
          </a:r>
          <a:r>
            <a:rPr lang="en-US" sz="2000" kern="1200" dirty="0">
              <a:latin typeface="Calibri Light" panose="020F0302020204030204"/>
            </a:rPr>
            <a:t> be hard</a:t>
          </a:r>
          <a:r>
            <a:rPr lang="en-US" sz="2000" kern="1200" dirty="0"/>
            <a:t>.</a:t>
          </a:r>
        </a:p>
      </dsp:txBody>
      <dsp:txXfrm>
        <a:off x="1374223" y="1489602"/>
        <a:ext cx="4874176" cy="1189803"/>
      </dsp:txXfrm>
    </dsp:sp>
    <dsp:sp modelId="{8AA459AD-D1D4-4B33-B554-4BB44997C1D6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B7D07-0546-4C05-9A7E-A83687F927AA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6CF0F-793F-4751-835C-C7038ED37A21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heuristic good way is to count the number of adjacent discs for each player and give points depending on the difference in them.</a:t>
          </a:r>
        </a:p>
      </dsp:txBody>
      <dsp:txXfrm>
        <a:off x="1374223" y="2976856"/>
        <a:ext cx="4874176" cy="1189803"/>
      </dsp:txXfrm>
    </dsp:sp>
    <dsp:sp modelId="{0E1CCE28-BD3F-441A-926E-686A0533A2AE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E49B5-5BB9-47BA-987E-956C74D5096F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A788-AE1A-4162-BC75-339F8BC3626E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Considering the small gaps and the possible next steps in the process of calculating the function itself makes it more complicated.</a:t>
          </a:r>
        </a:p>
      </dsp:txBody>
      <dsp:txXfrm>
        <a:off x="1374223" y="4464111"/>
        <a:ext cx="48741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6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3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2D50-F4DA-47B6-805E-46AD5E9CC66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6779-57C5-4DA6-97F8-28513B04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sdr.uspto.gov/#caseNumber=73019915&amp;caseType=SERIAL_NO&amp;searchType=statusSearch" TargetMode="External"/><Relationship Id="rId2" Type="http://schemas.openxmlformats.org/officeDocument/2006/relationships/hyperlink" Target="https://archive.org/details/isbn_97814027562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background of data">
            <a:extLst>
              <a:ext uri="{FF2B5EF4-FFF2-40B4-BE49-F238E27FC236}">
                <a16:creationId xmlns:a16="http://schemas.microsoft.com/office/drawing/2014/main" id="{F8A209B8-4B93-4403-A7AA-81A5D1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6" r="32857" b="12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Artificial Intelligence-Based Connect 4 Player Using Python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Enhancing: </a:t>
            </a:r>
            <a:r>
              <a:rPr lang="en-US" dirty="0" smtClean="0"/>
              <a:t>Alpha-Beta Pruning </a:t>
            </a:r>
            <a:r>
              <a:rPr lang="en-US" dirty="0"/>
              <a:t>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559" y="1825625"/>
            <a:ext cx="678488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042" y="1825625"/>
            <a:ext cx="6745397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041" y="1875939"/>
            <a:ext cx="6703689" cy="4250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332" y="1875939"/>
            <a:ext cx="6701945" cy="4250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041" y="1825624"/>
            <a:ext cx="6703689" cy="43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Alpha-Beta Pruning </a:t>
            </a:r>
            <a:r>
              <a:rPr lang="en-US" sz="3200" dirty="0">
                <a:solidFill>
                  <a:schemeClr val="bg1"/>
                </a:solidFill>
              </a:rPr>
              <a:t>Algorithm Pseudocode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79" y="1510440"/>
            <a:ext cx="7343047" cy="53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Hindrances for our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The time complexity.</a:t>
            </a:r>
          </a:p>
          <a:p>
            <a:endParaRPr lang="en-US" sz="2400"/>
          </a:p>
          <a:p>
            <a:r>
              <a:rPr lang="en-US" sz="2400"/>
              <a:t>the implementation of the value-evaluating function.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06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Efficiency of our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It always beats a player playing randomly against it.</a:t>
            </a:r>
          </a:p>
          <a:p>
            <a:endParaRPr lang="en-US" sz="2400"/>
          </a:p>
          <a:p>
            <a:r>
              <a:rPr lang="en-US" sz="2400"/>
              <a:t>An AI assigned with a deeper depth always beats the AI assigned with a shallower one.</a:t>
            </a:r>
          </a:p>
          <a:p>
            <a:endParaRPr lang="en-US" sz="2400"/>
          </a:p>
          <a:p>
            <a:r>
              <a:rPr lang="en-US" sz="2400"/>
              <a:t>It needs a reasonable depth to start competing againts reasonable agents.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031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Conclusion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762880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Our AI’s performance is strongly and strictly tied to the choice of the depth and the value-determining function.</a:t>
            </a:r>
            <a:endParaRPr lang="en-US" sz="2400" dirty="0"/>
          </a:p>
          <a:p>
            <a:r>
              <a:rPr lang="en-US" sz="2400" dirty="0" smtClean="0"/>
              <a:t>The general methods to make our AI more efficient (like Alpha-Beta Pruning) are not very useful for their purpose, because of the small arbitrary factor in building the function.</a:t>
            </a:r>
            <a:endParaRPr lang="en-US" sz="2400" dirty="0"/>
          </a:p>
          <a:p>
            <a:r>
              <a:rPr lang="en-US" sz="2400" dirty="0" smtClean="0"/>
              <a:t>Even though that, our AI can be competitive against reasonable players if assigned to a deep depth.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1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200"/>
              <a:t>Tommy, L.; Hardjianto, M.;Agani, N. (2017). “The Analysis of Alpha Beta Pruning and MTD(f) Algorithm to Determine the Best Algorithm to be Implemented at Connect Four Prototype”. IOP Conf. Ser.: Mater. Sci. Eng. 190 012044</a:t>
            </a:r>
          </a:p>
          <a:p>
            <a:r>
              <a:rPr lang="en-US" sz="2200"/>
              <a:t>Yamaguchi, Y.; K. Yamaguchi; T. Tanaka; T. Kaneko (2012). "Infinite Connect-Four is solved: Draw". Advances in Computer Games, ACG 2011. LNCS 7168: 208–219. </a:t>
            </a:r>
          </a:p>
          <a:p>
            <a:r>
              <a:rPr lang="en-US" sz="2200">
                <a:hlinkClick r:id="rId2"/>
              </a:rPr>
              <a:t>https://archive.org/details/isbn_9781402756214</a:t>
            </a:r>
            <a:endParaRPr lang="en-US" sz="2200"/>
          </a:p>
          <a:p>
            <a:r>
              <a:rPr lang="en-US" sz="2200">
                <a:hlinkClick r:id="rId3"/>
              </a:rPr>
              <a:t>https://tsdr.uspto.gov/#caseNumber=73019915&amp;caseType=SERIAL_NO&amp;searchType=statusSearch</a:t>
            </a:r>
            <a:endParaRPr lang="en-US" sz="2200"/>
          </a:p>
          <a:p>
            <a:r>
              <a:rPr lang="en-US" sz="2200"/>
              <a:t>https://oeis.org/A212693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2822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8">
            <a:extLst>
              <a:ext uri="{FF2B5EF4-FFF2-40B4-BE49-F238E27FC236}">
                <a16:creationId xmlns:a16="http://schemas.microsoft.com/office/drawing/2014/main" id="{6A55A497-810F-4F60-B84E-FDE68ABFE6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upload.wikimedia.org/wikipedia/commons/a/ad/Connect_Fou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101" y="1493556"/>
            <a:ext cx="6519391" cy="38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6">
            <a:extLst>
              <a:ext uri="{FF2B5EF4-FFF2-40B4-BE49-F238E27FC236}">
                <a16:creationId xmlns:a16="http://schemas.microsoft.com/office/drawing/2014/main" id="{4B8E30CD-C8AA-4F1D-8997-BAFCF7CE9D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7">
            <a:extLst>
              <a:ext uri="{FF2B5EF4-FFF2-40B4-BE49-F238E27FC236}">
                <a16:creationId xmlns:a16="http://schemas.microsoft.com/office/drawing/2014/main" id="{1A2CE4AB-6F16-49A0-9608-1227FF801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8">
            <a:extLst>
              <a:ext uri="{FF2B5EF4-FFF2-40B4-BE49-F238E27FC236}">
                <a16:creationId xmlns:a16="http://schemas.microsoft.com/office/drawing/2014/main" id="{50C6CE2B-DD6C-4EBC-9E38-2FCF23E93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Connect 4?</a:t>
            </a:r>
          </a:p>
        </p:txBody>
      </p:sp>
      <p:sp>
        <p:nvSpPr>
          <p:cNvPr id="147" name="Rectangle 8">
            <a:extLst>
              <a:ext uri="{FF2B5EF4-FFF2-40B4-BE49-F238E27FC236}">
                <a16:creationId xmlns:a16="http://schemas.microsoft.com/office/drawing/2014/main" id="{2C8B90EA-01BD-4358-9BD4-801A57B98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Theoretical Analysis of the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400"/>
                  <a:t>A rough upper bound for the number of possible situations in the game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6×7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1.1×</m:t>
                    </m:r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400"/>
                  <a:t> game situations.</a:t>
                </a:r>
              </a:p>
              <a:p>
                <a:r>
                  <a:rPr lang="en-US" sz="2400"/>
                  <a:t>A more accurate number for the number of possible situations can be calculated by evaluating the sequence of possible games corresponding to a specific number of discs</a:t>
                </a:r>
              </a:p>
              <a:p>
                <a:r>
                  <a:rPr lang="en-US" sz="2400"/>
                  <a:t>And then summing it up!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816" r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3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sequence of possible situations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1, 7, 49, 238, 1120, 4263, 16422, 54859, 184275, 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The calculation of the sequence: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40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=7×7=49</m:t>
                    </m:r>
                  </m:oMath>
                </a14:m>
                <a:r>
                  <a:rPr lang="en-US" sz="240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=7×7×1+7×6×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+7×6×2=238</m:t>
                    </m:r>
                  </m:oMath>
                </a14:m>
                <a:r>
                  <a:rPr lang="en-US" sz="2400"/>
                  <a:t>.</a:t>
                </a:r>
              </a:p>
              <a:p>
                <a:pPr marL="0" indent="0">
                  <a:buNone/>
                </a:pPr>
                <a:r>
                  <a:rPr lang="en-US" sz="2400"/>
                  <a:t>The total number of situations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≈4.5×</m:t>
                    </m:r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400"/>
                  <a:t>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942" t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1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Related 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3389012"/>
            <a:ext cx="5455917" cy="20732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3661808"/>
            <a:ext cx="5455917" cy="15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Main AI Algorithm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597390"/>
            <a:ext cx="9334500" cy="870305"/>
          </a:xfrm>
        </p:spPr>
        <p:txBody>
          <a:bodyPr>
            <a:normAutofit/>
          </a:bodyPr>
          <a:lstStyle/>
          <a:p>
            <a:pPr algn="ctr"/>
            <a:r>
              <a:rPr lang="en-US" sz="1600"/>
              <a:t>Minimax algorithm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7191"/>
            <a:ext cx="10515600" cy="25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Minimax Algorithm Illustration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68" y="1675227"/>
            <a:ext cx="689286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Minimax Algorithm Pseudocode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47" y="1675227"/>
            <a:ext cx="648590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Function’s Value Evaluator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032E50-9CD2-495C-98B1-5DF07CB33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166465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9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494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Artificial Intelligence-Based Connect 4 Player Using Python</vt:lpstr>
      <vt:lpstr>What is Connect 4?</vt:lpstr>
      <vt:lpstr>Theoretical Analysis of the game</vt:lpstr>
      <vt:lpstr>The sequence of possible situations</vt:lpstr>
      <vt:lpstr>Related Work</vt:lpstr>
      <vt:lpstr>Main AI Algorithm Used</vt:lpstr>
      <vt:lpstr>Minimax Algorithm Illustration</vt:lpstr>
      <vt:lpstr>Minimax Algorithm Pseudocode</vt:lpstr>
      <vt:lpstr>The Function’s Value Evaluator </vt:lpstr>
      <vt:lpstr>Enhancing: Alpha-Beta Pruning Algorithm</vt:lpstr>
      <vt:lpstr>Alpha-Beta Pruning Algorithm Pseudocode</vt:lpstr>
      <vt:lpstr>Hindrances for our AI</vt:lpstr>
      <vt:lpstr>The Efficiency of our AI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Intelligence-Based Connect 4 Player Using Python</dc:title>
  <dc:creator>user1</dc:creator>
  <cp:lastModifiedBy>user1</cp:lastModifiedBy>
  <cp:revision>41</cp:revision>
  <dcterms:created xsi:type="dcterms:W3CDTF">2021-05-04T20:21:50Z</dcterms:created>
  <dcterms:modified xsi:type="dcterms:W3CDTF">2021-05-04T23:36:25Z</dcterms:modified>
</cp:coreProperties>
</file>