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79" r:id="rId12"/>
    <p:sldId id="267" r:id="rId13"/>
    <p:sldId id="268" r:id="rId14"/>
    <p:sldId id="280" r:id="rId15"/>
    <p:sldId id="271" r:id="rId16"/>
    <p:sldId id="270"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Nunito" panose="02010600030101010101"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B690E8-74D1-4945-8887-18531E74276A}">
  <a:tblStyle styleId="{33B690E8-74D1-4945-8887-18531E7427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94689"/>
  </p:normalViewPr>
  <p:slideViewPr>
    <p:cSldViewPr snapToGrid="0">
      <p:cViewPr varScale="1">
        <p:scale>
          <a:sx n="111" d="100"/>
          <a:sy n="111" d="100"/>
        </p:scale>
        <p:origin x="100" y="4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7323fab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d7323fab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7323fab3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7323fab3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7323fab3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d7323fab3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7323fab3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7323fab3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51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ad81132fe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ad81132fe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7323fab3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d7323fab3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992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ad81132fe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ad81132fe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74dd6e3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d74dd6e3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74dd6e31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d74dd6e31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ad81132f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ad81132f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ad81132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ad81132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ad81132fe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7ad81132fe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ad81132fe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ad81132fe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ad81132fe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ad81132fe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ad81132fe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ad81132fe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ad81132fe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ad81132fe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ad81132fe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ad81132fe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ad81132fe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ad81132fe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6e480bd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6e480bd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6e480bd1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d6e480bd1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7323fab3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7323fab3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030950" y="1311100"/>
            <a:ext cx="7552800" cy="1680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Clr>
                <a:schemeClr val="dk1"/>
              </a:buClr>
              <a:buFont typeface="Calibri"/>
              <a:buNone/>
            </a:pPr>
            <a:r>
              <a:rPr lang="en" sz="4400">
                <a:latin typeface="Calibri"/>
                <a:ea typeface="Calibri"/>
                <a:cs typeface="Calibri"/>
                <a:sym typeface="Calibri"/>
              </a:rPr>
              <a:t>NLP Application on Identifying the Gene Phenotype </a:t>
            </a:r>
            <a:endParaRPr/>
          </a:p>
        </p:txBody>
      </p:sp>
      <p:sp>
        <p:nvSpPr>
          <p:cNvPr id="129" name="Google Shape;129;p13"/>
          <p:cNvSpPr txBox="1">
            <a:spLocks noGrp="1"/>
          </p:cNvSpPr>
          <p:nvPr>
            <p:ph type="subTitle" idx="1"/>
          </p:nvPr>
        </p:nvSpPr>
        <p:spPr>
          <a:xfrm>
            <a:off x="311700" y="2931525"/>
            <a:ext cx="8520600" cy="1874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400"/>
              <a:t>Artificial Intelligence Project</a:t>
            </a:r>
            <a:endParaRPr sz="2400"/>
          </a:p>
          <a:p>
            <a:pPr marL="0" lvl="0" indent="0" algn="ctr" rtl="0">
              <a:spcBef>
                <a:spcPts val="0"/>
              </a:spcBef>
              <a:spcAft>
                <a:spcPts val="0"/>
              </a:spcAft>
              <a:buNone/>
            </a:pPr>
            <a:endParaRPr sz="1675"/>
          </a:p>
          <a:p>
            <a:pPr marL="0" lvl="0" indent="0" algn="ctr" rtl="0">
              <a:spcBef>
                <a:spcPts val="0"/>
              </a:spcBef>
              <a:spcAft>
                <a:spcPts val="0"/>
              </a:spcAft>
              <a:buNone/>
            </a:pPr>
            <a:r>
              <a:rPr lang="en" sz="1675"/>
              <a:t>Bin Li</a:t>
            </a:r>
            <a:endParaRPr sz="1675"/>
          </a:p>
          <a:p>
            <a:pPr marL="0" lvl="0" indent="0" algn="ctr" rtl="0">
              <a:spcBef>
                <a:spcPts val="0"/>
              </a:spcBef>
              <a:spcAft>
                <a:spcPts val="0"/>
              </a:spcAft>
              <a:buNone/>
            </a:pPr>
            <a:r>
              <a:rPr lang="en" sz="1675"/>
              <a:t>Chen Song</a:t>
            </a:r>
            <a:endParaRPr sz="1675"/>
          </a:p>
          <a:p>
            <a:pPr marL="0" lvl="0" indent="0" algn="ctr" rtl="0">
              <a:spcBef>
                <a:spcPts val="0"/>
              </a:spcBef>
              <a:spcAft>
                <a:spcPts val="0"/>
              </a:spcAft>
              <a:buNone/>
            </a:pPr>
            <a:r>
              <a:rPr lang="en" sz="1675"/>
              <a:t>Zhenyu Zhao</a:t>
            </a:r>
            <a:endParaRPr sz="1675"/>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Where to place the RNN</a:t>
            </a:r>
            <a:br>
              <a:rPr lang="en" dirty="0"/>
            </a:br>
            <a:r>
              <a:rPr lang="en" dirty="0"/>
              <a:t>(RNN: Recurrent neural network)</a:t>
            </a:r>
            <a:endParaRPr dirty="0"/>
          </a:p>
        </p:txBody>
      </p:sp>
      <p:sp>
        <p:nvSpPr>
          <p:cNvPr id="198" name="Google Shape;198;p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AutoNum type="arabicPeriod"/>
            </a:pPr>
            <a:r>
              <a:rPr lang="en" b="1" dirty="0"/>
              <a:t>Using RNN at the first layer of the model</a:t>
            </a:r>
            <a:endParaRPr b="1" dirty="0"/>
          </a:p>
          <a:p>
            <a:pPr marL="457200" lvl="0" indent="0" algn="l" rtl="0">
              <a:spcBef>
                <a:spcPts val="1200"/>
              </a:spcBef>
              <a:spcAft>
                <a:spcPts val="0"/>
              </a:spcAft>
              <a:buNone/>
            </a:pPr>
            <a:r>
              <a:rPr lang="en" dirty="0"/>
              <a:t>Need 50min for one epochs (more than 28,000 features in one sample)</a:t>
            </a:r>
            <a:endParaRPr dirty="0"/>
          </a:p>
          <a:p>
            <a:pPr marL="146050" lvl="0" indent="0" algn="l" rtl="0">
              <a:spcBef>
                <a:spcPts val="1200"/>
              </a:spcBef>
              <a:spcAft>
                <a:spcPts val="0"/>
              </a:spcAft>
              <a:buSzPts val="1300"/>
              <a:buNone/>
            </a:pPr>
            <a:r>
              <a:rPr lang="en" b="1" dirty="0"/>
              <a:t>2.    Using at the latent space in a CNN/Linear model</a:t>
            </a:r>
            <a:endParaRPr b="1" dirty="0"/>
          </a:p>
          <a:p>
            <a:pPr marL="457200" lvl="0" indent="0" algn="l" rtl="0">
              <a:spcBef>
                <a:spcPts val="1200"/>
              </a:spcBef>
              <a:spcAft>
                <a:spcPts val="0"/>
              </a:spcAft>
              <a:buNone/>
            </a:pPr>
            <a:r>
              <a:rPr lang="en" dirty="0"/>
              <a:t>Linear model: 73% accuracy</a:t>
            </a:r>
            <a:endParaRPr dirty="0"/>
          </a:p>
          <a:p>
            <a:pPr marL="457200" lvl="0" indent="0" algn="l" rtl="0">
              <a:spcBef>
                <a:spcPts val="1200"/>
              </a:spcBef>
              <a:spcAft>
                <a:spcPts val="0"/>
              </a:spcAft>
              <a:buNone/>
            </a:pPr>
            <a:r>
              <a:rPr lang="en" b="1" dirty="0"/>
              <a:t>CNN model: 78% accuracy</a:t>
            </a:r>
            <a:endParaRPr b="1" dirty="0"/>
          </a:p>
          <a:p>
            <a:pPr marL="457200" lvl="0" indent="0" algn="l" rtl="0">
              <a:spcBef>
                <a:spcPts val="1200"/>
              </a:spcBef>
              <a:spcAft>
                <a:spcPts val="12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示&#10;&#10;描述已自动生成">
            <a:extLst>
              <a:ext uri="{FF2B5EF4-FFF2-40B4-BE49-F238E27FC236}">
                <a16:creationId xmlns:a16="http://schemas.microsoft.com/office/drawing/2014/main" id="{A6B9B4CD-6FC5-8C43-A9A0-A8BC588EF025}"/>
              </a:ext>
            </a:extLst>
          </p:cNvPr>
          <p:cNvPicPr>
            <a:picLocks noChangeAspect="1"/>
          </p:cNvPicPr>
          <p:nvPr/>
        </p:nvPicPr>
        <p:blipFill rotWithShape="1">
          <a:blip r:embed="rId2"/>
          <a:srcRect l="1" t="-6325" r="-21894" b="17961"/>
          <a:stretch/>
        </p:blipFill>
        <p:spPr>
          <a:xfrm>
            <a:off x="550416" y="458864"/>
            <a:ext cx="9144000" cy="3728621"/>
          </a:xfrm>
          <a:prstGeom prst="rect">
            <a:avLst/>
          </a:prstGeom>
        </p:spPr>
      </p:pic>
    </p:spTree>
    <p:extLst>
      <p:ext uri="{BB962C8B-B14F-4D97-AF65-F5344CB8AC3E}">
        <p14:creationId xmlns:p14="http://schemas.microsoft.com/office/powerpoint/2010/main" val="299422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RNN cell</a:t>
            </a:r>
            <a:endParaRPr/>
          </a:p>
        </p:txBody>
      </p:sp>
      <p:sp>
        <p:nvSpPr>
          <p:cNvPr id="214" name="Google Shape;214;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Simple RNN: oversimple, performance is bad</a:t>
            </a:r>
            <a:endParaRPr dirty="0"/>
          </a:p>
          <a:p>
            <a:pPr marL="0" lvl="0" indent="0" algn="l" rtl="0">
              <a:spcBef>
                <a:spcPts val="1200"/>
              </a:spcBef>
              <a:spcAft>
                <a:spcPts val="0"/>
              </a:spcAft>
              <a:buNone/>
            </a:pPr>
            <a:r>
              <a:rPr lang="en" dirty="0"/>
              <a:t>GRU(Gate Recurrent Units): Performance is not very stable.</a:t>
            </a:r>
            <a:endParaRPr dirty="0"/>
          </a:p>
          <a:p>
            <a:pPr marL="0" lvl="0" indent="0" algn="l" rtl="0">
              <a:spcBef>
                <a:spcPts val="1200"/>
              </a:spcBef>
              <a:spcAft>
                <a:spcPts val="0"/>
              </a:spcAft>
              <a:buNone/>
            </a:pPr>
            <a:r>
              <a:rPr lang="en" dirty="0"/>
              <a:t>LSTM(long short term memory): Stable and Work better than the other two</a:t>
            </a:r>
            <a:endParaRPr dirty="0"/>
          </a:p>
          <a:p>
            <a:pPr marL="0" lvl="0" indent="0" algn="l" rtl="0">
              <a:spcBef>
                <a:spcPts val="1200"/>
              </a:spcBef>
              <a:spcAft>
                <a:spcPts val="0"/>
              </a:spcAft>
              <a:buNone/>
            </a:pPr>
            <a:r>
              <a:rPr lang="en" dirty="0"/>
              <a:t>(Bidirectional: calculate the information in two directions.)</a:t>
            </a:r>
            <a:endParaRPr dirty="0"/>
          </a:p>
          <a:p>
            <a:pPr marL="0" lvl="0" indent="0" algn="l" rtl="0">
              <a:spcBef>
                <a:spcPts val="1200"/>
              </a:spcBef>
              <a:spcAft>
                <a:spcPts val="1200"/>
              </a:spcAft>
              <a:buNone/>
            </a:pPr>
            <a:r>
              <a:rPr lang="en" b="1" dirty="0"/>
              <a:t>Bi-LSTM:</a:t>
            </a:r>
            <a:r>
              <a:rPr lang="en" dirty="0"/>
              <a:t> Perform best (parameter: Number of Hidden Units.   </a:t>
            </a:r>
            <a:r>
              <a:rPr lang="en" b="1" dirty="0"/>
              <a:t>80</a:t>
            </a:r>
            <a:r>
              <a:rPr lang="en" dirty="0"/>
              <a: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Attention in LSTM</a:t>
            </a:r>
            <a:endParaRPr/>
          </a:p>
        </p:txBody>
      </p:sp>
      <p:sp>
        <p:nvSpPr>
          <p:cNvPr id="220" name="Google Shape;220;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1" name="Google Shape;221;p25"/>
          <p:cNvPicPr preferRelativeResize="0"/>
          <p:nvPr/>
        </p:nvPicPr>
        <p:blipFill>
          <a:blip r:embed="rId3">
            <a:alphaModFix/>
          </a:blip>
          <a:stretch>
            <a:fillRect/>
          </a:stretch>
        </p:blipFill>
        <p:spPr>
          <a:xfrm>
            <a:off x="819150" y="1546100"/>
            <a:ext cx="6249500" cy="182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819150" y="663425"/>
            <a:ext cx="7505700" cy="66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LSTM with Attention</a:t>
            </a:r>
            <a:endParaRPr dirty="0"/>
          </a:p>
        </p:txBody>
      </p:sp>
      <p:pic>
        <p:nvPicPr>
          <p:cNvPr id="235" name="Google Shape;235;p26"/>
          <p:cNvPicPr preferRelativeResize="0"/>
          <p:nvPr/>
        </p:nvPicPr>
        <p:blipFill rotWithShape="1">
          <a:blip r:embed="rId3">
            <a:alphaModFix/>
          </a:blip>
          <a:srcRect t="39128"/>
          <a:stretch/>
        </p:blipFill>
        <p:spPr>
          <a:xfrm>
            <a:off x="7058191" y="2344934"/>
            <a:ext cx="1882500" cy="302124"/>
          </a:xfrm>
          <a:prstGeom prst="rect">
            <a:avLst/>
          </a:prstGeom>
          <a:noFill/>
          <a:ln>
            <a:noFill/>
          </a:ln>
        </p:spPr>
      </p:pic>
      <p:pic>
        <p:nvPicPr>
          <p:cNvPr id="236" name="Google Shape;236;p26"/>
          <p:cNvPicPr preferRelativeResize="0"/>
          <p:nvPr/>
        </p:nvPicPr>
        <p:blipFill>
          <a:blip r:embed="rId4">
            <a:alphaModFix/>
          </a:blip>
          <a:stretch>
            <a:fillRect/>
          </a:stretch>
        </p:blipFill>
        <p:spPr>
          <a:xfrm>
            <a:off x="6813731" y="2976587"/>
            <a:ext cx="2255625" cy="997000"/>
          </a:xfrm>
          <a:prstGeom prst="rect">
            <a:avLst/>
          </a:prstGeom>
          <a:noFill/>
          <a:ln>
            <a:noFill/>
          </a:ln>
        </p:spPr>
      </p:pic>
      <p:pic>
        <p:nvPicPr>
          <p:cNvPr id="7" name="图片 6" descr="图示&#10;&#10;描述已自动生成">
            <a:extLst>
              <a:ext uri="{FF2B5EF4-FFF2-40B4-BE49-F238E27FC236}">
                <a16:creationId xmlns:a16="http://schemas.microsoft.com/office/drawing/2014/main" id="{8868A4E4-75AB-4B4E-9535-C9805D715173}"/>
              </a:ext>
            </a:extLst>
          </p:cNvPr>
          <p:cNvPicPr>
            <a:picLocks noChangeAspect="1"/>
          </p:cNvPicPr>
          <p:nvPr/>
        </p:nvPicPr>
        <p:blipFill rotWithShape="1">
          <a:blip r:embed="rId5"/>
          <a:srcRect t="10956" b="16178"/>
          <a:stretch/>
        </p:blipFill>
        <p:spPr>
          <a:xfrm>
            <a:off x="564103" y="1542640"/>
            <a:ext cx="5931022" cy="2430947"/>
          </a:xfrm>
          <a:prstGeom prst="rect">
            <a:avLst/>
          </a:prstGeom>
        </p:spPr>
      </p:pic>
      <p:sp>
        <p:nvSpPr>
          <p:cNvPr id="8" name="圆角右箭头 7">
            <a:extLst>
              <a:ext uri="{FF2B5EF4-FFF2-40B4-BE49-F238E27FC236}">
                <a16:creationId xmlns:a16="http://schemas.microsoft.com/office/drawing/2014/main" id="{B076D9AD-B103-1547-876A-F3929672620B}"/>
              </a:ext>
            </a:extLst>
          </p:cNvPr>
          <p:cNvSpPr/>
          <p:nvPr/>
        </p:nvSpPr>
        <p:spPr>
          <a:xfrm>
            <a:off x="3443962" y="1802072"/>
            <a:ext cx="361507" cy="70174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22" name="矩形 21">
            <a:extLst>
              <a:ext uri="{FF2B5EF4-FFF2-40B4-BE49-F238E27FC236}">
                <a16:creationId xmlns:a16="http://schemas.microsoft.com/office/drawing/2014/main" id="{D3459EF2-E54B-DB4F-AAED-43502F2F9773}"/>
              </a:ext>
            </a:extLst>
          </p:cNvPr>
          <p:cNvSpPr/>
          <p:nvPr/>
        </p:nvSpPr>
        <p:spPr>
          <a:xfrm>
            <a:off x="3762568" y="1742066"/>
            <a:ext cx="891591" cy="307777"/>
          </a:xfrm>
          <a:prstGeom prst="rect">
            <a:avLst/>
          </a:prstGeom>
        </p:spPr>
        <p:txBody>
          <a:bodyPr wrap="none">
            <a:spAutoFit/>
          </a:bodyPr>
          <a:lstStyle/>
          <a:p>
            <a:r>
              <a:rPr lang="en" altLang="zh-CN" dirty="0"/>
              <a:t>Attention</a:t>
            </a:r>
            <a:endParaRPr lang="zh-CN" altLang="en-US" dirty="0"/>
          </a:p>
        </p:txBody>
      </p:sp>
      <p:sp>
        <p:nvSpPr>
          <p:cNvPr id="23" name="矩形 22">
            <a:extLst>
              <a:ext uri="{FF2B5EF4-FFF2-40B4-BE49-F238E27FC236}">
                <a16:creationId xmlns:a16="http://schemas.microsoft.com/office/drawing/2014/main" id="{923A8645-6C3F-844F-8FAA-BB7BDA47003E}"/>
              </a:ext>
            </a:extLst>
          </p:cNvPr>
          <p:cNvSpPr/>
          <p:nvPr/>
        </p:nvSpPr>
        <p:spPr>
          <a:xfrm>
            <a:off x="3171983" y="2263737"/>
            <a:ext cx="314510" cy="307777"/>
          </a:xfrm>
          <a:prstGeom prst="rect">
            <a:avLst/>
          </a:prstGeom>
        </p:spPr>
        <p:txBody>
          <a:bodyPr wrap="none">
            <a:spAutoFit/>
          </a:bodyPr>
          <a:lstStyle/>
          <a:p>
            <a:r>
              <a:rPr lang="en" altLang="zh-CN" dirty="0"/>
              <a:t>H</a:t>
            </a:r>
            <a:endParaRPr lang="zh-CN" altLang="en-US" dirty="0"/>
          </a:p>
        </p:txBody>
      </p:sp>
      <p:sp>
        <p:nvSpPr>
          <p:cNvPr id="11" name="直角上箭头 10">
            <a:extLst>
              <a:ext uri="{FF2B5EF4-FFF2-40B4-BE49-F238E27FC236}">
                <a16:creationId xmlns:a16="http://schemas.microsoft.com/office/drawing/2014/main" id="{DB67F2C5-D2D2-7D4E-928D-0AE1C7D4D336}"/>
              </a:ext>
            </a:extLst>
          </p:cNvPr>
          <p:cNvSpPr/>
          <p:nvPr/>
        </p:nvSpPr>
        <p:spPr>
          <a:xfrm rot="5400000">
            <a:off x="4484250" y="1749913"/>
            <a:ext cx="307777" cy="9076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矩形 26">
            <a:extLst>
              <a:ext uri="{FF2B5EF4-FFF2-40B4-BE49-F238E27FC236}">
                <a16:creationId xmlns:a16="http://schemas.microsoft.com/office/drawing/2014/main" id="{D9074BC3-605E-F644-A7BA-ABFB145D41D0}"/>
              </a:ext>
            </a:extLst>
          </p:cNvPr>
          <p:cNvSpPr/>
          <p:nvPr/>
        </p:nvSpPr>
        <p:spPr>
          <a:xfrm>
            <a:off x="4099217" y="2263736"/>
            <a:ext cx="1059906" cy="307777"/>
          </a:xfrm>
          <a:prstGeom prst="rect">
            <a:avLst/>
          </a:prstGeom>
        </p:spPr>
        <p:txBody>
          <a:bodyPr wrap="none">
            <a:spAutoFit/>
          </a:bodyPr>
          <a:lstStyle/>
          <a:p>
            <a:r>
              <a:rPr lang="en" altLang="zh-CN" dirty="0"/>
              <a:t>summarize</a:t>
            </a:r>
            <a:endParaRPr lang="zh-CN" altLang="en-US" dirty="0"/>
          </a:p>
        </p:txBody>
      </p:sp>
      <p:sp>
        <p:nvSpPr>
          <p:cNvPr id="29" name="矩形 28">
            <a:extLst>
              <a:ext uri="{FF2B5EF4-FFF2-40B4-BE49-F238E27FC236}">
                <a16:creationId xmlns:a16="http://schemas.microsoft.com/office/drawing/2014/main" id="{99005FDF-C369-1942-9DCD-68118928DD89}"/>
              </a:ext>
            </a:extLst>
          </p:cNvPr>
          <p:cNvSpPr/>
          <p:nvPr/>
        </p:nvSpPr>
        <p:spPr>
          <a:xfrm>
            <a:off x="6887009" y="4073840"/>
            <a:ext cx="2252540" cy="307777"/>
          </a:xfrm>
          <a:prstGeom prst="rect">
            <a:avLst/>
          </a:prstGeom>
        </p:spPr>
        <p:txBody>
          <a:bodyPr wrap="none">
            <a:spAutoFit/>
          </a:bodyPr>
          <a:lstStyle/>
          <a:p>
            <a:r>
              <a:rPr lang="en-US" altLang="zh-CN" dirty="0"/>
              <a:t>S</a:t>
            </a:r>
            <a:r>
              <a:rPr lang="en" altLang="zh-CN" dirty="0" err="1"/>
              <a:t>ummarize</a:t>
            </a:r>
            <a:r>
              <a:rPr lang="en" altLang="zh-CN" dirty="0"/>
              <a:t>: Mean(output)</a:t>
            </a:r>
            <a:endParaRPr lang="zh-CN" altLang="en-US" dirty="0"/>
          </a:p>
        </p:txBody>
      </p:sp>
    </p:spTree>
    <p:extLst>
      <p:ext uri="{BB962C8B-B14F-4D97-AF65-F5344CB8AC3E}">
        <p14:creationId xmlns:p14="http://schemas.microsoft.com/office/powerpoint/2010/main" val="3372943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940625" y="325075"/>
            <a:ext cx="7505700" cy="667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Outcome of Training</a:t>
            </a:r>
            <a:endParaRPr dirty="0"/>
          </a:p>
        </p:txBody>
      </p:sp>
      <p:sp>
        <p:nvSpPr>
          <p:cNvPr id="249" name="Google Shape;249;p28"/>
          <p:cNvSpPr txBox="1">
            <a:spLocks noGrp="1"/>
          </p:cNvSpPr>
          <p:nvPr>
            <p:ph type="body" idx="1"/>
          </p:nvPr>
        </p:nvSpPr>
        <p:spPr>
          <a:xfrm>
            <a:off x="819150" y="1607900"/>
            <a:ext cx="7505700" cy="2187000"/>
          </a:xfrm>
          <a:prstGeom prst="rect">
            <a:avLst/>
          </a:prstGeom>
        </p:spPr>
        <p:txBody>
          <a:bodyPr spcFirstLastPara="1" wrap="square" lIns="91425" tIns="91425" rIns="91425" bIns="91425" anchor="t" anchorCtr="0">
            <a:normAutofit/>
          </a:bodyPr>
          <a:lstStyle/>
          <a:p>
            <a:pPr marL="457200" lvl="0" indent="-384686" algn="l" rtl="0">
              <a:spcBef>
                <a:spcPts val="0"/>
              </a:spcBef>
              <a:spcAft>
                <a:spcPts val="0"/>
              </a:spcAft>
              <a:buSzPts val="2458"/>
              <a:buChar char="●"/>
            </a:pPr>
            <a:r>
              <a:rPr lang="en" sz="2458" dirty="0"/>
              <a:t>LSTM</a:t>
            </a:r>
            <a:endParaRPr sz="2458" dirty="0"/>
          </a:p>
          <a:p>
            <a:pPr marL="457200" lvl="0" indent="-384686" algn="l" rtl="0">
              <a:spcBef>
                <a:spcPts val="0"/>
              </a:spcBef>
              <a:spcAft>
                <a:spcPts val="0"/>
              </a:spcAft>
              <a:buSzPts val="2458"/>
              <a:buChar char="●"/>
            </a:pPr>
            <a:r>
              <a:rPr lang="en" sz="2458" dirty="0" err="1"/>
              <a:t>LSTM+Attention</a:t>
            </a:r>
            <a:r>
              <a:rPr lang="en" sz="2458" dirty="0"/>
              <a:t> (Need much more time to let the parameters converge)</a:t>
            </a:r>
            <a:endParaRPr sz="2600" dirty="0"/>
          </a:p>
          <a:p>
            <a:pPr marL="0" lvl="0" indent="0" algn="l" rtl="0">
              <a:spcBef>
                <a:spcPts val="1200"/>
              </a:spcBef>
              <a:spcAft>
                <a:spcPts val="0"/>
              </a:spcAft>
              <a:buNone/>
            </a:pPr>
            <a:r>
              <a:rPr lang="en" sz="1600" b="1" i="1" dirty="0"/>
              <a:t>Accuracy</a:t>
            </a:r>
            <a:endParaRPr sz="1600" b="1" i="1" dirty="0"/>
          </a:p>
          <a:p>
            <a:pPr marL="0" lvl="0" indent="0" algn="l" rtl="0">
              <a:spcBef>
                <a:spcPts val="1200"/>
              </a:spcBef>
              <a:spcAft>
                <a:spcPts val="1200"/>
              </a:spcAft>
              <a:buNone/>
            </a:pPr>
            <a:endParaRPr sz="1600" dirty="0"/>
          </a:p>
        </p:txBody>
      </p:sp>
      <p:graphicFrame>
        <p:nvGraphicFramePr>
          <p:cNvPr id="250" name="Google Shape;250;p28"/>
          <p:cNvGraphicFramePr/>
          <p:nvPr>
            <p:extLst>
              <p:ext uri="{D42A27DB-BD31-4B8C-83A1-F6EECF244321}">
                <p14:modId xmlns:p14="http://schemas.microsoft.com/office/powerpoint/2010/main" val="964525584"/>
              </p:ext>
            </p:extLst>
          </p:nvPr>
        </p:nvGraphicFramePr>
        <p:xfrm>
          <a:off x="819150" y="3543195"/>
          <a:ext cx="7239000" cy="1085600"/>
        </p:xfrm>
        <a:graphic>
          <a:graphicData uri="http://schemas.openxmlformats.org/drawingml/2006/table">
            <a:tbl>
              <a:tblPr>
                <a:noFill/>
                <a:tableStyleId>{33B690E8-74D1-4945-8887-18531E74276A}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542800">
                <a:tc>
                  <a:txBody>
                    <a:bodyPr/>
                    <a:lstStyle/>
                    <a:p>
                      <a:pPr marL="0" lvl="0" indent="0" algn="ctr" rtl="0">
                        <a:spcBef>
                          <a:spcPts val="0"/>
                        </a:spcBef>
                        <a:spcAft>
                          <a:spcPts val="0"/>
                        </a:spcAft>
                        <a:buNone/>
                      </a:pPr>
                      <a:r>
                        <a:rPr lang="en" dirty="0"/>
                        <a:t>Algorithm</a:t>
                      </a:r>
                      <a:endParaRPr dirty="0"/>
                    </a:p>
                  </a:txBody>
                  <a:tcPr marL="91425" marR="91425" marT="91425" marB="91425"/>
                </a:tc>
                <a:tc>
                  <a:txBody>
                    <a:bodyPr/>
                    <a:lstStyle/>
                    <a:p>
                      <a:pPr marL="0" lvl="0" indent="0" algn="ctr" rtl="0">
                        <a:spcBef>
                          <a:spcPts val="0"/>
                        </a:spcBef>
                        <a:spcAft>
                          <a:spcPts val="0"/>
                        </a:spcAft>
                        <a:buNone/>
                      </a:pPr>
                      <a:r>
                        <a:rPr lang="en"/>
                        <a:t>CNN-LSTM</a:t>
                      </a:r>
                      <a:endParaRPr/>
                    </a:p>
                  </a:txBody>
                  <a:tcPr marL="91425" marR="91425" marT="91425" marB="91425"/>
                </a:tc>
                <a:tc>
                  <a:txBody>
                    <a:bodyPr/>
                    <a:lstStyle/>
                    <a:p>
                      <a:pPr marL="0" lvl="0" indent="0" algn="ctr" rtl="0">
                        <a:spcBef>
                          <a:spcPts val="0"/>
                        </a:spcBef>
                        <a:spcAft>
                          <a:spcPts val="0"/>
                        </a:spcAft>
                        <a:buNone/>
                      </a:pPr>
                      <a:r>
                        <a:rPr lang="en"/>
                        <a:t>CNN-LSTM+Attention</a:t>
                      </a:r>
                      <a:endParaRPr/>
                    </a:p>
                  </a:txBody>
                  <a:tcPr marL="91425" marR="91425" marT="91425" marB="91425"/>
                </a:tc>
                <a:extLst>
                  <a:ext uri="{0D108BD9-81ED-4DB2-BD59-A6C34878D82A}">
                    <a16:rowId xmlns:a16="http://schemas.microsoft.com/office/drawing/2014/main" val="10000"/>
                  </a:ext>
                </a:extLst>
              </a:tr>
              <a:tr h="542800">
                <a:tc>
                  <a:txBody>
                    <a:bodyPr/>
                    <a:lstStyle/>
                    <a:p>
                      <a:pPr marL="0" lvl="0" indent="0" algn="ctr" rtl="0">
                        <a:spcBef>
                          <a:spcPts val="0"/>
                        </a:spcBef>
                        <a:spcAft>
                          <a:spcPts val="0"/>
                        </a:spcAft>
                        <a:buNone/>
                      </a:pPr>
                      <a:r>
                        <a:rPr lang="en"/>
                        <a:t>Accuracy(%)</a:t>
                      </a:r>
                      <a:endParaRPr/>
                    </a:p>
                  </a:txBody>
                  <a:tcPr marL="91425" marR="91425" marT="91425" marB="91425"/>
                </a:tc>
                <a:tc>
                  <a:txBody>
                    <a:bodyPr/>
                    <a:lstStyle/>
                    <a:p>
                      <a:pPr marL="0" lvl="0" indent="0" algn="ctr" rtl="0">
                        <a:spcBef>
                          <a:spcPts val="0"/>
                        </a:spcBef>
                        <a:spcAft>
                          <a:spcPts val="0"/>
                        </a:spcAft>
                        <a:buNone/>
                      </a:pPr>
                      <a:r>
                        <a:rPr lang="en"/>
                        <a:t>84.45</a:t>
                      </a:r>
                      <a:endParaRPr/>
                    </a:p>
                  </a:txBody>
                  <a:tcPr marL="91425" marR="91425" marT="91425" marB="91425"/>
                </a:tc>
                <a:tc>
                  <a:txBody>
                    <a:bodyPr/>
                    <a:lstStyle/>
                    <a:p>
                      <a:pPr marL="0" lvl="0" indent="0" algn="ctr" rtl="0">
                        <a:spcBef>
                          <a:spcPts val="0"/>
                        </a:spcBef>
                        <a:spcAft>
                          <a:spcPts val="0"/>
                        </a:spcAft>
                        <a:buNone/>
                      </a:pPr>
                      <a:r>
                        <a:rPr lang="en" dirty="0"/>
                        <a:t>91.82</a:t>
                      </a: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7"/>
          <p:cNvSpPr txBox="1">
            <a:spLocks noGrp="1"/>
          </p:cNvSpPr>
          <p:nvPr>
            <p:ph type="title"/>
          </p:nvPr>
        </p:nvSpPr>
        <p:spPr>
          <a:xfrm>
            <a:off x="819150" y="39245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Training Time: </a:t>
            </a:r>
            <a:br>
              <a:rPr lang="en" b="1" dirty="0"/>
            </a:br>
            <a:r>
              <a:rPr lang="en" b="1" dirty="0"/>
              <a:t>about 600 mins on a CPU Laptop</a:t>
            </a:r>
            <a:endParaRPr b="1" dirty="0"/>
          </a:p>
          <a:p>
            <a:pPr marL="0" lvl="0" indent="0" algn="l" rtl="0">
              <a:spcBef>
                <a:spcPts val="0"/>
              </a:spcBef>
              <a:spcAft>
                <a:spcPts val="0"/>
              </a:spcAft>
              <a:buNone/>
            </a:pPr>
            <a:r>
              <a:rPr lang="en" sz="1888" dirty="0"/>
              <a:t>100 epochs with </a:t>
            </a:r>
            <a:r>
              <a:rPr lang="en" sz="1888" dirty="0" err="1"/>
              <a:t>adam</a:t>
            </a:r>
            <a:r>
              <a:rPr lang="en" sz="1888" dirty="0"/>
              <a:t> optimizer</a:t>
            </a:r>
            <a:endParaRPr sz="1888" dirty="0"/>
          </a:p>
          <a:p>
            <a:pPr marL="0" lvl="0" indent="0" algn="l" rtl="0">
              <a:spcBef>
                <a:spcPts val="0"/>
              </a:spcBef>
              <a:spcAft>
                <a:spcPts val="0"/>
              </a:spcAft>
              <a:buNone/>
            </a:pPr>
            <a:r>
              <a:rPr lang="en" sz="1888" dirty="0" err="1"/>
              <a:t>Keras</a:t>
            </a:r>
            <a:r>
              <a:rPr lang="en" sz="1888" dirty="0"/>
              <a:t> Platform</a:t>
            </a:r>
            <a:endParaRPr sz="1888" dirty="0"/>
          </a:p>
          <a:p>
            <a:pPr marL="0" lvl="0" indent="0" algn="l" rtl="0">
              <a:spcBef>
                <a:spcPts val="0"/>
              </a:spcBef>
              <a:spcAft>
                <a:spcPts val="0"/>
              </a:spcAft>
              <a:buNone/>
            </a:pPr>
            <a:r>
              <a:rPr lang="en" sz="1888" dirty="0"/>
              <a:t>10-Folds validation</a:t>
            </a:r>
            <a:endParaRPr sz="1888" dirty="0"/>
          </a:p>
          <a:p>
            <a:pPr marL="0" lvl="0" indent="0" algn="l" rtl="0">
              <a:spcBef>
                <a:spcPts val="0"/>
              </a:spcBef>
              <a:spcAft>
                <a:spcPts val="0"/>
              </a:spcAft>
              <a:buNone/>
            </a:pPr>
            <a:endParaRPr sz="1888" dirty="0"/>
          </a:p>
        </p:txBody>
      </p:sp>
      <p:pic>
        <p:nvPicPr>
          <p:cNvPr id="242" name="Google Shape;242;p27"/>
          <p:cNvPicPr preferRelativeResize="0"/>
          <p:nvPr/>
        </p:nvPicPr>
        <p:blipFill>
          <a:blip r:embed="rId3">
            <a:alphaModFix/>
          </a:blip>
          <a:stretch>
            <a:fillRect/>
          </a:stretch>
        </p:blipFill>
        <p:spPr>
          <a:xfrm>
            <a:off x="819151" y="2213080"/>
            <a:ext cx="3639550" cy="1951321"/>
          </a:xfrm>
          <a:prstGeom prst="rect">
            <a:avLst/>
          </a:prstGeom>
          <a:noFill/>
          <a:ln>
            <a:noFill/>
          </a:ln>
        </p:spPr>
      </p:pic>
      <p:pic>
        <p:nvPicPr>
          <p:cNvPr id="243" name="Google Shape;243;p27"/>
          <p:cNvPicPr preferRelativeResize="0"/>
          <p:nvPr/>
        </p:nvPicPr>
        <p:blipFill>
          <a:blip r:embed="rId4">
            <a:alphaModFix/>
          </a:blip>
          <a:stretch>
            <a:fillRect/>
          </a:stretch>
        </p:blipFill>
        <p:spPr>
          <a:xfrm>
            <a:off x="4685301" y="2222844"/>
            <a:ext cx="3639549" cy="1931809"/>
          </a:xfrm>
          <a:prstGeom prst="rect">
            <a:avLst/>
          </a:prstGeom>
          <a:noFill/>
          <a:ln>
            <a:noFill/>
          </a:ln>
        </p:spPr>
      </p:pic>
    </p:spTree>
    <p:extLst>
      <p:ext uri="{BB962C8B-B14F-4D97-AF65-F5344CB8AC3E}">
        <p14:creationId xmlns:p14="http://schemas.microsoft.com/office/powerpoint/2010/main" val="22943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9"/>
          <p:cNvSpPr txBox="1">
            <a:spLocks noGrp="1"/>
          </p:cNvSpPr>
          <p:nvPr>
            <p:ph type="title"/>
          </p:nvPr>
        </p:nvSpPr>
        <p:spPr>
          <a:xfrm>
            <a:off x="819150" y="845600"/>
            <a:ext cx="7505700" cy="667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Federate Learning</a:t>
            </a:r>
            <a:endParaRPr/>
          </a:p>
        </p:txBody>
      </p:sp>
      <p:sp>
        <p:nvSpPr>
          <p:cNvPr id="256" name="Google Shape;256;p29"/>
          <p:cNvSpPr txBox="1"/>
          <p:nvPr/>
        </p:nvSpPr>
        <p:spPr>
          <a:xfrm>
            <a:off x="1223250" y="1854300"/>
            <a:ext cx="6697500" cy="237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latin typeface="Calibri"/>
                <a:ea typeface="Calibri"/>
                <a:cs typeface="Calibri"/>
                <a:sym typeface="Calibri"/>
              </a:rPr>
              <a:t>Motivation</a:t>
            </a:r>
            <a:endParaRPr sz="1600" b="1" i="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Training a modern machine learning model often requires a large amount of data distributed across multiple organizations. </a:t>
            </a:r>
            <a:endParaRPr>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Data owners could be reluctant to share their data (even in the encrypted form).</a:t>
            </a:r>
            <a:endParaRPr>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It becomes highly desired to allow two or more owners to build a joint ML model while ensuring the privacy protection of the data.</a:t>
            </a:r>
            <a:endParaRPr>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0"/>
          <p:cNvSpPr txBox="1">
            <a:spLocks noGrp="1"/>
          </p:cNvSpPr>
          <p:nvPr>
            <p:ph type="title"/>
          </p:nvPr>
        </p:nvSpPr>
        <p:spPr>
          <a:xfrm>
            <a:off x="819150" y="3668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FedSGD VS. FedAVG</a:t>
            </a:r>
            <a:endParaRPr/>
          </a:p>
        </p:txBody>
      </p:sp>
      <p:pic>
        <p:nvPicPr>
          <p:cNvPr id="262" name="Google Shape;262;p30"/>
          <p:cNvPicPr preferRelativeResize="0"/>
          <p:nvPr/>
        </p:nvPicPr>
        <p:blipFill>
          <a:blip r:embed="rId3">
            <a:alphaModFix/>
          </a:blip>
          <a:stretch>
            <a:fillRect/>
          </a:stretch>
        </p:blipFill>
        <p:spPr>
          <a:xfrm>
            <a:off x="4695325" y="967725"/>
            <a:ext cx="3752851" cy="3632880"/>
          </a:xfrm>
          <a:prstGeom prst="rect">
            <a:avLst/>
          </a:prstGeom>
          <a:noFill/>
          <a:ln>
            <a:noFill/>
          </a:ln>
        </p:spPr>
      </p:pic>
      <p:pic>
        <p:nvPicPr>
          <p:cNvPr id="263" name="Google Shape;263;p30"/>
          <p:cNvPicPr preferRelativeResize="0"/>
          <p:nvPr/>
        </p:nvPicPr>
        <p:blipFill>
          <a:blip r:embed="rId4">
            <a:alphaModFix/>
          </a:blip>
          <a:stretch>
            <a:fillRect/>
          </a:stretch>
        </p:blipFill>
        <p:spPr>
          <a:xfrm>
            <a:off x="638450" y="967725"/>
            <a:ext cx="3704157" cy="3517301"/>
          </a:xfrm>
          <a:prstGeom prst="rect">
            <a:avLst/>
          </a:prstGeom>
          <a:noFill/>
          <a:ln>
            <a:noFill/>
          </a:ln>
        </p:spPr>
      </p:pic>
      <p:sp>
        <p:nvSpPr>
          <p:cNvPr id="264" name="Google Shape;264;p30"/>
          <p:cNvSpPr txBox="1"/>
          <p:nvPr/>
        </p:nvSpPr>
        <p:spPr>
          <a:xfrm>
            <a:off x="2069775" y="4454325"/>
            <a:ext cx="8415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a:solidFill>
                  <a:schemeClr val="dk2"/>
                </a:solidFill>
                <a:latin typeface="Calibri"/>
                <a:ea typeface="Calibri"/>
                <a:cs typeface="Calibri"/>
                <a:sym typeface="Calibri"/>
              </a:rPr>
              <a:t>FedSGD</a:t>
            </a:r>
            <a:endParaRPr>
              <a:solidFill>
                <a:schemeClr val="dk2"/>
              </a:solidFill>
              <a:latin typeface="Calibri"/>
              <a:ea typeface="Calibri"/>
              <a:cs typeface="Calibri"/>
              <a:sym typeface="Calibri"/>
            </a:endParaRPr>
          </a:p>
        </p:txBody>
      </p:sp>
      <p:sp>
        <p:nvSpPr>
          <p:cNvPr id="265" name="Google Shape;265;p30"/>
          <p:cNvSpPr txBox="1"/>
          <p:nvPr/>
        </p:nvSpPr>
        <p:spPr>
          <a:xfrm>
            <a:off x="6151000" y="4454325"/>
            <a:ext cx="8415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a:solidFill>
                  <a:schemeClr val="dk2"/>
                </a:solidFill>
                <a:latin typeface="Calibri"/>
                <a:ea typeface="Calibri"/>
                <a:cs typeface="Calibri"/>
                <a:sym typeface="Calibri"/>
              </a:rPr>
              <a:t>FedAVG</a:t>
            </a:r>
            <a:endParaRPr>
              <a:solidFill>
                <a:schemeClr val="dk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a:spLocks noGrp="1"/>
          </p:cNvSpPr>
          <p:nvPr>
            <p:ph type="title"/>
          </p:nvPr>
        </p:nvSpPr>
        <p:spPr>
          <a:xfrm>
            <a:off x="819150" y="845600"/>
            <a:ext cx="7505700" cy="667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Prediction Outcome of Federate learning</a:t>
            </a:r>
            <a:endParaRPr/>
          </a:p>
        </p:txBody>
      </p:sp>
      <p:sp>
        <p:nvSpPr>
          <p:cNvPr id="271" name="Google Shape;271;p31"/>
          <p:cNvSpPr txBox="1">
            <a:spLocks noGrp="1"/>
          </p:cNvSpPr>
          <p:nvPr>
            <p:ph type="body" idx="1"/>
          </p:nvPr>
        </p:nvSpPr>
        <p:spPr>
          <a:xfrm>
            <a:off x="819150" y="1636050"/>
            <a:ext cx="7505700" cy="280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i="1"/>
              <a:t>Accuracy</a:t>
            </a:r>
            <a:endParaRPr sz="1600" b="1" i="1"/>
          </a:p>
          <a:p>
            <a:pPr marL="0" lvl="0" indent="0" algn="l" rtl="0">
              <a:spcBef>
                <a:spcPts val="1200"/>
              </a:spcBef>
              <a:spcAft>
                <a:spcPts val="0"/>
              </a:spcAft>
              <a:buNone/>
            </a:pPr>
            <a:endParaRPr sz="1600"/>
          </a:p>
          <a:p>
            <a:pPr marL="0" lvl="0" indent="0" algn="l" rtl="0">
              <a:spcBef>
                <a:spcPts val="1200"/>
              </a:spcBef>
              <a:spcAft>
                <a:spcPts val="0"/>
              </a:spcAft>
              <a:buNone/>
            </a:pPr>
            <a:endParaRPr sz="1600" b="1" i="1"/>
          </a:p>
          <a:p>
            <a:pPr marL="0" lvl="0" indent="0" algn="l" rtl="0">
              <a:spcBef>
                <a:spcPts val="1200"/>
              </a:spcBef>
              <a:spcAft>
                <a:spcPts val="1200"/>
              </a:spcAft>
              <a:buNone/>
            </a:pPr>
            <a:endParaRPr sz="1600"/>
          </a:p>
        </p:txBody>
      </p:sp>
      <p:graphicFrame>
        <p:nvGraphicFramePr>
          <p:cNvPr id="272" name="Google Shape;272;p31"/>
          <p:cNvGraphicFramePr/>
          <p:nvPr/>
        </p:nvGraphicFramePr>
        <p:xfrm>
          <a:off x="952500" y="2190750"/>
          <a:ext cx="7239000" cy="792420"/>
        </p:xfrm>
        <a:graphic>
          <a:graphicData uri="http://schemas.openxmlformats.org/drawingml/2006/table">
            <a:tbl>
              <a:tblPr>
                <a:noFill/>
                <a:tableStyleId>{33B690E8-74D1-4945-8887-18531E74276A}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t>Algorithm</a:t>
                      </a:r>
                      <a:endParaRPr/>
                    </a:p>
                  </a:txBody>
                  <a:tcPr marL="91425" marR="91425" marT="91425" marB="91425"/>
                </a:tc>
                <a:tc>
                  <a:txBody>
                    <a:bodyPr/>
                    <a:lstStyle/>
                    <a:p>
                      <a:pPr marL="0" lvl="0" indent="0" algn="ctr" rtl="0">
                        <a:spcBef>
                          <a:spcPts val="0"/>
                        </a:spcBef>
                        <a:spcAft>
                          <a:spcPts val="0"/>
                        </a:spcAft>
                        <a:buNone/>
                      </a:pPr>
                      <a:r>
                        <a:rPr lang="en"/>
                        <a:t>FedSGD</a:t>
                      </a:r>
                      <a:endParaRPr/>
                    </a:p>
                  </a:txBody>
                  <a:tcPr marL="91425" marR="91425" marT="91425" marB="91425"/>
                </a:tc>
                <a:tc>
                  <a:txBody>
                    <a:bodyPr/>
                    <a:lstStyle/>
                    <a:p>
                      <a:pPr marL="0" lvl="0" indent="0" algn="ctr" rtl="0">
                        <a:spcBef>
                          <a:spcPts val="0"/>
                        </a:spcBef>
                        <a:spcAft>
                          <a:spcPts val="0"/>
                        </a:spcAft>
                        <a:buNone/>
                      </a:pPr>
                      <a:r>
                        <a:rPr lang="en"/>
                        <a:t>FedAVG</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Accuracy(%)</a:t>
                      </a:r>
                      <a:endParaRPr/>
                    </a:p>
                  </a:txBody>
                  <a:tcPr marL="91425" marR="91425" marT="91425" marB="91425"/>
                </a:tc>
                <a:tc>
                  <a:txBody>
                    <a:bodyPr/>
                    <a:lstStyle/>
                    <a:p>
                      <a:pPr marL="0" lvl="0" indent="0" algn="ctr" rtl="0">
                        <a:spcBef>
                          <a:spcPts val="0"/>
                        </a:spcBef>
                        <a:spcAft>
                          <a:spcPts val="0"/>
                        </a:spcAft>
                        <a:buNone/>
                      </a:pPr>
                      <a:r>
                        <a:rPr lang="en"/>
                        <a:t>82</a:t>
                      </a:r>
                      <a:endParaRPr/>
                    </a:p>
                  </a:txBody>
                  <a:tcPr marL="91425" marR="91425" marT="91425" marB="91425"/>
                </a:tc>
                <a:tc>
                  <a:txBody>
                    <a:bodyPr/>
                    <a:lstStyle/>
                    <a:p>
                      <a:pPr marL="0" lvl="0" indent="0" algn="ctr" rtl="0">
                        <a:spcBef>
                          <a:spcPts val="0"/>
                        </a:spcBef>
                        <a:spcAft>
                          <a:spcPts val="0"/>
                        </a:spcAft>
                        <a:buNone/>
                      </a:pPr>
                      <a:r>
                        <a:rPr lang="en"/>
                        <a:t>88</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Agenda</a:t>
            </a:r>
            <a:endParaRPr/>
          </a:p>
        </p:txBody>
      </p:sp>
      <p:sp>
        <p:nvSpPr>
          <p:cNvPr id="135" name="Google Shape;135;p14"/>
          <p:cNvSpPr txBox="1">
            <a:spLocks noGrp="1"/>
          </p:cNvSpPr>
          <p:nvPr>
            <p:ph type="body" idx="1"/>
          </p:nvPr>
        </p:nvSpPr>
        <p:spPr>
          <a:xfrm>
            <a:off x="819150" y="1636050"/>
            <a:ext cx="7505700" cy="28026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Why NLP in Biology</a:t>
            </a:r>
            <a:endParaRPr sz="2200"/>
          </a:p>
          <a:p>
            <a:pPr marL="457200" lvl="0" indent="-368300" algn="l" rtl="0">
              <a:spcBef>
                <a:spcPts val="0"/>
              </a:spcBef>
              <a:spcAft>
                <a:spcPts val="0"/>
              </a:spcAft>
              <a:buSzPts val="2200"/>
              <a:buChar char="●"/>
            </a:pPr>
            <a:r>
              <a:rPr lang="en" sz="2200"/>
              <a:t>Inspiration from former work and aim of our work</a:t>
            </a:r>
            <a:endParaRPr sz="2200"/>
          </a:p>
          <a:p>
            <a:pPr marL="457200" lvl="0" indent="-368300" algn="l" rtl="0">
              <a:spcBef>
                <a:spcPts val="0"/>
              </a:spcBef>
              <a:spcAft>
                <a:spcPts val="0"/>
              </a:spcAft>
              <a:buSzPts val="2200"/>
              <a:buChar char="●"/>
            </a:pPr>
            <a:r>
              <a:rPr lang="en" sz="2200"/>
              <a:t>Training Algorithms we use</a:t>
            </a:r>
            <a:endParaRPr sz="2200"/>
          </a:p>
          <a:p>
            <a:pPr marL="457200" lvl="0" indent="-368300" algn="l" rtl="0">
              <a:spcBef>
                <a:spcPts val="0"/>
              </a:spcBef>
              <a:spcAft>
                <a:spcPts val="0"/>
              </a:spcAft>
              <a:buSzPts val="2200"/>
              <a:buChar char="●"/>
            </a:pPr>
            <a:r>
              <a:rPr lang="en" sz="2200"/>
              <a:t>Revise different training model  </a:t>
            </a:r>
            <a:endParaRPr sz="2200"/>
          </a:p>
          <a:p>
            <a:pPr marL="457200" lvl="0" indent="-368300" algn="l" rtl="0">
              <a:spcBef>
                <a:spcPts val="0"/>
              </a:spcBef>
              <a:spcAft>
                <a:spcPts val="0"/>
              </a:spcAft>
              <a:buSzPts val="2200"/>
              <a:buChar char="●"/>
            </a:pPr>
            <a:r>
              <a:rPr lang="en" sz="2200"/>
              <a:t>Effort to improve accuracy</a:t>
            </a:r>
            <a:endParaRPr sz="2200"/>
          </a:p>
          <a:p>
            <a:pPr marL="457200" lvl="0" indent="-368300" algn="l" rtl="0">
              <a:spcBef>
                <a:spcPts val="0"/>
              </a:spcBef>
              <a:spcAft>
                <a:spcPts val="0"/>
              </a:spcAft>
              <a:buSzPts val="2200"/>
              <a:buChar char="●"/>
            </a:pPr>
            <a:r>
              <a:rPr lang="en" sz="2200"/>
              <a:t>Limitation and future work  </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txBox="1">
            <a:spLocks noGrp="1"/>
          </p:cNvSpPr>
          <p:nvPr>
            <p:ph type="title"/>
          </p:nvPr>
        </p:nvSpPr>
        <p:spPr>
          <a:xfrm>
            <a:off x="819150" y="845600"/>
            <a:ext cx="7505700" cy="667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Final result comparison and Conclusion</a:t>
            </a:r>
            <a:endParaRPr/>
          </a:p>
        </p:txBody>
      </p:sp>
      <p:sp>
        <p:nvSpPr>
          <p:cNvPr id="278" name="Google Shape;278;p32"/>
          <p:cNvSpPr txBox="1">
            <a:spLocks noGrp="1"/>
          </p:cNvSpPr>
          <p:nvPr>
            <p:ph type="body" idx="1"/>
          </p:nvPr>
        </p:nvSpPr>
        <p:spPr>
          <a:xfrm>
            <a:off x="819150" y="1636050"/>
            <a:ext cx="7505700" cy="2802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600" b="1" i="1"/>
              <a:t>Comparison</a:t>
            </a:r>
            <a:endParaRPr sz="1600" b="1" i="1"/>
          </a:p>
          <a:p>
            <a:pPr marL="0" lvl="0" indent="0" algn="l" rtl="0">
              <a:spcBef>
                <a:spcPts val="1200"/>
              </a:spcBef>
              <a:spcAft>
                <a:spcPts val="0"/>
              </a:spcAft>
              <a:buNone/>
            </a:pPr>
            <a:endParaRPr sz="1600"/>
          </a:p>
          <a:p>
            <a:pPr marL="0" lvl="0" indent="0" algn="l" rtl="0">
              <a:spcBef>
                <a:spcPts val="1200"/>
              </a:spcBef>
              <a:spcAft>
                <a:spcPts val="0"/>
              </a:spcAft>
              <a:buNone/>
            </a:pPr>
            <a:endParaRPr sz="1600" b="1"/>
          </a:p>
          <a:p>
            <a:pPr marL="0" lvl="0" indent="0" algn="l" rtl="0">
              <a:spcBef>
                <a:spcPts val="1200"/>
              </a:spcBef>
              <a:spcAft>
                <a:spcPts val="0"/>
              </a:spcAft>
              <a:buNone/>
            </a:pPr>
            <a:endParaRPr sz="1600" b="1"/>
          </a:p>
          <a:p>
            <a:pPr marL="0" lvl="0" indent="0" algn="l" rtl="0">
              <a:spcBef>
                <a:spcPts val="1200"/>
              </a:spcBef>
              <a:spcAft>
                <a:spcPts val="0"/>
              </a:spcAft>
              <a:buNone/>
            </a:pPr>
            <a:endParaRPr sz="1600" b="1"/>
          </a:p>
          <a:p>
            <a:pPr marL="0" lvl="0" indent="0" algn="l" rtl="0">
              <a:spcBef>
                <a:spcPts val="1200"/>
              </a:spcBef>
              <a:spcAft>
                <a:spcPts val="0"/>
              </a:spcAft>
              <a:buNone/>
            </a:pPr>
            <a:r>
              <a:rPr lang="en" sz="1600" b="1" i="1"/>
              <a:t>Final Conclusion</a:t>
            </a:r>
            <a:endParaRPr sz="1600" b="1" i="1"/>
          </a:p>
          <a:p>
            <a:pPr marL="0" lvl="0" indent="0" algn="l" rtl="0">
              <a:spcBef>
                <a:spcPts val="1200"/>
              </a:spcBef>
              <a:spcAft>
                <a:spcPts val="1200"/>
              </a:spcAft>
              <a:buNone/>
            </a:pPr>
            <a:r>
              <a:rPr lang="en" sz="1600"/>
              <a:t>The CNN-LSTM+Attention model reaches the best performance. Hard to implement on FL.</a:t>
            </a:r>
            <a:endParaRPr sz="1600"/>
          </a:p>
        </p:txBody>
      </p:sp>
      <p:graphicFrame>
        <p:nvGraphicFramePr>
          <p:cNvPr id="279" name="Google Shape;279;p32"/>
          <p:cNvGraphicFramePr/>
          <p:nvPr/>
        </p:nvGraphicFramePr>
        <p:xfrm>
          <a:off x="685775" y="2190750"/>
          <a:ext cx="7044125" cy="1219140"/>
        </p:xfrm>
        <a:graphic>
          <a:graphicData uri="http://schemas.openxmlformats.org/drawingml/2006/table">
            <a:tbl>
              <a:tblPr>
                <a:noFill/>
                <a:tableStyleId>{33B690E8-74D1-4945-8887-18531E74276A}</a:tableStyleId>
              </a:tblPr>
              <a:tblGrid>
                <a:gridCol w="1248025">
                  <a:extLst>
                    <a:ext uri="{9D8B030D-6E8A-4147-A177-3AD203B41FA5}">
                      <a16:colId xmlns:a16="http://schemas.microsoft.com/office/drawing/2014/main" val="20000"/>
                    </a:ext>
                  </a:extLst>
                </a:gridCol>
                <a:gridCol w="981525">
                  <a:extLst>
                    <a:ext uri="{9D8B030D-6E8A-4147-A177-3AD203B41FA5}">
                      <a16:colId xmlns:a16="http://schemas.microsoft.com/office/drawing/2014/main" val="20001"/>
                    </a:ext>
                  </a:extLst>
                </a:gridCol>
                <a:gridCol w="1114775">
                  <a:extLst>
                    <a:ext uri="{9D8B030D-6E8A-4147-A177-3AD203B41FA5}">
                      <a16:colId xmlns:a16="http://schemas.microsoft.com/office/drawing/2014/main" val="20002"/>
                    </a:ext>
                  </a:extLst>
                </a:gridCol>
                <a:gridCol w="1114775">
                  <a:extLst>
                    <a:ext uri="{9D8B030D-6E8A-4147-A177-3AD203B41FA5}">
                      <a16:colId xmlns:a16="http://schemas.microsoft.com/office/drawing/2014/main" val="20003"/>
                    </a:ext>
                  </a:extLst>
                </a:gridCol>
                <a:gridCol w="1114775">
                  <a:extLst>
                    <a:ext uri="{9D8B030D-6E8A-4147-A177-3AD203B41FA5}">
                      <a16:colId xmlns:a16="http://schemas.microsoft.com/office/drawing/2014/main" val="20004"/>
                    </a:ext>
                  </a:extLst>
                </a:gridCol>
                <a:gridCol w="1470250">
                  <a:extLst>
                    <a:ext uri="{9D8B030D-6E8A-4147-A177-3AD203B41FA5}">
                      <a16:colId xmlns:a16="http://schemas.microsoft.com/office/drawing/2014/main" val="20005"/>
                    </a:ext>
                  </a:extLst>
                </a:gridCol>
              </a:tblGrid>
              <a:tr h="396200">
                <a:tc>
                  <a:txBody>
                    <a:bodyPr/>
                    <a:lstStyle/>
                    <a:p>
                      <a:pPr marL="0" lvl="0" indent="0" algn="l" rtl="0">
                        <a:spcBef>
                          <a:spcPts val="0"/>
                        </a:spcBef>
                        <a:spcAft>
                          <a:spcPts val="0"/>
                        </a:spcAft>
                        <a:buNone/>
                      </a:pPr>
                      <a:r>
                        <a:rPr lang="en"/>
                        <a:t>Algorithm</a:t>
                      </a:r>
                      <a:endParaRPr/>
                    </a:p>
                  </a:txBody>
                  <a:tcPr marL="91425" marR="91425" marT="91425" marB="91425"/>
                </a:tc>
                <a:tc>
                  <a:txBody>
                    <a:bodyPr/>
                    <a:lstStyle/>
                    <a:p>
                      <a:pPr marL="0" lvl="0" indent="0" algn="l" rtl="0">
                        <a:spcBef>
                          <a:spcPts val="0"/>
                        </a:spcBef>
                        <a:spcAft>
                          <a:spcPts val="0"/>
                        </a:spcAft>
                        <a:buNone/>
                      </a:pPr>
                      <a:r>
                        <a:rPr lang="en"/>
                        <a:t>CNN</a:t>
                      </a:r>
                      <a:endParaRPr/>
                    </a:p>
                  </a:txBody>
                  <a:tcPr marL="91425" marR="91425" marT="91425" marB="91425"/>
                </a:tc>
                <a:tc>
                  <a:txBody>
                    <a:bodyPr/>
                    <a:lstStyle/>
                    <a:p>
                      <a:pPr marL="0" lvl="0" indent="0" algn="l" rtl="0">
                        <a:spcBef>
                          <a:spcPts val="0"/>
                        </a:spcBef>
                        <a:spcAft>
                          <a:spcPts val="0"/>
                        </a:spcAft>
                        <a:buNone/>
                      </a:pPr>
                      <a:r>
                        <a:rPr lang="en"/>
                        <a:t>Deep CNN</a:t>
                      </a:r>
                      <a:endParaRPr/>
                    </a:p>
                  </a:txBody>
                  <a:tcPr marL="91425" marR="91425" marT="91425" marB="91425"/>
                </a:tc>
                <a:tc>
                  <a:txBody>
                    <a:bodyPr/>
                    <a:lstStyle/>
                    <a:p>
                      <a:pPr marL="0" lvl="0" indent="0" algn="l" rtl="0">
                        <a:spcBef>
                          <a:spcPts val="0"/>
                        </a:spcBef>
                        <a:spcAft>
                          <a:spcPts val="0"/>
                        </a:spcAft>
                        <a:buNone/>
                      </a:pPr>
                      <a:r>
                        <a:rPr lang="en"/>
                        <a:t>CNN-LSTM</a:t>
                      </a:r>
                      <a:endParaRPr/>
                    </a:p>
                  </a:txBody>
                  <a:tcPr marL="91425" marR="91425" marT="91425" marB="91425"/>
                </a:tc>
                <a:tc>
                  <a:txBody>
                    <a:bodyPr/>
                    <a:lstStyle/>
                    <a:p>
                      <a:pPr marL="0" lvl="0" indent="0" algn="l" rtl="0">
                        <a:spcBef>
                          <a:spcPts val="0"/>
                        </a:spcBef>
                        <a:spcAft>
                          <a:spcPts val="0"/>
                        </a:spcAft>
                        <a:buNone/>
                      </a:pPr>
                      <a:r>
                        <a:rPr lang="en"/>
                        <a:t>CNN-LSTM+Attention</a:t>
                      </a:r>
                      <a:endParaRPr/>
                    </a:p>
                  </a:txBody>
                  <a:tcPr marL="91425" marR="91425" marT="91425" marB="91425"/>
                </a:tc>
                <a:tc>
                  <a:txBody>
                    <a:bodyPr/>
                    <a:lstStyle/>
                    <a:p>
                      <a:pPr marL="0" lvl="0" indent="0" algn="l" rtl="0">
                        <a:spcBef>
                          <a:spcPts val="0"/>
                        </a:spcBef>
                        <a:spcAft>
                          <a:spcPts val="0"/>
                        </a:spcAft>
                        <a:buNone/>
                      </a:pPr>
                      <a:r>
                        <a:rPr lang="en"/>
                        <a:t>Federate Learning(LSTM)</a:t>
                      </a:r>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Accuracy(%)</a:t>
                      </a:r>
                      <a:endParaRPr/>
                    </a:p>
                  </a:txBody>
                  <a:tcPr marL="91425" marR="91425" marT="91425" marB="91425"/>
                </a:tc>
                <a:tc>
                  <a:txBody>
                    <a:bodyPr/>
                    <a:lstStyle/>
                    <a:p>
                      <a:pPr marL="0" lvl="0" indent="0" algn="l" rtl="0">
                        <a:spcBef>
                          <a:spcPts val="0"/>
                        </a:spcBef>
                        <a:spcAft>
                          <a:spcPts val="0"/>
                        </a:spcAft>
                        <a:buNone/>
                      </a:pPr>
                      <a:r>
                        <a:rPr lang="en"/>
                        <a:t>78.76</a:t>
                      </a:r>
                      <a:endParaRPr/>
                    </a:p>
                  </a:txBody>
                  <a:tcPr marL="91425" marR="91425" marT="91425" marB="91425"/>
                </a:tc>
                <a:tc>
                  <a:txBody>
                    <a:bodyPr/>
                    <a:lstStyle/>
                    <a:p>
                      <a:pPr marL="0" lvl="0" indent="0" algn="l" rtl="0">
                        <a:spcBef>
                          <a:spcPts val="0"/>
                        </a:spcBef>
                        <a:spcAft>
                          <a:spcPts val="0"/>
                        </a:spcAft>
                        <a:buNone/>
                      </a:pPr>
                      <a:r>
                        <a:rPr lang="en"/>
                        <a:t>81.83</a:t>
                      </a:r>
                      <a:endParaRPr/>
                    </a:p>
                  </a:txBody>
                  <a:tcPr marL="91425" marR="91425" marT="91425" marB="91425"/>
                </a:tc>
                <a:tc>
                  <a:txBody>
                    <a:bodyPr/>
                    <a:lstStyle/>
                    <a:p>
                      <a:pPr marL="0" lvl="0" indent="0" algn="l" rtl="0">
                        <a:spcBef>
                          <a:spcPts val="0"/>
                        </a:spcBef>
                        <a:spcAft>
                          <a:spcPts val="0"/>
                        </a:spcAft>
                        <a:buNone/>
                      </a:pPr>
                      <a:r>
                        <a:rPr lang="en"/>
                        <a:t>84.45</a:t>
                      </a:r>
                      <a:endParaRPr/>
                    </a:p>
                  </a:txBody>
                  <a:tcPr marL="91425" marR="91425" marT="91425" marB="91425"/>
                </a:tc>
                <a:tc>
                  <a:txBody>
                    <a:bodyPr/>
                    <a:lstStyle/>
                    <a:p>
                      <a:pPr marL="0" lvl="0" indent="0" algn="l" rtl="0">
                        <a:spcBef>
                          <a:spcPts val="0"/>
                        </a:spcBef>
                        <a:spcAft>
                          <a:spcPts val="0"/>
                        </a:spcAft>
                        <a:buNone/>
                      </a:pPr>
                      <a:r>
                        <a:rPr lang="en"/>
                        <a:t>91.82</a:t>
                      </a:r>
                      <a:endParaRPr/>
                    </a:p>
                  </a:txBody>
                  <a:tcPr marL="91425" marR="91425" marT="91425" marB="91425"/>
                </a:tc>
                <a:tc>
                  <a:txBody>
                    <a:bodyPr/>
                    <a:lstStyle/>
                    <a:p>
                      <a:pPr marL="0" lvl="0" indent="0" algn="l" rtl="0">
                        <a:spcBef>
                          <a:spcPts val="0"/>
                        </a:spcBef>
                        <a:spcAft>
                          <a:spcPts val="0"/>
                        </a:spcAft>
                        <a:buNone/>
                      </a:pPr>
                      <a:r>
                        <a:rPr lang="en"/>
                        <a:t>88.31</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3"/>
          <p:cNvSpPr txBox="1">
            <a:spLocks noGrp="1"/>
          </p:cNvSpPr>
          <p:nvPr>
            <p:ph type="title"/>
          </p:nvPr>
        </p:nvSpPr>
        <p:spPr>
          <a:xfrm>
            <a:off x="819150" y="845600"/>
            <a:ext cx="7505700" cy="667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Meaning of this Project</a:t>
            </a:r>
            <a:endParaRPr/>
          </a:p>
        </p:txBody>
      </p:sp>
      <p:sp>
        <p:nvSpPr>
          <p:cNvPr id="285" name="Google Shape;285;p33"/>
          <p:cNvSpPr txBox="1">
            <a:spLocks noGrp="1"/>
          </p:cNvSpPr>
          <p:nvPr>
            <p:ph type="body" idx="1"/>
          </p:nvPr>
        </p:nvSpPr>
        <p:spPr>
          <a:xfrm>
            <a:off x="819150" y="1636050"/>
            <a:ext cx="7505700" cy="280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i="1"/>
              <a:t>Discover Different Language Structures’  Semantic meaning in Biological Area</a:t>
            </a:r>
            <a:endParaRPr sz="1600" b="1" i="1"/>
          </a:p>
          <a:p>
            <a:pPr marL="0" lvl="0" indent="0" algn="l" rtl="0">
              <a:spcBef>
                <a:spcPts val="1200"/>
              </a:spcBef>
              <a:spcAft>
                <a:spcPts val="0"/>
              </a:spcAft>
              <a:buNone/>
            </a:pPr>
            <a:r>
              <a:rPr lang="en" sz="1400"/>
              <a:t>Many related former works on the semantic information of the virus variants, and we discover a new area, phenotype, which has a lot of practical value.</a:t>
            </a:r>
            <a:endParaRPr sz="1400"/>
          </a:p>
          <a:p>
            <a:pPr marL="0" lvl="0" indent="0" algn="l" rtl="0">
              <a:spcBef>
                <a:spcPts val="1200"/>
              </a:spcBef>
              <a:spcAft>
                <a:spcPts val="0"/>
              </a:spcAft>
              <a:buNone/>
            </a:pPr>
            <a:r>
              <a:rPr lang="en" sz="1600" b="1" i="1"/>
              <a:t>Reach High Accuracy in Phenotype Prediction</a:t>
            </a:r>
            <a:endParaRPr sz="1600" b="1" i="1"/>
          </a:p>
          <a:p>
            <a:pPr marL="0" lvl="0" indent="0" algn="l" rtl="0">
              <a:spcBef>
                <a:spcPts val="1200"/>
              </a:spcBef>
              <a:spcAft>
                <a:spcPts val="1200"/>
              </a:spcAft>
              <a:buNone/>
            </a:pPr>
            <a:r>
              <a:rPr lang="en" sz="1400"/>
              <a:t>We reach an accuracy of 91%. Although it’s not enough to replace the biological diagnosis, we get the same level of accuracy in the former work with Covid-19 variants. And it’s considered accurate in the prediction and detection model.</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4"/>
          <p:cNvSpPr txBox="1">
            <a:spLocks noGrp="1"/>
          </p:cNvSpPr>
          <p:nvPr>
            <p:ph type="title"/>
          </p:nvPr>
        </p:nvSpPr>
        <p:spPr>
          <a:xfrm>
            <a:off x="819150" y="845600"/>
            <a:ext cx="7505700" cy="667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Limitation and Future Work</a:t>
            </a:r>
            <a:endParaRPr/>
          </a:p>
        </p:txBody>
      </p:sp>
      <p:sp>
        <p:nvSpPr>
          <p:cNvPr id="291" name="Google Shape;291;p34"/>
          <p:cNvSpPr txBox="1">
            <a:spLocks noGrp="1"/>
          </p:cNvSpPr>
          <p:nvPr>
            <p:ph type="body" idx="1"/>
          </p:nvPr>
        </p:nvSpPr>
        <p:spPr>
          <a:xfrm>
            <a:off x="819150" y="1636050"/>
            <a:ext cx="7505700" cy="28026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600" b="1" i="1"/>
              <a:t>Accuracy Still needs to be improved</a:t>
            </a:r>
            <a:endParaRPr sz="1600" b="1" i="1"/>
          </a:p>
          <a:p>
            <a:pPr marL="0" lvl="0" indent="0" algn="l" rtl="0">
              <a:spcBef>
                <a:spcPts val="1200"/>
              </a:spcBef>
              <a:spcAft>
                <a:spcPts val="0"/>
              </a:spcAft>
              <a:buNone/>
            </a:pPr>
            <a:r>
              <a:rPr lang="en" sz="1400"/>
              <a:t>This limitation is common for current NLP-based biology diagnosis. Biodiagnostic gene technology can reach 99% accuracy, nearly 100% with advanced technology. However, NLP-based diagnosis only has around 91% accuracy, although it’s already considered reliable in the detection area. The accuracy limits the method only used for a prediction, and future biological diagnosis is needed. Also training is needed when it comes to a new phenotype.</a:t>
            </a:r>
            <a:endParaRPr sz="1400"/>
          </a:p>
          <a:p>
            <a:pPr marL="0" lvl="0" indent="0" algn="l" rtl="0">
              <a:spcBef>
                <a:spcPts val="1200"/>
              </a:spcBef>
              <a:spcAft>
                <a:spcPts val="0"/>
              </a:spcAft>
              <a:buNone/>
            </a:pPr>
            <a:r>
              <a:rPr lang="en" sz="1600" b="1" i="1"/>
              <a:t>Expectations for Future work</a:t>
            </a:r>
            <a:endParaRPr sz="1600" b="1" i="1"/>
          </a:p>
          <a:p>
            <a:pPr marL="0" lvl="0" indent="0" algn="l" rtl="0">
              <a:spcBef>
                <a:spcPts val="1200"/>
              </a:spcBef>
              <a:spcAft>
                <a:spcPts val="1200"/>
              </a:spcAft>
              <a:buNone/>
            </a:pPr>
            <a:r>
              <a:rPr lang="en" sz="1400"/>
              <a:t>Scientists need to create a new structure of training system to improve accuracy. Once the accuracy reaches nearly 99%, a new era of Biological diagnosis will come.</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body" idx="1"/>
          </p:nvPr>
        </p:nvSpPr>
        <p:spPr>
          <a:xfrm>
            <a:off x="819150" y="1906450"/>
            <a:ext cx="7505700" cy="28026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5600" b="1">
                <a:solidFill>
                  <a:srgbClr val="6FA8DC"/>
                </a:solidFill>
              </a:rPr>
              <a:t>Thank you</a:t>
            </a:r>
            <a:r>
              <a:rPr lang="en" sz="5600" b="1"/>
              <a:t> </a:t>
            </a:r>
            <a:endParaRPr sz="56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667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NLP application in Biomedical Science</a:t>
            </a:r>
            <a:endParaRPr/>
          </a:p>
        </p:txBody>
      </p:sp>
      <p:sp>
        <p:nvSpPr>
          <p:cNvPr id="141" name="Google Shape;141;p15"/>
          <p:cNvSpPr txBox="1">
            <a:spLocks noGrp="1"/>
          </p:cNvSpPr>
          <p:nvPr>
            <p:ph type="body" idx="1"/>
          </p:nvPr>
        </p:nvSpPr>
        <p:spPr>
          <a:xfrm>
            <a:off x="819150" y="1636050"/>
            <a:ext cx="7505700" cy="2802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816" b="1" i="1"/>
              <a:t>Traditional</a:t>
            </a:r>
            <a:endParaRPr sz="1816" b="1" i="1"/>
          </a:p>
          <a:p>
            <a:pPr marL="457200" lvl="0" indent="-322580" algn="l" rtl="0">
              <a:spcBef>
                <a:spcPts val="1200"/>
              </a:spcBef>
              <a:spcAft>
                <a:spcPts val="0"/>
              </a:spcAft>
              <a:buSzPct val="100000"/>
              <a:buChar char="●"/>
            </a:pPr>
            <a:r>
              <a:rPr lang="en" sz="1600"/>
              <a:t>Analyze medical record information to track patient’s condition</a:t>
            </a:r>
            <a:endParaRPr sz="1600"/>
          </a:p>
          <a:p>
            <a:pPr marL="457200" lvl="0" indent="-322580" algn="l" rtl="0">
              <a:spcBef>
                <a:spcPts val="0"/>
              </a:spcBef>
              <a:spcAft>
                <a:spcPts val="0"/>
              </a:spcAft>
              <a:buSzPct val="100000"/>
              <a:buChar char="●"/>
            </a:pPr>
            <a:r>
              <a:rPr lang="en" sz="1600"/>
              <a:t>Integrate information to make a more accurate diagnosis</a:t>
            </a:r>
            <a:endParaRPr sz="1600"/>
          </a:p>
          <a:p>
            <a:pPr marL="457200" lvl="0" indent="-322580" algn="l" rtl="0">
              <a:spcBef>
                <a:spcPts val="0"/>
              </a:spcBef>
              <a:spcAft>
                <a:spcPts val="0"/>
              </a:spcAft>
              <a:buSzPct val="100000"/>
              <a:buChar char="●"/>
            </a:pPr>
            <a:r>
              <a:rPr lang="en" sz="1600"/>
              <a:t>Precise matching and management of medication</a:t>
            </a:r>
            <a:endParaRPr sz="1600"/>
          </a:p>
          <a:p>
            <a:pPr marL="0" lvl="0" indent="0" algn="l" rtl="0">
              <a:spcBef>
                <a:spcPts val="1200"/>
              </a:spcBef>
              <a:spcAft>
                <a:spcPts val="0"/>
              </a:spcAft>
              <a:buNone/>
            </a:pPr>
            <a:r>
              <a:rPr lang="en" sz="1600" b="1" i="1"/>
              <a:t>Non-Traditional</a:t>
            </a:r>
            <a:endParaRPr sz="1600" b="1" i="1"/>
          </a:p>
          <a:p>
            <a:pPr marL="457200" lvl="0" indent="-322580" algn="l" rtl="0">
              <a:spcBef>
                <a:spcPts val="1200"/>
              </a:spcBef>
              <a:spcAft>
                <a:spcPts val="0"/>
              </a:spcAft>
              <a:buSzPct val="100000"/>
              <a:buChar char="●"/>
            </a:pPr>
            <a:r>
              <a:rPr lang="en" sz="1600"/>
              <a:t>Recognition of semantic meaning based on training on dataset</a:t>
            </a:r>
            <a:endParaRPr sz="1600"/>
          </a:p>
          <a:p>
            <a:pPr marL="457200" lvl="0" indent="-322580" algn="l" rtl="0">
              <a:spcBef>
                <a:spcPts val="0"/>
              </a:spcBef>
              <a:spcAft>
                <a:spcPts val="0"/>
              </a:spcAft>
              <a:buSzPct val="100000"/>
              <a:buChar char="●"/>
            </a:pPr>
            <a:r>
              <a:rPr lang="en" sz="1600"/>
              <a:t>Read the semantic meaning of genes and predict mutations</a:t>
            </a:r>
            <a:endParaRPr sz="1600"/>
          </a:p>
          <a:p>
            <a:pPr marL="457200" lvl="0" indent="-322580" algn="l" rtl="0">
              <a:spcBef>
                <a:spcPts val="0"/>
              </a:spcBef>
              <a:spcAft>
                <a:spcPts val="0"/>
              </a:spcAft>
              <a:buSzPct val="100000"/>
              <a:buChar char="●"/>
            </a:pPr>
            <a:r>
              <a:rPr lang="en" sz="1600"/>
              <a:t>Read the semantic meaning of genes and predict the phenotype</a:t>
            </a:r>
            <a:endParaRPr sz="1600"/>
          </a:p>
          <a:p>
            <a:pPr marL="0" lvl="0" indent="0" algn="l" rtl="0">
              <a:spcBef>
                <a:spcPts val="1200"/>
              </a:spcBef>
              <a:spcAft>
                <a:spcPts val="1200"/>
              </a:spcAft>
              <a:buNone/>
            </a:pP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819150" y="845600"/>
            <a:ext cx="7505700" cy="667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Former Work</a:t>
            </a:r>
            <a:endParaRPr/>
          </a:p>
        </p:txBody>
      </p:sp>
      <p:pic>
        <p:nvPicPr>
          <p:cNvPr id="147" name="Google Shape;147;p16"/>
          <p:cNvPicPr preferRelativeResize="0"/>
          <p:nvPr/>
        </p:nvPicPr>
        <p:blipFill>
          <a:blip r:embed="rId3">
            <a:alphaModFix/>
          </a:blip>
          <a:stretch>
            <a:fillRect/>
          </a:stretch>
        </p:blipFill>
        <p:spPr>
          <a:xfrm>
            <a:off x="819150" y="1512800"/>
            <a:ext cx="4951798" cy="2761199"/>
          </a:xfrm>
          <a:prstGeom prst="rect">
            <a:avLst/>
          </a:prstGeom>
          <a:noFill/>
          <a:ln>
            <a:noFill/>
          </a:ln>
        </p:spPr>
      </p:pic>
      <p:sp>
        <p:nvSpPr>
          <p:cNvPr id="148" name="Google Shape;148;p16"/>
          <p:cNvSpPr txBox="1"/>
          <p:nvPr/>
        </p:nvSpPr>
        <p:spPr>
          <a:xfrm>
            <a:off x="1196250" y="4383550"/>
            <a:ext cx="38673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3D85C6"/>
                </a:solidFill>
                <a:latin typeface="Calibri"/>
                <a:ea typeface="Calibri"/>
                <a:cs typeface="Calibri"/>
                <a:sym typeface="Calibri"/>
              </a:rPr>
              <a:t>Training model of NLP-based Covid variant prediction</a:t>
            </a:r>
            <a:endParaRPr sz="800">
              <a:solidFill>
                <a:srgbClr val="3D85C6"/>
              </a:solidFill>
              <a:latin typeface="Calibri"/>
              <a:ea typeface="Calibri"/>
              <a:cs typeface="Calibri"/>
              <a:sym typeface="Calibri"/>
            </a:endParaRPr>
          </a:p>
        </p:txBody>
      </p:sp>
      <p:sp>
        <p:nvSpPr>
          <p:cNvPr id="149" name="Google Shape;149;p16"/>
          <p:cNvSpPr txBox="1"/>
          <p:nvPr/>
        </p:nvSpPr>
        <p:spPr>
          <a:xfrm>
            <a:off x="6325425" y="1512800"/>
            <a:ext cx="24252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Using NLP on detect the infectivity may help the world prepare for dangerous mutations.</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Covid-19 has too many variations and some are extreme infective. Biological detection takes too long. Researchers have found that the semantic meaning of the virus is related to infectivity. The infectivity of the mutation can be predicted by reading the semantics of the text.</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819150" y="845600"/>
            <a:ext cx="7505700" cy="667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Why NLP Can Be a Great Tool</a:t>
            </a:r>
            <a:endParaRPr/>
          </a:p>
        </p:txBody>
      </p:sp>
      <p:sp>
        <p:nvSpPr>
          <p:cNvPr id="155" name="Google Shape;155;p17"/>
          <p:cNvSpPr txBox="1">
            <a:spLocks noGrp="1"/>
          </p:cNvSpPr>
          <p:nvPr>
            <p:ph type="body" idx="1"/>
          </p:nvPr>
        </p:nvSpPr>
        <p:spPr>
          <a:xfrm>
            <a:off x="819150" y="1636050"/>
            <a:ext cx="7505700" cy="28026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solidFill>
                  <a:srgbClr val="000000"/>
                </a:solidFill>
              </a:rPr>
              <a:t>In the bioinformatics area, different language structures and content also imply biological meanings differently.</a:t>
            </a:r>
            <a:endParaRPr sz="1600"/>
          </a:p>
          <a:p>
            <a:pPr marL="457200" lvl="0" indent="-330200" algn="l" rtl="0">
              <a:spcBef>
                <a:spcPts val="0"/>
              </a:spcBef>
              <a:spcAft>
                <a:spcPts val="0"/>
              </a:spcAft>
              <a:buSzPts val="1600"/>
              <a:buChar char="●"/>
            </a:pPr>
            <a:r>
              <a:rPr lang="en" sz="1600"/>
              <a:t>Great tool for Text Mining, Text classification, Text Clustering</a:t>
            </a:r>
            <a:endParaRPr sz="1600"/>
          </a:p>
          <a:p>
            <a:pPr marL="457200" lvl="0" indent="-330200" algn="l" rtl="0">
              <a:spcBef>
                <a:spcPts val="0"/>
              </a:spcBef>
              <a:spcAft>
                <a:spcPts val="0"/>
              </a:spcAft>
              <a:buSzPts val="1600"/>
              <a:buChar char="●"/>
            </a:pPr>
            <a:r>
              <a:rPr lang="en" sz="1600"/>
              <a:t>As we know from the course, Although NLP has developed very mature. The most chatting bot does not understand the meaning of language. However in the biological applications, we don’t need the understanding of content. We use NLP as a tool, not develop NLP. </a:t>
            </a:r>
            <a:endParaRPr sz="1600"/>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819150" y="845600"/>
            <a:ext cx="7505700" cy="667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Our Project</a:t>
            </a:r>
            <a:endParaRPr/>
          </a:p>
        </p:txBody>
      </p:sp>
      <p:pic>
        <p:nvPicPr>
          <p:cNvPr id="161" name="Google Shape;161;p18"/>
          <p:cNvPicPr preferRelativeResize="0"/>
          <p:nvPr/>
        </p:nvPicPr>
        <p:blipFill>
          <a:blip r:embed="rId3">
            <a:alphaModFix/>
          </a:blip>
          <a:stretch>
            <a:fillRect/>
          </a:stretch>
        </p:blipFill>
        <p:spPr>
          <a:xfrm>
            <a:off x="491575" y="1512800"/>
            <a:ext cx="4596600" cy="2584576"/>
          </a:xfrm>
          <a:prstGeom prst="rect">
            <a:avLst/>
          </a:prstGeom>
          <a:noFill/>
          <a:ln>
            <a:noFill/>
          </a:ln>
        </p:spPr>
      </p:pic>
      <p:sp>
        <p:nvSpPr>
          <p:cNvPr id="162" name="Google Shape;162;p18"/>
          <p:cNvSpPr txBox="1"/>
          <p:nvPr/>
        </p:nvSpPr>
        <p:spPr>
          <a:xfrm>
            <a:off x="925875" y="1671475"/>
            <a:ext cx="647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Calibri"/>
                <a:ea typeface="Calibri"/>
                <a:cs typeface="Calibri"/>
                <a:sym typeface="Calibri"/>
              </a:rPr>
              <a:t>Training text of Genotype</a:t>
            </a:r>
            <a:endParaRPr sz="1000">
              <a:latin typeface="Calibri"/>
              <a:ea typeface="Calibri"/>
              <a:cs typeface="Calibri"/>
              <a:sym typeface="Calibri"/>
            </a:endParaRPr>
          </a:p>
        </p:txBody>
      </p:sp>
      <p:sp>
        <p:nvSpPr>
          <p:cNvPr id="163" name="Google Shape;163;p18"/>
          <p:cNvSpPr txBox="1"/>
          <p:nvPr/>
        </p:nvSpPr>
        <p:spPr>
          <a:xfrm>
            <a:off x="2376125" y="1761625"/>
            <a:ext cx="565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Calibri"/>
                <a:ea typeface="Calibri"/>
                <a:cs typeface="Calibri"/>
                <a:sym typeface="Calibri"/>
              </a:rPr>
              <a:t>Feature</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Vectors</a:t>
            </a:r>
            <a:endParaRPr sz="900">
              <a:latin typeface="Calibri"/>
              <a:ea typeface="Calibri"/>
              <a:cs typeface="Calibri"/>
              <a:sym typeface="Calibri"/>
            </a:endParaRPr>
          </a:p>
        </p:txBody>
      </p:sp>
      <p:sp>
        <p:nvSpPr>
          <p:cNvPr id="164" name="Google Shape;164;p18"/>
          <p:cNvSpPr txBox="1"/>
          <p:nvPr/>
        </p:nvSpPr>
        <p:spPr>
          <a:xfrm>
            <a:off x="3015225" y="2318775"/>
            <a:ext cx="647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Calibri"/>
                <a:ea typeface="Calibri"/>
                <a:cs typeface="Calibri"/>
                <a:sym typeface="Calibri"/>
              </a:rPr>
              <a:t>Machine</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Learning</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Algorithm</a:t>
            </a:r>
            <a:endParaRPr sz="900">
              <a:latin typeface="Calibri"/>
              <a:ea typeface="Calibri"/>
              <a:cs typeface="Calibri"/>
              <a:sym typeface="Calibri"/>
            </a:endParaRPr>
          </a:p>
        </p:txBody>
      </p:sp>
      <p:sp>
        <p:nvSpPr>
          <p:cNvPr id="165" name="Google Shape;165;p18"/>
          <p:cNvSpPr txBox="1"/>
          <p:nvPr/>
        </p:nvSpPr>
        <p:spPr>
          <a:xfrm>
            <a:off x="999575" y="2605550"/>
            <a:ext cx="565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Calibri"/>
                <a:ea typeface="Calibri"/>
                <a:cs typeface="Calibri"/>
                <a:sym typeface="Calibri"/>
              </a:rPr>
              <a:t>Labels</a:t>
            </a:r>
            <a:endParaRPr sz="900">
              <a:latin typeface="Calibri"/>
              <a:ea typeface="Calibri"/>
              <a:cs typeface="Calibri"/>
              <a:sym typeface="Calibri"/>
            </a:endParaRPr>
          </a:p>
        </p:txBody>
      </p:sp>
      <p:sp>
        <p:nvSpPr>
          <p:cNvPr id="166" name="Google Shape;166;p18"/>
          <p:cNvSpPr txBox="1"/>
          <p:nvPr/>
        </p:nvSpPr>
        <p:spPr>
          <a:xfrm>
            <a:off x="712850" y="3375750"/>
            <a:ext cx="647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Calibri"/>
                <a:ea typeface="Calibri"/>
                <a:cs typeface="Calibri"/>
                <a:sym typeface="Calibri"/>
              </a:rPr>
              <a:t>New Text</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Of</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Genotype</a:t>
            </a:r>
            <a:endParaRPr sz="900">
              <a:latin typeface="Calibri"/>
              <a:ea typeface="Calibri"/>
              <a:cs typeface="Calibri"/>
              <a:sym typeface="Calibri"/>
            </a:endParaRPr>
          </a:p>
        </p:txBody>
      </p:sp>
      <p:sp>
        <p:nvSpPr>
          <p:cNvPr id="167" name="Google Shape;167;p18"/>
          <p:cNvSpPr txBox="1"/>
          <p:nvPr/>
        </p:nvSpPr>
        <p:spPr>
          <a:xfrm>
            <a:off x="2154900" y="3097850"/>
            <a:ext cx="647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Calibri"/>
                <a:ea typeface="Calibri"/>
                <a:cs typeface="Calibri"/>
                <a:sym typeface="Calibri"/>
              </a:rPr>
              <a:t>Feature</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Vectors</a:t>
            </a:r>
            <a:endParaRPr sz="900">
              <a:latin typeface="Calibri"/>
              <a:ea typeface="Calibri"/>
              <a:cs typeface="Calibri"/>
              <a:sym typeface="Calibri"/>
            </a:endParaRPr>
          </a:p>
        </p:txBody>
      </p:sp>
      <p:sp>
        <p:nvSpPr>
          <p:cNvPr id="168" name="Google Shape;168;p18"/>
          <p:cNvSpPr txBox="1"/>
          <p:nvPr/>
        </p:nvSpPr>
        <p:spPr>
          <a:xfrm>
            <a:off x="3056200" y="3416700"/>
            <a:ext cx="745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Calibri"/>
                <a:ea typeface="Calibri"/>
                <a:cs typeface="Calibri"/>
                <a:sym typeface="Calibri"/>
              </a:rPr>
              <a:t>Predictive</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  Model</a:t>
            </a:r>
            <a:endParaRPr sz="900">
              <a:latin typeface="Calibri"/>
              <a:ea typeface="Calibri"/>
              <a:cs typeface="Calibri"/>
              <a:sym typeface="Calibri"/>
            </a:endParaRPr>
          </a:p>
        </p:txBody>
      </p:sp>
      <p:sp>
        <p:nvSpPr>
          <p:cNvPr id="169" name="Google Shape;169;p18"/>
          <p:cNvSpPr txBox="1"/>
          <p:nvPr/>
        </p:nvSpPr>
        <p:spPr>
          <a:xfrm>
            <a:off x="4252450" y="3449475"/>
            <a:ext cx="1188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Calibri"/>
                <a:ea typeface="Calibri"/>
                <a:cs typeface="Calibri"/>
                <a:sym typeface="Calibri"/>
              </a:rPr>
              <a:t>Expected Label</a:t>
            </a:r>
            <a:endParaRPr sz="900">
              <a:latin typeface="Calibri"/>
              <a:ea typeface="Calibri"/>
              <a:cs typeface="Calibri"/>
              <a:sym typeface="Calibri"/>
            </a:endParaRPr>
          </a:p>
        </p:txBody>
      </p:sp>
      <p:sp>
        <p:nvSpPr>
          <p:cNvPr id="170" name="Google Shape;170;p18"/>
          <p:cNvSpPr txBox="1"/>
          <p:nvPr/>
        </p:nvSpPr>
        <p:spPr>
          <a:xfrm>
            <a:off x="5596200" y="1540375"/>
            <a:ext cx="30891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Similar to the former work training on the semantic meaning of the current virus to predict the future mutant.</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Our work training on the genotype and predict the phenotype of the unknown gene. The work is meaningful because we can know the phenotype without a comprehensive biology experiment and just read the gene's semantic information.</a:t>
            </a:r>
            <a:endParaRPr>
              <a:latin typeface="Calibri"/>
              <a:ea typeface="Calibri"/>
              <a:cs typeface="Calibri"/>
              <a:sym typeface="Calibri"/>
            </a:endParaRPr>
          </a:p>
        </p:txBody>
      </p:sp>
      <p:sp>
        <p:nvSpPr>
          <p:cNvPr id="171" name="Google Shape;171;p18"/>
          <p:cNvSpPr txBox="1"/>
          <p:nvPr/>
        </p:nvSpPr>
        <p:spPr>
          <a:xfrm>
            <a:off x="1130700" y="4170525"/>
            <a:ext cx="26301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3C78D8"/>
                </a:solidFill>
                <a:latin typeface="Calibri"/>
                <a:ea typeface="Calibri"/>
                <a:cs typeface="Calibri"/>
                <a:sym typeface="Calibri"/>
              </a:rPr>
              <a:t>                                  System Model</a:t>
            </a:r>
            <a:endParaRPr sz="1100">
              <a:solidFill>
                <a:srgbClr val="3C78D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9"/>
          <p:cNvSpPr txBox="1">
            <a:spLocks noGrp="1"/>
          </p:cNvSpPr>
          <p:nvPr>
            <p:ph type="title"/>
          </p:nvPr>
        </p:nvSpPr>
        <p:spPr>
          <a:xfrm>
            <a:off x="819150" y="845600"/>
            <a:ext cx="7505700" cy="667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Training data</a:t>
            </a:r>
            <a:endParaRPr/>
          </a:p>
        </p:txBody>
      </p:sp>
      <p:sp>
        <p:nvSpPr>
          <p:cNvPr id="177" name="Google Shape;177;p19"/>
          <p:cNvSpPr txBox="1"/>
          <p:nvPr/>
        </p:nvSpPr>
        <p:spPr>
          <a:xfrm>
            <a:off x="932750" y="1474650"/>
            <a:ext cx="7392000" cy="193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Yeast Gene Data</a:t>
            </a:r>
            <a:endParaRPr sz="1600" b="1">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Amount of Genotype</a:t>
            </a:r>
            <a:r>
              <a:rPr lang="en">
                <a:latin typeface="Calibri"/>
                <a:ea typeface="Calibri"/>
                <a:cs typeface="Calibri"/>
                <a:sym typeface="Calibri"/>
              </a:rPr>
              <a:t>: 28820 genetic variants</a:t>
            </a:r>
            <a:endParaRPr>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Cross Strains</a:t>
            </a:r>
            <a:r>
              <a:rPr lang="en">
                <a:latin typeface="Calibri"/>
                <a:ea typeface="Calibri"/>
                <a:cs typeface="Calibri"/>
                <a:sym typeface="Calibri"/>
              </a:rPr>
              <a:t>: Laboratory Strain (BY), encoded as -1.  Vineyard Strain (RM), encoded as 1</a:t>
            </a:r>
            <a:endParaRPr>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Phenotype</a:t>
            </a:r>
            <a:r>
              <a:rPr lang="en">
                <a:latin typeface="Calibri"/>
                <a:ea typeface="Calibri"/>
                <a:cs typeface="Calibri"/>
                <a:sym typeface="Calibri"/>
              </a:rPr>
              <a:t>: represent as a continuous numerical strain</a:t>
            </a:r>
            <a:endParaRPr>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Label</a:t>
            </a:r>
            <a:r>
              <a:rPr lang="en">
                <a:latin typeface="Calibri"/>
                <a:ea typeface="Calibri"/>
                <a:cs typeface="Calibri"/>
                <a:sym typeface="Calibri"/>
              </a:rPr>
              <a:t>: </a:t>
            </a:r>
            <a:r>
              <a:rPr lang="en">
                <a:latin typeface="Times New Roman"/>
                <a:ea typeface="Times New Roman"/>
                <a:cs typeface="Times New Roman"/>
                <a:sym typeface="Times New Roman"/>
              </a:rPr>
              <a:t>phenotype measurements are greater than the statistical mean value and the rest of the samples as 0.</a:t>
            </a:r>
            <a:endParaRPr>
              <a:latin typeface="Times New Roman"/>
              <a:ea typeface="Times New Roman"/>
              <a:cs typeface="Times New Roman"/>
              <a:sym typeface="Times New Roman"/>
            </a:endParaRPr>
          </a:p>
          <a:p>
            <a:pPr marL="0" lvl="0" indent="0" algn="l" rtl="0">
              <a:spcBef>
                <a:spcPts val="0"/>
              </a:spcBef>
              <a:spcAft>
                <a:spcPts val="0"/>
              </a:spcAft>
              <a:buNone/>
            </a:pPr>
            <a:r>
              <a:rPr lang="en" b="1">
                <a:latin typeface="Times New Roman"/>
                <a:ea typeface="Times New Roman"/>
                <a:cs typeface="Times New Roman"/>
                <a:sym typeface="Times New Roman"/>
              </a:rPr>
              <a:t>Goal</a:t>
            </a:r>
            <a:r>
              <a:rPr lang="en">
                <a:latin typeface="Times New Roman"/>
                <a:ea typeface="Times New Roman"/>
                <a:cs typeface="Times New Roman"/>
                <a:sym typeface="Times New Roman"/>
              </a:rPr>
              <a:t>: Find specific Phenotype in a large amount of data</a:t>
            </a:r>
            <a:endParaRPr>
              <a:latin typeface="Times New Roman"/>
              <a:ea typeface="Times New Roman"/>
              <a:cs typeface="Times New Roman"/>
              <a:sym typeface="Times New Roman"/>
            </a:endParaRPr>
          </a:p>
          <a:p>
            <a:pPr marL="0" lvl="0" indent="0" algn="l" rtl="0">
              <a:spcBef>
                <a:spcPts val="0"/>
              </a:spcBef>
              <a:spcAft>
                <a:spcPts val="0"/>
              </a:spcAft>
              <a:buNone/>
            </a:pPr>
            <a:r>
              <a:rPr lang="en" b="1">
                <a:latin typeface="Calibri"/>
                <a:ea typeface="Calibri"/>
                <a:cs typeface="Calibri"/>
                <a:sym typeface="Calibri"/>
              </a:rPr>
              <a:t>Training data</a:t>
            </a:r>
            <a:r>
              <a:rPr lang="en">
                <a:latin typeface="Calibri"/>
                <a:ea typeface="Calibri"/>
                <a:cs typeface="Calibri"/>
                <a:sym typeface="Calibri"/>
              </a:rPr>
              <a:t>: 90%  Test Data: 10%</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819150" y="845600"/>
            <a:ext cx="7505700" cy="667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Training Algorithm</a:t>
            </a:r>
            <a:endParaRPr/>
          </a:p>
        </p:txBody>
      </p:sp>
      <p:sp>
        <p:nvSpPr>
          <p:cNvPr id="183" name="Google Shape;183;p20"/>
          <p:cNvSpPr txBox="1"/>
          <p:nvPr/>
        </p:nvSpPr>
        <p:spPr>
          <a:xfrm>
            <a:off x="932750" y="1474650"/>
            <a:ext cx="7392000" cy="230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i="1">
                <a:latin typeface="Calibri"/>
                <a:ea typeface="Calibri"/>
                <a:cs typeface="Calibri"/>
                <a:sym typeface="Calibri"/>
              </a:rPr>
              <a:t>Machine Learning Algorithm</a:t>
            </a:r>
            <a:endParaRPr sz="1600">
              <a:latin typeface="Calibri"/>
              <a:ea typeface="Calibri"/>
              <a:cs typeface="Calibri"/>
              <a:sym typeface="Calibri"/>
            </a:endParaRPr>
          </a:p>
          <a:p>
            <a:pPr marL="457200" lvl="0" indent="-342900" algn="l" rtl="0">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CNN</a:t>
            </a:r>
            <a:endParaRPr sz="1800">
              <a:solidFill>
                <a:schemeClr val="dk2"/>
              </a:solidFill>
              <a:latin typeface="Calibri"/>
              <a:ea typeface="Calibri"/>
              <a:cs typeface="Calibri"/>
              <a:sym typeface="Calibri"/>
            </a:endParaRPr>
          </a:p>
          <a:p>
            <a:pPr marL="457200" lvl="0" indent="-342900" algn="l" rtl="0">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Deep CNN(2 layers)</a:t>
            </a:r>
            <a:endParaRPr sz="1800">
              <a:solidFill>
                <a:schemeClr val="dk2"/>
              </a:solidFill>
              <a:latin typeface="Calibri"/>
              <a:ea typeface="Calibri"/>
              <a:cs typeface="Calibri"/>
              <a:sym typeface="Calibri"/>
            </a:endParaRPr>
          </a:p>
          <a:p>
            <a:pPr marL="457200" lvl="0" indent="-342900" algn="l" rtl="0">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RCNN</a:t>
            </a:r>
            <a:endParaRPr sz="1800">
              <a:solidFill>
                <a:schemeClr val="dk2"/>
              </a:solidFill>
              <a:latin typeface="Calibri"/>
              <a:ea typeface="Calibri"/>
              <a:cs typeface="Calibri"/>
              <a:sym typeface="Calibri"/>
            </a:endParaRPr>
          </a:p>
          <a:p>
            <a:pPr marL="457200" lvl="0" indent="-342900" algn="l" rtl="0">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CNN+LSTM</a:t>
            </a:r>
            <a:endParaRPr sz="1800">
              <a:solidFill>
                <a:schemeClr val="dk2"/>
              </a:solidFill>
              <a:latin typeface="Calibri"/>
              <a:ea typeface="Calibri"/>
              <a:cs typeface="Calibri"/>
              <a:sym typeface="Calibri"/>
            </a:endParaRPr>
          </a:p>
          <a:p>
            <a:pPr marL="457200" lvl="0" indent="-342900" algn="l" rtl="0">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CNN+LSTM+Attention</a:t>
            </a:r>
            <a:endParaRPr sz="1800">
              <a:solidFill>
                <a:schemeClr val="dk2"/>
              </a:solidFill>
              <a:latin typeface="Calibri"/>
              <a:ea typeface="Calibri"/>
              <a:cs typeface="Calibri"/>
              <a:sym typeface="Calibri"/>
            </a:endParaRPr>
          </a:p>
          <a:p>
            <a:pPr marL="457200" lvl="0" indent="-342900" algn="l" rtl="0">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Federate Learning</a:t>
            </a:r>
            <a:endParaRPr sz="1000">
              <a:latin typeface="Calibri"/>
              <a:ea typeface="Calibri"/>
              <a:cs typeface="Calibri"/>
              <a:sym typeface="Calibri"/>
            </a:endParaRPr>
          </a:p>
        </p:txBody>
      </p:sp>
      <p:graphicFrame>
        <p:nvGraphicFramePr>
          <p:cNvPr id="184" name="Google Shape;184;p20"/>
          <p:cNvGraphicFramePr/>
          <p:nvPr/>
        </p:nvGraphicFramePr>
        <p:xfrm>
          <a:off x="952500" y="3718700"/>
          <a:ext cx="7239000" cy="792420"/>
        </p:xfrm>
        <a:graphic>
          <a:graphicData uri="http://schemas.openxmlformats.org/drawingml/2006/table">
            <a:tbl>
              <a:tblPr>
                <a:noFill/>
                <a:tableStyleId>{33B690E8-74D1-4945-8887-18531E74276A}</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a:t>Algorithm</a:t>
                      </a:r>
                      <a:endParaRPr/>
                    </a:p>
                  </a:txBody>
                  <a:tcPr marL="91425" marR="91425" marT="91425" marB="91425"/>
                </a:tc>
                <a:tc>
                  <a:txBody>
                    <a:bodyPr/>
                    <a:lstStyle/>
                    <a:p>
                      <a:pPr marL="0" lvl="0" indent="0" algn="l" rtl="0">
                        <a:spcBef>
                          <a:spcPts val="0"/>
                        </a:spcBef>
                        <a:spcAft>
                          <a:spcPts val="0"/>
                        </a:spcAft>
                        <a:buNone/>
                      </a:pPr>
                      <a:r>
                        <a:rPr lang="en"/>
                        <a:t>CNN</a:t>
                      </a:r>
                      <a:endParaRPr/>
                    </a:p>
                  </a:txBody>
                  <a:tcPr marL="91425" marR="91425" marT="91425" marB="91425"/>
                </a:tc>
                <a:tc>
                  <a:txBody>
                    <a:bodyPr/>
                    <a:lstStyle/>
                    <a:p>
                      <a:pPr marL="0" lvl="0" indent="0" algn="l" rtl="0">
                        <a:spcBef>
                          <a:spcPts val="0"/>
                        </a:spcBef>
                        <a:spcAft>
                          <a:spcPts val="0"/>
                        </a:spcAft>
                        <a:buNone/>
                      </a:pPr>
                      <a:r>
                        <a:rPr lang="en"/>
                        <a:t>Deep CNN</a:t>
                      </a:r>
                      <a:endParaRPr/>
                    </a:p>
                  </a:txBody>
                  <a:tcPr marL="91425" marR="91425" marT="91425" marB="91425"/>
                </a:tc>
                <a:tc>
                  <a:txBody>
                    <a:bodyPr/>
                    <a:lstStyle/>
                    <a:p>
                      <a:pPr marL="0" lvl="0" indent="0" algn="l" rtl="0">
                        <a:spcBef>
                          <a:spcPts val="0"/>
                        </a:spcBef>
                        <a:spcAft>
                          <a:spcPts val="0"/>
                        </a:spcAft>
                        <a:buNone/>
                      </a:pPr>
                      <a:r>
                        <a:rPr lang="en"/>
                        <a:t>RNN</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Accuracy(%)</a:t>
                      </a:r>
                      <a:endParaRPr/>
                    </a:p>
                  </a:txBody>
                  <a:tcPr marL="91425" marR="91425" marT="91425" marB="91425"/>
                </a:tc>
                <a:tc>
                  <a:txBody>
                    <a:bodyPr/>
                    <a:lstStyle/>
                    <a:p>
                      <a:pPr marL="0" lvl="0" indent="0" algn="l" rtl="0">
                        <a:spcBef>
                          <a:spcPts val="0"/>
                        </a:spcBef>
                        <a:spcAft>
                          <a:spcPts val="0"/>
                        </a:spcAft>
                        <a:buNone/>
                      </a:pPr>
                      <a:r>
                        <a:rPr lang="en"/>
                        <a:t>78.7</a:t>
                      </a:r>
                      <a:endParaRPr/>
                    </a:p>
                  </a:txBody>
                  <a:tcPr marL="91425" marR="91425" marT="91425" marB="91425"/>
                </a:tc>
                <a:tc>
                  <a:txBody>
                    <a:bodyPr/>
                    <a:lstStyle/>
                    <a:p>
                      <a:pPr marL="0" lvl="0" indent="0" algn="l" rtl="0">
                        <a:spcBef>
                          <a:spcPts val="0"/>
                        </a:spcBef>
                        <a:spcAft>
                          <a:spcPts val="0"/>
                        </a:spcAft>
                        <a:buNone/>
                      </a:pPr>
                      <a:r>
                        <a:rPr lang="en"/>
                        <a:t>81.83</a:t>
                      </a:r>
                      <a:endParaRPr/>
                    </a:p>
                  </a:txBody>
                  <a:tcPr marL="91425" marR="91425" marT="91425" marB="91425"/>
                </a:tc>
                <a:tc>
                  <a:txBody>
                    <a:bodyPr/>
                    <a:lstStyle/>
                    <a:p>
                      <a:pPr marL="0" lvl="0" indent="0" algn="l" rtl="0">
                        <a:spcBef>
                          <a:spcPts val="0"/>
                        </a:spcBef>
                        <a:spcAft>
                          <a:spcPts val="0"/>
                        </a:spcAft>
                        <a:buNone/>
                      </a:pPr>
                      <a:r>
                        <a:rPr lang="en"/>
                        <a:t>Too slow</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txBox="1">
            <a:spLocks noGrp="1"/>
          </p:cNvSpPr>
          <p:nvPr>
            <p:ph type="title"/>
          </p:nvPr>
        </p:nvSpPr>
        <p:spPr>
          <a:xfrm>
            <a:off x="819150" y="845600"/>
            <a:ext cx="7505700" cy="667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RNN</a:t>
            </a:r>
            <a:endParaRPr/>
          </a:p>
        </p:txBody>
      </p:sp>
      <p:pic>
        <p:nvPicPr>
          <p:cNvPr id="190" name="Google Shape;190;p21"/>
          <p:cNvPicPr preferRelativeResize="0"/>
          <p:nvPr/>
        </p:nvPicPr>
        <p:blipFill>
          <a:blip r:embed="rId3">
            <a:alphaModFix/>
          </a:blip>
          <a:stretch>
            <a:fillRect/>
          </a:stretch>
        </p:blipFill>
        <p:spPr>
          <a:xfrm>
            <a:off x="753775" y="1644250"/>
            <a:ext cx="4645775" cy="1592200"/>
          </a:xfrm>
          <a:prstGeom prst="rect">
            <a:avLst/>
          </a:prstGeom>
          <a:noFill/>
          <a:ln>
            <a:noFill/>
          </a:ln>
        </p:spPr>
      </p:pic>
      <p:sp>
        <p:nvSpPr>
          <p:cNvPr id="191" name="Google Shape;191;p21"/>
          <p:cNvSpPr txBox="1"/>
          <p:nvPr/>
        </p:nvSpPr>
        <p:spPr>
          <a:xfrm>
            <a:off x="2113925" y="3326575"/>
            <a:ext cx="163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alibri"/>
                <a:ea typeface="Calibri"/>
                <a:cs typeface="Calibri"/>
                <a:sym typeface="Calibri"/>
              </a:rPr>
              <a:t>    </a:t>
            </a:r>
            <a:r>
              <a:rPr lang="en" sz="1100">
                <a:solidFill>
                  <a:srgbClr val="3C78D8"/>
                </a:solidFill>
                <a:latin typeface="Calibri"/>
                <a:ea typeface="Calibri"/>
                <a:cs typeface="Calibri"/>
                <a:sym typeface="Calibri"/>
              </a:rPr>
              <a:t>TextRNN Cell</a:t>
            </a:r>
            <a:endParaRPr sz="1100">
              <a:solidFill>
                <a:srgbClr val="3C78D8"/>
              </a:solidFill>
              <a:latin typeface="Calibri"/>
              <a:ea typeface="Calibri"/>
              <a:cs typeface="Calibri"/>
              <a:sym typeface="Calibri"/>
            </a:endParaRPr>
          </a:p>
        </p:txBody>
      </p:sp>
      <p:sp>
        <p:nvSpPr>
          <p:cNvPr id="192" name="Google Shape;192;p21"/>
          <p:cNvSpPr txBox="1"/>
          <p:nvPr/>
        </p:nvSpPr>
        <p:spPr>
          <a:xfrm>
            <a:off x="5671679" y="1512800"/>
            <a:ext cx="2941500"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i="1" dirty="0">
                <a:latin typeface="Calibri"/>
                <a:ea typeface="Calibri"/>
                <a:cs typeface="Calibri"/>
                <a:sym typeface="Calibri"/>
              </a:rPr>
              <a:t>Characters</a:t>
            </a:r>
            <a:endParaRPr sz="1600" b="1" i="1" dirty="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dirty="0" err="1">
                <a:latin typeface="Calibri"/>
                <a:ea typeface="Calibri"/>
                <a:cs typeface="Calibri"/>
                <a:sym typeface="Calibri"/>
              </a:rPr>
              <a:t>TextRNN</a:t>
            </a:r>
            <a:r>
              <a:rPr lang="en" dirty="0">
                <a:latin typeface="Calibri"/>
                <a:ea typeface="Calibri"/>
                <a:cs typeface="Calibri"/>
                <a:sym typeface="Calibri"/>
              </a:rPr>
              <a:t> is good at dealing with sequence structure</a:t>
            </a:r>
            <a:endParaRPr dirty="0">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dirty="0">
                <a:latin typeface="Calibri"/>
                <a:ea typeface="Calibri"/>
                <a:cs typeface="Calibri"/>
                <a:sym typeface="Calibri"/>
              </a:rPr>
              <a:t>RNN can extract the internal pattern among a sample</a:t>
            </a:r>
            <a:endParaRPr dirty="0">
              <a:latin typeface="Calibri"/>
              <a:ea typeface="Calibri"/>
              <a:cs typeface="Calibri"/>
              <a:sym typeface="Calibri"/>
            </a:endParaRPr>
          </a:p>
        </p:txBody>
      </p:sp>
      <p:sp>
        <p:nvSpPr>
          <p:cNvPr id="2" name="矩形 1">
            <a:extLst>
              <a:ext uri="{FF2B5EF4-FFF2-40B4-BE49-F238E27FC236}">
                <a16:creationId xmlns:a16="http://schemas.microsoft.com/office/drawing/2014/main" id="{F4537D26-821C-E64E-A8BA-446C2FA30709}"/>
              </a:ext>
            </a:extLst>
          </p:cNvPr>
          <p:cNvSpPr/>
          <p:nvPr/>
        </p:nvSpPr>
        <p:spPr>
          <a:xfrm>
            <a:off x="5671679" y="2741799"/>
            <a:ext cx="2933375" cy="1169551"/>
          </a:xfrm>
          <a:prstGeom prst="rect">
            <a:avLst/>
          </a:prstGeom>
        </p:spPr>
        <p:txBody>
          <a:bodyPr wrap="square">
            <a:spAutoFit/>
          </a:bodyPr>
          <a:lstStyle/>
          <a:p>
            <a:pPr marL="457200" lvl="0" indent="-317500">
              <a:buSzPts val="1400"/>
              <a:buFont typeface="Calibri"/>
              <a:buChar char="●"/>
            </a:pPr>
            <a:r>
              <a:rPr lang="en-US" altLang="zh-CN" dirty="0">
                <a:latin typeface="Calibri"/>
                <a:ea typeface="Calibri"/>
                <a:cs typeface="Calibri"/>
                <a:sym typeface="Calibri"/>
              </a:rPr>
              <a:t>Linear regression and CNN have been used to extract relationship between samples in phenotype prediction task.</a:t>
            </a:r>
          </a:p>
          <a:p>
            <a:pPr marL="139700" lvl="0">
              <a:buSzPts val="1400"/>
            </a:pPr>
            <a:endParaRPr lang="en-US" altLang="zh-CN"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TotalTime>
  <Words>1027</Words>
  <Application>Microsoft Office PowerPoint</Application>
  <PresentationFormat>全屏显示(16:9)</PresentationFormat>
  <Paragraphs>161</Paragraphs>
  <Slides>23</Slides>
  <Notes>22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23</vt:i4>
      </vt:variant>
    </vt:vector>
  </HeadingPairs>
  <TitlesOfParts>
    <vt:vector size="28" baseType="lpstr">
      <vt:lpstr>Calibri</vt:lpstr>
      <vt:lpstr>Nunito</vt:lpstr>
      <vt:lpstr>Times New Roman</vt:lpstr>
      <vt:lpstr>Arial</vt:lpstr>
      <vt:lpstr>Shift</vt:lpstr>
      <vt:lpstr>NLP Application on Identifying the Gene Phenotype </vt:lpstr>
      <vt:lpstr>Agenda</vt:lpstr>
      <vt:lpstr>NLP application in Biomedical Science</vt:lpstr>
      <vt:lpstr>Former Work</vt:lpstr>
      <vt:lpstr>Why NLP Can Be a Great Tool</vt:lpstr>
      <vt:lpstr>Our Project</vt:lpstr>
      <vt:lpstr>Training data</vt:lpstr>
      <vt:lpstr>Training Algorithm</vt:lpstr>
      <vt:lpstr>RNN</vt:lpstr>
      <vt:lpstr>Where to place the RNN (RNN: Recurrent neural network)</vt:lpstr>
      <vt:lpstr>PowerPoint 演示文稿</vt:lpstr>
      <vt:lpstr>What RNN cell</vt:lpstr>
      <vt:lpstr>Attention in LSTM</vt:lpstr>
      <vt:lpstr>LSTM with Attention</vt:lpstr>
      <vt:lpstr>Outcome of Training</vt:lpstr>
      <vt:lpstr>Training Time:  about 600 mins on a CPU Laptop 100 epochs with adam optimizer Keras Platform 10-Folds validation </vt:lpstr>
      <vt:lpstr>Federate Learning</vt:lpstr>
      <vt:lpstr>FedSGD VS. FedAVG</vt:lpstr>
      <vt:lpstr>Prediction Outcome of Federate learning</vt:lpstr>
      <vt:lpstr>Final result comparison and Conclusion</vt:lpstr>
      <vt:lpstr>Meaning of this Project</vt:lpstr>
      <vt:lpstr>Limitation and Future Work</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NLP Application on Identifying the Gene Phenotype</dc:title>
  <dc:creator>ChenSONG</dc:creator>
  <cp:lastModifiedBy>Chen Song</cp:lastModifiedBy>
  <cp:revision>7</cp:revision>
  <dcterms:modified xsi:type="dcterms:W3CDTF">2021-05-05T19:58:48Z</dcterms:modified>
</cp:coreProperties>
</file>