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Economica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E26ED7-2BDF-4F11-B750-4B064BCBD08B}">
  <a:tblStyle styleId="{4CE26ED7-2BDF-4F11-B750-4B064BCBD0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Economica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Economica-italic.fntdata"/><Relationship Id="rId12" Type="http://schemas.openxmlformats.org/officeDocument/2006/relationships/slide" Target="slides/slide6.xml"/><Relationship Id="rId34" Type="http://schemas.openxmlformats.org/officeDocument/2006/relationships/font" Target="fonts/Economica-bold.fntdata"/><Relationship Id="rId15" Type="http://schemas.openxmlformats.org/officeDocument/2006/relationships/slide" Target="slides/slide9.xml"/><Relationship Id="rId37" Type="http://schemas.openxmlformats.org/officeDocument/2006/relationships/font" Target="fonts/OpenSans-regular.fntdata"/><Relationship Id="rId14" Type="http://schemas.openxmlformats.org/officeDocument/2006/relationships/slide" Target="slides/slide8.xml"/><Relationship Id="rId36" Type="http://schemas.openxmlformats.org/officeDocument/2006/relationships/font" Target="fonts/Economica-boldItalic.fntdata"/><Relationship Id="rId17" Type="http://schemas.openxmlformats.org/officeDocument/2006/relationships/slide" Target="slides/slide11.xml"/><Relationship Id="rId39" Type="http://schemas.openxmlformats.org/officeDocument/2006/relationships/font" Target="fonts/OpenSans-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73eb597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73eb597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ae87454a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ae87454a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ae87454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ae87454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ae87454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ae87454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ae87454a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ae87454a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ae87454a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ae87454a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ae87454a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ae87454a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ae87454a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ae87454a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ae87454a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ae87454a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ae87454a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ae87454a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ae87454ae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ae87454ae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73eb5973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73eb5973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ae87454a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ae87454a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ae87454a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ae87454a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ae87454ae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ae87454ae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ae87454a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ae87454a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73eb5973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d73eb5973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69aa2e22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69aa2e22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69aa2e22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69aa2e22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73eb5973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73eb5973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73eb5973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73eb5973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73eb5973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73eb5973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73eb5973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73eb5973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73eb5973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73eb5973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73eb5973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73eb5973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73eb5973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73eb5973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11" Type="http://schemas.openxmlformats.org/officeDocument/2006/relationships/image" Target="../media/image36.png"/><Relationship Id="rId10" Type="http://schemas.openxmlformats.org/officeDocument/2006/relationships/image" Target="../media/image44.png"/><Relationship Id="rId12" Type="http://schemas.openxmlformats.org/officeDocument/2006/relationships/image" Target="../media/image42.png"/><Relationship Id="rId9" Type="http://schemas.openxmlformats.org/officeDocument/2006/relationships/image" Target="../media/image40.png"/><Relationship Id="rId5" Type="http://schemas.openxmlformats.org/officeDocument/2006/relationships/image" Target="../media/image38.png"/><Relationship Id="rId6" Type="http://schemas.openxmlformats.org/officeDocument/2006/relationships/image" Target="../media/image34.png"/><Relationship Id="rId7" Type="http://schemas.openxmlformats.org/officeDocument/2006/relationships/image" Target="../media/image30.png"/><Relationship Id="rId8" Type="http://schemas.openxmlformats.org/officeDocument/2006/relationships/image" Target="../media/image4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0" Type="http://schemas.openxmlformats.org/officeDocument/2006/relationships/image" Target="../media/image46.png"/><Relationship Id="rId9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45.png"/><Relationship Id="rId7" Type="http://schemas.openxmlformats.org/officeDocument/2006/relationships/image" Target="../media/image53.png"/><Relationship Id="rId8" Type="http://schemas.openxmlformats.org/officeDocument/2006/relationships/image" Target="../media/image4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121425" y="218670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Learning-Based Symbolic Processing in Prolog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121425" y="372390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Mina Gabriel      :)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Hanzi Xu        :)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Peiyu Liang       :)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183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418500" y="885588"/>
            <a:ext cx="80451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-Use dependency graph as text representation.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-To keep the interface simple and portable to Prolog, DeepRank generate the following predicates from </a:t>
            </a:r>
            <a:r>
              <a:rPr lang="en" sz="1400">
                <a:solidFill>
                  <a:schemeClr val="dk1"/>
                </a:solidFill>
              </a:rPr>
              <a:t>dependency graph </a:t>
            </a:r>
            <a:r>
              <a:rPr lang="en" sz="1400">
                <a:solidFill>
                  <a:schemeClr val="dk1"/>
                </a:solidFill>
              </a:rPr>
              <a:t>in the form of Prolog-readable code, in one file per context. </a:t>
            </a:r>
            <a:endParaRPr sz="1400"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00" y="2143149"/>
            <a:ext cx="4910826" cy="287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091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 sz="1400">
                <a:solidFill>
                  <a:schemeClr val="dk1"/>
                </a:solidFill>
              </a:rPr>
              <a:t>Predicates come from linguistic knowledges of words in the sentence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 sz="1400">
                <a:solidFill>
                  <a:schemeClr val="dk1"/>
                </a:solidFill>
              </a:rPr>
              <a:t>Mainly based on two linguistic features: </a:t>
            </a:r>
            <a:r>
              <a:rPr b="1" lang="en" sz="1400">
                <a:solidFill>
                  <a:schemeClr val="dk1"/>
                </a:solidFill>
              </a:rPr>
              <a:t>part of speech(POS) tag</a:t>
            </a:r>
            <a:r>
              <a:rPr lang="en" sz="1400">
                <a:solidFill>
                  <a:schemeClr val="dk1"/>
                </a:solidFill>
              </a:rPr>
              <a:t> and </a:t>
            </a:r>
            <a:r>
              <a:rPr b="1" lang="en" sz="1400">
                <a:solidFill>
                  <a:schemeClr val="dk1"/>
                </a:solidFill>
              </a:rPr>
              <a:t>syntactic dependency tag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 sz="1400">
                <a:solidFill>
                  <a:schemeClr val="dk1"/>
                </a:solidFill>
              </a:rPr>
              <a:t>POS tag: </a:t>
            </a:r>
            <a:r>
              <a:rPr lang="en" sz="1050">
                <a:solidFill>
                  <a:schemeClr val="dk1"/>
                </a:solidFill>
              </a:rPr>
              <a:t>a particular grammatical class of word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 sz="1400">
                <a:solidFill>
                  <a:schemeClr val="dk1"/>
                </a:solidFill>
              </a:rPr>
              <a:t>Syntactic dependency tag: </a:t>
            </a:r>
            <a:r>
              <a:rPr lang="en" sz="1050">
                <a:solidFill>
                  <a:schemeClr val="dk1"/>
                </a:solidFill>
              </a:rPr>
              <a:t>a relation between two words in a sentence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Example: “I am taking AI”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025" y="2844300"/>
            <a:ext cx="5162400" cy="19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275" y="2365624"/>
            <a:ext cx="3717018" cy="7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52475"/>
            <a:ext cx="7812000" cy="15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DeepRank:							We use:</a:t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25" y="1797500"/>
            <a:ext cx="24311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7163" y="1797500"/>
            <a:ext cx="157162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sp>
        <p:nvSpPr>
          <p:cNvPr id="148" name="Google Shape;148;p24"/>
          <p:cNvSpPr txBox="1"/>
          <p:nvPr/>
        </p:nvSpPr>
        <p:spPr>
          <a:xfrm>
            <a:off x="510625" y="3062150"/>
            <a:ext cx="7613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en" sz="1500">
                <a:solidFill>
                  <a:schemeClr val="dk1"/>
                </a:solidFill>
              </a:rPr>
              <a:t>Use another API, Spacy, to do the job for POS and dependency annotations and compare the performance.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en" sz="1500">
                <a:solidFill>
                  <a:schemeClr val="dk1"/>
                </a:solidFill>
              </a:rPr>
              <a:t>Write our own prolog fact generation program, and improve the Prolog facts generated from the above notations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52525" y="991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/>
              <a:t>Given this sample context: </a:t>
            </a:r>
            <a:endParaRPr b="1" sz="1600"/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Socrates did not write any books.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is a student of Socrates.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wrote books and put words into Socrates mouth.</a:t>
            </a:r>
            <a:endParaRPr sz="1500">
              <a:highlight>
                <a:schemeClr val="lt2"/>
              </a:highlight>
            </a:endParaRPr>
          </a:p>
          <a:p>
            <a:pPr indent="-228600" lvl="0" marL="2286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</a:rPr>
              <a:t>1.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en" sz="1300">
                <a:solidFill>
                  <a:srgbClr val="000000"/>
                </a:solidFill>
              </a:rPr>
              <a:t>Keyphrases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if the POS tag of a word is 'NOUN' or 'PROPN', this word will be kept as a keyword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50" y="2935050"/>
            <a:ext cx="2026700" cy="1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403550" y="991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/>
              <a:t>Given this sample context: </a:t>
            </a:r>
            <a:endParaRPr b="1" sz="1600"/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Socrates did not write any books.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is a student of Socrates.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wrote books and put words into Socrates mouth.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2. Summary</a:t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3. Sentence</a:t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50" y="2571759"/>
            <a:ext cx="8520600" cy="63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250" y="3771700"/>
            <a:ext cx="8520599" cy="63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52525" y="991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/>
              <a:t>Given this sample context: </a:t>
            </a:r>
            <a:endParaRPr b="1" sz="1600"/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Socrates did not write any books.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is a student of Socrates.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wrote books and put words into Socrates mouth.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</a:rPr>
              <a:t>4. Word to Lemma</a:t>
            </a:r>
            <a:endParaRPr sz="1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98" y="2796798"/>
            <a:ext cx="3124675" cy="19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4700" y="2900913"/>
            <a:ext cx="3119536" cy="17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52525" y="991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/>
              <a:t>Given this sample context: </a:t>
            </a:r>
            <a:endParaRPr b="1" sz="1600"/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Socrates did not write any books.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is a student of Socrates.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wrote books and put words into Socrates mouth.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5. SVO</a:t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555555"/>
                </a:solidFill>
              </a:rPr>
              <a:t>DeepRank:</a:t>
            </a:r>
            <a:r>
              <a:rPr lang="en">
                <a:solidFill>
                  <a:srgbClr val="555555"/>
                </a:solidFill>
              </a:rPr>
              <a:t> 							</a:t>
            </a:r>
            <a:r>
              <a:rPr b="1" lang="en">
                <a:solidFill>
                  <a:srgbClr val="555555"/>
                </a:solidFill>
              </a:rPr>
              <a:t>Ours</a:t>
            </a:r>
            <a:r>
              <a:rPr b="1" lang="en">
                <a:solidFill>
                  <a:srgbClr val="555555"/>
                </a:solidFill>
              </a:rPr>
              <a:t>:</a:t>
            </a:r>
            <a:endParaRPr b="1">
              <a:solidFill>
                <a:srgbClr val="555555"/>
              </a:solidFill>
            </a:endParaRPr>
          </a:p>
        </p:txBody>
      </p:sp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75" y="3120900"/>
            <a:ext cx="3828825" cy="4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3047325"/>
            <a:ext cx="3943025" cy="7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52525" y="991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/>
              <a:t>Given this sample context: </a:t>
            </a:r>
            <a:endParaRPr b="1" sz="1600"/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5200C"/>
                </a:solidFill>
                <a:highlight>
                  <a:schemeClr val="lt2"/>
                </a:highlight>
              </a:rPr>
              <a:t>Socrates </a:t>
            </a:r>
            <a:r>
              <a:rPr lang="en" sz="1500">
                <a:highlight>
                  <a:schemeClr val="lt2"/>
                </a:highlight>
              </a:rPr>
              <a:t>did not write any books.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is a student of Socrates.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wrote books and put words into Socrates mouth.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6. Named Entity </a:t>
            </a:r>
            <a:r>
              <a:rPr lang="en"/>
              <a:t>Recognizer</a:t>
            </a:r>
            <a:r>
              <a:rPr lang="en"/>
              <a:t>(NER)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/>
              <a:t>Issues: </a:t>
            </a:r>
            <a:r>
              <a:rPr lang="en" sz="1300"/>
              <a:t>‘Socrates’ cannot be recognized as person sometime in Spacy.</a:t>
            </a:r>
            <a:endParaRPr sz="1300"/>
          </a:p>
        </p:txBody>
      </p:sp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75" y="2966750"/>
            <a:ext cx="8520600" cy="70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352525" y="991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/>
              <a:t>Given this sample context: </a:t>
            </a:r>
            <a:endParaRPr b="1" sz="1600"/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Socrates did not write any books.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is a student of Socrates.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wrote books and put words into Socrates mouth.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7</a:t>
            </a:r>
            <a:r>
              <a:rPr lang="en"/>
              <a:t>. Edges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7.1 Dependency edges</a:t>
            </a:r>
            <a:r>
              <a:rPr lang="en" sz="1300"/>
              <a:t> </a:t>
            </a:r>
            <a:r>
              <a:rPr lang="en" sz="1300"/>
              <a:t>that already exist in the dependency relations</a:t>
            </a:r>
            <a:endParaRPr sz="1300"/>
          </a:p>
        </p:txBody>
      </p:sp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3094948"/>
            <a:ext cx="4950650" cy="11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52525" y="991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/>
              <a:t>Given this sample context: </a:t>
            </a:r>
            <a:endParaRPr b="1" sz="1600"/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Socrates did not write any books.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is a student of Socrates.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wrote books and put words into Socrates mouth.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7. Edges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7.2 Other edges </a:t>
            </a:r>
            <a:r>
              <a:rPr lang="en" sz="1300"/>
              <a:t>that are defined by DeepRank to help with the understanding of the relations. </a:t>
            </a:r>
            <a:endParaRPr sz="13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The recommend edge: </a:t>
            </a:r>
            <a:r>
              <a:rPr lang="en" sz="1300"/>
              <a:t>edge from a word to the sentence (index).</a:t>
            </a:r>
            <a:endParaRPr sz="1300"/>
          </a:p>
        </p:txBody>
      </p:sp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900" y="3454175"/>
            <a:ext cx="4830200" cy="8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Neural to Symbolic NLP system architecture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725" y="1116225"/>
            <a:ext cx="6056550" cy="39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352525" y="991050"/>
            <a:ext cx="85206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/>
              <a:t>Given this sample context: </a:t>
            </a:r>
            <a:endParaRPr b="1" sz="1600"/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Socrates did not write any books.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is a student of Socrates.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wrote books and put words into Socrates mouth.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7. Edges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7.2 Other edges </a:t>
            </a:r>
            <a:r>
              <a:rPr lang="en" sz="1300"/>
              <a:t>that are defined by DeepRank to help with the understanding of the relations. </a:t>
            </a:r>
            <a:endParaRPr sz="1300"/>
          </a:p>
          <a:p>
            <a:pPr indent="-3111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</a:t>
            </a:r>
            <a:r>
              <a:rPr b="1" lang="en" sz="1300"/>
              <a:t>predicate edge</a:t>
            </a:r>
            <a:r>
              <a:rPr lang="en" sz="1300"/>
              <a:t>: edge from the sentence index to the verb. DeepRank fails to extract all predicate edges when it is given a compound sentence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rgbClr val="555555"/>
                </a:solidFill>
              </a:rPr>
              <a:t>DeepRank:	</a:t>
            </a:r>
            <a:r>
              <a:rPr lang="en" sz="1300">
                <a:solidFill>
                  <a:srgbClr val="555555"/>
                </a:solidFill>
              </a:rPr>
              <a:t>							</a:t>
            </a:r>
            <a:r>
              <a:rPr b="1" lang="en" sz="1300">
                <a:solidFill>
                  <a:srgbClr val="555555"/>
                </a:solidFill>
              </a:rPr>
              <a:t>Ours:</a:t>
            </a:r>
            <a:endParaRPr b="1" sz="1300">
              <a:solidFill>
                <a:srgbClr val="555555"/>
              </a:solidFill>
            </a:endParaRPr>
          </a:p>
        </p:txBody>
      </p:sp>
      <p:sp>
        <p:nvSpPr>
          <p:cNvPr id="206" name="Google Shape;206;p32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25" y="4054250"/>
            <a:ext cx="39415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825" y="4095075"/>
            <a:ext cx="405980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352525" y="991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/>
              <a:t>Given this sample context: </a:t>
            </a:r>
            <a:endParaRPr b="1" sz="1600"/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Socrates did not write any books.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is a student of Socrates.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wrote books and put words into Socrates mouth.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7. </a:t>
            </a:r>
            <a:r>
              <a:rPr lang="en">
                <a:solidFill>
                  <a:srgbClr val="555555"/>
                </a:solidFill>
              </a:rPr>
              <a:t>Edges</a:t>
            </a:r>
            <a:endParaRPr>
              <a:solidFill>
                <a:srgbClr val="55555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55555"/>
                </a:solidFill>
              </a:rPr>
              <a:t>7.2 Other edges </a:t>
            </a:r>
            <a:r>
              <a:rPr lang="en" sz="1300">
                <a:solidFill>
                  <a:srgbClr val="555555"/>
                </a:solidFill>
              </a:rPr>
              <a:t>that are defined by DeepRank to help with the understanding of the relations. </a:t>
            </a:r>
            <a:endParaRPr sz="1300">
              <a:solidFill>
                <a:srgbClr val="555555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55555"/>
              </a:buClr>
              <a:buSzPts val="1300"/>
              <a:buChar char="●"/>
            </a:pPr>
            <a:r>
              <a:rPr b="1" lang="en" sz="13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first_in edge</a:t>
            </a:r>
            <a:r>
              <a:rPr lang="en" sz="13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: the first occurrence of a noun to prioritize sentences where the concepts are likely to be defined or explained. </a:t>
            </a:r>
            <a:r>
              <a:rPr lang="en" sz="13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DeepRank sometimes miss some of the first occurrence</a:t>
            </a:r>
            <a:endParaRPr sz="13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DeepRank:	</a:t>
            </a:r>
            <a:r>
              <a:rPr lang="en" sz="13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b="1" lang="en" sz="13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Ours:</a:t>
            </a:r>
            <a:endParaRPr b="1" sz="13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3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50" y="3906625"/>
            <a:ext cx="3789950" cy="8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150" y="3906625"/>
            <a:ext cx="4111475" cy="10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352525" y="991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/>
              <a:t>Given this sample context: </a:t>
            </a:r>
            <a:endParaRPr b="1" sz="1600"/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Socrates did not write any books.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is a student of Socrates.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wrote books and put words into Socrates mouth.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7. Edges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7.2 </a:t>
            </a:r>
            <a:r>
              <a:rPr lang="en" sz="1700"/>
              <a:t>Other edge</a:t>
            </a:r>
            <a:r>
              <a:rPr lang="en"/>
              <a:t>s </a:t>
            </a:r>
            <a:r>
              <a:rPr lang="en" sz="1300"/>
              <a:t>that are defined by DeepRank to help with the understanding of the relations. </a:t>
            </a:r>
            <a:endParaRPr sz="1300"/>
          </a:p>
          <a:p>
            <a:pPr indent="-311150" lvl="0" marL="45720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</a:pPr>
            <a:r>
              <a:rPr b="1" lang="en" sz="1300">
                <a:latin typeface="Arial"/>
                <a:ea typeface="Arial"/>
                <a:cs typeface="Arial"/>
                <a:sym typeface="Arial"/>
              </a:rPr>
              <a:t>The about edge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: from the sentence index to noun. Again, our generation will collect all about edges while DeepRank would miss almost half of them.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DeepRank:</a:t>
            </a:r>
            <a:r>
              <a:rPr lang="en" sz="13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							       </a:t>
            </a:r>
            <a:r>
              <a:rPr b="1" lang="en" sz="13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Ours:</a:t>
            </a:r>
            <a:endParaRPr b="1" sz="13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22" name="Google Shape;222;p34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25" y="3872975"/>
            <a:ext cx="4040475" cy="9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375" y="3360250"/>
            <a:ext cx="3619724" cy="16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311700" y="917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/>
              <a:t>Given this sample context: </a:t>
            </a:r>
            <a:endParaRPr b="1" sz="1600"/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Socrates did not write any books.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is a student of Socrates.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2"/>
                </a:highlight>
              </a:rPr>
              <a:t>Plato wrote books and put words into Socrates mouth.</a:t>
            </a:r>
            <a:endParaRPr sz="1500"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1400"/>
              </a:spcBef>
              <a:spcAft>
                <a:spcPts val="1200"/>
              </a:spcAft>
              <a:buNone/>
            </a:pPr>
            <a:r>
              <a:rPr lang="en"/>
              <a:t>8. </a:t>
            </a:r>
            <a:r>
              <a:rPr lang="en" sz="1400">
                <a:solidFill>
                  <a:srgbClr val="222222"/>
                </a:solidFill>
              </a:rPr>
              <a:t>Ranking			DeepRank:						Ours:</a:t>
            </a:r>
            <a:endParaRPr sz="1400">
              <a:solidFill>
                <a:srgbClr val="222222"/>
              </a:solidFill>
            </a:endParaRPr>
          </a:p>
        </p:txBody>
      </p:sp>
      <p:sp>
        <p:nvSpPr>
          <p:cNvPr id="230" name="Google Shape;230;p35"/>
          <p:cNvSpPr txBox="1"/>
          <p:nvPr>
            <p:ph type="title"/>
          </p:nvPr>
        </p:nvSpPr>
        <p:spPr>
          <a:xfrm>
            <a:off x="311700" y="4183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Prolog Facts Generation Process</a:t>
            </a:r>
            <a:endParaRPr sz="2500"/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725" y="2430925"/>
            <a:ext cx="2299975" cy="251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450" y="2495484"/>
            <a:ext cx="2484050" cy="247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311700" y="14990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Query Answering - Using Prolog</a:t>
            </a:r>
            <a:endParaRPr sz="2320"/>
          </a:p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206300" y="667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Finding best match of: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    1. NER: Name of Entity: e.g., person, location,  time, etc….   </a:t>
            </a:r>
            <a:endParaRPr sz="1400">
              <a:solidFill>
                <a:srgbClr val="2E75B6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    2. Rank:  word rank.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    3. Edges.  </a:t>
            </a:r>
            <a:endParaRPr sz="1400">
              <a:solidFill>
                <a:srgbClr val="2E75B6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    4. SVO  </a:t>
            </a:r>
            <a:endParaRPr sz="1400">
              <a:solidFill>
                <a:srgbClr val="2E75B6"/>
              </a:solidFill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25" y="1238675"/>
            <a:ext cx="424923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3638" y="2819150"/>
            <a:ext cx="1282650" cy="222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2450" y="3808225"/>
            <a:ext cx="592475" cy="1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625" y="4248125"/>
            <a:ext cx="2741024" cy="5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4925" y="2650837"/>
            <a:ext cx="1659625" cy="24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8350" y="3808225"/>
            <a:ext cx="592475" cy="16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7025" y="3064213"/>
            <a:ext cx="1977300" cy="188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6"/>
          <p:cNvPicPr preferRelativeResize="0"/>
          <p:nvPr/>
        </p:nvPicPr>
        <p:blipFill rotWithShape="1">
          <a:blip r:embed="rId10">
            <a:alphaModFix/>
          </a:blip>
          <a:srcRect b="0" l="0" r="7261" t="0"/>
          <a:stretch/>
        </p:blipFill>
        <p:spPr>
          <a:xfrm>
            <a:off x="6490575" y="827150"/>
            <a:ext cx="2341724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6"/>
          <p:cNvPicPr preferRelativeResize="0"/>
          <p:nvPr/>
        </p:nvPicPr>
        <p:blipFill rotWithShape="1">
          <a:blip r:embed="rId11">
            <a:alphaModFix/>
          </a:blip>
          <a:srcRect b="0" l="0" r="23041" t="0"/>
          <a:stretch/>
        </p:blipFill>
        <p:spPr>
          <a:xfrm>
            <a:off x="6201900" y="1890550"/>
            <a:ext cx="2524999" cy="6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6"/>
          <p:cNvSpPr txBox="1"/>
          <p:nvPr/>
        </p:nvSpPr>
        <p:spPr>
          <a:xfrm>
            <a:off x="5174175" y="1890550"/>
            <a:ext cx="83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E75B6"/>
                </a:solidFill>
              </a:rPr>
              <a:t>[None] </a:t>
            </a:r>
            <a:endParaRPr/>
          </a:p>
        </p:txBody>
      </p:sp>
      <p:sp>
        <p:nvSpPr>
          <p:cNvPr id="249" name="Google Shape;249;p36"/>
          <p:cNvSpPr txBox="1"/>
          <p:nvPr/>
        </p:nvSpPr>
        <p:spPr>
          <a:xfrm>
            <a:off x="2096425" y="2203550"/>
            <a:ext cx="307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rgbClr val="2E75B6"/>
                </a:solidFill>
              </a:rPr>
              <a:t>[‘write’, ‘book’ ----&gt; 1,3] </a:t>
            </a:r>
            <a:endParaRPr>
              <a:solidFill>
                <a:srgbClr val="2E75B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6"/>
          <p:cNvSpPr txBox="1"/>
          <p:nvPr/>
        </p:nvSpPr>
        <p:spPr>
          <a:xfrm>
            <a:off x="1280800" y="2548650"/>
            <a:ext cx="234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E75B6"/>
                </a:solidFill>
              </a:rPr>
              <a:t>[write -&gt; book  ----&gt; 1, 3] </a:t>
            </a:r>
            <a:endParaRPr sz="1000"/>
          </a:p>
        </p:txBody>
      </p:sp>
      <p:sp>
        <p:nvSpPr>
          <p:cNvPr id="251" name="Google Shape;251;p36"/>
          <p:cNvSpPr txBox="1"/>
          <p:nvPr/>
        </p:nvSpPr>
        <p:spPr>
          <a:xfrm>
            <a:off x="1174575" y="2899375"/>
            <a:ext cx="121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E75B6"/>
                </a:solidFill>
              </a:rPr>
              <a:t>[ None]</a:t>
            </a:r>
            <a:endParaRPr>
              <a:solidFill>
                <a:srgbClr val="2E75B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6"/>
          <p:cNvSpPr txBox="1"/>
          <p:nvPr/>
        </p:nvSpPr>
        <p:spPr>
          <a:xfrm>
            <a:off x="4189989" y="3140425"/>
            <a:ext cx="11208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E75B6"/>
                </a:solidFill>
              </a:rPr>
              <a:t>SentID</a:t>
            </a:r>
            <a:endParaRPr>
              <a:solidFill>
                <a:srgbClr val="2E75B6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E75B6"/>
                </a:solidFill>
              </a:rPr>
              <a:t>1, 3, 1,3</a:t>
            </a:r>
            <a:endParaRPr>
              <a:solidFill>
                <a:srgbClr val="2E75B6"/>
              </a:solidFill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6478977" y="2812200"/>
            <a:ext cx="11208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E75B6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E75B6"/>
                </a:solidFill>
              </a:rPr>
              <a:t>Distinct</a:t>
            </a:r>
            <a:endParaRPr>
              <a:solidFill>
                <a:srgbClr val="2E75B6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E75B6"/>
                </a:solidFill>
              </a:rPr>
              <a:t>(1, 3)</a:t>
            </a:r>
            <a:endParaRPr>
              <a:solidFill>
                <a:srgbClr val="2E75B6"/>
              </a:solidFill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2615" y="3595200"/>
            <a:ext cx="220403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/>
          <p:nvPr>
            <p:ph type="title"/>
          </p:nvPr>
        </p:nvSpPr>
        <p:spPr>
          <a:xfrm>
            <a:off x="74325" y="177425"/>
            <a:ext cx="7489800" cy="4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Consulting SVO &amp; Add Negation </a:t>
            </a:r>
            <a:endParaRPr sz="2420"/>
          </a:p>
        </p:txBody>
      </p:sp>
      <p:pic>
        <p:nvPicPr>
          <p:cNvPr id="260" name="Google Shape;260;p37"/>
          <p:cNvPicPr preferRelativeResize="0"/>
          <p:nvPr/>
        </p:nvPicPr>
        <p:blipFill rotWithShape="1">
          <a:blip r:embed="rId3">
            <a:alphaModFix/>
          </a:blip>
          <a:srcRect b="0" l="0" r="7732" t="0"/>
          <a:stretch/>
        </p:blipFill>
        <p:spPr>
          <a:xfrm>
            <a:off x="3880625" y="821075"/>
            <a:ext cx="5010626" cy="4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7"/>
          <p:cNvPicPr preferRelativeResize="0"/>
          <p:nvPr/>
        </p:nvPicPr>
        <p:blipFill rotWithShape="1">
          <a:blip r:embed="rId4">
            <a:alphaModFix/>
          </a:blip>
          <a:srcRect b="0" l="0" r="4030" t="0"/>
          <a:stretch/>
        </p:blipFill>
        <p:spPr>
          <a:xfrm>
            <a:off x="3932400" y="1260575"/>
            <a:ext cx="5211601" cy="7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2400" y="3194858"/>
            <a:ext cx="5168652" cy="40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350" y="4211875"/>
            <a:ext cx="2485788" cy="6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7112" y="4152327"/>
            <a:ext cx="4172839" cy="7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40825" y="3682000"/>
            <a:ext cx="1590639" cy="4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 txBox="1"/>
          <p:nvPr/>
        </p:nvSpPr>
        <p:spPr>
          <a:xfrm>
            <a:off x="189825" y="668675"/>
            <a:ext cx="61815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Default: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SVO/4 ( Subject, Verb, Object, SentID)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          Weight(SVO) = （2* S  + O + V）  /4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267" name="Google Shape;267;p37"/>
          <p:cNvPicPr preferRelativeResize="0"/>
          <p:nvPr/>
        </p:nvPicPr>
        <p:blipFill rotWithShape="1">
          <a:blip r:embed="rId9">
            <a:alphaModFix/>
          </a:blip>
          <a:srcRect b="0" l="0" r="20590" t="0"/>
          <a:stretch/>
        </p:blipFill>
        <p:spPr>
          <a:xfrm>
            <a:off x="74325" y="1560550"/>
            <a:ext cx="5739174" cy="10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2083603"/>
            <a:ext cx="9144001" cy="225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093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Tesla Model 3 Manual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On an even larger document, like the Tesla Model 3 owner’s manual,13 digesting the document takes about 60 seconds and results in 12 MB of Prolog clauses. After that, query answering is still below 1 second.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38" y="2675174"/>
            <a:ext cx="8087526" cy="12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5640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Stanford CoreNLP 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969675"/>
            <a:ext cx="8520600" cy="3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Defines a high accurate dependency graphs.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3829525" y="556700"/>
            <a:ext cx="5002800" cy="351300"/>
          </a:xfrm>
          <a:prstGeom prst="roundRect">
            <a:avLst>
              <a:gd fmla="val 5339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The cat sits on the mat.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88" y="1445125"/>
            <a:ext cx="33623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88" y="2963763"/>
            <a:ext cx="454342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785600" y="1707600"/>
            <a:ext cx="4152600" cy="1493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dep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'sits', 'VBZ', 'nsubj', 'cat', 'NN')</a:t>
            </a:r>
            <a:r>
              <a:rPr b="1" lang="en" sz="10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b="1" sz="1000">
              <a:solidFill>
                <a:srgbClr val="C586C0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dep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'cat', 'NN', 'det', 'The', 'DT')</a:t>
            </a:r>
            <a:r>
              <a:rPr b="1" lang="en" sz="10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b="1" sz="1000">
              <a:solidFill>
                <a:srgbClr val="C586C0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dep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'sits', 'VBZ', 'nmod', 'mat', 'NN')</a:t>
            </a:r>
            <a:r>
              <a:rPr b="1" lang="en" sz="10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b="1" sz="1000">
              <a:solidFill>
                <a:srgbClr val="C586C0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dep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'mat', 'NN', 'case', 'on', 'IN')</a:t>
            </a:r>
            <a:r>
              <a:rPr b="1" lang="en" sz="10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b="1" sz="1000">
              <a:solidFill>
                <a:srgbClr val="C586C0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dep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'mat', 'NN', 'det', 'the', 'DT')</a:t>
            </a:r>
            <a:r>
              <a:rPr b="1" lang="en" sz="10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b="1" sz="1000">
              <a:solidFill>
                <a:srgbClr val="C586C0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dep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0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'sits', 'VBZ', 'punct', '.', '.')</a:t>
            </a:r>
            <a:r>
              <a:rPr b="1" lang="en" sz="1000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b="1" sz="1000">
              <a:solidFill>
                <a:srgbClr val="C586C0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829525" y="111900"/>
            <a:ext cx="217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Text.txt file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219900" y="16260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DeepRank Changes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410475" y="93325"/>
            <a:ext cx="5626200" cy="14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705" lvl="0" marL="457200" rtl="0" algn="l">
              <a:spcBef>
                <a:spcPts val="0"/>
              </a:spcBef>
              <a:spcAft>
                <a:spcPts val="0"/>
              </a:spcAft>
              <a:buSzPts val="1230"/>
              <a:buAutoNum type="arabicPeriod"/>
            </a:pPr>
            <a:r>
              <a:rPr lang="en" sz="1230"/>
              <a:t>redirect the dependency edges toward nouns</a:t>
            </a:r>
            <a:endParaRPr sz="1230"/>
          </a:p>
          <a:p>
            <a:pPr indent="-306705" lvl="0" marL="457200" rtl="0" algn="l">
              <a:spcBef>
                <a:spcPts val="0"/>
              </a:spcBef>
              <a:spcAft>
                <a:spcPts val="0"/>
              </a:spcAft>
              <a:buSzPts val="1230"/>
              <a:buAutoNum type="arabicPeriod"/>
            </a:pPr>
            <a:r>
              <a:rPr lang="en" sz="1230"/>
              <a:t>add “about” edges from the sentences they occur in.</a:t>
            </a:r>
            <a:endParaRPr sz="1230"/>
          </a:p>
          <a:p>
            <a:pPr indent="-306705" lvl="0" marL="457200" rtl="0" algn="l">
              <a:spcBef>
                <a:spcPts val="0"/>
              </a:spcBef>
              <a:spcAft>
                <a:spcPts val="0"/>
              </a:spcAft>
              <a:buSzPts val="1230"/>
              <a:buAutoNum type="arabicPeriod"/>
            </a:pPr>
            <a:r>
              <a:rPr lang="en" sz="1230"/>
              <a:t>sentences recommend verbs with predicate function.</a:t>
            </a:r>
            <a:endParaRPr sz="1230"/>
          </a:p>
          <a:p>
            <a:pPr indent="-306705" lvl="0" marL="457200" rtl="0" algn="l">
              <a:spcBef>
                <a:spcPts val="0"/>
              </a:spcBef>
              <a:spcAft>
                <a:spcPts val="0"/>
              </a:spcAft>
              <a:buSzPts val="1230"/>
              <a:buAutoNum type="arabicPeriod"/>
            </a:pPr>
            <a:r>
              <a:rPr lang="en" sz="1230"/>
              <a:t>their recommendation spreads to nouns that are predicate arguments</a:t>
            </a:r>
            <a:endParaRPr sz="123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395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138" y="1256175"/>
            <a:ext cx="4494125" cy="382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34050"/>
            <a:ext cx="8520600" cy="44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/>
              <a:t>“As </a:t>
            </a:r>
            <a:r>
              <a:rPr i="1" lang="en" sz="1300">
                <a:highlight>
                  <a:schemeClr val="accent6"/>
                </a:highlight>
              </a:rPr>
              <a:t>key phrases are centered around nouns and good summary sentences</a:t>
            </a:r>
            <a:r>
              <a:rPr i="1" lang="en" sz="1300"/>
              <a:t> are likely to talk about important concepts, we will need to reverse some links in the dependency graph provided by the parser, </a:t>
            </a:r>
            <a:r>
              <a:rPr i="1" lang="en" sz="1300">
                <a:highlight>
                  <a:schemeClr val="accent6"/>
                </a:highlight>
              </a:rPr>
              <a:t>to prioritize nouns and deprioritize verbs</a:t>
            </a:r>
            <a:r>
              <a:rPr i="1" lang="en" sz="1300"/>
              <a:t>, especially auxiliary and modal ones.” </a:t>
            </a:r>
            <a:endParaRPr i="1" sz="13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49" y="1514936"/>
            <a:ext cx="4133050" cy="17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988" y="1053723"/>
            <a:ext cx="3505484" cy="23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1147500" y="3777625"/>
            <a:ext cx="6849000" cy="5790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</a:rPr>
              <a:t>The dependency graph edges are annotated using the Universal Dependencies Treebank Tags.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99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PageRank (just to illustrate the idea!)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63" y="516173"/>
            <a:ext cx="3505484" cy="2302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19"/>
          <p:cNvGraphicFramePr/>
          <p:nvPr/>
        </p:nvGraphicFramePr>
        <p:xfrm>
          <a:off x="380625" y="28188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{4CE26ED7-2BDF-4F11-B750-4B064BCBD08B}</a:tableStyleId>
              </a:tblPr>
              <a:tblGrid>
                <a:gridCol w="450850"/>
                <a:gridCol w="450850"/>
                <a:gridCol w="450850"/>
                <a:gridCol w="450850"/>
                <a:gridCol w="450850"/>
                <a:gridCol w="450850"/>
                <a:gridCol w="450850"/>
              </a:tblGrid>
              <a:tr h="26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 anchor="ctr"/>
                </a:tc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FROM</a:t>
                      </a:r>
                      <a:endParaRPr sz="800"/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  <a:tc hMerge="1"/>
                <a:tc hMerge="1"/>
              </a:tr>
              <a:tr h="279050">
                <a:tc row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TO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the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cat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Sit 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on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mat</a:t>
                      </a:r>
                      <a:endParaRPr sz="800"/>
                    </a:p>
                  </a:txBody>
                  <a:tcPr marT="91425" marB="91425" marR="91425" marL="91425" anchor="ctr"/>
                </a:tc>
              </a:tr>
              <a:tr h="2790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the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</a:tr>
              <a:tr h="2790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cat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rgbClr val="F4CCCC"/>
                    </a:solidFill>
                  </a:tcPr>
                </a:tc>
              </a:tr>
              <a:tr h="2790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sit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</a:tr>
              <a:tr h="2790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on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/>
                </a:tc>
              </a:tr>
              <a:tr h="2790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mat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pic>
        <p:nvPicPr>
          <p:cNvPr descr="\begin{aligned}&#10;\operatorname{In}\left(v_{cat}\right) &amp;=\{sit, the\}, j \in\{sit, the\} \\&#10;\sum_{j \in\{sit, the\}} \frac{1}{\left|\operatorname{Out}\left(V_{j}\right)\right|} S\left(V_{j}\right) &amp;=\frac{1}{\left|\operatorname{Out}\left(V_{sit}\right)\right|} S\left(V_{sit}\right)+\frac{1}{\left|\operatorname{Out}\left(V_{the}\right)\right|} S\left(V_{the}\right) \\&#10;&amp;=\frac{1}{|\{mat, cat\}|} S\left(V_{a}\right)+\frac{1}{|\{mat, cat\}|} S\left(V_{b}\right) \\&#10;&amp;=\frac{1}{2}S\left(V_{sit}\right)+\frac{1}{2} S\left(V_{the}\right)&#10;\end{aligned}" id="110" name="Google Shape;110;p19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650" y="1902375"/>
            <a:ext cx="5438350" cy="16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275550" y="2335150"/>
            <a:ext cx="3913500" cy="23430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en" sz="142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{0: 0.3748812025081476, </a:t>
            </a:r>
            <a:endParaRPr b="1" sz="142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b="1" lang="en" sz="142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'cat': 0.269746898745926, </a:t>
            </a:r>
            <a:endParaRPr b="1" sz="142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b="1" lang="en" sz="142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'mat': 0.12104622137883939, </a:t>
            </a:r>
            <a:endParaRPr b="1" sz="142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b="1" lang="en" sz="142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'on': 0.025, </a:t>
            </a:r>
            <a:endParaRPr b="1" sz="142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b="1" lang="en" sz="142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'sit': 0.1843256773670866, </a:t>
            </a:r>
            <a:endParaRPr b="1" sz="142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b="1" lang="en" sz="142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'the': 0.025}</a:t>
            </a:r>
            <a:endParaRPr b="1" sz="172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20" y="279745"/>
            <a:ext cx="3595151" cy="17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3775" y="625767"/>
            <a:ext cx="4603050" cy="2796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688" y="1207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 Summarization examples: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925" y="1128100"/>
            <a:ext cx="8656174" cy="1553259"/>
          </a:xfrm>
          <a:prstGeom prst="rect">
            <a:avLst/>
          </a:prstGeom>
          <a:noFill/>
          <a:ln>
            <a:noFill/>
          </a:ln>
          <a:effectLst>
            <a:outerShdw blurRad="314325" rotWithShape="0" algn="bl" dir="6060000" dist="66675">
              <a:srgbClr val="000000">
                <a:alpha val="44000"/>
              </a:srgbClr>
            </a:outerShdw>
          </a:effectLst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1250" y="3023109"/>
            <a:ext cx="31527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