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Directed_graph" TargetMode="External"/><Relationship Id="rId4" Type="http://schemas.openxmlformats.org/officeDocument/2006/relationships/hyperlink" Target="https://en.wikipedia.org/wiki/Vertex_(graph_theory)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1877"/>
            <a:ext cx="7772400" cy="1470025"/>
          </a:xfrm>
        </p:spPr>
        <p:txBody>
          <a:bodyPr/>
          <a:lstStyle/>
          <a:p>
            <a:r>
              <a:rPr lang="en-US" dirty="0" smtClean="0"/>
              <a:t>Artificial Intelligence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334000"/>
            <a:ext cx="8077200" cy="1179734"/>
          </a:xfrm>
        </p:spPr>
        <p:txBody>
          <a:bodyPr/>
          <a:lstStyle/>
          <a:p>
            <a:r>
              <a:rPr lang="en-US" dirty="0" smtClean="0"/>
              <a:t>Zicong Wang, Fan Yang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60868"/>
            <a:ext cx="8763000" cy="40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7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Theory background</a:t>
            </a:r>
            <a:br>
              <a:rPr lang="en-US" dirty="0"/>
            </a:br>
            <a:r>
              <a:rPr lang="en-US" sz="3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Equivalent situation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Inequivalent</a:t>
            </a:r>
            <a:r>
              <a:rPr lang="en-US" dirty="0" smtClean="0"/>
              <a:t> situation</a:t>
            </a:r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7200" y="2899229"/>
            <a:ext cx="4040188" cy="3078843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645025" y="2898624"/>
            <a:ext cx="4041775" cy="308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2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Theory background</a:t>
            </a:r>
            <a:br>
              <a:rPr lang="en-US" dirty="0"/>
            </a:br>
            <a:r>
              <a:rPr lang="en-US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Independent</a:t>
            </a:r>
            <a:r>
              <a:rPr lang="en-US" sz="1300" dirty="0"/>
              <a:t> 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Loop in State-space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Loop1: V1-L1-R1</a:t>
            </a:r>
          </a:p>
          <a:p>
            <a:r>
              <a:rPr lang="en-US" dirty="0" smtClean="0"/>
              <a:t>Loop2: V1-L1-R2-C1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Loop1: </a:t>
            </a:r>
            <a:r>
              <a:rPr lang="en-US" dirty="0" smtClean="0"/>
              <a:t>V2-L2-R3</a:t>
            </a:r>
            <a:endParaRPr lang="en-US" dirty="0"/>
          </a:p>
          <a:p>
            <a:r>
              <a:rPr lang="en-US" dirty="0"/>
              <a:t>Loop2: </a:t>
            </a:r>
            <a:r>
              <a:rPr lang="en-US" dirty="0" smtClean="0"/>
              <a:t>V2-L2-C2-R4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t="10948" r="6095" b="9895"/>
          <a:stretch/>
        </p:blipFill>
        <p:spPr bwMode="auto">
          <a:xfrm>
            <a:off x="800100" y="3017520"/>
            <a:ext cx="3413760" cy="143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1" t="19697" r="6843" b="20000"/>
          <a:stretch/>
        </p:blipFill>
        <p:spPr bwMode="auto">
          <a:xfrm>
            <a:off x="4933951" y="2933700"/>
            <a:ext cx="3505200" cy="151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876800"/>
            <a:ext cx="2438400" cy="147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eft-Up Arrow 18"/>
          <p:cNvSpPr/>
          <p:nvPr/>
        </p:nvSpPr>
        <p:spPr>
          <a:xfrm>
            <a:off x="5638800" y="4750869"/>
            <a:ext cx="1047751" cy="811731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-Up Arrow 22"/>
          <p:cNvSpPr/>
          <p:nvPr/>
        </p:nvSpPr>
        <p:spPr>
          <a:xfrm rot="5400000">
            <a:off x="2261135" y="4623336"/>
            <a:ext cx="811730" cy="10668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0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 and feedback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0"/>
          <a:stretch/>
        </p:blipFill>
        <p:spPr>
          <a:xfrm>
            <a:off x="1600200" y="1943100"/>
            <a:ext cx="54864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7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and feedback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" t="15883" r="2186" b="5231"/>
          <a:stretch/>
        </p:blipFill>
        <p:spPr bwMode="auto">
          <a:xfrm>
            <a:off x="1497508" y="2219325"/>
            <a:ext cx="5884367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" t="13222" r="4513" b="8333"/>
          <a:stretch/>
        </p:blipFill>
        <p:spPr bwMode="auto">
          <a:xfrm>
            <a:off x="1497509" y="4629150"/>
            <a:ext cx="588436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9400" y="1524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Traditional teaching lab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43634" y="4024312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Experiment Virtual teaching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27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2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lab </a:t>
            </a:r>
          </a:p>
          <a:p>
            <a:r>
              <a:rPr lang="en-US" dirty="0" smtClean="0"/>
              <a:t>Virtual lab </a:t>
            </a:r>
          </a:p>
          <a:p>
            <a:r>
              <a:rPr lang="en-US" dirty="0" smtClean="0"/>
              <a:t>Theory background</a:t>
            </a:r>
          </a:p>
          <a:p>
            <a:r>
              <a:rPr lang="en-US" dirty="0" smtClean="0"/>
              <a:t>Result and feedback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36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Traditional</a:t>
            </a:r>
            <a:r>
              <a:rPr lang="en-US" dirty="0" smtClean="0"/>
              <a:t>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5029200" cy="3550440"/>
          </a:xfrm>
        </p:spPr>
        <p:txBody>
          <a:bodyPr/>
          <a:lstStyle/>
          <a:p>
            <a:r>
              <a:rPr lang="en-US" dirty="0" smtClean="0"/>
              <a:t>TA has to be present</a:t>
            </a:r>
          </a:p>
          <a:p>
            <a:r>
              <a:rPr lang="en-US" dirty="0" smtClean="0"/>
              <a:t>Student have to be present</a:t>
            </a:r>
          </a:p>
          <a:p>
            <a:r>
              <a:rPr lang="en-US" dirty="0" smtClean="0"/>
              <a:t>Limited time</a:t>
            </a:r>
          </a:p>
          <a:p>
            <a:r>
              <a:rPr lang="en-US" dirty="0" smtClean="0"/>
              <a:t>Limited space</a:t>
            </a:r>
          </a:p>
          <a:p>
            <a:r>
              <a:rPr lang="en-US" dirty="0" smtClean="0"/>
              <a:t>Accident Error happens</a:t>
            </a:r>
          </a:p>
          <a:p>
            <a:endParaRPr lang="en-US" dirty="0"/>
          </a:p>
        </p:txBody>
      </p:sp>
      <p:pic>
        <p:nvPicPr>
          <p:cNvPr id="1026" name="Picture 2" descr="D:\yangfan\AI\IMG_06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715000" y="4191000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yangfan\AI\IMG_06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715000" y="1562100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40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048500" cy="762000"/>
          </a:xfrm>
        </p:spPr>
        <p:txBody>
          <a:bodyPr>
            <a:normAutofit/>
          </a:bodyPr>
          <a:lstStyle/>
          <a:p>
            <a:r>
              <a:rPr lang="en-US" dirty="0"/>
              <a:t>Virtual Lab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83" y="1219200"/>
            <a:ext cx="7217033" cy="457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19200" y="591693"/>
            <a:ext cx="5791200" cy="821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Architecture and advantages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7912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Flexibility of repeating lab experiment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7/24 accessibility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ffective </a:t>
            </a:r>
            <a:r>
              <a:rPr lang="en-US" dirty="0"/>
              <a:t>utilization of space and equipment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0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</a:t>
            </a:r>
            <a:r>
              <a:rPr lang="en-US" dirty="0" smtClean="0"/>
              <a:t>Lab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23324"/>
            <a:ext cx="7772400" cy="4094051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1295400"/>
            <a:ext cx="8077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  <a:ea typeface="+mn-ea"/>
                <a:cs typeface="+mn-cs"/>
              </a:rPr>
              <a:t>Interface</a:t>
            </a:r>
            <a:r>
              <a:rPr lang="en-US" dirty="0" smtClean="0"/>
              <a:t> </a:t>
            </a:r>
            <a:r>
              <a:rPr lang="en-US" sz="3200" dirty="0">
                <a:latin typeface="+mn-lt"/>
                <a:ea typeface="+mn-ea"/>
                <a:cs typeface="+mn-cs"/>
              </a:rPr>
              <a:t>and</a:t>
            </a:r>
            <a:r>
              <a:rPr lang="en-US" dirty="0" smtClean="0"/>
              <a:t> </a:t>
            </a:r>
            <a:r>
              <a:rPr lang="en-US" sz="3200" dirty="0">
                <a:latin typeface="+mn-lt"/>
                <a:ea typeface="+mn-ea"/>
                <a:cs typeface="+mn-cs"/>
              </a:rPr>
              <a:t>functionality</a:t>
            </a:r>
          </a:p>
        </p:txBody>
      </p:sp>
    </p:spTree>
    <p:extLst>
      <p:ext uri="{BB962C8B-B14F-4D97-AF65-F5344CB8AC3E}">
        <p14:creationId xmlns:p14="http://schemas.microsoft.com/office/powerpoint/2010/main" val="340452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Theory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Circuit simulation Introduction (</a:t>
            </a:r>
            <a:r>
              <a:rPr lang="en-US" dirty="0" err="1" smtClean="0"/>
              <a:t>Multisim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1026" name="Picture 2" descr="http://ecee.colorado.edu/~mathys/ecen1400/labs/lab05/RFamp_005_Schemati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6596" r="3023" b="5756"/>
          <a:stretch/>
        </p:blipFill>
        <p:spPr bwMode="auto">
          <a:xfrm>
            <a:off x="1341120" y="2514600"/>
            <a:ext cx="6376416" cy="364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60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92162"/>
          </a:xfrm>
        </p:spPr>
        <p:txBody>
          <a:bodyPr>
            <a:normAutofit/>
          </a:bodyPr>
          <a:lstStyle/>
          <a:p>
            <a:r>
              <a:rPr lang="en-US" dirty="0"/>
              <a:t>Theory Background</a:t>
            </a:r>
          </a:p>
        </p:txBody>
      </p:sp>
      <p:pic>
        <p:nvPicPr>
          <p:cNvPr id="2052" name="Picture 4" descr="https://upload.wikimedia.org/wikipedia/commons/thumb/5/5b/6n-graf.svg/333px-6n-graf.svg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47899"/>
            <a:ext cx="3171825" cy="209550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59308" y="990600"/>
            <a:ext cx="7848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+mn-lt"/>
                <a:ea typeface="+mn-ea"/>
                <a:cs typeface="+mn-cs"/>
              </a:rPr>
              <a:t>Graph</a:t>
            </a:r>
            <a:r>
              <a:rPr lang="en-US" dirty="0" smtClean="0"/>
              <a:t> </a:t>
            </a:r>
            <a:r>
              <a:rPr lang="en-US" sz="3000" dirty="0">
                <a:latin typeface="+mn-lt"/>
                <a:ea typeface="+mn-ea"/>
                <a:cs typeface="+mn-cs"/>
              </a:rPr>
              <a:t>Theory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9308" y="2011680"/>
            <a:ext cx="388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 </a:t>
            </a:r>
            <a:r>
              <a:rPr lang="en-US" b="1" dirty="0" smtClean="0"/>
              <a:t>graph(G)</a:t>
            </a:r>
            <a:r>
              <a:rPr lang="en-US" dirty="0" smtClean="0"/>
              <a:t>:  </a:t>
            </a:r>
            <a:r>
              <a:rPr lang="en-US" i="1" dirty="0" smtClean="0"/>
              <a:t>G</a:t>
            </a:r>
            <a:r>
              <a:rPr lang="en-US" dirty="0" smtClean="0"/>
              <a:t> = (</a:t>
            </a:r>
            <a:r>
              <a:rPr lang="en-US" i="1" dirty="0" smtClean="0"/>
              <a:t>V</a:t>
            </a:r>
            <a:r>
              <a:rPr lang="en-US" dirty="0" smtClean="0"/>
              <a:t>, </a:t>
            </a:r>
            <a:r>
              <a:rPr lang="en-US" i="1" dirty="0" smtClean="0"/>
              <a:t>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/>
              <a:t> A graph in this context is made up of </a:t>
            </a:r>
            <a:r>
              <a:rPr lang="en-US" i="1" dirty="0" smtClean="0">
                <a:hlinkClick r:id="rId4" tooltip="Vertex (graph theory)"/>
              </a:rPr>
              <a:t>vertices</a:t>
            </a:r>
            <a:r>
              <a:rPr lang="en-US" i="1" dirty="0" smtClean="0"/>
              <a:t> (V) and </a:t>
            </a:r>
            <a:r>
              <a:rPr lang="en-US" dirty="0"/>
              <a:t> </a:t>
            </a:r>
            <a:r>
              <a:rPr lang="en-US" i="1" dirty="0" smtClean="0"/>
              <a:t>edges</a:t>
            </a:r>
            <a:r>
              <a:rPr lang="en-US" dirty="0" smtClean="0"/>
              <a:t>(E)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A graph may be </a:t>
            </a:r>
            <a:r>
              <a:rPr lang="en-US" i="1" dirty="0"/>
              <a:t>undirected</a:t>
            </a:r>
            <a:r>
              <a:rPr lang="en-US" dirty="0"/>
              <a:t>, meaning that there is no distinction between the two vertices associated with each edge, or its edges may be </a:t>
            </a:r>
            <a:r>
              <a:rPr lang="en-US" i="1" dirty="0">
                <a:hlinkClick r:id="rId5" tooltip="Directed graph"/>
              </a:rPr>
              <a:t>directed</a:t>
            </a:r>
            <a:r>
              <a:rPr lang="en-US" dirty="0"/>
              <a:t> from one vertex to another</a:t>
            </a:r>
          </a:p>
        </p:txBody>
      </p:sp>
    </p:spTree>
    <p:extLst>
      <p:ext uri="{BB962C8B-B14F-4D97-AF65-F5344CB8AC3E}">
        <p14:creationId xmlns:p14="http://schemas.microsoft.com/office/powerpoint/2010/main" val="16737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Theory Background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 Theory Application in electrical circuit</a:t>
            </a:r>
          </a:p>
        </p:txBody>
      </p:sp>
      <p:pic>
        <p:nvPicPr>
          <p:cNvPr id="3075" name="Picture 3" descr="D:\yangfan\AI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0" t="11205" r="8481" b="16811"/>
          <a:stretch/>
        </p:blipFill>
        <p:spPr bwMode="auto">
          <a:xfrm>
            <a:off x="457200" y="1904998"/>
            <a:ext cx="3352800" cy="2692991"/>
          </a:xfrm>
          <a:prstGeom prst="rect">
            <a:avLst/>
          </a:prstGeom>
          <a:noFill/>
          <a:ln w="158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898392" y="296440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5068669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Circuit element </a:t>
            </a:r>
            <a:r>
              <a:rPr lang="en-US" dirty="0" smtClean="0">
                <a:sym typeface="Wingdings" panose="05000000000000000000" pitchFamily="2" charset="2"/>
              </a:rPr>
              <a:t> edge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Node 	         </a:t>
            </a:r>
            <a:r>
              <a:rPr lang="en-US" dirty="0" err="1" smtClean="0">
                <a:sym typeface="Wingdings" panose="05000000000000000000" pitchFamily="2" charset="2"/>
              </a:rPr>
              <a:t>vertice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1904998"/>
            <a:ext cx="3962399" cy="269299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63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3400" y="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Theory background</a:t>
            </a:r>
            <a:br>
              <a:rPr lang="en-US" dirty="0" smtClean="0"/>
            </a:br>
            <a:r>
              <a:rPr lang="en-US" sz="3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Topologically equivalent circuit</a:t>
            </a:r>
          </a:p>
        </p:txBody>
      </p:sp>
      <p:pic>
        <p:nvPicPr>
          <p:cNvPr id="11" name="Content Placeholder 1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43000"/>
            <a:ext cx="47856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246</TotalTime>
  <Words>117</Words>
  <Application>Microsoft Office PowerPoint</Application>
  <PresentationFormat>On-screen Show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Metro</vt:lpstr>
      <vt:lpstr>Artificial Intelligence Project</vt:lpstr>
      <vt:lpstr>Outline</vt:lpstr>
      <vt:lpstr>Traditional lab</vt:lpstr>
      <vt:lpstr>Virtual Lab</vt:lpstr>
      <vt:lpstr>Virtual Lab</vt:lpstr>
      <vt:lpstr>Theory Background</vt:lpstr>
      <vt:lpstr>Theory Background</vt:lpstr>
      <vt:lpstr>Theory Background Graph Theory Application in electrical circuit</vt:lpstr>
      <vt:lpstr>Theory background Topologically equivalent circuit</vt:lpstr>
      <vt:lpstr>Theory background Examples</vt:lpstr>
      <vt:lpstr>Theory background Independent Loop in State-space</vt:lpstr>
      <vt:lpstr>Result and feedback </vt:lpstr>
      <vt:lpstr>Result and feedback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 Project</dc:title>
  <dc:creator>Zicong Wang</dc:creator>
  <cp:lastModifiedBy>Windows User</cp:lastModifiedBy>
  <cp:revision>27</cp:revision>
  <dcterms:created xsi:type="dcterms:W3CDTF">2006-08-16T00:00:00Z</dcterms:created>
  <dcterms:modified xsi:type="dcterms:W3CDTF">2016-04-25T21:20:28Z</dcterms:modified>
</cp:coreProperties>
</file>