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22"/>
  </p:notesMasterIdLst>
  <p:sldIdLst>
    <p:sldId id="261" r:id="rId2"/>
    <p:sldId id="262" r:id="rId3"/>
    <p:sldId id="259" r:id="rId4"/>
    <p:sldId id="260" r:id="rId5"/>
    <p:sldId id="281" r:id="rId6"/>
    <p:sldId id="282" r:id="rId7"/>
    <p:sldId id="283" r:id="rId8"/>
    <p:sldId id="284" r:id="rId9"/>
    <p:sldId id="269" r:id="rId10"/>
    <p:sldId id="256" r:id="rId11"/>
    <p:sldId id="257" r:id="rId12"/>
    <p:sldId id="278" r:id="rId13"/>
    <p:sldId id="279" r:id="rId14"/>
    <p:sldId id="258" r:id="rId15"/>
    <p:sldId id="286" r:id="rId16"/>
    <p:sldId id="280" r:id="rId17"/>
    <p:sldId id="287" r:id="rId18"/>
    <p:sldId id="288" r:id="rId19"/>
    <p:sldId id="28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79"/>
    <p:restoredTop sz="94574"/>
  </p:normalViewPr>
  <p:slideViewPr>
    <p:cSldViewPr snapToGrid="0">
      <p:cViewPr varScale="1">
        <p:scale>
          <a:sx n="120" d="100"/>
          <a:sy n="120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A3CB4-B67F-4D1F-B413-C90FE8F60DBF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EFC71-7B6D-4839-A8B4-313BB1BB0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FC71-7B6D-4839-A8B4-313BB1BB0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FC71-7B6D-4839-A8B4-313BB1BB05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9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FC71-7B6D-4839-A8B4-313BB1BB05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0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FC71-7B6D-4839-A8B4-313BB1BB05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5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FC71-7B6D-4839-A8B4-313BB1BB05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34D-EFEA-8D48-8851-77EE7F4B23C3}" type="datetime1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5A8C-CDD5-AC4B-98BD-E09A454B15CA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7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4AB2-8EC1-AC49-BD63-7C99025578C3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B0-5CB0-884F-914D-8D00F8BBBAA2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9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90BF-4BC3-0341-8348-9EE93EAF5B9E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83AA-D753-F343-A4B0-7055BEB18220}" type="datetime1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8D9A-98A7-A045-B927-B0D366352078}" type="datetime1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835-EF52-B04C-B8F3-7F8C5C8ED79D}" type="datetime1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8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ADC6-319E-C447-82A1-173BE54B505D}" type="datetime1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3CC-8195-E342-A748-5C863883A7DD}" type="datetime1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2769-D1F9-0443-B744-3AE7212FA86F}" type="datetime1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AF25-AFB1-B54E-8C1F-7944D2B1A67E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9E96-4731-DE49-93DE-723DE6CDBBBD}" type="datetime1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D030-26EC-E748-A5E6-CE74CB400A63}" type="datetime1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1702-C440-F144-9126-5C53C294B623}" type="datetime1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3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1FFA-6439-D647-9160-F6D1606E1478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F620-5ABD-C64A-9D75-BB682FAE3778}" type="datetime1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4C87F4-15FC-1A42-8CB0-5B144C05E3CF}" type="datetime1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FBB42A-482D-473F-A5BD-7B827B7A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utopear/Sudoku-Solve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Sudoku Solver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A CIS 5603 Course Project</a:t>
            </a:r>
          </a:p>
          <a:p>
            <a:r>
              <a:rPr lang="en-US" cap="none" dirty="0" smtClean="0"/>
              <a:t>By: Qizhong Mao, </a:t>
            </a:r>
            <a:r>
              <a:rPr lang="en-US" cap="none" dirty="0" err="1" smtClean="0"/>
              <a:t>Baiyi</a:t>
            </a:r>
            <a:r>
              <a:rPr lang="en-US" cap="none" dirty="0" smtClean="0"/>
              <a:t> Tao, </a:t>
            </a:r>
            <a:r>
              <a:rPr lang="en-US" cap="none" dirty="0" err="1" smtClean="0"/>
              <a:t>Arif</a:t>
            </a:r>
            <a:r>
              <a:rPr lang="en-US" cap="none" dirty="0" smtClean="0"/>
              <a:t> Aziz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none" dirty="0" smtClean="0"/>
              <a:t>Complexity – Brute Force Search</a:t>
            </a:r>
            <a:endParaRPr lang="en-US" cap="none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63205"/>
              </p:ext>
            </p:extLst>
          </p:nvPr>
        </p:nvGraphicFramePr>
        <p:xfrm>
          <a:off x="3597762" y="2051068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20289"/>
              </p:ext>
            </p:extLst>
          </p:nvPr>
        </p:nvGraphicFramePr>
        <p:xfrm>
          <a:off x="168645" y="3092017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72368"/>
              </p:ext>
            </p:extLst>
          </p:nvPr>
        </p:nvGraphicFramePr>
        <p:xfrm>
          <a:off x="2308208" y="3085316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78053"/>
              </p:ext>
            </p:extLst>
          </p:nvPr>
        </p:nvGraphicFramePr>
        <p:xfrm>
          <a:off x="4915717" y="3085316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81288"/>
              </p:ext>
            </p:extLst>
          </p:nvPr>
        </p:nvGraphicFramePr>
        <p:xfrm>
          <a:off x="7055280" y="3092017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426767" y="3082637"/>
            <a:ext cx="2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…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63260"/>
              </p:ext>
            </p:extLst>
          </p:nvPr>
        </p:nvGraphicFramePr>
        <p:xfrm>
          <a:off x="1310012" y="4352840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2151"/>
              </p:ext>
            </p:extLst>
          </p:nvPr>
        </p:nvGraphicFramePr>
        <p:xfrm>
          <a:off x="3917521" y="4346139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29938"/>
              </p:ext>
            </p:extLst>
          </p:nvPr>
        </p:nvGraphicFramePr>
        <p:xfrm>
          <a:off x="6057084" y="4352840"/>
          <a:ext cx="1948475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95">
                  <a:extLst>
                    <a:ext uri="{9D8B030D-6E8A-4147-A177-3AD203B41FA5}">
                      <a16:colId xmlns="" xmlns:a16="http://schemas.microsoft.com/office/drawing/2014/main" val="3501041703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525492477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324840836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779123035"/>
                    </a:ext>
                  </a:extLst>
                </a:gridCol>
                <a:gridCol w="389695">
                  <a:extLst>
                    <a:ext uri="{9D8B030D-6E8A-4147-A177-3AD203B41FA5}">
                      <a16:colId xmlns="" xmlns:a16="http://schemas.microsoft.com/office/drawing/2014/main" val="278210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78805229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428571" y="4343460"/>
            <a:ext cx="2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…</a:t>
            </a:r>
          </a:p>
        </p:txBody>
      </p:sp>
      <p:sp>
        <p:nvSpPr>
          <p:cNvPr id="19" name="矩形 18"/>
          <p:cNvSpPr/>
          <p:nvPr/>
        </p:nvSpPr>
        <p:spPr>
          <a:xfrm>
            <a:off x="8204044" y="4352840"/>
            <a:ext cx="2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…</a:t>
            </a:r>
          </a:p>
        </p:txBody>
      </p:sp>
      <p:sp>
        <p:nvSpPr>
          <p:cNvPr id="20" name="矩形 19"/>
          <p:cNvSpPr/>
          <p:nvPr/>
        </p:nvSpPr>
        <p:spPr>
          <a:xfrm>
            <a:off x="849464" y="4343460"/>
            <a:ext cx="2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…</a:t>
            </a:r>
          </a:p>
        </p:txBody>
      </p:sp>
      <p:cxnSp>
        <p:nvCxnSpPr>
          <p:cNvPr id="22" name="直接箭头连接符 21"/>
          <p:cNvCxnSpPr>
            <a:endCxn id="7" idx="0"/>
          </p:cNvCxnSpPr>
          <p:nvPr/>
        </p:nvCxnSpPr>
        <p:spPr>
          <a:xfrm flipH="1">
            <a:off x="1142882" y="2325388"/>
            <a:ext cx="2658258" cy="766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8" idx="0"/>
          </p:cNvCxnSpPr>
          <p:nvPr/>
        </p:nvCxnSpPr>
        <p:spPr>
          <a:xfrm flipH="1">
            <a:off x="3282445" y="2325388"/>
            <a:ext cx="891258" cy="759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5" idx="2"/>
            <a:endCxn id="13" idx="0"/>
          </p:cNvCxnSpPr>
          <p:nvPr/>
        </p:nvCxnSpPr>
        <p:spPr>
          <a:xfrm>
            <a:off x="4571999" y="2325388"/>
            <a:ext cx="0" cy="757249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9" idx="0"/>
          </p:cNvCxnSpPr>
          <p:nvPr/>
        </p:nvCxnSpPr>
        <p:spPr>
          <a:xfrm>
            <a:off x="4970295" y="2325388"/>
            <a:ext cx="919659" cy="759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10" idx="0"/>
          </p:cNvCxnSpPr>
          <p:nvPr/>
        </p:nvCxnSpPr>
        <p:spPr>
          <a:xfrm>
            <a:off x="5340545" y="2325388"/>
            <a:ext cx="2688972" cy="766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14" idx="0"/>
          </p:cNvCxnSpPr>
          <p:nvPr/>
        </p:nvCxnSpPr>
        <p:spPr>
          <a:xfrm flipH="1">
            <a:off x="2284249" y="3366337"/>
            <a:ext cx="219990" cy="986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16" idx="0"/>
          </p:cNvCxnSpPr>
          <p:nvPr/>
        </p:nvCxnSpPr>
        <p:spPr>
          <a:xfrm>
            <a:off x="3669564" y="3362986"/>
            <a:ext cx="1222194" cy="983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17" idx="0"/>
          </p:cNvCxnSpPr>
          <p:nvPr/>
        </p:nvCxnSpPr>
        <p:spPr>
          <a:xfrm>
            <a:off x="4069006" y="3355951"/>
            <a:ext cx="2962315" cy="996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8" idx="2"/>
            <a:endCxn id="18" idx="0"/>
          </p:cNvCxnSpPr>
          <p:nvPr/>
        </p:nvCxnSpPr>
        <p:spPr>
          <a:xfrm>
            <a:off x="3282445" y="3359636"/>
            <a:ext cx="291358" cy="983824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1310011" y="5113108"/>
                <a:ext cx="7598377" cy="1089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Depth: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11" y="5113108"/>
                <a:ext cx="7598377" cy="1089081"/>
              </a:xfrm>
              <a:prstGeom prst="rect">
                <a:avLst/>
              </a:prstGeom>
              <a:blipFill rotWithShape="0">
                <a:blip r:embed="rId3"/>
                <a:stretch>
                  <a:fillRect l="-562" t="-8989" b="-29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none" dirty="0"/>
              <a:t>Complexity – Brute Force Search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37768"/>
                  </p:ext>
                </p:extLst>
              </p:nvPr>
            </p:nvGraphicFramePr>
            <p:xfrm>
              <a:off x="998278" y="2042968"/>
              <a:ext cx="7147445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82129">
                      <a:extLst>
                        <a:ext uri="{9D8B030D-6E8A-4147-A177-3AD203B41FA5}">
                          <a16:colId xmlns="" xmlns:a16="http://schemas.microsoft.com/office/drawing/2014/main" val="2574322404"/>
                        </a:ext>
                      </a:extLst>
                    </a:gridCol>
                    <a:gridCol w="1175068">
                      <a:extLst>
                        <a:ext uri="{9D8B030D-6E8A-4147-A177-3AD203B41FA5}">
                          <a16:colId xmlns="" xmlns:a16="http://schemas.microsoft.com/office/drawing/2014/main" val="1195406426"/>
                        </a:ext>
                      </a:extLst>
                    </a:gridCol>
                    <a:gridCol w="1175068">
                      <a:extLst>
                        <a:ext uri="{9D8B030D-6E8A-4147-A177-3AD203B41FA5}">
                          <a16:colId xmlns="" xmlns:a16="http://schemas.microsoft.com/office/drawing/2014/main" val="152021880"/>
                        </a:ext>
                      </a:extLst>
                    </a:gridCol>
                    <a:gridCol w="386291">
                      <a:extLst>
                        <a:ext uri="{9D8B030D-6E8A-4147-A177-3AD203B41FA5}">
                          <a16:colId xmlns="" xmlns:a16="http://schemas.microsoft.com/office/drawing/2014/main" val="643549134"/>
                        </a:ext>
                      </a:extLst>
                    </a:gridCol>
                    <a:gridCol w="1595755">
                      <a:extLst>
                        <a:ext uri="{9D8B030D-6E8A-4147-A177-3AD203B41FA5}">
                          <a16:colId xmlns="" xmlns:a16="http://schemas.microsoft.com/office/drawing/2014/main" val="974852202"/>
                        </a:ext>
                      </a:extLst>
                    </a:gridCol>
                    <a:gridCol w="1186180">
                      <a:extLst>
                        <a:ext uri="{9D8B030D-6E8A-4147-A177-3AD203B41FA5}">
                          <a16:colId xmlns="" xmlns:a16="http://schemas.microsoft.com/office/drawing/2014/main" val="2456318881"/>
                        </a:ext>
                      </a:extLst>
                    </a:gridCol>
                    <a:gridCol w="846954">
                      <a:extLst>
                        <a:ext uri="{9D8B030D-6E8A-4147-A177-3AD203B41FA5}">
                          <a16:colId xmlns="" xmlns:a16="http://schemas.microsoft.com/office/drawing/2014/main" val="5695615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Row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Column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charset="0"/>
                                </a:rPr>
                                <m:t>𝟏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Column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charset="0"/>
                                </a:rPr>
                                <m:t>𝟐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Column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b="1" i="1" dirty="0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1" i="1" dirty="0" smtClean="0">
                                  <a:latin typeface="Cambria Math" charset="0"/>
                                </a:rPr>
                                <m:t>𝟏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Column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charset="0"/>
                                </a:rPr>
                                <m:t>𝒏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Total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48491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5903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130120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dirty="0" smtClean="0"/>
                                  <m:t>…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008596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193191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799135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37768"/>
                  </p:ext>
                </p:extLst>
              </p:nvPr>
            </p:nvGraphicFramePr>
            <p:xfrm>
              <a:off x="998278" y="2042968"/>
              <a:ext cx="7147445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82129">
                      <a:extLst>
                        <a:ext uri="{9D8B030D-6E8A-4147-A177-3AD203B41FA5}">
                          <a16:colId xmlns:a16="http://schemas.microsoft.com/office/drawing/2014/main" xmlns="" val="2574322404"/>
                        </a:ext>
                      </a:extLst>
                    </a:gridCol>
                    <a:gridCol w="1175068">
                      <a:extLst>
                        <a:ext uri="{9D8B030D-6E8A-4147-A177-3AD203B41FA5}">
                          <a16:colId xmlns:a16="http://schemas.microsoft.com/office/drawing/2014/main" xmlns="" val="1195406426"/>
                        </a:ext>
                      </a:extLst>
                    </a:gridCol>
                    <a:gridCol w="1175068">
                      <a:extLst>
                        <a:ext uri="{9D8B030D-6E8A-4147-A177-3AD203B41FA5}">
                          <a16:colId xmlns:a16="http://schemas.microsoft.com/office/drawing/2014/main" xmlns="" val="152021880"/>
                        </a:ext>
                      </a:extLst>
                    </a:gridCol>
                    <a:gridCol w="386291">
                      <a:extLst>
                        <a:ext uri="{9D8B030D-6E8A-4147-A177-3AD203B41FA5}">
                          <a16:colId xmlns:a16="http://schemas.microsoft.com/office/drawing/2014/main" xmlns="" val="643549134"/>
                        </a:ext>
                      </a:extLst>
                    </a:gridCol>
                    <a:gridCol w="1595755">
                      <a:extLst>
                        <a:ext uri="{9D8B030D-6E8A-4147-A177-3AD203B41FA5}">
                          <a16:colId xmlns:a16="http://schemas.microsoft.com/office/drawing/2014/main" xmlns="" val="974852202"/>
                        </a:ext>
                      </a:extLst>
                    </a:gridCol>
                    <a:gridCol w="1186180">
                      <a:extLst>
                        <a:ext uri="{9D8B030D-6E8A-4147-A177-3AD203B41FA5}">
                          <a16:colId xmlns:a16="http://schemas.microsoft.com/office/drawing/2014/main" xmlns="" val="2456318881"/>
                        </a:ext>
                      </a:extLst>
                    </a:gridCol>
                    <a:gridCol w="846954">
                      <a:extLst>
                        <a:ext uri="{9D8B030D-6E8A-4147-A177-3AD203B41FA5}">
                          <a16:colId xmlns:a16="http://schemas.microsoft.com/office/drawing/2014/main" xmlns="" val="5695615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Row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6839" t="-8197" r="-44300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6839" t="-8197" r="-34300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0992" t="-8197" r="-12824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1282" t="-8197" r="-72308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Total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248491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81" t="-108197" r="-81875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6839" t="-108197" r="-44300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6839" t="-108197" r="-34300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0992" t="-108197" r="-12824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1282" t="-108197" r="-7230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45324" t="-108197" r="-143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5903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81" t="-208197" r="-81875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6839" t="-208197" r="-44300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6839" t="-208197" r="-34300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0992" t="-208197" r="-12824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1282" t="-208197" r="-7230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45324" t="-208197" r="-1439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30120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81" t="-308197" r="-81875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6839" t="-308197" r="-44300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6839" t="-308197" r="-34300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0992" t="-308197" r="-12824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1282" t="-308197" r="-7230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45324" t="-308197" r="-143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08596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81" t="-408197" r="-81875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6839" t="-408197" r="-44300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6839" t="-408197" r="-34300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0992" t="-408197" r="-12824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1282" t="-408197" r="-7230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45324" t="-408197" r="-143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93191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81" t="-508197" r="-81875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6839" t="-508197" r="-44300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6839" t="-508197" r="-34300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…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0992" t="-508197" r="-12824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31282" t="-508197" r="-7230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45324" t="-508197" r="-143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991353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98277" y="4798555"/>
                <a:ext cx="714744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77" y="4798555"/>
                <a:ext cx="7147445" cy="404983"/>
              </a:xfrm>
              <a:prstGeom prst="rect">
                <a:avLst/>
              </a:prstGeom>
              <a:blipFill rotWithShape="0">
                <a:blip r:embed="rId3"/>
                <a:stretch>
                  <a:fillRect l="-597" t="-102985" b="-16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Algorithm – </a:t>
            </a:r>
            <a:r>
              <a:rPr lang="en-US" cap="none" dirty="0" smtClean="0"/>
              <a:t>Heuristic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cap="none" dirty="0" smtClean="0"/>
              <a:t>For every empty block, find all possible values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cap="none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cap="none" dirty="0" smtClean="0"/>
              <a:t>Find a block with the minimum possible values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cap="none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cap="none" dirty="0" smtClean="0"/>
              <a:t>If the block has only 1 possible value, then assign the value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cap="none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cap="none" dirty="0" smtClean="0"/>
              <a:t>If the block has more than 1 possible values, choose 1 value and assign it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cap="none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cap="none" dirty="0" smtClean="0"/>
              <a:t>If the block has no possible value, backtrack a previous block with multiple possible values, assign another value to it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Complexity – Heuristic Search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cap="none" dirty="0" smtClean="0"/>
                  <a:t>Best scenario: every empty block has only 1 possible value</a:t>
                </a:r>
              </a:p>
              <a:p>
                <a:pPr lvl="1">
                  <a:buFont typeface="Wingdings" charset="2"/>
                  <a:buChar char="v"/>
                </a:pPr>
                <a:r>
                  <a:rPr lang="en-US" cap="none" dirty="0" smtClean="0"/>
                  <a:t>Complexity: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charset="0"/>
                      </a:rPr>
                      <m:t>𝑂</m:t>
                    </m:r>
                    <m:r>
                      <a:rPr lang="en-US" b="0" i="1" cap="none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cap="none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cap="none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cap="none" smtClean="0">
                        <a:latin typeface="Cambria Math" charset="0"/>
                      </a:rPr>
                      <m:t>)</m:t>
                    </m:r>
                  </m:oMath>
                </a14:m>
                <a:endParaRPr lang="en-US" cap="none" dirty="0" smtClean="0"/>
              </a:p>
              <a:p>
                <a:pPr lvl="1"/>
                <a:endParaRPr lang="en-US" cap="none" dirty="0" smtClean="0"/>
              </a:p>
              <a:p>
                <a:r>
                  <a:rPr lang="en-US" cap="none" dirty="0" smtClean="0"/>
                  <a:t>Worst scenario: an empty board</a:t>
                </a:r>
              </a:p>
              <a:p>
                <a:pPr lvl="1">
                  <a:buFont typeface="Wingdings" charset="2"/>
                  <a:buChar char="v"/>
                </a:pPr>
                <a:r>
                  <a:rPr lang="en-US" cap="none" dirty="0" smtClean="0"/>
                  <a:t>Identical to Brute Force Search</a:t>
                </a:r>
                <a:endParaRPr lang="en-US" cap="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none" dirty="0" smtClean="0"/>
              <a:t>Complexity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246388"/>
                  </p:ext>
                </p:extLst>
              </p:nvPr>
            </p:nvGraphicFramePr>
            <p:xfrm>
              <a:off x="2157865" y="2042622"/>
              <a:ext cx="4828270" cy="2900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9268">
                      <a:extLst>
                        <a:ext uri="{9D8B030D-6E8A-4147-A177-3AD203B41FA5}">
                          <a16:colId xmlns="" xmlns:a16="http://schemas.microsoft.com/office/drawing/2014/main" val="975947446"/>
                        </a:ext>
                      </a:extLst>
                    </a:gridCol>
                    <a:gridCol w="1446334">
                      <a:extLst>
                        <a:ext uri="{9D8B030D-6E8A-4147-A177-3AD203B41FA5}">
                          <a16:colId xmlns="" xmlns:a16="http://schemas.microsoft.com/office/drawing/2014/main" val="480417705"/>
                        </a:ext>
                      </a:extLst>
                    </a:gridCol>
                    <a:gridCol w="1446334">
                      <a:extLst>
                        <a:ext uri="{9D8B030D-6E8A-4147-A177-3AD203B41FA5}">
                          <a16:colId xmlns="" xmlns:a16="http://schemas.microsoft.com/office/drawing/2014/main" val="1679832456"/>
                        </a:ext>
                      </a:extLst>
                    </a:gridCol>
                    <a:gridCol w="1446334">
                      <a:extLst>
                        <a:ext uri="{9D8B030D-6E8A-4147-A177-3AD203B41FA5}">
                          <a16:colId xmlns="" xmlns:a16="http://schemas.microsoft.com/office/drawing/2014/main" val="1382482018"/>
                        </a:ext>
                      </a:extLst>
                    </a:gridCol>
                  </a:tblGrid>
                  <a:tr h="2662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Complexity 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b="1" dirty="0" smtClean="0"/>
                            <a:t>)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smtClean="0"/>
                            <a:t>Complexity 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b="1" dirty="0" smtClean="0"/>
                            <a:t>)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Complexity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!)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077720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1.30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3.32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59180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4.67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1.39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331961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1.01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1.09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609496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2.18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1.46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832368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2.82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1.35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591064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625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2.84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5.84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629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49844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246388"/>
                  </p:ext>
                </p:extLst>
              </p:nvPr>
            </p:nvGraphicFramePr>
            <p:xfrm>
              <a:off x="2157865" y="2042622"/>
              <a:ext cx="4828270" cy="2900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926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75947446"/>
                        </a:ext>
                      </a:extLst>
                    </a:gridCol>
                    <a:gridCol w="14463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80417705"/>
                        </a:ext>
                      </a:extLst>
                    </a:gridCol>
                    <a:gridCol w="14463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79832456"/>
                        </a:ext>
                      </a:extLst>
                    </a:gridCol>
                    <a:gridCol w="14463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82482018"/>
                        </a:ext>
                      </a:extLst>
                    </a:gridCol>
                  </a:tblGrid>
                  <a:tr h="675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50" t="-4505" r="-895000" b="-330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4034" t="-4505" r="-200840" b="-330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4034" t="-4505" r="-100840" b="-330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34034" t="-4505" r="-840" b="-3306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7720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50" t="-190164" r="-89500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34" t="-190164" r="-20084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034" t="-190164" r="-100840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034" t="-190164" r="-840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59180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50" t="-290164" r="-89500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34" t="-290164" r="-20084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034" t="-290164" r="-100840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034" t="-290164" r="-840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31961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50" t="-396667" r="-895000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34" t="-396667" r="-200840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034" t="-396667" r="-100840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034" t="-396667" r="-84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09496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50" t="-488525" r="-895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34" t="-488525" r="-20084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034" t="-488525" r="-10084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034" t="-488525" r="-84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32368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50" t="-588525" r="-89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34" t="-588525" r="-20084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034" t="-588525" r="-10084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034" t="-588525" r="-84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91064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50" t="-688525" r="-89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4034" t="-688525" r="-2008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034" t="-688525" r="-1008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034" t="-688525" r="-84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49844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157865" y="5183626"/>
                <a:ext cx="5926130" cy="69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 smtClean="0"/>
                  <a:t>: The average number of available values for each cell</a:t>
                </a:r>
              </a:p>
              <a:p>
                <a:r>
                  <a:rPr lang="en-US" b="0" dirty="0" smtClean="0"/>
                  <a:t>Complexity of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(3!)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65" y="5183626"/>
                <a:ext cx="5926130" cy="692241"/>
              </a:xfrm>
              <a:prstGeom prst="rect">
                <a:avLst/>
              </a:prstGeom>
              <a:blipFill rotWithShape="0">
                <a:blip r:embed="rId3"/>
                <a:stretch>
                  <a:fillRect l="-926" t="-4386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Algorithm – Empty Board</a:t>
            </a: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367093"/>
            <a:ext cx="4343870" cy="263521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final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 n = 3;</a:t>
            </a:r>
          </a:p>
          <a:p>
            <a:pPr marL="0" indent="0">
              <a:buNone/>
            </a:pP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final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[][] field = new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[n*n][n*n];</a:t>
            </a:r>
          </a:p>
          <a:p>
            <a:pPr marL="0" indent="0">
              <a:buNone/>
            </a:pP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for (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 = 0;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 &lt; n*n;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++)</a:t>
            </a:r>
          </a:p>
          <a:p>
            <a:pPr marL="0" indent="0">
              <a:buNone/>
            </a:pPr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  for 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 j = 0; j &lt; n*n;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j++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0" indent="0">
              <a:buNone/>
            </a:pPr>
            <a:r>
              <a:rPr lang="en-US" cap="none" dirty="0" smtClean="0">
                <a:latin typeface="Calibri" charset="0"/>
                <a:ea typeface="Calibri" charset="0"/>
                <a:cs typeface="Calibri" charset="0"/>
              </a:rPr>
              <a:t>    field[</a:t>
            </a:r>
            <a:r>
              <a:rPr lang="en-US" cap="none" dirty="0" err="1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][j] = (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*n + </a:t>
            </a:r>
            <a:r>
              <a:rPr lang="en-US" cap="none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cap="none" dirty="0">
                <a:latin typeface="Calibri" charset="0"/>
                <a:ea typeface="Calibri" charset="0"/>
                <a:cs typeface="Calibri" charset="0"/>
              </a:rPr>
              <a:t>/n + j) % (n*n) + 1;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29" y="1705663"/>
            <a:ext cx="3857811" cy="38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645412"/>
            <a:ext cx="7773338" cy="1596177"/>
          </a:xfrm>
        </p:spPr>
        <p:txBody>
          <a:bodyPr/>
          <a:lstStyle/>
          <a:p>
            <a:pPr algn="l"/>
            <a:r>
              <a:rPr lang="en-US" cap="none" dirty="0" smtClean="0"/>
              <a:t>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0" y="1775013"/>
            <a:ext cx="7772870" cy="4016188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/>
              <a:t>Home page: </a:t>
            </a:r>
            <a:r>
              <a:rPr lang="en-US" cap="none" dirty="0">
                <a:hlinkClick r:id="rId2"/>
              </a:rPr>
              <a:t>https://</a:t>
            </a:r>
            <a:r>
              <a:rPr lang="en-US" cap="none" dirty="0" smtClean="0">
                <a:hlinkClick r:id="rId2"/>
              </a:rPr>
              <a:t>github.com/autopear/Sudoku-Solver</a:t>
            </a:r>
            <a:endParaRPr lang="en-US" cap="none" dirty="0" smtClean="0"/>
          </a:p>
          <a:p>
            <a:r>
              <a:rPr lang="en-US" cap="none" dirty="0" smtClean="0"/>
              <a:t>Author: Qizhong Mao</a:t>
            </a:r>
          </a:p>
          <a:p>
            <a:r>
              <a:rPr lang="en-US" cap="none" dirty="0" smtClean="0"/>
              <a:t>Platform: Windows, Mac OS X, Linux, etc.</a:t>
            </a:r>
          </a:p>
          <a:p>
            <a:r>
              <a:rPr lang="en-US" cap="none" dirty="0" smtClean="0"/>
              <a:t>Features</a:t>
            </a:r>
            <a:endParaRPr lang="en-US" cap="none" dirty="0"/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Multiple embedded games</a:t>
            </a:r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Heuristic search to solve the game</a:t>
            </a:r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Support real-time validation</a:t>
            </a:r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Time to solve a game</a:t>
            </a:r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Easy to load presets</a:t>
            </a:r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Easy to edit and save preset into file</a:t>
            </a:r>
          </a:p>
          <a:p>
            <a:pPr lvl="1">
              <a:buFont typeface="Wingdings" charset="2"/>
              <a:buChar char="Ø"/>
            </a:pPr>
            <a:r>
              <a:rPr lang="en-US" cap="none" dirty="0" smtClean="0"/>
              <a:t>Easy to add new game board</a:t>
            </a:r>
            <a:endParaRPr lang="en-US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Performance Evaluation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/>
              <a:t>Standard Sudoku</a:t>
            </a:r>
          </a:p>
          <a:p>
            <a:pPr lvl="1">
              <a:buFont typeface="Wingdings" charset="2"/>
              <a:buChar char="§"/>
            </a:pPr>
            <a:r>
              <a:rPr lang="en-US" cap="none" dirty="0" smtClean="0"/>
              <a:t>100 presets of easy level</a:t>
            </a:r>
          </a:p>
          <a:p>
            <a:pPr lvl="2">
              <a:buFont typeface="Wingdings" charset="2"/>
              <a:buChar char="Ø"/>
            </a:pPr>
            <a:r>
              <a:rPr lang="en-US" cap="none" dirty="0" smtClean="0"/>
              <a:t>Less possible values for each empty cell</a:t>
            </a:r>
          </a:p>
          <a:p>
            <a:pPr lvl="1">
              <a:buFont typeface="Wingdings" charset="2"/>
              <a:buChar char="§"/>
            </a:pPr>
            <a:r>
              <a:rPr lang="en-US" cap="none" dirty="0" smtClean="0"/>
              <a:t>100 presets of hard level</a:t>
            </a:r>
          </a:p>
          <a:p>
            <a:pPr lvl="2">
              <a:buFont typeface="Wingdings" charset="2"/>
              <a:buChar char="Ø"/>
            </a:pPr>
            <a:r>
              <a:rPr lang="en-US" cap="none" dirty="0" smtClean="0"/>
              <a:t>More possible </a:t>
            </a:r>
            <a:r>
              <a:rPr lang="en-US" cap="none" dirty="0"/>
              <a:t>values for each empty cell</a:t>
            </a:r>
          </a:p>
          <a:p>
            <a:pPr lvl="1">
              <a:buFont typeface="Wingdings" charset="2"/>
              <a:buChar char="§"/>
            </a:pP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Performance 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255837"/>
              </p:ext>
            </p:extLst>
          </p:nvPr>
        </p:nvGraphicFramePr>
        <p:xfrm>
          <a:off x="2390061" y="3884006"/>
          <a:ext cx="436387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7171"/>
                <a:gridCol w="1090930"/>
                <a:gridCol w="1017888"/>
                <a:gridCol w="10178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Easy Level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815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 MB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Hard Level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6,189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1.5 GB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61624"/>
              </p:ext>
            </p:extLst>
          </p:nvPr>
        </p:nvGraphicFramePr>
        <p:xfrm>
          <a:off x="2949929" y="1931514"/>
          <a:ext cx="324413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893"/>
                <a:gridCol w="740093"/>
                <a:gridCol w="789305"/>
                <a:gridCol w="10508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4x4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6x6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9x9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dirty="0" err="1" smtClean="0"/>
                        <a:t>ms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2110" y="3054667"/>
            <a:ext cx="33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Solving an empty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0060" y="5033112"/>
            <a:ext cx="436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Solving a standard Sudoku (9x9)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Performance </a:t>
            </a:r>
            <a:r>
              <a:rPr lang="en-US" cap="none" dirty="0" smtClean="0"/>
              <a:t>Evaluation – Multi-threading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/>
              <a:t>Multi-threading can be used for</a:t>
            </a:r>
          </a:p>
          <a:p>
            <a:pPr lvl="1">
              <a:buFont typeface="Wingdings" charset="2"/>
              <a:buChar char="ü"/>
            </a:pPr>
            <a:r>
              <a:rPr lang="en-US" cap="none" dirty="0" smtClean="0"/>
              <a:t>Searching row, column, box(ex) for possible values</a:t>
            </a:r>
          </a:p>
          <a:p>
            <a:pPr lvl="1">
              <a:buFont typeface="Wingdings" charset="2"/>
              <a:buChar char="ü"/>
            </a:pPr>
            <a:r>
              <a:rPr lang="en-US" cap="none" dirty="0" smtClean="0"/>
              <a:t>Retrieving empty blocks</a:t>
            </a:r>
          </a:p>
          <a:p>
            <a:pPr lvl="1">
              <a:buFont typeface="Wingdings" charset="2"/>
              <a:buChar char="ü"/>
            </a:pPr>
            <a:r>
              <a:rPr lang="en-US" cap="none" dirty="0" smtClean="0"/>
              <a:t>Traversing search trees</a:t>
            </a:r>
          </a:p>
          <a:p>
            <a:pPr lvl="1">
              <a:buFont typeface="Wingdings" charset="2"/>
              <a:buChar char="ü"/>
            </a:pPr>
            <a:endParaRPr lang="en-US" cap="none" dirty="0" smtClean="0"/>
          </a:p>
          <a:p>
            <a:r>
              <a:rPr lang="en-US" cap="none" dirty="0" smtClean="0"/>
              <a:t>Problems</a:t>
            </a:r>
          </a:p>
          <a:p>
            <a:pPr lvl="1">
              <a:buFont typeface="ZapfDingbatsITC" charset="0"/>
              <a:buChar char="✘"/>
            </a:pPr>
            <a:r>
              <a:rPr lang="en-US" cap="none" dirty="0" smtClean="0"/>
              <a:t>Significant overhead for small size board</a:t>
            </a:r>
          </a:p>
          <a:p>
            <a:pPr lvl="1">
              <a:buFont typeface="ZapfDingbatsITC" charset="0"/>
              <a:buChar char="✘"/>
            </a:pPr>
            <a:r>
              <a:rPr lang="en-US" cap="none" dirty="0" smtClean="0"/>
              <a:t>Increasing memory usage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Introduction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/>
              <a:t>Sudoku (originally called Number Place) is a logic based, combinatorial number placement puzzle</a:t>
            </a:r>
          </a:p>
          <a:p>
            <a:endParaRPr lang="en-US" cap="none" dirty="0" smtClean="0"/>
          </a:p>
          <a:p>
            <a:r>
              <a:rPr lang="en-US" cap="none" dirty="0" smtClean="0"/>
              <a:t>Originated since 19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century</a:t>
            </a:r>
          </a:p>
          <a:p>
            <a:endParaRPr lang="en-US" cap="none" dirty="0" smtClean="0"/>
          </a:p>
          <a:p>
            <a:r>
              <a:rPr lang="en-US" cap="none" dirty="0" smtClean="0"/>
              <a:t>Modern Sudoku became mainstream in 1986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Conclusion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We proposed an implementation of heuristic search method for Sudoku game</a:t>
            </a:r>
          </a:p>
          <a:p>
            <a:pPr lvl="1">
              <a:buFont typeface="Wingdings" charset="2"/>
              <a:buChar char="ü"/>
            </a:pPr>
            <a:r>
              <a:rPr lang="en-US" cap="none" dirty="0" smtClean="0"/>
              <a:t>More efficient than brute force search</a:t>
            </a:r>
          </a:p>
          <a:p>
            <a:pPr lvl="1">
              <a:buFont typeface="Wingdings" charset="2"/>
              <a:buChar char="ü"/>
            </a:pPr>
            <a:r>
              <a:rPr lang="en-US" cap="none" dirty="0" smtClean="0"/>
              <a:t>Capable with most Sudoku variants</a:t>
            </a:r>
          </a:p>
          <a:p>
            <a:pPr lvl="1">
              <a:buFont typeface="Wingdings" charset="2"/>
              <a:buChar char="ü"/>
            </a:pPr>
            <a:r>
              <a:rPr lang="en-US" cap="none" dirty="0" smtClean="0"/>
              <a:t>A solution is guaranteed (or no solution will be given)</a:t>
            </a:r>
          </a:p>
          <a:p>
            <a:r>
              <a:rPr lang="en-US" cap="none" dirty="0" smtClean="0"/>
              <a:t>We studied how the number of available options affect the heuristic search</a:t>
            </a:r>
          </a:p>
          <a:p>
            <a:r>
              <a:rPr lang="en-US" cap="none" dirty="0" smtClean="0"/>
              <a:t>A stochastic heuristic search may be more efficient</a:t>
            </a:r>
          </a:p>
          <a:p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none" dirty="0" smtClean="0"/>
              <a:t>Rules</a:t>
            </a:r>
            <a:endParaRPr lang="en-US" cap="none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86703"/>
              </p:ext>
            </p:extLst>
          </p:nvPr>
        </p:nvGraphicFramePr>
        <p:xfrm>
          <a:off x="3822192" y="1426121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82C9F5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16329"/>
              </p:ext>
            </p:extLst>
          </p:nvPr>
        </p:nvGraphicFramePr>
        <p:xfrm>
          <a:off x="1010072" y="3544586"/>
          <a:ext cx="1499616" cy="14833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82C9F5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1672"/>
              </p:ext>
            </p:extLst>
          </p:nvPr>
        </p:nvGraphicFramePr>
        <p:xfrm>
          <a:off x="3822192" y="3554442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82C9F5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70196"/>
              </p:ext>
            </p:extLst>
          </p:nvPr>
        </p:nvGraphicFramePr>
        <p:xfrm>
          <a:off x="6634312" y="3559577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82C9F5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cxnSp>
        <p:nvCxnSpPr>
          <p:cNvPr id="11" name="直接箭头连接符 10"/>
          <p:cNvCxnSpPr>
            <a:stCxn id="6" idx="2"/>
            <a:endCxn id="7" idx="0"/>
          </p:cNvCxnSpPr>
          <p:nvPr/>
        </p:nvCxnSpPr>
        <p:spPr>
          <a:xfrm flipH="1">
            <a:off x="1759880" y="2909481"/>
            <a:ext cx="2812120" cy="635105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2"/>
            <a:endCxn id="8" idx="0"/>
          </p:cNvCxnSpPr>
          <p:nvPr/>
        </p:nvCxnSpPr>
        <p:spPr>
          <a:xfrm>
            <a:off x="4572000" y="2909481"/>
            <a:ext cx="0" cy="64496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6" idx="2"/>
            <a:endCxn id="9" idx="0"/>
          </p:cNvCxnSpPr>
          <p:nvPr/>
        </p:nvCxnSpPr>
        <p:spPr>
          <a:xfrm>
            <a:off x="4572000" y="2909481"/>
            <a:ext cx="2812120" cy="650096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824347" y="3550648"/>
            <a:ext cx="372749" cy="14996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1012227" y="3544586"/>
            <a:ext cx="1497461" cy="3743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/>
          <p:cNvSpPr/>
          <p:nvPr/>
        </p:nvSpPr>
        <p:spPr>
          <a:xfrm>
            <a:off x="6634312" y="3559576"/>
            <a:ext cx="749808" cy="7498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文本框 21"/>
          <p:cNvSpPr txBox="1"/>
          <p:nvPr/>
        </p:nvSpPr>
        <p:spPr>
          <a:xfrm>
            <a:off x="966404" y="5076384"/>
            <a:ext cx="154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2, 3, 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03479" y="5964479"/>
            <a:ext cx="154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sz="3200" dirty="0"/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12478" y="5085051"/>
            <a:ext cx="154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1, 2, 3,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00358" y="5071029"/>
            <a:ext cx="154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1,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3, 4</a:t>
            </a:r>
          </a:p>
        </p:txBody>
      </p:sp>
      <p:cxnSp>
        <p:nvCxnSpPr>
          <p:cNvPr id="27" name="直接箭头连接符 26"/>
          <p:cNvCxnSpPr>
            <a:stCxn id="22" idx="2"/>
            <a:endCxn id="23" idx="0"/>
          </p:cNvCxnSpPr>
          <p:nvPr/>
        </p:nvCxnSpPr>
        <p:spPr>
          <a:xfrm>
            <a:off x="1738046" y="5445716"/>
            <a:ext cx="2837075" cy="518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5" idx="2"/>
            <a:endCxn id="23" idx="0"/>
          </p:cNvCxnSpPr>
          <p:nvPr/>
        </p:nvCxnSpPr>
        <p:spPr>
          <a:xfrm>
            <a:off x="4572000" y="5440361"/>
            <a:ext cx="3121" cy="524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4" idx="2"/>
            <a:endCxn id="23" idx="0"/>
          </p:cNvCxnSpPr>
          <p:nvPr/>
        </p:nvCxnSpPr>
        <p:spPr>
          <a:xfrm flipH="1">
            <a:off x="4575121" y="5454383"/>
            <a:ext cx="2808999" cy="510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08929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79293"/>
              </p:ext>
            </p:extLst>
          </p:nvPr>
        </p:nvGraphicFramePr>
        <p:xfrm>
          <a:off x="2770590" y="1121033"/>
          <a:ext cx="1499616" cy="14833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2C9F5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82C9F5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65956"/>
              </p:ext>
            </p:extLst>
          </p:nvPr>
        </p:nvGraphicFramePr>
        <p:xfrm>
          <a:off x="628650" y="1121033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6573"/>
              </p:ext>
            </p:extLst>
          </p:nvPr>
        </p:nvGraphicFramePr>
        <p:xfrm>
          <a:off x="4912530" y="1121033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2555"/>
              </p:ext>
            </p:extLst>
          </p:nvPr>
        </p:nvGraphicFramePr>
        <p:xfrm>
          <a:off x="7054471" y="1121033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15117"/>
              </p:ext>
            </p:extLst>
          </p:nvPr>
        </p:nvGraphicFramePr>
        <p:xfrm>
          <a:off x="7054471" y="2943506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94839"/>
              </p:ext>
            </p:extLst>
          </p:nvPr>
        </p:nvGraphicFramePr>
        <p:xfrm>
          <a:off x="4912530" y="2943506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02172"/>
              </p:ext>
            </p:extLst>
          </p:nvPr>
        </p:nvGraphicFramePr>
        <p:xfrm>
          <a:off x="2770590" y="2943506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9347"/>
              </p:ext>
            </p:extLst>
          </p:nvPr>
        </p:nvGraphicFramePr>
        <p:xfrm>
          <a:off x="628650" y="2943506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5247"/>
              </p:ext>
            </p:extLst>
          </p:nvPr>
        </p:nvGraphicFramePr>
        <p:xfrm>
          <a:off x="628650" y="4765979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373"/>
              </p:ext>
            </p:extLst>
          </p:nvPr>
        </p:nvGraphicFramePr>
        <p:xfrm>
          <a:off x="3822192" y="4765979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43174"/>
              </p:ext>
            </p:extLst>
          </p:nvPr>
        </p:nvGraphicFramePr>
        <p:xfrm>
          <a:off x="7054471" y="4765979"/>
          <a:ext cx="149961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="" xmlns:a16="http://schemas.microsoft.com/office/drawing/2014/main" val="346056280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418548966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004596317"/>
                    </a:ext>
                  </a:extLst>
                </a:gridCol>
                <a:gridCol w="374904">
                  <a:extLst>
                    <a:ext uri="{9D8B030D-6E8A-4147-A177-3AD203B41FA5}">
                      <a16:colId xmlns="" xmlns:a16="http://schemas.microsoft.com/office/drawing/2014/main" val="336192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758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02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65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001511"/>
                  </a:ext>
                </a:extLst>
              </a:tr>
            </a:tbl>
          </a:graphicData>
        </a:graphic>
      </p:graphicFrame>
      <p:cxnSp>
        <p:nvCxnSpPr>
          <p:cNvPr id="16" name="直接箭头连接符 15"/>
          <p:cNvCxnSpPr>
            <a:stCxn id="5" idx="3"/>
            <a:endCxn id="4" idx="1"/>
          </p:cNvCxnSpPr>
          <p:nvPr/>
        </p:nvCxnSpPr>
        <p:spPr>
          <a:xfrm>
            <a:off x="2128266" y="1862713"/>
            <a:ext cx="642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4" idx="3"/>
            <a:endCxn id="6" idx="1"/>
          </p:cNvCxnSpPr>
          <p:nvPr/>
        </p:nvCxnSpPr>
        <p:spPr>
          <a:xfrm>
            <a:off x="4270206" y="1862713"/>
            <a:ext cx="642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6" idx="3"/>
            <a:endCxn id="7" idx="1"/>
          </p:cNvCxnSpPr>
          <p:nvPr/>
        </p:nvCxnSpPr>
        <p:spPr>
          <a:xfrm>
            <a:off x="6412146" y="1862713"/>
            <a:ext cx="6423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8" idx="1"/>
            <a:endCxn id="9" idx="3"/>
          </p:cNvCxnSpPr>
          <p:nvPr/>
        </p:nvCxnSpPr>
        <p:spPr>
          <a:xfrm flipH="1">
            <a:off x="6412146" y="3685186"/>
            <a:ext cx="6423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9" idx="1"/>
            <a:endCxn id="10" idx="3"/>
          </p:cNvCxnSpPr>
          <p:nvPr/>
        </p:nvCxnSpPr>
        <p:spPr>
          <a:xfrm flipH="1">
            <a:off x="4270206" y="3685186"/>
            <a:ext cx="642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0" idx="1"/>
            <a:endCxn id="11" idx="3"/>
          </p:cNvCxnSpPr>
          <p:nvPr/>
        </p:nvCxnSpPr>
        <p:spPr>
          <a:xfrm flipH="1">
            <a:off x="2128266" y="3685186"/>
            <a:ext cx="642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2" idx="3"/>
            <a:endCxn id="13" idx="1"/>
          </p:cNvCxnSpPr>
          <p:nvPr/>
        </p:nvCxnSpPr>
        <p:spPr>
          <a:xfrm>
            <a:off x="2128266" y="5507659"/>
            <a:ext cx="16939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3" idx="3"/>
            <a:endCxn id="14" idx="1"/>
          </p:cNvCxnSpPr>
          <p:nvPr/>
        </p:nvCxnSpPr>
        <p:spPr>
          <a:xfrm>
            <a:off x="5321808" y="5507659"/>
            <a:ext cx="17326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7" idx="3"/>
            <a:endCxn id="8" idx="3"/>
          </p:cNvCxnSpPr>
          <p:nvPr/>
        </p:nvCxnSpPr>
        <p:spPr>
          <a:xfrm>
            <a:off x="8554087" y="1862713"/>
            <a:ext cx="12700" cy="182247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0"/>
          <p:cNvCxnSpPr>
            <a:stCxn id="11" idx="1"/>
            <a:endCxn id="12" idx="1"/>
          </p:cNvCxnSpPr>
          <p:nvPr/>
        </p:nvCxnSpPr>
        <p:spPr>
          <a:xfrm rot="10800000" flipV="1">
            <a:off x="628650" y="3685185"/>
            <a:ext cx="12700" cy="182247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Variants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5" y="1748398"/>
            <a:ext cx="3913632" cy="34209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64" y="1748398"/>
            <a:ext cx="3913632" cy="342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585" y="5169326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8963" y="4984660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988" y="1748398"/>
            <a:ext cx="4087975" cy="4134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Variants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5" y="1748398"/>
            <a:ext cx="3913632" cy="34209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64" y="1748398"/>
            <a:ext cx="3913631" cy="342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585" y="5169326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8963" y="4984660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8962" y="1624572"/>
            <a:ext cx="4087975" cy="4134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Variants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5" y="1748398"/>
            <a:ext cx="3913632" cy="34209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64" y="1748398"/>
            <a:ext cx="3913631" cy="342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585" y="5169326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8963" y="4984660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Dodeka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Variants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5" y="1748398"/>
            <a:ext cx="3913632" cy="34209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64" y="1794223"/>
            <a:ext cx="3913632" cy="3329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585" y="5169326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</a:t>
            </a:r>
            <a:r>
              <a:rPr lang="en-US" dirty="0"/>
              <a:t>Place </a:t>
            </a:r>
            <a:r>
              <a:rPr lang="en-US" dirty="0" smtClean="0"/>
              <a:t>Challenger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8964" y="5169326"/>
            <a:ext cx="39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Algorithm – Brute Force Search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cap="none" dirty="0" smtClean="0"/>
              <a:t>For ever empty block, do: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cap="none" dirty="0" smtClean="0"/>
              <a:t>Create a list of all values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cap="none" dirty="0" smtClean="0"/>
              <a:t>Check the row, column and box(</a:t>
            </a:r>
            <a:r>
              <a:rPr lang="en-US" cap="none" dirty="0" err="1" smtClean="0"/>
              <a:t>es</a:t>
            </a:r>
            <a:r>
              <a:rPr lang="en-US" cap="none" dirty="0" smtClean="0"/>
              <a:t>) that contain the block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cap="none" dirty="0" smtClean="0"/>
              <a:t>Remove the values already used in the row, column, box(</a:t>
            </a:r>
            <a:r>
              <a:rPr lang="en-US" cap="none" dirty="0" err="1" smtClean="0"/>
              <a:t>es</a:t>
            </a:r>
            <a:r>
              <a:rPr lang="en-US" cap="none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cap="none" dirty="0" smtClean="0"/>
              <a:t>Assign a value from the remaining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B42A-482D-473F-A5BD-7B827B7A3D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1698</TotalTime>
  <Words>908</Words>
  <Application>Microsoft Macintosh PowerPoint</Application>
  <PresentationFormat>On-screen Show (4:3)</PresentationFormat>
  <Paragraphs>405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Cambria Math</vt:lpstr>
      <vt:lpstr>Tw Cen MT</vt:lpstr>
      <vt:lpstr>Wingdings</vt:lpstr>
      <vt:lpstr>ZapfDingbatsITC</vt:lpstr>
      <vt:lpstr>等线</vt:lpstr>
      <vt:lpstr>Arial</vt:lpstr>
      <vt:lpstr>Droplet</vt:lpstr>
      <vt:lpstr>Sudoku Solver</vt:lpstr>
      <vt:lpstr>Introduction</vt:lpstr>
      <vt:lpstr>Rules</vt:lpstr>
      <vt:lpstr>PowerPoint Presentation</vt:lpstr>
      <vt:lpstr>Variants</vt:lpstr>
      <vt:lpstr>Variants</vt:lpstr>
      <vt:lpstr>Variants</vt:lpstr>
      <vt:lpstr>Variants</vt:lpstr>
      <vt:lpstr>Algorithm – Brute Force Search</vt:lpstr>
      <vt:lpstr>Complexity – Brute Force Search</vt:lpstr>
      <vt:lpstr>Complexity – Brute Force Search</vt:lpstr>
      <vt:lpstr>Algorithm – Heuristic Search</vt:lpstr>
      <vt:lpstr>Complexity – Heuristic Search</vt:lpstr>
      <vt:lpstr>Complexity</vt:lpstr>
      <vt:lpstr>Algorithm – Empty Board</vt:lpstr>
      <vt:lpstr>Application</vt:lpstr>
      <vt:lpstr>Performance Evaluation</vt:lpstr>
      <vt:lpstr>Performance Evaluation</vt:lpstr>
      <vt:lpstr>Performance Evaluation – Multi-threading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Analysis</dc:title>
  <dc:creator>Qizhong Mao</dc:creator>
  <cp:lastModifiedBy>Qizhong Mao</cp:lastModifiedBy>
  <cp:revision>45</cp:revision>
  <dcterms:created xsi:type="dcterms:W3CDTF">2016-04-23T17:32:59Z</dcterms:created>
  <dcterms:modified xsi:type="dcterms:W3CDTF">2016-04-25T19:35:24Z</dcterms:modified>
</cp:coreProperties>
</file>