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69" r:id="rId3"/>
    <p:sldId id="270" r:id="rId4"/>
    <p:sldId id="271" r:id="rId5"/>
    <p:sldId id="272" r:id="rId6"/>
    <p:sldId id="274" r:id="rId7"/>
    <p:sldId id="273" r:id="rId8"/>
    <p:sldId id="275" r:id="rId9"/>
    <p:sldId id="276" r:id="rId10"/>
    <p:sldId id="277" r:id="rId11"/>
    <p:sldId id="278" r:id="rId12"/>
    <p:sldId id="279" r:id="rId13"/>
    <p:sldId id="280" r:id="rId14"/>
    <p:sldId id="281" r:id="rId15"/>
    <p:sldId id="284" r:id="rId16"/>
    <p:sldId id="282" r:id="rId17"/>
    <p:sldId id="283" r:id="rId18"/>
    <p:sldId id="257" r:id="rId19"/>
    <p:sldId id="261" r:id="rId20"/>
    <p:sldId id="262" r:id="rId21"/>
    <p:sldId id="264" r:id="rId22"/>
    <p:sldId id="265" r:id="rId23"/>
    <p:sldId id="266" r:id="rId24"/>
    <p:sldId id="267" r:id="rId25"/>
    <p:sldId id="268" r:id="rId26"/>
    <p:sldId id="293" r:id="rId27"/>
    <p:sldId id="294" r:id="rId28"/>
    <p:sldId id="295" r:id="rId29"/>
    <p:sldId id="296" r:id="rId30"/>
    <p:sldId id="297" r:id="rId31"/>
    <p:sldId id="298" r:id="rId32"/>
    <p:sldId id="299" r:id="rId33"/>
    <p:sldId id="300" r:id="rId34"/>
    <p:sldId id="301" r:id="rId35"/>
    <p:sldId id="288" r:id="rId36"/>
    <p:sldId id="289" r:id="rId37"/>
    <p:sldId id="290" r:id="rId38"/>
    <p:sldId id="291" r:id="rId39"/>
    <p:sldId id="292" r:id="rId40"/>
    <p:sldId id="285" r:id="rId41"/>
    <p:sldId id="286" r:id="rId42"/>
    <p:sldId id="28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198731-351E-4D2B-ABBA-886F73E24327}" type="datetimeFigureOut">
              <a:rPr lang="en-US" smtClean="0"/>
              <a:t>12/4/2014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F03D8E-AF53-4748-8571-9D09E087C798}" type="slidenum">
              <a:rPr lang="en-US" smtClean="0"/>
              <a:t>‹#›</a:t>
            </a:fld>
            <a:endParaRPr lang="en-US"/>
          </a:p>
        </p:txBody>
      </p:sp>
    </p:spTree>
    <p:extLst>
      <p:ext uri="{BB962C8B-B14F-4D97-AF65-F5344CB8AC3E}">
        <p14:creationId xmlns:p14="http://schemas.microsoft.com/office/powerpoint/2010/main" val="3847772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F03D8E-AF53-4748-8571-9D09E087C798}" type="slidenum">
              <a:rPr lang="en-US" smtClean="0"/>
              <a:t>3</a:t>
            </a:fld>
            <a:endParaRPr lang="en-US"/>
          </a:p>
        </p:txBody>
      </p:sp>
    </p:spTree>
    <p:extLst>
      <p:ext uri="{BB962C8B-B14F-4D97-AF65-F5344CB8AC3E}">
        <p14:creationId xmlns:p14="http://schemas.microsoft.com/office/powerpoint/2010/main" val="108820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a:t>
            </a:r>
            <a:r>
              <a:rPr lang="en-US" baseline="0" dirty="0" smtClean="0"/>
              <a:t> HOW THE PROMP WAS TO BUILD OFF OF OTHER</a:t>
            </a:r>
            <a:endParaRPr lang="en-US" dirty="0"/>
          </a:p>
        </p:txBody>
      </p:sp>
      <p:sp>
        <p:nvSpPr>
          <p:cNvPr id="4" name="Slide Number Placeholder 3"/>
          <p:cNvSpPr>
            <a:spLocks noGrp="1"/>
          </p:cNvSpPr>
          <p:nvPr>
            <p:ph type="sldNum" sz="quarter" idx="10"/>
          </p:nvPr>
        </p:nvSpPr>
        <p:spPr/>
        <p:txBody>
          <a:bodyPr/>
          <a:lstStyle/>
          <a:p>
            <a:fld id="{A5F03D8E-AF53-4748-8571-9D09E087C798}" type="slidenum">
              <a:rPr lang="en-US" smtClean="0"/>
              <a:t>14</a:t>
            </a:fld>
            <a:endParaRPr lang="en-US"/>
          </a:p>
        </p:txBody>
      </p:sp>
    </p:spTree>
    <p:extLst>
      <p:ext uri="{BB962C8B-B14F-4D97-AF65-F5344CB8AC3E}">
        <p14:creationId xmlns:p14="http://schemas.microsoft.com/office/powerpoint/2010/main" val="2117540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85C58D-04D7-49DB-9251-41CA71D78D5F}"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10688-28C7-45B7-9088-E23DD691268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5C58D-04D7-49DB-9251-41CA71D78D5F}"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10688-28C7-45B7-9088-E23DD69126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5C58D-04D7-49DB-9251-41CA71D78D5F}"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10688-28C7-45B7-9088-E23DD69126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5C58D-04D7-49DB-9251-41CA71D78D5F}"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10688-28C7-45B7-9088-E23DD69126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85C58D-04D7-49DB-9251-41CA71D78D5F}"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10688-28C7-45B7-9088-E23DD691268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85C58D-04D7-49DB-9251-41CA71D78D5F}"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10688-28C7-45B7-9088-E23DD69126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85C58D-04D7-49DB-9251-41CA71D78D5F}" type="datetimeFigureOut">
              <a:rPr lang="en-US" smtClean="0"/>
              <a:t>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810688-28C7-45B7-9088-E23DD69126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85C58D-04D7-49DB-9251-41CA71D78D5F}" type="datetimeFigureOut">
              <a:rPr lang="en-US" smtClean="0"/>
              <a:t>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810688-28C7-45B7-9088-E23DD69126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85C58D-04D7-49DB-9251-41CA71D78D5F}" type="datetimeFigureOut">
              <a:rPr lang="en-US" smtClean="0"/>
              <a:t>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810688-28C7-45B7-9088-E23DD69126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85C58D-04D7-49DB-9251-41CA71D78D5F}"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10688-28C7-45B7-9088-E23DD691268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85C58D-04D7-49DB-9251-41CA71D78D5F}"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10688-28C7-45B7-9088-E23DD691268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85C58D-04D7-49DB-9251-41CA71D78D5F}" type="datetimeFigureOut">
              <a:rPr lang="en-US" smtClean="0"/>
              <a:t>12/4/2014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810688-28C7-45B7-9088-E23DD69126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NearOptimalGamblingAdive</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Matt Morgis</a:t>
            </a:r>
          </a:p>
          <a:p>
            <a:r>
              <a:rPr lang="en-US" dirty="0" smtClean="0"/>
              <a:t>Peter Chapman</a:t>
            </a:r>
          </a:p>
          <a:p>
            <a:r>
              <a:rPr lang="en-US" dirty="0" smtClean="0"/>
              <a:t>Mitch McCann</a:t>
            </a:r>
          </a:p>
          <a:p>
            <a:r>
              <a:rPr lang="en-US" dirty="0" smtClean="0">
                <a:solidFill>
                  <a:srgbClr val="FF0000"/>
                </a:solidFill>
              </a:rPr>
              <a:t>Temple University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complex is the game?</a:t>
            </a:r>
            <a:endParaRPr lang="en-US" dirty="0"/>
          </a:p>
        </p:txBody>
      </p:sp>
      <p:sp>
        <p:nvSpPr>
          <p:cNvPr id="3" name="Content Placeholder 2"/>
          <p:cNvSpPr>
            <a:spLocks noGrp="1"/>
          </p:cNvSpPr>
          <p:nvPr>
            <p:ph idx="1"/>
          </p:nvPr>
        </p:nvSpPr>
        <p:spPr/>
        <p:txBody>
          <a:bodyPr/>
          <a:lstStyle/>
          <a:p>
            <a:r>
              <a:rPr lang="en-US" dirty="0" smtClean="0"/>
              <a:t>The game is “nondeterministic,” meaning entirely different outcomes are possible given the same broad states.</a:t>
            </a:r>
          </a:p>
          <a:p>
            <a:r>
              <a:rPr lang="en-US" dirty="0" smtClean="0"/>
              <a:t>However, some outcomes are very unlikely (royal flush) while others are more common (community high-card).</a:t>
            </a:r>
          </a:p>
          <a:p>
            <a:r>
              <a:rPr lang="en-US" dirty="0" smtClean="0"/>
              <a:t>Biggest advantage is knowing the strength (Equity Value) of the player’s two hole cards.</a:t>
            </a:r>
            <a:endParaRPr lang="en-US" dirty="0"/>
          </a:p>
        </p:txBody>
      </p:sp>
    </p:spTree>
    <p:extLst>
      <p:ext uri="{BB962C8B-B14F-4D97-AF65-F5344CB8AC3E}">
        <p14:creationId xmlns:p14="http://schemas.microsoft.com/office/powerpoint/2010/main" val="2080042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Hole Card Evaluations</a:t>
            </a:r>
            <a:endParaRPr lang="en-US" dirty="0"/>
          </a:p>
        </p:txBody>
      </p:sp>
      <p:sp>
        <p:nvSpPr>
          <p:cNvPr id="3" name="Content Placeholder 2"/>
          <p:cNvSpPr>
            <a:spLocks noGrp="1"/>
          </p:cNvSpPr>
          <p:nvPr>
            <p:ph idx="1"/>
          </p:nvPr>
        </p:nvSpPr>
        <p:spPr/>
        <p:txBody>
          <a:bodyPr/>
          <a:lstStyle/>
          <a:p>
            <a:r>
              <a:rPr lang="en-US" dirty="0" smtClean="0"/>
              <a:t>Each card pair is associated with a numerical value calculated from the sample 115 million hands using data mined methods. </a:t>
            </a:r>
          </a:p>
          <a:p>
            <a:r>
              <a:rPr lang="en-US" dirty="0" smtClean="0"/>
              <a:t>Computationally intensive to determine the probability of another player having a certain hand.</a:t>
            </a:r>
          </a:p>
          <a:p>
            <a:r>
              <a:rPr lang="en-US" dirty="0" smtClean="0"/>
              <a:t>Also need to consider the odds your opponent will fold with a hand of a certain type. </a:t>
            </a:r>
            <a:endParaRPr lang="en-US" dirty="0"/>
          </a:p>
        </p:txBody>
      </p:sp>
    </p:spTree>
    <p:extLst>
      <p:ext uri="{BB962C8B-B14F-4D97-AF65-F5344CB8AC3E}">
        <p14:creationId xmlns:p14="http://schemas.microsoft.com/office/powerpoint/2010/main" val="428684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Cards Post-Flop</a:t>
            </a:r>
            <a:endParaRPr lang="en-US" dirty="0"/>
          </a:p>
        </p:txBody>
      </p:sp>
      <p:sp>
        <p:nvSpPr>
          <p:cNvPr id="3" name="Content Placeholder 2"/>
          <p:cNvSpPr>
            <a:spLocks noGrp="1"/>
          </p:cNvSpPr>
          <p:nvPr>
            <p:ph idx="1"/>
          </p:nvPr>
        </p:nvSpPr>
        <p:spPr/>
        <p:txBody>
          <a:bodyPr/>
          <a:lstStyle/>
          <a:p>
            <a:r>
              <a:rPr lang="en-US" dirty="0" smtClean="0"/>
              <a:t>There is one global </a:t>
            </a:r>
            <a:r>
              <a:rPr lang="en-US" dirty="0" smtClean="0"/>
              <a:t>Hand </a:t>
            </a:r>
            <a:r>
              <a:rPr lang="en-US" dirty="0" smtClean="0"/>
              <a:t>Rank Evaluator that takes a poker hand and maps it to a unique integer representing the score of the hand.</a:t>
            </a:r>
          </a:p>
          <a:p>
            <a:r>
              <a:rPr lang="en-US" dirty="0" smtClean="0"/>
              <a:t>This calculates the relative value of the 2 card hand, and takes into account Hand Strength, Hand Potential, and Effective Hand Strength.</a:t>
            </a:r>
          </a:p>
          <a:p>
            <a:r>
              <a:rPr lang="en-US" dirty="0" smtClean="0"/>
              <a:t>Can drastically change throughout the course of a hand.</a:t>
            </a:r>
            <a:endParaRPr lang="en-US" dirty="0"/>
          </a:p>
        </p:txBody>
      </p:sp>
    </p:spTree>
    <p:extLst>
      <p:ext uri="{BB962C8B-B14F-4D97-AF65-F5344CB8AC3E}">
        <p14:creationId xmlns:p14="http://schemas.microsoft.com/office/powerpoint/2010/main" val="628985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+ 2 Algorithm</a:t>
            </a:r>
            <a:endParaRPr lang="en-US" dirty="0"/>
          </a:p>
        </p:txBody>
      </p:sp>
      <p:sp>
        <p:nvSpPr>
          <p:cNvPr id="3" name="Content Placeholder 2"/>
          <p:cNvSpPr>
            <a:spLocks noGrp="1"/>
          </p:cNvSpPr>
          <p:nvPr>
            <p:ph idx="1"/>
          </p:nvPr>
        </p:nvSpPr>
        <p:spPr/>
        <p:txBody>
          <a:bodyPr/>
          <a:lstStyle/>
          <a:p>
            <a:r>
              <a:rPr lang="en-US" dirty="0" smtClean="0"/>
              <a:t>EHS = HS x (1 –NPOT) + (1 – HS) x PPOT</a:t>
            </a:r>
          </a:p>
          <a:p>
            <a:pPr lvl="1"/>
            <a:r>
              <a:rPr lang="en-US" dirty="0" smtClean="0"/>
              <a:t>EHS is effective (potential) hand strength</a:t>
            </a:r>
          </a:p>
          <a:p>
            <a:pPr lvl="1"/>
            <a:r>
              <a:rPr lang="en-US" dirty="0" smtClean="0"/>
              <a:t>HS is the current hand strength </a:t>
            </a:r>
          </a:p>
          <a:p>
            <a:pPr lvl="1"/>
            <a:r>
              <a:rPr lang="en-US" dirty="0" smtClean="0"/>
              <a:t>NPOT is probability that the players hand deteriorates and becomes a losing hand.</a:t>
            </a:r>
          </a:p>
          <a:p>
            <a:pPr lvl="1"/>
            <a:r>
              <a:rPr lang="en-US" dirty="0" smtClean="0"/>
              <a:t>PPOT is the probability that our current hand improves and becomes the winning hand.</a:t>
            </a:r>
            <a:endParaRPr lang="en-US" dirty="0"/>
          </a:p>
        </p:txBody>
      </p:sp>
    </p:spTree>
    <p:extLst>
      <p:ext uri="{BB962C8B-B14F-4D97-AF65-F5344CB8AC3E}">
        <p14:creationId xmlns:p14="http://schemas.microsoft.com/office/powerpoint/2010/main" val="4240465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+ 2 Algorithm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First published in 1998 paper “Opponent Modeling in Poker”</a:t>
            </a:r>
            <a:endParaRPr lang="en-US" dirty="0"/>
          </a:p>
          <a:p>
            <a:r>
              <a:rPr lang="en-US" dirty="0" smtClean="0"/>
              <a:t>Since has been the basis of further research in the realm of poker artificial intelligence. </a:t>
            </a:r>
          </a:p>
          <a:p>
            <a:r>
              <a:rPr lang="en-US" dirty="0" smtClean="0"/>
              <a:t>Been considered the biggest advance to Poker Game Theory.</a:t>
            </a:r>
          </a:p>
          <a:p>
            <a:r>
              <a:rPr lang="en-US" dirty="0" smtClean="0"/>
              <a:t>Open source implementations available in Python, JavaScript, Objective C, Java, Bash/Shell, C.</a:t>
            </a:r>
          </a:p>
          <a:p>
            <a:r>
              <a:rPr lang="en-US" dirty="0" smtClean="0"/>
              <a:t>Allowed us to focus on the betting algorithms and strategies. </a:t>
            </a:r>
          </a:p>
        </p:txBody>
      </p:sp>
    </p:spTree>
    <p:extLst>
      <p:ext uri="{BB962C8B-B14F-4D97-AF65-F5344CB8AC3E}">
        <p14:creationId xmlns:p14="http://schemas.microsoft.com/office/powerpoint/2010/main" val="4122091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Output of Algorithm</a:t>
            </a:r>
            <a:endParaRPr lang="en-US" dirty="0"/>
          </a:p>
        </p:txBody>
      </p:sp>
      <p:sp>
        <p:nvSpPr>
          <p:cNvPr id="3" name="Content Placeholder 2"/>
          <p:cNvSpPr>
            <a:spLocks noGrp="1"/>
          </p:cNvSpPr>
          <p:nvPr>
            <p:ph idx="1"/>
          </p:nvPr>
        </p:nvSpPr>
        <p:spPr/>
        <p:txBody>
          <a:bodyPr>
            <a:normAutofit fontScale="40000" lnSpcReduction="20000"/>
          </a:bodyPr>
          <a:lstStyle/>
          <a:p>
            <a:r>
              <a:rPr lang="en-US" dirty="0" err="1"/>
              <a:t>PokerEvaluator.evalHand</a:t>
            </a:r>
            <a:r>
              <a:rPr lang="en-US" dirty="0"/>
              <a:t>(["As", "Ks", "Qs", "</a:t>
            </a:r>
            <a:r>
              <a:rPr lang="en-US" dirty="0" err="1"/>
              <a:t>Js</a:t>
            </a:r>
            <a:r>
              <a:rPr lang="en-US" dirty="0"/>
              <a:t>", "</a:t>
            </a:r>
            <a:r>
              <a:rPr lang="en-US" dirty="0" err="1"/>
              <a:t>Ts</a:t>
            </a:r>
            <a:r>
              <a:rPr lang="en-US" dirty="0"/>
              <a:t>", "3c", "5h"]);</a:t>
            </a:r>
          </a:p>
          <a:p>
            <a:endParaRPr lang="en-US" dirty="0"/>
          </a:p>
          <a:p>
            <a:r>
              <a:rPr lang="en-US" i="1" dirty="0"/>
              <a:t>//{ </a:t>
            </a:r>
            <a:r>
              <a:rPr lang="en-US" i="1" dirty="0" err="1"/>
              <a:t>handType</a:t>
            </a:r>
            <a:r>
              <a:rPr lang="en-US" i="1" dirty="0"/>
              <a:t>: 9,</a:t>
            </a:r>
            <a:endParaRPr lang="en-US" dirty="0"/>
          </a:p>
          <a:p>
            <a:r>
              <a:rPr lang="en-US" i="1" dirty="0"/>
              <a:t>//  </a:t>
            </a:r>
            <a:r>
              <a:rPr lang="en-US" i="1" dirty="0" err="1"/>
              <a:t>handRank</a:t>
            </a:r>
            <a:r>
              <a:rPr lang="en-US" i="1" dirty="0"/>
              <a:t>: 10,</a:t>
            </a:r>
            <a:endParaRPr lang="en-US" dirty="0"/>
          </a:p>
          <a:p>
            <a:r>
              <a:rPr lang="fi-FI" i="1" dirty="0"/>
              <a:t>//  </a:t>
            </a:r>
            <a:r>
              <a:rPr lang="fi-FI" i="1" dirty="0" err="1"/>
              <a:t>value</a:t>
            </a:r>
            <a:r>
              <a:rPr lang="fi-FI" i="1" dirty="0"/>
              <a:t>: 36874,</a:t>
            </a:r>
            <a:endParaRPr lang="fi-FI" dirty="0"/>
          </a:p>
          <a:p>
            <a:r>
              <a:rPr lang="fi-FI" i="1" dirty="0"/>
              <a:t>//  </a:t>
            </a:r>
            <a:r>
              <a:rPr lang="fi-FI" i="1" dirty="0" err="1"/>
              <a:t>handName</a:t>
            </a:r>
            <a:r>
              <a:rPr lang="fi-FI" i="1" dirty="0"/>
              <a:t>: '</a:t>
            </a:r>
            <a:r>
              <a:rPr lang="fi-FI" i="1" dirty="0" err="1"/>
              <a:t>straight</a:t>
            </a:r>
            <a:r>
              <a:rPr lang="fi-FI" i="1" dirty="0"/>
              <a:t> </a:t>
            </a:r>
            <a:r>
              <a:rPr lang="fi-FI" i="1" dirty="0" err="1"/>
              <a:t>flush</a:t>
            </a:r>
            <a:r>
              <a:rPr lang="fi-FI" i="1" dirty="0"/>
              <a:t>' }</a:t>
            </a:r>
            <a:endParaRPr lang="fi-FI" dirty="0"/>
          </a:p>
          <a:p>
            <a:endParaRPr lang="fi-FI" dirty="0"/>
          </a:p>
          <a:p>
            <a:r>
              <a:rPr lang="fi-FI" dirty="0" err="1"/>
              <a:t>PokerEvaluator.evalHand(["As</a:t>
            </a:r>
            <a:r>
              <a:rPr lang="fi-FI" dirty="0"/>
              <a:t>", "</a:t>
            </a:r>
            <a:r>
              <a:rPr lang="fi-FI" dirty="0" err="1"/>
              <a:t>Ac</a:t>
            </a:r>
            <a:r>
              <a:rPr lang="fi-FI" dirty="0"/>
              <a:t>", "</a:t>
            </a:r>
            <a:r>
              <a:rPr lang="fi-FI" dirty="0" err="1"/>
              <a:t>Ad</a:t>
            </a:r>
            <a:r>
              <a:rPr lang="fi-FI" dirty="0"/>
              <a:t>", "5d", "5s"]);</a:t>
            </a:r>
          </a:p>
          <a:p>
            <a:endParaRPr lang="fi-FI" dirty="0"/>
          </a:p>
          <a:p>
            <a:r>
              <a:rPr lang="fi-FI" i="1" dirty="0"/>
              <a:t>//{ </a:t>
            </a:r>
            <a:r>
              <a:rPr lang="fi-FI" i="1" dirty="0" err="1"/>
              <a:t>handType</a:t>
            </a:r>
            <a:r>
              <a:rPr lang="fi-FI" i="1" dirty="0"/>
              <a:t>: 7,</a:t>
            </a:r>
            <a:endParaRPr lang="fi-FI" dirty="0"/>
          </a:p>
          <a:p>
            <a:r>
              <a:rPr lang="fi-FI" i="1" dirty="0"/>
              <a:t>//  </a:t>
            </a:r>
            <a:r>
              <a:rPr lang="fi-FI" i="1" dirty="0" err="1"/>
              <a:t>handRank</a:t>
            </a:r>
            <a:r>
              <a:rPr lang="fi-FI" i="1" dirty="0"/>
              <a:t>: 148,</a:t>
            </a:r>
            <a:endParaRPr lang="fi-FI" dirty="0"/>
          </a:p>
          <a:p>
            <a:r>
              <a:rPr lang="fi-FI" i="1" dirty="0"/>
              <a:t>//  </a:t>
            </a:r>
            <a:r>
              <a:rPr lang="fi-FI" i="1" dirty="0" err="1"/>
              <a:t>value</a:t>
            </a:r>
            <a:r>
              <a:rPr lang="fi-FI" i="1" dirty="0"/>
              <a:t>: 28820,</a:t>
            </a:r>
            <a:endParaRPr lang="fi-FI" dirty="0"/>
          </a:p>
          <a:p>
            <a:r>
              <a:rPr lang="fi-FI" i="1" dirty="0"/>
              <a:t>//  </a:t>
            </a:r>
            <a:r>
              <a:rPr lang="fi-FI" i="1" dirty="0" err="1"/>
              <a:t>handName</a:t>
            </a:r>
            <a:r>
              <a:rPr lang="fi-FI" i="1" dirty="0"/>
              <a:t>: '</a:t>
            </a:r>
            <a:r>
              <a:rPr lang="fi-FI" i="1" dirty="0" err="1"/>
              <a:t>full</a:t>
            </a:r>
            <a:r>
              <a:rPr lang="fi-FI" i="1" dirty="0"/>
              <a:t> </a:t>
            </a:r>
            <a:r>
              <a:rPr lang="fi-FI" i="1" dirty="0" err="1"/>
              <a:t>house</a:t>
            </a:r>
            <a:r>
              <a:rPr lang="fi-FI" i="1" dirty="0"/>
              <a:t>' }</a:t>
            </a:r>
            <a:endParaRPr lang="fi-FI" dirty="0"/>
          </a:p>
          <a:p>
            <a:endParaRPr lang="fi-FI" dirty="0"/>
          </a:p>
          <a:p>
            <a:r>
              <a:rPr lang="fi-FI" dirty="0" err="1"/>
              <a:t>PokerEvaluator.evalHand(["As</a:t>
            </a:r>
            <a:r>
              <a:rPr lang="fi-FI" dirty="0"/>
              <a:t>", "</a:t>
            </a:r>
            <a:r>
              <a:rPr lang="fi-FI" dirty="0" err="1"/>
              <a:t>Ac</a:t>
            </a:r>
            <a:r>
              <a:rPr lang="fi-FI" dirty="0"/>
              <a:t>", "</a:t>
            </a:r>
            <a:r>
              <a:rPr lang="fi-FI" dirty="0" err="1"/>
              <a:t>Qs</a:t>
            </a:r>
            <a:r>
              <a:rPr lang="fi-FI" dirty="0"/>
              <a:t>"]);</a:t>
            </a:r>
          </a:p>
          <a:p>
            <a:endParaRPr lang="fi-FI" dirty="0"/>
          </a:p>
          <a:p>
            <a:r>
              <a:rPr lang="fi-FI" i="1" dirty="0"/>
              <a:t>//{ </a:t>
            </a:r>
            <a:r>
              <a:rPr lang="fi-FI" i="1" dirty="0" err="1"/>
              <a:t>handType</a:t>
            </a:r>
            <a:r>
              <a:rPr lang="fi-FI" i="1" dirty="0"/>
              <a:t>: 2,</a:t>
            </a:r>
            <a:endParaRPr lang="fi-FI" dirty="0"/>
          </a:p>
          <a:p>
            <a:r>
              <a:rPr lang="fi-FI" i="1" dirty="0"/>
              <a:t>//  </a:t>
            </a:r>
            <a:r>
              <a:rPr lang="fi-FI" i="1" dirty="0" err="1"/>
              <a:t>handRank</a:t>
            </a:r>
            <a:r>
              <a:rPr lang="fi-FI" i="1" dirty="0"/>
              <a:t>: 441,</a:t>
            </a:r>
            <a:endParaRPr lang="fi-FI" dirty="0"/>
          </a:p>
          <a:p>
            <a:r>
              <a:rPr lang="fi-FI" i="1" dirty="0"/>
              <a:t>//  </a:t>
            </a:r>
            <a:r>
              <a:rPr lang="fi-FI" i="1" dirty="0" err="1"/>
              <a:t>value</a:t>
            </a:r>
            <a:r>
              <a:rPr lang="fi-FI" i="1" dirty="0"/>
              <a:t>: 8633,</a:t>
            </a:r>
            <a:endParaRPr lang="fi-FI" dirty="0"/>
          </a:p>
          <a:p>
            <a:r>
              <a:rPr lang="fi-FI" i="1" dirty="0"/>
              <a:t>//  </a:t>
            </a:r>
            <a:r>
              <a:rPr lang="fi-FI" i="1" dirty="0" err="1"/>
              <a:t>handName</a:t>
            </a:r>
            <a:r>
              <a:rPr lang="fi-FI" i="1" dirty="0"/>
              <a:t>: '</a:t>
            </a:r>
            <a:r>
              <a:rPr lang="fi-FI" i="1" dirty="0" err="1"/>
              <a:t>one</a:t>
            </a:r>
            <a:r>
              <a:rPr lang="fi-FI" i="1" dirty="0"/>
              <a:t> </a:t>
            </a:r>
            <a:r>
              <a:rPr lang="fi-FI" i="1" dirty="0" err="1"/>
              <a:t>pair</a:t>
            </a:r>
            <a:r>
              <a:rPr lang="fi-FI" i="1" dirty="0"/>
              <a:t>' }</a:t>
            </a:r>
            <a:endParaRPr lang="en-US" dirty="0"/>
          </a:p>
        </p:txBody>
      </p:sp>
    </p:spTree>
    <p:extLst>
      <p:ext uri="{BB962C8B-B14F-4D97-AF65-F5344CB8AC3E}">
        <p14:creationId xmlns:p14="http://schemas.microsoft.com/office/powerpoint/2010/main" val="1732484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Human Opponents</a:t>
            </a:r>
            <a:endParaRPr lang="en-US" dirty="0"/>
          </a:p>
        </p:txBody>
      </p:sp>
      <p:sp>
        <p:nvSpPr>
          <p:cNvPr id="3" name="Content Placeholder 2"/>
          <p:cNvSpPr>
            <a:spLocks noGrp="1"/>
          </p:cNvSpPr>
          <p:nvPr>
            <p:ph idx="1"/>
          </p:nvPr>
        </p:nvSpPr>
        <p:spPr/>
        <p:txBody>
          <a:bodyPr/>
          <a:lstStyle/>
          <a:p>
            <a:r>
              <a:rPr lang="en-US" dirty="0" smtClean="0"/>
              <a:t>Arguably the biggest challenge we faced.</a:t>
            </a:r>
          </a:p>
          <a:p>
            <a:r>
              <a:rPr lang="en-US" dirty="0" smtClean="0"/>
              <a:t>Opponent’s strategy may involve bluffing.</a:t>
            </a:r>
          </a:p>
          <a:p>
            <a:r>
              <a:rPr lang="en-US" dirty="0" smtClean="0"/>
              <a:t>Hand Strengths change at every stage of the game.</a:t>
            </a:r>
          </a:p>
          <a:p>
            <a:r>
              <a:rPr lang="en-US" dirty="0" smtClean="0"/>
              <a:t>Modeling a realistic opponent involves modeling a human’s mistakes as well as successes (computer’s need to bluff too).</a:t>
            </a:r>
            <a:endParaRPr lang="en-US" dirty="0"/>
          </a:p>
        </p:txBody>
      </p:sp>
    </p:spTree>
    <p:extLst>
      <p:ext uri="{BB962C8B-B14F-4D97-AF65-F5344CB8AC3E}">
        <p14:creationId xmlns:p14="http://schemas.microsoft.com/office/powerpoint/2010/main" val="4288566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Opponent Human Strategies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Loose-Passive</a:t>
            </a:r>
          </a:p>
          <a:p>
            <a:pPr lvl="1"/>
            <a:r>
              <a:rPr lang="en-US" dirty="0" smtClean="0"/>
              <a:t>Less dangerous players. Always call, play a lot of hands, never raise or bet.</a:t>
            </a:r>
          </a:p>
          <a:p>
            <a:r>
              <a:rPr lang="en-US" dirty="0" smtClean="0"/>
              <a:t>Loose-Aggressive </a:t>
            </a:r>
          </a:p>
          <a:p>
            <a:pPr lvl="1"/>
            <a:r>
              <a:rPr lang="en-US" dirty="0" smtClean="0"/>
              <a:t>Unpredictable yet exploitable. Tend to raise even with low hands.</a:t>
            </a:r>
          </a:p>
          <a:p>
            <a:r>
              <a:rPr lang="en-US" dirty="0" smtClean="0"/>
              <a:t>Tight-Passive</a:t>
            </a:r>
          </a:p>
          <a:p>
            <a:pPr lvl="1"/>
            <a:r>
              <a:rPr lang="en-US" dirty="0" smtClean="0"/>
              <a:t>Never raise, play few hands and when they do they call.</a:t>
            </a:r>
          </a:p>
          <a:p>
            <a:r>
              <a:rPr lang="en-US" dirty="0" smtClean="0"/>
              <a:t>Tight-Aggressive</a:t>
            </a:r>
          </a:p>
          <a:p>
            <a:pPr lvl="1"/>
            <a:r>
              <a:rPr lang="en-US" dirty="0" smtClean="0"/>
              <a:t>Play few hands, but when they do, they raise and raise again. Considered most dangerous category.</a:t>
            </a:r>
          </a:p>
          <a:p>
            <a:r>
              <a:rPr lang="en-US" dirty="0" smtClean="0"/>
              <a:t>A good simulator would adapt its style to one of these depending on the current situation. </a:t>
            </a:r>
            <a:endParaRPr lang="en-US" dirty="0"/>
          </a:p>
        </p:txBody>
      </p:sp>
    </p:spTree>
    <p:extLst>
      <p:ext uri="{BB962C8B-B14F-4D97-AF65-F5344CB8AC3E}">
        <p14:creationId xmlns:p14="http://schemas.microsoft.com/office/powerpoint/2010/main" val="3990056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 Poker Strategies </a:t>
            </a:r>
            <a:endParaRPr lang="en-US" dirty="0"/>
          </a:p>
        </p:txBody>
      </p:sp>
      <p:sp>
        <p:nvSpPr>
          <p:cNvPr id="3" name="Content Placeholder 2"/>
          <p:cNvSpPr>
            <a:spLocks noGrp="1"/>
          </p:cNvSpPr>
          <p:nvPr>
            <p:ph idx="1"/>
          </p:nvPr>
        </p:nvSpPr>
        <p:spPr/>
        <p:txBody>
          <a:bodyPr/>
          <a:lstStyle/>
          <a:p>
            <a:r>
              <a:rPr lang="en-US" dirty="0" smtClean="0"/>
              <a:t>Check-raise</a:t>
            </a:r>
          </a:p>
          <a:p>
            <a:pPr lvl="2"/>
            <a:r>
              <a:rPr lang="en-US" dirty="0" smtClean="0"/>
              <a:t>P1 check</a:t>
            </a:r>
          </a:p>
          <a:p>
            <a:pPr lvl="2"/>
            <a:r>
              <a:rPr lang="en-US" dirty="0" smtClean="0"/>
              <a:t>P2 Raise $100</a:t>
            </a:r>
          </a:p>
          <a:p>
            <a:pPr lvl="2"/>
            <a:r>
              <a:rPr lang="en-US" dirty="0" smtClean="0"/>
              <a:t>P1 Raise $100 (Bet now $200)</a:t>
            </a:r>
          </a:p>
          <a:p>
            <a:pPr lvl="1"/>
            <a:r>
              <a:rPr lang="en-US" dirty="0" smtClean="0"/>
              <a:t>Used to intimidate opponent</a:t>
            </a:r>
          </a:p>
          <a:p>
            <a:pPr lvl="1"/>
            <a:r>
              <a:rPr lang="en-US" dirty="0" smtClean="0"/>
              <a:t>Banned in some casinos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 Poker Strategies (cont.)</a:t>
            </a:r>
            <a:endParaRPr lang="en-US" dirty="0"/>
          </a:p>
        </p:txBody>
      </p:sp>
      <p:sp>
        <p:nvSpPr>
          <p:cNvPr id="3" name="Content Placeholder 2"/>
          <p:cNvSpPr>
            <a:spLocks noGrp="1"/>
          </p:cNvSpPr>
          <p:nvPr>
            <p:ph idx="1"/>
          </p:nvPr>
        </p:nvSpPr>
        <p:spPr/>
        <p:txBody>
          <a:bodyPr/>
          <a:lstStyle/>
          <a:p>
            <a:r>
              <a:rPr lang="en-US" dirty="0" smtClean="0"/>
              <a:t>Continuation Bet</a:t>
            </a:r>
          </a:p>
          <a:p>
            <a:pPr lvl="1"/>
            <a:r>
              <a:rPr lang="en-US" dirty="0" smtClean="0"/>
              <a:t>Bet between 2/3 – 3/4 of the pot</a:t>
            </a:r>
          </a:p>
          <a:p>
            <a:pPr lvl="1"/>
            <a:r>
              <a:rPr lang="en-US" dirty="0" smtClean="0"/>
              <a:t>Great for low level play</a:t>
            </a:r>
          </a:p>
          <a:p>
            <a:pPr lvl="1"/>
            <a:endParaRPr lang="en-US" dirty="0"/>
          </a:p>
          <a:p>
            <a:r>
              <a:rPr lang="en-US" dirty="0" smtClean="0"/>
              <a:t>Semi Bluff</a:t>
            </a:r>
          </a:p>
          <a:p>
            <a:pPr lvl="1">
              <a:buNone/>
            </a:pPr>
            <a:r>
              <a:rPr lang="en-US" dirty="0"/>
              <a:t>	</a:t>
            </a:r>
            <a:r>
              <a:rPr lang="en-US" dirty="0" smtClean="0"/>
              <a:t>TABLE: 2H 4C 5D</a:t>
            </a:r>
          </a:p>
          <a:p>
            <a:pPr lvl="1">
              <a:buNone/>
            </a:pPr>
            <a:r>
              <a:rPr lang="en-US" dirty="0"/>
              <a:t>	</a:t>
            </a:r>
            <a:r>
              <a:rPr lang="en-US" dirty="0" smtClean="0"/>
              <a:t>HAND: 6S JD</a:t>
            </a:r>
          </a:p>
          <a:p>
            <a:pPr lvl="1"/>
            <a:r>
              <a:rPr lang="en-US" dirty="0" smtClean="0"/>
              <a:t>Good for protection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buNone/>
            </a:pPr>
            <a:r>
              <a:rPr lang="en-US" sz="3600" dirty="0" smtClean="0"/>
              <a:t>Our goal:</a:t>
            </a:r>
          </a:p>
          <a:p>
            <a:pPr marL="0" indent="0">
              <a:buNone/>
            </a:pPr>
            <a:r>
              <a:rPr lang="en-US" sz="3600" dirty="0" smtClean="0"/>
              <a:t> To build a Texas </a:t>
            </a:r>
            <a:r>
              <a:rPr lang="en-US" sz="3600" dirty="0" err="1" smtClean="0"/>
              <a:t>Hold’Em</a:t>
            </a:r>
            <a:r>
              <a:rPr lang="en-US" sz="3600" dirty="0" smtClean="0"/>
              <a:t> poker simulator that would give near perfect advice to the user.</a:t>
            </a:r>
          </a:p>
          <a:p>
            <a:endParaRPr lang="en-US" dirty="0"/>
          </a:p>
        </p:txBody>
      </p:sp>
    </p:spTree>
    <p:extLst>
      <p:ext uri="{BB962C8B-B14F-4D97-AF65-F5344CB8AC3E}">
        <p14:creationId xmlns:p14="http://schemas.microsoft.com/office/powerpoint/2010/main" val="8249396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 Poker Strategies (cont.)</a:t>
            </a:r>
            <a:endParaRPr lang="en-US" dirty="0"/>
          </a:p>
        </p:txBody>
      </p:sp>
      <p:sp>
        <p:nvSpPr>
          <p:cNvPr id="3" name="Content Placeholder 2"/>
          <p:cNvSpPr>
            <a:spLocks noGrp="1"/>
          </p:cNvSpPr>
          <p:nvPr>
            <p:ph idx="1"/>
          </p:nvPr>
        </p:nvSpPr>
        <p:spPr/>
        <p:txBody>
          <a:bodyPr/>
          <a:lstStyle/>
          <a:p>
            <a:r>
              <a:rPr lang="en-US" dirty="0" smtClean="0"/>
              <a:t>Total Bluff</a:t>
            </a:r>
          </a:p>
          <a:p>
            <a:pPr lvl="1">
              <a:buNone/>
            </a:pPr>
            <a:r>
              <a:rPr lang="en-US" dirty="0" smtClean="0"/>
              <a:t>	TABLE: 2H 4C 5D</a:t>
            </a:r>
          </a:p>
          <a:p>
            <a:pPr lvl="1">
              <a:buNone/>
            </a:pPr>
            <a:r>
              <a:rPr lang="en-US" dirty="0" smtClean="0"/>
              <a:t>	HAND: 10S JD</a:t>
            </a:r>
          </a:p>
          <a:p>
            <a:pPr lvl="1"/>
            <a:r>
              <a:rPr lang="en-US" dirty="0" smtClean="0"/>
              <a:t>No protection </a:t>
            </a:r>
          </a:p>
          <a:p>
            <a:endParaRPr lang="en-US" dirty="0"/>
          </a:p>
          <a:p>
            <a:r>
              <a:rPr lang="en-US" dirty="0" smtClean="0"/>
              <a:t>Float Play</a:t>
            </a:r>
          </a:p>
          <a:p>
            <a:pPr lvl="1"/>
            <a:r>
              <a:rPr lang="en-US" dirty="0" smtClean="0"/>
              <a:t>Call on the flop</a:t>
            </a:r>
          </a:p>
          <a:p>
            <a:pPr lvl="1"/>
            <a:r>
              <a:rPr lang="en-US" dirty="0" smtClean="0"/>
              <a:t>Check-raise on the turn</a:t>
            </a:r>
          </a:p>
          <a:p>
            <a:pPr lvl="1"/>
            <a:endParaRPr lang="en-US" dirty="0"/>
          </a:p>
          <a:p>
            <a:endParaRPr lang="en-US" dirty="0" smtClean="0"/>
          </a:p>
          <a:p>
            <a:pPr lvl="1"/>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Implementation</a:t>
            </a:r>
            <a:endParaRPr lang="en-US" dirty="0"/>
          </a:p>
        </p:txBody>
      </p:sp>
      <p:sp>
        <p:nvSpPr>
          <p:cNvPr id="3" name="Content Placeholder 2"/>
          <p:cNvSpPr>
            <a:spLocks noGrp="1"/>
          </p:cNvSpPr>
          <p:nvPr>
            <p:ph idx="1"/>
          </p:nvPr>
        </p:nvSpPr>
        <p:spPr/>
        <p:txBody>
          <a:bodyPr>
            <a:normAutofit/>
          </a:bodyPr>
          <a:lstStyle/>
          <a:p>
            <a:r>
              <a:rPr lang="en-US" dirty="0" smtClean="0"/>
              <a:t>Boolean – </a:t>
            </a:r>
            <a:r>
              <a:rPr lang="en-US" b="1" dirty="0" smtClean="0"/>
              <a:t>Bluff</a:t>
            </a:r>
          </a:p>
          <a:p>
            <a:endParaRPr lang="en-US" b="1" dirty="0"/>
          </a:p>
          <a:p>
            <a:endParaRPr lang="en-US" b="1" dirty="0" smtClean="0"/>
          </a:p>
          <a:p>
            <a:endParaRPr lang="en-US" b="1" dirty="0"/>
          </a:p>
          <a:p>
            <a:r>
              <a:rPr lang="en-US" dirty="0" smtClean="0"/>
              <a:t>Boolean - </a:t>
            </a:r>
            <a:r>
              <a:rPr lang="en-US" b="1" dirty="0" smtClean="0"/>
              <a:t>Aggressive</a:t>
            </a:r>
            <a:endParaRPr lang="en-US" dirty="0" smtClean="0"/>
          </a:p>
          <a:p>
            <a:endParaRPr lang="en-US" b="1" dirty="0" smtClean="0"/>
          </a:p>
          <a:p>
            <a:endParaRPr lang="en-US" b="1" dirty="0" smtClean="0"/>
          </a:p>
        </p:txBody>
      </p:sp>
      <p:pic>
        <p:nvPicPr>
          <p:cNvPr id="5" name="Picture 4"/>
          <p:cNvPicPr>
            <a:picLocks noChangeAspect="1"/>
          </p:cNvPicPr>
          <p:nvPr/>
        </p:nvPicPr>
        <p:blipFill>
          <a:blip r:embed="rId2"/>
          <a:stretch>
            <a:fillRect/>
          </a:stretch>
        </p:blipFill>
        <p:spPr>
          <a:xfrm>
            <a:off x="415265" y="2057400"/>
            <a:ext cx="8241357" cy="2057400"/>
          </a:xfrm>
          <a:prstGeom prst="rect">
            <a:avLst/>
          </a:prstGeom>
        </p:spPr>
      </p:pic>
      <p:pic>
        <p:nvPicPr>
          <p:cNvPr id="6" name="Picture 5"/>
          <p:cNvPicPr>
            <a:picLocks noChangeAspect="1"/>
          </p:cNvPicPr>
          <p:nvPr/>
        </p:nvPicPr>
        <p:blipFill>
          <a:blip r:embed="rId3"/>
          <a:stretch>
            <a:fillRect/>
          </a:stretch>
        </p:blipFill>
        <p:spPr>
          <a:xfrm>
            <a:off x="386596" y="4572000"/>
            <a:ext cx="6252269" cy="88724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Implementation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Boolean – </a:t>
            </a:r>
            <a:r>
              <a:rPr lang="en-US" b="1" dirty="0" smtClean="0"/>
              <a:t>Aggressive </a:t>
            </a:r>
          </a:p>
          <a:p>
            <a:pPr lvl="1">
              <a:buNone/>
            </a:pPr>
            <a:r>
              <a:rPr lang="en-US" sz="2400" dirty="0" smtClean="0"/>
              <a:t>x = </a:t>
            </a:r>
            <a:r>
              <a:rPr lang="en-US" sz="2400" dirty="0" err="1" smtClean="0"/>
              <a:t>opponentFoldsForThisRound</a:t>
            </a:r>
            <a:r>
              <a:rPr lang="en-US" sz="2400" dirty="0" smtClean="0"/>
              <a:t> / </a:t>
            </a:r>
            <a:r>
              <a:rPr lang="en-US" sz="2400" dirty="0" err="1" smtClean="0"/>
              <a:t>opponentFolds</a:t>
            </a:r>
            <a:endParaRPr lang="en-US" sz="2400" dirty="0" smtClean="0"/>
          </a:p>
          <a:p>
            <a:pPr lvl="1">
              <a:buNone/>
            </a:pPr>
            <a:r>
              <a:rPr lang="en-US" sz="2400" dirty="0" smtClean="0"/>
              <a:t>if(x == 0 || x&gt; 25%){</a:t>
            </a:r>
          </a:p>
          <a:p>
            <a:pPr lvl="1">
              <a:buNone/>
            </a:pPr>
            <a:r>
              <a:rPr lang="en-US" sz="2400" dirty="0" smtClean="0"/>
              <a:t>	return true;</a:t>
            </a:r>
          </a:p>
          <a:p>
            <a:pPr lvl="1">
              <a:buNone/>
            </a:pPr>
            <a:r>
              <a:rPr lang="en-US" sz="2400" dirty="0" smtClean="0"/>
              <a:t>} else{</a:t>
            </a:r>
          </a:p>
          <a:p>
            <a:pPr lvl="1">
              <a:buNone/>
            </a:pPr>
            <a:r>
              <a:rPr lang="en-US" sz="2400" dirty="0" smtClean="0"/>
              <a:t>	return false;</a:t>
            </a:r>
          </a:p>
          <a:p>
            <a:pPr lvl="1">
              <a:buNone/>
            </a:pPr>
            <a:r>
              <a:rPr lang="en-US" sz="2400" dirty="0" smtClean="0"/>
              <a:t>}</a:t>
            </a:r>
          </a:p>
          <a:p>
            <a:pPr lvl="1">
              <a:buNone/>
            </a:pPr>
            <a:endParaRPr lang="en-US" sz="2400" dirty="0"/>
          </a:p>
          <a:p>
            <a:pPr lvl="1">
              <a:buNone/>
            </a:pPr>
            <a:r>
              <a:rPr lang="en-US" sz="2400" dirty="0" smtClean="0"/>
              <a:t>i.e. </a:t>
            </a:r>
            <a:r>
              <a:rPr lang="en-US" sz="2400" dirty="0" err="1" smtClean="0"/>
              <a:t>opponentFoldsForThisRound</a:t>
            </a:r>
            <a:r>
              <a:rPr lang="en-US" sz="2400" dirty="0" smtClean="0"/>
              <a:t>  = 1</a:t>
            </a:r>
          </a:p>
          <a:p>
            <a:pPr lvl="1">
              <a:buNone/>
            </a:pPr>
            <a:r>
              <a:rPr lang="en-US" sz="2400" dirty="0"/>
              <a:t>	</a:t>
            </a:r>
            <a:r>
              <a:rPr lang="en-US" sz="2400" dirty="0" smtClean="0"/>
              <a:t>  </a:t>
            </a:r>
            <a:r>
              <a:rPr lang="en-US" sz="2400" dirty="0" err="1" smtClean="0"/>
              <a:t>opponentFolds</a:t>
            </a:r>
            <a:r>
              <a:rPr lang="en-US" sz="2400" dirty="0" smtClean="0"/>
              <a:t> = 4</a:t>
            </a:r>
          </a:p>
          <a:p>
            <a:pPr lvl="1">
              <a:buNone/>
            </a:pPr>
            <a:r>
              <a:rPr lang="en-US" sz="2400" dirty="0"/>
              <a:t>	</a:t>
            </a:r>
            <a:r>
              <a:rPr lang="en-US" sz="2400" dirty="0" smtClean="0"/>
              <a:t>  return false</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Implementation (cont)</a:t>
            </a:r>
            <a:endParaRPr lang="en-US" dirty="0"/>
          </a:p>
        </p:txBody>
      </p:sp>
      <p:sp>
        <p:nvSpPr>
          <p:cNvPr id="3" name="Content Placeholder 2"/>
          <p:cNvSpPr>
            <a:spLocks noGrp="1"/>
          </p:cNvSpPr>
          <p:nvPr>
            <p:ph idx="1"/>
          </p:nvPr>
        </p:nvSpPr>
        <p:spPr/>
        <p:txBody>
          <a:bodyPr/>
          <a:lstStyle/>
          <a:p>
            <a:r>
              <a:rPr lang="en-US" dirty="0" smtClean="0"/>
              <a:t>Hand Evaluation</a:t>
            </a:r>
          </a:p>
          <a:p>
            <a:pPr lvl="1"/>
            <a:r>
              <a:rPr lang="en-US" dirty="0" smtClean="0"/>
              <a:t>If pre-flop </a:t>
            </a:r>
          </a:p>
          <a:p>
            <a:pPr lvl="2"/>
            <a:r>
              <a:rPr lang="en-US" dirty="0" smtClean="0"/>
              <a:t>Evaluate based on starting hand percentage</a:t>
            </a:r>
          </a:p>
          <a:p>
            <a:pPr lvl="1"/>
            <a:r>
              <a:rPr lang="en-US" dirty="0" smtClean="0"/>
              <a:t>Else</a:t>
            </a:r>
          </a:p>
          <a:p>
            <a:pPr lvl="2"/>
            <a:r>
              <a:rPr lang="en-US" dirty="0" smtClean="0"/>
              <a:t>Evaluate Lowest  Possible Hand</a:t>
            </a:r>
          </a:p>
          <a:p>
            <a:pPr lvl="2"/>
            <a:r>
              <a:rPr lang="en-US" dirty="0" smtClean="0"/>
              <a:t>Evaluate Our Hand</a:t>
            </a:r>
          </a:p>
          <a:p>
            <a:pPr lvl="2"/>
            <a:r>
              <a:rPr lang="en-US" dirty="0" smtClean="0"/>
              <a:t>Evaluate  Highest Possible Hand</a:t>
            </a:r>
          </a:p>
          <a:p>
            <a:pPr lvl="2"/>
            <a:r>
              <a:rPr lang="en-US" dirty="0" smtClean="0"/>
              <a:t>Determine percentage</a:t>
            </a:r>
          </a:p>
          <a:p>
            <a:pPr lvl="2"/>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Implementation (cont)</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381000" y="2133600"/>
            <a:ext cx="8480010" cy="34472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Implementation (cont)</a:t>
            </a:r>
            <a:endParaRPr lang="en-US" dirty="0"/>
          </a:p>
        </p:txBody>
      </p:sp>
      <p:sp>
        <p:nvSpPr>
          <p:cNvPr id="3" name="Content Placeholder 2"/>
          <p:cNvSpPr>
            <a:spLocks noGrp="1"/>
          </p:cNvSpPr>
          <p:nvPr>
            <p:ph idx="1"/>
          </p:nvPr>
        </p:nvSpPr>
        <p:spPr/>
        <p:txBody>
          <a:bodyPr/>
          <a:lstStyle/>
          <a:p>
            <a:r>
              <a:rPr lang="en-US" dirty="0" smtClean="0"/>
              <a:t>At the start of each round of betting, we set a limit on how much we would be willing to bet depending on how aggressive we want our player to be.</a:t>
            </a:r>
          </a:p>
          <a:p>
            <a:r>
              <a:rPr lang="en-US" dirty="0" smtClean="0"/>
              <a:t>If playing aggressively, we will bet high in the hopes of scaring the opponent in to folding.</a:t>
            </a:r>
          </a:p>
          <a:p>
            <a:r>
              <a:rPr lang="en-US" dirty="0" smtClean="0"/>
              <a:t>If playing conservatively, we only bet high if we are confident we will win.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Implementation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Example: playing aggressively</a:t>
            </a:r>
            <a:br>
              <a:rPr lang="en-US" dirty="0" smtClean="0"/>
            </a:br>
            <a:r>
              <a:rPr lang="en-US" dirty="0" smtClean="0"/>
              <a:t>		hand strength = 70(%)</a:t>
            </a:r>
            <a:br>
              <a:rPr lang="en-US" dirty="0" smtClean="0"/>
            </a:br>
            <a:r>
              <a:rPr lang="en-US" dirty="0" smtClean="0"/>
              <a:t>		player pot = 1000</a:t>
            </a:r>
            <a:br>
              <a:rPr lang="en-US" dirty="0" smtClean="0"/>
            </a:br>
            <a:r>
              <a:rPr lang="en-US" dirty="0" smtClean="0"/>
              <a:t>	</a:t>
            </a:r>
          </a:p>
          <a:p>
            <a:pPr marL="0" indent="0">
              <a:buNone/>
            </a:pPr>
            <a:r>
              <a:rPr lang="en-US" sz="1600" dirty="0" smtClean="0">
                <a:latin typeface="Courier New" panose="02070309020205020404" pitchFamily="49" charset="0"/>
                <a:cs typeface="Courier New" panose="02070309020205020404" pitchFamily="49" charset="0"/>
              </a:rPr>
              <a:t>      if (</a:t>
            </a:r>
            <a:r>
              <a:rPr lang="en-US" sz="1600" dirty="0" err="1" smtClean="0">
                <a:latin typeface="Courier New" panose="02070309020205020404" pitchFamily="49" charset="0"/>
                <a:cs typeface="Courier New" panose="02070309020205020404" pitchFamily="49" charset="0"/>
              </a:rPr>
              <a:t>playingAggressively</a:t>
            </a:r>
            <a:r>
              <a:rPr lang="en-US" sz="1600" dirty="0" smtClean="0">
                <a:latin typeface="Courier New" panose="02070309020205020404" pitchFamily="49" charset="0"/>
                <a:cs typeface="Courier New" panose="02070309020205020404" pitchFamily="49" charset="0"/>
              </a:rPr>
              <a:t>)</a:t>
            </a:r>
            <a:r>
              <a:rPr lang="en-US" sz="1600" dirty="0">
                <a:latin typeface="Courier New" panose="02070309020205020404" pitchFamily="49" charset="0"/>
                <a:cs typeface="Courier New" panose="02070309020205020404" pitchFamily="49" charset="0"/>
              </a:rPr>
              <a:t/>
            </a:r>
            <a:br>
              <a:rPr lang="en-US" sz="1600" dirty="0">
                <a:latin typeface="Courier New" panose="02070309020205020404" pitchFamily="49" charset="0"/>
                <a:cs typeface="Courier New" panose="02070309020205020404" pitchFamily="49" charset="0"/>
              </a:rPr>
            </a:b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maxBet</a:t>
            </a:r>
            <a:r>
              <a:rPr lang="en-US" sz="1600" dirty="0" smtClean="0">
                <a:latin typeface="Courier New" panose="02070309020205020404" pitchFamily="49" charset="0"/>
                <a:cs typeface="Courier New" panose="02070309020205020404" pitchFamily="49" charset="0"/>
              </a:rPr>
              <a:t> = 100</a:t>
            </a:r>
            <a:br>
              <a:rPr lang="en-US" sz="1600" dirty="0" smtClean="0">
                <a:latin typeface="Courier New" panose="02070309020205020404" pitchFamily="49" charset="0"/>
                <a:cs typeface="Courier New" panose="02070309020205020404" pitchFamily="49" charset="0"/>
              </a:rPr>
            </a:br>
            <a:r>
              <a:rPr lang="en-US" sz="1600" dirty="0" smtClean="0">
                <a:latin typeface="Courier New" panose="02070309020205020404" pitchFamily="49" charset="0"/>
                <a:cs typeface="Courier New" panose="02070309020205020404" pitchFamily="49" charset="0"/>
              </a:rPr>
              <a:t>      else</a:t>
            </a:r>
            <a:br>
              <a:rPr lang="en-US" sz="1600" dirty="0" smtClean="0">
                <a:latin typeface="Courier New" panose="02070309020205020404" pitchFamily="49" charset="0"/>
                <a:cs typeface="Courier New" panose="02070309020205020404" pitchFamily="49" charset="0"/>
              </a:rPr>
            </a:b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maxBet</a:t>
            </a:r>
            <a:r>
              <a:rPr lang="en-US" sz="1600" dirty="0" smtClean="0">
                <a:latin typeface="Courier New" panose="02070309020205020404" pitchFamily="49" charset="0"/>
                <a:cs typeface="Courier New" panose="02070309020205020404" pitchFamily="49" charset="0"/>
              </a:rPr>
              <a:t> = 50</a:t>
            </a:r>
            <a:br>
              <a:rPr lang="en-US" sz="1600" dirty="0" smtClean="0">
                <a:latin typeface="Courier New" panose="02070309020205020404" pitchFamily="49" charset="0"/>
                <a:cs typeface="Courier New" panose="02070309020205020404" pitchFamily="49" charset="0"/>
              </a:rPr>
            </a:b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advisedBet</a:t>
            </a:r>
            <a:r>
              <a:rPr lang="en-US" sz="1600" dirty="0" smtClean="0">
                <a:latin typeface="Courier New" panose="02070309020205020404" pitchFamily="49" charset="0"/>
                <a:cs typeface="Courier New" panose="02070309020205020404" pitchFamily="49" charset="0"/>
              </a:rPr>
              <a:t> = </a:t>
            </a:r>
            <a:r>
              <a:rPr lang="en-US" sz="1600" dirty="0" err="1" smtClean="0">
                <a:latin typeface="Courier New" panose="02070309020205020404" pitchFamily="49" charset="0"/>
                <a:cs typeface="Courier New" panose="02070309020205020404" pitchFamily="49" charset="0"/>
              </a:rPr>
              <a:t>maxBet</a:t>
            </a:r>
            <a:r>
              <a:rPr lang="en-US" sz="1600" dirty="0" smtClean="0">
                <a:latin typeface="Courier New" panose="02070309020205020404" pitchFamily="49" charset="0"/>
                <a:cs typeface="Courier New" panose="02070309020205020404" pitchFamily="49" charset="0"/>
              </a:rPr>
              <a:t> * </a:t>
            </a:r>
            <a:r>
              <a:rPr lang="en-US" sz="1600" dirty="0" err="1" smtClean="0">
                <a:latin typeface="Courier New" panose="02070309020205020404" pitchFamily="49" charset="0"/>
                <a:cs typeface="Courier New" panose="02070309020205020404" pitchFamily="49" charset="0"/>
              </a:rPr>
              <a:t>handStrength</a:t>
            </a:r>
            <a:r>
              <a:rPr lang="en-US" sz="1600" dirty="0" smtClean="0">
                <a:latin typeface="Courier New" panose="02070309020205020404" pitchFamily="49" charset="0"/>
                <a:cs typeface="Courier New" panose="02070309020205020404" pitchFamily="49" charset="0"/>
              </a:rPr>
              <a:t> * player.pot / 100 / 100</a:t>
            </a:r>
          </a:p>
          <a:p>
            <a:pPr marL="0" indent="0">
              <a:buNone/>
            </a:pPr>
            <a:endParaRPr lang="en-US" sz="1600" dirty="0">
              <a:latin typeface="Courier New" panose="02070309020205020404" pitchFamily="49" charset="0"/>
              <a:cs typeface="Courier New" panose="02070309020205020404" pitchFamily="49" charset="0"/>
            </a:endParaRPr>
          </a:p>
          <a:p>
            <a:pPr marL="0" indent="0">
              <a:buNone/>
            </a:pPr>
            <a:r>
              <a:rPr lang="en-US" dirty="0" err="1" smtClean="0">
                <a:latin typeface="+mj-lt"/>
                <a:cs typeface="Courier New" panose="02070309020205020404" pitchFamily="49" charset="0"/>
              </a:rPr>
              <a:t>advisedBet</a:t>
            </a:r>
            <a:r>
              <a:rPr lang="en-US" dirty="0" smtClean="0">
                <a:latin typeface="+mj-lt"/>
                <a:cs typeface="Courier New" panose="02070309020205020404" pitchFamily="49" charset="0"/>
              </a:rPr>
              <a:t> = 100 * 70 * 1000 / 100 / 100</a:t>
            </a:r>
          </a:p>
          <a:p>
            <a:pPr marL="0" indent="0">
              <a:buNone/>
            </a:pPr>
            <a:r>
              <a:rPr lang="en-US" dirty="0" err="1" smtClean="0">
                <a:latin typeface="+mj-lt"/>
                <a:cs typeface="Courier New" panose="02070309020205020404" pitchFamily="49" charset="0"/>
              </a:rPr>
              <a:t>advisedBet</a:t>
            </a:r>
            <a:r>
              <a:rPr lang="en-US" dirty="0" smtClean="0">
                <a:latin typeface="+mj-lt"/>
                <a:cs typeface="Courier New" panose="02070309020205020404" pitchFamily="49" charset="0"/>
              </a:rPr>
              <a:t> = 700, if we are feeling confident about 		a hand and are playing aggressively</a:t>
            </a:r>
          </a:p>
        </p:txBody>
      </p:sp>
    </p:spTree>
    <p:extLst>
      <p:ext uri="{BB962C8B-B14F-4D97-AF65-F5344CB8AC3E}">
        <p14:creationId xmlns:p14="http://schemas.microsoft.com/office/powerpoint/2010/main" val="34401729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Implementation (cont)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latin typeface="+mj-lt"/>
                <a:cs typeface="Courier New" panose="02070309020205020404" pitchFamily="49" charset="0"/>
              </a:rPr>
              <a:t>We had come up with a plan to determine the 	odds of success based off what kinds of 	hands were possible for the opponent to 	have. </a:t>
            </a:r>
          </a:p>
          <a:p>
            <a:pPr marL="0" indent="0">
              <a:buNone/>
            </a:pPr>
            <a:endParaRPr lang="en-US" dirty="0" smtClean="0">
              <a:latin typeface="+mj-lt"/>
              <a:cs typeface="Courier New" panose="02070309020205020404" pitchFamily="49" charset="0"/>
            </a:endParaRPr>
          </a:p>
          <a:p>
            <a:pPr marL="0" indent="0">
              <a:buNone/>
            </a:pPr>
            <a:r>
              <a:rPr lang="en-US" dirty="0" smtClean="0">
                <a:latin typeface="+mj-lt"/>
                <a:cs typeface="Courier New" panose="02070309020205020404" pitchFamily="49" charset="0"/>
              </a:rPr>
              <a:t>Due to time constrictions, we had to use a more 	basic algorithm.</a:t>
            </a:r>
          </a:p>
        </p:txBody>
      </p:sp>
    </p:spTree>
    <p:extLst>
      <p:ext uri="{BB962C8B-B14F-4D97-AF65-F5344CB8AC3E}">
        <p14:creationId xmlns:p14="http://schemas.microsoft.com/office/powerpoint/2010/main" val="18912844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Strength Algorithm</a:t>
            </a:r>
            <a:endParaRPr lang="en-US" dirty="0"/>
          </a:p>
        </p:txBody>
      </p:sp>
      <p:sp>
        <p:nvSpPr>
          <p:cNvPr id="3" name="Content Placeholder 2"/>
          <p:cNvSpPr>
            <a:spLocks noGrp="1"/>
          </p:cNvSpPr>
          <p:nvPr>
            <p:ph idx="1"/>
          </p:nvPr>
        </p:nvSpPr>
        <p:spPr/>
        <p:txBody>
          <a:bodyPr/>
          <a:lstStyle/>
          <a:p>
            <a:r>
              <a:rPr lang="en-US" dirty="0" smtClean="0"/>
              <a:t>First, we determine the best hand the opponent could possibly have based off of the communal cards on the table.</a:t>
            </a:r>
          </a:p>
          <a:p>
            <a:r>
              <a:rPr lang="en-US" dirty="0" smtClean="0"/>
              <a:t>Next, we determine the worst hand possible from the communal cards.</a:t>
            </a:r>
          </a:p>
          <a:p>
            <a:r>
              <a:rPr lang="en-US" dirty="0" smtClean="0"/>
              <a:t>We give both of these hands to the emulator, and determine where our hand is relative to the two hands.</a:t>
            </a:r>
            <a:endParaRPr lang="en-US" dirty="0"/>
          </a:p>
        </p:txBody>
      </p:sp>
    </p:spTree>
    <p:extLst>
      <p:ext uri="{BB962C8B-B14F-4D97-AF65-F5344CB8AC3E}">
        <p14:creationId xmlns:p14="http://schemas.microsoft.com/office/powerpoint/2010/main" val="37661003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Best Possible Hand</a:t>
            </a:r>
            <a:endParaRPr lang="en-US" dirty="0"/>
          </a:p>
        </p:txBody>
      </p:sp>
      <p:sp>
        <p:nvSpPr>
          <p:cNvPr id="3" name="Content Placeholder 2"/>
          <p:cNvSpPr>
            <a:spLocks noGrp="1"/>
          </p:cNvSpPr>
          <p:nvPr>
            <p:ph idx="1"/>
          </p:nvPr>
        </p:nvSpPr>
        <p:spPr/>
        <p:txBody>
          <a:bodyPr>
            <a:normAutofit lnSpcReduction="10000"/>
          </a:bodyPr>
          <a:lstStyle/>
          <a:p>
            <a:r>
              <a:rPr lang="en-US" dirty="0" smtClean="0"/>
              <a:t>To find the best possible hand, we run the community cards through a filter of the various hand types.</a:t>
            </a:r>
          </a:p>
          <a:p>
            <a:r>
              <a:rPr lang="en-US" dirty="0" smtClean="0"/>
              <a:t>The filters are ordered from the strongest hand types to the weakest.</a:t>
            </a:r>
          </a:p>
          <a:p>
            <a:r>
              <a:rPr lang="en-US" dirty="0" smtClean="0"/>
              <a:t>Knowing that the opponent can have any two cards in their hand (aside from what is on the table), we check every combination of 3 community cards possible.</a:t>
            </a:r>
            <a:endParaRPr lang="en-US" dirty="0"/>
          </a:p>
        </p:txBody>
      </p:sp>
    </p:spTree>
    <p:extLst>
      <p:ext uri="{BB962C8B-B14F-4D97-AF65-F5344CB8AC3E}">
        <p14:creationId xmlns:p14="http://schemas.microsoft.com/office/powerpoint/2010/main" val="2139759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this relate to A.I.?</a:t>
            </a:r>
            <a:endParaRPr lang="en-US" dirty="0"/>
          </a:p>
        </p:txBody>
      </p:sp>
      <p:sp>
        <p:nvSpPr>
          <p:cNvPr id="3" name="Content Placeholder 2"/>
          <p:cNvSpPr>
            <a:spLocks noGrp="1"/>
          </p:cNvSpPr>
          <p:nvPr>
            <p:ph idx="1"/>
          </p:nvPr>
        </p:nvSpPr>
        <p:spPr/>
        <p:txBody>
          <a:bodyPr/>
          <a:lstStyle/>
          <a:p>
            <a:r>
              <a:rPr lang="en-US" dirty="0" smtClean="0"/>
              <a:t>Trying to simulate a human player.</a:t>
            </a:r>
          </a:p>
          <a:p>
            <a:r>
              <a:rPr lang="en-US" dirty="0" smtClean="0"/>
              <a:t>Game relies on hidden information.</a:t>
            </a:r>
          </a:p>
          <a:p>
            <a:r>
              <a:rPr lang="en-US" dirty="0" smtClean="0"/>
              <a:t>Many human experts can outperform modern AI implementations.</a:t>
            </a:r>
          </a:p>
          <a:p>
            <a:r>
              <a:rPr lang="en-US" dirty="0" smtClean="0"/>
              <a:t>Achieving success would be a stepping stone towards solving more challenging real-world problem.</a:t>
            </a:r>
            <a:endParaRPr lang="en-US" dirty="0"/>
          </a:p>
        </p:txBody>
      </p:sp>
    </p:spTree>
    <p:extLst>
      <p:ext uri="{BB962C8B-B14F-4D97-AF65-F5344CB8AC3E}">
        <p14:creationId xmlns:p14="http://schemas.microsoft.com/office/powerpoint/2010/main" val="20722594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 the Best Possible Hand (cont.)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There are several things we can find out to speed up the process:</a:t>
            </a:r>
          </a:p>
          <a:p>
            <a:r>
              <a:rPr lang="en-US" dirty="0" smtClean="0"/>
              <a:t>Are there any pairs among the cards? If so, we can rule out flushes and straights.</a:t>
            </a:r>
          </a:p>
          <a:p>
            <a:r>
              <a:rPr lang="en-US" dirty="0"/>
              <a:t>Are the cards </a:t>
            </a:r>
            <a:r>
              <a:rPr lang="en-US" dirty="0" smtClean="0"/>
              <a:t>all of </a:t>
            </a:r>
            <a:r>
              <a:rPr lang="en-US" dirty="0"/>
              <a:t>the same suit? If so, we can have a </a:t>
            </a:r>
            <a:r>
              <a:rPr lang="en-US" dirty="0" smtClean="0"/>
              <a:t>flush, but no pairs.</a:t>
            </a:r>
          </a:p>
          <a:p>
            <a:r>
              <a:rPr lang="en-US" dirty="0" smtClean="0"/>
              <a:t>If there are no matches and the cards are not the same suit, we can only have Straights or Three-Of-A-Kind</a:t>
            </a:r>
            <a:endParaRPr lang="en-US" dirty="0"/>
          </a:p>
          <a:p>
            <a:endParaRPr lang="en-US" dirty="0" smtClean="0"/>
          </a:p>
        </p:txBody>
      </p:sp>
    </p:spTree>
    <p:extLst>
      <p:ext uri="{BB962C8B-B14F-4D97-AF65-F5344CB8AC3E}">
        <p14:creationId xmlns:p14="http://schemas.microsoft.com/office/powerpoint/2010/main" val="10665436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Worst Possible Hand</a:t>
            </a:r>
            <a:endParaRPr lang="en-US" dirty="0"/>
          </a:p>
        </p:txBody>
      </p:sp>
      <p:sp>
        <p:nvSpPr>
          <p:cNvPr id="3" name="Content Placeholder 2"/>
          <p:cNvSpPr>
            <a:spLocks noGrp="1"/>
          </p:cNvSpPr>
          <p:nvPr>
            <p:ph idx="1"/>
          </p:nvPr>
        </p:nvSpPr>
        <p:spPr/>
        <p:txBody>
          <a:bodyPr/>
          <a:lstStyle/>
          <a:p>
            <a:pPr marL="0" indent="0">
              <a:buNone/>
            </a:pPr>
            <a:r>
              <a:rPr lang="en-US" dirty="0" smtClean="0"/>
              <a:t>Even after we find the best possible hand, that is only half of the problem. We also need the worst possible hand.</a:t>
            </a:r>
          </a:p>
          <a:p>
            <a:pPr marL="0" indent="0">
              <a:buNone/>
            </a:pPr>
            <a:r>
              <a:rPr lang="en-US" dirty="0" smtClean="0"/>
              <a:t>The worst possible hand anyone can have involves low cards, no matches, not a straight, and no flush. </a:t>
            </a:r>
          </a:p>
          <a:p>
            <a:pPr marL="0" indent="0">
              <a:buNone/>
            </a:pPr>
            <a:r>
              <a:rPr lang="en-US" dirty="0" smtClean="0"/>
              <a:t>i.e., 2 of clubs, 3 of spades, 4 of spades, 5 of spades, and 7 of spades.</a:t>
            </a:r>
          </a:p>
          <a:p>
            <a:pPr marL="0" indent="0">
              <a:buNone/>
            </a:pPr>
            <a:endParaRPr lang="en-US" dirty="0"/>
          </a:p>
        </p:txBody>
      </p:sp>
    </p:spTree>
    <p:extLst>
      <p:ext uri="{BB962C8B-B14F-4D97-AF65-F5344CB8AC3E}">
        <p14:creationId xmlns:p14="http://schemas.microsoft.com/office/powerpoint/2010/main" val="29457397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 the Worst Possible Hand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The worst possible hand the AI can have will 	automatically contain the cards the 	community shares. So, we will need to 	avoid matches with them, as well as avoid 	a straight.</a:t>
            </a:r>
            <a:endParaRPr lang="en-US" dirty="0"/>
          </a:p>
        </p:txBody>
      </p:sp>
    </p:spTree>
    <p:extLst>
      <p:ext uri="{BB962C8B-B14F-4D97-AF65-F5344CB8AC3E}">
        <p14:creationId xmlns:p14="http://schemas.microsoft.com/office/powerpoint/2010/main" val="3470833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 the Worst Possible Hand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a:bodyPr>
          <a:lstStyle/>
          <a:p>
            <a:r>
              <a:rPr lang="en-US" dirty="0" smtClean="0"/>
              <a:t>To start, we find if there are any matches in the community cards. If there are, we don’t have to worry about a straight.</a:t>
            </a:r>
          </a:p>
          <a:p>
            <a:r>
              <a:rPr lang="en-US" dirty="0" smtClean="0"/>
              <a:t>Next, we check to see if there is a chance for a flush. If so, we must choose a suit that has not been used.</a:t>
            </a:r>
          </a:p>
          <a:p>
            <a:r>
              <a:rPr lang="en-US" dirty="0" smtClean="0"/>
              <a:t>If there is a chance for a straight, we grab a card either two lower than the lowest community card, or two above if the lowest card is a 3 or 2.</a:t>
            </a:r>
            <a:endParaRPr lang="en-US" dirty="0"/>
          </a:p>
        </p:txBody>
      </p:sp>
    </p:spTree>
    <p:extLst>
      <p:ext uri="{BB962C8B-B14F-4D97-AF65-F5344CB8AC3E}">
        <p14:creationId xmlns:p14="http://schemas.microsoft.com/office/powerpoint/2010/main" val="34131066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Returning the best and worst hands</a:t>
            </a:r>
            <a:endParaRPr lang="en-US" dirty="0"/>
          </a:p>
        </p:txBody>
      </p:sp>
      <p:sp>
        <p:nvSpPr>
          <p:cNvPr id="3" name="Content Placeholder 2"/>
          <p:cNvSpPr>
            <a:spLocks noGrp="1"/>
          </p:cNvSpPr>
          <p:nvPr>
            <p:ph idx="1"/>
          </p:nvPr>
        </p:nvSpPr>
        <p:spPr/>
        <p:txBody>
          <a:bodyPr/>
          <a:lstStyle/>
          <a:p>
            <a:r>
              <a:rPr lang="en-US" dirty="0" smtClean="0"/>
              <a:t>The best and worst hands are saved into 2D arrays of length 5, saving the cards value, and its suit.</a:t>
            </a:r>
          </a:p>
          <a:p>
            <a:pPr lvl="1"/>
            <a:r>
              <a:rPr lang="en-US" dirty="0" smtClean="0"/>
              <a:t>Given a 5 of clubs, 6 of diamonds, and 7 of hearts</a:t>
            </a:r>
          </a:p>
          <a:p>
            <a:pPr marL="0" indent="0">
              <a:buNone/>
            </a:pPr>
            <a:r>
              <a:rPr lang="en-US" dirty="0"/>
              <a:t> </a:t>
            </a:r>
            <a:r>
              <a:rPr lang="en-US" dirty="0" smtClean="0"/>
              <a:t>	Worst hand: High card 7</a:t>
            </a:r>
          </a:p>
          <a:p>
            <a:pPr marL="0" indent="0">
              <a:buNone/>
            </a:pPr>
            <a:r>
              <a:rPr lang="en-US" dirty="0"/>
              <a:t>	</a:t>
            </a:r>
            <a:r>
              <a:rPr lang="en-US" dirty="0" smtClean="0"/>
              <a:t>[ [ 2, ‘s’], [3, ‘c’], [5, ‘c’], [6, ‘d’], [7, ‘h’] ]</a:t>
            </a:r>
          </a:p>
          <a:p>
            <a:pPr marL="0" indent="0">
              <a:buNone/>
            </a:pPr>
            <a:r>
              <a:rPr lang="en-US" dirty="0"/>
              <a:t>	</a:t>
            </a:r>
            <a:r>
              <a:rPr lang="en-US" dirty="0" smtClean="0"/>
              <a:t>Best hand: Straight, 9 high</a:t>
            </a:r>
          </a:p>
          <a:p>
            <a:pPr marL="0" indent="0">
              <a:buNone/>
            </a:pPr>
            <a:r>
              <a:rPr lang="en-US" dirty="0"/>
              <a:t>	</a:t>
            </a:r>
            <a:r>
              <a:rPr lang="en-US" dirty="0" smtClean="0"/>
              <a:t>[ [5, ‘c’], [6, ‘d’], [7, ‘h’], [8, ‘h’], [9, ‘h’] ] </a:t>
            </a:r>
            <a:endParaRPr lang="en-US" dirty="0"/>
          </a:p>
        </p:txBody>
      </p:sp>
    </p:spTree>
    <p:extLst>
      <p:ext uri="{BB962C8B-B14F-4D97-AF65-F5344CB8AC3E}">
        <p14:creationId xmlns:p14="http://schemas.microsoft.com/office/powerpoint/2010/main" val="8206008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Implementation (</a:t>
            </a:r>
            <a:r>
              <a:rPr lang="en-US" dirty="0" err="1"/>
              <a:t>cont</a:t>
            </a:r>
            <a:r>
              <a:rPr lang="en-US" dirty="0"/>
              <a:t>)</a:t>
            </a:r>
          </a:p>
        </p:txBody>
      </p:sp>
      <p:sp>
        <p:nvSpPr>
          <p:cNvPr id="3" name="Content Placeholder 2"/>
          <p:cNvSpPr>
            <a:spLocks noGrp="1"/>
          </p:cNvSpPr>
          <p:nvPr>
            <p:ph idx="1"/>
          </p:nvPr>
        </p:nvSpPr>
        <p:spPr/>
        <p:txBody>
          <a:bodyPr/>
          <a:lstStyle/>
          <a:p>
            <a:r>
              <a:rPr lang="en-US" dirty="0" smtClean="0"/>
              <a:t>Putting it all together</a:t>
            </a:r>
          </a:p>
          <a:p>
            <a:pPr lvl="1"/>
            <a:r>
              <a:rPr lang="en-US" dirty="0" smtClean="0"/>
              <a:t>In-Elastic hand</a:t>
            </a:r>
            <a:endParaRPr lang="en-US" dirty="0"/>
          </a:p>
        </p:txBody>
      </p:sp>
      <p:pic>
        <p:nvPicPr>
          <p:cNvPr id="4" name="Picture 3"/>
          <p:cNvPicPr>
            <a:picLocks noChangeAspect="1"/>
          </p:cNvPicPr>
          <p:nvPr/>
        </p:nvPicPr>
        <p:blipFill>
          <a:blip r:embed="rId2"/>
          <a:stretch>
            <a:fillRect/>
          </a:stretch>
        </p:blipFill>
        <p:spPr>
          <a:xfrm>
            <a:off x="1447800" y="3048000"/>
            <a:ext cx="6348919" cy="2514600"/>
          </a:xfrm>
          <a:prstGeom prst="rect">
            <a:avLst/>
          </a:prstGeom>
        </p:spPr>
      </p:pic>
    </p:spTree>
    <p:extLst>
      <p:ext uri="{BB962C8B-B14F-4D97-AF65-F5344CB8AC3E}">
        <p14:creationId xmlns:p14="http://schemas.microsoft.com/office/powerpoint/2010/main" val="32395185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Implementation (</a:t>
            </a:r>
            <a:r>
              <a:rPr lang="en-US" dirty="0" err="1"/>
              <a:t>cont</a:t>
            </a:r>
            <a:r>
              <a:rPr lang="en-US" dirty="0"/>
              <a:t>)</a:t>
            </a:r>
          </a:p>
        </p:txBody>
      </p:sp>
      <p:sp>
        <p:nvSpPr>
          <p:cNvPr id="3" name="Content Placeholder 2"/>
          <p:cNvSpPr>
            <a:spLocks noGrp="1"/>
          </p:cNvSpPr>
          <p:nvPr>
            <p:ph idx="1"/>
          </p:nvPr>
        </p:nvSpPr>
        <p:spPr/>
        <p:txBody>
          <a:bodyPr/>
          <a:lstStyle/>
          <a:p>
            <a:pPr lvl="1"/>
            <a:r>
              <a:rPr lang="en-US" dirty="0" smtClean="0"/>
              <a:t>Elastic Hand</a:t>
            </a:r>
          </a:p>
        </p:txBody>
      </p:sp>
      <p:pic>
        <p:nvPicPr>
          <p:cNvPr id="4" name="Picture 3"/>
          <p:cNvPicPr>
            <a:picLocks noChangeAspect="1"/>
          </p:cNvPicPr>
          <p:nvPr/>
        </p:nvPicPr>
        <p:blipFill>
          <a:blip r:embed="rId2"/>
          <a:stretch>
            <a:fillRect/>
          </a:stretch>
        </p:blipFill>
        <p:spPr>
          <a:xfrm>
            <a:off x="985587" y="2667000"/>
            <a:ext cx="7172826" cy="2133600"/>
          </a:xfrm>
          <a:prstGeom prst="rect">
            <a:avLst/>
          </a:prstGeom>
        </p:spPr>
      </p:pic>
    </p:spTree>
    <p:extLst>
      <p:ext uri="{BB962C8B-B14F-4D97-AF65-F5344CB8AC3E}">
        <p14:creationId xmlns:p14="http://schemas.microsoft.com/office/powerpoint/2010/main" val="31012238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Implementation (</a:t>
            </a:r>
            <a:r>
              <a:rPr lang="en-US" dirty="0" err="1"/>
              <a:t>cont</a:t>
            </a:r>
            <a:r>
              <a:rPr lang="en-US" dirty="0"/>
              <a:t>)</a:t>
            </a:r>
          </a:p>
        </p:txBody>
      </p:sp>
      <p:sp>
        <p:nvSpPr>
          <p:cNvPr id="3" name="Content Placeholder 2"/>
          <p:cNvSpPr>
            <a:spLocks noGrp="1"/>
          </p:cNvSpPr>
          <p:nvPr>
            <p:ph idx="1"/>
          </p:nvPr>
        </p:nvSpPr>
        <p:spPr/>
        <p:txBody>
          <a:bodyPr/>
          <a:lstStyle/>
          <a:p>
            <a:pPr lvl="1"/>
            <a:r>
              <a:rPr lang="en-US" dirty="0" smtClean="0"/>
              <a:t>Continuation Bet</a:t>
            </a:r>
            <a:endParaRPr lang="en-US" dirty="0"/>
          </a:p>
        </p:txBody>
      </p:sp>
      <p:pic>
        <p:nvPicPr>
          <p:cNvPr id="4" name="Picture 3"/>
          <p:cNvPicPr>
            <a:picLocks noChangeAspect="1"/>
          </p:cNvPicPr>
          <p:nvPr/>
        </p:nvPicPr>
        <p:blipFill>
          <a:blip r:embed="rId2"/>
          <a:stretch>
            <a:fillRect/>
          </a:stretch>
        </p:blipFill>
        <p:spPr>
          <a:xfrm>
            <a:off x="1558373" y="2415381"/>
            <a:ext cx="6027254" cy="2895600"/>
          </a:xfrm>
          <a:prstGeom prst="rect">
            <a:avLst/>
          </a:prstGeom>
        </p:spPr>
      </p:pic>
    </p:spTree>
    <p:extLst>
      <p:ext uri="{BB962C8B-B14F-4D97-AF65-F5344CB8AC3E}">
        <p14:creationId xmlns:p14="http://schemas.microsoft.com/office/powerpoint/2010/main" val="8218027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Implementation (</a:t>
            </a:r>
            <a:r>
              <a:rPr lang="en-US" dirty="0" err="1"/>
              <a:t>cont</a:t>
            </a:r>
            <a:r>
              <a:rPr lang="en-US" dirty="0"/>
              <a:t>)</a:t>
            </a:r>
          </a:p>
        </p:txBody>
      </p:sp>
      <p:sp>
        <p:nvSpPr>
          <p:cNvPr id="3" name="Content Placeholder 2"/>
          <p:cNvSpPr>
            <a:spLocks noGrp="1"/>
          </p:cNvSpPr>
          <p:nvPr>
            <p:ph idx="1"/>
          </p:nvPr>
        </p:nvSpPr>
        <p:spPr/>
        <p:txBody>
          <a:bodyPr/>
          <a:lstStyle/>
          <a:p>
            <a:pPr lvl="1"/>
            <a:r>
              <a:rPr lang="en-US" dirty="0" smtClean="0"/>
              <a:t>Soft Bluff</a:t>
            </a:r>
          </a:p>
          <a:p>
            <a:pPr lvl="1"/>
            <a:endParaRPr lang="en-US" dirty="0"/>
          </a:p>
          <a:p>
            <a:pPr marL="457200" lvl="1" indent="0">
              <a:buNone/>
            </a:pPr>
            <a:endParaRPr lang="en-US" dirty="0"/>
          </a:p>
        </p:txBody>
      </p:sp>
      <p:pic>
        <p:nvPicPr>
          <p:cNvPr id="6" name="Picture 5"/>
          <p:cNvPicPr>
            <a:picLocks noChangeAspect="1"/>
          </p:cNvPicPr>
          <p:nvPr/>
        </p:nvPicPr>
        <p:blipFill>
          <a:blip r:embed="rId2"/>
          <a:stretch>
            <a:fillRect/>
          </a:stretch>
        </p:blipFill>
        <p:spPr>
          <a:xfrm>
            <a:off x="1066800" y="2438400"/>
            <a:ext cx="7010400" cy="3059084"/>
          </a:xfrm>
          <a:prstGeom prst="rect">
            <a:avLst/>
          </a:prstGeom>
        </p:spPr>
      </p:pic>
    </p:spTree>
    <p:extLst>
      <p:ext uri="{BB962C8B-B14F-4D97-AF65-F5344CB8AC3E}">
        <p14:creationId xmlns:p14="http://schemas.microsoft.com/office/powerpoint/2010/main" val="20421602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Implementation (</a:t>
            </a:r>
            <a:r>
              <a:rPr lang="en-US" dirty="0" err="1"/>
              <a:t>cont</a:t>
            </a:r>
            <a:r>
              <a:rPr lang="en-US" dirty="0"/>
              <a:t>)</a:t>
            </a:r>
          </a:p>
        </p:txBody>
      </p:sp>
      <p:sp>
        <p:nvSpPr>
          <p:cNvPr id="3" name="Content Placeholder 2"/>
          <p:cNvSpPr>
            <a:spLocks noGrp="1"/>
          </p:cNvSpPr>
          <p:nvPr>
            <p:ph idx="1"/>
          </p:nvPr>
        </p:nvSpPr>
        <p:spPr/>
        <p:txBody>
          <a:bodyPr/>
          <a:lstStyle/>
          <a:p>
            <a:r>
              <a:rPr lang="en-US" dirty="0" smtClean="0"/>
              <a:t>Check-Raise</a:t>
            </a:r>
            <a:endParaRPr lang="en-US" dirty="0"/>
          </a:p>
        </p:txBody>
      </p:sp>
      <p:pic>
        <p:nvPicPr>
          <p:cNvPr id="4" name="Picture 3"/>
          <p:cNvPicPr>
            <a:picLocks noChangeAspect="1"/>
          </p:cNvPicPr>
          <p:nvPr/>
        </p:nvPicPr>
        <p:blipFill>
          <a:blip r:embed="rId2"/>
          <a:stretch>
            <a:fillRect/>
          </a:stretch>
        </p:blipFill>
        <p:spPr>
          <a:xfrm>
            <a:off x="685800" y="2667000"/>
            <a:ext cx="7246520" cy="2667000"/>
          </a:xfrm>
          <a:prstGeom prst="rect">
            <a:avLst/>
          </a:prstGeom>
        </p:spPr>
      </p:pic>
    </p:spTree>
    <p:extLst>
      <p:ext uri="{BB962C8B-B14F-4D97-AF65-F5344CB8AC3E}">
        <p14:creationId xmlns:p14="http://schemas.microsoft.com/office/powerpoint/2010/main" val="769875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Texas </a:t>
            </a:r>
            <a:r>
              <a:rPr lang="en-US" dirty="0" err="1" smtClean="0"/>
              <a:t>Hold’Em</a:t>
            </a:r>
            <a:r>
              <a:rPr lang="en-US" dirty="0" smtClean="0"/>
              <a:t>?</a:t>
            </a:r>
            <a:endParaRPr lang="en-US" dirty="0"/>
          </a:p>
        </p:txBody>
      </p:sp>
      <p:sp>
        <p:nvSpPr>
          <p:cNvPr id="3" name="Content Placeholder 2"/>
          <p:cNvSpPr>
            <a:spLocks noGrp="1"/>
          </p:cNvSpPr>
          <p:nvPr>
            <p:ph idx="1"/>
          </p:nvPr>
        </p:nvSpPr>
        <p:spPr/>
        <p:txBody>
          <a:bodyPr/>
          <a:lstStyle/>
          <a:p>
            <a:r>
              <a:rPr lang="en-US" dirty="0" smtClean="0"/>
              <a:t>Card game played with 52 cards, can have up to 7 decks.</a:t>
            </a:r>
          </a:p>
          <a:p>
            <a:r>
              <a:rPr lang="en-US" dirty="0" smtClean="0"/>
              <a:t>2 – 10 players.</a:t>
            </a:r>
          </a:p>
          <a:p>
            <a:r>
              <a:rPr lang="en-US" dirty="0" smtClean="0"/>
              <a:t>Each player starts with an equal amount of money.</a:t>
            </a:r>
          </a:p>
          <a:p>
            <a:r>
              <a:rPr lang="en-US" dirty="0" smtClean="0"/>
              <a:t>Each player receives 2 hole cards dealt facedown.</a:t>
            </a:r>
          </a:p>
          <a:p>
            <a:pPr marL="0" indent="0">
              <a:buNone/>
            </a:pPr>
            <a:endParaRPr lang="en-US" dirty="0"/>
          </a:p>
        </p:txBody>
      </p:sp>
    </p:spTree>
    <p:extLst>
      <p:ext uri="{BB962C8B-B14F-4D97-AF65-F5344CB8AC3E}">
        <p14:creationId xmlns:p14="http://schemas.microsoft.com/office/powerpoint/2010/main" val="22142358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Recent Advances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“Texas Hold ‘</a:t>
            </a:r>
            <a:r>
              <a:rPr lang="en-US" dirty="0" err="1" smtClean="0"/>
              <a:t>Em</a:t>
            </a:r>
            <a:r>
              <a:rPr lang="en-US" dirty="0" smtClean="0"/>
              <a:t> Heads Up Poker Machine”</a:t>
            </a:r>
          </a:p>
          <a:p>
            <a:r>
              <a:rPr lang="en-US" dirty="0" smtClean="0"/>
              <a:t>200 active machines across the country.</a:t>
            </a:r>
          </a:p>
          <a:p>
            <a:r>
              <a:rPr lang="en-US" dirty="0" smtClean="0"/>
              <a:t>Uses knowledge gained from billions of staged rounds of poker fed through neural networks.</a:t>
            </a:r>
          </a:p>
          <a:p>
            <a:r>
              <a:rPr lang="en-US" dirty="0" smtClean="0"/>
              <a:t>Results in an unpredictable player that wins almost every time.</a:t>
            </a:r>
          </a:p>
          <a:p>
            <a:r>
              <a:rPr lang="en-US" dirty="0" smtClean="0"/>
              <a:t>Less than 100 players have been able to beat it in two years.</a:t>
            </a:r>
          </a:p>
          <a:p>
            <a:r>
              <a:rPr lang="en-US" dirty="0" smtClean="0"/>
              <a:t>Has a “paranoid” theory and plays with the basic idea to no be exploited.</a:t>
            </a:r>
            <a:endParaRPr lang="en-US" dirty="0"/>
          </a:p>
        </p:txBody>
      </p:sp>
    </p:spTree>
    <p:extLst>
      <p:ext uri="{BB962C8B-B14F-4D97-AF65-F5344CB8AC3E}">
        <p14:creationId xmlns:p14="http://schemas.microsoft.com/office/powerpoint/2010/main" val="21446393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Conclusions</a:t>
            </a:r>
            <a:endParaRPr lang="en-US" dirty="0"/>
          </a:p>
        </p:txBody>
      </p:sp>
      <p:sp>
        <p:nvSpPr>
          <p:cNvPr id="3" name="Content Placeholder 2"/>
          <p:cNvSpPr>
            <a:spLocks noGrp="1"/>
          </p:cNvSpPr>
          <p:nvPr>
            <p:ph idx="1"/>
          </p:nvPr>
        </p:nvSpPr>
        <p:spPr/>
        <p:txBody>
          <a:bodyPr/>
          <a:lstStyle/>
          <a:p>
            <a:r>
              <a:rPr lang="en-US" dirty="0" smtClean="0"/>
              <a:t>Human players are very good at understanding their opponent, sometimes figuring them out before the first hand is dealt.</a:t>
            </a:r>
          </a:p>
          <a:p>
            <a:r>
              <a:rPr lang="en-US" dirty="0" smtClean="0"/>
              <a:t>Programs can be superior in other aspects of the game.</a:t>
            </a:r>
          </a:p>
          <a:p>
            <a:r>
              <a:rPr lang="en-US" dirty="0" smtClean="0"/>
              <a:t>Still a major question of if </a:t>
            </a:r>
            <a:r>
              <a:rPr lang="en-US" dirty="0" err="1" smtClean="0"/>
              <a:t>pokerbots</a:t>
            </a:r>
            <a:r>
              <a:rPr lang="en-US" dirty="0" smtClean="0"/>
              <a:t> will be able to match all human players.</a:t>
            </a:r>
          </a:p>
        </p:txBody>
      </p:sp>
    </p:spTree>
    <p:extLst>
      <p:ext uri="{BB962C8B-B14F-4D97-AF65-F5344CB8AC3E}">
        <p14:creationId xmlns:p14="http://schemas.microsoft.com/office/powerpoint/2010/main" val="2114539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Retrospective </a:t>
            </a:r>
            <a:endParaRPr lang="en-US" dirty="0"/>
          </a:p>
        </p:txBody>
      </p:sp>
      <p:sp>
        <p:nvSpPr>
          <p:cNvPr id="3" name="Content Placeholder 2"/>
          <p:cNvSpPr>
            <a:spLocks noGrp="1"/>
          </p:cNvSpPr>
          <p:nvPr>
            <p:ph idx="1"/>
          </p:nvPr>
        </p:nvSpPr>
        <p:spPr/>
        <p:txBody>
          <a:bodyPr/>
          <a:lstStyle/>
          <a:p>
            <a:r>
              <a:rPr lang="en-US" dirty="0" smtClean="0"/>
              <a:t>If we could </a:t>
            </a:r>
            <a:r>
              <a:rPr lang="en-US" smtClean="0"/>
              <a:t>start </a:t>
            </a:r>
            <a:r>
              <a:rPr lang="en-US" smtClean="0"/>
              <a:t>over….</a:t>
            </a:r>
            <a:endParaRPr lang="en-US" dirty="0" smtClean="0"/>
          </a:p>
          <a:p>
            <a:endParaRPr lang="en-US" dirty="0"/>
          </a:p>
          <a:p>
            <a:endParaRPr lang="en-US" dirty="0"/>
          </a:p>
        </p:txBody>
      </p:sp>
    </p:spTree>
    <p:extLst>
      <p:ext uri="{BB962C8B-B14F-4D97-AF65-F5344CB8AC3E}">
        <p14:creationId xmlns:p14="http://schemas.microsoft.com/office/powerpoint/2010/main" val="183165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Each hand has 4 main rounds</a:t>
            </a:r>
          </a:p>
          <a:p>
            <a:pPr lvl="1"/>
            <a:r>
              <a:rPr lang="en-US" dirty="0" err="1" smtClean="0"/>
              <a:t>Preflop</a:t>
            </a:r>
            <a:r>
              <a:rPr lang="en-US" dirty="0" smtClean="0"/>
              <a:t> – 2 hole cards are dealt to each player</a:t>
            </a:r>
          </a:p>
          <a:p>
            <a:pPr lvl="1"/>
            <a:r>
              <a:rPr lang="en-US" dirty="0" smtClean="0"/>
              <a:t>Flop – 3 community cards are revealed. </a:t>
            </a:r>
          </a:p>
          <a:p>
            <a:pPr lvl="1"/>
            <a:r>
              <a:rPr lang="en-US" dirty="0" smtClean="0"/>
              <a:t>Turn – 1 community card is revealed.</a:t>
            </a:r>
          </a:p>
          <a:p>
            <a:pPr lvl="1"/>
            <a:r>
              <a:rPr lang="en-US" dirty="0" smtClean="0"/>
              <a:t>River – The final community card is revealed. </a:t>
            </a:r>
          </a:p>
          <a:p>
            <a:r>
              <a:rPr lang="en-US" dirty="0" smtClean="0"/>
              <a:t>Possible betting actions at each step</a:t>
            </a:r>
          </a:p>
          <a:p>
            <a:pPr lvl="1"/>
            <a:r>
              <a:rPr lang="en-US" dirty="0" smtClean="0"/>
              <a:t>Fold</a:t>
            </a:r>
          </a:p>
          <a:p>
            <a:pPr lvl="1"/>
            <a:r>
              <a:rPr lang="en-US" dirty="0" smtClean="0"/>
              <a:t>Check/Call</a:t>
            </a:r>
          </a:p>
          <a:p>
            <a:pPr lvl="1"/>
            <a:r>
              <a:rPr lang="en-US" dirty="0" smtClean="0"/>
              <a:t>Bet/Raise</a:t>
            </a:r>
          </a:p>
          <a:p>
            <a:pPr lvl="1"/>
            <a:r>
              <a:rPr lang="en-US" dirty="0" smtClean="0"/>
              <a:t>All-In (Jam)</a:t>
            </a:r>
            <a:endParaRPr lang="en-US" dirty="0"/>
          </a:p>
        </p:txBody>
      </p:sp>
      <p:sp>
        <p:nvSpPr>
          <p:cNvPr id="4" name="Title 3"/>
          <p:cNvSpPr>
            <a:spLocks noGrp="1"/>
          </p:cNvSpPr>
          <p:nvPr>
            <p:ph type="title"/>
          </p:nvPr>
        </p:nvSpPr>
        <p:spPr/>
        <p:txBody>
          <a:bodyPr/>
          <a:lstStyle/>
          <a:p>
            <a:r>
              <a:rPr lang="en-US" dirty="0" smtClean="0"/>
              <a:t>Gameplay</a:t>
            </a:r>
            <a:endParaRPr lang="en-US" dirty="0"/>
          </a:p>
        </p:txBody>
      </p:sp>
    </p:spTree>
    <p:extLst>
      <p:ext uri="{BB962C8B-B14F-4D97-AF65-F5344CB8AC3E}">
        <p14:creationId xmlns:p14="http://schemas.microsoft.com/office/powerpoint/2010/main" val="633780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Fold</a:t>
            </a:r>
          </a:p>
          <a:p>
            <a:pPr lvl="1"/>
            <a:r>
              <a:rPr lang="en-US" dirty="0" smtClean="0"/>
              <a:t>Player sits out hand.</a:t>
            </a:r>
          </a:p>
          <a:p>
            <a:r>
              <a:rPr lang="en-US" dirty="0" smtClean="0"/>
              <a:t>Check/Call</a:t>
            </a:r>
          </a:p>
          <a:p>
            <a:pPr lvl="1"/>
            <a:r>
              <a:rPr lang="en-US" dirty="0" smtClean="0"/>
              <a:t>Player remains in hand without being forced to commit further money to the pot (check) or is forced to cover the current bet in order to remain in the game (call)</a:t>
            </a:r>
          </a:p>
          <a:p>
            <a:r>
              <a:rPr lang="en-US" dirty="0" smtClean="0"/>
              <a:t>Bet/Raise</a:t>
            </a:r>
          </a:p>
          <a:p>
            <a:pPr lvl="1"/>
            <a:r>
              <a:rPr lang="en-US" dirty="0" smtClean="0"/>
              <a:t>Bet is done when a player wants to invest further chips into the pot. Raise is a reply to a bet with a higher one.</a:t>
            </a:r>
          </a:p>
          <a:p>
            <a:r>
              <a:rPr lang="en-US" dirty="0" smtClean="0"/>
              <a:t>All-In</a:t>
            </a:r>
          </a:p>
          <a:p>
            <a:pPr lvl="1"/>
            <a:r>
              <a:rPr lang="en-US" dirty="0" smtClean="0"/>
              <a:t>When a player places all of their remaining money in the pot. Can be done if the amount of chips is smaller than the amount necessary to “call.”</a:t>
            </a:r>
          </a:p>
        </p:txBody>
      </p:sp>
    </p:spTree>
    <p:extLst>
      <p:ext uri="{BB962C8B-B14F-4D97-AF65-F5344CB8AC3E}">
        <p14:creationId xmlns:p14="http://schemas.microsoft.com/office/powerpoint/2010/main" val="437628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Gameplay (cont.)</a:t>
            </a:r>
            <a:endParaRPr lang="en-US" dirty="0"/>
          </a:p>
        </p:txBody>
      </p:sp>
      <p:sp>
        <p:nvSpPr>
          <p:cNvPr id="3" name="Content Placeholder 2"/>
          <p:cNvSpPr>
            <a:spLocks noGrp="1"/>
          </p:cNvSpPr>
          <p:nvPr>
            <p:ph idx="1"/>
          </p:nvPr>
        </p:nvSpPr>
        <p:spPr/>
        <p:txBody>
          <a:bodyPr/>
          <a:lstStyle/>
          <a:p>
            <a:r>
              <a:rPr lang="en-US" dirty="0" smtClean="0"/>
              <a:t>By the end of each hand there are 5 community cards on the table.</a:t>
            </a:r>
          </a:p>
          <a:p>
            <a:r>
              <a:rPr lang="en-US" dirty="0" smtClean="0"/>
              <a:t>Each player must make the best possible poker hand using their 2 hole cards + the 5 community cards.</a:t>
            </a:r>
            <a:endParaRPr lang="en-US" dirty="0"/>
          </a:p>
        </p:txBody>
      </p:sp>
    </p:spTree>
    <p:extLst>
      <p:ext uri="{BB962C8B-B14F-4D97-AF65-F5344CB8AC3E}">
        <p14:creationId xmlns:p14="http://schemas.microsoft.com/office/powerpoint/2010/main" val="674058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Texas </a:t>
            </a:r>
            <a:r>
              <a:rPr lang="en-US" dirty="0" err="1" smtClean="0"/>
              <a:t>Hold’Em</a:t>
            </a:r>
            <a:endParaRPr lang="en-US" dirty="0"/>
          </a:p>
        </p:txBody>
      </p:sp>
      <p:sp>
        <p:nvSpPr>
          <p:cNvPr id="3" name="Content Placeholder 2"/>
          <p:cNvSpPr>
            <a:spLocks noGrp="1"/>
          </p:cNvSpPr>
          <p:nvPr>
            <p:ph sz="half" idx="1"/>
          </p:nvPr>
        </p:nvSpPr>
        <p:spPr/>
        <p:txBody>
          <a:bodyPr/>
          <a:lstStyle/>
          <a:p>
            <a:r>
              <a:rPr lang="en-US" dirty="0" smtClean="0"/>
              <a:t>Limit</a:t>
            </a:r>
          </a:p>
          <a:p>
            <a:pPr lvl="1"/>
            <a:r>
              <a:rPr lang="en-US" dirty="0" smtClean="0"/>
              <a:t>All-in is removed from the game.</a:t>
            </a:r>
          </a:p>
          <a:p>
            <a:pPr lvl="1"/>
            <a:r>
              <a:rPr lang="en-US" dirty="0"/>
              <a:t>1e+</a:t>
            </a:r>
            <a:r>
              <a:rPr lang="en-US" dirty="0" smtClean="0"/>
              <a:t>18 different states.</a:t>
            </a:r>
          </a:p>
          <a:p>
            <a:pPr lvl="1"/>
            <a:r>
              <a:rPr lang="en-US" dirty="0" smtClean="0"/>
              <a:t>Fixed maximum amount for the bets.</a:t>
            </a:r>
          </a:p>
          <a:p>
            <a:pPr lvl="1"/>
            <a:r>
              <a:rPr lang="en-US" dirty="0" smtClean="0"/>
              <a:t>Constraints limiting the bets reduce states’ space</a:t>
            </a:r>
            <a:endParaRPr lang="en-US" dirty="0"/>
          </a:p>
        </p:txBody>
      </p:sp>
      <p:sp>
        <p:nvSpPr>
          <p:cNvPr id="4" name="Content Placeholder 3"/>
          <p:cNvSpPr>
            <a:spLocks noGrp="1"/>
          </p:cNvSpPr>
          <p:nvPr>
            <p:ph sz="half" idx="2"/>
          </p:nvPr>
        </p:nvSpPr>
        <p:spPr/>
        <p:txBody>
          <a:bodyPr/>
          <a:lstStyle/>
          <a:p>
            <a:r>
              <a:rPr lang="en-US" dirty="0" smtClean="0"/>
              <a:t>No-Limit</a:t>
            </a:r>
          </a:p>
          <a:p>
            <a:pPr lvl="1"/>
            <a:r>
              <a:rPr lang="en-US" dirty="0" smtClean="0"/>
              <a:t>It’s possible to go All-In.</a:t>
            </a:r>
          </a:p>
          <a:p>
            <a:pPr lvl="1"/>
            <a:r>
              <a:rPr lang="en-US" dirty="0" smtClean="0"/>
              <a:t>World Series of Poker and most casinos play this way.</a:t>
            </a:r>
          </a:p>
          <a:p>
            <a:pPr lvl="1"/>
            <a:r>
              <a:rPr lang="en-US" dirty="0" smtClean="0"/>
              <a:t>1e+71 different game states.</a:t>
            </a:r>
          </a:p>
          <a:p>
            <a:pPr marL="457200" lvl="1" indent="0">
              <a:buNone/>
            </a:pPr>
            <a:endParaRPr lang="en-US" dirty="0"/>
          </a:p>
        </p:txBody>
      </p:sp>
    </p:spTree>
    <p:extLst>
      <p:ext uri="{BB962C8B-B14F-4D97-AF65-F5344CB8AC3E}">
        <p14:creationId xmlns:p14="http://schemas.microsoft.com/office/powerpoint/2010/main" val="683776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Simplifying the Game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simplify our analysis of the game, we used the following constraints:</a:t>
            </a:r>
          </a:p>
          <a:p>
            <a:pPr lvl="1"/>
            <a:r>
              <a:rPr lang="en-US" dirty="0" smtClean="0"/>
              <a:t>2 players</a:t>
            </a:r>
          </a:p>
          <a:p>
            <a:pPr lvl="1"/>
            <a:r>
              <a:rPr lang="en-US" dirty="0" smtClean="0"/>
              <a:t>1 deck</a:t>
            </a:r>
          </a:p>
          <a:p>
            <a:pPr lvl="1"/>
            <a:r>
              <a:rPr lang="en-US" dirty="0" smtClean="0"/>
              <a:t>Limit game type</a:t>
            </a:r>
          </a:p>
          <a:p>
            <a:r>
              <a:rPr lang="en-US" dirty="0" smtClean="0"/>
              <a:t>We wanted to determine strategies for each problem state throughout each hand instead of a general solution for the entire game.</a:t>
            </a:r>
          </a:p>
          <a:p>
            <a:r>
              <a:rPr lang="en-US" dirty="0" smtClean="0"/>
              <a:t>By doing so, we would be able to give near-optimal advice and adapt as the game went on.</a:t>
            </a:r>
            <a:endParaRPr lang="en-US" dirty="0"/>
          </a:p>
        </p:txBody>
      </p:sp>
    </p:spTree>
    <p:extLst>
      <p:ext uri="{BB962C8B-B14F-4D97-AF65-F5344CB8AC3E}">
        <p14:creationId xmlns:p14="http://schemas.microsoft.com/office/powerpoint/2010/main" val="2429098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TotalTime>
  <Words>1858</Words>
  <Application>Microsoft Office PowerPoint</Application>
  <PresentationFormat>On-screen Show (4:3)</PresentationFormat>
  <Paragraphs>243</Paragraphs>
  <Slides>42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Courier New</vt:lpstr>
      <vt:lpstr>Office Theme</vt:lpstr>
      <vt:lpstr>NearOptimalGamblingAdive</vt:lpstr>
      <vt:lpstr>Introduction</vt:lpstr>
      <vt:lpstr>How does this relate to A.I.?</vt:lpstr>
      <vt:lpstr>What is Texas Hold’Em?</vt:lpstr>
      <vt:lpstr>Gameplay</vt:lpstr>
      <vt:lpstr>Actions</vt:lpstr>
      <vt:lpstr>Gameplay (cont.)</vt:lpstr>
      <vt:lpstr>Types of Texas Hold’Em</vt:lpstr>
      <vt:lpstr>Simplifying the Game</vt:lpstr>
      <vt:lpstr>How complex is the game?</vt:lpstr>
      <vt:lpstr>Hole Card Evaluations</vt:lpstr>
      <vt:lpstr>Evaluating Cards Post-Flop</vt:lpstr>
      <vt:lpstr>2 + 2 Algorithm</vt:lpstr>
      <vt:lpstr>2 + 2 Algorithm Continued</vt:lpstr>
      <vt:lpstr>Sample Output of Algorithm</vt:lpstr>
      <vt:lpstr>Modeling Human Opponents</vt:lpstr>
      <vt:lpstr>Opponent Human Strategies</vt:lpstr>
      <vt:lpstr>Research – Poker Strategies </vt:lpstr>
      <vt:lpstr>Research – Poker Strategies (cont.)</vt:lpstr>
      <vt:lpstr>Research – Poker Strategies (cont.)</vt:lpstr>
      <vt:lpstr>Our Implementation</vt:lpstr>
      <vt:lpstr>Our Implementation (cont)</vt:lpstr>
      <vt:lpstr>Our Implementation (cont)</vt:lpstr>
      <vt:lpstr>Our Implementation (cont)</vt:lpstr>
      <vt:lpstr>Our Implementation (cont)</vt:lpstr>
      <vt:lpstr>Our Implementation (cont)</vt:lpstr>
      <vt:lpstr>Our Implementation (cont)</vt:lpstr>
      <vt:lpstr>Basic Strength Algorithm</vt:lpstr>
      <vt:lpstr>Finding the Best Possible Hand</vt:lpstr>
      <vt:lpstr>Finding the Best Possible Hand (cont.)</vt:lpstr>
      <vt:lpstr>Finding the Worst Possible Hand</vt:lpstr>
      <vt:lpstr>Finding the Worst Possible Hand (cont)</vt:lpstr>
      <vt:lpstr>Finding the Worst Possible Hand (cont)</vt:lpstr>
      <vt:lpstr>Returning the best and worst hands</vt:lpstr>
      <vt:lpstr>Our Implementation (cont)</vt:lpstr>
      <vt:lpstr>Our Implementation (cont)</vt:lpstr>
      <vt:lpstr>Our Implementation (cont)</vt:lpstr>
      <vt:lpstr>Our Implementation (cont)</vt:lpstr>
      <vt:lpstr>Our Implementation (cont)</vt:lpstr>
      <vt:lpstr>Most Recent Advances</vt:lpstr>
      <vt:lpstr>Other Conclusions</vt:lpstr>
      <vt:lpstr>Retrospective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NearOptimalGamblingAdive</dc:title>
  <dc:creator>pchapman</dc:creator>
  <cp:lastModifiedBy>Mitchell McCann</cp:lastModifiedBy>
  <cp:revision>35</cp:revision>
  <dcterms:created xsi:type="dcterms:W3CDTF">2014-12-04T18:46:07Z</dcterms:created>
  <dcterms:modified xsi:type="dcterms:W3CDTF">2014-12-05T04:38:26Z</dcterms:modified>
</cp:coreProperties>
</file>