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248" autoAdjust="0"/>
  </p:normalViewPr>
  <p:slideViewPr>
    <p:cSldViewPr snapToGrid="0" snapToObjects="1">
      <p:cViewPr varScale="1">
        <p:scale>
          <a:sx n="100" d="100"/>
          <a:sy n="100" d="100"/>
        </p:scale>
        <p:origin x="-18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33C8F7-AB33-3243-A120-A7F2450732D8}" type="datetimeFigureOut">
              <a:rPr lang="en-US" smtClean="0"/>
              <a:t>12/7/14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2EE10C-C5C4-704C-877E-76D8F4643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663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2EE10C-C5C4-704C-877E-76D8F464352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709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7D661-1836-44F7-8FAF-35E8F866ECD3}" type="datetime1">
              <a:rPr lang="en-US" smtClean="0"/>
              <a:pPr/>
              <a:t>12/7/14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F71CE-B899-4B2B-848D-9F12F0C901B6}" type="datetimeFigureOut">
              <a:rPr lang="en-US" smtClean="0"/>
              <a:t>12/7/14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7606D-E5C4-4C2F-8241-EC2663EF1C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F1CA-F464-4B29-B867-EAF8A9B936E3}" type="datetime1">
              <a:rPr lang="en-US" smtClean="0"/>
              <a:pPr/>
              <a:t>12/7/14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6B357-51B9-47D2-A71D-0D06CB03185D}" type="datetime1">
              <a:rPr lang="en-US" smtClean="0"/>
              <a:pPr/>
              <a:t>12/7/14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CB827-F132-4DF6-9FB9-4035A4C798EF}" type="datetime1">
              <a:rPr lang="en-US" smtClean="0"/>
              <a:pPr/>
              <a:t>12/7/14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2A601-7D32-4ED7-AD1A-974B6DDBDCDC}" type="datetime1">
              <a:rPr lang="en-US" smtClean="0"/>
              <a:pPr/>
              <a:t>12/7/14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7B41-4A0C-4639-A132-E5C8F99A4BE8}" type="datetime1">
              <a:rPr lang="en-US" smtClean="0"/>
              <a:pPr/>
              <a:t>12/7/14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967FD-6084-4075-993E-77EC8038773F}" type="datetime1">
              <a:rPr lang="en-US" smtClean="0"/>
              <a:pPr/>
              <a:t>12/7/14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88B47-74BA-4873-ADAE-EB0120124E83}" type="datetime1">
              <a:rPr lang="en-US" smtClean="0"/>
              <a:pPr/>
              <a:t>12/7/14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F52C1-9A39-494C-9977-BBEFAB872C1F}" type="datetime1">
              <a:rPr lang="en-US" smtClean="0"/>
              <a:pPr/>
              <a:t>12/7/14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EACE2-EA00-4376-9A66-47ABB8B02CF5}" type="datetime1">
              <a:rPr lang="en-US" smtClean="0"/>
              <a:pPr/>
              <a:t>12/7/14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DA47DADC-55EA-4839-91C8-5BCC0EC06F5C}" type="datetime1">
              <a:rPr lang="en-US" smtClean="0"/>
              <a:pPr/>
              <a:t>12/7/14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2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Connect Four AI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Robert Burns and Brett Crawford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658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Monte Carlo Player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769833"/>
            <a:ext cx="3660030" cy="3539527"/>
          </a:xfrm>
        </p:spPr>
        <p:txBody>
          <a:bodyPr/>
          <a:lstStyle/>
          <a:p>
            <a:r>
              <a:rPr lang="en-US" dirty="0" smtClean="0"/>
              <a:t>Considers the possible moves at a given state</a:t>
            </a:r>
          </a:p>
          <a:p>
            <a:r>
              <a:rPr lang="en-US" dirty="0" smtClean="0"/>
              <a:t>For each move, simulate a given number of random games</a:t>
            </a:r>
          </a:p>
          <a:p>
            <a:r>
              <a:rPr lang="en-US" dirty="0" smtClean="0"/>
              <a:t>Assigns a score [-100, 100] to each possible move based on the results of the simulated games</a:t>
            </a:r>
            <a:endParaRPr lang="en-US" dirty="0"/>
          </a:p>
        </p:txBody>
      </p:sp>
      <p:pic>
        <p:nvPicPr>
          <p:cNvPr id="4" name="Picture 3" descr="MonteCarloDiagr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3701" y="2769833"/>
            <a:ext cx="3385899" cy="3774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21637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Monte Carlo (Concurrency) Player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Same as the Monte Carlo player, but uses threads to improve the computation time</a:t>
            </a:r>
          </a:p>
          <a:p>
            <a:r>
              <a:rPr lang="en-US" dirty="0" smtClean="0"/>
              <a:t>In most cases, decreases the amount of time need to calculate a move a factor of one half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1683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Unfinished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Further optimizations of AIs</a:t>
            </a:r>
          </a:p>
          <a:p>
            <a:r>
              <a:rPr lang="en-US" dirty="0" smtClean="0"/>
              <a:t>A </a:t>
            </a:r>
            <a:r>
              <a:rPr lang="en-US" dirty="0" smtClean="0"/>
              <a:t>player that utilizes all of these techniques</a:t>
            </a:r>
          </a:p>
          <a:p>
            <a:r>
              <a:rPr lang="en-US" dirty="0" smtClean="0"/>
              <a:t>A player that utilizes learning techniques</a:t>
            </a:r>
          </a:p>
          <a:p>
            <a:r>
              <a:rPr lang="en-US" dirty="0" smtClean="0"/>
              <a:t>Comparison of results of AI </a:t>
            </a:r>
            <a:r>
              <a:rPr lang="en-US" dirty="0" err="1" smtClean="0"/>
              <a:t>vs</a:t>
            </a:r>
            <a:r>
              <a:rPr lang="en-US" dirty="0" smtClean="0"/>
              <a:t> AI matches for all  AI </a:t>
            </a:r>
            <a:r>
              <a:rPr lang="en-US" dirty="0" smtClean="0"/>
              <a:t>players to determine the best approaches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361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 Four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board with at least six rows and seven columns</a:t>
            </a:r>
          </a:p>
          <a:p>
            <a:r>
              <a:rPr lang="en-US" dirty="0" smtClean="0"/>
              <a:t>Two players: one with red discs and one with black discs</a:t>
            </a:r>
          </a:p>
          <a:p>
            <a:r>
              <a:rPr lang="en-US" dirty="0" smtClean="0"/>
              <a:t>Take turns inserting discs into the top of the board</a:t>
            </a:r>
          </a:p>
          <a:p>
            <a:r>
              <a:rPr lang="en-US" dirty="0" smtClean="0"/>
              <a:t>A player can win by connecting four of their owns discs either horizontally, vertically, or diagonally before the other player</a:t>
            </a:r>
          </a:p>
          <a:p>
            <a:r>
              <a:rPr lang="en-US" dirty="0" smtClean="0"/>
              <a:t>Perfect information, zero-sum game</a:t>
            </a:r>
          </a:p>
          <a:p>
            <a:r>
              <a:rPr lang="en-US" dirty="0" smtClean="0"/>
              <a:t>Six rows by </a:t>
            </a:r>
            <a:r>
              <a:rPr lang="en-US" dirty="0"/>
              <a:t>seven columns -&gt; </a:t>
            </a:r>
            <a:r>
              <a:rPr lang="en-US" dirty="0" smtClean="0"/>
              <a:t>4,531,985,219,092 possible game board layouts</a:t>
            </a:r>
          </a:p>
          <a:p>
            <a:r>
              <a:rPr lang="en-US" dirty="0" smtClean="0"/>
              <a:t>Solved conclusion -&gt; with perfect play, first player win</a:t>
            </a:r>
            <a:endParaRPr lang="en-US" dirty="0"/>
          </a:p>
        </p:txBody>
      </p:sp>
      <p:pic>
        <p:nvPicPr>
          <p:cNvPr id="4" name="Picture 3" descr="Connect_Four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4188" y="543817"/>
            <a:ext cx="3371444" cy="2001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2138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Specifications for our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Graphical user interface</a:t>
            </a:r>
          </a:p>
          <a:p>
            <a:r>
              <a:rPr lang="en-US" dirty="0" smtClean="0"/>
              <a:t>Variable game board sizes</a:t>
            </a:r>
          </a:p>
          <a:p>
            <a:r>
              <a:rPr lang="en-US" dirty="0" smtClean="0"/>
              <a:t>At most one human player</a:t>
            </a:r>
          </a:p>
          <a:p>
            <a:r>
              <a:rPr lang="en-US" dirty="0" smtClean="0"/>
              <a:t>Record all moves made and game states</a:t>
            </a:r>
          </a:p>
          <a:p>
            <a:r>
              <a:rPr lang="en-US" dirty="0" smtClean="0"/>
              <a:t>Allow AI </a:t>
            </a:r>
            <a:r>
              <a:rPr lang="en-US" dirty="0" err="1" smtClean="0"/>
              <a:t>vs</a:t>
            </a:r>
            <a:r>
              <a:rPr lang="en-US" dirty="0" smtClean="0"/>
              <a:t> AI play</a:t>
            </a:r>
          </a:p>
          <a:p>
            <a:r>
              <a:rPr lang="en-US" dirty="0" smtClean="0"/>
              <a:t>Allow multiple games to be played without restarting the program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35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 Implementations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Random player</a:t>
            </a:r>
          </a:p>
          <a:p>
            <a:r>
              <a:rPr lang="en-US" dirty="0" smtClean="0"/>
              <a:t>Blocker player</a:t>
            </a:r>
          </a:p>
          <a:p>
            <a:r>
              <a:rPr lang="en-US" dirty="0" err="1" smtClean="0"/>
              <a:t>Minimax</a:t>
            </a:r>
            <a:r>
              <a:rPr lang="en-US" dirty="0" smtClean="0"/>
              <a:t> player</a:t>
            </a:r>
          </a:p>
          <a:p>
            <a:r>
              <a:rPr lang="en-US" dirty="0" err="1" smtClean="0"/>
              <a:t>Minimax</a:t>
            </a:r>
            <a:r>
              <a:rPr lang="en-US" dirty="0" smtClean="0"/>
              <a:t> w/ weighted scores player</a:t>
            </a:r>
          </a:p>
          <a:p>
            <a:r>
              <a:rPr lang="en-US" dirty="0" err="1" smtClean="0"/>
              <a:t>Minimax</a:t>
            </a:r>
            <a:r>
              <a:rPr lang="en-US" dirty="0" smtClean="0"/>
              <a:t> w/ alpha beta pruning player</a:t>
            </a:r>
          </a:p>
          <a:p>
            <a:r>
              <a:rPr lang="en-US" dirty="0" err="1" smtClean="0"/>
              <a:t>Minimax</a:t>
            </a:r>
            <a:r>
              <a:rPr lang="en-US" dirty="0" smtClean="0"/>
              <a:t> w/ heuristic player</a:t>
            </a:r>
          </a:p>
          <a:p>
            <a:r>
              <a:rPr lang="en-US" dirty="0" smtClean="0"/>
              <a:t>Monte Carlo method player</a:t>
            </a:r>
          </a:p>
          <a:p>
            <a:r>
              <a:rPr lang="en-US" dirty="0" smtClean="0"/>
              <a:t>Monte Carlo w/ concurrency player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966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AI </a:t>
            </a:r>
            <a:r>
              <a:rPr lang="en-US" dirty="0"/>
              <a:t>P</a:t>
            </a:r>
            <a:r>
              <a:rPr lang="en-US" dirty="0" smtClean="0"/>
              <a:t>layers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Random</a:t>
            </a:r>
          </a:p>
          <a:p>
            <a:pPr lvl="1"/>
            <a:r>
              <a:rPr lang="en-US" dirty="0" smtClean="0"/>
              <a:t>Inserts discs at random into the board</a:t>
            </a:r>
          </a:p>
          <a:p>
            <a:pPr lvl="1"/>
            <a:endParaRPr lang="en-US" dirty="0"/>
          </a:p>
          <a:p>
            <a:r>
              <a:rPr lang="en-US" dirty="0" smtClean="0"/>
              <a:t>Blocker</a:t>
            </a:r>
          </a:p>
          <a:p>
            <a:pPr lvl="1"/>
            <a:r>
              <a:rPr lang="en-US" dirty="0" smtClean="0"/>
              <a:t>Attempts to block opponent wins</a:t>
            </a:r>
          </a:p>
          <a:p>
            <a:pPr lvl="1"/>
            <a:r>
              <a:rPr lang="en-US" dirty="0" smtClean="0"/>
              <a:t>If no block move is found, inserts discs at random into the board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382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Minimax</a:t>
            </a:r>
            <a:r>
              <a:rPr lang="en-US" dirty="0" smtClean="0"/>
              <a:t> Player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769833"/>
            <a:ext cx="3660030" cy="3539527"/>
          </a:xfrm>
        </p:spPr>
        <p:txBody>
          <a:bodyPr/>
          <a:lstStyle/>
          <a:p>
            <a:r>
              <a:rPr lang="en-US" dirty="0" smtClean="0"/>
              <a:t>Looks four moves ahead</a:t>
            </a:r>
          </a:p>
          <a:p>
            <a:r>
              <a:rPr lang="en-US" dirty="0" smtClean="0"/>
              <a:t>Only wins/losses are considered</a:t>
            </a:r>
          </a:p>
          <a:p>
            <a:r>
              <a:rPr lang="en-US" dirty="0" smtClean="0"/>
              <a:t>Ties in the scores of possible moves are broken at random</a:t>
            </a:r>
            <a:endParaRPr lang="en-US" dirty="0"/>
          </a:p>
        </p:txBody>
      </p:sp>
      <p:pic>
        <p:nvPicPr>
          <p:cNvPr id="8" name="Picture 7" descr="Minimax1Diagr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4430" y="2769833"/>
            <a:ext cx="3655170" cy="3761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5524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Minimax</a:t>
            </a:r>
            <a:r>
              <a:rPr lang="en-US" dirty="0" smtClean="0"/>
              <a:t> (Weighted Scores) Player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769833"/>
            <a:ext cx="3660030" cy="3539527"/>
          </a:xfrm>
        </p:spPr>
        <p:txBody>
          <a:bodyPr/>
          <a:lstStyle/>
          <a:p>
            <a:r>
              <a:rPr lang="en-US" dirty="0" smtClean="0"/>
              <a:t>Looks four moves ahead</a:t>
            </a:r>
          </a:p>
          <a:p>
            <a:r>
              <a:rPr lang="en-US" dirty="0" smtClean="0"/>
              <a:t>Only wins/losses are considered</a:t>
            </a:r>
          </a:p>
          <a:p>
            <a:r>
              <a:rPr lang="en-US" dirty="0" smtClean="0"/>
              <a:t>Able to prioritize moves based on weights</a:t>
            </a:r>
          </a:p>
          <a:p>
            <a:r>
              <a:rPr lang="en-US" dirty="0"/>
              <a:t>Ties in the scores of possible moves are broken at </a:t>
            </a:r>
            <a:r>
              <a:rPr lang="en-US" dirty="0" smtClean="0"/>
              <a:t>random</a:t>
            </a:r>
            <a:endParaRPr lang="en-US" dirty="0"/>
          </a:p>
        </p:txBody>
      </p:sp>
      <p:pic>
        <p:nvPicPr>
          <p:cNvPr id="4" name="Picture 3" descr="Minimax2Diagr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4430" y="2769832"/>
            <a:ext cx="3655170" cy="3711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3644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Minimax</a:t>
            </a:r>
            <a:r>
              <a:rPr lang="en-US" dirty="0" smtClean="0"/>
              <a:t> (</a:t>
            </a:r>
            <a:r>
              <a:rPr lang="en-US" dirty="0" err="1" smtClean="0"/>
              <a:t>AlphaBeta</a:t>
            </a:r>
            <a:r>
              <a:rPr lang="en-US" dirty="0" smtClean="0"/>
              <a:t>) Player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769833"/>
            <a:ext cx="3660030" cy="3539527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Looks five moves ahead</a:t>
            </a:r>
          </a:p>
          <a:p>
            <a:r>
              <a:rPr lang="en-US" dirty="0" smtClean="0"/>
              <a:t>Only wins/losses are considered</a:t>
            </a:r>
          </a:p>
          <a:p>
            <a:r>
              <a:rPr lang="en-US" dirty="0" smtClean="0"/>
              <a:t>Able to prioritize moves based on weights</a:t>
            </a:r>
          </a:p>
          <a:p>
            <a:r>
              <a:rPr lang="en-US" dirty="0" smtClean="0"/>
              <a:t>Prunes away branches that would have no effect on the final decision</a:t>
            </a:r>
          </a:p>
          <a:p>
            <a:r>
              <a:rPr lang="en-US" dirty="0"/>
              <a:t>Ties in the scores of possible moves are broken at random</a:t>
            </a:r>
          </a:p>
          <a:p>
            <a:r>
              <a:rPr lang="en-US" dirty="0" smtClean="0"/>
              <a:t>Slow in the beginning parts of games, greatly improves search time in latter parts of games</a:t>
            </a:r>
            <a:endParaRPr lang="en-US" dirty="0"/>
          </a:p>
        </p:txBody>
      </p:sp>
      <p:pic>
        <p:nvPicPr>
          <p:cNvPr id="4" name="Picture 3" descr="AlphaBetaDiagr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4430" y="3054908"/>
            <a:ext cx="3875121" cy="2452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894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Minimax</a:t>
            </a:r>
            <a:r>
              <a:rPr lang="en-US" dirty="0" smtClean="0"/>
              <a:t> (Heuristic) Player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769833"/>
            <a:ext cx="3685947" cy="353952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Looks </a:t>
            </a:r>
            <a:r>
              <a:rPr lang="en-US" dirty="0" smtClean="0"/>
              <a:t>four moves </a:t>
            </a:r>
            <a:r>
              <a:rPr lang="en-US" dirty="0"/>
              <a:t>ahead</a:t>
            </a:r>
          </a:p>
          <a:p>
            <a:r>
              <a:rPr lang="en-US" dirty="0"/>
              <a:t>Only wins/losses are considered</a:t>
            </a:r>
          </a:p>
          <a:p>
            <a:r>
              <a:rPr lang="en-US" dirty="0"/>
              <a:t>Able to prioritize moves based on </a:t>
            </a:r>
            <a:r>
              <a:rPr lang="en-US" dirty="0" smtClean="0"/>
              <a:t>weights</a:t>
            </a:r>
          </a:p>
          <a:p>
            <a:r>
              <a:rPr lang="en-US" dirty="0" smtClean="0"/>
              <a:t>Scores states without a win or loss (non-terminal states) based on the number of open three-in-rows sequences that each player has</a:t>
            </a:r>
            <a:endParaRPr lang="en-US" dirty="0"/>
          </a:p>
        </p:txBody>
      </p:sp>
      <p:pic>
        <p:nvPicPr>
          <p:cNvPr id="4" name="Picture 3" descr="HeuristicDiagr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7196" y="2769833"/>
            <a:ext cx="3025908" cy="2996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28797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Perspective.thmx</Template>
  <TotalTime>238</TotalTime>
  <Words>490</Words>
  <Application>Microsoft Macintosh PowerPoint</Application>
  <PresentationFormat>On-screen Show (4:3)</PresentationFormat>
  <Paragraphs>67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Perspective</vt:lpstr>
      <vt:lpstr>Connect Four AI</vt:lpstr>
      <vt:lpstr>Connect Four</vt:lpstr>
      <vt:lpstr>Specifications for our program</vt:lpstr>
      <vt:lpstr>AI Implementations</vt:lpstr>
      <vt:lpstr>Simple AI Players</vt:lpstr>
      <vt:lpstr>Minimax Player</vt:lpstr>
      <vt:lpstr>Minimax (Weighted Scores) Player</vt:lpstr>
      <vt:lpstr>Minimax (AlphaBeta) Player</vt:lpstr>
      <vt:lpstr>Minimax (Heuristic) Player</vt:lpstr>
      <vt:lpstr>Monte Carlo Player</vt:lpstr>
      <vt:lpstr>Monte Carlo (Concurrency) Player</vt:lpstr>
      <vt:lpstr>Unfinished Goals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Connect Four AI</dc:title>
  <dc:creator>Brett Crawford</dc:creator>
  <cp:lastModifiedBy>Brett Crawford</cp:lastModifiedBy>
  <cp:revision>19</cp:revision>
  <dcterms:created xsi:type="dcterms:W3CDTF">2014-12-07T15:23:40Z</dcterms:created>
  <dcterms:modified xsi:type="dcterms:W3CDTF">2014-12-07T21:53:11Z</dcterms:modified>
</cp:coreProperties>
</file>