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65" r:id="rId3"/>
    <p:sldId id="258" r:id="rId4"/>
    <p:sldId id="257" r:id="rId5"/>
    <p:sldId id="372" r:id="rId6"/>
    <p:sldId id="259" r:id="rId7"/>
    <p:sldId id="260" r:id="rId8"/>
    <p:sldId id="286" r:id="rId9"/>
    <p:sldId id="284" r:id="rId10"/>
    <p:sldId id="346" r:id="rId11"/>
    <p:sldId id="267" r:id="rId12"/>
    <p:sldId id="294" r:id="rId13"/>
    <p:sldId id="268" r:id="rId14"/>
    <p:sldId id="269" r:id="rId15"/>
    <p:sldId id="367" r:id="rId16"/>
    <p:sldId id="366" r:id="rId17"/>
    <p:sldId id="295" r:id="rId18"/>
    <p:sldId id="266" r:id="rId19"/>
    <p:sldId id="272" r:id="rId20"/>
    <p:sldId id="271" r:id="rId21"/>
    <p:sldId id="368" r:id="rId22"/>
    <p:sldId id="275" r:id="rId23"/>
    <p:sldId id="360" r:id="rId24"/>
    <p:sldId id="350" r:id="rId25"/>
    <p:sldId id="373" r:id="rId26"/>
    <p:sldId id="347" r:id="rId27"/>
    <p:sldId id="362" r:id="rId28"/>
  </p:sldIdLst>
  <p:sldSz cx="12192000" cy="6858000"/>
  <p:notesSz cx="6858000" cy="9144000"/>
  <p:embeddedFontLst>
    <p:embeddedFont>
      <p:font typeface="Cambria Math" panose="02040503050406030204" pitchFamily="18" charset="0"/>
      <p:regular r:id="rId30"/>
    </p:embeddedFont>
    <p:embeddedFont>
      <p:font typeface="Garamond" panose="02020404030301010803" pitchFamily="18" charset="0"/>
      <p:regular r:id="rId31"/>
      <p:bold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4CA17-CDF8-4B40-9201-91F41D7F7FA7}" v="504" dt="2020-11-03T13:43:26.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8" autoAdjust="0"/>
    <p:restoredTop sz="94660" autoAdjust="0"/>
  </p:normalViewPr>
  <p:slideViewPr>
    <p:cSldViewPr snapToGrid="0">
      <p:cViewPr varScale="1">
        <p:scale>
          <a:sx n="82" d="100"/>
          <a:sy n="82" d="100"/>
        </p:scale>
        <p:origin x="89" y="1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7C475-23B0-4383-9D1A-AC7DB11C1D4C}"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9DC8B-909E-4C67-89CE-DF92A816C826}" type="slidenum">
              <a:rPr lang="en-US" smtClean="0"/>
              <a:t>‹#›</a:t>
            </a:fld>
            <a:endParaRPr lang="en-US"/>
          </a:p>
        </p:txBody>
      </p:sp>
    </p:spTree>
    <p:extLst>
      <p:ext uri="{BB962C8B-B14F-4D97-AF65-F5344CB8AC3E}">
        <p14:creationId xmlns:p14="http://schemas.microsoft.com/office/powerpoint/2010/main" val="55847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ED3F9EB-30D7-42E2-82E5-9033DCB34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7DF8D7-4C00-4B7A-A62D-B7EB73740AD0}" type="slidenum">
              <a:rPr lang="en-US" altLang="en-US" smtClean="0"/>
              <a:pPr>
                <a:spcBef>
                  <a:spcPct val="0"/>
                </a:spcBef>
              </a:pPr>
              <a:t>8</a:t>
            </a:fld>
            <a:endParaRPr lang="en-US" altLang="en-US"/>
          </a:p>
        </p:txBody>
      </p:sp>
      <p:sp>
        <p:nvSpPr>
          <p:cNvPr id="11267" name="Rectangle 2">
            <a:extLst>
              <a:ext uri="{FF2B5EF4-FFF2-40B4-BE49-F238E27FC236}">
                <a16:creationId xmlns:a16="http://schemas.microsoft.com/office/drawing/2014/main" id="{522760F0-52CD-4D1F-8D3F-FA766965FC8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21ED40B-E4C2-4466-ABD3-AE53A84B1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41B6394-9FD3-4805-8539-41FE7F988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4754C-EBF7-4B67-9168-5C5A5A34E9EF}" type="slidenum">
              <a:rPr lang="en-US" altLang="en-US" smtClean="0"/>
              <a:pPr>
                <a:spcBef>
                  <a:spcPct val="0"/>
                </a:spcBef>
              </a:pPr>
              <a:t>9</a:t>
            </a:fld>
            <a:endParaRPr lang="en-US" altLang="en-US"/>
          </a:p>
        </p:txBody>
      </p:sp>
      <p:sp>
        <p:nvSpPr>
          <p:cNvPr id="9219" name="Rectangle 2">
            <a:extLst>
              <a:ext uri="{FF2B5EF4-FFF2-40B4-BE49-F238E27FC236}">
                <a16:creationId xmlns:a16="http://schemas.microsoft.com/office/drawing/2014/main" id="{1080215B-960F-4941-A97C-4C27EDF3E9A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B9EF74F-2B5F-403E-AB1F-C94A32D4B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11/6/2024</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11/6/2024</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QR_algorith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4</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a:xfrm>
            <a:off x="1524000" y="3602038"/>
            <a:ext cx="9144000" cy="516099"/>
          </a:xfrm>
        </p:spPr>
        <p:txBody>
          <a:bodyPr/>
          <a:lstStyle/>
          <a:p>
            <a:r>
              <a:rPr lang="en-US" b="1" dirty="0"/>
              <a:t>Eigenvalues and Eigenvectors</a:t>
            </a:r>
          </a:p>
        </p:txBody>
      </p:sp>
      <p:sp>
        <p:nvSpPr>
          <p:cNvPr id="6" name="Subtitle 2">
            <a:extLst>
              <a:ext uri="{FF2B5EF4-FFF2-40B4-BE49-F238E27FC236}">
                <a16:creationId xmlns:a16="http://schemas.microsoft.com/office/drawing/2014/main" id="{B9E0255B-D887-0F82-0CD2-1B3AD61DB939}"/>
              </a:ext>
            </a:extLst>
          </p:cNvPr>
          <p:cNvSpPr txBox="1">
            <a:spLocks/>
          </p:cNvSpPr>
          <p:nvPr/>
        </p:nvSpPr>
        <p:spPr>
          <a:xfrm>
            <a:off x="1670837" y="45297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Fundamentals of Matrix Algebra By Gregory Hartman</a:t>
            </a:r>
          </a:p>
          <a:p>
            <a:r>
              <a:rPr lang="en-US" dirty="0"/>
              <a:t>Instructor Longin Jan Latecki</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10</a:t>
            </a:fld>
            <a:endParaRPr lang="en-US" b="1" dirty="0"/>
          </a:p>
        </p:txBody>
      </p:sp>
      <p:pic>
        <p:nvPicPr>
          <p:cNvPr id="5" name="Content Placeholder 4">
            <a:extLst>
              <a:ext uri="{FF2B5EF4-FFF2-40B4-BE49-F238E27FC236}">
                <a16:creationId xmlns:a16="http://schemas.microsoft.com/office/drawing/2014/main" id="{73C8BBC4-F49D-4704-8489-9111DA0F7972}"/>
              </a:ext>
            </a:extLst>
          </p:cNvPr>
          <p:cNvPicPr>
            <a:picLocks noGrp="1" noChangeAspect="1"/>
          </p:cNvPicPr>
          <p:nvPr>
            <p:ph idx="1"/>
          </p:nvPr>
        </p:nvPicPr>
        <p:blipFill>
          <a:blip r:embed="rId2"/>
          <a:stretch>
            <a:fillRect/>
          </a:stretch>
        </p:blipFill>
        <p:spPr>
          <a:xfrm>
            <a:off x="1603516" y="1779705"/>
            <a:ext cx="9531327" cy="3499172"/>
          </a:xfrm>
        </p:spPr>
      </p:pic>
    </p:spTree>
    <p:extLst>
      <p:ext uri="{BB962C8B-B14F-4D97-AF65-F5344CB8AC3E}">
        <p14:creationId xmlns:p14="http://schemas.microsoft.com/office/powerpoint/2010/main" val="144870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Key Idea</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11</a:t>
            </a:fld>
            <a:endParaRPr lang="en-US" b="1" dirty="0"/>
          </a:p>
        </p:txBody>
      </p:sp>
      <p:pic>
        <p:nvPicPr>
          <p:cNvPr id="4" name="Picture 3">
            <a:extLst>
              <a:ext uri="{FF2B5EF4-FFF2-40B4-BE49-F238E27FC236}">
                <a16:creationId xmlns:a16="http://schemas.microsoft.com/office/drawing/2014/main" id="{EA1E6E64-A582-4847-B8EF-E183F408605D}"/>
              </a:ext>
            </a:extLst>
          </p:cNvPr>
          <p:cNvPicPr>
            <a:picLocks noChangeAspect="1"/>
          </p:cNvPicPr>
          <p:nvPr/>
        </p:nvPicPr>
        <p:blipFill>
          <a:blip r:embed="rId2"/>
          <a:stretch>
            <a:fillRect/>
          </a:stretch>
        </p:blipFill>
        <p:spPr>
          <a:xfrm>
            <a:off x="838201" y="1520997"/>
            <a:ext cx="9920616" cy="4194530"/>
          </a:xfrm>
          <a:prstGeom prst="rect">
            <a:avLst/>
          </a:prstGeom>
        </p:spPr>
      </p:pic>
    </p:spTree>
    <p:extLst>
      <p:ext uri="{BB962C8B-B14F-4D97-AF65-F5344CB8AC3E}">
        <p14:creationId xmlns:p14="http://schemas.microsoft.com/office/powerpoint/2010/main" val="96806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F98C93B-5759-443A-AFB9-4AB67D89F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23" y="1752599"/>
            <a:ext cx="10375291" cy="381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BBC4BFA-336C-4728-ACEC-D30F05FF858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Put Another Way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Example 86</a:t>
            </a:r>
          </a:p>
        </p:txBody>
      </p:sp>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13</a:t>
            </a:fld>
            <a:endParaRPr lang="en-US" b="1" dirty="0"/>
          </a:p>
        </p:txBody>
      </p:sp>
      <p:pic>
        <p:nvPicPr>
          <p:cNvPr id="15" name="Content Placeholder 14">
            <a:extLst>
              <a:ext uri="{FF2B5EF4-FFF2-40B4-BE49-F238E27FC236}">
                <a16:creationId xmlns:a16="http://schemas.microsoft.com/office/drawing/2014/main" id="{2A7A5FA7-5827-49EA-8F39-5701DF4F716B}"/>
              </a:ext>
            </a:extLst>
          </p:cNvPr>
          <p:cNvPicPr>
            <a:picLocks noGrp="1" noChangeAspect="1"/>
          </p:cNvPicPr>
          <p:nvPr>
            <p:ph idx="1"/>
          </p:nvPr>
        </p:nvPicPr>
        <p:blipFill>
          <a:blip r:embed="rId2"/>
          <a:stretch>
            <a:fillRect/>
          </a:stretch>
        </p:blipFill>
        <p:spPr>
          <a:xfrm>
            <a:off x="2341600" y="3428999"/>
            <a:ext cx="7713390" cy="2670941"/>
          </a:xfrm>
        </p:spPr>
      </p:pic>
      <p:sp>
        <p:nvSpPr>
          <p:cNvPr id="8" name="TextBox 7">
            <a:extLst>
              <a:ext uri="{FF2B5EF4-FFF2-40B4-BE49-F238E27FC236}">
                <a16:creationId xmlns:a16="http://schemas.microsoft.com/office/drawing/2014/main" id="{3AB1BC49-7251-4E7B-8A6D-02FD284492A5}"/>
              </a:ext>
            </a:extLst>
          </p:cNvPr>
          <p:cNvSpPr txBox="1"/>
          <p:nvPr/>
        </p:nvSpPr>
        <p:spPr>
          <a:xfrm>
            <a:off x="2511833" y="1595068"/>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91C6D70F-DAAB-48CE-ADC5-11C5C6A884BB}"/>
              </a:ext>
            </a:extLst>
          </p:cNvPr>
          <p:cNvPicPr>
            <a:picLocks noChangeAspect="1"/>
          </p:cNvPicPr>
          <p:nvPr/>
        </p:nvPicPr>
        <p:blipFill>
          <a:blip r:embed="rId3"/>
          <a:stretch>
            <a:fillRect/>
          </a:stretch>
        </p:blipFill>
        <p:spPr>
          <a:xfrm>
            <a:off x="5849567" y="2141969"/>
            <a:ext cx="1810036" cy="879525"/>
          </a:xfrm>
          <a:prstGeom prst="rect">
            <a:avLst/>
          </a:prstGeom>
        </p:spPr>
      </p:pic>
      <p:cxnSp>
        <p:nvCxnSpPr>
          <p:cNvPr id="21" name="Straight Connector 20">
            <a:extLst>
              <a:ext uri="{FF2B5EF4-FFF2-40B4-BE49-F238E27FC236}">
                <a16:creationId xmlns:a16="http://schemas.microsoft.com/office/drawing/2014/main" id="{C03D67AE-08EA-4288-9D7C-3019261AB652}"/>
              </a:ext>
            </a:extLst>
          </p:cNvPr>
          <p:cNvCxnSpPr>
            <a:cxnSpLocks/>
          </p:cNvCxnSpPr>
          <p:nvPr/>
        </p:nvCxnSpPr>
        <p:spPr>
          <a:xfrm>
            <a:off x="1685271" y="3063781"/>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F9B837-9870-4BB7-95DE-8B6CF621D7E1}"/>
              </a:ext>
            </a:extLst>
          </p:cNvPr>
          <p:cNvSpPr txBox="1"/>
          <p:nvPr/>
        </p:nvSpPr>
        <p:spPr>
          <a:xfrm>
            <a:off x="2977020" y="415180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25" name="TextBox 24">
            <a:extLst>
              <a:ext uri="{FF2B5EF4-FFF2-40B4-BE49-F238E27FC236}">
                <a16:creationId xmlns:a16="http://schemas.microsoft.com/office/drawing/2014/main" id="{6FB2E468-A957-4D13-9E1C-0D95EDEA79B8}"/>
              </a:ext>
            </a:extLst>
          </p:cNvPr>
          <p:cNvSpPr txBox="1"/>
          <p:nvPr/>
        </p:nvSpPr>
        <p:spPr>
          <a:xfrm>
            <a:off x="3796701" y="2212400"/>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08568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pic>
        <p:nvPicPr>
          <p:cNvPr id="23" name="Content Placeholder 22">
            <a:extLst>
              <a:ext uri="{FF2B5EF4-FFF2-40B4-BE49-F238E27FC236}">
                <a16:creationId xmlns:a16="http://schemas.microsoft.com/office/drawing/2014/main" id="{8CF2E08E-C3F0-4E61-8DA4-5A60F9213299}"/>
              </a:ext>
            </a:extLst>
          </p:cNvPr>
          <p:cNvPicPr>
            <a:picLocks noGrp="1" noChangeAspect="1"/>
          </p:cNvPicPr>
          <p:nvPr>
            <p:ph idx="1"/>
          </p:nvPr>
        </p:nvPicPr>
        <p:blipFill>
          <a:blip r:embed="rId3"/>
          <a:stretch>
            <a:fillRect/>
          </a:stretch>
        </p:blipFill>
        <p:spPr>
          <a:xfrm>
            <a:off x="2356574" y="2004600"/>
            <a:ext cx="6917221" cy="4735857"/>
          </a:xfrm>
        </p:spPr>
      </p:pic>
      <p:sp>
        <p:nvSpPr>
          <p:cNvPr id="24" name="TextBox 23">
            <a:extLst>
              <a:ext uri="{FF2B5EF4-FFF2-40B4-BE49-F238E27FC236}">
                <a16:creationId xmlns:a16="http://schemas.microsoft.com/office/drawing/2014/main" id="{F08D7566-721A-4B8E-8B61-6E140507AB2C}"/>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25" name="Picture 24">
            <a:extLst>
              <a:ext uri="{FF2B5EF4-FFF2-40B4-BE49-F238E27FC236}">
                <a16:creationId xmlns:a16="http://schemas.microsoft.com/office/drawing/2014/main" id="{7F491561-4972-4953-9B6D-2770A08EA86F}"/>
              </a:ext>
            </a:extLst>
          </p:cNvPr>
          <p:cNvPicPr>
            <a:picLocks noChangeAspect="1"/>
          </p:cNvPicPr>
          <p:nvPr/>
        </p:nvPicPr>
        <p:blipFill>
          <a:blip r:embed="rId4"/>
          <a:stretch>
            <a:fillRect/>
          </a:stretch>
        </p:blipFill>
        <p:spPr>
          <a:xfrm>
            <a:off x="6954967" y="1033463"/>
            <a:ext cx="1352550" cy="657225"/>
          </a:xfrm>
          <a:prstGeom prst="rect">
            <a:avLst/>
          </a:prstGeom>
        </p:spPr>
      </p:pic>
      <p:cxnSp>
        <p:nvCxnSpPr>
          <p:cNvPr id="26" name="Straight Connector 25">
            <a:extLst>
              <a:ext uri="{FF2B5EF4-FFF2-40B4-BE49-F238E27FC236}">
                <a16:creationId xmlns:a16="http://schemas.microsoft.com/office/drawing/2014/main" id="{BD4A275A-2051-412D-996E-086C207B47A9}"/>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C004E2-6C1E-46F6-AE90-8E008F618FBA}"/>
              </a:ext>
            </a:extLst>
          </p:cNvPr>
          <p:cNvSpPr txBox="1"/>
          <p:nvPr/>
        </p:nvSpPr>
        <p:spPr>
          <a:xfrm>
            <a:off x="1081720" y="239668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30" name="TextBox 29">
            <a:extLst>
              <a:ext uri="{FF2B5EF4-FFF2-40B4-BE49-F238E27FC236}">
                <a16:creationId xmlns:a16="http://schemas.microsoft.com/office/drawing/2014/main" id="{592674C2-D073-4E9A-8CC6-FDA5F16A072D}"/>
              </a:ext>
            </a:extLst>
          </p:cNvPr>
          <p:cNvSpPr txBox="1"/>
          <p:nvPr/>
        </p:nvSpPr>
        <p:spPr>
          <a:xfrm>
            <a:off x="4478559" y="1097978"/>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pic>
        <p:nvPicPr>
          <p:cNvPr id="15" name="Content Placeholder 14">
            <a:extLst>
              <a:ext uri="{FF2B5EF4-FFF2-40B4-BE49-F238E27FC236}">
                <a16:creationId xmlns:a16="http://schemas.microsoft.com/office/drawing/2014/main" id="{41D744EB-72ED-494B-A25F-A2C841A549E9}"/>
              </a:ext>
            </a:extLst>
          </p:cNvPr>
          <p:cNvPicPr>
            <a:picLocks noGrp="1" noChangeAspect="1"/>
          </p:cNvPicPr>
          <p:nvPr>
            <p:ph idx="1"/>
          </p:nvPr>
        </p:nvPicPr>
        <p:blipFill>
          <a:blip r:embed="rId2"/>
          <a:stretch>
            <a:fillRect/>
          </a:stretch>
        </p:blipFill>
        <p:spPr>
          <a:xfrm>
            <a:off x="3157278" y="1781223"/>
            <a:ext cx="6953250" cy="3248025"/>
          </a:xfrm>
          <a:prstGeom prst="rect">
            <a:avLst/>
          </a:prstGeom>
        </p:spPr>
      </p:pic>
      <p:sp>
        <p:nvSpPr>
          <p:cNvPr id="6" name="TextBox 5">
            <a:extLst>
              <a:ext uri="{FF2B5EF4-FFF2-40B4-BE49-F238E27FC236}">
                <a16:creationId xmlns:a16="http://schemas.microsoft.com/office/drawing/2014/main" id="{152DFDBF-F73B-4EDA-9566-0E1DC1EAEC09}"/>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7" name="Picture 6">
            <a:extLst>
              <a:ext uri="{FF2B5EF4-FFF2-40B4-BE49-F238E27FC236}">
                <a16:creationId xmlns:a16="http://schemas.microsoft.com/office/drawing/2014/main" id="{943417AD-D13E-4947-B636-DC8EF8147E8F}"/>
              </a:ext>
            </a:extLst>
          </p:cNvPr>
          <p:cNvPicPr>
            <a:picLocks noChangeAspect="1"/>
          </p:cNvPicPr>
          <p:nvPr/>
        </p:nvPicPr>
        <p:blipFill>
          <a:blip r:embed="rId3"/>
          <a:stretch>
            <a:fillRect/>
          </a:stretch>
        </p:blipFill>
        <p:spPr>
          <a:xfrm>
            <a:off x="6954967" y="1033463"/>
            <a:ext cx="1352550" cy="657225"/>
          </a:xfrm>
          <a:prstGeom prst="rect">
            <a:avLst/>
          </a:prstGeom>
        </p:spPr>
      </p:pic>
      <p:cxnSp>
        <p:nvCxnSpPr>
          <p:cNvPr id="8" name="Straight Connector 7">
            <a:extLst>
              <a:ext uri="{FF2B5EF4-FFF2-40B4-BE49-F238E27FC236}">
                <a16:creationId xmlns:a16="http://schemas.microsoft.com/office/drawing/2014/main" id="{58CDE59E-6BC3-4ECF-9790-D495560682C6}"/>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5B7425-0D0E-460F-9067-3FF73F5C3A38}"/>
              </a:ext>
            </a:extLst>
          </p:cNvPr>
          <p:cNvPicPr>
            <a:picLocks noChangeAspect="1"/>
          </p:cNvPicPr>
          <p:nvPr/>
        </p:nvPicPr>
        <p:blipFill>
          <a:blip r:embed="rId4"/>
          <a:stretch>
            <a:fillRect/>
          </a:stretch>
        </p:blipFill>
        <p:spPr>
          <a:xfrm>
            <a:off x="3371850" y="5029248"/>
            <a:ext cx="5448300" cy="1724025"/>
          </a:xfrm>
          <a:prstGeom prst="rect">
            <a:avLst/>
          </a:prstGeom>
        </p:spPr>
      </p:pic>
      <p:cxnSp>
        <p:nvCxnSpPr>
          <p:cNvPr id="11" name="Straight Connector 10">
            <a:extLst>
              <a:ext uri="{FF2B5EF4-FFF2-40B4-BE49-F238E27FC236}">
                <a16:creationId xmlns:a16="http://schemas.microsoft.com/office/drawing/2014/main" id="{6D74997C-8859-4960-B3CC-049FA9E9A629}"/>
              </a:ext>
            </a:extLst>
          </p:cNvPr>
          <p:cNvCxnSpPr>
            <a:cxnSpLocks/>
          </p:cNvCxnSpPr>
          <p:nvPr/>
        </p:nvCxnSpPr>
        <p:spPr>
          <a:xfrm>
            <a:off x="2003745" y="493617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F1A499-7244-4C1E-B344-6CECAD6280C5}"/>
              </a:ext>
            </a:extLst>
          </p:cNvPr>
          <p:cNvSpPr txBox="1"/>
          <p:nvPr/>
        </p:nvSpPr>
        <p:spPr>
          <a:xfrm>
            <a:off x="1987488" y="292082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0" name="TextBox 9">
            <a:extLst>
              <a:ext uri="{FF2B5EF4-FFF2-40B4-BE49-F238E27FC236}">
                <a16:creationId xmlns:a16="http://schemas.microsoft.com/office/drawing/2014/main" id="{6B4C9666-11B7-4D9D-94CF-588D55DB6F2B}"/>
              </a:ext>
            </a:extLst>
          </p:cNvPr>
          <p:cNvSpPr txBox="1"/>
          <p:nvPr/>
        </p:nvSpPr>
        <p:spPr>
          <a:xfrm>
            <a:off x="4872842" y="1188902"/>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6EC60086-DC5F-4E4C-9692-522D68A3F14F}"/>
              </a:ext>
            </a:extLst>
          </p:cNvPr>
          <p:cNvSpPr txBox="1"/>
          <p:nvPr/>
        </p:nvSpPr>
        <p:spPr>
          <a:xfrm>
            <a:off x="1928306" y="5629708"/>
            <a:ext cx="1049839" cy="369332"/>
          </a:xfrm>
          <a:prstGeom prst="rect">
            <a:avLst/>
          </a:prstGeom>
          <a:noFill/>
        </p:spPr>
        <p:txBody>
          <a:bodyPr wrap="none" rtlCol="0">
            <a:spAutoFit/>
          </a:bodyPr>
          <a:lstStyle/>
          <a:p>
            <a:r>
              <a:rPr lang="en-US" b="1" dirty="0">
                <a:solidFill>
                  <a:srgbClr val="0070C0"/>
                </a:solidFill>
                <a:latin typeface="+mj-lt"/>
                <a:ea typeface="+mj-ea"/>
                <a:cs typeface="+mj-cs"/>
              </a:rPr>
              <a:t>Summary</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618998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pic>
        <p:nvPicPr>
          <p:cNvPr id="10" name="Content Placeholder 9">
            <a:extLst>
              <a:ext uri="{FF2B5EF4-FFF2-40B4-BE49-F238E27FC236}">
                <a16:creationId xmlns:a16="http://schemas.microsoft.com/office/drawing/2014/main" id="{D7141624-2733-4466-A248-2D1F5776C15A}"/>
              </a:ext>
            </a:extLst>
          </p:cNvPr>
          <p:cNvPicPr>
            <a:picLocks noGrp="1" noChangeAspect="1"/>
          </p:cNvPicPr>
          <p:nvPr>
            <p:ph idx="1"/>
          </p:nvPr>
        </p:nvPicPr>
        <p:blipFill>
          <a:blip r:embed="rId2"/>
          <a:stretch>
            <a:fillRect/>
          </a:stretch>
        </p:blipFill>
        <p:spPr>
          <a:xfrm>
            <a:off x="1760783" y="2275744"/>
            <a:ext cx="7721355" cy="3073338"/>
          </a:xfrm>
        </p:spPr>
      </p:pic>
      <p:sp>
        <p:nvSpPr>
          <p:cNvPr id="12" name="TextBox 11">
            <a:extLst>
              <a:ext uri="{FF2B5EF4-FFF2-40B4-BE49-F238E27FC236}">
                <a16:creationId xmlns:a16="http://schemas.microsoft.com/office/drawing/2014/main" id="{49DF8BCE-8F84-424F-AEDA-A528E288F09E}"/>
              </a:ext>
            </a:extLst>
          </p:cNvPr>
          <p:cNvSpPr txBox="1"/>
          <p:nvPr/>
        </p:nvSpPr>
        <p:spPr>
          <a:xfrm>
            <a:off x="3908685" y="607491"/>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1CBA302F-FD0D-4E24-8DC8-AFF60E09D5A3}"/>
              </a:ext>
            </a:extLst>
          </p:cNvPr>
          <p:cNvPicPr>
            <a:picLocks noChangeAspect="1"/>
          </p:cNvPicPr>
          <p:nvPr/>
        </p:nvPicPr>
        <p:blipFill>
          <a:blip r:embed="rId3"/>
          <a:stretch>
            <a:fillRect/>
          </a:stretch>
        </p:blipFill>
        <p:spPr>
          <a:xfrm>
            <a:off x="6954967" y="1008850"/>
            <a:ext cx="1352550" cy="657225"/>
          </a:xfrm>
          <a:prstGeom prst="rect">
            <a:avLst/>
          </a:prstGeom>
        </p:spPr>
      </p:pic>
      <p:cxnSp>
        <p:nvCxnSpPr>
          <p:cNvPr id="14" name="Straight Connector 13">
            <a:extLst>
              <a:ext uri="{FF2B5EF4-FFF2-40B4-BE49-F238E27FC236}">
                <a16:creationId xmlns:a16="http://schemas.microsoft.com/office/drawing/2014/main" id="{3FAA43F1-C57C-4493-8E5E-AB8389E05063}"/>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8BFAFF-2AC8-42C5-8973-D18506FCE814}"/>
              </a:ext>
            </a:extLst>
          </p:cNvPr>
          <p:cNvSpPr txBox="1"/>
          <p:nvPr/>
        </p:nvSpPr>
        <p:spPr>
          <a:xfrm>
            <a:off x="753396" y="3244334"/>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8" name="TextBox 17">
            <a:extLst>
              <a:ext uri="{FF2B5EF4-FFF2-40B4-BE49-F238E27FC236}">
                <a16:creationId xmlns:a16="http://schemas.microsoft.com/office/drawing/2014/main" id="{C8A9F2B1-E430-4774-88EA-715CA3BEC55D}"/>
              </a:ext>
            </a:extLst>
          </p:cNvPr>
          <p:cNvSpPr txBox="1"/>
          <p:nvPr/>
        </p:nvSpPr>
        <p:spPr>
          <a:xfrm>
            <a:off x="4965121" y="113958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84437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87A2890-2130-432A-94A4-8E6569D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817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EC9A2F81-F23D-4F2C-AF20-CCFB9E9D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802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5A1B2581-584A-4265-A98E-75CC39FFD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48126"/>
            <a:ext cx="32591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D0430122-4366-4F23-B17B-8973379F7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7454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4.2 Properties of Eigenvalues and Eigenvectors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18</a:t>
            </a:fld>
            <a:endParaRPr lang="en-US" b="1" dirty="0"/>
          </a:p>
        </p:txBody>
      </p:sp>
    </p:spTree>
    <p:extLst>
      <p:ext uri="{BB962C8B-B14F-4D97-AF65-F5344CB8AC3E}">
        <p14:creationId xmlns:p14="http://schemas.microsoft.com/office/powerpoint/2010/main" val="124046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90</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pic>
        <p:nvPicPr>
          <p:cNvPr id="4" name="Picture 3">
            <a:extLst>
              <a:ext uri="{FF2B5EF4-FFF2-40B4-BE49-F238E27FC236}">
                <a16:creationId xmlns:a16="http://schemas.microsoft.com/office/drawing/2014/main" id="{EA42CFFE-1E06-4B3F-8876-903263CB98E7}"/>
              </a:ext>
            </a:extLst>
          </p:cNvPr>
          <p:cNvPicPr>
            <a:picLocks noChangeAspect="1"/>
          </p:cNvPicPr>
          <p:nvPr/>
        </p:nvPicPr>
        <p:blipFill>
          <a:blip r:embed="rId2"/>
          <a:stretch>
            <a:fillRect/>
          </a:stretch>
        </p:blipFill>
        <p:spPr>
          <a:xfrm>
            <a:off x="4143375" y="1027906"/>
            <a:ext cx="4896224" cy="1325563"/>
          </a:xfrm>
          <a:prstGeom prst="rect">
            <a:avLst/>
          </a:prstGeom>
        </p:spPr>
      </p:pic>
      <p:grpSp>
        <p:nvGrpSpPr>
          <p:cNvPr id="12" name="Group 11">
            <a:extLst>
              <a:ext uri="{FF2B5EF4-FFF2-40B4-BE49-F238E27FC236}">
                <a16:creationId xmlns:a16="http://schemas.microsoft.com/office/drawing/2014/main" id="{A5E0013C-3D0E-4CAA-8B7F-C95655515D94}"/>
              </a:ext>
            </a:extLst>
          </p:cNvPr>
          <p:cNvGrpSpPr/>
          <p:nvPr/>
        </p:nvGrpSpPr>
        <p:grpSpPr>
          <a:xfrm>
            <a:off x="2000635" y="2685254"/>
            <a:ext cx="7567228" cy="2960705"/>
            <a:chOff x="2624137" y="2685255"/>
            <a:chExt cx="6943725" cy="2396332"/>
          </a:xfrm>
        </p:grpSpPr>
        <p:pic>
          <p:nvPicPr>
            <p:cNvPr id="8" name="Picture 7">
              <a:extLst>
                <a:ext uri="{FF2B5EF4-FFF2-40B4-BE49-F238E27FC236}">
                  <a16:creationId xmlns:a16="http://schemas.microsoft.com/office/drawing/2014/main" id="{AF2C7488-3513-4FCE-92AC-05E7F3AEE83C}"/>
                </a:ext>
              </a:extLst>
            </p:cNvPr>
            <p:cNvPicPr>
              <a:picLocks noChangeAspect="1"/>
            </p:cNvPicPr>
            <p:nvPr/>
          </p:nvPicPr>
          <p:blipFill>
            <a:blip r:embed="rId3"/>
            <a:stretch>
              <a:fillRect/>
            </a:stretch>
          </p:blipFill>
          <p:spPr>
            <a:xfrm>
              <a:off x="2624137" y="2862262"/>
              <a:ext cx="6943725" cy="2219325"/>
            </a:xfrm>
            <a:prstGeom prst="rect">
              <a:avLst/>
            </a:prstGeom>
          </p:spPr>
        </p:pic>
        <p:pic>
          <p:nvPicPr>
            <p:cNvPr id="11" name="Picture 10">
              <a:extLst>
                <a:ext uri="{FF2B5EF4-FFF2-40B4-BE49-F238E27FC236}">
                  <a16:creationId xmlns:a16="http://schemas.microsoft.com/office/drawing/2014/main" id="{61C816D9-8D75-4E44-8A0B-E62CB2A947DC}"/>
                </a:ext>
              </a:extLst>
            </p:cNvPr>
            <p:cNvPicPr>
              <a:picLocks noChangeAspect="1"/>
            </p:cNvPicPr>
            <p:nvPr/>
          </p:nvPicPr>
          <p:blipFill>
            <a:blip r:embed="rId4"/>
            <a:stretch>
              <a:fillRect/>
            </a:stretch>
          </p:blipFill>
          <p:spPr>
            <a:xfrm>
              <a:off x="2986087" y="2685255"/>
              <a:ext cx="1266825" cy="561975"/>
            </a:xfrm>
            <a:prstGeom prst="rect">
              <a:avLst/>
            </a:prstGeom>
          </p:spPr>
        </p:pic>
      </p:grpSp>
      <p:sp>
        <p:nvSpPr>
          <p:cNvPr id="15" name="TextBox 14">
            <a:extLst>
              <a:ext uri="{FF2B5EF4-FFF2-40B4-BE49-F238E27FC236}">
                <a16:creationId xmlns:a16="http://schemas.microsoft.com/office/drawing/2014/main" id="{9FF15F6E-890B-4E32-8A2B-5CA713C95A5D}"/>
              </a:ext>
            </a:extLst>
          </p:cNvPr>
          <p:cNvSpPr txBox="1"/>
          <p:nvPr/>
        </p:nvSpPr>
        <p:spPr>
          <a:xfrm>
            <a:off x="901394" y="3508256"/>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1B18CE14-3AEB-406A-AB94-606065150502}"/>
              </a:ext>
            </a:extLst>
          </p:cNvPr>
          <p:cNvSpPr txBox="1"/>
          <p:nvPr/>
        </p:nvSpPr>
        <p:spPr>
          <a:xfrm>
            <a:off x="3047909" y="137187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14713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4.1 Eigenvalues and Eigenvectors</a:t>
            </a:r>
          </a:p>
        </p:txBody>
      </p:sp>
      <p:sp>
        <p:nvSpPr>
          <p:cNvPr id="3" name="TextBox 2">
            <a:extLst>
              <a:ext uri="{FF2B5EF4-FFF2-40B4-BE49-F238E27FC236}">
                <a16:creationId xmlns:a16="http://schemas.microsoft.com/office/drawing/2014/main" id="{85DD8953-EFD0-48C1-B4E5-A76C65409C06}"/>
              </a:ext>
            </a:extLst>
          </p:cNvPr>
          <p:cNvSpPr txBox="1"/>
          <p:nvPr/>
        </p:nvSpPr>
        <p:spPr>
          <a:xfrm>
            <a:off x="1694576" y="4882393"/>
            <a:ext cx="184731" cy="369332"/>
          </a:xfrm>
          <a:prstGeom prst="rect">
            <a:avLst/>
          </a:prstGeom>
          <a:noFill/>
        </p:spPr>
        <p:txBody>
          <a:bodyPr wrap="none" rtlCol="0">
            <a:spAutoFit/>
          </a:bodyPr>
          <a:lstStyle/>
          <a:p>
            <a:endParaRPr lang="en-US" dirty="0"/>
          </a:p>
        </p:txBody>
      </p:sp>
      <p:grpSp>
        <p:nvGrpSpPr>
          <p:cNvPr id="4" name="Group 3">
            <a:extLst>
              <a:ext uri="{FF2B5EF4-FFF2-40B4-BE49-F238E27FC236}">
                <a16:creationId xmlns:a16="http://schemas.microsoft.com/office/drawing/2014/main" id="{7CA2E161-0939-D25F-3C8B-F370298A3FE6}"/>
              </a:ext>
            </a:extLst>
          </p:cNvPr>
          <p:cNvGrpSpPr/>
          <p:nvPr/>
        </p:nvGrpSpPr>
        <p:grpSpPr>
          <a:xfrm>
            <a:off x="2819590" y="4888468"/>
            <a:ext cx="6552819" cy="369332"/>
            <a:chOff x="2819590" y="4888468"/>
            <a:chExt cx="6552819" cy="369332"/>
          </a:xfrm>
        </p:grpSpPr>
        <p:sp>
          <p:nvSpPr>
            <p:cNvPr id="5" name="TextBox 4">
              <a:extLst>
                <a:ext uri="{FF2B5EF4-FFF2-40B4-BE49-F238E27FC236}">
                  <a16:creationId xmlns:a16="http://schemas.microsoft.com/office/drawing/2014/main" id="{8D7DDC94-5D2F-4009-9864-127D857937CB}"/>
                </a:ext>
              </a:extLst>
            </p:cNvPr>
            <p:cNvSpPr txBox="1"/>
            <p:nvPr/>
          </p:nvSpPr>
          <p:spPr>
            <a:xfrm>
              <a:off x="2819590" y="4888468"/>
              <a:ext cx="6552819" cy="369332"/>
            </a:xfrm>
            <a:prstGeom prst="rect">
              <a:avLst/>
            </a:prstGeom>
            <a:noFill/>
          </p:spPr>
          <p:txBody>
            <a:bodyPr wrap="none" rtlCol="0">
              <a:spAutoFit/>
            </a:bodyPr>
            <a:lstStyle/>
            <a:p>
              <a:r>
                <a:rPr lang="en-US" dirty="0"/>
                <a:t>Do we ever have the case where                    where a is some scalar?</a:t>
              </a:r>
            </a:p>
          </p:txBody>
        </p:sp>
        <p:pic>
          <p:nvPicPr>
            <p:cNvPr id="7" name="Picture 6">
              <a:extLst>
                <a:ext uri="{FF2B5EF4-FFF2-40B4-BE49-F238E27FC236}">
                  <a16:creationId xmlns:a16="http://schemas.microsoft.com/office/drawing/2014/main" id="{01E61253-53BE-4999-B336-B6EB1B78C82C}"/>
                </a:ext>
              </a:extLst>
            </p:cNvPr>
            <p:cNvPicPr>
              <a:picLocks noChangeAspect="1"/>
            </p:cNvPicPr>
            <p:nvPr/>
          </p:nvPicPr>
          <p:blipFill>
            <a:blip r:embed="rId2"/>
            <a:stretch>
              <a:fillRect/>
            </a:stretch>
          </p:blipFill>
          <p:spPr>
            <a:xfrm>
              <a:off x="6005178" y="4949309"/>
              <a:ext cx="904875" cy="247650"/>
            </a:xfrm>
            <a:prstGeom prst="rect">
              <a:avLst/>
            </a:prstGeom>
          </p:spPr>
        </p:pic>
      </p:gr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p:txBody>
          <a:bodyPr/>
          <a:lstStyle/>
          <a:p>
            <a:r>
              <a:rPr lang="en-US" b="1" dirty="0">
                <a:solidFill>
                  <a:srgbClr val="0070C0"/>
                </a:solidFill>
              </a:rPr>
              <a:t>The Eigenvectors and Eigenvalues of A and A</a:t>
            </a:r>
            <a:r>
              <a:rPr lang="en-US" b="1" baseline="30000" dirty="0">
                <a:solidFill>
                  <a:srgbClr val="0070C0"/>
                </a:solidFill>
              </a:rPr>
              <a:t>-1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422812-A9B8-4CC7-BF86-5E93A4E6CD38}"/>
                  </a:ext>
                </a:extLst>
              </p:cNvPr>
              <p:cNvSpPr txBox="1"/>
              <p:nvPr/>
            </p:nvSpPr>
            <p:spPr>
              <a:xfrm>
                <a:off x="1345533" y="1690688"/>
                <a:ext cx="7439024" cy="830997"/>
              </a:xfrm>
              <a:prstGeom prst="rect">
                <a:avLst/>
              </a:prstGeom>
              <a:noFill/>
            </p:spPr>
            <p:txBody>
              <a:bodyPr wrap="none" rtlCol="0">
                <a:spAutoFit/>
              </a:bodyPr>
              <a:lstStyle/>
              <a:p>
                <a:r>
                  <a:rPr lang="en-US" sz="2400" dirty="0"/>
                  <a:t>If </a:t>
                </a:r>
                <a14:m>
                  <m:oMath xmlns:m="http://schemas.openxmlformats.org/officeDocument/2006/math">
                    <m:r>
                      <a:rPr lang="en-US" sz="2400" i="1" smtClean="0">
                        <a:latin typeface="Cambria Math" panose="02040503050406030204" pitchFamily="18" charset="0"/>
                      </a:rPr>
                      <m:t>𝜆</m:t>
                    </m:r>
                  </m:oMath>
                </a14:m>
                <a:r>
                  <a:rPr lang="en-US" sz="2400" dirty="0"/>
                  <a:t> is an eigenvalue of A, then 1/</a:t>
                </a:r>
                <a14:m>
                  <m:oMath xmlns:m="http://schemas.openxmlformats.org/officeDocument/2006/math">
                    <m:r>
                      <a:rPr lang="en-US" sz="2400" i="1">
                        <a:latin typeface="Cambria Math" panose="02040503050406030204" pitchFamily="18" charset="0"/>
                      </a:rPr>
                      <m:t>𝜆</m:t>
                    </m:r>
                  </m:oMath>
                </a14:m>
                <a:r>
                  <a:rPr lang="en-US" sz="2400" dirty="0"/>
                  <a:t> is an eigenvalue of A</a:t>
                </a:r>
                <a:r>
                  <a:rPr lang="en-US" sz="2400" baseline="30000" dirty="0"/>
                  <a:t>-1</a:t>
                </a:r>
                <a:r>
                  <a:rPr lang="en-US" sz="2400" dirty="0"/>
                  <a:t>.</a:t>
                </a:r>
              </a:p>
              <a:p>
                <a:r>
                  <a:rPr lang="en-US" sz="2400" dirty="0"/>
                  <a:t>The corresponding eigenvectors are the same.</a:t>
                </a:r>
              </a:p>
            </p:txBody>
          </p:sp>
        </mc:Choice>
        <mc:Fallback xmlns="">
          <p:sp>
            <p:nvSpPr>
              <p:cNvPr id="7" name="TextBox 6">
                <a:extLst>
                  <a:ext uri="{FF2B5EF4-FFF2-40B4-BE49-F238E27FC236}">
                    <a16:creationId xmlns:a16="http://schemas.microsoft.com/office/drawing/2014/main" id="{25422812-A9B8-4CC7-BF86-5E93A4E6CD38}"/>
                  </a:ext>
                </a:extLst>
              </p:cNvPr>
              <p:cNvSpPr txBox="1">
                <a:spLocks noRot="1" noChangeAspect="1" noMove="1" noResize="1" noEditPoints="1" noAdjustHandles="1" noChangeArrowheads="1" noChangeShapeType="1" noTextEdit="1"/>
              </p:cNvSpPr>
              <p:nvPr/>
            </p:nvSpPr>
            <p:spPr>
              <a:xfrm>
                <a:off x="1345533" y="1690688"/>
                <a:ext cx="7439024" cy="830997"/>
              </a:xfrm>
              <a:prstGeom prst="rect">
                <a:avLst/>
              </a:prstGeom>
              <a:blipFill>
                <a:blip r:embed="rId2"/>
                <a:stretch>
                  <a:fillRect l="-1311" t="-5839" b="-153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2637005-595F-4E6F-81C1-89388A09A46A}"/>
              </a:ext>
            </a:extLst>
          </p:cNvPr>
          <p:cNvPicPr>
            <a:picLocks noChangeAspect="1"/>
          </p:cNvPicPr>
          <p:nvPr/>
        </p:nvPicPr>
        <p:blipFill>
          <a:blip r:embed="rId3"/>
          <a:stretch>
            <a:fillRect/>
          </a:stretch>
        </p:blipFill>
        <p:spPr>
          <a:xfrm>
            <a:off x="1302076" y="2938145"/>
            <a:ext cx="8696325" cy="3495675"/>
          </a:xfrm>
          <a:prstGeom prst="rect">
            <a:avLst/>
          </a:prstGeom>
        </p:spPr>
      </p:pic>
    </p:spTree>
    <p:extLst>
      <p:ext uri="{BB962C8B-B14F-4D97-AF65-F5344CB8AC3E}">
        <p14:creationId xmlns:p14="http://schemas.microsoft.com/office/powerpoint/2010/main" val="35692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a:xfrm>
            <a:off x="838200" y="365125"/>
            <a:ext cx="10515600" cy="696561"/>
          </a:xfrm>
        </p:spPr>
        <p:txBody>
          <a:bodyPr/>
          <a:lstStyle/>
          <a:p>
            <a:r>
              <a:rPr lang="en-US" b="1" dirty="0">
                <a:solidFill>
                  <a:srgbClr val="0070C0"/>
                </a:solidFill>
              </a:rPr>
              <a:t>The Eigenvectors and Eigenvalues of A and A</a:t>
            </a:r>
            <a:r>
              <a:rPr lang="en-US" b="1" baseline="30000" dirty="0">
                <a:solidFill>
                  <a:srgbClr val="0070C0"/>
                </a:solidFill>
              </a:rPr>
              <a:t>T</a:t>
            </a:r>
          </a:p>
        </p:txBody>
      </p:sp>
      <p:pic>
        <p:nvPicPr>
          <p:cNvPr id="5" name="Picture 4">
            <a:extLst>
              <a:ext uri="{FF2B5EF4-FFF2-40B4-BE49-F238E27FC236}">
                <a16:creationId xmlns:a16="http://schemas.microsoft.com/office/drawing/2014/main" id="{3DA35849-64F0-4C0D-961A-7B31142389C4}"/>
              </a:ext>
            </a:extLst>
          </p:cNvPr>
          <p:cNvPicPr>
            <a:picLocks noChangeAspect="1"/>
          </p:cNvPicPr>
          <p:nvPr/>
        </p:nvPicPr>
        <p:blipFill>
          <a:blip r:embed="rId2"/>
          <a:stretch>
            <a:fillRect/>
          </a:stretch>
        </p:blipFill>
        <p:spPr>
          <a:xfrm>
            <a:off x="1233402" y="2184287"/>
            <a:ext cx="8100842" cy="4432095"/>
          </a:xfrm>
          <a:prstGeom prst="rect">
            <a:avLst/>
          </a:prstGeom>
        </p:spPr>
      </p:pic>
      <p:sp>
        <p:nvSpPr>
          <p:cNvPr id="8" name="TextBox 7">
            <a:extLst>
              <a:ext uri="{FF2B5EF4-FFF2-40B4-BE49-F238E27FC236}">
                <a16:creationId xmlns:a16="http://schemas.microsoft.com/office/drawing/2014/main" id="{B6D6AC40-225E-44D6-8530-1605D56939E6}"/>
              </a:ext>
            </a:extLst>
          </p:cNvPr>
          <p:cNvSpPr txBox="1"/>
          <p:nvPr/>
        </p:nvSpPr>
        <p:spPr>
          <a:xfrm>
            <a:off x="1324040" y="1333598"/>
            <a:ext cx="7727906" cy="369332"/>
          </a:xfrm>
          <a:prstGeom prst="rect">
            <a:avLst/>
          </a:prstGeom>
          <a:noFill/>
        </p:spPr>
        <p:txBody>
          <a:bodyPr wrap="square">
            <a:spAutoFit/>
          </a:bodyPr>
          <a:lstStyle/>
          <a:p>
            <a:r>
              <a:rPr lang="en-US" b="1" dirty="0"/>
              <a:t>The Eigenvalues of A and A</a:t>
            </a:r>
            <a:r>
              <a:rPr lang="en-US" b="1" baseline="30000" dirty="0"/>
              <a:t>T</a:t>
            </a:r>
            <a:r>
              <a:rPr lang="en-US" b="1" dirty="0"/>
              <a:t>  are the same, but eigenvectors are different.</a:t>
            </a:r>
            <a:r>
              <a:rPr lang="en-US" b="1" baseline="30000" dirty="0"/>
              <a:t> </a:t>
            </a:r>
            <a:endParaRPr lang="en-US" dirty="0"/>
          </a:p>
        </p:txBody>
      </p:sp>
    </p:spTree>
    <p:extLst>
      <p:ext uri="{BB962C8B-B14F-4D97-AF65-F5344CB8AC3E}">
        <p14:creationId xmlns:p14="http://schemas.microsoft.com/office/powerpoint/2010/main" val="22105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CA4E4-E46D-47D0-BFD8-05C5FCFF79F1}"/>
              </a:ext>
            </a:extLst>
          </p:cNvPr>
          <p:cNvPicPr>
            <a:picLocks noChangeAspect="1"/>
          </p:cNvPicPr>
          <p:nvPr/>
        </p:nvPicPr>
        <p:blipFill>
          <a:blip r:embed="rId2"/>
          <a:stretch>
            <a:fillRect/>
          </a:stretch>
        </p:blipFill>
        <p:spPr>
          <a:xfrm>
            <a:off x="110466" y="248011"/>
            <a:ext cx="8245038" cy="5409743"/>
          </a:xfrm>
          <a:prstGeom prst="rect">
            <a:avLst/>
          </a:prstGeom>
        </p:spPr>
      </p:pic>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pic>
        <p:nvPicPr>
          <p:cNvPr id="7" name="Picture 6" descr="\operatorname{tr}(A) = \sum_{i=1}^n A_{i i} = \sum_{i=1}^n \lambda_i = \lambda_1+ \lambda_2 +\cdots+ \lambda_n">
            <a:extLst>
              <a:ext uri="{FF2B5EF4-FFF2-40B4-BE49-F238E27FC236}">
                <a16:creationId xmlns:a16="http://schemas.microsoft.com/office/drawing/2014/main" id="{F06B9FAB-2DCB-4BA1-8E0E-AE26D5BE93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1826" y="3981322"/>
            <a:ext cx="4424714" cy="774785"/>
          </a:xfrm>
          <a:prstGeom prst="rect">
            <a:avLst/>
          </a:prstGeom>
          <a:noFill/>
          <a:ln>
            <a:noFill/>
          </a:ln>
        </p:spPr>
      </p:pic>
      <p:pic>
        <p:nvPicPr>
          <p:cNvPr id="8" name="Picture 7" descr="\operatorname{det}(A) = \prod_{i=1}^n \lambda_i=\lambda_1\lambda_2\cdots\lambda_n">
            <a:extLst>
              <a:ext uri="{FF2B5EF4-FFF2-40B4-BE49-F238E27FC236}">
                <a16:creationId xmlns:a16="http://schemas.microsoft.com/office/drawing/2014/main" id="{6F699A49-12C1-4459-8962-620ACB8063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0213" y="4952383"/>
            <a:ext cx="3412123" cy="963602"/>
          </a:xfrm>
          <a:prstGeom prst="rect">
            <a:avLst/>
          </a:prstGeom>
          <a:noFill/>
          <a:ln>
            <a:noFill/>
          </a:ln>
        </p:spPr>
      </p:pic>
    </p:spTree>
    <p:extLst>
      <p:ext uri="{BB962C8B-B14F-4D97-AF65-F5344CB8AC3E}">
        <p14:creationId xmlns:p14="http://schemas.microsoft.com/office/powerpoint/2010/main" val="118769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480B785-17BC-42A1-9E37-8BB4474CFFE5}"/>
              </a:ext>
            </a:extLst>
          </p:cNvPr>
          <p:cNvGrpSpPr/>
          <p:nvPr/>
        </p:nvGrpSpPr>
        <p:grpSpPr>
          <a:xfrm>
            <a:off x="2749798" y="1607588"/>
            <a:ext cx="5738291" cy="2486706"/>
            <a:chOff x="2749798" y="1607588"/>
            <a:chExt cx="5738291" cy="2486706"/>
          </a:xfrm>
        </p:grpSpPr>
        <p:pic>
          <p:nvPicPr>
            <p:cNvPr id="10" name="Picture 9">
              <a:extLst>
                <a:ext uri="{FF2B5EF4-FFF2-40B4-BE49-F238E27FC236}">
                  <a16:creationId xmlns:a16="http://schemas.microsoft.com/office/drawing/2014/main" id="{7E8EF898-E702-4001-94A7-15664E2F920E}"/>
                </a:ext>
              </a:extLst>
            </p:cNvPr>
            <p:cNvPicPr>
              <a:picLocks noChangeAspect="1"/>
            </p:cNvPicPr>
            <p:nvPr/>
          </p:nvPicPr>
          <p:blipFill>
            <a:blip r:embed="rId2"/>
            <a:stretch>
              <a:fillRect/>
            </a:stretch>
          </p:blipFill>
          <p:spPr>
            <a:xfrm>
              <a:off x="3135039" y="1684469"/>
              <a:ext cx="5353050" cy="2409825"/>
            </a:xfrm>
            <a:prstGeom prst="rect">
              <a:avLst/>
            </a:prstGeom>
          </p:spPr>
        </p:pic>
        <p:pic>
          <p:nvPicPr>
            <p:cNvPr id="25" name="Picture 24">
              <a:extLst>
                <a:ext uri="{FF2B5EF4-FFF2-40B4-BE49-F238E27FC236}">
                  <a16:creationId xmlns:a16="http://schemas.microsoft.com/office/drawing/2014/main" id="{578FE4D8-AAB2-41BF-B226-90F6825F14F4}"/>
                </a:ext>
              </a:extLst>
            </p:cNvPr>
            <p:cNvPicPr>
              <a:picLocks noChangeAspect="1"/>
            </p:cNvPicPr>
            <p:nvPr/>
          </p:nvPicPr>
          <p:blipFill>
            <a:blip r:embed="rId3"/>
            <a:stretch>
              <a:fillRect/>
            </a:stretch>
          </p:blipFill>
          <p:spPr>
            <a:xfrm>
              <a:off x="2749798" y="1607588"/>
              <a:ext cx="1362075" cy="409575"/>
            </a:xfrm>
            <a:prstGeom prst="rect">
              <a:avLst/>
            </a:prstGeom>
          </p:spPr>
        </p:pic>
      </p:grpSp>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Example 92</a:t>
            </a:r>
          </a:p>
        </p:txBody>
      </p:sp>
      <p:cxnSp>
        <p:nvCxnSpPr>
          <p:cNvPr id="5" name="Straight Connector 4">
            <a:extLst>
              <a:ext uri="{FF2B5EF4-FFF2-40B4-BE49-F238E27FC236}">
                <a16:creationId xmlns:a16="http://schemas.microsoft.com/office/drawing/2014/main" id="{F70F2A20-7DCE-45FA-9B77-387B187F8BE1}"/>
              </a:ext>
            </a:extLst>
          </p:cNvPr>
          <p:cNvCxnSpPr>
            <a:cxnSpLocks/>
          </p:cNvCxnSpPr>
          <p:nvPr/>
        </p:nvCxnSpPr>
        <p:spPr>
          <a:xfrm>
            <a:off x="1719309" y="1546413"/>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DDCE62-A85F-42D2-9D53-ABD3AF2A8E30}"/>
              </a:ext>
            </a:extLst>
          </p:cNvPr>
          <p:cNvPicPr>
            <a:picLocks noChangeAspect="1"/>
          </p:cNvPicPr>
          <p:nvPr/>
        </p:nvPicPr>
        <p:blipFill>
          <a:blip r:embed="rId4"/>
          <a:stretch>
            <a:fillRect/>
          </a:stretch>
        </p:blipFill>
        <p:spPr>
          <a:xfrm>
            <a:off x="4655409" y="790021"/>
            <a:ext cx="5095875" cy="571500"/>
          </a:xfrm>
          <a:prstGeom prst="rect">
            <a:avLst/>
          </a:prstGeom>
        </p:spPr>
      </p:pic>
      <p:pic>
        <p:nvPicPr>
          <p:cNvPr id="14" name="Picture 13">
            <a:extLst>
              <a:ext uri="{FF2B5EF4-FFF2-40B4-BE49-F238E27FC236}">
                <a16:creationId xmlns:a16="http://schemas.microsoft.com/office/drawing/2014/main" id="{912FC989-EBE1-43E6-9DDB-8B5CBD136F17}"/>
              </a:ext>
            </a:extLst>
          </p:cNvPr>
          <p:cNvPicPr>
            <a:picLocks noChangeAspect="1"/>
          </p:cNvPicPr>
          <p:nvPr/>
        </p:nvPicPr>
        <p:blipFill>
          <a:blip r:embed="rId5"/>
          <a:stretch>
            <a:fillRect/>
          </a:stretch>
        </p:blipFill>
        <p:spPr>
          <a:xfrm>
            <a:off x="599815" y="4394360"/>
            <a:ext cx="4638675" cy="1952625"/>
          </a:xfrm>
          <a:prstGeom prst="rect">
            <a:avLst/>
          </a:prstGeom>
        </p:spPr>
      </p:pic>
      <p:pic>
        <p:nvPicPr>
          <p:cNvPr id="16" name="Picture 15">
            <a:extLst>
              <a:ext uri="{FF2B5EF4-FFF2-40B4-BE49-F238E27FC236}">
                <a16:creationId xmlns:a16="http://schemas.microsoft.com/office/drawing/2014/main" id="{B280A9A8-556B-4A57-A481-D0665672C287}"/>
              </a:ext>
            </a:extLst>
          </p:cNvPr>
          <p:cNvPicPr>
            <a:picLocks noChangeAspect="1"/>
          </p:cNvPicPr>
          <p:nvPr/>
        </p:nvPicPr>
        <p:blipFill>
          <a:blip r:embed="rId6"/>
          <a:stretch>
            <a:fillRect/>
          </a:stretch>
        </p:blipFill>
        <p:spPr>
          <a:xfrm>
            <a:off x="5811564" y="4329592"/>
            <a:ext cx="2971800" cy="257175"/>
          </a:xfrm>
          <a:prstGeom prst="rect">
            <a:avLst/>
          </a:prstGeom>
        </p:spPr>
      </p:pic>
      <p:pic>
        <p:nvPicPr>
          <p:cNvPr id="18" name="Picture 17">
            <a:extLst>
              <a:ext uri="{FF2B5EF4-FFF2-40B4-BE49-F238E27FC236}">
                <a16:creationId xmlns:a16="http://schemas.microsoft.com/office/drawing/2014/main" id="{624479C9-25BD-4C7C-A32A-8CE8536A9DEA}"/>
              </a:ext>
            </a:extLst>
          </p:cNvPr>
          <p:cNvPicPr>
            <a:picLocks noChangeAspect="1"/>
          </p:cNvPicPr>
          <p:nvPr/>
        </p:nvPicPr>
        <p:blipFill>
          <a:blip r:embed="rId7"/>
          <a:stretch>
            <a:fillRect/>
          </a:stretch>
        </p:blipFill>
        <p:spPr>
          <a:xfrm>
            <a:off x="5661828" y="4700646"/>
            <a:ext cx="4724400" cy="1581150"/>
          </a:xfrm>
          <a:prstGeom prst="rect">
            <a:avLst/>
          </a:prstGeom>
        </p:spPr>
      </p:pic>
      <p:sp>
        <p:nvSpPr>
          <p:cNvPr id="21" name="TextBox 20">
            <a:extLst>
              <a:ext uri="{FF2B5EF4-FFF2-40B4-BE49-F238E27FC236}">
                <a16:creationId xmlns:a16="http://schemas.microsoft.com/office/drawing/2014/main" id="{ECF07DB2-DF34-4D6F-9E04-C127D04BBF97}"/>
              </a:ext>
            </a:extLst>
          </p:cNvPr>
          <p:cNvSpPr txBox="1"/>
          <p:nvPr/>
        </p:nvSpPr>
        <p:spPr>
          <a:xfrm>
            <a:off x="5661828" y="512909"/>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
        <p:nvSpPr>
          <p:cNvPr id="23" name="TextBox 22">
            <a:extLst>
              <a:ext uri="{FF2B5EF4-FFF2-40B4-BE49-F238E27FC236}">
                <a16:creationId xmlns:a16="http://schemas.microsoft.com/office/drawing/2014/main" id="{713C3661-6AF9-4704-B75F-DA6519DBE627}"/>
              </a:ext>
            </a:extLst>
          </p:cNvPr>
          <p:cNvSpPr txBox="1"/>
          <p:nvPr/>
        </p:nvSpPr>
        <p:spPr>
          <a:xfrm>
            <a:off x="3430835" y="216025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741168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pic>
        <p:nvPicPr>
          <p:cNvPr id="3" name="Picture 2">
            <a:extLst>
              <a:ext uri="{FF2B5EF4-FFF2-40B4-BE49-F238E27FC236}">
                <a16:creationId xmlns:a16="http://schemas.microsoft.com/office/drawing/2014/main" id="{EE4718FF-F102-4CD6-B503-25C31960F004}"/>
              </a:ext>
            </a:extLst>
          </p:cNvPr>
          <p:cNvPicPr>
            <a:picLocks noChangeAspect="1"/>
          </p:cNvPicPr>
          <p:nvPr/>
        </p:nvPicPr>
        <p:blipFill>
          <a:blip r:embed="rId2"/>
          <a:stretch>
            <a:fillRect/>
          </a:stretch>
        </p:blipFill>
        <p:spPr>
          <a:xfrm>
            <a:off x="1306450" y="1575991"/>
            <a:ext cx="8595268" cy="809783"/>
          </a:xfrm>
          <a:prstGeom prst="rect">
            <a:avLst/>
          </a:prstGeom>
        </p:spPr>
      </p:pic>
      <p:pic>
        <p:nvPicPr>
          <p:cNvPr id="8" name="Picture 7">
            <a:extLst>
              <a:ext uri="{FF2B5EF4-FFF2-40B4-BE49-F238E27FC236}">
                <a16:creationId xmlns:a16="http://schemas.microsoft.com/office/drawing/2014/main" id="{E44E8AFE-C5AB-49F4-98A1-585E6BC949ED}"/>
              </a:ext>
            </a:extLst>
          </p:cNvPr>
          <p:cNvPicPr>
            <a:picLocks noChangeAspect="1"/>
          </p:cNvPicPr>
          <p:nvPr/>
        </p:nvPicPr>
        <p:blipFill>
          <a:blip r:embed="rId3"/>
          <a:stretch>
            <a:fillRect/>
          </a:stretch>
        </p:blipFill>
        <p:spPr>
          <a:xfrm>
            <a:off x="1547552" y="2847529"/>
            <a:ext cx="8888141" cy="3241986"/>
          </a:xfrm>
          <a:prstGeom prst="rect">
            <a:avLst/>
          </a:prstGeom>
        </p:spPr>
      </p:pic>
    </p:spTree>
    <p:extLst>
      <p:ext uri="{BB962C8B-B14F-4D97-AF65-F5344CB8AC3E}">
        <p14:creationId xmlns:p14="http://schemas.microsoft.com/office/powerpoint/2010/main" val="2002108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3E61B-D196-4FBE-9EF3-07747A8BEC4C}"/>
              </a:ext>
            </a:extLst>
          </p:cNvPr>
          <p:cNvPicPr>
            <a:picLocks noChangeAspect="1"/>
          </p:cNvPicPr>
          <p:nvPr/>
        </p:nvPicPr>
        <p:blipFill>
          <a:blip r:embed="rId2"/>
          <a:stretch>
            <a:fillRect/>
          </a:stretch>
        </p:blipFill>
        <p:spPr>
          <a:xfrm>
            <a:off x="473282" y="0"/>
            <a:ext cx="8741574" cy="6858000"/>
          </a:xfrm>
          <a:prstGeom prst="rect">
            <a:avLst/>
          </a:prstGeom>
        </p:spPr>
      </p:pic>
      <p:sp>
        <p:nvSpPr>
          <p:cNvPr id="4" name="TextBox 3">
            <a:extLst>
              <a:ext uri="{FF2B5EF4-FFF2-40B4-BE49-F238E27FC236}">
                <a16:creationId xmlns:a16="http://schemas.microsoft.com/office/drawing/2014/main" id="{4B805530-789A-4403-B5A0-614FA2C3703B}"/>
              </a:ext>
            </a:extLst>
          </p:cNvPr>
          <p:cNvSpPr txBox="1"/>
          <p:nvPr/>
        </p:nvSpPr>
        <p:spPr>
          <a:xfrm>
            <a:off x="7977986" y="2896622"/>
            <a:ext cx="4163704" cy="2308324"/>
          </a:xfrm>
          <a:prstGeom prst="rect">
            <a:avLst/>
          </a:prstGeom>
          <a:noFill/>
        </p:spPr>
        <p:txBody>
          <a:bodyPr wrap="none" rtlCol="0">
            <a:spAutoFit/>
          </a:bodyPr>
          <a:lstStyle/>
          <a:p>
            <a:r>
              <a:rPr lang="en-US" dirty="0"/>
              <a:t>Observe that a 2x2 matrix may have</a:t>
            </a:r>
            <a:br>
              <a:rPr lang="en-US" dirty="0"/>
            </a:br>
            <a:r>
              <a:rPr lang="en-US" dirty="0"/>
              <a:t>only one eigenvalue.</a:t>
            </a:r>
          </a:p>
          <a:p>
            <a:endParaRPr lang="en-US" dirty="0"/>
          </a:p>
          <a:p>
            <a:r>
              <a:rPr lang="en-US" dirty="0"/>
              <a:t>Eigenvalues can also be complex numbers.</a:t>
            </a:r>
          </a:p>
          <a:p>
            <a:endParaRPr lang="en-US" dirty="0"/>
          </a:p>
          <a:p>
            <a:r>
              <a:rPr lang="en-US" dirty="0"/>
              <a:t>These facts should not be surprising,</a:t>
            </a:r>
            <a:br>
              <a:rPr lang="en-US" dirty="0"/>
            </a:br>
            <a:r>
              <a:rPr lang="en-US" dirty="0"/>
              <a:t>since eigenvalues are solutions of</a:t>
            </a:r>
            <a:br>
              <a:rPr lang="en-US" dirty="0"/>
            </a:br>
            <a:r>
              <a:rPr lang="en-US" dirty="0"/>
              <a:t>polynomials.</a:t>
            </a:r>
          </a:p>
        </p:txBody>
      </p:sp>
    </p:spTree>
    <p:extLst>
      <p:ext uri="{BB962C8B-B14F-4D97-AF65-F5344CB8AC3E}">
        <p14:creationId xmlns:p14="http://schemas.microsoft.com/office/powerpoint/2010/main" val="208922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26</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712649" y="126584"/>
            <a:ext cx="10515600" cy="646332"/>
          </a:xfrm>
        </p:spPr>
        <p:txBody>
          <a:bodyPr>
            <a:normAutofit/>
          </a:bodyPr>
          <a:lstStyle/>
          <a:p>
            <a:r>
              <a:rPr lang="en-US" sz="3600" b="1" dirty="0">
                <a:solidFill>
                  <a:srgbClr val="0070C0"/>
                </a:solidFill>
              </a:rPr>
              <a:t>Finding Eigenvalues in Real Applications</a:t>
            </a:r>
          </a:p>
        </p:txBody>
      </p:sp>
      <p:sp>
        <p:nvSpPr>
          <p:cNvPr id="12" name="TextBox 11">
            <a:extLst>
              <a:ext uri="{FF2B5EF4-FFF2-40B4-BE49-F238E27FC236}">
                <a16:creationId xmlns:a16="http://schemas.microsoft.com/office/drawing/2014/main" id="{934D1C02-FF2B-468C-BE86-11E78BCA4642}"/>
              </a:ext>
            </a:extLst>
          </p:cNvPr>
          <p:cNvSpPr txBox="1"/>
          <p:nvPr/>
        </p:nvSpPr>
        <p:spPr>
          <a:xfrm>
            <a:off x="1434517" y="47062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BF30B73-1AFB-4190-BD39-E9DDD480AB83}"/>
              </a:ext>
            </a:extLst>
          </p:cNvPr>
          <p:cNvSpPr txBox="1"/>
          <p:nvPr/>
        </p:nvSpPr>
        <p:spPr>
          <a:xfrm>
            <a:off x="587098" y="922516"/>
            <a:ext cx="10766702" cy="5355312"/>
          </a:xfrm>
          <a:prstGeom prst="rect">
            <a:avLst/>
          </a:prstGeom>
          <a:noFill/>
        </p:spPr>
        <p:txBody>
          <a:bodyPr wrap="square">
            <a:spAutoFit/>
          </a:bodyPr>
          <a:lstStyle/>
          <a:p>
            <a:r>
              <a:rPr lang="en-US" dirty="0"/>
              <a:t>The eigenvalues of a matrix A can be determined by finding the roots of the characteristic polynomial. Explicit algebraic formulas for the roots of a polynomial exist only if the degree </a:t>
            </a:r>
            <a:r>
              <a:rPr lang="en-US" i="1" dirty="0"/>
              <a:t>n</a:t>
            </a:r>
            <a:r>
              <a:rPr lang="en-US" dirty="0"/>
              <a:t> is 4 or less. Therefore, for matrices of order 5 or more, the eigenvalues and eigenvectors cannot be obtained by an explicit algebraic formula and must be computed by approximate numerical methods. </a:t>
            </a:r>
          </a:p>
          <a:p>
            <a:endParaRPr lang="en-US" dirty="0"/>
          </a:p>
          <a:p>
            <a:r>
              <a:rPr lang="en-US" dirty="0"/>
              <a:t>We would expect that for larger matrices a computer would be used to factor the characteristic polynomials. In reality, this method is unreliable as roundoff errors cause unpredictable results. Furthermore, before computing the characteristic polynomial, we need to compute the determinant, also a very expensive process. Efficient, accurate methods to compute eigenvalues and eigenvectors of arbitrary matrices were not known until the advent of the </a:t>
            </a:r>
            <a:r>
              <a:rPr lang="en-US" dirty="0">
                <a:hlinkClick r:id="rId2" tooltip="QR algorithm">
                  <a:extLst>
                    <a:ext uri="{A12FA001-AC4F-418D-AE19-62706E023703}">
                      <ahyp:hlinkClr xmlns:ahyp="http://schemas.microsoft.com/office/drawing/2018/hyperlinkcolor" val="tx"/>
                    </a:ext>
                  </a:extLst>
                </a:hlinkClick>
              </a:rPr>
              <a:t>QR algorithm</a:t>
            </a:r>
            <a:r>
              <a:rPr lang="en-US" dirty="0"/>
              <a:t> in 1961.</a:t>
            </a:r>
          </a:p>
          <a:p>
            <a:pPr marL="0" marR="0"/>
            <a:endParaRPr lang="en-US" dirty="0"/>
          </a:p>
          <a:p>
            <a:r>
              <a:rPr lang="en-US" dirty="0"/>
              <a:t>Question: how then are eigenvalues found?</a:t>
            </a:r>
          </a:p>
          <a:p>
            <a:endParaRPr lang="en-US" dirty="0"/>
          </a:p>
          <a:p>
            <a:r>
              <a:rPr lang="en-US" dirty="0"/>
              <a:t>Answer: </a:t>
            </a:r>
            <a:r>
              <a:rPr lang="en-US" b="1" dirty="0"/>
              <a:t>Via iterative processes that transform matrix A into a matrix that is almost an upper triangular</a:t>
            </a:r>
          </a:p>
          <a:p>
            <a:r>
              <a:rPr lang="en-US" b="1" dirty="0"/>
              <a:t>matrix. The more iterations, the better approximation.</a:t>
            </a:r>
          </a:p>
          <a:p>
            <a:pPr marL="0" marR="0"/>
            <a:endParaRPr lang="en-US" dirty="0"/>
          </a:p>
          <a:p>
            <a:pPr marL="0" marR="0"/>
            <a:endParaRPr lang="en-US" dirty="0"/>
          </a:p>
          <a:p>
            <a:pPr marL="0" marR="0"/>
            <a:r>
              <a:rPr lang="en-US" dirty="0"/>
              <a:t>Once the value of an eigenvalue is known, the corresponding eigenvectors can be found by finding non-zero solutions of the eigenvalue equation, which becomes a system of linear equations with known coefficients. </a:t>
            </a:r>
          </a:p>
        </p:txBody>
      </p:sp>
    </p:spTree>
    <p:extLst>
      <p:ext uri="{BB962C8B-B14F-4D97-AF65-F5344CB8AC3E}">
        <p14:creationId xmlns:p14="http://schemas.microsoft.com/office/powerpoint/2010/main" val="282992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101771" y="199386"/>
            <a:ext cx="1984779" cy="487906"/>
          </a:xfrm>
        </p:spPr>
        <p:txBody>
          <a:bodyPr>
            <a:normAutofit fontScale="90000"/>
          </a:bodyPr>
          <a:lstStyle/>
          <a:p>
            <a:r>
              <a:rPr lang="en-US" b="1" dirty="0">
                <a:solidFill>
                  <a:srgbClr val="0070C0"/>
                </a:solidFill>
              </a:rPr>
              <a:t>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0DEB4-644F-47F4-B01E-C6831F1C8338}"/>
                  </a:ext>
                </a:extLst>
              </p:cNvPr>
              <p:cNvSpPr txBox="1"/>
              <p:nvPr/>
            </p:nvSpPr>
            <p:spPr>
              <a:xfrm>
                <a:off x="2086550" y="59055"/>
                <a:ext cx="9745418" cy="1206741"/>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Compute the eigenvalues and eigenvectors for matrix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about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and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+ 4</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AB0DEB4-644F-47F4-B01E-C6831F1C8338}"/>
                  </a:ext>
                </a:extLst>
              </p:cNvPr>
              <p:cNvSpPr txBox="1">
                <a:spLocks noRot="1" noChangeAspect="1" noMove="1" noResize="1" noEditPoints="1" noAdjustHandles="1" noChangeArrowheads="1" noChangeShapeType="1" noTextEdit="1"/>
              </p:cNvSpPr>
              <p:nvPr/>
            </p:nvSpPr>
            <p:spPr>
              <a:xfrm>
                <a:off x="2086550" y="59055"/>
                <a:ext cx="9745418" cy="1206741"/>
              </a:xfrm>
              <a:prstGeom prst="rect">
                <a:avLst/>
              </a:prstGeom>
              <a:blipFill>
                <a:blip r:embed="rId2"/>
                <a:stretch>
                  <a:fillRect l="-625" t="-1515"/>
                </a:stretch>
              </a:blipFill>
            </p:spPr>
            <p:txBody>
              <a:bodyPr/>
              <a:lstStyle/>
              <a:p>
                <a:r>
                  <a:rPr lang="en-US">
                    <a:noFill/>
                  </a:rPr>
                  <a:t> </a:t>
                </a:r>
              </a:p>
            </p:txBody>
          </p:sp>
        </mc:Fallback>
      </mc:AlternateContent>
    </p:spTree>
    <p:extLst>
      <p:ext uri="{BB962C8B-B14F-4D97-AF65-F5344CB8AC3E}">
        <p14:creationId xmlns:p14="http://schemas.microsoft.com/office/powerpoint/2010/main" val="64319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Predefinition Workup</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3</a:t>
            </a:fld>
            <a:endParaRPr lang="en-US" b="1" dirty="0"/>
          </a:p>
        </p:txBody>
      </p:sp>
      <p:pic>
        <p:nvPicPr>
          <p:cNvPr id="7" name="Content Placeholder 6">
            <a:extLst>
              <a:ext uri="{FF2B5EF4-FFF2-40B4-BE49-F238E27FC236}">
                <a16:creationId xmlns:a16="http://schemas.microsoft.com/office/drawing/2014/main" id="{E755B52F-F2A7-4798-BB17-633217AC11F9}"/>
              </a:ext>
            </a:extLst>
          </p:cNvPr>
          <p:cNvPicPr>
            <a:picLocks noGrp="1" noChangeAspect="1"/>
          </p:cNvPicPr>
          <p:nvPr>
            <p:ph idx="1"/>
          </p:nvPr>
        </p:nvPicPr>
        <p:blipFill>
          <a:blip r:embed="rId2"/>
          <a:stretch>
            <a:fillRect/>
          </a:stretch>
        </p:blipFill>
        <p:spPr>
          <a:xfrm>
            <a:off x="2320520" y="1469816"/>
            <a:ext cx="6698940" cy="4060659"/>
          </a:xfrm>
        </p:spPr>
      </p:pic>
      <p:pic>
        <p:nvPicPr>
          <p:cNvPr id="9" name="Picture 8">
            <a:extLst>
              <a:ext uri="{FF2B5EF4-FFF2-40B4-BE49-F238E27FC236}">
                <a16:creationId xmlns:a16="http://schemas.microsoft.com/office/drawing/2014/main" id="{807B008B-CD80-4D66-885D-B91F0F773D8B}"/>
              </a:ext>
            </a:extLst>
          </p:cNvPr>
          <p:cNvPicPr>
            <a:picLocks noChangeAspect="1"/>
          </p:cNvPicPr>
          <p:nvPr/>
        </p:nvPicPr>
        <p:blipFill>
          <a:blip r:embed="rId3"/>
          <a:stretch>
            <a:fillRect/>
          </a:stretch>
        </p:blipFill>
        <p:spPr>
          <a:xfrm>
            <a:off x="5376913" y="5659351"/>
            <a:ext cx="1254066" cy="373234"/>
          </a:xfrm>
          <a:prstGeom prst="rect">
            <a:avLst/>
          </a:prstGeom>
        </p:spPr>
      </p:pic>
    </p:spTree>
    <p:extLst>
      <p:ext uri="{BB962C8B-B14F-4D97-AF65-F5344CB8AC3E}">
        <p14:creationId xmlns:p14="http://schemas.microsoft.com/office/powerpoint/2010/main" val="40883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a:t>
            </a:fld>
            <a:endParaRPr lang="en-US" b="1" dirty="0"/>
          </a:p>
        </p:txBody>
      </p:sp>
      <p:pic>
        <p:nvPicPr>
          <p:cNvPr id="9" name="Content Placeholder 8">
            <a:extLst>
              <a:ext uri="{FF2B5EF4-FFF2-40B4-BE49-F238E27FC236}">
                <a16:creationId xmlns:a16="http://schemas.microsoft.com/office/drawing/2014/main" id="{BC356588-E441-437C-98F8-E1C94D771DAC}"/>
              </a:ext>
            </a:extLst>
          </p:cNvPr>
          <p:cNvPicPr>
            <a:picLocks noGrp="1" noChangeAspect="1"/>
          </p:cNvPicPr>
          <p:nvPr>
            <p:ph idx="1"/>
          </p:nvPr>
        </p:nvPicPr>
        <p:blipFill>
          <a:blip r:embed="rId2"/>
          <a:stretch>
            <a:fillRect/>
          </a:stretch>
        </p:blipFill>
        <p:spPr>
          <a:xfrm>
            <a:off x="0" y="119638"/>
            <a:ext cx="8351243" cy="2639512"/>
          </a:xfrm>
        </p:spPr>
      </p:pic>
      <p:pic>
        <p:nvPicPr>
          <p:cNvPr id="6" name="Picture 5">
            <a:extLst>
              <a:ext uri="{FF2B5EF4-FFF2-40B4-BE49-F238E27FC236}">
                <a16:creationId xmlns:a16="http://schemas.microsoft.com/office/drawing/2014/main" id="{43051DAF-31D0-4D1E-8DB8-BD2A3195CE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7081" y="2944740"/>
            <a:ext cx="5047630" cy="3695400"/>
          </a:xfrm>
          <a:prstGeom prst="rect">
            <a:avLst/>
          </a:prstGeom>
          <a:noFill/>
          <a:ln>
            <a:noFill/>
          </a:ln>
        </p:spPr>
      </p:pic>
    </p:spTree>
    <p:extLst>
      <p:ext uri="{BB962C8B-B14F-4D97-AF65-F5344CB8AC3E}">
        <p14:creationId xmlns:p14="http://schemas.microsoft.com/office/powerpoint/2010/main" val="48109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a:xfrm>
            <a:off x="838200" y="365126"/>
            <a:ext cx="10515600" cy="627996"/>
          </a:xfrm>
        </p:spPr>
        <p:txBody>
          <a:bodyPr>
            <a:normAutofit/>
          </a:bodyPr>
          <a:lstStyle/>
          <a:p>
            <a:r>
              <a:rPr lang="en-US" sz="3600" b="1" dirty="0">
                <a:solidFill>
                  <a:srgbClr val="0070C0"/>
                </a:solidFill>
              </a:rPr>
              <a:t>More Math</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5</a:t>
            </a:fld>
            <a:endParaRPr lang="en-US" b="1" dirty="0"/>
          </a:p>
        </p:txBody>
      </p:sp>
      <p:pic>
        <p:nvPicPr>
          <p:cNvPr id="7" name="Content Placeholder 6">
            <a:extLst>
              <a:ext uri="{FF2B5EF4-FFF2-40B4-BE49-F238E27FC236}">
                <a16:creationId xmlns:a16="http://schemas.microsoft.com/office/drawing/2014/main" id="{4DC68D19-C08B-449E-A68C-6D41E94E54EF}"/>
              </a:ext>
            </a:extLst>
          </p:cNvPr>
          <p:cNvPicPr>
            <a:picLocks noGrp="1" noChangeAspect="1"/>
          </p:cNvPicPr>
          <p:nvPr>
            <p:ph idx="1"/>
          </p:nvPr>
        </p:nvPicPr>
        <p:blipFill>
          <a:blip r:embed="rId2"/>
          <a:stretch>
            <a:fillRect/>
          </a:stretch>
        </p:blipFill>
        <p:spPr>
          <a:xfrm>
            <a:off x="3820119" y="1575484"/>
            <a:ext cx="5365601" cy="1064518"/>
          </a:xfrm>
          <a:prstGeom prst="rect">
            <a:avLst/>
          </a:prstGeom>
        </p:spPr>
      </p:pic>
      <p:pic>
        <p:nvPicPr>
          <p:cNvPr id="10" name="Picture 9">
            <a:extLst>
              <a:ext uri="{FF2B5EF4-FFF2-40B4-BE49-F238E27FC236}">
                <a16:creationId xmlns:a16="http://schemas.microsoft.com/office/drawing/2014/main" id="{25209A5E-44E1-490A-8EAF-BD80710D0CDD}"/>
              </a:ext>
            </a:extLst>
          </p:cNvPr>
          <p:cNvPicPr>
            <a:picLocks noChangeAspect="1"/>
          </p:cNvPicPr>
          <p:nvPr/>
        </p:nvPicPr>
        <p:blipFill>
          <a:blip r:embed="rId3"/>
          <a:stretch>
            <a:fillRect/>
          </a:stretch>
        </p:blipFill>
        <p:spPr>
          <a:xfrm>
            <a:off x="9513412" y="2300288"/>
            <a:ext cx="2095500" cy="333375"/>
          </a:xfrm>
          <a:prstGeom prst="rect">
            <a:avLst/>
          </a:prstGeom>
        </p:spPr>
      </p:pic>
      <p:sp>
        <p:nvSpPr>
          <p:cNvPr id="22" name="TextBox 21">
            <a:extLst>
              <a:ext uri="{FF2B5EF4-FFF2-40B4-BE49-F238E27FC236}">
                <a16:creationId xmlns:a16="http://schemas.microsoft.com/office/drawing/2014/main" id="{E7E33ACE-C7D6-40E9-90D0-1DDFCF3D3D73}"/>
              </a:ext>
            </a:extLst>
          </p:cNvPr>
          <p:cNvSpPr txBox="1"/>
          <p:nvPr/>
        </p:nvSpPr>
        <p:spPr>
          <a:xfrm>
            <a:off x="8671648" y="2230449"/>
            <a:ext cx="611065" cy="461665"/>
          </a:xfrm>
          <a:prstGeom prst="rect">
            <a:avLst/>
          </a:prstGeom>
          <a:noFill/>
        </p:spPr>
        <p:txBody>
          <a:bodyPr wrap="none" rtlCol="0">
            <a:spAutoFit/>
          </a:bodyPr>
          <a:lstStyle/>
          <a:p>
            <a:r>
              <a:rPr lang="en-US" sz="2400" dirty="0">
                <a:solidFill>
                  <a:srgbClr val="FF0000"/>
                </a:solidFill>
              </a:rPr>
              <a:t>not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AA8270-DCF8-466B-B69B-89E1B7C39BCB}"/>
                  </a:ext>
                </a:extLst>
              </p:cNvPr>
              <p:cNvSpPr txBox="1"/>
              <p:nvPr/>
            </p:nvSpPr>
            <p:spPr>
              <a:xfrm>
                <a:off x="2165123" y="2962728"/>
                <a:ext cx="6079421" cy="439479"/>
              </a:xfrm>
              <a:prstGeom prst="rect">
                <a:avLst/>
              </a:prstGeom>
              <a:noFill/>
            </p:spPr>
            <p:txBody>
              <a:bodyPr wrap="none" rtlCol="0">
                <a:spAutoFit/>
              </a:bodyPr>
              <a:lstStyle/>
              <a:p>
                <a:r>
                  <a:rPr lang="en-US" sz="2000" dirty="0"/>
                  <a:t>We want a solutions to </a:t>
                </a:r>
                <a14:m>
                  <m:oMath xmlns:m="http://schemas.openxmlformats.org/officeDocument/2006/math">
                    <m:d>
                      <m:dPr>
                        <m:ctrlPr>
                          <a:rPr lang="en-US" sz="2000" i="1" smtClean="0">
                            <a:solidFill>
                              <a:srgbClr val="836967"/>
                            </a:solidFill>
                            <a:latin typeface="Cambria Math" panose="02040503050406030204" pitchFamily="18" charset="0"/>
                          </a:rPr>
                        </m:ctrlPr>
                      </m:dPr>
                      <m:e>
                        <m:r>
                          <a:rPr lang="en-US" sz="2000" i="1" smtClean="0">
                            <a:latin typeface="Cambria Math" panose="02040503050406030204" pitchFamily="18" charset="0"/>
                          </a:rPr>
                          <m:t>𝐴</m:t>
                        </m:r>
                        <m:r>
                          <a:rPr lang="en-US" sz="2000" i="0" smtClean="0">
                            <a:latin typeface="Cambria Math" panose="02040503050406030204" pitchFamily="18" charset="0"/>
                          </a:rPr>
                          <m:t>−</m:t>
                        </m:r>
                        <m:r>
                          <a:rPr lang="en-US" sz="2000" i="1" smtClean="0">
                            <a:latin typeface="Cambria Math" panose="02040503050406030204" pitchFamily="18" charset="0"/>
                          </a:rPr>
                          <m:t>𝜆</m:t>
                        </m:r>
                        <m:r>
                          <a:rPr lang="en-US" sz="2000" i="1" smtClean="0">
                            <a:latin typeface="Cambria Math" panose="02040503050406030204" pitchFamily="18" charset="0"/>
                          </a:rPr>
                          <m:t>𝐼</m:t>
                        </m:r>
                      </m:e>
                    </m:d>
                    <m:acc>
                      <m:accPr>
                        <m:chr m:val="⃗"/>
                        <m:ctrlPr>
                          <a:rPr lang="en-US" sz="2000" i="1" smtClean="0">
                            <a:solidFill>
                              <a:srgbClr val="836967"/>
                            </a:solidFill>
                            <a:latin typeface="Cambria Math" panose="02040503050406030204" pitchFamily="18" charset="0"/>
                          </a:rPr>
                        </m:ctrlPr>
                      </m:accPr>
                      <m:e>
                        <m:r>
                          <a:rPr lang="en-US" sz="2000" i="1" smtClean="0">
                            <a:latin typeface="Cambria Math" panose="02040503050406030204" pitchFamily="18" charset="0"/>
                          </a:rPr>
                          <m:t>𝑥</m:t>
                        </m:r>
                      </m:e>
                    </m:acc>
                    <m:r>
                      <a:rPr lang="en-US" sz="2000" i="0" smtClean="0">
                        <a:latin typeface="Cambria Math" panose="02040503050406030204" pitchFamily="18" charset="0"/>
                      </a:rPr>
                      <m:t>=</m:t>
                    </m:r>
                    <m:acc>
                      <m:accPr>
                        <m:chr m:val="⃗"/>
                        <m:ctrlPr>
                          <a:rPr lang="en-US" sz="2000" i="1" smtClean="0">
                            <a:solidFill>
                              <a:srgbClr val="836967"/>
                            </a:solidFill>
                            <a:latin typeface="Cambria Math" panose="02040503050406030204" pitchFamily="18" charset="0"/>
                          </a:rPr>
                        </m:ctrlPr>
                      </m:accPr>
                      <m:e>
                        <m:r>
                          <a:rPr lang="en-US" sz="2000" i="0" smtClean="0">
                            <a:latin typeface="Cambria Math" panose="02040503050406030204" pitchFamily="18" charset="0"/>
                          </a:rPr>
                          <m:t>0</m:t>
                        </m:r>
                      </m:e>
                    </m:acc>
                  </m:oMath>
                </a14:m>
                <a:r>
                  <a:rPr lang="en-US" sz="2000" dirty="0"/>
                  <a:t> other than </a:t>
                </a:r>
                <a14:m>
                  <m:oMath xmlns:m="http://schemas.openxmlformats.org/officeDocument/2006/math">
                    <m:acc>
                      <m:accPr>
                        <m:chr m:val="⃗"/>
                        <m:ctrlPr>
                          <a:rPr lang="en-US" sz="2000" i="1" smtClean="0">
                            <a:solidFill>
                              <a:srgbClr val="836967"/>
                            </a:solidFill>
                            <a:latin typeface="Cambria Math" panose="02040503050406030204" pitchFamily="18" charset="0"/>
                          </a:rPr>
                        </m:ctrlPr>
                      </m:accPr>
                      <m:e>
                        <m:r>
                          <a:rPr lang="en-US" sz="2000" i="1" smtClean="0">
                            <a:latin typeface="Cambria Math" panose="02040503050406030204" pitchFamily="18" charset="0"/>
                          </a:rPr>
                          <m:t>𝑥</m:t>
                        </m:r>
                      </m:e>
                    </m:acc>
                    <m:r>
                      <a:rPr lang="en-US" sz="2000" i="0" smtClean="0">
                        <a:latin typeface="Cambria Math" panose="02040503050406030204" pitchFamily="18" charset="0"/>
                      </a:rPr>
                      <m:t>=</m:t>
                    </m:r>
                    <m:acc>
                      <m:accPr>
                        <m:chr m:val="⃗"/>
                        <m:ctrlPr>
                          <a:rPr lang="en-US" sz="2000" i="1" smtClean="0">
                            <a:solidFill>
                              <a:srgbClr val="836967"/>
                            </a:solidFill>
                            <a:latin typeface="Cambria Math" panose="02040503050406030204" pitchFamily="18" charset="0"/>
                          </a:rPr>
                        </m:ctrlPr>
                      </m:accPr>
                      <m:e>
                        <m:r>
                          <a:rPr lang="en-US" sz="2000" i="0" smtClean="0">
                            <a:latin typeface="Cambria Math" panose="02040503050406030204" pitchFamily="18" charset="0"/>
                          </a:rPr>
                          <m:t>0</m:t>
                        </m:r>
                      </m:e>
                    </m:acc>
                  </m:oMath>
                </a14:m>
                <a:r>
                  <a:rPr lang="en-US" sz="2000" dirty="0"/>
                  <a:t> </a:t>
                </a:r>
              </a:p>
            </p:txBody>
          </p:sp>
        </mc:Choice>
        <mc:Fallback xmlns="">
          <p:sp>
            <p:nvSpPr>
              <p:cNvPr id="30" name="TextBox 29">
                <a:extLst>
                  <a:ext uri="{FF2B5EF4-FFF2-40B4-BE49-F238E27FC236}">
                    <a16:creationId xmlns:a16="http://schemas.microsoft.com/office/drawing/2014/main" id="{07AA8270-DCF8-466B-B69B-89E1B7C39BCB}"/>
                  </a:ext>
                </a:extLst>
              </p:cNvPr>
              <p:cNvSpPr txBox="1">
                <a:spLocks noRot="1" noChangeAspect="1" noMove="1" noResize="1" noEditPoints="1" noAdjustHandles="1" noChangeArrowheads="1" noChangeShapeType="1" noTextEdit="1"/>
              </p:cNvSpPr>
              <p:nvPr/>
            </p:nvSpPr>
            <p:spPr>
              <a:xfrm>
                <a:off x="2165123" y="2962728"/>
                <a:ext cx="6079421" cy="439479"/>
              </a:xfrm>
              <a:prstGeom prst="rect">
                <a:avLst/>
              </a:prstGeom>
              <a:blipFill>
                <a:blip r:embed="rId4"/>
                <a:stretch>
                  <a:fillRect l="-1003" t="-6944" b="-25000"/>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7362422-8D80-4FB5-A8E0-03EE73E66A9A}"/>
              </a:ext>
            </a:extLst>
          </p:cNvPr>
          <p:cNvCxnSpPr>
            <a:cxnSpLocks/>
          </p:cNvCxnSpPr>
          <p:nvPr/>
        </p:nvCxnSpPr>
        <p:spPr>
          <a:xfrm flipV="1">
            <a:off x="3486615" y="2867991"/>
            <a:ext cx="7645576"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9F8030-B90B-4F35-8EFF-76E771F4EBEB}"/>
                  </a:ext>
                </a:extLst>
              </p:cNvPr>
              <p:cNvSpPr txBox="1"/>
              <p:nvPr/>
            </p:nvSpPr>
            <p:spPr>
              <a:xfrm>
                <a:off x="2165123" y="3535578"/>
                <a:ext cx="7407477" cy="1015663"/>
              </a:xfrm>
              <a:prstGeom prst="rect">
                <a:avLst/>
              </a:prstGeom>
              <a:noFill/>
            </p:spPr>
            <p:txBody>
              <a:bodyPr wrap="none" rtlCol="0">
                <a:spAutoFit/>
              </a:bodyPr>
              <a:lstStyle/>
              <a:p>
                <a:r>
                  <a:rPr lang="en-US" sz="2000" dirty="0"/>
                  <a:t>Recall:</a:t>
                </a:r>
              </a:p>
              <a:p>
                <a:r>
                  <a:rPr lang="en-US" sz="2000" dirty="0"/>
                  <a:t>Theorem 8: any invertible matrix </a:t>
                </a:r>
                <a14:m>
                  <m:oMath xmlns:m="http://schemas.openxmlformats.org/officeDocument/2006/math">
                    <m:r>
                      <a:rPr lang="en-US" sz="2000">
                        <a:latin typeface="Cambria Math" panose="02040503050406030204" pitchFamily="18" charset="0"/>
                      </a:rPr>
                      <m:t>−</m:t>
                    </m:r>
                  </m:oMath>
                </a14:m>
                <a:r>
                  <a:rPr lang="en-US" sz="2000" dirty="0"/>
                  <a:t> </a:t>
                </a:r>
                <a14:m>
                  <m:oMath xmlns:m="http://schemas.openxmlformats.org/officeDocument/2006/math">
                    <m:d>
                      <m:dPr>
                        <m:ctrlPr>
                          <a:rPr lang="en-US" sz="2000" i="1" smtClean="0">
                            <a:solidFill>
                              <a:srgbClr val="836967"/>
                            </a:solidFill>
                            <a:latin typeface="Cambria Math" panose="02040503050406030204" pitchFamily="18" charset="0"/>
                          </a:rPr>
                        </m:ctrlPr>
                      </m:dPr>
                      <m:e>
                        <m:r>
                          <a:rPr lang="en-US" sz="2000" i="1" smtClean="0">
                            <a:latin typeface="Cambria Math" panose="02040503050406030204" pitchFamily="18" charset="0"/>
                          </a:rPr>
                          <m:t>𝐴</m:t>
                        </m:r>
                        <m:r>
                          <a:rPr lang="en-US" sz="2000" i="0" smtClean="0">
                            <a:latin typeface="Cambria Math" panose="02040503050406030204" pitchFamily="18" charset="0"/>
                          </a:rPr>
                          <m:t>−</m:t>
                        </m:r>
                        <m:r>
                          <a:rPr lang="en-US" sz="2000" i="1" smtClean="0">
                            <a:latin typeface="Cambria Math" panose="02040503050406030204" pitchFamily="18" charset="0"/>
                          </a:rPr>
                          <m:t>𝜆</m:t>
                        </m:r>
                        <m:r>
                          <a:rPr lang="en-US" sz="2000" i="1" smtClean="0">
                            <a:latin typeface="Cambria Math" panose="02040503050406030204" pitchFamily="18" charset="0"/>
                          </a:rPr>
                          <m:t>𝐼</m:t>
                        </m:r>
                      </m:e>
                    </m:d>
                  </m:oMath>
                </a14:m>
                <a:r>
                  <a:rPr lang="en-US" sz="2000" dirty="0"/>
                  <a:t> </a:t>
                </a:r>
                <a14:m>
                  <m:oMath xmlns:m="http://schemas.openxmlformats.org/officeDocument/2006/math">
                    <m:r>
                      <a:rPr lang="en-US" sz="2000">
                        <a:latin typeface="Cambria Math" panose="02040503050406030204" pitchFamily="18" charset="0"/>
                      </a:rPr>
                      <m:t>−</m:t>
                    </m:r>
                  </m:oMath>
                </a14:m>
                <a:r>
                  <a:rPr lang="en-US" sz="2000" dirty="0"/>
                  <a:t> only has one solution.</a:t>
                </a:r>
              </a:p>
              <a:p>
                <a:r>
                  <a:rPr lang="en-US" sz="2000" dirty="0"/>
                  <a:t>Therefore,</a:t>
                </a:r>
                <a:r>
                  <a:rPr lang="en-US" sz="2000" dirty="0">
                    <a:solidFill>
                      <a:srgbClr val="836967"/>
                    </a:solidFill>
                  </a:rPr>
                  <a:t> </a:t>
                </a:r>
                <a14:m>
                  <m:oMath xmlns:m="http://schemas.openxmlformats.org/officeDocument/2006/math">
                    <m:d>
                      <m:dPr>
                        <m:ctrlPr>
                          <a:rPr lang="en-US" sz="2000" i="1" smtClean="0">
                            <a:solidFill>
                              <a:srgbClr val="836967"/>
                            </a:solidFill>
                            <a:latin typeface="Cambria Math" panose="02040503050406030204" pitchFamily="18" charset="0"/>
                          </a:rPr>
                        </m:ctrlPr>
                      </m:dPr>
                      <m:e>
                        <m:r>
                          <a:rPr lang="en-US" sz="2000" i="1" smtClean="0">
                            <a:latin typeface="Cambria Math" panose="02040503050406030204" pitchFamily="18" charset="0"/>
                          </a:rPr>
                          <m:t>𝐴</m:t>
                        </m:r>
                        <m:r>
                          <a:rPr lang="en-US" sz="2000" i="0" smtClean="0">
                            <a:latin typeface="Cambria Math" panose="02040503050406030204" pitchFamily="18" charset="0"/>
                          </a:rPr>
                          <m:t>−</m:t>
                        </m:r>
                        <m:r>
                          <a:rPr lang="en-US" sz="2000" i="1" smtClean="0">
                            <a:latin typeface="Cambria Math" panose="02040503050406030204" pitchFamily="18" charset="0"/>
                          </a:rPr>
                          <m:t>𝜆</m:t>
                        </m:r>
                        <m:r>
                          <a:rPr lang="en-US" sz="2000" i="1" smtClean="0">
                            <a:latin typeface="Cambria Math" panose="02040503050406030204" pitchFamily="18" charset="0"/>
                          </a:rPr>
                          <m:t>𝐼</m:t>
                        </m:r>
                      </m:e>
                    </m:d>
                  </m:oMath>
                </a14:m>
                <a:r>
                  <a:rPr lang="en-US" sz="2000" dirty="0"/>
                  <a:t> needs to not be invertible, and </a:t>
                </a:r>
              </a:p>
            </p:txBody>
          </p:sp>
        </mc:Choice>
        <mc:Fallback xmlns="">
          <p:sp>
            <p:nvSpPr>
              <p:cNvPr id="37" name="TextBox 36">
                <a:extLst>
                  <a:ext uri="{FF2B5EF4-FFF2-40B4-BE49-F238E27FC236}">
                    <a16:creationId xmlns:a16="http://schemas.microsoft.com/office/drawing/2014/main" id="{889F8030-B90B-4F35-8EFF-76E771F4EBEB}"/>
                  </a:ext>
                </a:extLst>
              </p:cNvPr>
              <p:cNvSpPr txBox="1">
                <a:spLocks noRot="1" noChangeAspect="1" noMove="1" noResize="1" noEditPoints="1" noAdjustHandles="1" noChangeArrowheads="1" noChangeShapeType="1" noTextEdit="1"/>
              </p:cNvSpPr>
              <p:nvPr/>
            </p:nvSpPr>
            <p:spPr>
              <a:xfrm>
                <a:off x="2165123" y="3535578"/>
                <a:ext cx="7407477" cy="1015663"/>
              </a:xfrm>
              <a:prstGeom prst="rect">
                <a:avLst/>
              </a:prstGeom>
              <a:blipFill>
                <a:blip r:embed="rId5"/>
                <a:stretch>
                  <a:fillRect l="-823" t="-3593"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BB1390-F8F1-4856-BBBC-7AB8A266523B}"/>
                  </a:ext>
                </a:extLst>
              </p:cNvPr>
              <p:cNvSpPr txBox="1"/>
              <p:nvPr/>
            </p:nvSpPr>
            <p:spPr>
              <a:xfrm>
                <a:off x="2165123" y="4639223"/>
                <a:ext cx="6840270" cy="707886"/>
              </a:xfrm>
              <a:prstGeom prst="rect">
                <a:avLst/>
              </a:prstGeom>
              <a:noFill/>
            </p:spPr>
            <p:txBody>
              <a:bodyPr wrap="none" rtlCol="0">
                <a:spAutoFit/>
              </a:bodyPr>
              <a:lstStyle/>
              <a:p>
                <a:r>
                  <a:rPr lang="en-US" sz="2000" dirty="0"/>
                  <a:t>Theorem 16: noninvertible matrices all have a determinant of 0.</a:t>
                </a:r>
              </a:p>
              <a:p>
                <a:r>
                  <a:rPr lang="en-US" sz="2000" dirty="0"/>
                  <a:t>Thus det </a:t>
                </a:r>
                <a14:m>
                  <m:oMath xmlns:m="http://schemas.openxmlformats.org/officeDocument/2006/math">
                    <m:d>
                      <m:dPr>
                        <m:ctrlPr>
                          <a:rPr lang="en-US" sz="2000" i="1" smtClean="0">
                            <a:solidFill>
                              <a:srgbClr val="836967"/>
                            </a:solidFill>
                            <a:latin typeface="Cambria Math" panose="02040503050406030204" pitchFamily="18" charset="0"/>
                          </a:rPr>
                        </m:ctrlPr>
                      </m:dPr>
                      <m:e>
                        <m:r>
                          <a:rPr lang="en-US" sz="2000" i="1" smtClean="0">
                            <a:latin typeface="Cambria Math" panose="02040503050406030204" pitchFamily="18" charset="0"/>
                          </a:rPr>
                          <m:t>𝐴</m:t>
                        </m:r>
                        <m:r>
                          <a:rPr lang="en-US" sz="2000" i="0" smtClean="0">
                            <a:latin typeface="Cambria Math" panose="02040503050406030204" pitchFamily="18" charset="0"/>
                          </a:rPr>
                          <m:t>−</m:t>
                        </m:r>
                        <m:r>
                          <a:rPr lang="en-US" sz="2000" i="1" smtClean="0">
                            <a:latin typeface="Cambria Math" panose="02040503050406030204" pitchFamily="18" charset="0"/>
                          </a:rPr>
                          <m:t>𝜆</m:t>
                        </m:r>
                        <m:r>
                          <a:rPr lang="en-US" sz="2000" i="1" smtClean="0">
                            <a:latin typeface="Cambria Math" panose="02040503050406030204" pitchFamily="18" charset="0"/>
                          </a:rPr>
                          <m:t>𝐼</m:t>
                        </m:r>
                      </m:e>
                    </m:d>
                  </m:oMath>
                </a14:m>
                <a:r>
                  <a:rPr lang="en-US" sz="2000" dirty="0"/>
                  <a:t> needs to equal 0.</a:t>
                </a:r>
              </a:p>
            </p:txBody>
          </p:sp>
        </mc:Choice>
        <mc:Fallback xmlns="">
          <p:sp>
            <p:nvSpPr>
              <p:cNvPr id="38" name="TextBox 37">
                <a:extLst>
                  <a:ext uri="{FF2B5EF4-FFF2-40B4-BE49-F238E27FC236}">
                    <a16:creationId xmlns:a16="http://schemas.microsoft.com/office/drawing/2014/main" id="{F2BB1390-F8F1-4856-BBBC-7AB8A266523B}"/>
                  </a:ext>
                </a:extLst>
              </p:cNvPr>
              <p:cNvSpPr txBox="1">
                <a:spLocks noRot="1" noChangeAspect="1" noMove="1" noResize="1" noEditPoints="1" noAdjustHandles="1" noChangeArrowheads="1" noChangeShapeType="1" noTextEdit="1"/>
              </p:cNvSpPr>
              <p:nvPr/>
            </p:nvSpPr>
            <p:spPr>
              <a:xfrm>
                <a:off x="2165123" y="4639223"/>
                <a:ext cx="6840270" cy="707886"/>
              </a:xfrm>
              <a:prstGeom prst="rect">
                <a:avLst/>
              </a:prstGeom>
              <a:blipFill>
                <a:blip r:embed="rId6"/>
                <a:stretch>
                  <a:fillRect l="-891" t="-4310" r="-89"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6A0E47E-1049-4E8A-8B10-7AC4E97517AA}"/>
                  </a:ext>
                </a:extLst>
              </p:cNvPr>
              <p:cNvSpPr txBox="1"/>
              <p:nvPr/>
            </p:nvSpPr>
            <p:spPr>
              <a:xfrm>
                <a:off x="2165123" y="5677678"/>
                <a:ext cx="8366640" cy="461665"/>
              </a:xfrm>
              <a:prstGeom prst="rect">
                <a:avLst/>
              </a:prstGeom>
              <a:noFill/>
            </p:spPr>
            <p:txBody>
              <a:bodyPr wrap="square" rtlCol="0">
                <a:spAutoFit/>
              </a:bodyPr>
              <a:lstStyle/>
              <a:p>
                <a:r>
                  <a:rPr lang="en-US" sz="2400" dirty="0"/>
                  <a:t>Now we move forward by finding </a:t>
                </a:r>
                <a14:m>
                  <m:oMath xmlns:m="http://schemas.openxmlformats.org/officeDocument/2006/math">
                    <m:r>
                      <a:rPr lang="en-US" sz="2400" i="1" smtClean="0">
                        <a:latin typeface="Cambria Math" panose="02040503050406030204" pitchFamily="18" charset="0"/>
                      </a:rPr>
                      <m:t>𝜆</m:t>
                    </m:r>
                  </m:oMath>
                </a14:m>
                <a:r>
                  <a:rPr lang="en-US" sz="2400" dirty="0"/>
                  <a:t> such that det </a:t>
                </a:r>
                <a14:m>
                  <m:oMath xmlns:m="http://schemas.openxmlformats.org/officeDocument/2006/math">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𝐼</m:t>
                        </m:r>
                      </m:e>
                    </m:d>
                  </m:oMath>
                </a14:m>
                <a:r>
                  <a:rPr lang="en-US" sz="2400" dirty="0"/>
                  <a:t> = 0</a:t>
                </a:r>
              </a:p>
            </p:txBody>
          </p:sp>
        </mc:Choice>
        <mc:Fallback xmlns="">
          <p:sp>
            <p:nvSpPr>
              <p:cNvPr id="39" name="TextBox 38">
                <a:extLst>
                  <a:ext uri="{FF2B5EF4-FFF2-40B4-BE49-F238E27FC236}">
                    <a16:creationId xmlns:a16="http://schemas.microsoft.com/office/drawing/2014/main" id="{D6A0E47E-1049-4E8A-8B10-7AC4E97517AA}"/>
                  </a:ext>
                </a:extLst>
              </p:cNvPr>
              <p:cNvSpPr txBox="1">
                <a:spLocks noRot="1" noChangeAspect="1" noMove="1" noResize="1" noEditPoints="1" noAdjustHandles="1" noChangeArrowheads="1" noChangeShapeType="1" noTextEdit="1"/>
              </p:cNvSpPr>
              <p:nvPr/>
            </p:nvSpPr>
            <p:spPr>
              <a:xfrm>
                <a:off x="2165123" y="5677678"/>
                <a:ext cx="8366640" cy="461665"/>
              </a:xfrm>
              <a:prstGeom prst="rect">
                <a:avLst/>
              </a:prstGeom>
              <a:blipFill>
                <a:blip r:embed="rId7"/>
                <a:stretch>
                  <a:fillRect l="-1092"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59493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7355A3E-4E35-4D8B-A3F2-2E691318AA7A}"/>
              </a:ext>
            </a:extLst>
          </p:cNvPr>
          <p:cNvPicPr>
            <a:picLocks noGrp="1" noChangeAspect="1"/>
          </p:cNvPicPr>
          <p:nvPr>
            <p:ph idx="1"/>
          </p:nvPr>
        </p:nvPicPr>
        <p:blipFill>
          <a:blip r:embed="rId2"/>
          <a:stretch>
            <a:fillRect/>
          </a:stretch>
        </p:blipFill>
        <p:spPr>
          <a:xfrm>
            <a:off x="2486119" y="1819116"/>
            <a:ext cx="6443396" cy="4947459"/>
          </a:xfrm>
        </p:spPr>
      </p:pic>
      <p:pic>
        <p:nvPicPr>
          <p:cNvPr id="7" name="Picture 6">
            <a:extLst>
              <a:ext uri="{FF2B5EF4-FFF2-40B4-BE49-F238E27FC236}">
                <a16:creationId xmlns:a16="http://schemas.microsoft.com/office/drawing/2014/main" id="{0FE3192A-CD11-464A-99D4-165B836615DB}"/>
              </a:ext>
            </a:extLst>
          </p:cNvPr>
          <p:cNvPicPr>
            <a:picLocks noChangeAspect="1"/>
          </p:cNvPicPr>
          <p:nvPr/>
        </p:nvPicPr>
        <p:blipFill>
          <a:blip r:embed="rId3"/>
          <a:stretch>
            <a:fillRect/>
          </a:stretch>
        </p:blipFill>
        <p:spPr>
          <a:xfrm>
            <a:off x="4071937" y="780891"/>
            <a:ext cx="5553075" cy="1038225"/>
          </a:xfrm>
          <a:prstGeom prst="rect">
            <a:avLst/>
          </a:prstGeom>
        </p:spPr>
      </p:pic>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Example 84</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6</a:t>
            </a:fld>
            <a:endParaRPr lang="en-US" b="1" dirty="0"/>
          </a:p>
        </p:txBody>
      </p:sp>
      <p:cxnSp>
        <p:nvCxnSpPr>
          <p:cNvPr id="13" name="Straight Connector 12">
            <a:extLst>
              <a:ext uri="{FF2B5EF4-FFF2-40B4-BE49-F238E27FC236}">
                <a16:creationId xmlns:a16="http://schemas.microsoft.com/office/drawing/2014/main" id="{810DDACF-3C9E-4A28-85B1-058812ACBE78}"/>
              </a:ext>
            </a:extLst>
          </p:cNvPr>
          <p:cNvCxnSpPr>
            <a:cxnSpLocks/>
          </p:cNvCxnSpPr>
          <p:nvPr/>
        </p:nvCxnSpPr>
        <p:spPr>
          <a:xfrm>
            <a:off x="1360180" y="183403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8E7948-1CB6-415D-9BB0-CA9D76FDBC79}"/>
              </a:ext>
            </a:extLst>
          </p:cNvPr>
          <p:cNvSpPr txBox="1"/>
          <p:nvPr/>
        </p:nvSpPr>
        <p:spPr>
          <a:xfrm>
            <a:off x="3606104" y="237477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C7C0C82F-E8E9-43C4-BB31-F3391B2D91FF}"/>
              </a:ext>
            </a:extLst>
          </p:cNvPr>
          <p:cNvSpPr txBox="1"/>
          <p:nvPr/>
        </p:nvSpPr>
        <p:spPr>
          <a:xfrm>
            <a:off x="4129497" y="1300003"/>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Tree>
    <p:extLst>
      <p:ext uri="{BB962C8B-B14F-4D97-AF65-F5344CB8AC3E}">
        <p14:creationId xmlns:p14="http://schemas.microsoft.com/office/powerpoint/2010/main" val="110446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411CC5-EFA5-47CD-AA94-20FAD91EF18A}"/>
              </a:ext>
            </a:extLst>
          </p:cNvPr>
          <p:cNvPicPr>
            <a:picLocks noGrp="1" noChangeAspect="1"/>
          </p:cNvPicPr>
          <p:nvPr>
            <p:ph idx="1"/>
          </p:nvPr>
        </p:nvPicPr>
        <p:blipFill>
          <a:blip r:embed="rId2"/>
          <a:stretch>
            <a:fillRect/>
          </a:stretch>
        </p:blipFill>
        <p:spPr>
          <a:xfrm>
            <a:off x="4569726" y="542877"/>
            <a:ext cx="2781300" cy="1057275"/>
          </a:xfrm>
        </p:spPr>
      </p:pic>
      <p:grpSp>
        <p:nvGrpSpPr>
          <p:cNvPr id="29" name="Group 28">
            <a:extLst>
              <a:ext uri="{FF2B5EF4-FFF2-40B4-BE49-F238E27FC236}">
                <a16:creationId xmlns:a16="http://schemas.microsoft.com/office/drawing/2014/main" id="{8D60C6A1-6403-4FE1-9CE5-B77E8DA56B21}"/>
              </a:ext>
            </a:extLst>
          </p:cNvPr>
          <p:cNvGrpSpPr/>
          <p:nvPr/>
        </p:nvGrpSpPr>
        <p:grpSpPr>
          <a:xfrm>
            <a:off x="128880" y="1777904"/>
            <a:ext cx="5898607" cy="3830277"/>
            <a:chOff x="502988" y="2685778"/>
            <a:chExt cx="5524500" cy="3319463"/>
          </a:xfrm>
        </p:grpSpPr>
        <p:pic>
          <p:nvPicPr>
            <p:cNvPr id="13" name="Picture 12">
              <a:extLst>
                <a:ext uri="{FF2B5EF4-FFF2-40B4-BE49-F238E27FC236}">
                  <a16:creationId xmlns:a16="http://schemas.microsoft.com/office/drawing/2014/main" id="{7E2223F6-1154-48B0-9B7C-0E79A329C0D4}"/>
                </a:ext>
              </a:extLst>
            </p:cNvPr>
            <p:cNvPicPr>
              <a:picLocks noChangeAspect="1"/>
            </p:cNvPicPr>
            <p:nvPr/>
          </p:nvPicPr>
          <p:blipFill>
            <a:blip r:embed="rId3"/>
            <a:stretch>
              <a:fillRect/>
            </a:stretch>
          </p:blipFill>
          <p:spPr>
            <a:xfrm>
              <a:off x="502988" y="2938191"/>
              <a:ext cx="5524500" cy="3067050"/>
            </a:xfrm>
            <a:prstGeom prst="rect">
              <a:avLst/>
            </a:prstGeom>
          </p:spPr>
        </p:pic>
        <p:pic>
          <p:nvPicPr>
            <p:cNvPr id="28" name="Picture 27">
              <a:extLst>
                <a:ext uri="{FF2B5EF4-FFF2-40B4-BE49-F238E27FC236}">
                  <a16:creationId xmlns:a16="http://schemas.microsoft.com/office/drawing/2014/main" id="{7D5A6AC6-18C4-472F-8673-B5729190A2BB}"/>
                </a:ext>
              </a:extLst>
            </p:cNvPr>
            <p:cNvPicPr>
              <a:picLocks noChangeAspect="1"/>
            </p:cNvPicPr>
            <p:nvPr/>
          </p:nvPicPr>
          <p:blipFill>
            <a:blip r:embed="rId4"/>
            <a:stretch>
              <a:fillRect/>
            </a:stretch>
          </p:blipFill>
          <p:spPr>
            <a:xfrm>
              <a:off x="641785" y="2685778"/>
              <a:ext cx="1095375" cy="504825"/>
            </a:xfrm>
            <a:prstGeom prst="rect">
              <a:avLst/>
            </a:prstGeom>
          </p:spPr>
        </p:pic>
      </p:grpSp>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85</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7</a:t>
            </a:fld>
            <a:endParaRPr lang="en-US" b="1" dirty="0"/>
          </a:p>
        </p:txBody>
      </p:sp>
      <p:cxnSp>
        <p:nvCxnSpPr>
          <p:cNvPr id="15" name="Straight Connector 14">
            <a:extLst>
              <a:ext uri="{FF2B5EF4-FFF2-40B4-BE49-F238E27FC236}">
                <a16:creationId xmlns:a16="http://schemas.microsoft.com/office/drawing/2014/main" id="{E805726F-33EE-442E-97CB-D48868A8D235}"/>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47C7AA-14AC-41FA-9BFD-5F0FCD449311}"/>
              </a:ext>
            </a:extLst>
          </p:cNvPr>
          <p:cNvSpPr txBox="1"/>
          <p:nvPr/>
        </p:nvSpPr>
        <p:spPr>
          <a:xfrm>
            <a:off x="4669156" y="1004175"/>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pic>
        <p:nvPicPr>
          <p:cNvPr id="21" name="Picture 20">
            <a:extLst>
              <a:ext uri="{FF2B5EF4-FFF2-40B4-BE49-F238E27FC236}">
                <a16:creationId xmlns:a16="http://schemas.microsoft.com/office/drawing/2014/main" id="{F46F9638-DEF6-4650-9938-ABE326911CB1}"/>
              </a:ext>
            </a:extLst>
          </p:cNvPr>
          <p:cNvPicPr>
            <a:picLocks noChangeAspect="1"/>
          </p:cNvPicPr>
          <p:nvPr/>
        </p:nvPicPr>
        <p:blipFill>
          <a:blip r:embed="rId5"/>
          <a:stretch>
            <a:fillRect/>
          </a:stretch>
        </p:blipFill>
        <p:spPr>
          <a:xfrm>
            <a:off x="2859990" y="1225870"/>
            <a:ext cx="1019175" cy="295275"/>
          </a:xfrm>
          <a:prstGeom prst="rect">
            <a:avLst/>
          </a:prstGeom>
        </p:spPr>
      </p:pic>
      <p:sp>
        <p:nvSpPr>
          <p:cNvPr id="23" name="TextBox 22">
            <a:extLst>
              <a:ext uri="{FF2B5EF4-FFF2-40B4-BE49-F238E27FC236}">
                <a16:creationId xmlns:a16="http://schemas.microsoft.com/office/drawing/2014/main" id="{8BA66799-4B20-4ED4-AE30-A69491F44277}"/>
              </a:ext>
            </a:extLst>
          </p:cNvPr>
          <p:cNvSpPr txBox="1"/>
          <p:nvPr/>
        </p:nvSpPr>
        <p:spPr>
          <a:xfrm>
            <a:off x="615888" y="249120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cxnSp>
        <p:nvCxnSpPr>
          <p:cNvPr id="22" name="Straight Connector 21">
            <a:extLst>
              <a:ext uri="{FF2B5EF4-FFF2-40B4-BE49-F238E27FC236}">
                <a16:creationId xmlns:a16="http://schemas.microsoft.com/office/drawing/2014/main" id="{27846006-B021-4A51-BD09-BD15BB425B86}"/>
              </a:ext>
            </a:extLst>
          </p:cNvPr>
          <p:cNvCxnSpPr>
            <a:cxnSpLocks/>
          </p:cNvCxnSpPr>
          <p:nvPr/>
        </p:nvCxnSpPr>
        <p:spPr>
          <a:xfrm>
            <a:off x="6164514" y="2484290"/>
            <a:ext cx="0" cy="363128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43A9836-9419-48E5-A477-1B5AEBF73911}"/>
              </a:ext>
            </a:extLst>
          </p:cNvPr>
          <p:cNvGrpSpPr/>
          <p:nvPr/>
        </p:nvGrpSpPr>
        <p:grpSpPr>
          <a:xfrm>
            <a:off x="6255651" y="2253022"/>
            <a:ext cx="5889295" cy="4398456"/>
            <a:chOff x="6255651" y="2484290"/>
            <a:chExt cx="5704123" cy="4167187"/>
          </a:xfrm>
        </p:grpSpPr>
        <p:pic>
          <p:nvPicPr>
            <p:cNvPr id="18" name="Picture 17">
              <a:extLst>
                <a:ext uri="{FF2B5EF4-FFF2-40B4-BE49-F238E27FC236}">
                  <a16:creationId xmlns:a16="http://schemas.microsoft.com/office/drawing/2014/main" id="{23BDAAE8-B23E-40F5-A0ED-AFCA872DD7F8}"/>
                </a:ext>
              </a:extLst>
            </p:cNvPr>
            <p:cNvPicPr>
              <a:picLocks noChangeAspect="1"/>
            </p:cNvPicPr>
            <p:nvPr/>
          </p:nvPicPr>
          <p:blipFill>
            <a:blip r:embed="rId6"/>
            <a:stretch>
              <a:fillRect/>
            </a:stretch>
          </p:blipFill>
          <p:spPr>
            <a:xfrm>
              <a:off x="6416224" y="2484290"/>
              <a:ext cx="5543550" cy="3914775"/>
            </a:xfrm>
            <a:prstGeom prst="rect">
              <a:avLst/>
            </a:prstGeom>
          </p:spPr>
        </p:pic>
        <p:pic>
          <p:nvPicPr>
            <p:cNvPr id="31" name="Picture 30">
              <a:extLst>
                <a:ext uri="{FF2B5EF4-FFF2-40B4-BE49-F238E27FC236}">
                  <a16:creationId xmlns:a16="http://schemas.microsoft.com/office/drawing/2014/main" id="{C6D3CA93-432B-4976-9516-D20C7108A4B2}"/>
                </a:ext>
              </a:extLst>
            </p:cNvPr>
            <p:cNvPicPr>
              <a:picLocks noChangeAspect="1"/>
            </p:cNvPicPr>
            <p:nvPr/>
          </p:nvPicPr>
          <p:blipFill>
            <a:blip r:embed="rId4"/>
            <a:stretch>
              <a:fillRect/>
            </a:stretch>
          </p:blipFill>
          <p:spPr>
            <a:xfrm>
              <a:off x="6255651" y="6146652"/>
              <a:ext cx="1095375" cy="504825"/>
            </a:xfrm>
            <a:prstGeom prst="rect">
              <a:avLst/>
            </a:prstGeom>
          </p:spPr>
        </p:pic>
      </p:grpSp>
    </p:spTree>
    <p:extLst>
      <p:ext uri="{BB962C8B-B14F-4D97-AF65-F5344CB8AC3E}">
        <p14:creationId xmlns:p14="http://schemas.microsoft.com/office/powerpoint/2010/main" val="245542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6B6B23-65C7-4C4E-9754-6AFBD58DAC56}"/>
              </a:ext>
            </a:extLst>
          </p:cNvPr>
          <p:cNvSpPr>
            <a:spLocks noGrp="1" noChangeArrowheads="1"/>
          </p:cNvSpPr>
          <p:nvPr>
            <p:ph type="title"/>
          </p:nvPr>
        </p:nvSpPr>
        <p:spPr>
          <a:xfrm>
            <a:off x="635682" y="78581"/>
            <a:ext cx="10515600" cy="790423"/>
          </a:xfrm>
        </p:spPr>
        <p:txBody>
          <a:bodyPr>
            <a:normAutofit/>
          </a:bodyPr>
          <a:lstStyle/>
          <a:p>
            <a:pPr eaLnBrk="1" hangingPunct="1"/>
            <a:r>
              <a:rPr lang="en-US" altLang="en-US" sz="3600" dirty="0"/>
              <a:t>Calculating the Eigenvectors/values</a:t>
            </a:r>
          </a:p>
        </p:txBody>
      </p:sp>
      <p:pic>
        <p:nvPicPr>
          <p:cNvPr id="5" name="Picture 4">
            <a:extLst>
              <a:ext uri="{FF2B5EF4-FFF2-40B4-BE49-F238E27FC236}">
                <a16:creationId xmlns:a16="http://schemas.microsoft.com/office/drawing/2014/main" id="{F9F9F2DE-A5FF-AFC9-D7E8-9EC77BA1A310}"/>
              </a:ext>
            </a:extLst>
          </p:cNvPr>
          <p:cNvPicPr>
            <a:picLocks noChangeAspect="1"/>
          </p:cNvPicPr>
          <p:nvPr/>
        </p:nvPicPr>
        <p:blipFill>
          <a:blip r:embed="rId3"/>
          <a:stretch>
            <a:fillRect/>
          </a:stretch>
        </p:blipFill>
        <p:spPr>
          <a:xfrm>
            <a:off x="1218662" y="1213586"/>
            <a:ext cx="9192908" cy="3229426"/>
          </a:xfrm>
          <a:prstGeom prst="rect">
            <a:avLst/>
          </a:prstGeom>
        </p:spPr>
      </p:pic>
      <p:sp>
        <p:nvSpPr>
          <p:cNvPr id="8" name="TextBox 7">
            <a:extLst>
              <a:ext uri="{FF2B5EF4-FFF2-40B4-BE49-F238E27FC236}">
                <a16:creationId xmlns:a16="http://schemas.microsoft.com/office/drawing/2014/main" id="{7C455EBF-FC8B-6461-CA88-6EEF74EEEA2F}"/>
              </a:ext>
            </a:extLst>
          </p:cNvPr>
          <p:cNvSpPr txBox="1"/>
          <p:nvPr/>
        </p:nvSpPr>
        <p:spPr>
          <a:xfrm>
            <a:off x="1146235" y="5339562"/>
            <a:ext cx="10005047" cy="461665"/>
          </a:xfrm>
          <a:prstGeom prst="rect">
            <a:avLst/>
          </a:prstGeom>
          <a:noFill/>
        </p:spPr>
        <p:txBody>
          <a:bodyPr wrap="none" rtlCol="0">
            <a:spAutoFit/>
          </a:bodyPr>
          <a:lstStyle/>
          <a:p>
            <a:r>
              <a:rPr lang="en-US" sz="2400" dirty="0"/>
              <a:t>Of course, the real eigenvalues only exist if the term under the square root ≥ 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435B2B-A4F8-4B25-8EBC-E06C164B4E30}"/>
              </a:ext>
            </a:extLst>
          </p:cNvPr>
          <p:cNvSpPr>
            <a:spLocks noGrp="1" noChangeArrowheads="1"/>
          </p:cNvSpPr>
          <p:nvPr>
            <p:ph type="title"/>
          </p:nvPr>
        </p:nvSpPr>
        <p:spPr>
          <a:xfrm>
            <a:off x="838200" y="365126"/>
            <a:ext cx="10515600" cy="635192"/>
          </a:xfrm>
        </p:spPr>
        <p:txBody>
          <a:bodyPr>
            <a:normAutofit fontScale="90000"/>
          </a:bodyPr>
          <a:lstStyle/>
          <a:p>
            <a:pPr eaLnBrk="1" hangingPunct="1"/>
            <a:r>
              <a:rPr lang="en-US" altLang="en-US" dirty="0"/>
              <a:t>Eigenvalues summery</a:t>
            </a:r>
          </a:p>
        </p:txBody>
      </p:sp>
      <p:sp>
        <p:nvSpPr>
          <p:cNvPr id="45059" name="Rectangle 3">
            <a:extLst>
              <a:ext uri="{FF2B5EF4-FFF2-40B4-BE49-F238E27FC236}">
                <a16:creationId xmlns:a16="http://schemas.microsoft.com/office/drawing/2014/main" id="{1A2C81EB-88B3-4924-BBB1-8AA247208B09}"/>
              </a:ext>
            </a:extLst>
          </p:cNvPr>
          <p:cNvSpPr>
            <a:spLocks noGrp="1" noChangeArrowheads="1"/>
          </p:cNvSpPr>
          <p:nvPr>
            <p:ph type="body" idx="1"/>
          </p:nvPr>
        </p:nvSpPr>
        <p:spPr>
          <a:xfrm>
            <a:off x="1905000" y="1143001"/>
            <a:ext cx="8305800" cy="4987925"/>
          </a:xfrm>
        </p:spPr>
        <p:txBody>
          <a:bodyPr/>
          <a:lstStyle/>
          <a:p>
            <a:pPr eaLnBrk="1" hangingPunct="1">
              <a:lnSpc>
                <a:spcPct val="90000"/>
              </a:lnSpc>
            </a:pPr>
            <a:r>
              <a:rPr lang="en-US" altLang="en-US" dirty="0">
                <a:latin typeface="Garamond" panose="02020404030301010803" pitchFamily="18" charset="0"/>
              </a:rPr>
              <a:t>Given a matrix, </a:t>
            </a:r>
            <a:r>
              <a:rPr lang="en-US" altLang="en-US" b="1" dirty="0">
                <a:latin typeface="Garamond" panose="02020404030301010803" pitchFamily="18" charset="0"/>
              </a:rPr>
              <a:t>A</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is the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the corresponding eigenvalue if </a:t>
            </a: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p>
          <a:p>
            <a:pPr lvl="1" eaLnBrk="1" hangingPunct="1">
              <a:lnSpc>
                <a:spcPct val="90000"/>
              </a:lnSpc>
            </a:pPr>
            <a:r>
              <a:rPr lang="en-US" altLang="en-US" b="1" dirty="0">
                <a:latin typeface="Garamond" panose="02020404030301010803" pitchFamily="18" charset="0"/>
              </a:rPr>
              <a:t>A</a:t>
            </a:r>
            <a:r>
              <a:rPr lang="en-US" altLang="en-US" dirty="0">
                <a:latin typeface="Garamond" panose="02020404030301010803" pitchFamily="18" charset="0"/>
              </a:rPr>
              <a:t> must be square and the determinant of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a:t>
            </a:r>
            <a:r>
              <a:rPr lang="en-US" altLang="en-US" b="1" dirty="0">
                <a:latin typeface="Garamond" panose="02020404030301010803" pitchFamily="18" charset="0"/>
              </a:rPr>
              <a:t>I</a:t>
            </a:r>
            <a:r>
              <a:rPr lang="en-US" altLang="en-US" dirty="0">
                <a:latin typeface="Garamond" panose="02020404030301010803" pitchFamily="18" charset="0"/>
              </a:rPr>
              <a:t> must be equal to zero</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 0 </a:t>
            </a:r>
            <a:r>
              <a:rPr lang="en-US" altLang="en-US" dirty="0" err="1">
                <a:latin typeface="cmsy10" pitchFamily="34" charset="0"/>
              </a:rPr>
              <a:t>iff</a:t>
            </a:r>
            <a:r>
              <a:rPr lang="en-US" altLang="en-US" dirty="0">
                <a:latin typeface="Garamond" panose="02020404030301010803" pitchFamily="18" charset="0"/>
              </a:rPr>
              <a:t>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 0</a:t>
            </a:r>
          </a:p>
          <a:p>
            <a:pPr lvl="2" eaLnBrk="1" hangingPunct="1">
              <a:lnSpc>
                <a:spcPct val="90000"/>
              </a:lnSpc>
            </a:pPr>
            <a:r>
              <a:rPr lang="en-US" altLang="en-US" dirty="0">
                <a:latin typeface="Garamond" panose="02020404030301010803" pitchFamily="18" charset="0"/>
              </a:rPr>
              <a:t>Trivial solution is if </a:t>
            </a:r>
            <a:r>
              <a:rPr lang="en-US" altLang="en-US" b="1" dirty="0">
                <a:latin typeface="Garamond" panose="02020404030301010803" pitchFamily="18" charset="0"/>
              </a:rPr>
              <a:t>x </a:t>
            </a:r>
            <a:r>
              <a:rPr lang="en-US" altLang="en-US" dirty="0">
                <a:latin typeface="Garamond" panose="02020404030301010803" pitchFamily="18" charset="0"/>
              </a:rPr>
              <a:t>= 0</a:t>
            </a:r>
          </a:p>
          <a:p>
            <a:pPr lvl="2" eaLnBrk="1" hangingPunct="1">
              <a:lnSpc>
                <a:spcPct val="90000"/>
              </a:lnSpc>
            </a:pPr>
            <a:r>
              <a:rPr lang="en-US" altLang="en-US" dirty="0">
                <a:latin typeface="Garamond" panose="02020404030301010803" pitchFamily="18" charset="0"/>
              </a:rPr>
              <a:t>The nontrivial solution occurs when det(</a:t>
            </a:r>
            <a:r>
              <a:rPr lang="en-US" altLang="en-US" b="1" dirty="0">
                <a:latin typeface="Garamond" panose="02020404030301010803" pitchFamily="18" charset="0"/>
              </a:rPr>
              <a:t>A</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 0</a:t>
            </a:r>
          </a:p>
          <a:p>
            <a:pPr eaLnBrk="1" hangingPunct="1">
              <a:lnSpc>
                <a:spcPct val="90000"/>
              </a:lnSpc>
            </a:pPr>
            <a:r>
              <a:rPr lang="en-US" altLang="en-US" dirty="0">
                <a:latin typeface="Garamond" panose="02020404030301010803" pitchFamily="18" charset="0"/>
              </a:rPr>
              <a:t>Are eigenvectors unique?</a:t>
            </a:r>
          </a:p>
          <a:p>
            <a:pPr lvl="1" eaLnBrk="1" hangingPunct="1">
              <a:lnSpc>
                <a:spcPct val="90000"/>
              </a:lnSpc>
            </a:pPr>
            <a:r>
              <a:rPr lang="en-US" altLang="en-US" dirty="0">
                <a:latin typeface="Garamond" panose="02020404030301010803" pitchFamily="18" charset="0"/>
              </a:rPr>
              <a:t>If </a:t>
            </a:r>
            <a:r>
              <a:rPr lang="en-US" altLang="en-US" b="1" dirty="0">
                <a:latin typeface="Garamond" panose="02020404030301010803" pitchFamily="18" charset="0"/>
              </a:rPr>
              <a:t>x</a:t>
            </a:r>
            <a:r>
              <a:rPr lang="en-US" altLang="en-US" dirty="0">
                <a:latin typeface="Garamond" panose="02020404030301010803" pitchFamily="18" charset="0"/>
              </a:rPr>
              <a:t> is an eigenvector, then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is also an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an eigenvalue</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b="1" dirty="0">
                <a:latin typeface="Garamond" panose="02020404030301010803" pitchFamily="18" charset="0"/>
              </a:rPr>
              <a:t>Ax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5" end="5"/>
                                            </p:txEl>
                                          </p:spTgt>
                                        </p:tgtEl>
                                        <p:attrNameLst>
                                          <p:attrName>style.visibility</p:attrName>
                                        </p:attrNameLst>
                                      </p:cBhvr>
                                      <p:to>
                                        <p:strVal val="visible"/>
                                      </p:to>
                                    </p:set>
                                    <p:animEffect transition="in" filter="box(in)">
                                      <p:cBhvr>
                                        <p:cTn id="7" dur="500"/>
                                        <p:tgtEl>
                                          <p:spTgt spid="4505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9">
                                            <p:txEl>
                                              <p:pRg st="6" end="6"/>
                                            </p:txEl>
                                          </p:spTgt>
                                        </p:tgtEl>
                                        <p:attrNameLst>
                                          <p:attrName>style.visibility</p:attrName>
                                        </p:attrNameLst>
                                      </p:cBhvr>
                                      <p:to>
                                        <p:strVal val="visible"/>
                                      </p:to>
                                    </p:set>
                                    <p:animEffect transition="in" filter="box(in)">
                                      <p:cBhvr>
                                        <p:cTn id="12" dur="500"/>
                                        <p:tgtEl>
                                          <p:spTgt spid="45059">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5059">
                                            <p:txEl>
                                              <p:pRg st="7" end="7"/>
                                            </p:txEl>
                                          </p:spTgt>
                                        </p:tgtEl>
                                        <p:attrNameLst>
                                          <p:attrName>style.visibility</p:attrName>
                                        </p:attrNameLst>
                                      </p:cBhvr>
                                      <p:to>
                                        <p:strVal val="visible"/>
                                      </p:to>
                                    </p:set>
                                    <p:animEffect transition="in" filter="box(in)">
                                      <p:cBhvr>
                                        <p:cTn id="15"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27373</TotalTime>
  <Words>741</Words>
  <Application>Microsoft Office PowerPoint</Application>
  <PresentationFormat>Widescreen</PresentationFormat>
  <Paragraphs>108</Paragraphs>
  <Slides>27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Wingdings</vt:lpstr>
      <vt:lpstr>Cambria Math</vt:lpstr>
      <vt:lpstr>Calibri Light</vt:lpstr>
      <vt:lpstr>Times New Roman</vt:lpstr>
      <vt:lpstr>cmsy10</vt:lpstr>
      <vt:lpstr>Symbol</vt:lpstr>
      <vt:lpstr>Garamond</vt:lpstr>
      <vt:lpstr>Calibri</vt:lpstr>
      <vt:lpstr>Arial</vt:lpstr>
      <vt:lpstr>Office Theme</vt:lpstr>
      <vt:lpstr>Chapter 4</vt:lpstr>
      <vt:lpstr>4.1 Eigenvalues and Eigenvectors</vt:lpstr>
      <vt:lpstr>Predefinition Workup</vt:lpstr>
      <vt:lpstr>PowerPoint Presentation</vt:lpstr>
      <vt:lpstr>More Math</vt:lpstr>
      <vt:lpstr>Example 84</vt:lpstr>
      <vt:lpstr>Example 85</vt:lpstr>
      <vt:lpstr>Calculating the Eigenvectors/values</vt:lpstr>
      <vt:lpstr>Eigenvalues summery</vt:lpstr>
      <vt:lpstr>Definition</vt:lpstr>
      <vt:lpstr>Key Idea</vt:lpstr>
      <vt:lpstr>PowerPoint Presentation</vt:lpstr>
      <vt:lpstr>Example 86</vt:lpstr>
      <vt:lpstr>Example 86</vt:lpstr>
      <vt:lpstr>Example 86</vt:lpstr>
      <vt:lpstr>Example 86</vt:lpstr>
      <vt:lpstr>PowerPoint Presentation</vt:lpstr>
      <vt:lpstr>4.2 Properties of Eigenvalues and Eigenvectors</vt:lpstr>
      <vt:lpstr>Example 90</vt:lpstr>
      <vt:lpstr>The Eigenvectors and Eigenvalues of A and A-1</vt:lpstr>
      <vt:lpstr>The Eigenvectors and Eigenvalues of A and AT</vt:lpstr>
      <vt:lpstr>PowerPoint Presentation</vt:lpstr>
      <vt:lpstr>Example 92</vt:lpstr>
      <vt:lpstr>Theorem</vt:lpstr>
      <vt:lpstr>PowerPoint Presentation</vt:lpstr>
      <vt:lpstr>Finding Eigenvalues in Real Applications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37</cp:revision>
  <dcterms:created xsi:type="dcterms:W3CDTF">2020-10-08T21:07:11Z</dcterms:created>
  <dcterms:modified xsi:type="dcterms:W3CDTF">2024-11-06T16:00:27Z</dcterms:modified>
</cp:coreProperties>
</file>