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909" r:id="rId2"/>
    <p:sldId id="898" r:id="rId3"/>
    <p:sldId id="899" r:id="rId4"/>
    <p:sldId id="900" r:id="rId5"/>
    <p:sldId id="901" r:id="rId6"/>
    <p:sldId id="902" r:id="rId7"/>
    <p:sldId id="903" r:id="rId8"/>
    <p:sldId id="904" r:id="rId9"/>
    <p:sldId id="905" r:id="rId10"/>
    <p:sldId id="906" r:id="rId11"/>
    <p:sldId id="907" r:id="rId12"/>
    <p:sldId id="908" r:id="rId13"/>
    <p:sldId id="810" r:id="rId14"/>
    <p:sldId id="826" r:id="rId15"/>
    <p:sldId id="846" r:id="rId16"/>
    <p:sldId id="827" r:id="rId17"/>
    <p:sldId id="829" r:id="rId18"/>
    <p:sldId id="848" r:id="rId19"/>
    <p:sldId id="850" r:id="rId20"/>
    <p:sldId id="831" r:id="rId21"/>
    <p:sldId id="851" r:id="rId22"/>
    <p:sldId id="852" r:id="rId23"/>
    <p:sldId id="853" r:id="rId24"/>
    <p:sldId id="854" r:id="rId25"/>
    <p:sldId id="855" r:id="rId26"/>
    <p:sldId id="842" r:id="rId27"/>
    <p:sldId id="844" r:id="rId28"/>
    <p:sldId id="825" r:id="rId29"/>
    <p:sldId id="857" r:id="rId30"/>
    <p:sldId id="870" r:id="rId31"/>
    <p:sldId id="871" r:id="rId32"/>
    <p:sldId id="869" r:id="rId33"/>
    <p:sldId id="872" r:id="rId34"/>
    <p:sldId id="866" r:id="rId35"/>
    <p:sldId id="867" r:id="rId36"/>
    <p:sldId id="868" r:id="rId37"/>
    <p:sldId id="863" r:id="rId38"/>
    <p:sldId id="858" r:id="rId39"/>
    <p:sldId id="859" r:id="rId40"/>
    <p:sldId id="860" r:id="rId41"/>
    <p:sldId id="861" r:id="rId42"/>
    <p:sldId id="873" r:id="rId43"/>
    <p:sldId id="882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33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Tahoma" charset="0"/>
                <a:cs typeface="Arial" charset="0"/>
              </a:rPr>
              <a:t>1-</a:t>
            </a:r>
            <a:fld id="{8EAC4CA4-333D-9946-96B7-29465C6C3ADF}" type="slidenum">
              <a:rPr lang="en-US" sz="1200" smtClean="0">
                <a:latin typeface="Tahoma" charset="0"/>
                <a:cs typeface="Arial" charset="0"/>
              </a:rPr>
              <a:pPr>
                <a:defRPr/>
              </a:pPr>
              <a:t>1</a:t>
            </a:fld>
            <a:endParaRPr lang="en-US" sz="1200">
              <a:latin typeface="Tahoma" charset="0"/>
              <a:cs typeface="Arial" charset="0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CIS 5617</a:t>
            </a:r>
            <a:r>
              <a:rPr lang="en-US" sz="1800">
                <a:latin typeface="Arial" charset="0"/>
                <a:cs typeface="Arial" charset="0"/>
              </a:rPr>
              <a:t>, Fall 2022</a:t>
            </a:r>
            <a:endParaRPr lang="en-US" sz="1800" dirty="0">
              <a:latin typeface="Arial" charset="0"/>
              <a:cs typeface="Arial" charset="0"/>
            </a:endParaRP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Anduo Wang</a:t>
            </a:r>
          </a:p>
          <a:p>
            <a:pPr algn="ctr">
              <a:buFont typeface="Wingdings" charset="0"/>
              <a:buNone/>
            </a:pPr>
            <a:r>
              <a:rPr lang="en-US" sz="1800" dirty="0">
                <a:latin typeface="Arial" charset="0"/>
                <a:cs typeface="Arial" charset="0"/>
              </a:rPr>
              <a:t>Based on Slides created by JFK/KWR</a:t>
            </a:r>
            <a:endParaRPr lang="en-US" altLang="ja-JP" sz="1800" dirty="0">
              <a:latin typeface="Arial" charset="0"/>
              <a:cs typeface="Arial" charset="0"/>
            </a:endParaRPr>
          </a:p>
          <a:p>
            <a:pPr algn="ctr">
              <a:lnSpc>
                <a:spcPct val="85000"/>
              </a:lnSpc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69888" y="3917950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sz="1800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sz="180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sz="1800">
                <a:solidFill>
                  <a:srgbClr val="008000"/>
                </a:solidFill>
                <a:cs typeface="Arial" charset="0"/>
              </a:rPr>
            </a:br>
            <a:r>
              <a:rPr lang="en-US" sz="180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sz="18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Lecture 9 – Chapter 5</a:t>
            </a:r>
          </a:p>
          <a:p>
            <a:pPr algn="ctr" eaLnBrk="1" hangingPunct="1"/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Network Control Plane</a:t>
            </a:r>
          </a:p>
        </p:txBody>
      </p:sp>
      <p:pic>
        <p:nvPicPr>
          <p:cNvPr id="1536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37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4110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 err="1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0767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5.4 routing among the ISPs: BGP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3805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5.4 routing among the ISPs: BGP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eBGP connectivity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iBGP connectivity</a:t>
              </a: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3b</a:t>
                    </a:r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3d</a:t>
                    </a:r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3c</a:t>
                    </a:r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3a</a:t>
                    </a:r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iBGP </a:t>
              </a:r>
              <a:r>
                <a:rPr lang="en-US" dirty="0" err="1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AS2 gateway router 2c:</a:t>
            </a: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to AS2 it will forward datagrams towards X</a:t>
            </a: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network prefixes (BGP  is a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>
                <a:latin typeface="Gill Sans MT" charset="0"/>
              </a:rPr>
              <a:t>list of </a:t>
            </a:r>
            <a:r>
              <a:rPr lang="en-US" dirty="0" err="1">
                <a:latin typeface="Gill Sans MT" charset="0"/>
              </a:rPr>
              <a:t>ASes</a:t>
            </a:r>
            <a:r>
              <a:rPr lang="en-US" dirty="0">
                <a:latin typeface="Gill Sans MT" charset="0"/>
              </a:rPr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>
                <a:latin typeface="Gill Sans MT" charset="0"/>
              </a:rPr>
              <a:t>gateway receiving 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accept/decline path (e.g., never route through AS Y).</a:t>
            </a:r>
          </a:p>
          <a:p>
            <a:pPr lvl="1"/>
            <a:r>
              <a:rPr lang="en-US" dirty="0">
                <a:latin typeface="Gill Sans MT" charset="0"/>
              </a:rPr>
              <a:t>AS policy also determines whether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>
                <a:latin typeface="Gill Sans MT" charset="0"/>
              </a:rPr>
              <a:t> path to other other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>
                <a:latin typeface="Gill Sans MT" charset="0"/>
              </a:rPr>
              <a:t> to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router 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>
                <a:latin typeface="Gill Sans MT" charset="0"/>
              </a:rPr>
              <a:t>from 2a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Gill Sans MT" charset="0"/>
              </a:rPr>
              <a:t>gateway router may learn about </a:t>
            </a:r>
            <a:r>
              <a:rPr lang="en-US" sz="2400" dirty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from 3a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Gill Sans MT" charset="0"/>
              </a:rPr>
              <a:t>Based on policy,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chooses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8853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a,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b,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c: “path to X goes through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1a, 1b, 1c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a: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>
                <a:solidFill>
                  <a:srgbClr val="000090"/>
                </a:solidFill>
              </a:rPr>
              <a:t>hot potato routing: </a:t>
            </a:r>
            <a:r>
              <a:rPr lang="en-US" sz="2400" dirty="0"/>
              <a:t>choose local gateway that has least intra-domain cost (e.g., 2d chooses 2a, even though more AS hops to </a:t>
            </a:r>
            <a:r>
              <a:rPr lang="en-US" sz="2400" i="1" dirty="0"/>
              <a:t>X</a:t>
            </a:r>
            <a:r>
              <a:rPr lang="en-US" sz="2400" dirty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Aw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>
                <a:latin typeface="+mn-lt"/>
              </a:rPr>
              <a:t>BAw</a:t>
            </a:r>
            <a:r>
              <a:rPr lang="en-US" sz="2400" dirty="0">
                <a:latin typeface="+mn-lt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>
                <a:latin typeface="+mn-lt"/>
              </a:rPr>
              <a:t>B 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, since none of  C, A, w are 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>
                <a:latin typeface="+mn-lt"/>
              </a:rPr>
              <a:t>C does not learn about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 path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C will route </a:t>
            </a:r>
            <a:r>
              <a:rPr lang="en-US" sz="2400" dirty="0" err="1">
                <a:latin typeface="+mn-lt"/>
              </a:rPr>
              <a:t>CAw</a:t>
            </a:r>
            <a:r>
              <a:rPr lang="en-US" sz="2400" dirty="0">
                <a:latin typeface="+mn-lt"/>
              </a:rPr>
              <a:t> (not using B) to get to w</a:t>
            </a: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>
                <a:latin typeface="Gill Sans MT" charset="0"/>
              </a:rPr>
              <a:t>X does not want to route from B to C via 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control plane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0"/>
                </a:solidFill>
              </a:rPr>
              <a:t>monolithic</a:t>
            </a:r>
            <a:r>
              <a:rPr lang="en-US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~2005: renewed interest in rethinking network control plane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billions of destinations: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destinations in 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730888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Why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logically centralized </a:t>
            </a:r>
            <a:r>
              <a:rPr lang="en-US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>
                <a:cs typeface="+mj-cs"/>
              </a:rPr>
              <a:t>Traffic engineering: difficult traditional routing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u-to-z traffic to flow along </a:t>
            </a:r>
            <a:r>
              <a:rPr lang="en-US" sz="2400" i="1" dirty="0" err="1"/>
              <a:t>uvw</a:t>
            </a:r>
            <a:r>
              <a:rPr lang="en-US" sz="2400" dirty="0" err="1"/>
              <a:t>z</a:t>
            </a:r>
            <a:r>
              <a:rPr lang="en-US" sz="2400" dirty="0"/>
              <a:t>, x-to-z traffic to flow </a:t>
            </a:r>
            <a:r>
              <a:rPr lang="en-US" sz="2400" i="1" dirty="0" err="1"/>
              <a:t>xwyz</a:t>
            </a:r>
            <a:r>
              <a:rPr lang="en-US" sz="2400" dirty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need to define link weights so traffic routing algorithm computes routes accordingly </a:t>
            </a:r>
            <a:r>
              <a:rPr lang="en-US" sz="2000" dirty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00"/>
                </a:solidFill>
              </a:rPr>
              <a:t>Link weights are only control “knobs”: wrong!</a:t>
            </a: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</a:t>
                </a:r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</a:t>
                </a:r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</a:t>
                </a: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z</a:t>
                </a:r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to split  u-to-z traffic along </a:t>
            </a:r>
            <a:r>
              <a:rPr lang="en-US" sz="2400" dirty="0" err="1"/>
              <a:t>uvwz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00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dirty="0" err="1"/>
              <a:t>uxyz</a:t>
            </a:r>
            <a:r>
              <a:rPr lang="en-US" sz="2400" dirty="0"/>
              <a:t> (load balancing)?</a:t>
            </a:r>
          </a:p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(or need a new routing algorithm)</a:t>
            </a: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v</a:t>
                  </a:r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u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z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y</a:t>
                  </a: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x</a:t>
                  </a:r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w wants to route blue and red traffic differently?</a:t>
            </a:r>
          </a:p>
          <a:p>
            <a:endParaRPr lang="en-US" sz="2400" dirty="0"/>
          </a:p>
          <a:p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(with destination based forwarding, and LS, DV routing)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Networking 401</a:t>
            </a:r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1: </a:t>
              </a:r>
              <a:r>
                <a:rPr lang="en-US" i="1" dirty="0"/>
                <a:t>generalized“ flow-based” forwarding (e.g., OpenFlow)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2. </a:t>
              </a:r>
              <a:r>
                <a:rPr lang="en-US" i="1" dirty="0"/>
                <a:t>control, data plane separation</a:t>
              </a:r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3. </a:t>
            </a:r>
            <a:r>
              <a:rPr lang="en-US" i="1" dirty="0"/>
              <a:t>control plane functions external to data-plane switches</a:t>
            </a:r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4. </a:t>
              </a:r>
              <a:r>
                <a:rPr lang="en-US" i="1" dirty="0"/>
                <a:t>programmable control applications</a:t>
              </a: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routing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/>
              <a:t>access control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balance</a:t>
            </a:r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/>
              <a:t>fast, simple, commodity switches implementing generalized data-plane forwarding (Section 4.4) in hardware</a:t>
            </a:r>
          </a:p>
          <a:p>
            <a:r>
              <a:rPr lang="en-US" sz="2400" dirty="0"/>
              <a:t>switch flow table computed, installed by controller</a:t>
            </a:r>
          </a:p>
          <a:p>
            <a:r>
              <a:rPr lang="en-US" sz="2400" dirty="0"/>
              <a:t>API for table-based switch control (e.g., OpenFlow)</a:t>
            </a:r>
          </a:p>
          <a:p>
            <a:pPr lvl="1"/>
            <a:r>
              <a:rPr lang="en-US" sz="2000" dirty="0"/>
              <a:t>defines what is controllable and what is not</a:t>
            </a:r>
          </a:p>
          <a:p>
            <a:r>
              <a:rPr lang="en-US" sz="2400" dirty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SDN Controller</a:t>
                </a:r>
              </a:p>
              <a:p>
                <a:pPr algn="ctr"/>
                <a:r>
                  <a:rPr lang="en-US" sz="1600" dirty="0"/>
                  <a:t>(network operating system)</a:t>
                </a:r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</a:rPr>
                <a:t>…</a:t>
              </a: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routing</a:t>
                </a:r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control</a:t>
                </a:r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balance</a:t>
                </a:r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southbound API</a:t>
              </a:r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northbound API</a:t>
              </a:r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SDN-controlled switches</a:t>
              </a:r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/>
              <a:t>maintain network state information</a:t>
            </a:r>
          </a:p>
          <a:p>
            <a:r>
              <a:rPr lang="en-US" sz="2400" dirty="0"/>
              <a:t>interacts with network control applications “above” via northbound API</a:t>
            </a:r>
          </a:p>
          <a:p>
            <a:r>
              <a:rPr lang="en-US" sz="2400" dirty="0"/>
              <a:t>interacts with network switches “below” via southbound API</a:t>
            </a:r>
          </a:p>
          <a:p>
            <a:r>
              <a:rPr lang="en-US" sz="2400" dirty="0"/>
              <a:t>implemented as distributed system for performance, scalability, fault-tolerance, robustness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>
                <a:latin typeface="Gill Sans MT" charset="0"/>
              </a:rPr>
              <a:t>routing among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all routers in AS must run </a:t>
            </a:r>
            <a:r>
              <a:rPr lang="en-US" altLang="ja-JP" sz="2400" i="1" dirty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>
                <a:latin typeface="Gill Sans MT" charset="0"/>
              </a:rPr>
              <a:t> intra-domain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routers in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AS can run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131052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/>
              <a:t>“brains” of control:  implement control functions using lower-level services, API provided by SND controller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unbundled: </a:t>
            </a:r>
            <a:r>
              <a:rPr lang="en-US" sz="2400" dirty="0"/>
              <a:t>can be provided by 3</a:t>
            </a:r>
            <a:r>
              <a:rPr lang="en-US" sz="2400" baseline="30000" dirty="0"/>
              <a:t>rd</a:t>
            </a:r>
            <a:r>
              <a:rPr lang="en-US" sz="2400" dirty="0"/>
              <a:t> party: distinct from routing vendor, or SDN controller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SDN</a:t>
            </a:r>
          </a:p>
          <a:p>
            <a:pPr algn="ctr"/>
            <a:r>
              <a:rPr lang="en-US" sz="2400" dirty="0"/>
              <a:t>controller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>
                <a:latin typeface="+mn-lt"/>
              </a:rPr>
              <a:t>: communicate between SDN controller and controlled switches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Network-wide state management layer</a:t>
            </a:r>
            <a:r>
              <a:rPr lang="en-US" dirty="0">
                <a:latin typeface="+mn-lt"/>
              </a:rPr>
              <a:t>: state of networks links, switches, services: a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distributed database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/>
              <a:t>operates between controller, switch</a:t>
            </a:r>
          </a:p>
          <a:p>
            <a:r>
              <a:rPr lang="en-US" dirty="0"/>
              <a:t>TCP used to exchange messages</a:t>
            </a:r>
          </a:p>
          <a:p>
            <a:pPr lvl="1"/>
            <a:r>
              <a:rPr lang="en-US" dirty="0"/>
              <a:t>optional encryption</a:t>
            </a:r>
          </a:p>
          <a:p>
            <a:r>
              <a:rPr lang="en-US" dirty="0"/>
              <a:t>three classes of  OpenFlow messages:</a:t>
            </a:r>
          </a:p>
          <a:p>
            <a:pPr lvl="1"/>
            <a:r>
              <a:rPr lang="en-US" dirty="0"/>
              <a:t>controller-to-switch</a:t>
            </a:r>
          </a:p>
          <a:p>
            <a:pPr lvl="1"/>
            <a:r>
              <a:rPr lang="en-US" dirty="0"/>
              <a:t>asynchronous (switch to controller)</a:t>
            </a:r>
          </a:p>
          <a:p>
            <a:pPr lvl="1"/>
            <a:r>
              <a:rPr lang="en-US" dirty="0"/>
              <a:t>symmetric (</a:t>
            </a:r>
            <a:r>
              <a:rPr lang="en-US" dirty="0" err="1"/>
              <a:t>misc</a:t>
            </a:r>
            <a:r>
              <a:rPr lang="en-US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OpenFlow Controller</a:t>
              </a: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6062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9430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 (IS-IS protocol essentially same as OSPF)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019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link-state algorithm </a:t>
            </a:r>
          </a:p>
          <a:p>
            <a:pPr lvl="1"/>
            <a:r>
              <a:rPr lang="en-US" dirty="0">
                <a:latin typeface="Gill Sans MT" charset="0"/>
              </a:rPr>
              <a:t>link state 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>
                <a:latin typeface="Gill Sans MT" charset="0"/>
              </a:rPr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>
                <a:latin typeface="Gill Sans MT" charset="0"/>
              </a:rPr>
              <a:t> 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UDP</a:t>
            </a:r>
          </a:p>
          <a:p>
            <a:pPr lvl="1"/>
            <a:r>
              <a:rPr lang="en-US" dirty="0">
                <a:latin typeface="Gill Sans MT" charset="0"/>
              </a:rPr>
              <a:t>link state: for each attached link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7656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>
                <a:latin typeface="Gill Sans MT" charset="0"/>
              </a:rPr>
              <a:t>low 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>
                <a:latin typeface="Gill Sans MT" charset="0"/>
              </a:rPr>
              <a:t> 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3057212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16529</TotalTime>
  <Words>3111</Words>
  <Application>Microsoft Macintosh PowerPoint</Application>
  <PresentationFormat>On-screen Show (4:3)</PresentationFormat>
  <Paragraphs>788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ZapfDingbats</vt:lpstr>
      <vt:lpstr>Arial</vt:lpstr>
      <vt:lpstr>Calibri</vt:lpstr>
      <vt:lpstr>Comic Sans MS</vt:lpstr>
      <vt:lpstr>Gill Sans MT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Presentation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 Wang</cp:lastModifiedBy>
  <cp:revision>497</cp:revision>
  <dcterms:created xsi:type="dcterms:W3CDTF">1999-10-08T19:08:27Z</dcterms:created>
  <dcterms:modified xsi:type="dcterms:W3CDTF">2022-10-18T11:33:46Z</dcterms:modified>
</cp:coreProperties>
</file>