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898" r:id="rId2"/>
    <p:sldId id="636" r:id="rId3"/>
    <p:sldId id="751" r:id="rId4"/>
    <p:sldId id="779" r:id="rId5"/>
    <p:sldId id="805" r:id="rId6"/>
    <p:sldId id="806" r:id="rId7"/>
    <p:sldId id="802" r:id="rId8"/>
    <p:sldId id="807" r:id="rId9"/>
    <p:sldId id="781" r:id="rId10"/>
    <p:sldId id="782" r:id="rId11"/>
    <p:sldId id="783" r:id="rId12"/>
    <p:sldId id="808" r:id="rId13"/>
    <p:sldId id="785" r:id="rId14"/>
    <p:sldId id="786" r:id="rId15"/>
    <p:sldId id="787" r:id="rId16"/>
    <p:sldId id="788" r:id="rId17"/>
    <p:sldId id="789" r:id="rId18"/>
    <p:sldId id="790" r:id="rId19"/>
    <p:sldId id="809" r:id="rId20"/>
    <p:sldId id="792" r:id="rId21"/>
    <p:sldId id="793" r:id="rId22"/>
    <p:sldId id="794" r:id="rId23"/>
    <p:sldId id="795" r:id="rId24"/>
    <p:sldId id="796" r:id="rId25"/>
    <p:sldId id="797" r:id="rId26"/>
    <p:sldId id="798" r:id="rId27"/>
    <p:sldId id="799" r:id="rId28"/>
    <p:sldId id="800" r:id="rId29"/>
    <p:sldId id="801" r:id="rId30"/>
    <p:sldId id="780" r:id="rId3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DDDDD"/>
    <a:srgbClr val="FFCCFF"/>
    <a:srgbClr val="000099"/>
    <a:srgbClr val="FF0000"/>
    <a:srgbClr val="008000"/>
    <a:srgbClr val="66C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6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3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91292653-6D28-1A4E-9097-8CD0CA4FA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16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ACCD5E27-021E-054B-84DE-C100B224E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11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743F53F6-B523-C44E-B4C1-FCBC5EB64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6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38D61CF4-3907-BD48-A0AD-B97C00B71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15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4E5268B6-BFED-754B-A245-6D16E75F07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64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EC0F1923-A596-1A47-A249-877B26CCB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91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D498B073-F070-8F40-A264-45FE158B6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118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A5E2E980-7D79-7040-B5D8-18DB88480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21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F735F25A-B97A-024B-B408-E1A4C1DF4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987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DD8B96B1-2EDF-B64A-A4F1-BB54A74AC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69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0DCF9BDD-CFA9-4940-A134-4E3EBF4AC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7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7EFC9773-7379-5049-A6C9-0C8EEEC5C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3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A514D338-4107-944C-9C9F-B78F8039F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06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Network Layer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EFD97474-BCA4-8B48-AA21-40B47D81E8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726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latin typeface="Tahoma" charset="0"/>
                <a:cs typeface="Arial" charset="0"/>
              </a:rPr>
              <a:t>1-</a:t>
            </a:r>
            <a:fld id="{8EAC4CA4-333D-9946-96B7-29465C6C3ADF}" type="slidenum">
              <a:rPr lang="en-US" sz="1200" smtClean="0">
                <a:latin typeface="Tahoma" charset="0"/>
                <a:cs typeface="Arial" charset="0"/>
              </a:rPr>
              <a:pPr>
                <a:defRPr/>
              </a:pPr>
              <a:t>1</a:t>
            </a:fld>
            <a:endParaRPr lang="en-US" sz="1200">
              <a:latin typeface="Tahoma" charset="0"/>
              <a:cs typeface="Arial" charset="0"/>
            </a:endParaRPr>
          </a:p>
        </p:txBody>
      </p:sp>
      <p:sp>
        <p:nvSpPr>
          <p:cNvPr id="15362" name="Text Box 6"/>
          <p:cNvSpPr txBox="1">
            <a:spLocks noChangeArrowheads="1"/>
          </p:cNvSpPr>
          <p:nvPr/>
        </p:nvSpPr>
        <p:spPr bwMode="auto">
          <a:xfrm>
            <a:off x="369888" y="3241675"/>
            <a:ext cx="5378450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Arial" charset="0"/>
                <a:cs typeface="Arial" charset="0"/>
              </a:rPr>
              <a:t>CIS 5617, Fall 2022</a:t>
            </a:r>
          </a:p>
          <a:p>
            <a:pPr algn="ctr"/>
            <a:r>
              <a:rPr lang="en-US" sz="1800" dirty="0">
                <a:latin typeface="Arial" charset="0"/>
                <a:cs typeface="Arial" charset="0"/>
              </a:rPr>
              <a:t>Anduo Wang</a:t>
            </a:r>
          </a:p>
          <a:p>
            <a:pPr algn="ctr">
              <a:buFont typeface="Wingdings" charset="0"/>
              <a:buNone/>
            </a:pPr>
            <a:r>
              <a:rPr lang="en-US" sz="1800" dirty="0">
                <a:latin typeface="Arial" charset="0"/>
                <a:cs typeface="Arial" charset="0"/>
              </a:rPr>
              <a:t>Based on Slides created by JFK/KWR</a:t>
            </a:r>
            <a:endParaRPr lang="en-US" altLang="ja-JP" sz="1800" dirty="0">
              <a:latin typeface="Arial" charset="0"/>
              <a:cs typeface="Arial" charset="0"/>
            </a:endParaRPr>
          </a:p>
          <a:p>
            <a:pPr algn="ctr">
              <a:lnSpc>
                <a:spcPct val="85000"/>
              </a:lnSpc>
            </a:pPr>
            <a:endParaRPr lang="en-US" sz="1400" dirty="0">
              <a:latin typeface="Arial" charset="0"/>
              <a:cs typeface="Arial" charset="0"/>
            </a:endParaRP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369888" y="3917950"/>
            <a:ext cx="326072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1800">
                <a:solidFill>
                  <a:srgbClr val="008000"/>
                </a:solidFill>
                <a:cs typeface="Arial" charset="0"/>
              </a:rPr>
              <a:t>7</a:t>
            </a:r>
            <a:r>
              <a:rPr lang="en-US" sz="1800" baseline="30000">
                <a:solidFill>
                  <a:srgbClr val="008000"/>
                </a:solidFill>
                <a:cs typeface="Arial" charset="0"/>
              </a:rPr>
              <a:t>th</a:t>
            </a:r>
            <a:r>
              <a:rPr lang="en-US" sz="1800">
                <a:solidFill>
                  <a:srgbClr val="008000"/>
                </a:solidFill>
                <a:cs typeface="Arial" charset="0"/>
              </a:rPr>
              <a:t> edition </a:t>
            </a:r>
            <a:br>
              <a:rPr lang="en-US" sz="1800">
                <a:solidFill>
                  <a:srgbClr val="008000"/>
                </a:solidFill>
                <a:cs typeface="Arial" charset="0"/>
              </a:rPr>
            </a:br>
            <a:r>
              <a:rPr lang="en-US" sz="1800">
                <a:solidFill>
                  <a:srgbClr val="008000"/>
                </a:solidFill>
                <a:cs typeface="Arial" charset="0"/>
              </a:rPr>
              <a:t>Jim Kurose, Keith Ross</a:t>
            </a:r>
            <a:br>
              <a:rPr lang="en-US" sz="1800">
                <a:solidFill>
                  <a:srgbClr val="008000"/>
                </a:solidFill>
                <a:cs typeface="Arial" charset="0"/>
              </a:rPr>
            </a:br>
            <a:r>
              <a:rPr lang="en-US" sz="1400">
                <a:solidFill>
                  <a:srgbClr val="008000"/>
                </a:solidFill>
                <a:cs typeface="Arial" charset="0"/>
              </a:rPr>
              <a:t>Pearson/Addison Wesley</a:t>
            </a:r>
            <a:br>
              <a:rPr lang="en-US" sz="1400">
                <a:solidFill>
                  <a:srgbClr val="008000"/>
                </a:solidFill>
                <a:cs typeface="Arial" charset="0"/>
              </a:rPr>
            </a:br>
            <a:r>
              <a:rPr lang="en-US" sz="1400">
                <a:solidFill>
                  <a:srgbClr val="008000"/>
                </a:solidFill>
                <a:cs typeface="Arial" charset="0"/>
              </a:rPr>
              <a:t>April 2016</a:t>
            </a:r>
          </a:p>
        </p:txBody>
      </p:sp>
      <p:sp>
        <p:nvSpPr>
          <p:cNvPr id="15364" name="Rectangle 2"/>
          <p:cNvSpPr txBox="1">
            <a:spLocks noChangeArrowheads="1"/>
          </p:cNvSpPr>
          <p:nvPr/>
        </p:nvSpPr>
        <p:spPr bwMode="auto">
          <a:xfrm>
            <a:off x="457200" y="241300"/>
            <a:ext cx="777240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Lecture 8 – Chapter 5</a:t>
            </a:r>
          </a:p>
          <a:p>
            <a:pPr algn="ctr" eaLnBrk="1" hangingPunct="1"/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Network Control Plane</a:t>
            </a:r>
          </a:p>
        </p:txBody>
      </p:sp>
      <p:pic>
        <p:nvPicPr>
          <p:cNvPr id="15365" name="Picture 1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76371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488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59" name="Picture 7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893763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19075"/>
            <a:ext cx="7772400" cy="90805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Graph abstraction: costs</a:t>
            </a:r>
          </a:p>
        </p:txBody>
      </p:sp>
      <p:grpSp>
        <p:nvGrpSpPr>
          <p:cNvPr id="121861" name="Group 3"/>
          <p:cNvGrpSpPr>
            <a:grpSpLocks/>
          </p:cNvGrpSpPr>
          <p:nvPr/>
        </p:nvGrpSpPr>
        <p:grpSpPr bwMode="auto">
          <a:xfrm>
            <a:off x="920750" y="1495425"/>
            <a:ext cx="3571875" cy="2236788"/>
            <a:chOff x="3162" y="1071"/>
            <a:chExt cx="2250" cy="1409"/>
          </a:xfrm>
        </p:grpSpPr>
        <p:sp>
          <p:nvSpPr>
            <p:cNvPr id="121865" name="Freeform 4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66" name="Freeform 5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67" name="Oval 6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68" name="Line 7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69" name="Line 8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70" name="Rectangle 9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1871" name="Oval 10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72" name="Oval 11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73" name="Line 12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74" name="Line 13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75" name="Rectangle 14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1876" name="Oval 15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77" name="Oval 16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78" name="Line 17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79" name="Line 18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80" name="Rectangle 19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1881" name="Oval 20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82" name="Oval 21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83" name="Line 22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84" name="Line 23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85" name="Rectangle 24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1886" name="Oval 25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87" name="Oval 26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88" name="Line 27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89" name="Line 28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90" name="Rectangle 29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1891" name="Oval 30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92" name="Oval 31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93" name="Line 32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94" name="Line 33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95" name="Rectangle 34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1896" name="Oval 35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97" name="Freeform 36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98" name="Freeform 37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99" name="Freeform 38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11993521 h 174"/>
                <a:gd name="T2" fmla="*/ 5035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00" name="Freeform 39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01" name="Freeform 40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02" name="Freeform 41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03" name="Freeform 42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04" name="Freeform 43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05" name="Freeform 44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1906" name="Group 45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121932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933" name="Text Box 47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u</a:t>
                </a:r>
                <a:endParaRPr lang="en-US"/>
              </a:p>
            </p:txBody>
          </p:sp>
        </p:grpSp>
        <p:grpSp>
          <p:nvGrpSpPr>
            <p:cNvPr id="121907" name="Group 48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121930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931" name="Text Box 50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y</a:t>
                </a:r>
                <a:endParaRPr lang="en-US"/>
              </a:p>
            </p:txBody>
          </p:sp>
        </p:grpSp>
        <p:grpSp>
          <p:nvGrpSpPr>
            <p:cNvPr id="121908" name="Group 51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121928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929" name="Text Box 53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x</a:t>
                </a:r>
              </a:p>
            </p:txBody>
          </p:sp>
        </p:grpSp>
        <p:grpSp>
          <p:nvGrpSpPr>
            <p:cNvPr id="121909" name="Group 54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121926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927" name="Text Box 56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w</a:t>
                </a:r>
                <a:endParaRPr lang="en-US"/>
              </a:p>
            </p:txBody>
          </p:sp>
        </p:grpSp>
        <p:grpSp>
          <p:nvGrpSpPr>
            <p:cNvPr id="121910" name="Group 57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121924" name="Rectangle 5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925" name="Text Box 59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v</a:t>
                </a:r>
                <a:endParaRPr lang="en-US"/>
              </a:p>
            </p:txBody>
          </p:sp>
        </p:grpSp>
        <p:grpSp>
          <p:nvGrpSpPr>
            <p:cNvPr id="121911" name="Group 60"/>
            <p:cNvGrpSpPr>
              <a:grpSpLocks/>
            </p:cNvGrpSpPr>
            <p:nvPr/>
          </p:nvGrpSpPr>
          <p:grpSpPr bwMode="auto">
            <a:xfrm>
              <a:off x="5025" y="1756"/>
              <a:ext cx="212" cy="288"/>
              <a:chOff x="2949" y="2395"/>
              <a:chExt cx="214" cy="288"/>
            </a:xfrm>
          </p:grpSpPr>
          <p:sp>
            <p:nvSpPr>
              <p:cNvPr id="121922" name="Rectangle 6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923" name="Text Box 62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z</a:t>
                </a:r>
              </a:p>
            </p:txBody>
          </p:sp>
        </p:grpSp>
        <p:sp>
          <p:nvSpPr>
            <p:cNvPr id="121912" name="Text Box 63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1913" name="Text Box 64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1914" name="Text Box 65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1915" name="Text Box 66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21916" name="Text Box 67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1917" name="Text Box 68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1918" name="Text Box 69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1919" name="Text Box 70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  <p:sp>
          <p:nvSpPr>
            <p:cNvPr id="121920" name="Text Box 71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21921" name="Text Box 72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</p:grpSp>
      <p:sp>
        <p:nvSpPr>
          <p:cNvPr id="121862" name="Text Box 73"/>
          <p:cNvSpPr txBox="1">
            <a:spLocks noChangeArrowheads="1"/>
          </p:cNvSpPr>
          <p:nvPr/>
        </p:nvSpPr>
        <p:spPr bwMode="auto">
          <a:xfrm>
            <a:off x="5265738" y="1689100"/>
            <a:ext cx="3052762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c(x,x</a:t>
            </a:r>
            <a:r>
              <a:rPr lang="ja-JP" altLang="en-US" sz="1800"/>
              <a:t>’</a:t>
            </a:r>
            <a:r>
              <a:rPr lang="en-US" altLang="ja-JP" sz="1800"/>
              <a:t>) = cost of link (x,x</a:t>
            </a:r>
            <a:r>
              <a:rPr lang="ja-JP" altLang="en-US" sz="1800"/>
              <a:t>’</a:t>
            </a:r>
            <a:r>
              <a:rPr lang="en-US" altLang="ja-JP" sz="1800"/>
              <a:t>)</a:t>
            </a:r>
          </a:p>
          <a:p>
            <a:r>
              <a:rPr lang="en-US" sz="1800"/>
              <a:t>      e.g., c(w,z) = 5</a:t>
            </a:r>
          </a:p>
          <a:p>
            <a:endParaRPr lang="en-US" sz="1800"/>
          </a:p>
          <a:p>
            <a:r>
              <a:rPr lang="en-US" sz="1800">
                <a:latin typeface="Gill Sans MT" charset="0"/>
              </a:rPr>
              <a:t>cost could always be 1, or </a:t>
            </a:r>
          </a:p>
          <a:p>
            <a:r>
              <a:rPr lang="en-US" sz="1800">
                <a:latin typeface="Gill Sans MT" charset="0"/>
              </a:rPr>
              <a:t>inversely related to bandwidth,</a:t>
            </a:r>
          </a:p>
          <a:p>
            <a:r>
              <a:rPr lang="en-US" sz="1800">
                <a:latin typeface="Gill Sans MT" charset="0"/>
              </a:rPr>
              <a:t>or inversely related to </a:t>
            </a:r>
          </a:p>
          <a:p>
            <a:r>
              <a:rPr lang="en-US" sz="1800">
                <a:latin typeface="Gill Sans MT" charset="0"/>
              </a:rPr>
              <a:t>congestion</a:t>
            </a:r>
          </a:p>
        </p:txBody>
      </p:sp>
      <p:sp>
        <p:nvSpPr>
          <p:cNvPr id="121863" name="Text Box 74"/>
          <p:cNvSpPr txBox="1">
            <a:spLocks noChangeArrowheads="1"/>
          </p:cNvSpPr>
          <p:nvPr/>
        </p:nvSpPr>
        <p:spPr bwMode="auto">
          <a:xfrm>
            <a:off x="925513" y="4227513"/>
            <a:ext cx="6761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cost of path (x</a:t>
            </a:r>
            <a:r>
              <a:rPr lang="en-US" sz="1800" baseline="-25000"/>
              <a:t>1</a:t>
            </a:r>
            <a:r>
              <a:rPr lang="en-US" sz="1800"/>
              <a:t>, x</a:t>
            </a:r>
            <a:r>
              <a:rPr lang="en-US" sz="1800" baseline="-25000"/>
              <a:t>2</a:t>
            </a:r>
            <a:r>
              <a:rPr lang="en-US" sz="1800"/>
              <a:t>, x</a:t>
            </a:r>
            <a:r>
              <a:rPr lang="en-US" sz="1800" baseline="-25000"/>
              <a:t>3</a:t>
            </a:r>
            <a:r>
              <a:rPr lang="en-US" sz="1800"/>
              <a:t>,…, x</a:t>
            </a:r>
            <a:r>
              <a:rPr lang="en-US" sz="1800" baseline="-25000"/>
              <a:t>p</a:t>
            </a:r>
            <a:r>
              <a:rPr lang="en-US" sz="1800"/>
              <a:t>) = c(x</a:t>
            </a:r>
            <a:r>
              <a:rPr lang="en-US" sz="1800" baseline="-25000"/>
              <a:t>1</a:t>
            </a:r>
            <a:r>
              <a:rPr lang="en-US" sz="1800"/>
              <a:t>,x</a:t>
            </a:r>
            <a:r>
              <a:rPr lang="en-US" sz="1800" baseline="-25000"/>
              <a:t>2</a:t>
            </a:r>
            <a:r>
              <a:rPr lang="en-US" sz="1800"/>
              <a:t>) + c(x</a:t>
            </a:r>
            <a:r>
              <a:rPr lang="en-US" sz="1800" baseline="-25000"/>
              <a:t>2</a:t>
            </a:r>
            <a:r>
              <a:rPr lang="en-US" sz="1800"/>
              <a:t>,x</a:t>
            </a:r>
            <a:r>
              <a:rPr lang="en-US" sz="1800" baseline="-25000"/>
              <a:t>3</a:t>
            </a:r>
            <a:r>
              <a:rPr lang="en-US" sz="1800"/>
              <a:t>) + … + c(x</a:t>
            </a:r>
            <a:r>
              <a:rPr lang="en-US" sz="1800" baseline="-25000"/>
              <a:t>p-1</a:t>
            </a:r>
            <a:r>
              <a:rPr lang="en-US" sz="1800"/>
              <a:t>,x</a:t>
            </a:r>
            <a:r>
              <a:rPr lang="en-US" sz="1800" baseline="-25000"/>
              <a:t>p</a:t>
            </a:r>
            <a:r>
              <a:rPr lang="en-US" sz="1800"/>
              <a:t>)  </a:t>
            </a:r>
          </a:p>
        </p:txBody>
      </p:sp>
      <p:sp>
        <p:nvSpPr>
          <p:cNvPr id="121864" name="Text Box 75"/>
          <p:cNvSpPr txBox="1">
            <a:spLocks noChangeArrowheads="1"/>
          </p:cNvSpPr>
          <p:nvPr/>
        </p:nvSpPr>
        <p:spPr bwMode="auto">
          <a:xfrm>
            <a:off x="792163" y="4981575"/>
            <a:ext cx="7569200" cy="974725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key question:</a:t>
            </a:r>
            <a:r>
              <a:rPr lang="en-US">
                <a:latin typeface="Gill Sans MT" charset="0"/>
              </a:rPr>
              <a:t> what is the least-cost path between u and z ?</a:t>
            </a:r>
          </a:p>
          <a:p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routing algorithm:</a:t>
            </a:r>
            <a:r>
              <a:rPr lang="en-US">
                <a:latin typeface="Gill Sans MT" charset="0"/>
              </a:rPr>
              <a:t> algorithm that finds that least cost path</a:t>
            </a:r>
          </a:p>
        </p:txBody>
      </p:sp>
      <p:sp>
        <p:nvSpPr>
          <p:cNvPr id="7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10</a:t>
            </a:fld>
            <a:endParaRPr lang="en-US" sz="1200" dirty="0">
              <a:latin typeface="Tahoma" charset="0"/>
            </a:endParaRPr>
          </a:p>
        </p:txBody>
      </p:sp>
      <p:sp>
        <p:nvSpPr>
          <p:cNvPr id="8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386827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3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801688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88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463"/>
            <a:ext cx="7772400" cy="1143000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Routing algorithm classification</a:t>
            </a:r>
            <a:endParaRPr lang="en-US">
              <a:latin typeface="Gill Sans MT" charset="0"/>
            </a:endParaRPr>
          </a:p>
        </p:txBody>
      </p:sp>
      <p:sp>
        <p:nvSpPr>
          <p:cNvPr id="12288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2288" y="1371600"/>
            <a:ext cx="4216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Q: global or decentralized information?</a:t>
            </a:r>
          </a:p>
          <a:p>
            <a:pPr>
              <a:spcBef>
                <a:spcPct val="40000"/>
              </a:spcBef>
              <a:buFont typeface="Wingdings" charset="0"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global:</a:t>
            </a:r>
          </a:p>
          <a:p>
            <a:r>
              <a:rPr lang="en-US" sz="2400">
                <a:latin typeface="Gill Sans MT" charset="0"/>
              </a:rPr>
              <a:t>all routers have complete topology, link cost info</a:t>
            </a:r>
          </a:p>
          <a:p>
            <a:r>
              <a:rPr lang="ja-JP" altLang="en-US" sz="2400">
                <a:solidFill>
                  <a:srgbClr val="000099"/>
                </a:solidFill>
                <a:latin typeface="Gill Sans MT" charset="0"/>
              </a:rPr>
              <a:t>“</a:t>
            </a:r>
            <a:r>
              <a:rPr lang="en-US" altLang="ja-JP" sz="2400">
                <a:solidFill>
                  <a:srgbClr val="000099"/>
                </a:solidFill>
                <a:latin typeface="Gill Sans MT" charset="0"/>
              </a:rPr>
              <a:t>link state</a:t>
            </a:r>
            <a:r>
              <a:rPr lang="ja-JP" altLang="en-US" sz="2400">
                <a:solidFill>
                  <a:srgbClr val="000099"/>
                </a:solidFill>
                <a:latin typeface="Gill Sans MT" charset="0"/>
              </a:rPr>
              <a:t>”</a:t>
            </a:r>
            <a:r>
              <a:rPr lang="en-US" altLang="ja-JP" sz="2400">
                <a:solidFill>
                  <a:srgbClr val="000099"/>
                </a:solidFill>
                <a:latin typeface="Gill Sans MT" charset="0"/>
              </a:rPr>
              <a:t> algorithms</a:t>
            </a:r>
          </a:p>
          <a:p>
            <a:pPr>
              <a:buFont typeface="Wingdings" charset="0"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decentralized: </a:t>
            </a:r>
          </a:p>
          <a:p>
            <a:r>
              <a:rPr lang="en-US" sz="2400">
                <a:latin typeface="Gill Sans MT" charset="0"/>
              </a:rPr>
              <a:t>router knows physically-connected neighbors, link costs to neighbors</a:t>
            </a:r>
          </a:p>
          <a:p>
            <a:r>
              <a:rPr lang="en-US" sz="2400">
                <a:latin typeface="Gill Sans MT" charset="0"/>
              </a:rPr>
              <a:t>iterative process of computation, exchange of info with neighbors</a:t>
            </a:r>
          </a:p>
          <a:p>
            <a:r>
              <a:rPr lang="ja-JP" altLang="en-US" sz="2400">
                <a:solidFill>
                  <a:srgbClr val="000099"/>
                </a:solidFill>
                <a:latin typeface="Gill Sans MT" charset="0"/>
              </a:rPr>
              <a:t>“</a:t>
            </a:r>
            <a:r>
              <a:rPr lang="en-US" altLang="ja-JP" sz="2400">
                <a:solidFill>
                  <a:srgbClr val="000099"/>
                </a:solidFill>
                <a:latin typeface="Gill Sans MT" charset="0"/>
              </a:rPr>
              <a:t>distance vector</a:t>
            </a:r>
            <a:r>
              <a:rPr lang="ja-JP" altLang="en-US" sz="2400">
                <a:solidFill>
                  <a:srgbClr val="000099"/>
                </a:solidFill>
                <a:latin typeface="Gill Sans MT" charset="0"/>
              </a:rPr>
              <a:t>”</a:t>
            </a:r>
            <a:r>
              <a:rPr lang="en-US" altLang="ja-JP" sz="2400">
                <a:solidFill>
                  <a:srgbClr val="000099"/>
                </a:solidFill>
                <a:latin typeface="Gill Sans MT" charset="0"/>
              </a:rPr>
              <a:t> algorithms</a:t>
            </a:r>
            <a:endParaRPr lang="en-US" sz="2400">
              <a:solidFill>
                <a:srgbClr val="000099"/>
              </a:solidFill>
              <a:latin typeface="Gill Sans MT" charset="0"/>
            </a:endParaRPr>
          </a:p>
        </p:txBody>
      </p:sp>
      <p:sp>
        <p:nvSpPr>
          <p:cNvPr id="7783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38700" y="1347788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cs typeface="+mn-cs"/>
              </a:rPr>
              <a:t>Q: static or dynamic?</a:t>
            </a:r>
            <a:endParaRPr lang="en-US" sz="2400" i="1" dirty="0">
              <a:solidFill>
                <a:srgbClr val="CC0000"/>
              </a:solidFill>
              <a:cs typeface="+mn-cs"/>
            </a:endParaRPr>
          </a:p>
          <a:p>
            <a:pPr>
              <a:spcBef>
                <a:spcPts val="1752"/>
              </a:spcBef>
              <a:buFont typeface="Wingdings" charset="0"/>
              <a:buNone/>
              <a:defRPr/>
            </a:pPr>
            <a:r>
              <a:rPr lang="en-US" sz="2400" i="1" dirty="0">
                <a:solidFill>
                  <a:srgbClr val="CC0000"/>
                </a:solidFill>
                <a:cs typeface="+mn-cs"/>
              </a:rPr>
              <a:t>static:</a:t>
            </a:r>
            <a:r>
              <a:rPr lang="en-US" sz="2400" dirty="0">
                <a:cs typeface="+mn-cs"/>
              </a:rPr>
              <a:t> </a:t>
            </a:r>
          </a:p>
          <a:p>
            <a:pPr>
              <a:defRPr/>
            </a:pPr>
            <a:r>
              <a:rPr lang="en-US" sz="2400" dirty="0">
                <a:cs typeface="+mn-cs"/>
              </a:rPr>
              <a:t>routes change slowly over time</a:t>
            </a:r>
          </a:p>
          <a:p>
            <a:pPr>
              <a:buFont typeface="Wingdings" charset="0"/>
              <a:buNone/>
              <a:defRPr/>
            </a:pPr>
            <a:r>
              <a:rPr lang="en-US" sz="2400" i="1" dirty="0">
                <a:solidFill>
                  <a:srgbClr val="CC0000"/>
                </a:solidFill>
                <a:cs typeface="+mn-cs"/>
              </a:rPr>
              <a:t>dynamic: </a:t>
            </a:r>
          </a:p>
          <a:p>
            <a:pPr>
              <a:defRPr/>
            </a:pPr>
            <a:r>
              <a:rPr lang="en-US" sz="2400" dirty="0">
                <a:cs typeface="+mn-cs"/>
              </a:rPr>
              <a:t>routes change more quickly</a:t>
            </a:r>
          </a:p>
          <a:p>
            <a:pPr lvl="1">
              <a:defRPr/>
            </a:pPr>
            <a:r>
              <a:rPr lang="en-US" dirty="0"/>
              <a:t>periodic update</a:t>
            </a:r>
          </a:p>
          <a:p>
            <a:pPr lvl="1">
              <a:defRPr/>
            </a:pPr>
            <a:r>
              <a:rPr lang="en-US" dirty="0"/>
              <a:t>in response to link cost changes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11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1731676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5.1 introduction</a:t>
            </a:r>
          </a:p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5.2 routing protocols</a:t>
            </a:r>
          </a:p>
          <a:p>
            <a:pPr>
              <a:lnSpc>
                <a:spcPts val="2580"/>
              </a:lnSpc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link state</a:t>
            </a:r>
          </a:p>
          <a:p>
            <a:pPr>
              <a:lnSpc>
                <a:spcPts val="2580"/>
              </a:lnSpc>
            </a:pPr>
            <a:r>
              <a:rPr lang="en-US" sz="2400" dirty="0">
                <a:latin typeface="Gill Sans MT" charset="0"/>
              </a:rPr>
              <a:t>distance vector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5.3 intra-AS routing in the Internet: OSPF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5.4 routing among the ISPs: BGP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301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461963" indent="-461963"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5.5 The SDN control plane</a:t>
            </a:r>
          </a:p>
        </p:txBody>
      </p:sp>
      <p:sp>
        <p:nvSpPr>
          <p:cNvPr id="43014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Chapter 5: outline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12</a:t>
            </a:fld>
            <a:endParaRPr lang="en-US" sz="1200" dirty="0">
              <a:latin typeface="Tahoma" charset="0"/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3495845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931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" y="1014413"/>
            <a:ext cx="6856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Gill Sans MT" charset="0"/>
              </a:rPr>
              <a:t>A link-state routing algorithm</a:t>
            </a:r>
            <a:endParaRPr lang="en-US" dirty="0">
              <a:latin typeface="Gill Sans MT" charset="0"/>
            </a:endParaRPr>
          </a:p>
        </p:txBody>
      </p:sp>
      <p:sp>
        <p:nvSpPr>
          <p:cNvPr id="12493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4513" y="1555750"/>
            <a:ext cx="3810000" cy="4903788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Dijkstra</a:t>
            </a:r>
            <a:r>
              <a:rPr lang="ja-JP" altLang="en-US" i="1">
                <a:solidFill>
                  <a:srgbClr val="CC0000"/>
                </a:solidFill>
                <a:latin typeface="Gill Sans MT" charset="0"/>
              </a:rPr>
              <a:t>’</a:t>
            </a:r>
            <a:r>
              <a:rPr lang="en-US" altLang="ja-JP" i="1">
                <a:solidFill>
                  <a:srgbClr val="CC0000"/>
                </a:solidFill>
                <a:latin typeface="Gill Sans MT" charset="0"/>
              </a:rPr>
              <a:t>s algorithm</a:t>
            </a:r>
          </a:p>
          <a:p>
            <a:r>
              <a:rPr lang="en-US" sz="2400">
                <a:latin typeface="Gill Sans MT" charset="0"/>
              </a:rPr>
              <a:t>net topology, link costs known to all nodes</a:t>
            </a:r>
          </a:p>
          <a:p>
            <a:pPr lvl="1"/>
            <a:r>
              <a:rPr lang="en-US" sz="2000">
                <a:latin typeface="Gill Sans MT" charset="0"/>
              </a:rPr>
              <a:t>accomplished via </a:t>
            </a:r>
            <a:r>
              <a:rPr lang="ja-JP" altLang="en-US" sz="2000">
                <a:latin typeface="Gill Sans MT" charset="0"/>
              </a:rPr>
              <a:t>“</a:t>
            </a:r>
            <a:r>
              <a:rPr lang="en-US" altLang="ja-JP" sz="2000">
                <a:latin typeface="Gill Sans MT" charset="0"/>
              </a:rPr>
              <a:t>link state broadcast</a:t>
            </a:r>
            <a:r>
              <a:rPr lang="ja-JP" altLang="en-US" sz="2000">
                <a:latin typeface="Gill Sans MT" charset="0"/>
              </a:rPr>
              <a:t>”</a:t>
            </a:r>
            <a:r>
              <a:rPr lang="en-US" altLang="ja-JP" sz="2000">
                <a:latin typeface="Gill Sans MT" charset="0"/>
              </a:rPr>
              <a:t> </a:t>
            </a:r>
          </a:p>
          <a:p>
            <a:pPr lvl="1"/>
            <a:r>
              <a:rPr lang="en-US" sz="2000">
                <a:latin typeface="Gill Sans MT" charset="0"/>
              </a:rPr>
              <a:t>all nodes have same info</a:t>
            </a:r>
          </a:p>
          <a:p>
            <a:r>
              <a:rPr lang="en-US" sz="2400">
                <a:latin typeface="Gill Sans MT" charset="0"/>
              </a:rPr>
              <a:t>computes least cost paths from one node (</a:t>
            </a:r>
            <a:r>
              <a:rPr lang="ja-JP" altLang="en-US" sz="2400">
                <a:latin typeface="Gill Sans MT" charset="0"/>
              </a:rPr>
              <a:t>‘</a:t>
            </a:r>
            <a:r>
              <a:rPr lang="en-US" altLang="ja-JP" sz="2400">
                <a:latin typeface="Gill Sans MT" charset="0"/>
              </a:rPr>
              <a:t>source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>
                <a:latin typeface="Gill Sans MT" charset="0"/>
              </a:rPr>
              <a:t>) to all other nodes</a:t>
            </a:r>
          </a:p>
          <a:p>
            <a:pPr lvl="1"/>
            <a:r>
              <a:rPr lang="en-US" sz="2000">
                <a:latin typeface="Gill Sans MT" charset="0"/>
              </a:rPr>
              <a:t>gives </a:t>
            </a:r>
            <a:r>
              <a:rPr lang="en-US" sz="2000" i="1">
                <a:solidFill>
                  <a:srgbClr val="000099"/>
                </a:solidFill>
                <a:latin typeface="Gill Sans MT" charset="0"/>
              </a:rPr>
              <a:t>forwarding table</a:t>
            </a:r>
            <a:r>
              <a:rPr lang="en-US" sz="2000">
                <a:latin typeface="Gill Sans MT" charset="0"/>
              </a:rPr>
              <a:t> for that node</a:t>
            </a:r>
          </a:p>
          <a:p>
            <a:r>
              <a:rPr lang="en-US" sz="2400">
                <a:latin typeface="Gill Sans MT" charset="0"/>
              </a:rPr>
              <a:t>iterative: after k iterations, know least cost path to k dest.</a:t>
            </a:r>
            <a:r>
              <a:rPr lang="ja-JP" altLang="en-US" sz="2400">
                <a:latin typeface="Gill Sans MT" charset="0"/>
              </a:rPr>
              <a:t>’</a:t>
            </a:r>
            <a:r>
              <a:rPr lang="en-US" altLang="ja-JP" sz="2400">
                <a:latin typeface="Gill Sans MT" charset="0"/>
              </a:rPr>
              <a:t>s</a:t>
            </a:r>
            <a:endParaRPr lang="en-US" sz="2400">
              <a:latin typeface="Gill Sans MT" charset="0"/>
            </a:endParaRPr>
          </a:p>
        </p:txBody>
      </p:sp>
      <p:sp>
        <p:nvSpPr>
          <p:cNvPr id="12493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75000"/>
              </a:lnSpc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notation:</a:t>
            </a:r>
          </a:p>
          <a:p>
            <a:pPr>
              <a:lnSpc>
                <a:spcPct val="75000"/>
              </a:lnSpc>
            </a:pPr>
            <a:r>
              <a:rPr lang="en-US">
                <a:solidFill>
                  <a:srgbClr val="000099"/>
                </a:solidFill>
                <a:latin typeface="Arial" charset="0"/>
              </a:rPr>
              <a:t>c(x,y):</a:t>
            </a:r>
            <a:r>
              <a:rPr lang="en-US" sz="2400">
                <a:latin typeface="Gill Sans MT" charset="0"/>
              </a:rPr>
              <a:t> link cost from node x to y;  = ∞ if not direct neighbors</a:t>
            </a:r>
          </a:p>
          <a:p>
            <a:pPr>
              <a:lnSpc>
                <a:spcPct val="75000"/>
              </a:lnSpc>
            </a:pPr>
            <a:r>
              <a:rPr lang="en-US">
                <a:solidFill>
                  <a:srgbClr val="000099"/>
                </a:solidFill>
                <a:latin typeface="Arial" charset="0"/>
              </a:rPr>
              <a:t>D(v):</a:t>
            </a:r>
            <a:r>
              <a:rPr lang="en-US" sz="2400">
                <a:latin typeface="Gill Sans MT" charset="0"/>
              </a:rPr>
              <a:t> current value of cost of path from source to dest. v</a:t>
            </a:r>
          </a:p>
          <a:p>
            <a:pPr>
              <a:lnSpc>
                <a:spcPct val="75000"/>
              </a:lnSpc>
            </a:pPr>
            <a:r>
              <a:rPr lang="en-US">
                <a:solidFill>
                  <a:srgbClr val="000099"/>
                </a:solidFill>
                <a:latin typeface="Arial" charset="0"/>
              </a:rPr>
              <a:t>p(v):</a:t>
            </a:r>
            <a:r>
              <a:rPr lang="en-US" sz="2400">
                <a:latin typeface="Gill Sans MT" charset="0"/>
              </a:rPr>
              <a:t> predecessor node along path from source to v</a:t>
            </a:r>
          </a:p>
          <a:p>
            <a:pPr>
              <a:lnSpc>
                <a:spcPct val="75000"/>
              </a:lnSpc>
            </a:pPr>
            <a:r>
              <a:rPr lang="en-US">
                <a:solidFill>
                  <a:srgbClr val="000099"/>
                </a:solidFill>
                <a:latin typeface="Arial" charset="0"/>
              </a:rPr>
              <a:t>N</a:t>
            </a:r>
            <a:r>
              <a:rPr lang="en-US">
                <a:solidFill>
                  <a:srgbClr val="000099"/>
                </a:solidFill>
                <a:latin typeface="Arial" charset="0"/>
                <a:cs typeface="Arial" charset="0"/>
              </a:rPr>
              <a:t>'</a:t>
            </a:r>
            <a:r>
              <a:rPr lang="en-US">
                <a:solidFill>
                  <a:srgbClr val="000099"/>
                </a:solidFill>
                <a:latin typeface="Arial" charset="0"/>
              </a:rPr>
              <a:t>:</a:t>
            </a:r>
            <a:r>
              <a:rPr lang="en-US" sz="2400">
                <a:latin typeface="Gill Sans MT" charset="0"/>
              </a:rPr>
              <a:t> set of nodes whose least cost path definitively known</a:t>
            </a:r>
          </a:p>
          <a:p>
            <a:pPr>
              <a:lnSpc>
                <a:spcPct val="75000"/>
              </a:lnSpc>
            </a:pPr>
            <a:endParaRPr lang="en-US">
              <a:latin typeface="Gill Sans MT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13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2720806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5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1014413"/>
            <a:ext cx="4570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59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>
                <a:latin typeface="Gill Sans MT" charset="0"/>
              </a:rPr>
              <a:t>Dijsktra</a:t>
            </a:r>
            <a:r>
              <a:rPr lang="ja-JP" altLang="en-US" sz="4000" dirty="0">
                <a:latin typeface="Gill Sans MT" charset="0"/>
              </a:rPr>
              <a:t>’</a:t>
            </a:r>
            <a:r>
              <a:rPr lang="en-US" altLang="ja-JP" sz="4000" dirty="0">
                <a:latin typeface="Gill Sans MT" charset="0"/>
              </a:rPr>
              <a:t>s algorithm</a:t>
            </a:r>
            <a:endParaRPr lang="en-US" dirty="0">
              <a:latin typeface="Gill Sans MT" charset="0"/>
            </a:endParaRPr>
          </a:p>
        </p:txBody>
      </p:sp>
      <p:sp>
        <p:nvSpPr>
          <p:cNvPr id="125957" name="Text Box 3"/>
          <p:cNvSpPr txBox="1">
            <a:spLocks noChangeArrowheads="1"/>
          </p:cNvSpPr>
          <p:nvPr/>
        </p:nvSpPr>
        <p:spPr bwMode="auto">
          <a:xfrm>
            <a:off x="1141413" y="1458913"/>
            <a:ext cx="6221412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/>
              <a:t>1  </a:t>
            </a:r>
            <a:r>
              <a:rPr lang="en-US" sz="2000" b="1" i="1"/>
              <a:t>Initialization:</a:t>
            </a:r>
            <a:r>
              <a:rPr lang="en-US" sz="2000"/>
              <a:t> </a:t>
            </a:r>
          </a:p>
          <a:p>
            <a:r>
              <a:rPr lang="en-US" sz="2000"/>
              <a:t>2    N</a:t>
            </a:r>
            <a:r>
              <a:rPr lang="en-US" sz="2000">
                <a:cs typeface="Arial" charset="0"/>
              </a:rPr>
              <a:t>'</a:t>
            </a:r>
            <a:r>
              <a:rPr lang="en-US" sz="2000"/>
              <a:t> = {u} </a:t>
            </a:r>
          </a:p>
          <a:p>
            <a:r>
              <a:rPr lang="en-US" sz="2000"/>
              <a:t>3    for all nodes v </a:t>
            </a:r>
          </a:p>
          <a:p>
            <a:r>
              <a:rPr lang="en-US" sz="2000"/>
              <a:t>4      if v adjacent to u </a:t>
            </a:r>
          </a:p>
          <a:p>
            <a:r>
              <a:rPr lang="en-US" sz="2000"/>
              <a:t>5          then D(v) = c(u,v) </a:t>
            </a:r>
          </a:p>
          <a:p>
            <a:r>
              <a:rPr lang="en-US" sz="2000"/>
              <a:t>6      else D(v) = </a:t>
            </a:r>
            <a:r>
              <a:rPr lang="en-US" sz="2000">
                <a:cs typeface="Arial" charset="0"/>
              </a:rPr>
              <a:t>∞</a:t>
            </a:r>
            <a:r>
              <a:rPr lang="en-US" sz="2000"/>
              <a:t> </a:t>
            </a:r>
          </a:p>
          <a:p>
            <a:r>
              <a:rPr lang="en-US" sz="2000"/>
              <a:t>7 </a:t>
            </a:r>
          </a:p>
          <a:p>
            <a:r>
              <a:rPr lang="en-US" sz="2000"/>
              <a:t>8   </a:t>
            </a:r>
            <a:r>
              <a:rPr lang="en-US" sz="2000" b="1" i="1"/>
              <a:t>Loop</a:t>
            </a:r>
            <a:r>
              <a:rPr lang="en-US" sz="2000" i="1"/>
              <a:t> </a:t>
            </a:r>
            <a:endParaRPr lang="en-US" sz="2000"/>
          </a:p>
          <a:p>
            <a:r>
              <a:rPr lang="en-US" sz="2000"/>
              <a:t>9     find w not in N</a:t>
            </a:r>
            <a:r>
              <a:rPr lang="en-US" sz="2000">
                <a:cs typeface="Arial" charset="0"/>
              </a:rPr>
              <a:t>'</a:t>
            </a:r>
            <a:r>
              <a:rPr lang="en-US" sz="2000"/>
              <a:t> such that D(w) is a minimum </a:t>
            </a:r>
          </a:p>
          <a:p>
            <a:r>
              <a:rPr lang="en-US" sz="2000"/>
              <a:t>10    add w to N</a:t>
            </a:r>
            <a:r>
              <a:rPr lang="en-US" sz="2000">
                <a:cs typeface="Arial" charset="0"/>
              </a:rPr>
              <a:t>'</a:t>
            </a:r>
            <a:r>
              <a:rPr lang="en-US" sz="2000"/>
              <a:t> </a:t>
            </a:r>
          </a:p>
          <a:p>
            <a:r>
              <a:rPr lang="en-US" sz="2000"/>
              <a:t>11    update D(v) for all v adjacent to w and not in N</a:t>
            </a:r>
            <a:r>
              <a:rPr lang="en-US" sz="2000">
                <a:cs typeface="Arial" charset="0"/>
              </a:rPr>
              <a:t>'</a:t>
            </a:r>
            <a:r>
              <a:rPr lang="en-US" sz="2000"/>
              <a:t> : </a:t>
            </a:r>
          </a:p>
          <a:p>
            <a:r>
              <a:rPr lang="en-US" sz="2000"/>
              <a:t>12       </a:t>
            </a:r>
            <a:r>
              <a:rPr lang="en-US" sz="2000" b="1">
                <a:solidFill>
                  <a:srgbClr val="CC0000"/>
                </a:solidFill>
              </a:rPr>
              <a:t>D(v) = min( D(v), D(w) + c(w,v) ) </a:t>
            </a:r>
          </a:p>
          <a:p>
            <a:r>
              <a:rPr lang="en-US" sz="2000"/>
              <a:t>13    /* new cost to v is either old cost to v or known </a:t>
            </a:r>
          </a:p>
          <a:p>
            <a:r>
              <a:rPr lang="en-US" sz="2000"/>
              <a:t>14     shortest path cost to w plus cost from w to v */ </a:t>
            </a:r>
          </a:p>
          <a:p>
            <a:r>
              <a:rPr lang="en-US" sz="2000"/>
              <a:t>15  </a:t>
            </a:r>
            <a:r>
              <a:rPr lang="en-US" sz="2000" b="1" i="1"/>
              <a:t>until all nodes in N</a:t>
            </a:r>
            <a:r>
              <a:rPr lang="en-US" sz="2000" b="1" i="1">
                <a:cs typeface="Arial" charset="0"/>
              </a:rPr>
              <a:t>'</a:t>
            </a:r>
            <a:r>
              <a:rPr lang="en-US" sz="2000"/>
              <a:t> </a:t>
            </a:r>
          </a:p>
        </p:txBody>
      </p:sp>
      <p:sp>
        <p:nvSpPr>
          <p:cNvPr id="125958" name="Freeform 4"/>
          <p:cNvSpPr>
            <a:spLocks/>
          </p:cNvSpPr>
          <p:nvPr/>
        </p:nvSpPr>
        <p:spPr bwMode="auto">
          <a:xfrm>
            <a:off x="600075" y="3543300"/>
            <a:ext cx="800100" cy="2886075"/>
          </a:xfrm>
          <a:custGeom>
            <a:avLst/>
            <a:gdLst>
              <a:gd name="T0" fmla="*/ 2147483647 w 504"/>
              <a:gd name="T1" fmla="*/ 2147483647 h 1818"/>
              <a:gd name="T2" fmla="*/ 2147483647 w 504"/>
              <a:gd name="T3" fmla="*/ 2147483647 h 1818"/>
              <a:gd name="T4" fmla="*/ 2147483647 w 504"/>
              <a:gd name="T5" fmla="*/ 2147483647 h 1818"/>
              <a:gd name="T6" fmla="*/ 2147483647 w 504"/>
              <a:gd name="T7" fmla="*/ 2147483647 h 1818"/>
              <a:gd name="T8" fmla="*/ 0 60000 65536"/>
              <a:gd name="T9" fmla="*/ 0 60000 65536"/>
              <a:gd name="T10" fmla="*/ 0 60000 65536"/>
              <a:gd name="T11" fmla="*/ 0 60000 65536"/>
              <a:gd name="T12" fmla="*/ 0 w 504"/>
              <a:gd name="T13" fmla="*/ 0 h 1818"/>
              <a:gd name="T14" fmla="*/ 504 w 504"/>
              <a:gd name="T15" fmla="*/ 1818 h 18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4" h="1818">
                <a:moveTo>
                  <a:pt x="504" y="1596"/>
                </a:moveTo>
                <a:cubicBezTo>
                  <a:pt x="444" y="1728"/>
                  <a:pt x="240" y="1818"/>
                  <a:pt x="120" y="1602"/>
                </a:cubicBezTo>
                <a:cubicBezTo>
                  <a:pt x="0" y="1386"/>
                  <a:pt x="48" y="444"/>
                  <a:pt x="90" y="192"/>
                </a:cubicBezTo>
                <a:cubicBezTo>
                  <a:pt x="162" y="0"/>
                  <a:pt x="294" y="84"/>
                  <a:pt x="396" y="144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14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3745313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79" name="Picture 13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7874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6980" name="Group 2"/>
          <p:cNvGrpSpPr>
            <a:grpSpLocks/>
          </p:cNvGrpSpPr>
          <p:nvPr/>
        </p:nvGrpSpPr>
        <p:grpSpPr bwMode="auto">
          <a:xfrm>
            <a:off x="4640263" y="3021824"/>
            <a:ext cx="4217987" cy="3364357"/>
            <a:chOff x="415" y="856"/>
            <a:chExt cx="2910" cy="2258"/>
          </a:xfrm>
        </p:grpSpPr>
        <p:grpSp>
          <p:nvGrpSpPr>
            <p:cNvPr id="127041" name="Group 3"/>
            <p:cNvGrpSpPr>
              <a:grpSpLocks/>
            </p:cNvGrpSpPr>
            <p:nvPr/>
          </p:nvGrpSpPr>
          <p:grpSpPr bwMode="auto">
            <a:xfrm>
              <a:off x="1290" y="1997"/>
              <a:ext cx="316" cy="267"/>
              <a:chOff x="1613" y="2011"/>
              <a:chExt cx="316" cy="267"/>
            </a:xfrm>
          </p:grpSpPr>
          <p:sp>
            <p:nvSpPr>
              <p:cNvPr id="127103" name="Oval 4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1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104" name="Line 5"/>
              <p:cNvSpPr>
                <a:spLocks noChangeShapeType="1"/>
              </p:cNvSpPr>
              <p:nvPr/>
            </p:nvSpPr>
            <p:spPr bwMode="auto">
              <a:xfrm>
                <a:off x="1616" y="212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105" name="Line 6"/>
              <p:cNvSpPr>
                <a:spLocks noChangeShapeType="1"/>
              </p:cNvSpPr>
              <p:nvPr/>
            </p:nvSpPr>
            <p:spPr bwMode="auto">
              <a:xfrm>
                <a:off x="1929" y="212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106" name="Rectangle 7"/>
              <p:cNvSpPr>
                <a:spLocks noChangeArrowheads="1"/>
              </p:cNvSpPr>
              <p:nvPr/>
            </p:nvSpPr>
            <p:spPr bwMode="auto">
              <a:xfrm>
                <a:off x="1616" y="2129"/>
                <a:ext cx="308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7107" name="Oval 8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1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108" name="Rectangle 9"/>
              <p:cNvSpPr>
                <a:spLocks noChangeArrowheads="1"/>
              </p:cNvSpPr>
              <p:nvPr/>
            </p:nvSpPr>
            <p:spPr bwMode="auto">
              <a:xfrm>
                <a:off x="1686" y="2100"/>
                <a:ext cx="140" cy="1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109" name="Text Box 10"/>
              <p:cNvSpPr txBox="1">
                <a:spLocks noChangeArrowheads="1"/>
              </p:cNvSpPr>
              <p:nvPr/>
            </p:nvSpPr>
            <p:spPr bwMode="auto">
              <a:xfrm>
                <a:off x="1633" y="2011"/>
                <a:ext cx="254" cy="2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w</a:t>
                </a:r>
                <a:endParaRPr lang="en-US"/>
              </a:p>
            </p:txBody>
          </p:sp>
        </p:grpSp>
        <p:sp>
          <p:nvSpPr>
            <p:cNvPr id="127042" name="Text Box 11"/>
            <p:cNvSpPr txBox="1">
              <a:spLocks noChangeArrowheads="1"/>
            </p:cNvSpPr>
            <p:nvPr/>
          </p:nvSpPr>
          <p:spPr bwMode="auto">
            <a:xfrm>
              <a:off x="925" y="1959"/>
              <a:ext cx="21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27043" name="Text Box 12"/>
            <p:cNvSpPr txBox="1">
              <a:spLocks noChangeArrowheads="1"/>
            </p:cNvSpPr>
            <p:nvPr/>
          </p:nvSpPr>
          <p:spPr bwMode="auto">
            <a:xfrm>
              <a:off x="1430" y="1478"/>
              <a:ext cx="21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4</a:t>
              </a:r>
              <a:endParaRPr lang="en-US"/>
            </a:p>
          </p:txBody>
        </p:sp>
        <p:grpSp>
          <p:nvGrpSpPr>
            <p:cNvPr id="127044" name="Group 13"/>
            <p:cNvGrpSpPr>
              <a:grpSpLocks/>
            </p:cNvGrpSpPr>
            <p:nvPr/>
          </p:nvGrpSpPr>
          <p:grpSpPr bwMode="auto">
            <a:xfrm>
              <a:off x="1299" y="2848"/>
              <a:ext cx="316" cy="266"/>
              <a:chOff x="1613" y="2011"/>
              <a:chExt cx="316" cy="266"/>
            </a:xfrm>
          </p:grpSpPr>
          <p:sp>
            <p:nvSpPr>
              <p:cNvPr id="127096" name="Oval 14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97" name="Line 15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98" name="Line 16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99" name="Rectangle 17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7100" name="Oval 18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101" name="Rectangle 19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102" name="Text Box 20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v</a:t>
                </a:r>
                <a:endParaRPr lang="en-US"/>
              </a:p>
            </p:txBody>
          </p:sp>
        </p:grpSp>
        <p:grpSp>
          <p:nvGrpSpPr>
            <p:cNvPr id="127045" name="Group 21"/>
            <p:cNvGrpSpPr>
              <a:grpSpLocks/>
            </p:cNvGrpSpPr>
            <p:nvPr/>
          </p:nvGrpSpPr>
          <p:grpSpPr bwMode="auto">
            <a:xfrm>
              <a:off x="1295" y="856"/>
              <a:ext cx="316" cy="266"/>
              <a:chOff x="1613" y="2011"/>
              <a:chExt cx="316" cy="266"/>
            </a:xfrm>
          </p:grpSpPr>
          <p:sp>
            <p:nvSpPr>
              <p:cNvPr id="127089" name="Oval 22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90" name="Line 23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91" name="Line 24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92" name="Rectangle 25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7093" name="Oval 26"/>
              <p:cNvSpPr>
                <a:spLocks noChangeArrowheads="1"/>
              </p:cNvSpPr>
              <p:nvPr/>
            </p:nvSpPr>
            <p:spPr bwMode="auto">
              <a:xfrm>
                <a:off x="1611" y="2072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94" name="Rectangle 27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95" name="Text Box 28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x</a:t>
                </a:r>
                <a:endParaRPr lang="en-US"/>
              </a:p>
            </p:txBody>
          </p:sp>
        </p:grpSp>
        <p:grpSp>
          <p:nvGrpSpPr>
            <p:cNvPr id="127046" name="Group 29"/>
            <p:cNvGrpSpPr>
              <a:grpSpLocks/>
            </p:cNvGrpSpPr>
            <p:nvPr/>
          </p:nvGrpSpPr>
          <p:grpSpPr bwMode="auto">
            <a:xfrm>
              <a:off x="415" y="2028"/>
              <a:ext cx="316" cy="267"/>
              <a:chOff x="1613" y="2011"/>
              <a:chExt cx="316" cy="267"/>
            </a:xfrm>
          </p:grpSpPr>
          <p:sp>
            <p:nvSpPr>
              <p:cNvPr id="127082" name="Oval 30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2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83" name="Line 31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84" name="Line 32"/>
              <p:cNvSpPr>
                <a:spLocks noChangeShapeType="1"/>
              </p:cNvSpPr>
              <p:nvPr/>
            </p:nvSpPr>
            <p:spPr bwMode="auto">
              <a:xfrm>
                <a:off x="1931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85" name="Rectangle 33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7086" name="Oval 34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87" name="Rectangle 35"/>
              <p:cNvSpPr>
                <a:spLocks noChangeArrowheads="1"/>
              </p:cNvSpPr>
              <p:nvPr/>
            </p:nvSpPr>
            <p:spPr bwMode="auto">
              <a:xfrm>
                <a:off x="1687" y="2102"/>
                <a:ext cx="141" cy="10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88" name="Text Box 36"/>
              <p:cNvSpPr txBox="1">
                <a:spLocks noChangeArrowheads="1"/>
              </p:cNvSpPr>
              <p:nvPr/>
            </p:nvSpPr>
            <p:spPr bwMode="auto">
              <a:xfrm>
                <a:off x="1648" y="2011"/>
                <a:ext cx="226" cy="2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u</a:t>
                </a:r>
                <a:endParaRPr lang="en-US"/>
              </a:p>
            </p:txBody>
          </p:sp>
        </p:grpSp>
        <p:sp>
          <p:nvSpPr>
            <p:cNvPr id="127047" name="Line 37"/>
            <p:cNvSpPr>
              <a:spLocks noChangeShapeType="1"/>
            </p:cNvSpPr>
            <p:nvPr/>
          </p:nvSpPr>
          <p:spPr bwMode="auto">
            <a:xfrm>
              <a:off x="738" y="2156"/>
              <a:ext cx="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48" name="Line 38"/>
            <p:cNvSpPr>
              <a:spLocks noChangeShapeType="1"/>
            </p:cNvSpPr>
            <p:nvPr/>
          </p:nvSpPr>
          <p:spPr bwMode="auto">
            <a:xfrm>
              <a:off x="1440" y="1082"/>
              <a:ext cx="0" cy="9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49" name="Line 39"/>
            <p:cNvSpPr>
              <a:spLocks noChangeShapeType="1"/>
            </p:cNvSpPr>
            <p:nvPr/>
          </p:nvSpPr>
          <p:spPr bwMode="auto">
            <a:xfrm flipH="1">
              <a:off x="614" y="1021"/>
              <a:ext cx="674" cy="10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50" name="Text Box 40"/>
            <p:cNvSpPr txBox="1">
              <a:spLocks noChangeArrowheads="1"/>
            </p:cNvSpPr>
            <p:nvPr/>
          </p:nvSpPr>
          <p:spPr bwMode="auto">
            <a:xfrm>
              <a:off x="772" y="1368"/>
              <a:ext cx="215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  <p:sp>
          <p:nvSpPr>
            <p:cNvPr id="127051" name="Line 41"/>
            <p:cNvSpPr>
              <a:spLocks noChangeShapeType="1"/>
            </p:cNvSpPr>
            <p:nvPr/>
          </p:nvSpPr>
          <p:spPr bwMode="auto">
            <a:xfrm>
              <a:off x="1447" y="2206"/>
              <a:ext cx="9" cy="7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52" name="Text Box 42"/>
            <p:cNvSpPr txBox="1">
              <a:spLocks noChangeArrowheads="1"/>
            </p:cNvSpPr>
            <p:nvPr/>
          </p:nvSpPr>
          <p:spPr bwMode="auto">
            <a:xfrm>
              <a:off x="1454" y="2407"/>
              <a:ext cx="21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27053" name="Freeform 43"/>
            <p:cNvSpPr>
              <a:spLocks/>
            </p:cNvSpPr>
            <p:nvPr/>
          </p:nvSpPr>
          <p:spPr bwMode="auto">
            <a:xfrm>
              <a:off x="601" y="2227"/>
              <a:ext cx="860" cy="799"/>
            </a:xfrm>
            <a:custGeom>
              <a:avLst/>
              <a:gdLst>
                <a:gd name="T0" fmla="*/ 0 w 857"/>
                <a:gd name="T1" fmla="*/ 0 h 1152"/>
                <a:gd name="T2" fmla="*/ 562 w 857"/>
                <a:gd name="T3" fmla="*/ 1152 h 1152"/>
                <a:gd name="T4" fmla="*/ 857 w 857"/>
                <a:gd name="T5" fmla="*/ 772 h 1152"/>
                <a:gd name="T6" fmla="*/ 0 60000 65536"/>
                <a:gd name="T7" fmla="*/ 0 60000 65536"/>
                <a:gd name="T8" fmla="*/ 0 60000 65536"/>
                <a:gd name="T9" fmla="*/ 0 w 857"/>
                <a:gd name="T10" fmla="*/ 0 h 1152"/>
                <a:gd name="T11" fmla="*/ 857 w 857"/>
                <a:gd name="T12" fmla="*/ 1152 h 1152"/>
                <a:gd name="connsiteX0" fmla="*/ 0 w 10000"/>
                <a:gd name="connsiteY0" fmla="*/ 0 h 6928"/>
                <a:gd name="connsiteX1" fmla="*/ 3770 w 10000"/>
                <a:gd name="connsiteY1" fmla="*/ 6300 h 6928"/>
                <a:gd name="connsiteX2" fmla="*/ 10000 w 10000"/>
                <a:gd name="connsiteY2" fmla="*/ 6701 h 6928"/>
                <a:gd name="connsiteX0" fmla="*/ 0 w 10000"/>
                <a:gd name="connsiteY0" fmla="*/ 0 h 9871"/>
                <a:gd name="connsiteX1" fmla="*/ 1802 w 10000"/>
                <a:gd name="connsiteY1" fmla="*/ 7634 h 9871"/>
                <a:gd name="connsiteX2" fmla="*/ 10000 w 10000"/>
                <a:gd name="connsiteY2" fmla="*/ 9672 h 9871"/>
                <a:gd name="connsiteX0" fmla="*/ 0 w 10000"/>
                <a:gd name="connsiteY0" fmla="*/ 0 h 10136"/>
                <a:gd name="connsiteX1" fmla="*/ 1802 w 10000"/>
                <a:gd name="connsiteY1" fmla="*/ 7734 h 10136"/>
                <a:gd name="connsiteX2" fmla="*/ 10000 w 10000"/>
                <a:gd name="connsiteY2" fmla="*/ 9798 h 10136"/>
                <a:gd name="connsiteX0" fmla="*/ 0 w 10000"/>
                <a:gd name="connsiteY0" fmla="*/ 0 h 10136"/>
                <a:gd name="connsiteX1" fmla="*/ 1802 w 10000"/>
                <a:gd name="connsiteY1" fmla="*/ 7734 h 10136"/>
                <a:gd name="connsiteX2" fmla="*/ 10000 w 10000"/>
                <a:gd name="connsiteY2" fmla="*/ 9798 h 10136"/>
                <a:gd name="connsiteX0" fmla="*/ 32 w 10032"/>
                <a:gd name="connsiteY0" fmla="*/ 0 h 10136"/>
                <a:gd name="connsiteX1" fmla="*/ 1834 w 10032"/>
                <a:gd name="connsiteY1" fmla="*/ 7734 h 10136"/>
                <a:gd name="connsiteX2" fmla="*/ 10032 w 10032"/>
                <a:gd name="connsiteY2" fmla="*/ 9798 h 10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32" h="10136">
                  <a:moveTo>
                    <a:pt x="32" y="0"/>
                  </a:moveTo>
                  <a:cubicBezTo>
                    <a:pt x="62" y="4573"/>
                    <a:pt x="-465" y="5047"/>
                    <a:pt x="1834" y="7734"/>
                  </a:cubicBezTo>
                  <a:cubicBezTo>
                    <a:pt x="4132" y="9414"/>
                    <a:pt x="9320" y="10802"/>
                    <a:pt x="10032" y="979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54" name="Text Box 44"/>
            <p:cNvSpPr txBox="1">
              <a:spLocks noChangeArrowheads="1"/>
            </p:cNvSpPr>
            <p:nvPr/>
          </p:nvSpPr>
          <p:spPr bwMode="auto">
            <a:xfrm>
              <a:off x="768" y="2582"/>
              <a:ext cx="216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7</a:t>
              </a:r>
              <a:endParaRPr lang="en-US"/>
            </a:p>
          </p:txBody>
        </p:sp>
        <p:sp>
          <p:nvSpPr>
            <p:cNvPr id="127055" name="Line 45"/>
            <p:cNvSpPr>
              <a:spLocks noChangeShapeType="1"/>
            </p:cNvSpPr>
            <p:nvPr/>
          </p:nvSpPr>
          <p:spPr bwMode="auto">
            <a:xfrm flipH="1">
              <a:off x="1450" y="2158"/>
              <a:ext cx="998" cy="8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56" name="Text Box 46"/>
            <p:cNvSpPr txBox="1">
              <a:spLocks noChangeArrowheads="1"/>
            </p:cNvSpPr>
            <p:nvPr/>
          </p:nvSpPr>
          <p:spPr bwMode="auto">
            <a:xfrm>
              <a:off x="1896" y="2569"/>
              <a:ext cx="216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4</a:t>
              </a:r>
              <a:endParaRPr lang="en-US"/>
            </a:p>
          </p:txBody>
        </p:sp>
        <p:sp>
          <p:nvSpPr>
            <p:cNvPr id="127057" name="Freeform 47"/>
            <p:cNvSpPr>
              <a:spLocks/>
            </p:cNvSpPr>
            <p:nvPr/>
          </p:nvSpPr>
          <p:spPr bwMode="auto">
            <a:xfrm>
              <a:off x="1477" y="1946"/>
              <a:ext cx="991" cy="484"/>
            </a:xfrm>
            <a:custGeom>
              <a:avLst/>
              <a:gdLst>
                <a:gd name="T0" fmla="*/ 0 w 991"/>
                <a:gd name="T1" fmla="*/ 168 h 484"/>
                <a:gd name="T2" fmla="*/ 204 w 991"/>
                <a:gd name="T3" fmla="*/ 484 h 484"/>
                <a:gd name="T4" fmla="*/ 302 w 991"/>
                <a:gd name="T5" fmla="*/ 7 h 484"/>
                <a:gd name="T6" fmla="*/ 379 w 991"/>
                <a:gd name="T7" fmla="*/ 442 h 484"/>
                <a:gd name="T8" fmla="*/ 534 w 991"/>
                <a:gd name="T9" fmla="*/ 21 h 484"/>
                <a:gd name="T10" fmla="*/ 611 w 991"/>
                <a:gd name="T11" fmla="*/ 351 h 484"/>
                <a:gd name="T12" fmla="*/ 660 w 991"/>
                <a:gd name="T13" fmla="*/ 77 h 484"/>
                <a:gd name="T14" fmla="*/ 991 w 991"/>
                <a:gd name="T15" fmla="*/ 218 h 4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91"/>
                <a:gd name="T25" fmla="*/ 0 h 484"/>
                <a:gd name="T26" fmla="*/ 991 w 991"/>
                <a:gd name="T27" fmla="*/ 484 h 48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91" h="484">
                  <a:moveTo>
                    <a:pt x="0" y="168"/>
                  </a:moveTo>
                  <a:cubicBezTo>
                    <a:pt x="0" y="168"/>
                    <a:pt x="145" y="484"/>
                    <a:pt x="204" y="484"/>
                  </a:cubicBezTo>
                  <a:cubicBezTo>
                    <a:pt x="263" y="484"/>
                    <a:pt x="253" y="6"/>
                    <a:pt x="302" y="7"/>
                  </a:cubicBezTo>
                  <a:cubicBezTo>
                    <a:pt x="331" y="0"/>
                    <a:pt x="313" y="444"/>
                    <a:pt x="379" y="442"/>
                  </a:cubicBezTo>
                  <a:cubicBezTo>
                    <a:pt x="418" y="444"/>
                    <a:pt x="475" y="24"/>
                    <a:pt x="534" y="21"/>
                  </a:cubicBezTo>
                  <a:cubicBezTo>
                    <a:pt x="573" y="6"/>
                    <a:pt x="575" y="360"/>
                    <a:pt x="611" y="351"/>
                  </a:cubicBezTo>
                  <a:cubicBezTo>
                    <a:pt x="647" y="342"/>
                    <a:pt x="577" y="80"/>
                    <a:pt x="660" y="77"/>
                  </a:cubicBezTo>
                  <a:cubicBezTo>
                    <a:pt x="743" y="74"/>
                    <a:pt x="922" y="189"/>
                    <a:pt x="991" y="21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7058" name="Group 48"/>
            <p:cNvGrpSpPr>
              <a:grpSpLocks/>
            </p:cNvGrpSpPr>
            <p:nvPr/>
          </p:nvGrpSpPr>
          <p:grpSpPr bwMode="auto">
            <a:xfrm>
              <a:off x="2332" y="2021"/>
              <a:ext cx="316" cy="266"/>
              <a:chOff x="1613" y="2011"/>
              <a:chExt cx="316" cy="266"/>
            </a:xfrm>
          </p:grpSpPr>
          <p:sp>
            <p:nvSpPr>
              <p:cNvPr id="127075" name="Oval 49"/>
              <p:cNvSpPr>
                <a:spLocks noChangeArrowheads="1"/>
              </p:cNvSpPr>
              <p:nvPr/>
            </p:nvSpPr>
            <p:spPr bwMode="auto">
              <a:xfrm>
                <a:off x="1616" y="2136"/>
                <a:ext cx="313" cy="82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76" name="Line 50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77" name="Line 51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78" name="Rectangle 52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7079" name="Oval 53"/>
              <p:cNvSpPr>
                <a:spLocks noChangeArrowheads="1"/>
              </p:cNvSpPr>
              <p:nvPr/>
            </p:nvSpPr>
            <p:spPr bwMode="auto">
              <a:xfrm>
                <a:off x="1613" y="2070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80" name="Rectangle 54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81" name="Text Box 55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y</a:t>
                </a:r>
                <a:endParaRPr lang="en-US"/>
              </a:p>
            </p:txBody>
          </p:sp>
        </p:grpSp>
        <p:sp>
          <p:nvSpPr>
            <p:cNvPr id="127059" name="Text Box 56"/>
            <p:cNvSpPr txBox="1">
              <a:spLocks noChangeArrowheads="1"/>
            </p:cNvSpPr>
            <p:nvPr/>
          </p:nvSpPr>
          <p:spPr bwMode="auto">
            <a:xfrm>
              <a:off x="1814" y="1721"/>
              <a:ext cx="216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8</a:t>
              </a:r>
              <a:endParaRPr lang="en-US"/>
            </a:p>
          </p:txBody>
        </p:sp>
        <p:grpSp>
          <p:nvGrpSpPr>
            <p:cNvPr id="127060" name="Group 57"/>
            <p:cNvGrpSpPr>
              <a:grpSpLocks/>
            </p:cNvGrpSpPr>
            <p:nvPr/>
          </p:nvGrpSpPr>
          <p:grpSpPr bwMode="auto">
            <a:xfrm>
              <a:off x="3009" y="2002"/>
              <a:ext cx="316" cy="266"/>
              <a:chOff x="1613" y="2011"/>
              <a:chExt cx="316" cy="266"/>
            </a:xfrm>
          </p:grpSpPr>
          <p:sp>
            <p:nvSpPr>
              <p:cNvPr id="127068" name="Oval 58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69" name="Line 59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70" name="Line 60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71" name="Rectangle 61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27072" name="Oval 62"/>
              <p:cNvSpPr>
                <a:spLocks noChangeArrowheads="1"/>
              </p:cNvSpPr>
              <p:nvPr/>
            </p:nvSpPr>
            <p:spPr bwMode="auto">
              <a:xfrm>
                <a:off x="1611" y="207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73" name="Rectangle 63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074" name="Text Box 64"/>
              <p:cNvSpPr txBox="1">
                <a:spLocks noChangeArrowheads="1"/>
              </p:cNvSpPr>
              <p:nvPr/>
            </p:nvSpPr>
            <p:spPr bwMode="auto">
              <a:xfrm>
                <a:off x="1653" y="2011"/>
                <a:ext cx="215" cy="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z</a:t>
                </a:r>
                <a:endParaRPr lang="en-US"/>
              </a:p>
            </p:txBody>
          </p:sp>
        </p:grpSp>
        <p:sp>
          <p:nvSpPr>
            <p:cNvPr id="127061" name="Line 65"/>
            <p:cNvSpPr>
              <a:spLocks noChangeShapeType="1"/>
            </p:cNvSpPr>
            <p:nvPr/>
          </p:nvSpPr>
          <p:spPr bwMode="auto">
            <a:xfrm>
              <a:off x="2640" y="2149"/>
              <a:ext cx="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62" name="Text Box 66"/>
            <p:cNvSpPr txBox="1">
              <a:spLocks noChangeArrowheads="1"/>
            </p:cNvSpPr>
            <p:nvPr/>
          </p:nvSpPr>
          <p:spPr bwMode="auto">
            <a:xfrm>
              <a:off x="2706" y="2149"/>
              <a:ext cx="215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7063" name="Line 67"/>
            <p:cNvSpPr>
              <a:spLocks noChangeShapeType="1"/>
            </p:cNvSpPr>
            <p:nvPr/>
          </p:nvSpPr>
          <p:spPr bwMode="auto">
            <a:xfrm>
              <a:off x="1503" y="990"/>
              <a:ext cx="965" cy="11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64" name="Text Box 68"/>
            <p:cNvSpPr txBox="1">
              <a:spLocks noChangeArrowheads="1"/>
            </p:cNvSpPr>
            <p:nvPr/>
          </p:nvSpPr>
          <p:spPr bwMode="auto">
            <a:xfrm>
              <a:off x="1919" y="1343"/>
              <a:ext cx="216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7</a:t>
              </a:r>
              <a:endParaRPr lang="en-US"/>
            </a:p>
          </p:txBody>
        </p:sp>
        <p:sp>
          <p:nvSpPr>
            <p:cNvPr id="127065" name="Freeform 69"/>
            <p:cNvSpPr>
              <a:spLocks/>
            </p:cNvSpPr>
            <p:nvPr/>
          </p:nvSpPr>
          <p:spPr bwMode="auto">
            <a:xfrm>
              <a:off x="1489" y="976"/>
              <a:ext cx="28" cy="14"/>
            </a:xfrm>
            <a:custGeom>
              <a:avLst/>
              <a:gdLst>
                <a:gd name="T0" fmla="*/ 0 w 28"/>
                <a:gd name="T1" fmla="*/ 14 h 14"/>
                <a:gd name="T2" fmla="*/ 28 w 28"/>
                <a:gd name="T3" fmla="*/ 0 h 14"/>
                <a:gd name="T4" fmla="*/ 0 w 28"/>
                <a:gd name="T5" fmla="*/ 14 h 14"/>
                <a:gd name="T6" fmla="*/ 0 60000 65536"/>
                <a:gd name="T7" fmla="*/ 0 60000 65536"/>
                <a:gd name="T8" fmla="*/ 0 60000 65536"/>
                <a:gd name="T9" fmla="*/ 0 w 28"/>
                <a:gd name="T10" fmla="*/ 0 h 14"/>
                <a:gd name="T11" fmla="*/ 28 w 28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14">
                  <a:moveTo>
                    <a:pt x="0" y="14"/>
                  </a:moveTo>
                  <a:cubicBezTo>
                    <a:pt x="9" y="9"/>
                    <a:pt x="28" y="0"/>
                    <a:pt x="28" y="0"/>
                  </a:cubicBezTo>
                  <a:cubicBezTo>
                    <a:pt x="28" y="0"/>
                    <a:pt x="9" y="9"/>
                    <a:pt x="0" y="14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7066" name="Freeform 70"/>
            <p:cNvSpPr>
              <a:spLocks/>
            </p:cNvSpPr>
            <p:nvPr/>
          </p:nvSpPr>
          <p:spPr bwMode="auto">
            <a:xfrm>
              <a:off x="1623" y="999"/>
              <a:ext cx="1510" cy="1052"/>
            </a:xfrm>
            <a:custGeom>
              <a:avLst/>
              <a:gdLst>
                <a:gd name="T0" fmla="*/ 0 w 1510"/>
                <a:gd name="T1" fmla="*/ 5 h 1052"/>
                <a:gd name="T2" fmla="*/ 1102 w 1510"/>
                <a:gd name="T3" fmla="*/ 174 h 1052"/>
                <a:gd name="T4" fmla="*/ 1510 w 1510"/>
                <a:gd name="T5" fmla="*/ 1052 h 1052"/>
                <a:gd name="T6" fmla="*/ 0 60000 65536"/>
                <a:gd name="T7" fmla="*/ 0 60000 65536"/>
                <a:gd name="T8" fmla="*/ 0 60000 65536"/>
                <a:gd name="T9" fmla="*/ 0 w 1510"/>
                <a:gd name="T10" fmla="*/ 0 h 1052"/>
                <a:gd name="T11" fmla="*/ 1510 w 1510"/>
                <a:gd name="T12" fmla="*/ 1052 h 10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10" h="1052">
                  <a:moveTo>
                    <a:pt x="0" y="5"/>
                  </a:moveTo>
                  <a:cubicBezTo>
                    <a:pt x="184" y="33"/>
                    <a:pt x="851" y="0"/>
                    <a:pt x="1102" y="174"/>
                  </a:cubicBezTo>
                  <a:cubicBezTo>
                    <a:pt x="1353" y="348"/>
                    <a:pt x="1425" y="869"/>
                    <a:pt x="1510" y="105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067" name="Text Box 71"/>
            <p:cNvSpPr txBox="1">
              <a:spLocks noChangeArrowheads="1"/>
            </p:cNvSpPr>
            <p:nvPr/>
          </p:nvSpPr>
          <p:spPr bwMode="auto">
            <a:xfrm>
              <a:off x="2680" y="1008"/>
              <a:ext cx="21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9</a:t>
              </a:r>
              <a:endParaRPr lang="en-US"/>
            </a:p>
          </p:txBody>
        </p:sp>
      </p:grpSp>
      <p:sp>
        <p:nvSpPr>
          <p:cNvPr id="126981" name="Rectangle 72"/>
          <p:cNvSpPr>
            <a:spLocks noChangeArrowheads="1"/>
          </p:cNvSpPr>
          <p:nvPr/>
        </p:nvSpPr>
        <p:spPr bwMode="auto">
          <a:xfrm>
            <a:off x="487363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000">
                <a:solidFill>
                  <a:srgbClr val="000099"/>
                </a:solidFill>
                <a:latin typeface="Gill Sans MT" charset="0"/>
              </a:rPr>
              <a:t>Dijkstra</a:t>
            </a:r>
            <a:r>
              <a:rPr lang="ja-JP" altLang="en-US" sz="4000">
                <a:solidFill>
                  <a:srgbClr val="000099"/>
                </a:solidFill>
                <a:latin typeface="Gill Sans MT" charset="0"/>
              </a:rPr>
              <a:t>’</a:t>
            </a:r>
            <a:r>
              <a:rPr lang="en-US" altLang="ja-JP" sz="4000">
                <a:solidFill>
                  <a:srgbClr val="000099"/>
                </a:solidFill>
                <a:latin typeface="Gill Sans MT" charset="0"/>
              </a:rPr>
              <a:t>s algorithm: example</a:t>
            </a:r>
            <a:endParaRPr lang="en-US" sz="4400">
              <a:solidFill>
                <a:srgbClr val="000099"/>
              </a:solidFill>
              <a:latin typeface="Gill Sans MT" charset="0"/>
            </a:endParaRPr>
          </a:p>
        </p:txBody>
      </p:sp>
      <p:sp>
        <p:nvSpPr>
          <p:cNvPr id="126982" name="Text Box 73"/>
          <p:cNvSpPr txBox="1">
            <a:spLocks noChangeArrowheads="1"/>
          </p:cNvSpPr>
          <p:nvPr/>
        </p:nvSpPr>
        <p:spPr bwMode="auto">
          <a:xfrm>
            <a:off x="474663" y="1277938"/>
            <a:ext cx="7064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Step</a:t>
            </a:r>
          </a:p>
          <a:p>
            <a:pPr algn="r"/>
            <a:endParaRPr lang="en-US" sz="2000"/>
          </a:p>
        </p:txBody>
      </p:sp>
      <p:sp>
        <p:nvSpPr>
          <p:cNvPr id="126983" name="Text Box 74"/>
          <p:cNvSpPr txBox="1">
            <a:spLocks noChangeArrowheads="1"/>
          </p:cNvSpPr>
          <p:nvPr/>
        </p:nvSpPr>
        <p:spPr bwMode="auto">
          <a:xfrm>
            <a:off x="1458913" y="1284288"/>
            <a:ext cx="417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N</a:t>
            </a:r>
            <a:r>
              <a:rPr lang="en-US" sz="2000">
                <a:cs typeface="Arial" charset="0"/>
              </a:rPr>
              <a:t>'</a:t>
            </a:r>
          </a:p>
        </p:txBody>
      </p:sp>
      <p:sp>
        <p:nvSpPr>
          <p:cNvPr id="126984" name="Text Box 75"/>
          <p:cNvSpPr txBox="1">
            <a:spLocks noChangeArrowheads="1"/>
          </p:cNvSpPr>
          <p:nvPr/>
        </p:nvSpPr>
        <p:spPr bwMode="auto">
          <a:xfrm>
            <a:off x="2043113" y="1009650"/>
            <a:ext cx="6778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</a:t>
            </a:r>
            <a:r>
              <a:rPr lang="en-US" sz="2000" b="1">
                <a:solidFill>
                  <a:srgbClr val="FF0000"/>
                </a:solidFill>
              </a:rPr>
              <a:t>v</a:t>
            </a:r>
            <a:r>
              <a:rPr lang="en-US" sz="2000"/>
              <a:t>)</a:t>
            </a:r>
          </a:p>
          <a:p>
            <a:pPr algn="r"/>
            <a:r>
              <a:rPr lang="en-US" sz="1600"/>
              <a:t>p(v)</a:t>
            </a:r>
          </a:p>
        </p:txBody>
      </p:sp>
      <p:sp>
        <p:nvSpPr>
          <p:cNvPr id="126985" name="Text Box 76"/>
          <p:cNvSpPr txBox="1">
            <a:spLocks noChangeArrowheads="1"/>
          </p:cNvSpPr>
          <p:nvPr/>
        </p:nvSpPr>
        <p:spPr bwMode="auto">
          <a:xfrm>
            <a:off x="511175" y="16176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0</a:t>
            </a:r>
          </a:p>
        </p:txBody>
      </p:sp>
      <p:sp>
        <p:nvSpPr>
          <p:cNvPr id="126986" name="Text Box 77"/>
          <p:cNvSpPr txBox="1">
            <a:spLocks noChangeArrowheads="1"/>
          </p:cNvSpPr>
          <p:nvPr/>
        </p:nvSpPr>
        <p:spPr bwMode="auto">
          <a:xfrm>
            <a:off x="515938" y="19145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1</a:t>
            </a:r>
          </a:p>
        </p:txBody>
      </p:sp>
      <p:sp>
        <p:nvSpPr>
          <p:cNvPr id="126987" name="Text Box 78"/>
          <p:cNvSpPr txBox="1">
            <a:spLocks noChangeArrowheads="1"/>
          </p:cNvSpPr>
          <p:nvPr/>
        </p:nvSpPr>
        <p:spPr bwMode="auto">
          <a:xfrm>
            <a:off x="517525" y="22225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2</a:t>
            </a:r>
          </a:p>
        </p:txBody>
      </p:sp>
      <p:sp>
        <p:nvSpPr>
          <p:cNvPr id="126988" name="Text Box 79"/>
          <p:cNvSpPr txBox="1">
            <a:spLocks noChangeArrowheads="1"/>
          </p:cNvSpPr>
          <p:nvPr/>
        </p:nvSpPr>
        <p:spPr bwMode="auto">
          <a:xfrm>
            <a:off x="511175" y="25241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3</a:t>
            </a:r>
          </a:p>
        </p:txBody>
      </p:sp>
      <p:sp>
        <p:nvSpPr>
          <p:cNvPr id="126989" name="Text Box 80"/>
          <p:cNvSpPr txBox="1">
            <a:spLocks noChangeArrowheads="1"/>
          </p:cNvSpPr>
          <p:nvPr/>
        </p:nvSpPr>
        <p:spPr bwMode="auto">
          <a:xfrm>
            <a:off x="509588" y="28273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4</a:t>
            </a:r>
          </a:p>
        </p:txBody>
      </p:sp>
      <p:sp>
        <p:nvSpPr>
          <p:cNvPr id="126990" name="Text Box 81"/>
          <p:cNvSpPr txBox="1">
            <a:spLocks noChangeArrowheads="1"/>
          </p:cNvSpPr>
          <p:nvPr/>
        </p:nvSpPr>
        <p:spPr bwMode="auto">
          <a:xfrm>
            <a:off x="514350" y="31321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5</a:t>
            </a:r>
          </a:p>
        </p:txBody>
      </p:sp>
      <p:sp>
        <p:nvSpPr>
          <p:cNvPr id="126991" name="Text Box 82"/>
          <p:cNvSpPr txBox="1">
            <a:spLocks noChangeArrowheads="1"/>
          </p:cNvSpPr>
          <p:nvPr/>
        </p:nvSpPr>
        <p:spPr bwMode="auto">
          <a:xfrm>
            <a:off x="2630488" y="1017588"/>
            <a:ext cx="7334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</a:t>
            </a:r>
            <a:r>
              <a:rPr lang="en-US" sz="2000" b="1">
                <a:solidFill>
                  <a:srgbClr val="FF0000"/>
                </a:solidFill>
              </a:rPr>
              <a:t>w</a:t>
            </a:r>
            <a:r>
              <a:rPr lang="en-US" sz="2000"/>
              <a:t>)</a:t>
            </a:r>
          </a:p>
          <a:p>
            <a:pPr algn="r"/>
            <a:r>
              <a:rPr lang="en-US" sz="1600"/>
              <a:t>p(w)</a:t>
            </a:r>
          </a:p>
        </p:txBody>
      </p:sp>
      <p:sp>
        <p:nvSpPr>
          <p:cNvPr id="126992" name="Text Box 83"/>
          <p:cNvSpPr txBox="1">
            <a:spLocks noChangeArrowheads="1"/>
          </p:cNvSpPr>
          <p:nvPr/>
        </p:nvSpPr>
        <p:spPr bwMode="auto">
          <a:xfrm>
            <a:off x="3306763" y="1017588"/>
            <a:ext cx="6778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</a:t>
            </a:r>
            <a:r>
              <a:rPr lang="en-US" sz="2000" b="1">
                <a:solidFill>
                  <a:srgbClr val="FF0000"/>
                </a:solidFill>
              </a:rPr>
              <a:t>x</a:t>
            </a:r>
            <a:r>
              <a:rPr lang="en-US" sz="2000"/>
              <a:t>)</a:t>
            </a:r>
          </a:p>
          <a:p>
            <a:pPr algn="r"/>
            <a:r>
              <a:rPr lang="en-US" sz="1600"/>
              <a:t>p(x)</a:t>
            </a:r>
          </a:p>
        </p:txBody>
      </p:sp>
      <p:sp>
        <p:nvSpPr>
          <p:cNvPr id="126993" name="Text Box 84"/>
          <p:cNvSpPr txBox="1">
            <a:spLocks noChangeArrowheads="1"/>
          </p:cNvSpPr>
          <p:nvPr/>
        </p:nvSpPr>
        <p:spPr bwMode="auto">
          <a:xfrm>
            <a:off x="3946525" y="1017588"/>
            <a:ext cx="6778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</a:t>
            </a:r>
            <a:r>
              <a:rPr lang="en-US" sz="2000" b="1">
                <a:solidFill>
                  <a:srgbClr val="FF0000"/>
                </a:solidFill>
              </a:rPr>
              <a:t>y</a:t>
            </a:r>
            <a:r>
              <a:rPr lang="en-US" sz="2000"/>
              <a:t>)</a:t>
            </a:r>
          </a:p>
          <a:p>
            <a:pPr algn="r"/>
            <a:r>
              <a:rPr lang="en-US" sz="1600"/>
              <a:t>p(y)</a:t>
            </a:r>
          </a:p>
        </p:txBody>
      </p:sp>
      <p:sp>
        <p:nvSpPr>
          <p:cNvPr id="126994" name="Text Box 85"/>
          <p:cNvSpPr txBox="1">
            <a:spLocks noChangeArrowheads="1"/>
          </p:cNvSpPr>
          <p:nvPr/>
        </p:nvSpPr>
        <p:spPr bwMode="auto">
          <a:xfrm>
            <a:off x="4578350" y="1022350"/>
            <a:ext cx="6635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</a:t>
            </a:r>
            <a:r>
              <a:rPr lang="en-US" sz="2000" b="1">
                <a:solidFill>
                  <a:srgbClr val="FF0000"/>
                </a:solidFill>
              </a:rPr>
              <a:t>z</a:t>
            </a:r>
            <a:r>
              <a:rPr lang="en-US" sz="2000"/>
              <a:t>)</a:t>
            </a:r>
          </a:p>
          <a:p>
            <a:pPr algn="r"/>
            <a:r>
              <a:rPr lang="en-US" sz="1600"/>
              <a:t>p(z)</a:t>
            </a:r>
          </a:p>
        </p:txBody>
      </p:sp>
      <p:sp>
        <p:nvSpPr>
          <p:cNvPr id="126995" name="Line 86"/>
          <p:cNvSpPr>
            <a:spLocks noChangeShapeType="1"/>
          </p:cNvSpPr>
          <p:nvPr/>
        </p:nvSpPr>
        <p:spPr bwMode="auto">
          <a:xfrm>
            <a:off x="600075" y="1638300"/>
            <a:ext cx="46291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6996" name="Line 87"/>
          <p:cNvSpPr>
            <a:spLocks noChangeShapeType="1"/>
          </p:cNvSpPr>
          <p:nvPr/>
        </p:nvSpPr>
        <p:spPr bwMode="auto">
          <a:xfrm>
            <a:off x="581025" y="19526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6997" name="Text Box 88"/>
          <p:cNvSpPr txBox="1">
            <a:spLocks noChangeArrowheads="1"/>
          </p:cNvSpPr>
          <p:nvPr/>
        </p:nvSpPr>
        <p:spPr bwMode="auto">
          <a:xfrm>
            <a:off x="1492250" y="16081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u</a:t>
            </a:r>
          </a:p>
        </p:txBody>
      </p:sp>
      <p:sp>
        <p:nvSpPr>
          <p:cNvPr id="126998" name="Line 89"/>
          <p:cNvSpPr>
            <a:spLocks noChangeShapeType="1"/>
          </p:cNvSpPr>
          <p:nvPr/>
        </p:nvSpPr>
        <p:spPr bwMode="auto">
          <a:xfrm>
            <a:off x="581025" y="2247900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6999" name="Line 90"/>
          <p:cNvSpPr>
            <a:spLocks noChangeShapeType="1"/>
          </p:cNvSpPr>
          <p:nvPr/>
        </p:nvSpPr>
        <p:spPr bwMode="auto">
          <a:xfrm>
            <a:off x="581025" y="25622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7000" name="Line 91"/>
          <p:cNvSpPr>
            <a:spLocks noChangeShapeType="1"/>
          </p:cNvSpPr>
          <p:nvPr/>
        </p:nvSpPr>
        <p:spPr bwMode="auto">
          <a:xfrm>
            <a:off x="565150" y="2865438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7001" name="Line 92"/>
          <p:cNvSpPr>
            <a:spLocks noChangeShapeType="1"/>
          </p:cNvSpPr>
          <p:nvPr/>
        </p:nvSpPr>
        <p:spPr bwMode="auto">
          <a:xfrm>
            <a:off x="576263" y="31718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7002" name="Line 93"/>
          <p:cNvSpPr>
            <a:spLocks noChangeShapeType="1"/>
          </p:cNvSpPr>
          <p:nvPr/>
        </p:nvSpPr>
        <p:spPr bwMode="auto">
          <a:xfrm>
            <a:off x="581025" y="3467100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2190750" y="1609725"/>
            <a:ext cx="3084513" cy="371475"/>
            <a:chOff x="1380" y="1014"/>
            <a:chExt cx="1943" cy="234"/>
          </a:xfrm>
        </p:grpSpPr>
        <p:sp>
          <p:nvSpPr>
            <p:cNvPr id="127036" name="Text Box 95"/>
            <p:cNvSpPr txBox="1">
              <a:spLocks noChangeArrowheads="1"/>
            </p:cNvSpPr>
            <p:nvPr/>
          </p:nvSpPr>
          <p:spPr bwMode="auto">
            <a:xfrm>
              <a:off x="3043" y="1014"/>
              <a:ext cx="2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>
                  <a:latin typeface="Comic Sans MS" charset="0"/>
                </a:rPr>
                <a:t>∞ </a:t>
              </a:r>
              <a:endParaRPr lang="en-US" sz="2000"/>
            </a:p>
          </p:txBody>
        </p:sp>
        <p:sp>
          <p:nvSpPr>
            <p:cNvPr id="127037" name="Text Box 96"/>
            <p:cNvSpPr txBox="1">
              <a:spLocks noChangeArrowheads="1"/>
            </p:cNvSpPr>
            <p:nvPr/>
          </p:nvSpPr>
          <p:spPr bwMode="auto">
            <a:xfrm>
              <a:off x="2647" y="1014"/>
              <a:ext cx="2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>
                  <a:latin typeface="Comic Sans MS" charset="0"/>
                </a:rPr>
                <a:t>∞ </a:t>
              </a:r>
              <a:endParaRPr lang="en-US" sz="2000"/>
            </a:p>
          </p:txBody>
        </p:sp>
        <p:sp>
          <p:nvSpPr>
            <p:cNvPr id="127038" name="Text Box 97"/>
            <p:cNvSpPr txBox="1">
              <a:spLocks noChangeArrowheads="1"/>
            </p:cNvSpPr>
            <p:nvPr/>
          </p:nvSpPr>
          <p:spPr bwMode="auto">
            <a:xfrm>
              <a:off x="1380" y="1017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/>
                <a:t>7,u</a:t>
              </a:r>
            </a:p>
          </p:txBody>
        </p:sp>
        <p:sp>
          <p:nvSpPr>
            <p:cNvPr id="127039" name="Text Box 98"/>
            <p:cNvSpPr txBox="1">
              <a:spLocks noChangeArrowheads="1"/>
            </p:cNvSpPr>
            <p:nvPr/>
          </p:nvSpPr>
          <p:spPr bwMode="auto">
            <a:xfrm>
              <a:off x="1787" y="1015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/>
                <a:t>3,u</a:t>
              </a:r>
            </a:p>
          </p:txBody>
        </p:sp>
        <p:sp>
          <p:nvSpPr>
            <p:cNvPr id="127040" name="Text Box 99"/>
            <p:cNvSpPr txBox="1">
              <a:spLocks noChangeArrowheads="1"/>
            </p:cNvSpPr>
            <p:nvPr/>
          </p:nvSpPr>
          <p:spPr bwMode="auto">
            <a:xfrm>
              <a:off x="2190" y="1016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/>
                <a:t>5,u</a:t>
              </a:r>
            </a:p>
          </p:txBody>
        </p:sp>
      </p:grpSp>
      <p:sp>
        <p:nvSpPr>
          <p:cNvPr id="717924" name="Text Box 100"/>
          <p:cNvSpPr txBox="1">
            <a:spLocks noChangeArrowheads="1"/>
          </p:cNvSpPr>
          <p:nvPr/>
        </p:nvSpPr>
        <p:spPr bwMode="auto">
          <a:xfrm>
            <a:off x="1346200" y="19050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uw</a:t>
            </a:r>
          </a:p>
        </p:txBody>
      </p:sp>
      <p:grpSp>
        <p:nvGrpSpPr>
          <p:cNvPr id="10" name="Group 101"/>
          <p:cNvGrpSpPr>
            <a:grpSpLocks/>
          </p:cNvGrpSpPr>
          <p:nvPr/>
        </p:nvGrpSpPr>
        <p:grpSpPr bwMode="auto">
          <a:xfrm>
            <a:off x="2163763" y="1916113"/>
            <a:ext cx="3122612" cy="371475"/>
            <a:chOff x="1356" y="1014"/>
            <a:chExt cx="1967" cy="234"/>
          </a:xfrm>
        </p:grpSpPr>
        <p:sp>
          <p:nvSpPr>
            <p:cNvPr id="127031" name="Text Box 102"/>
            <p:cNvSpPr txBox="1">
              <a:spLocks noChangeArrowheads="1"/>
            </p:cNvSpPr>
            <p:nvPr/>
          </p:nvSpPr>
          <p:spPr bwMode="auto">
            <a:xfrm>
              <a:off x="3043" y="1014"/>
              <a:ext cx="2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>
                  <a:latin typeface="Comic Sans MS" charset="0"/>
                </a:rPr>
                <a:t>∞ </a:t>
              </a:r>
              <a:endParaRPr lang="en-US" sz="2000"/>
            </a:p>
          </p:txBody>
        </p:sp>
        <p:sp>
          <p:nvSpPr>
            <p:cNvPr id="127032" name="Text Box 103"/>
            <p:cNvSpPr txBox="1">
              <a:spLocks noChangeArrowheads="1"/>
            </p:cNvSpPr>
            <p:nvPr/>
          </p:nvSpPr>
          <p:spPr bwMode="auto">
            <a:xfrm>
              <a:off x="2482" y="1014"/>
              <a:ext cx="4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/>
                <a:t>11</a:t>
              </a:r>
              <a:r>
                <a:rPr lang="en-US" sz="1800"/>
                <a:t>,w</a:t>
              </a:r>
              <a:r>
                <a:rPr lang="en-US" sz="1800">
                  <a:latin typeface="Comic Sans MS" charset="0"/>
                </a:rPr>
                <a:t> </a:t>
              </a:r>
              <a:endParaRPr lang="en-US" sz="2000"/>
            </a:p>
          </p:txBody>
        </p:sp>
        <p:sp>
          <p:nvSpPr>
            <p:cNvPr id="127033" name="Text Box 104"/>
            <p:cNvSpPr txBox="1">
              <a:spLocks noChangeArrowheads="1"/>
            </p:cNvSpPr>
            <p:nvPr/>
          </p:nvSpPr>
          <p:spPr bwMode="auto">
            <a:xfrm>
              <a:off x="1356" y="1017"/>
              <a:ext cx="3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/>
                <a:t>6,w</a:t>
              </a:r>
            </a:p>
          </p:txBody>
        </p:sp>
        <p:sp>
          <p:nvSpPr>
            <p:cNvPr id="127034" name="Text Box 105"/>
            <p:cNvSpPr txBox="1">
              <a:spLocks noChangeArrowheads="1"/>
            </p:cNvSpPr>
            <p:nvPr/>
          </p:nvSpPr>
          <p:spPr bwMode="auto">
            <a:xfrm>
              <a:off x="1987" y="1015"/>
              <a:ext cx="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endParaRPr lang="en-US" sz="1800"/>
            </a:p>
          </p:txBody>
        </p:sp>
        <p:sp>
          <p:nvSpPr>
            <p:cNvPr id="127035" name="Text Box 106"/>
            <p:cNvSpPr txBox="1">
              <a:spLocks noChangeArrowheads="1"/>
            </p:cNvSpPr>
            <p:nvPr/>
          </p:nvSpPr>
          <p:spPr bwMode="auto">
            <a:xfrm>
              <a:off x="2190" y="1016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/>
                <a:t>5,u</a:t>
              </a:r>
            </a:p>
          </p:txBody>
        </p:sp>
      </p:grpSp>
      <p:grpSp>
        <p:nvGrpSpPr>
          <p:cNvPr id="11" name="Group 107"/>
          <p:cNvGrpSpPr>
            <a:grpSpLocks/>
          </p:cNvGrpSpPr>
          <p:nvPr/>
        </p:nvGrpSpPr>
        <p:grpSpPr bwMode="auto">
          <a:xfrm>
            <a:off x="2162175" y="2214563"/>
            <a:ext cx="3122613" cy="376237"/>
            <a:chOff x="1356" y="1011"/>
            <a:chExt cx="1967" cy="237"/>
          </a:xfrm>
        </p:grpSpPr>
        <p:sp>
          <p:nvSpPr>
            <p:cNvPr id="127026" name="Text Box 108"/>
            <p:cNvSpPr txBox="1">
              <a:spLocks noChangeArrowheads="1"/>
            </p:cNvSpPr>
            <p:nvPr/>
          </p:nvSpPr>
          <p:spPr bwMode="auto">
            <a:xfrm>
              <a:off x="2913" y="1011"/>
              <a:ext cx="41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/>
                <a:t>14</a:t>
              </a:r>
              <a:r>
                <a:rPr lang="en-US" sz="1800"/>
                <a:t>,x </a:t>
              </a:r>
            </a:p>
          </p:txBody>
        </p:sp>
        <p:sp>
          <p:nvSpPr>
            <p:cNvPr id="127027" name="Text Box 109"/>
            <p:cNvSpPr txBox="1">
              <a:spLocks noChangeArrowheads="1"/>
            </p:cNvSpPr>
            <p:nvPr/>
          </p:nvSpPr>
          <p:spPr bwMode="auto">
            <a:xfrm>
              <a:off x="2489" y="1011"/>
              <a:ext cx="43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/>
                <a:t>11,</a:t>
              </a:r>
              <a:r>
                <a:rPr lang="en-US" sz="1800"/>
                <a:t>w </a:t>
              </a:r>
              <a:endParaRPr lang="en-US" sz="2000"/>
            </a:p>
          </p:txBody>
        </p:sp>
        <p:sp>
          <p:nvSpPr>
            <p:cNvPr id="127028" name="Text Box 110"/>
            <p:cNvSpPr txBox="1">
              <a:spLocks noChangeArrowheads="1"/>
            </p:cNvSpPr>
            <p:nvPr/>
          </p:nvSpPr>
          <p:spPr bwMode="auto">
            <a:xfrm>
              <a:off x="1356" y="1017"/>
              <a:ext cx="3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/>
                <a:t>6,w</a:t>
              </a:r>
            </a:p>
          </p:txBody>
        </p:sp>
        <p:sp>
          <p:nvSpPr>
            <p:cNvPr id="127029" name="Text Box 111"/>
            <p:cNvSpPr txBox="1">
              <a:spLocks noChangeArrowheads="1"/>
            </p:cNvSpPr>
            <p:nvPr/>
          </p:nvSpPr>
          <p:spPr bwMode="auto">
            <a:xfrm>
              <a:off x="1987" y="1015"/>
              <a:ext cx="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endParaRPr lang="en-US" sz="1800"/>
            </a:p>
          </p:txBody>
        </p:sp>
        <p:sp>
          <p:nvSpPr>
            <p:cNvPr id="127030" name="Text Box 112"/>
            <p:cNvSpPr txBox="1">
              <a:spLocks noChangeArrowheads="1"/>
            </p:cNvSpPr>
            <p:nvPr/>
          </p:nvSpPr>
          <p:spPr bwMode="auto">
            <a:xfrm>
              <a:off x="2390" y="1016"/>
              <a:ext cx="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endParaRPr lang="en-US" sz="1800"/>
            </a:p>
          </p:txBody>
        </p:sp>
      </p:grpSp>
      <p:sp>
        <p:nvSpPr>
          <p:cNvPr id="717937" name="Oval 113"/>
          <p:cNvSpPr>
            <a:spLocks noChangeArrowheads="1"/>
          </p:cNvSpPr>
          <p:nvPr/>
        </p:nvSpPr>
        <p:spPr bwMode="auto">
          <a:xfrm>
            <a:off x="2828925" y="1666875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Comic Sans MS" charset="0"/>
            </a:endParaRPr>
          </a:p>
        </p:txBody>
      </p:sp>
      <p:sp>
        <p:nvSpPr>
          <p:cNvPr id="717938" name="Oval 114"/>
          <p:cNvSpPr>
            <a:spLocks noChangeArrowheads="1"/>
          </p:cNvSpPr>
          <p:nvPr/>
        </p:nvSpPr>
        <p:spPr bwMode="auto">
          <a:xfrm>
            <a:off x="3482975" y="1952625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Comic Sans MS" charset="0"/>
            </a:endParaRPr>
          </a:p>
        </p:txBody>
      </p:sp>
      <p:sp>
        <p:nvSpPr>
          <p:cNvPr id="717939" name="Text Box 115"/>
          <p:cNvSpPr txBox="1">
            <a:spLocks noChangeArrowheads="1"/>
          </p:cNvSpPr>
          <p:nvPr/>
        </p:nvSpPr>
        <p:spPr bwMode="auto">
          <a:xfrm>
            <a:off x="1239838" y="221456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uwx</a:t>
            </a:r>
          </a:p>
        </p:txBody>
      </p:sp>
      <p:sp>
        <p:nvSpPr>
          <p:cNvPr id="717940" name="Oval 116"/>
          <p:cNvSpPr>
            <a:spLocks noChangeArrowheads="1"/>
          </p:cNvSpPr>
          <p:nvPr/>
        </p:nvSpPr>
        <p:spPr bwMode="auto">
          <a:xfrm>
            <a:off x="2174875" y="2271713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Comic Sans MS" charset="0"/>
            </a:endParaRPr>
          </a:p>
        </p:txBody>
      </p:sp>
      <p:sp>
        <p:nvSpPr>
          <p:cNvPr id="717941" name="Text Box 117"/>
          <p:cNvSpPr txBox="1">
            <a:spLocks noChangeArrowheads="1"/>
          </p:cNvSpPr>
          <p:nvPr/>
        </p:nvSpPr>
        <p:spPr bwMode="auto">
          <a:xfrm>
            <a:off x="1144588" y="25003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uwxv</a:t>
            </a:r>
          </a:p>
        </p:txBody>
      </p:sp>
      <p:grpSp>
        <p:nvGrpSpPr>
          <p:cNvPr id="12" name="Group 118"/>
          <p:cNvGrpSpPr>
            <a:grpSpLocks/>
          </p:cNvGrpSpPr>
          <p:nvPr/>
        </p:nvGrpSpPr>
        <p:grpSpPr bwMode="auto">
          <a:xfrm>
            <a:off x="4008438" y="2511425"/>
            <a:ext cx="1273175" cy="366713"/>
            <a:chOff x="1492" y="2777"/>
            <a:chExt cx="802" cy="231"/>
          </a:xfrm>
        </p:grpSpPr>
        <p:sp>
          <p:nvSpPr>
            <p:cNvPr id="127024" name="Text Box 119"/>
            <p:cNvSpPr txBox="1">
              <a:spLocks noChangeArrowheads="1"/>
            </p:cNvSpPr>
            <p:nvPr/>
          </p:nvSpPr>
          <p:spPr bwMode="auto">
            <a:xfrm>
              <a:off x="1884" y="2777"/>
              <a:ext cx="41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/>
                <a:t>14</a:t>
              </a:r>
              <a:r>
                <a:rPr lang="en-US" sz="1800"/>
                <a:t>,x </a:t>
              </a:r>
            </a:p>
          </p:txBody>
        </p:sp>
        <p:sp>
          <p:nvSpPr>
            <p:cNvPr id="127025" name="Text Box 120"/>
            <p:cNvSpPr txBox="1">
              <a:spLocks noChangeArrowheads="1"/>
            </p:cNvSpPr>
            <p:nvPr/>
          </p:nvSpPr>
          <p:spPr bwMode="auto">
            <a:xfrm>
              <a:off x="1492" y="2777"/>
              <a:ext cx="40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600"/>
                <a:t>10,</a:t>
              </a:r>
              <a:r>
                <a:rPr lang="en-US" sz="1800"/>
                <a:t>v </a:t>
              </a:r>
              <a:endParaRPr lang="en-US" sz="2000"/>
            </a:p>
          </p:txBody>
        </p:sp>
      </p:grpSp>
      <p:sp>
        <p:nvSpPr>
          <p:cNvPr id="717945" name="Oval 121"/>
          <p:cNvSpPr>
            <a:spLocks noChangeArrowheads="1"/>
          </p:cNvSpPr>
          <p:nvPr/>
        </p:nvSpPr>
        <p:spPr bwMode="auto">
          <a:xfrm>
            <a:off x="4011613" y="2570163"/>
            <a:ext cx="528637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Comic Sans MS" charset="0"/>
            </a:endParaRPr>
          </a:p>
        </p:txBody>
      </p:sp>
      <p:sp>
        <p:nvSpPr>
          <p:cNvPr id="717946" name="Text Box 122"/>
          <p:cNvSpPr txBox="1">
            <a:spLocks noChangeArrowheads="1"/>
          </p:cNvSpPr>
          <p:nvPr/>
        </p:nvSpPr>
        <p:spPr bwMode="auto">
          <a:xfrm>
            <a:off x="1060450" y="2819400"/>
            <a:ext cx="819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uwxvy</a:t>
            </a:r>
          </a:p>
        </p:txBody>
      </p:sp>
      <p:sp>
        <p:nvSpPr>
          <p:cNvPr id="717947" name="Text Box 123"/>
          <p:cNvSpPr txBox="1">
            <a:spLocks noChangeArrowheads="1"/>
          </p:cNvSpPr>
          <p:nvPr/>
        </p:nvSpPr>
        <p:spPr bwMode="auto">
          <a:xfrm>
            <a:off x="4638675" y="2830513"/>
            <a:ext cx="650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600"/>
              <a:t>12</a:t>
            </a:r>
            <a:r>
              <a:rPr lang="en-US" sz="1800"/>
              <a:t>,y </a:t>
            </a:r>
          </a:p>
        </p:txBody>
      </p:sp>
      <p:sp>
        <p:nvSpPr>
          <p:cNvPr id="717948" name="Oval 124"/>
          <p:cNvSpPr>
            <a:spLocks noChangeArrowheads="1"/>
          </p:cNvSpPr>
          <p:nvPr/>
        </p:nvSpPr>
        <p:spPr bwMode="auto">
          <a:xfrm>
            <a:off x="4676775" y="2887663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latin typeface="Comic Sans MS" charset="0"/>
            </a:endParaRPr>
          </a:p>
        </p:txBody>
      </p:sp>
      <p:sp>
        <p:nvSpPr>
          <p:cNvPr id="717949" name="Rectangle 125"/>
          <p:cNvSpPr>
            <a:spLocks noChangeArrowheads="1"/>
          </p:cNvSpPr>
          <p:nvPr/>
        </p:nvSpPr>
        <p:spPr bwMode="auto">
          <a:xfrm>
            <a:off x="538163" y="3775075"/>
            <a:ext cx="3810000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notes: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000">
                <a:latin typeface="Gill Sans MT" charset="0"/>
              </a:rPr>
              <a:t>construct shortest path tree by tracing predecessor nodes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000">
                <a:latin typeface="Gill Sans MT" charset="0"/>
              </a:rPr>
              <a:t>ties can exist (can be broken arbitrarily)</a:t>
            </a:r>
          </a:p>
        </p:txBody>
      </p:sp>
      <p:sp>
        <p:nvSpPr>
          <p:cNvPr id="717950" name="Line 126"/>
          <p:cNvSpPr>
            <a:spLocks noChangeShapeType="1"/>
          </p:cNvSpPr>
          <p:nvPr/>
        </p:nvSpPr>
        <p:spPr bwMode="auto">
          <a:xfrm>
            <a:off x="7874000" y="4995863"/>
            <a:ext cx="590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951" name="Line 127"/>
          <p:cNvSpPr>
            <a:spLocks noChangeShapeType="1"/>
          </p:cNvSpPr>
          <p:nvPr/>
        </p:nvSpPr>
        <p:spPr bwMode="auto">
          <a:xfrm flipV="1">
            <a:off x="6124575" y="4995863"/>
            <a:ext cx="1463675" cy="12049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952" name="Line 128"/>
          <p:cNvSpPr>
            <a:spLocks noChangeShapeType="1"/>
          </p:cNvSpPr>
          <p:nvPr/>
        </p:nvSpPr>
        <p:spPr bwMode="auto">
          <a:xfrm>
            <a:off x="6115050" y="5110163"/>
            <a:ext cx="9525" cy="1047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953" name="Line 129"/>
          <p:cNvSpPr>
            <a:spLocks noChangeShapeType="1"/>
          </p:cNvSpPr>
          <p:nvPr/>
        </p:nvSpPr>
        <p:spPr bwMode="auto">
          <a:xfrm flipV="1">
            <a:off x="4906963" y="3252788"/>
            <a:ext cx="1012825" cy="1628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954" name="Line 130"/>
          <p:cNvSpPr>
            <a:spLocks noChangeShapeType="1"/>
          </p:cNvSpPr>
          <p:nvPr/>
        </p:nvSpPr>
        <p:spPr bwMode="auto">
          <a:xfrm flipV="1">
            <a:off x="5008563" y="4999038"/>
            <a:ext cx="9445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955" name="Text Box 131"/>
          <p:cNvSpPr txBox="1">
            <a:spLocks noChangeArrowheads="1"/>
          </p:cNvSpPr>
          <p:nvPr/>
        </p:nvSpPr>
        <p:spPr bwMode="auto">
          <a:xfrm>
            <a:off x="931863" y="3117850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800"/>
              <a:t>uwxvyz</a:t>
            </a:r>
          </a:p>
        </p:txBody>
      </p:sp>
      <p:sp>
        <p:nvSpPr>
          <p:cNvPr id="1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15</a:t>
            </a:fld>
            <a:endParaRPr lang="en-US" sz="1200" dirty="0">
              <a:latin typeface="Tahoma" charset="0"/>
            </a:endParaRPr>
          </a:p>
        </p:txBody>
      </p:sp>
      <p:sp>
        <p:nvSpPr>
          <p:cNvPr id="13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56674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1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1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1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71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17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717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717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17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17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717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1000"/>
                                        <p:tgtEl>
                                          <p:spTgt spid="717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1000"/>
                                        <p:tgtEl>
                                          <p:spTgt spid="717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1000"/>
                                        <p:tgtEl>
                                          <p:spTgt spid="717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1000"/>
                                        <p:tgtEl>
                                          <p:spTgt spid="717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1000"/>
                                        <p:tgtEl>
                                          <p:spTgt spid="71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24" grpId="0"/>
      <p:bldP spid="717937" grpId="0" animBg="1"/>
      <p:bldP spid="717938" grpId="0" animBg="1"/>
      <p:bldP spid="717939" grpId="0"/>
      <p:bldP spid="717940" grpId="0" animBg="1"/>
      <p:bldP spid="717941" grpId="0"/>
      <p:bldP spid="717945" grpId="0" animBg="1"/>
      <p:bldP spid="717946" grpId="0"/>
      <p:bldP spid="717947" grpId="0"/>
      <p:bldP spid="717948" grpId="0" animBg="1"/>
      <p:bldP spid="717949" grpId="0"/>
      <p:bldP spid="717950" grpId="0" animBg="1"/>
      <p:bldP spid="717951" grpId="0" animBg="1"/>
      <p:bldP spid="717952" grpId="0" animBg="1"/>
      <p:bldP spid="717953" grpId="0" animBg="1"/>
      <p:bldP spid="717954" grpId="0" animBg="1"/>
      <p:bldP spid="71795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3" name="Picture 91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8" y="83343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004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130175"/>
            <a:ext cx="8364537" cy="963613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Dijkstra</a:t>
            </a:r>
            <a:r>
              <a:rPr lang="ja-JP" altLang="en-US" sz="4000">
                <a:latin typeface="Gill Sans MT" charset="0"/>
              </a:rPr>
              <a:t>’</a:t>
            </a:r>
            <a:r>
              <a:rPr lang="en-US" altLang="ja-JP" sz="4000">
                <a:latin typeface="Gill Sans MT" charset="0"/>
              </a:rPr>
              <a:t>s algorithm: another example</a:t>
            </a:r>
            <a:endParaRPr lang="en-US">
              <a:latin typeface="Gill Sans MT" charset="0"/>
            </a:endParaRPr>
          </a:p>
        </p:txBody>
      </p:sp>
      <p:sp>
        <p:nvSpPr>
          <p:cNvPr id="128005" name="Text Box 3"/>
          <p:cNvSpPr txBox="1">
            <a:spLocks noChangeArrowheads="1"/>
          </p:cNvSpPr>
          <p:nvPr/>
        </p:nvSpPr>
        <p:spPr bwMode="auto">
          <a:xfrm>
            <a:off x="239713" y="1506538"/>
            <a:ext cx="706437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Step</a:t>
            </a:r>
          </a:p>
          <a:p>
            <a:pPr algn="r"/>
            <a:r>
              <a:rPr lang="en-US" sz="2000"/>
              <a:t>0</a:t>
            </a:r>
          </a:p>
          <a:p>
            <a:pPr algn="r"/>
            <a:r>
              <a:rPr lang="en-US" sz="2000"/>
              <a:t>1</a:t>
            </a:r>
          </a:p>
          <a:p>
            <a:pPr algn="r"/>
            <a:r>
              <a:rPr lang="en-US" sz="2000"/>
              <a:t>2</a:t>
            </a:r>
          </a:p>
          <a:p>
            <a:pPr algn="r"/>
            <a:r>
              <a:rPr lang="en-US" sz="2000"/>
              <a:t>3</a:t>
            </a:r>
          </a:p>
          <a:p>
            <a:pPr algn="r"/>
            <a:r>
              <a:rPr lang="en-US" sz="2000"/>
              <a:t>4</a:t>
            </a:r>
          </a:p>
          <a:p>
            <a:pPr algn="r"/>
            <a:r>
              <a:rPr lang="en-US" sz="2000"/>
              <a:t>5</a:t>
            </a:r>
          </a:p>
        </p:txBody>
      </p:sp>
      <p:sp>
        <p:nvSpPr>
          <p:cNvPr id="128006" name="Text Box 4"/>
          <p:cNvSpPr txBox="1">
            <a:spLocks noChangeArrowheads="1"/>
          </p:cNvSpPr>
          <p:nvPr/>
        </p:nvSpPr>
        <p:spPr bwMode="auto">
          <a:xfrm>
            <a:off x="1252538" y="1516063"/>
            <a:ext cx="1017587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N</a:t>
            </a:r>
            <a:r>
              <a:rPr lang="en-US" sz="2000">
                <a:cs typeface="Arial" charset="0"/>
              </a:rPr>
              <a:t>'</a:t>
            </a:r>
          </a:p>
          <a:p>
            <a:pPr algn="r"/>
            <a:r>
              <a:rPr lang="en-US" sz="2000"/>
              <a:t>u</a:t>
            </a:r>
          </a:p>
          <a:p>
            <a:pPr algn="r"/>
            <a:r>
              <a:rPr lang="en-US" sz="2000"/>
              <a:t>ux</a:t>
            </a:r>
          </a:p>
          <a:p>
            <a:pPr algn="r"/>
            <a:r>
              <a:rPr lang="en-US" sz="2000"/>
              <a:t>uxy</a:t>
            </a:r>
          </a:p>
          <a:p>
            <a:pPr algn="r"/>
            <a:r>
              <a:rPr lang="en-US" sz="2000"/>
              <a:t>uxyv</a:t>
            </a:r>
          </a:p>
          <a:p>
            <a:pPr algn="r"/>
            <a:r>
              <a:rPr lang="en-US" sz="2000"/>
              <a:t>uxyvw</a:t>
            </a:r>
          </a:p>
          <a:p>
            <a:pPr algn="r"/>
            <a:r>
              <a:rPr lang="en-US" sz="2000"/>
              <a:t>uxyvwz</a:t>
            </a:r>
          </a:p>
        </p:txBody>
      </p:sp>
      <p:sp>
        <p:nvSpPr>
          <p:cNvPr id="128007" name="Text Box 5"/>
          <p:cNvSpPr txBox="1">
            <a:spLocks noChangeArrowheads="1"/>
          </p:cNvSpPr>
          <p:nvPr/>
        </p:nvSpPr>
        <p:spPr bwMode="auto">
          <a:xfrm>
            <a:off x="2500313" y="1497013"/>
            <a:ext cx="1169987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D(v),p(v)</a:t>
            </a:r>
          </a:p>
          <a:p>
            <a:pPr algn="r"/>
            <a:r>
              <a:rPr lang="en-US" sz="2000"/>
              <a:t>2,u</a:t>
            </a:r>
          </a:p>
          <a:p>
            <a:pPr algn="r"/>
            <a:r>
              <a:rPr lang="en-US" sz="2000"/>
              <a:t>2,u</a:t>
            </a:r>
          </a:p>
          <a:p>
            <a:pPr algn="r"/>
            <a:r>
              <a:rPr lang="en-US" sz="2000"/>
              <a:t>2,u</a:t>
            </a:r>
          </a:p>
        </p:txBody>
      </p:sp>
      <p:sp>
        <p:nvSpPr>
          <p:cNvPr id="128008" name="Text Box 6"/>
          <p:cNvSpPr txBox="1">
            <a:spLocks noChangeArrowheads="1"/>
          </p:cNvSpPr>
          <p:nvPr/>
        </p:nvSpPr>
        <p:spPr bwMode="auto">
          <a:xfrm>
            <a:off x="3667125" y="1501775"/>
            <a:ext cx="128428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D(w),p(w)</a:t>
            </a:r>
          </a:p>
          <a:p>
            <a:pPr algn="r"/>
            <a:r>
              <a:rPr lang="en-US" sz="2000"/>
              <a:t>5,u</a:t>
            </a:r>
          </a:p>
          <a:p>
            <a:pPr algn="r"/>
            <a:r>
              <a:rPr lang="en-US" sz="2000"/>
              <a:t>4,x</a:t>
            </a:r>
          </a:p>
          <a:p>
            <a:pPr algn="r"/>
            <a:r>
              <a:rPr lang="en-US" sz="2000"/>
              <a:t>3,y</a:t>
            </a:r>
          </a:p>
          <a:p>
            <a:pPr algn="r"/>
            <a:r>
              <a:rPr lang="en-US" sz="2000"/>
              <a:t>3,y</a:t>
            </a:r>
          </a:p>
        </p:txBody>
      </p:sp>
      <p:sp>
        <p:nvSpPr>
          <p:cNvPr id="128009" name="Text Box 7"/>
          <p:cNvSpPr txBox="1">
            <a:spLocks noChangeArrowheads="1"/>
          </p:cNvSpPr>
          <p:nvPr/>
        </p:nvSpPr>
        <p:spPr bwMode="auto">
          <a:xfrm>
            <a:off x="5057775" y="1497013"/>
            <a:ext cx="11699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D(x),p(x)</a:t>
            </a:r>
          </a:p>
          <a:p>
            <a:pPr algn="r"/>
            <a:r>
              <a:rPr lang="en-US" sz="2000"/>
              <a:t>1,u</a:t>
            </a:r>
          </a:p>
        </p:txBody>
      </p:sp>
      <p:sp>
        <p:nvSpPr>
          <p:cNvPr id="128010" name="Text Box 8"/>
          <p:cNvSpPr txBox="1">
            <a:spLocks noChangeArrowheads="1"/>
          </p:cNvSpPr>
          <p:nvPr/>
        </p:nvSpPr>
        <p:spPr bwMode="auto">
          <a:xfrm>
            <a:off x="6353175" y="1501775"/>
            <a:ext cx="11699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D(y),p(y)</a:t>
            </a:r>
          </a:p>
          <a:p>
            <a:pPr algn="r"/>
            <a:r>
              <a:rPr lang="en-US" sz="2000">
                <a:latin typeface="Comic Sans MS" charset="0"/>
                <a:cs typeface="Arial" charset="0"/>
              </a:rPr>
              <a:t>∞</a:t>
            </a:r>
          </a:p>
          <a:p>
            <a:pPr algn="r"/>
            <a:r>
              <a:rPr lang="en-US" sz="2000"/>
              <a:t>2,x</a:t>
            </a:r>
          </a:p>
        </p:txBody>
      </p:sp>
      <p:sp>
        <p:nvSpPr>
          <p:cNvPr id="128011" name="Text Box 9"/>
          <p:cNvSpPr txBox="1">
            <a:spLocks noChangeArrowheads="1"/>
          </p:cNvSpPr>
          <p:nvPr/>
        </p:nvSpPr>
        <p:spPr bwMode="auto">
          <a:xfrm>
            <a:off x="7605713" y="1516063"/>
            <a:ext cx="1169987" cy="18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2000"/>
              <a:t>D(z),p(z)</a:t>
            </a:r>
          </a:p>
          <a:p>
            <a:pPr algn="r"/>
            <a:r>
              <a:rPr lang="en-US" sz="1800">
                <a:latin typeface="Comic Sans MS" charset="0"/>
              </a:rPr>
              <a:t>∞ </a:t>
            </a:r>
            <a:endParaRPr lang="en-US" sz="2000"/>
          </a:p>
          <a:p>
            <a:pPr algn="r"/>
            <a:r>
              <a:rPr lang="en-US" sz="1800">
                <a:latin typeface="Comic Sans MS" charset="0"/>
              </a:rPr>
              <a:t>∞ </a:t>
            </a:r>
            <a:endParaRPr lang="en-US" sz="2000"/>
          </a:p>
          <a:p>
            <a:pPr algn="r"/>
            <a:r>
              <a:rPr lang="en-US" sz="2000"/>
              <a:t>4,y</a:t>
            </a:r>
          </a:p>
          <a:p>
            <a:pPr algn="r"/>
            <a:r>
              <a:rPr lang="en-US" sz="2000"/>
              <a:t>4,y</a:t>
            </a:r>
          </a:p>
          <a:p>
            <a:pPr algn="r"/>
            <a:r>
              <a:rPr lang="en-US" sz="2000"/>
              <a:t>4,y</a:t>
            </a:r>
          </a:p>
        </p:txBody>
      </p:sp>
      <p:sp>
        <p:nvSpPr>
          <p:cNvPr id="128012" name="Line 10"/>
          <p:cNvSpPr>
            <a:spLocks noChangeShapeType="1"/>
          </p:cNvSpPr>
          <p:nvPr/>
        </p:nvSpPr>
        <p:spPr bwMode="auto">
          <a:xfrm>
            <a:off x="361950" y="1857375"/>
            <a:ext cx="8505825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3" name="Line 11"/>
          <p:cNvSpPr>
            <a:spLocks noChangeShapeType="1"/>
          </p:cNvSpPr>
          <p:nvPr/>
        </p:nvSpPr>
        <p:spPr bwMode="auto">
          <a:xfrm>
            <a:off x="519113" y="2162175"/>
            <a:ext cx="8296275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4" name="Line 12"/>
          <p:cNvSpPr>
            <a:spLocks noChangeShapeType="1"/>
          </p:cNvSpPr>
          <p:nvPr/>
        </p:nvSpPr>
        <p:spPr bwMode="auto">
          <a:xfrm>
            <a:off x="538163" y="2457450"/>
            <a:ext cx="8267700" cy="476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5" name="Line 13"/>
          <p:cNvSpPr>
            <a:spLocks noChangeShapeType="1"/>
          </p:cNvSpPr>
          <p:nvPr/>
        </p:nvSpPr>
        <p:spPr bwMode="auto">
          <a:xfrm>
            <a:off x="547688" y="2767013"/>
            <a:ext cx="8253412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6" name="Line 14"/>
          <p:cNvSpPr>
            <a:spLocks noChangeShapeType="1"/>
          </p:cNvSpPr>
          <p:nvPr/>
        </p:nvSpPr>
        <p:spPr bwMode="auto">
          <a:xfrm>
            <a:off x="557213" y="3071813"/>
            <a:ext cx="8267700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7" name="Line 15"/>
          <p:cNvSpPr>
            <a:spLocks noChangeShapeType="1"/>
          </p:cNvSpPr>
          <p:nvPr/>
        </p:nvSpPr>
        <p:spPr bwMode="auto">
          <a:xfrm>
            <a:off x="571500" y="3386138"/>
            <a:ext cx="8262938" cy="476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8018" name="Group 16"/>
          <p:cNvGrpSpPr>
            <a:grpSpLocks/>
          </p:cNvGrpSpPr>
          <p:nvPr/>
        </p:nvGrpSpPr>
        <p:grpSpPr bwMode="auto">
          <a:xfrm>
            <a:off x="3645396" y="3771160"/>
            <a:ext cx="3571875" cy="2236787"/>
            <a:chOff x="3162" y="1071"/>
            <a:chExt cx="2250" cy="1409"/>
          </a:xfrm>
        </p:grpSpPr>
        <p:sp>
          <p:nvSpPr>
            <p:cNvPr id="128024" name="Freeform 17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5" name="Freeform 18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6" name="Oval 19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7" name="Line 20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8" name="Line 21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29" name="Rectangle 22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8030" name="Oval 23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1" name="Oval 24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2" name="Line 25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3" name="Line 26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4" name="Rectangle 27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8035" name="Oval 28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6" name="Oval 29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7" name="Line 30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8" name="Line 31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39" name="Rectangle 32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8040" name="Oval 33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1" name="Oval 34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2" name="Line 35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3" name="Line 36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4" name="Rectangle 37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8045" name="Oval 38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6" name="Oval 39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7" name="Line 40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8" name="Line 41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49" name="Rectangle 42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8050" name="Oval 43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1" name="Oval 44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2" name="Line 45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3" name="Line 46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4" name="Rectangle 47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8055" name="Oval 48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6" name="Freeform 49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7" name="Freeform 50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8" name="Freeform 51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11993521 h 174"/>
                <a:gd name="T2" fmla="*/ 5035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59" name="Freeform 52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60" name="Freeform 53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61" name="Freeform 54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62" name="Freeform 55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63" name="Freeform 56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64" name="Freeform 57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8065" name="Group 58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128091" name="Rectangle 5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92" name="Text Box 60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u</a:t>
                </a:r>
                <a:endParaRPr lang="en-US"/>
              </a:p>
            </p:txBody>
          </p:sp>
        </p:grpSp>
        <p:grpSp>
          <p:nvGrpSpPr>
            <p:cNvPr id="128066" name="Group 61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128089" name="Rectangle 6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90" name="Text Box 63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y</a:t>
                </a:r>
                <a:endParaRPr lang="en-US"/>
              </a:p>
            </p:txBody>
          </p:sp>
        </p:grpSp>
        <p:grpSp>
          <p:nvGrpSpPr>
            <p:cNvPr id="128067" name="Group 64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128087" name="Rectangle 6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88" name="Text Box 66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x</a:t>
                </a:r>
              </a:p>
            </p:txBody>
          </p:sp>
        </p:grpSp>
        <p:grpSp>
          <p:nvGrpSpPr>
            <p:cNvPr id="128068" name="Group 67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128085" name="Rectangle 6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86" name="Text Box 69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w</a:t>
                </a:r>
                <a:endParaRPr lang="en-US"/>
              </a:p>
            </p:txBody>
          </p:sp>
        </p:grpSp>
        <p:grpSp>
          <p:nvGrpSpPr>
            <p:cNvPr id="128069" name="Group 70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128083" name="Rectangle 7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84" name="Text Box 72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v</a:t>
                </a:r>
                <a:endParaRPr lang="en-US"/>
              </a:p>
            </p:txBody>
          </p:sp>
        </p:grpSp>
        <p:grpSp>
          <p:nvGrpSpPr>
            <p:cNvPr id="128070" name="Group 73"/>
            <p:cNvGrpSpPr>
              <a:grpSpLocks/>
            </p:cNvGrpSpPr>
            <p:nvPr/>
          </p:nvGrpSpPr>
          <p:grpSpPr bwMode="auto">
            <a:xfrm>
              <a:off x="5025" y="1756"/>
              <a:ext cx="212" cy="288"/>
              <a:chOff x="2949" y="2395"/>
              <a:chExt cx="214" cy="288"/>
            </a:xfrm>
          </p:grpSpPr>
          <p:sp>
            <p:nvSpPr>
              <p:cNvPr id="128081" name="Rectangle 7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082" name="Text Box 75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z</a:t>
                </a:r>
              </a:p>
            </p:txBody>
          </p:sp>
        </p:grpSp>
        <p:sp>
          <p:nvSpPr>
            <p:cNvPr id="128071" name="Text Box 76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8072" name="Text Box 77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8073" name="Text Box 78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8074" name="Text Box 79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28075" name="Text Box 80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8076" name="Text Box 81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8077" name="Text Box 82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8078" name="Text Box 83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  <p:sp>
          <p:nvSpPr>
            <p:cNvPr id="128079" name="Text Box 84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28080" name="Text Box 85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</p:grpSp>
      <p:sp>
        <p:nvSpPr>
          <p:cNvPr id="718934" name="Line 86"/>
          <p:cNvSpPr>
            <a:spLocks noChangeShapeType="1"/>
          </p:cNvSpPr>
          <p:nvPr/>
        </p:nvSpPr>
        <p:spPr bwMode="auto">
          <a:xfrm flipH="1">
            <a:off x="2241550" y="2035175"/>
            <a:ext cx="3514725" cy="3095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935" name="Line 87"/>
          <p:cNvSpPr>
            <a:spLocks noChangeShapeType="1"/>
          </p:cNvSpPr>
          <p:nvPr/>
        </p:nvSpPr>
        <p:spPr bwMode="auto">
          <a:xfrm flipH="1">
            <a:off x="2163763" y="2330450"/>
            <a:ext cx="4894262" cy="3349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936" name="Line 88"/>
          <p:cNvSpPr>
            <a:spLocks noChangeShapeType="1"/>
          </p:cNvSpPr>
          <p:nvPr/>
        </p:nvSpPr>
        <p:spPr bwMode="auto">
          <a:xfrm flipH="1">
            <a:off x="2227263" y="2692400"/>
            <a:ext cx="914400" cy="2571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937" name="Line 89"/>
          <p:cNvSpPr>
            <a:spLocks noChangeShapeType="1"/>
          </p:cNvSpPr>
          <p:nvPr/>
        </p:nvSpPr>
        <p:spPr bwMode="auto">
          <a:xfrm flipH="1">
            <a:off x="2241550" y="2949575"/>
            <a:ext cx="2239963" cy="3095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938" name="Line 90"/>
          <p:cNvSpPr>
            <a:spLocks noChangeShapeType="1"/>
          </p:cNvSpPr>
          <p:nvPr/>
        </p:nvSpPr>
        <p:spPr bwMode="auto">
          <a:xfrm flipH="1">
            <a:off x="2254250" y="3206750"/>
            <a:ext cx="5975350" cy="3349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16</a:t>
            </a:fld>
            <a:endParaRPr lang="en-US" sz="1200" dirty="0">
              <a:latin typeface="Tahoma" charset="0"/>
            </a:endParaRPr>
          </a:p>
        </p:txBody>
      </p:sp>
      <p:sp>
        <p:nvSpPr>
          <p:cNvPr id="9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  <p:sp>
        <p:nvSpPr>
          <p:cNvPr id="96" name="TextBox 1"/>
          <p:cNvSpPr txBox="1">
            <a:spLocks noChangeArrowheads="1"/>
          </p:cNvSpPr>
          <p:nvPr/>
        </p:nvSpPr>
        <p:spPr bwMode="auto">
          <a:xfrm>
            <a:off x="339826" y="6198762"/>
            <a:ext cx="45071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dirty="0"/>
              <a:t>* Check out the online interactive exercises for more examples: h</a:t>
            </a:r>
            <a:r>
              <a:rPr lang="en-US" sz="1200" dirty="0"/>
              <a:t>ttp://gaia.cs.umass.edu/kurose_ross/interactive/</a:t>
            </a:r>
          </a:p>
        </p:txBody>
      </p:sp>
    </p:spTree>
    <p:extLst>
      <p:ext uri="{BB962C8B-B14F-4D97-AF65-F5344CB8AC3E}">
        <p14:creationId xmlns:p14="http://schemas.microsoft.com/office/powerpoint/2010/main" val="145768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934" grpId="0" animBg="1"/>
      <p:bldP spid="718935" grpId="0" animBg="1"/>
      <p:bldP spid="718936" grpId="0" animBg="1"/>
      <p:bldP spid="718937" grpId="0" animBg="1"/>
      <p:bldP spid="71893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852488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Dijkstra</a:t>
            </a:r>
            <a:r>
              <a:rPr lang="ja-JP" altLang="en-US" sz="4000">
                <a:latin typeface="Gill Sans MT" charset="0"/>
              </a:rPr>
              <a:t>’</a:t>
            </a:r>
            <a:r>
              <a:rPr lang="en-US" altLang="ja-JP" sz="4000">
                <a:latin typeface="Gill Sans MT" charset="0"/>
              </a:rPr>
              <a:t>s algorithm: example (2) </a:t>
            </a:r>
            <a:endParaRPr lang="en-US" sz="4000">
              <a:latin typeface="Gill Sans MT" charset="0"/>
            </a:endParaRPr>
          </a:p>
        </p:txBody>
      </p:sp>
      <p:grpSp>
        <p:nvGrpSpPr>
          <p:cNvPr id="129028" name="Group 3"/>
          <p:cNvGrpSpPr>
            <a:grpSpLocks/>
          </p:cNvGrpSpPr>
          <p:nvPr/>
        </p:nvGrpSpPr>
        <p:grpSpPr bwMode="auto">
          <a:xfrm>
            <a:off x="2198688" y="2036763"/>
            <a:ext cx="3244850" cy="1500187"/>
            <a:chOff x="1385" y="1283"/>
            <a:chExt cx="2044" cy="945"/>
          </a:xfrm>
        </p:grpSpPr>
        <p:sp>
          <p:nvSpPr>
            <p:cNvPr id="129047" name="Freeform 4"/>
            <p:cNvSpPr>
              <a:spLocks/>
            </p:cNvSpPr>
            <p:nvPr/>
          </p:nvSpPr>
          <p:spPr bwMode="auto">
            <a:xfrm>
              <a:off x="1648" y="1465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48" name="Oval 5"/>
            <p:cNvSpPr>
              <a:spLocks noChangeArrowheads="1"/>
            </p:cNvSpPr>
            <p:nvPr/>
          </p:nvSpPr>
          <p:spPr bwMode="auto">
            <a:xfrm>
              <a:off x="1388" y="1707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49" name="Line 6"/>
            <p:cNvSpPr>
              <a:spLocks noChangeShapeType="1"/>
            </p:cNvSpPr>
            <p:nvPr/>
          </p:nvSpPr>
          <p:spPr bwMode="auto">
            <a:xfrm>
              <a:off x="1388" y="1700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0" name="Line 7"/>
            <p:cNvSpPr>
              <a:spLocks noChangeShapeType="1"/>
            </p:cNvSpPr>
            <p:nvPr/>
          </p:nvSpPr>
          <p:spPr bwMode="auto">
            <a:xfrm>
              <a:off x="1701" y="1700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1" name="Rectangle 8"/>
            <p:cNvSpPr>
              <a:spLocks noChangeArrowheads="1"/>
            </p:cNvSpPr>
            <p:nvPr/>
          </p:nvSpPr>
          <p:spPr bwMode="auto">
            <a:xfrm>
              <a:off x="1388" y="1700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9052" name="Oval 9"/>
            <p:cNvSpPr>
              <a:spLocks noChangeArrowheads="1"/>
            </p:cNvSpPr>
            <p:nvPr/>
          </p:nvSpPr>
          <p:spPr bwMode="auto">
            <a:xfrm>
              <a:off x="1385" y="1641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3" name="Oval 10"/>
            <p:cNvSpPr>
              <a:spLocks noChangeArrowheads="1"/>
            </p:cNvSpPr>
            <p:nvPr/>
          </p:nvSpPr>
          <p:spPr bwMode="auto">
            <a:xfrm>
              <a:off x="1862" y="209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4" name="Line 11"/>
            <p:cNvSpPr>
              <a:spLocks noChangeShapeType="1"/>
            </p:cNvSpPr>
            <p:nvPr/>
          </p:nvSpPr>
          <p:spPr bwMode="auto">
            <a:xfrm>
              <a:off x="1862" y="208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5" name="Line 12"/>
            <p:cNvSpPr>
              <a:spLocks noChangeShapeType="1"/>
            </p:cNvSpPr>
            <p:nvPr/>
          </p:nvSpPr>
          <p:spPr bwMode="auto">
            <a:xfrm>
              <a:off x="2175" y="208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6" name="Rectangle 13"/>
            <p:cNvSpPr>
              <a:spLocks noChangeArrowheads="1"/>
            </p:cNvSpPr>
            <p:nvPr/>
          </p:nvSpPr>
          <p:spPr bwMode="auto">
            <a:xfrm>
              <a:off x="1862" y="2087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9057" name="Oval 14"/>
            <p:cNvSpPr>
              <a:spLocks noChangeArrowheads="1"/>
            </p:cNvSpPr>
            <p:nvPr/>
          </p:nvSpPr>
          <p:spPr bwMode="auto">
            <a:xfrm>
              <a:off x="1859" y="202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8" name="Oval 15"/>
            <p:cNvSpPr>
              <a:spLocks noChangeArrowheads="1"/>
            </p:cNvSpPr>
            <p:nvPr/>
          </p:nvSpPr>
          <p:spPr bwMode="auto">
            <a:xfrm>
              <a:off x="1858" y="140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9" name="Line 16"/>
            <p:cNvSpPr>
              <a:spLocks noChangeShapeType="1"/>
            </p:cNvSpPr>
            <p:nvPr/>
          </p:nvSpPr>
          <p:spPr bwMode="auto">
            <a:xfrm>
              <a:off x="1858" y="139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60" name="Line 17"/>
            <p:cNvSpPr>
              <a:spLocks noChangeShapeType="1"/>
            </p:cNvSpPr>
            <p:nvPr/>
          </p:nvSpPr>
          <p:spPr bwMode="auto">
            <a:xfrm>
              <a:off x="2171" y="139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61" name="Rectangle 18"/>
            <p:cNvSpPr>
              <a:spLocks noChangeArrowheads="1"/>
            </p:cNvSpPr>
            <p:nvPr/>
          </p:nvSpPr>
          <p:spPr bwMode="auto">
            <a:xfrm>
              <a:off x="1858" y="1397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9062" name="Oval 19"/>
            <p:cNvSpPr>
              <a:spLocks noChangeArrowheads="1"/>
            </p:cNvSpPr>
            <p:nvPr/>
          </p:nvSpPr>
          <p:spPr bwMode="auto">
            <a:xfrm>
              <a:off x="1855" y="133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63" name="Oval 20"/>
            <p:cNvSpPr>
              <a:spLocks noChangeArrowheads="1"/>
            </p:cNvSpPr>
            <p:nvPr/>
          </p:nvSpPr>
          <p:spPr bwMode="auto">
            <a:xfrm>
              <a:off x="2541" y="1400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64" name="Line 21"/>
            <p:cNvSpPr>
              <a:spLocks noChangeShapeType="1"/>
            </p:cNvSpPr>
            <p:nvPr/>
          </p:nvSpPr>
          <p:spPr bwMode="auto">
            <a:xfrm>
              <a:off x="2541" y="139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65" name="Line 22"/>
            <p:cNvSpPr>
              <a:spLocks noChangeShapeType="1"/>
            </p:cNvSpPr>
            <p:nvPr/>
          </p:nvSpPr>
          <p:spPr bwMode="auto">
            <a:xfrm>
              <a:off x="2853" y="139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66" name="Rectangle 23"/>
            <p:cNvSpPr>
              <a:spLocks noChangeArrowheads="1"/>
            </p:cNvSpPr>
            <p:nvPr/>
          </p:nvSpPr>
          <p:spPr bwMode="auto">
            <a:xfrm>
              <a:off x="2541" y="1393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9067" name="Oval 24"/>
            <p:cNvSpPr>
              <a:spLocks noChangeArrowheads="1"/>
            </p:cNvSpPr>
            <p:nvPr/>
          </p:nvSpPr>
          <p:spPr bwMode="auto">
            <a:xfrm>
              <a:off x="2544" y="1337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68" name="Oval 25"/>
            <p:cNvSpPr>
              <a:spLocks noChangeArrowheads="1"/>
            </p:cNvSpPr>
            <p:nvPr/>
          </p:nvSpPr>
          <p:spPr bwMode="auto">
            <a:xfrm>
              <a:off x="2551" y="209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69" name="Line 26"/>
            <p:cNvSpPr>
              <a:spLocks noChangeShapeType="1"/>
            </p:cNvSpPr>
            <p:nvPr/>
          </p:nvSpPr>
          <p:spPr bwMode="auto">
            <a:xfrm>
              <a:off x="2551" y="208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70" name="Line 27"/>
            <p:cNvSpPr>
              <a:spLocks noChangeShapeType="1"/>
            </p:cNvSpPr>
            <p:nvPr/>
          </p:nvSpPr>
          <p:spPr bwMode="auto">
            <a:xfrm>
              <a:off x="2864" y="208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71" name="Rectangle 28"/>
            <p:cNvSpPr>
              <a:spLocks noChangeArrowheads="1"/>
            </p:cNvSpPr>
            <p:nvPr/>
          </p:nvSpPr>
          <p:spPr bwMode="auto">
            <a:xfrm>
              <a:off x="2551" y="2084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9072" name="Oval 29"/>
            <p:cNvSpPr>
              <a:spLocks noChangeArrowheads="1"/>
            </p:cNvSpPr>
            <p:nvPr/>
          </p:nvSpPr>
          <p:spPr bwMode="auto">
            <a:xfrm>
              <a:off x="2548" y="202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73" name="Oval 30"/>
            <p:cNvSpPr>
              <a:spLocks noChangeArrowheads="1"/>
            </p:cNvSpPr>
            <p:nvPr/>
          </p:nvSpPr>
          <p:spPr bwMode="auto">
            <a:xfrm>
              <a:off x="3116" y="175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74" name="Line 31"/>
            <p:cNvSpPr>
              <a:spLocks noChangeShapeType="1"/>
            </p:cNvSpPr>
            <p:nvPr/>
          </p:nvSpPr>
          <p:spPr bwMode="auto">
            <a:xfrm>
              <a:off x="3116" y="174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75" name="Line 32"/>
            <p:cNvSpPr>
              <a:spLocks noChangeShapeType="1"/>
            </p:cNvSpPr>
            <p:nvPr/>
          </p:nvSpPr>
          <p:spPr bwMode="auto">
            <a:xfrm>
              <a:off x="3429" y="174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76" name="Rectangle 33"/>
            <p:cNvSpPr>
              <a:spLocks noChangeArrowheads="1"/>
            </p:cNvSpPr>
            <p:nvPr/>
          </p:nvSpPr>
          <p:spPr bwMode="auto">
            <a:xfrm>
              <a:off x="3116" y="174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9077" name="Oval 34"/>
            <p:cNvSpPr>
              <a:spLocks noChangeArrowheads="1"/>
            </p:cNvSpPr>
            <p:nvPr/>
          </p:nvSpPr>
          <p:spPr bwMode="auto">
            <a:xfrm>
              <a:off x="3113" y="168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78" name="Freeform 35"/>
            <p:cNvSpPr>
              <a:spLocks/>
            </p:cNvSpPr>
            <p:nvPr/>
          </p:nvSpPr>
          <p:spPr bwMode="auto">
            <a:xfrm>
              <a:off x="2707" y="1492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79" name="Freeform 36"/>
            <p:cNvSpPr>
              <a:spLocks/>
            </p:cNvSpPr>
            <p:nvPr/>
          </p:nvSpPr>
          <p:spPr bwMode="auto">
            <a:xfrm>
              <a:off x="2866" y="1831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80" name="Freeform 37"/>
            <p:cNvSpPr>
              <a:spLocks/>
            </p:cNvSpPr>
            <p:nvPr/>
          </p:nvSpPr>
          <p:spPr bwMode="auto">
            <a:xfrm>
              <a:off x="2185" y="2113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81" name="Freeform 38"/>
            <p:cNvSpPr>
              <a:spLocks/>
            </p:cNvSpPr>
            <p:nvPr/>
          </p:nvSpPr>
          <p:spPr bwMode="auto">
            <a:xfrm>
              <a:off x="1594" y="1789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9082" name="Group 39"/>
            <p:cNvGrpSpPr>
              <a:grpSpLocks/>
            </p:cNvGrpSpPr>
            <p:nvPr/>
          </p:nvGrpSpPr>
          <p:grpSpPr bwMode="auto">
            <a:xfrm>
              <a:off x="1437" y="1589"/>
              <a:ext cx="205" cy="250"/>
              <a:chOff x="2954" y="2425"/>
              <a:chExt cx="208" cy="250"/>
            </a:xfrm>
          </p:grpSpPr>
          <p:sp>
            <p:nvSpPr>
              <p:cNvPr id="129098" name="Rectangle 4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99" name="Text Box 41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u</a:t>
                </a:r>
                <a:endParaRPr lang="en-US"/>
              </a:p>
            </p:txBody>
          </p:sp>
        </p:grpSp>
        <p:grpSp>
          <p:nvGrpSpPr>
            <p:cNvPr id="129083" name="Group 42"/>
            <p:cNvGrpSpPr>
              <a:grpSpLocks/>
            </p:cNvGrpSpPr>
            <p:nvPr/>
          </p:nvGrpSpPr>
          <p:grpSpPr bwMode="auto">
            <a:xfrm>
              <a:off x="2611" y="1973"/>
              <a:ext cx="196" cy="250"/>
              <a:chOff x="2958" y="2425"/>
              <a:chExt cx="199" cy="250"/>
            </a:xfrm>
          </p:grpSpPr>
          <p:sp>
            <p:nvSpPr>
              <p:cNvPr id="129096" name="Rectangle 4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97" name="Text Box 44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y</a:t>
                </a:r>
                <a:endParaRPr lang="en-US"/>
              </a:p>
            </p:txBody>
          </p:sp>
        </p:grpSp>
        <p:grpSp>
          <p:nvGrpSpPr>
            <p:cNvPr id="129084" name="Group 45"/>
            <p:cNvGrpSpPr>
              <a:grpSpLocks/>
            </p:cNvGrpSpPr>
            <p:nvPr/>
          </p:nvGrpSpPr>
          <p:grpSpPr bwMode="auto">
            <a:xfrm>
              <a:off x="1922" y="1940"/>
              <a:ext cx="212" cy="288"/>
              <a:chOff x="2951" y="2395"/>
              <a:chExt cx="213" cy="288"/>
            </a:xfrm>
          </p:grpSpPr>
          <p:sp>
            <p:nvSpPr>
              <p:cNvPr id="129094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95" name="Text Box 47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x</a:t>
                </a:r>
              </a:p>
            </p:txBody>
          </p:sp>
        </p:grpSp>
        <p:grpSp>
          <p:nvGrpSpPr>
            <p:cNvPr id="129085" name="Group 48"/>
            <p:cNvGrpSpPr>
              <a:grpSpLocks/>
            </p:cNvGrpSpPr>
            <p:nvPr/>
          </p:nvGrpSpPr>
          <p:grpSpPr bwMode="auto">
            <a:xfrm>
              <a:off x="2588" y="1283"/>
              <a:ext cx="232" cy="250"/>
              <a:chOff x="2941" y="2425"/>
              <a:chExt cx="235" cy="250"/>
            </a:xfrm>
          </p:grpSpPr>
          <p:sp>
            <p:nvSpPr>
              <p:cNvPr id="129092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93" name="Text Box 50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w</a:t>
                </a:r>
                <a:endParaRPr lang="en-US"/>
              </a:p>
            </p:txBody>
          </p:sp>
        </p:grpSp>
        <p:grpSp>
          <p:nvGrpSpPr>
            <p:cNvPr id="129086" name="Group 51"/>
            <p:cNvGrpSpPr>
              <a:grpSpLocks/>
            </p:cNvGrpSpPr>
            <p:nvPr/>
          </p:nvGrpSpPr>
          <p:grpSpPr bwMode="auto">
            <a:xfrm>
              <a:off x="1921" y="1283"/>
              <a:ext cx="196" cy="250"/>
              <a:chOff x="2958" y="2425"/>
              <a:chExt cx="199" cy="250"/>
            </a:xfrm>
          </p:grpSpPr>
          <p:sp>
            <p:nvSpPr>
              <p:cNvPr id="129090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91" name="Text Box 53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v</a:t>
                </a:r>
                <a:endParaRPr lang="en-US"/>
              </a:p>
            </p:txBody>
          </p:sp>
        </p:grpSp>
        <p:grpSp>
          <p:nvGrpSpPr>
            <p:cNvPr id="129087" name="Group 54"/>
            <p:cNvGrpSpPr>
              <a:grpSpLocks/>
            </p:cNvGrpSpPr>
            <p:nvPr/>
          </p:nvGrpSpPr>
          <p:grpSpPr bwMode="auto">
            <a:xfrm>
              <a:off x="3175" y="1601"/>
              <a:ext cx="212" cy="288"/>
              <a:chOff x="2949" y="2395"/>
              <a:chExt cx="214" cy="288"/>
            </a:xfrm>
          </p:grpSpPr>
          <p:sp>
            <p:nvSpPr>
              <p:cNvPr id="129088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89" name="Text Box 56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z</a:t>
                </a:r>
              </a:p>
            </p:txBody>
          </p:sp>
        </p:grpSp>
      </p:grpSp>
      <p:sp>
        <p:nvSpPr>
          <p:cNvPr id="129029" name="Text Box 57"/>
          <p:cNvSpPr txBox="1">
            <a:spLocks noChangeArrowheads="1"/>
          </p:cNvSpPr>
          <p:nvPr/>
        </p:nvSpPr>
        <p:spPr bwMode="auto">
          <a:xfrm>
            <a:off x="577850" y="1220788"/>
            <a:ext cx="4568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Gill Sans MT" charset="0"/>
              </a:rPr>
              <a:t>resulting shortest-path tree from u:</a:t>
            </a:r>
          </a:p>
        </p:txBody>
      </p:sp>
      <p:grpSp>
        <p:nvGrpSpPr>
          <p:cNvPr id="129030" name="Group 58"/>
          <p:cNvGrpSpPr>
            <a:grpSpLocks/>
          </p:cNvGrpSpPr>
          <p:nvPr/>
        </p:nvGrpSpPr>
        <p:grpSpPr bwMode="auto">
          <a:xfrm>
            <a:off x="2268538" y="4224338"/>
            <a:ext cx="2319337" cy="2276475"/>
            <a:chOff x="259" y="2768"/>
            <a:chExt cx="1461" cy="1434"/>
          </a:xfrm>
        </p:grpSpPr>
        <p:sp>
          <p:nvSpPr>
            <p:cNvPr id="129033" name="Line 59"/>
            <p:cNvSpPr>
              <a:spLocks noChangeShapeType="1"/>
            </p:cNvSpPr>
            <p:nvPr/>
          </p:nvSpPr>
          <p:spPr bwMode="auto">
            <a:xfrm>
              <a:off x="1152" y="2880"/>
              <a:ext cx="8" cy="13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9034" name="Line 60"/>
            <p:cNvSpPr>
              <a:spLocks noChangeShapeType="1"/>
            </p:cNvSpPr>
            <p:nvPr/>
          </p:nvSpPr>
          <p:spPr bwMode="auto">
            <a:xfrm>
              <a:off x="357" y="3058"/>
              <a:ext cx="1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9035" name="Text Box 61"/>
            <p:cNvSpPr txBox="1">
              <a:spLocks noChangeArrowheads="1"/>
            </p:cNvSpPr>
            <p:nvPr/>
          </p:nvSpPr>
          <p:spPr bwMode="auto">
            <a:xfrm>
              <a:off x="883" y="3060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v</a:t>
              </a:r>
            </a:p>
          </p:txBody>
        </p:sp>
        <p:sp>
          <p:nvSpPr>
            <p:cNvPr id="129036" name="Text Box 62"/>
            <p:cNvSpPr txBox="1">
              <a:spLocks noChangeArrowheads="1"/>
            </p:cNvSpPr>
            <p:nvPr/>
          </p:nvSpPr>
          <p:spPr bwMode="auto">
            <a:xfrm>
              <a:off x="876" y="3247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x</a:t>
              </a:r>
            </a:p>
          </p:txBody>
        </p:sp>
        <p:sp>
          <p:nvSpPr>
            <p:cNvPr id="129037" name="Text Box 63"/>
            <p:cNvSpPr txBox="1">
              <a:spLocks noChangeArrowheads="1"/>
            </p:cNvSpPr>
            <p:nvPr/>
          </p:nvSpPr>
          <p:spPr bwMode="auto">
            <a:xfrm>
              <a:off x="890" y="3482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y</a:t>
              </a:r>
            </a:p>
          </p:txBody>
        </p:sp>
        <p:sp>
          <p:nvSpPr>
            <p:cNvPr id="129038" name="Text Box 64"/>
            <p:cNvSpPr txBox="1">
              <a:spLocks noChangeArrowheads="1"/>
            </p:cNvSpPr>
            <p:nvPr/>
          </p:nvSpPr>
          <p:spPr bwMode="auto">
            <a:xfrm>
              <a:off x="875" y="3717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w</a:t>
              </a:r>
            </a:p>
          </p:txBody>
        </p:sp>
        <p:sp>
          <p:nvSpPr>
            <p:cNvPr id="129039" name="Text Box 65"/>
            <p:cNvSpPr txBox="1">
              <a:spLocks noChangeArrowheads="1"/>
            </p:cNvSpPr>
            <p:nvPr/>
          </p:nvSpPr>
          <p:spPr bwMode="auto">
            <a:xfrm>
              <a:off x="884" y="3943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z</a:t>
              </a:r>
            </a:p>
          </p:txBody>
        </p:sp>
        <p:sp>
          <p:nvSpPr>
            <p:cNvPr id="129040" name="Text Box 66"/>
            <p:cNvSpPr txBox="1">
              <a:spLocks noChangeArrowheads="1"/>
            </p:cNvSpPr>
            <p:nvPr/>
          </p:nvSpPr>
          <p:spPr bwMode="auto">
            <a:xfrm>
              <a:off x="1248" y="3044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(u,v)</a:t>
              </a:r>
            </a:p>
          </p:txBody>
        </p:sp>
        <p:sp>
          <p:nvSpPr>
            <p:cNvPr id="129041" name="Text Box 67"/>
            <p:cNvSpPr txBox="1">
              <a:spLocks noChangeArrowheads="1"/>
            </p:cNvSpPr>
            <p:nvPr/>
          </p:nvSpPr>
          <p:spPr bwMode="auto">
            <a:xfrm>
              <a:off x="1249" y="3246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(u,x)</a:t>
              </a:r>
            </a:p>
          </p:txBody>
        </p:sp>
        <p:sp>
          <p:nvSpPr>
            <p:cNvPr id="129042" name="Text Box 68"/>
            <p:cNvSpPr txBox="1">
              <a:spLocks noChangeArrowheads="1"/>
            </p:cNvSpPr>
            <p:nvPr/>
          </p:nvSpPr>
          <p:spPr bwMode="auto">
            <a:xfrm>
              <a:off x="1248" y="3497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(u,x)</a:t>
              </a:r>
            </a:p>
          </p:txBody>
        </p:sp>
        <p:sp>
          <p:nvSpPr>
            <p:cNvPr id="129043" name="Text Box 69"/>
            <p:cNvSpPr txBox="1">
              <a:spLocks noChangeArrowheads="1"/>
            </p:cNvSpPr>
            <p:nvPr/>
          </p:nvSpPr>
          <p:spPr bwMode="auto">
            <a:xfrm>
              <a:off x="1264" y="3715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(u,x)</a:t>
              </a:r>
            </a:p>
          </p:txBody>
        </p:sp>
        <p:sp>
          <p:nvSpPr>
            <p:cNvPr id="129044" name="Text Box 70"/>
            <p:cNvSpPr txBox="1">
              <a:spLocks noChangeArrowheads="1"/>
            </p:cNvSpPr>
            <p:nvPr/>
          </p:nvSpPr>
          <p:spPr bwMode="auto">
            <a:xfrm>
              <a:off x="1254" y="3949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(u,x)</a:t>
              </a:r>
            </a:p>
          </p:txBody>
        </p:sp>
        <p:sp>
          <p:nvSpPr>
            <p:cNvPr id="129045" name="Text Box 71"/>
            <p:cNvSpPr txBox="1">
              <a:spLocks noChangeArrowheads="1"/>
            </p:cNvSpPr>
            <p:nvPr/>
          </p:nvSpPr>
          <p:spPr bwMode="auto">
            <a:xfrm>
              <a:off x="259" y="2768"/>
              <a:ext cx="8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destination</a:t>
              </a:r>
            </a:p>
          </p:txBody>
        </p:sp>
        <p:sp>
          <p:nvSpPr>
            <p:cNvPr id="129046" name="Text Box 72"/>
            <p:cNvSpPr txBox="1">
              <a:spLocks noChangeArrowheads="1"/>
            </p:cNvSpPr>
            <p:nvPr/>
          </p:nvSpPr>
          <p:spPr bwMode="auto">
            <a:xfrm>
              <a:off x="1232" y="2791"/>
              <a:ext cx="3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/>
                <a:t>link</a:t>
              </a:r>
            </a:p>
          </p:txBody>
        </p:sp>
      </p:grpSp>
      <p:sp>
        <p:nvSpPr>
          <p:cNvPr id="129031" name="Text Box 73"/>
          <p:cNvSpPr txBox="1">
            <a:spLocks noChangeArrowheads="1"/>
          </p:cNvSpPr>
          <p:nvPr/>
        </p:nvSpPr>
        <p:spPr bwMode="auto">
          <a:xfrm>
            <a:off x="525463" y="3743325"/>
            <a:ext cx="3949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Gill Sans MT" charset="0"/>
              </a:rPr>
              <a:t>resulting forwarding table in u:</a:t>
            </a:r>
          </a:p>
        </p:txBody>
      </p:sp>
      <p:pic>
        <p:nvPicPr>
          <p:cNvPr id="129032" name="Picture 7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86042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17</a:t>
            </a:fld>
            <a:endParaRPr lang="en-US" sz="1200" dirty="0">
              <a:latin typeface="Tahoma" charset="0"/>
            </a:endParaRPr>
          </a:p>
        </p:txBody>
      </p:sp>
      <p:sp>
        <p:nvSpPr>
          <p:cNvPr id="7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220623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51" name="Picture 22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" y="836613"/>
            <a:ext cx="6856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0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2413"/>
            <a:ext cx="7772400" cy="685800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Dijkstra</a:t>
            </a:r>
            <a:r>
              <a:rPr lang="ja-JP" altLang="en-US" sz="4000">
                <a:latin typeface="Gill Sans MT" charset="0"/>
              </a:rPr>
              <a:t>’</a:t>
            </a:r>
            <a:r>
              <a:rPr lang="en-US" altLang="ja-JP" sz="4000">
                <a:latin typeface="Gill Sans MT" charset="0"/>
              </a:rPr>
              <a:t>s algorithm, discussion</a:t>
            </a:r>
            <a:endParaRPr lang="en-US">
              <a:latin typeface="Gill Sans MT" charset="0"/>
            </a:endParaRPr>
          </a:p>
        </p:txBody>
      </p:sp>
      <p:sp>
        <p:nvSpPr>
          <p:cNvPr id="849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8338" y="1190625"/>
            <a:ext cx="7353300" cy="2651125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algorithm complexity:</a:t>
            </a:r>
            <a:r>
              <a:rPr lang="en-US">
                <a:solidFill>
                  <a:srgbClr val="FF0000"/>
                </a:solidFill>
                <a:cs typeface="+mn-cs"/>
              </a:rPr>
              <a:t> </a:t>
            </a:r>
            <a:r>
              <a:rPr lang="en-US">
                <a:cs typeface="+mn-cs"/>
              </a:rPr>
              <a:t>n nodes</a:t>
            </a:r>
          </a:p>
          <a:p>
            <a:pPr>
              <a:lnSpc>
                <a:spcPct val="90000"/>
              </a:lnSpc>
              <a:defRPr/>
            </a:pPr>
            <a:r>
              <a:rPr lang="en-US" sz="2400">
                <a:cs typeface="+mn-cs"/>
              </a:rPr>
              <a:t>each iteration: need to check all nodes, w, not in N</a:t>
            </a:r>
          </a:p>
          <a:p>
            <a:pPr>
              <a:lnSpc>
                <a:spcPct val="90000"/>
              </a:lnSpc>
              <a:defRPr/>
            </a:pPr>
            <a:r>
              <a:rPr lang="en-US" sz="2400">
                <a:cs typeface="+mn-cs"/>
              </a:rPr>
              <a:t>n(n+1)/2 comparisons: O(n</a:t>
            </a:r>
            <a:r>
              <a:rPr lang="en-US" sz="2400" baseline="30000">
                <a:cs typeface="+mn-cs"/>
              </a:rPr>
              <a:t>2</a:t>
            </a:r>
            <a:r>
              <a:rPr lang="en-US" sz="2400">
                <a:cs typeface="+mn-cs"/>
              </a:rPr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en-US" sz="2400">
                <a:cs typeface="+mn-cs"/>
              </a:rPr>
              <a:t>more efficient implementations possible: O(nlogn)</a:t>
            </a:r>
          </a:p>
          <a:p>
            <a:pPr>
              <a:lnSpc>
                <a:spcPct val="90000"/>
              </a:lnSpc>
              <a:spcBef>
                <a:spcPct val="40000"/>
              </a:spcBef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oscillations possible:</a:t>
            </a:r>
          </a:p>
          <a:p>
            <a:pPr>
              <a:lnSpc>
                <a:spcPct val="90000"/>
              </a:lnSpc>
              <a:defRPr/>
            </a:pPr>
            <a:r>
              <a:rPr lang="en-US" sz="2400">
                <a:cs typeface="+mn-cs"/>
              </a:rPr>
              <a:t>e.g., support link cost equals amount of carried traffic:</a:t>
            </a:r>
          </a:p>
        </p:txBody>
      </p:sp>
      <p:sp>
        <p:nvSpPr>
          <p:cNvPr id="130054" name="Freeform 5"/>
          <p:cNvSpPr>
            <a:spLocks/>
          </p:cNvSpPr>
          <p:nvPr/>
        </p:nvSpPr>
        <p:spPr bwMode="auto">
          <a:xfrm>
            <a:off x="395288" y="4141788"/>
            <a:ext cx="1971675" cy="1355725"/>
          </a:xfrm>
          <a:custGeom>
            <a:avLst/>
            <a:gdLst>
              <a:gd name="T0" fmla="*/ 2147483647 w 1242"/>
              <a:gd name="T1" fmla="*/ 2147483647 h 854"/>
              <a:gd name="T2" fmla="*/ 2147483647 w 1242"/>
              <a:gd name="T3" fmla="*/ 2147483647 h 854"/>
              <a:gd name="T4" fmla="*/ 2147483647 w 1242"/>
              <a:gd name="T5" fmla="*/ 2147483647 h 854"/>
              <a:gd name="T6" fmla="*/ 2147483647 w 1242"/>
              <a:gd name="T7" fmla="*/ 2147483647 h 854"/>
              <a:gd name="T8" fmla="*/ 2147483647 w 1242"/>
              <a:gd name="T9" fmla="*/ 2147483647 h 854"/>
              <a:gd name="T10" fmla="*/ 2147483647 w 1242"/>
              <a:gd name="T11" fmla="*/ 2147483647 h 854"/>
              <a:gd name="T12" fmla="*/ 2147483647 w 1242"/>
              <a:gd name="T13" fmla="*/ 2147483647 h 854"/>
              <a:gd name="T14" fmla="*/ 2147483647 w 1242"/>
              <a:gd name="T15" fmla="*/ 2147483647 h 854"/>
              <a:gd name="T16" fmla="*/ 2147483647 w 1242"/>
              <a:gd name="T17" fmla="*/ 2147483647 h 854"/>
              <a:gd name="T18" fmla="*/ 2147483647 w 1242"/>
              <a:gd name="T19" fmla="*/ 2147483647 h 8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42"/>
              <a:gd name="T31" fmla="*/ 0 h 854"/>
              <a:gd name="T32" fmla="*/ 1242 w 1242"/>
              <a:gd name="T33" fmla="*/ 854 h 85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42" h="854">
                <a:moveTo>
                  <a:pt x="1" y="381"/>
                </a:moveTo>
                <a:cubicBezTo>
                  <a:pt x="0" y="296"/>
                  <a:pt x="88" y="222"/>
                  <a:pt x="169" y="162"/>
                </a:cubicBezTo>
                <a:cubicBezTo>
                  <a:pt x="250" y="102"/>
                  <a:pt x="378" y="40"/>
                  <a:pt x="487" y="18"/>
                </a:cubicBezTo>
                <a:cubicBezTo>
                  <a:pt x="616" y="6"/>
                  <a:pt x="685" y="0"/>
                  <a:pt x="823" y="30"/>
                </a:cubicBezTo>
                <a:cubicBezTo>
                  <a:pt x="961" y="60"/>
                  <a:pt x="1121" y="165"/>
                  <a:pt x="1183" y="261"/>
                </a:cubicBezTo>
                <a:cubicBezTo>
                  <a:pt x="1242" y="357"/>
                  <a:pt x="1219" y="523"/>
                  <a:pt x="1177" y="609"/>
                </a:cubicBezTo>
                <a:cubicBezTo>
                  <a:pt x="1135" y="695"/>
                  <a:pt x="1049" y="742"/>
                  <a:pt x="928" y="780"/>
                </a:cubicBezTo>
                <a:cubicBezTo>
                  <a:pt x="807" y="818"/>
                  <a:pt x="573" y="854"/>
                  <a:pt x="448" y="837"/>
                </a:cubicBezTo>
                <a:cubicBezTo>
                  <a:pt x="323" y="820"/>
                  <a:pt x="252" y="751"/>
                  <a:pt x="178" y="675"/>
                </a:cubicBezTo>
                <a:cubicBezTo>
                  <a:pt x="104" y="599"/>
                  <a:pt x="2" y="466"/>
                  <a:pt x="1" y="381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55" name="Freeform 6"/>
          <p:cNvSpPr>
            <a:spLocks/>
          </p:cNvSpPr>
          <p:nvPr/>
        </p:nvSpPr>
        <p:spPr bwMode="auto">
          <a:xfrm>
            <a:off x="796925" y="4479925"/>
            <a:ext cx="390525" cy="20955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0056" name="Group 7"/>
          <p:cNvGrpSpPr>
            <a:grpSpLocks/>
          </p:cNvGrpSpPr>
          <p:nvPr/>
        </p:nvGrpSpPr>
        <p:grpSpPr bwMode="auto">
          <a:xfrm>
            <a:off x="1103313" y="4162425"/>
            <a:ext cx="501650" cy="396875"/>
            <a:chOff x="1747" y="3190"/>
            <a:chExt cx="316" cy="250"/>
          </a:xfrm>
        </p:grpSpPr>
        <p:sp>
          <p:nvSpPr>
            <p:cNvPr id="130276" name="Oval 8"/>
            <p:cNvSpPr>
              <a:spLocks noChangeArrowheads="1"/>
            </p:cNvSpPr>
            <p:nvPr/>
          </p:nvSpPr>
          <p:spPr bwMode="auto">
            <a:xfrm>
              <a:off x="1750" y="330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77" name="Line 9"/>
            <p:cNvSpPr>
              <a:spLocks noChangeShapeType="1"/>
            </p:cNvSpPr>
            <p:nvPr/>
          </p:nvSpPr>
          <p:spPr bwMode="auto">
            <a:xfrm>
              <a:off x="1750" y="330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78" name="Line 10"/>
            <p:cNvSpPr>
              <a:spLocks noChangeShapeType="1"/>
            </p:cNvSpPr>
            <p:nvPr/>
          </p:nvSpPr>
          <p:spPr bwMode="auto">
            <a:xfrm>
              <a:off x="2063" y="330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79" name="Rectangle 11"/>
            <p:cNvSpPr>
              <a:spLocks noChangeArrowheads="1"/>
            </p:cNvSpPr>
            <p:nvPr/>
          </p:nvSpPr>
          <p:spPr bwMode="auto">
            <a:xfrm>
              <a:off x="1750" y="3301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0280" name="Oval 12"/>
            <p:cNvSpPr>
              <a:spLocks noChangeArrowheads="1"/>
            </p:cNvSpPr>
            <p:nvPr/>
          </p:nvSpPr>
          <p:spPr bwMode="auto">
            <a:xfrm>
              <a:off x="1747" y="324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0281" name="Group 13"/>
            <p:cNvGrpSpPr>
              <a:grpSpLocks/>
            </p:cNvGrpSpPr>
            <p:nvPr/>
          </p:nvGrpSpPr>
          <p:grpSpPr bwMode="auto">
            <a:xfrm>
              <a:off x="1790" y="3190"/>
              <a:ext cx="223" cy="250"/>
              <a:chOff x="2945" y="2425"/>
              <a:chExt cx="226" cy="250"/>
            </a:xfrm>
          </p:grpSpPr>
          <p:sp>
            <p:nvSpPr>
              <p:cNvPr id="130282" name="Rectangle 1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83" name="Text Box 15"/>
              <p:cNvSpPr txBox="1">
                <a:spLocks noChangeArrowheads="1"/>
              </p:cNvSpPr>
              <p:nvPr/>
            </p:nvSpPr>
            <p:spPr bwMode="auto">
              <a:xfrm>
                <a:off x="2945" y="2425"/>
                <a:ext cx="22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A</a:t>
                </a:r>
                <a:endParaRPr lang="en-US"/>
              </a:p>
            </p:txBody>
          </p:sp>
        </p:grpSp>
      </p:grpSp>
      <p:grpSp>
        <p:nvGrpSpPr>
          <p:cNvPr id="130057" name="Group 16"/>
          <p:cNvGrpSpPr>
            <a:grpSpLocks/>
          </p:cNvGrpSpPr>
          <p:nvPr/>
        </p:nvGrpSpPr>
        <p:grpSpPr bwMode="auto">
          <a:xfrm>
            <a:off x="455613" y="4567238"/>
            <a:ext cx="501650" cy="396875"/>
            <a:chOff x="2221" y="3571"/>
            <a:chExt cx="316" cy="250"/>
          </a:xfrm>
        </p:grpSpPr>
        <p:sp>
          <p:nvSpPr>
            <p:cNvPr id="130268" name="Oval 17"/>
            <p:cNvSpPr>
              <a:spLocks noChangeArrowheads="1"/>
            </p:cNvSpPr>
            <p:nvPr/>
          </p:nvSpPr>
          <p:spPr bwMode="auto">
            <a:xfrm>
              <a:off x="2224" y="369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69" name="Line 18"/>
            <p:cNvSpPr>
              <a:spLocks noChangeShapeType="1"/>
            </p:cNvSpPr>
            <p:nvPr/>
          </p:nvSpPr>
          <p:spPr bwMode="auto">
            <a:xfrm>
              <a:off x="2224" y="36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70" name="Line 19"/>
            <p:cNvSpPr>
              <a:spLocks noChangeShapeType="1"/>
            </p:cNvSpPr>
            <p:nvPr/>
          </p:nvSpPr>
          <p:spPr bwMode="auto">
            <a:xfrm>
              <a:off x="2537" y="36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71" name="Rectangle 20"/>
            <p:cNvSpPr>
              <a:spLocks noChangeArrowheads="1"/>
            </p:cNvSpPr>
            <p:nvPr/>
          </p:nvSpPr>
          <p:spPr bwMode="auto">
            <a:xfrm>
              <a:off x="2224" y="368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0272" name="Oval 21"/>
            <p:cNvSpPr>
              <a:spLocks noChangeArrowheads="1"/>
            </p:cNvSpPr>
            <p:nvPr/>
          </p:nvSpPr>
          <p:spPr bwMode="auto">
            <a:xfrm>
              <a:off x="2221" y="362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0273" name="Group 22"/>
            <p:cNvGrpSpPr>
              <a:grpSpLocks/>
            </p:cNvGrpSpPr>
            <p:nvPr/>
          </p:nvGrpSpPr>
          <p:grpSpPr bwMode="auto">
            <a:xfrm>
              <a:off x="2275" y="3571"/>
              <a:ext cx="232" cy="250"/>
              <a:chOff x="2941" y="2425"/>
              <a:chExt cx="235" cy="250"/>
            </a:xfrm>
          </p:grpSpPr>
          <p:sp>
            <p:nvSpPr>
              <p:cNvPr id="130274" name="Rectangle 2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75" name="Text Box 24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D</a:t>
                </a:r>
                <a:endParaRPr lang="en-US"/>
              </a:p>
            </p:txBody>
          </p:sp>
        </p:grpSp>
      </p:grpSp>
      <p:grpSp>
        <p:nvGrpSpPr>
          <p:cNvPr id="130058" name="Group 25"/>
          <p:cNvGrpSpPr>
            <a:grpSpLocks/>
          </p:cNvGrpSpPr>
          <p:nvPr/>
        </p:nvGrpSpPr>
        <p:grpSpPr bwMode="auto">
          <a:xfrm>
            <a:off x="1090613" y="5029200"/>
            <a:ext cx="500062" cy="396875"/>
            <a:chOff x="2903" y="2884"/>
            <a:chExt cx="315" cy="250"/>
          </a:xfrm>
        </p:grpSpPr>
        <p:grpSp>
          <p:nvGrpSpPr>
            <p:cNvPr id="130259" name="Group 26"/>
            <p:cNvGrpSpPr>
              <a:grpSpLocks/>
            </p:cNvGrpSpPr>
            <p:nvPr/>
          </p:nvGrpSpPr>
          <p:grpSpPr bwMode="auto">
            <a:xfrm>
              <a:off x="2903" y="2938"/>
              <a:ext cx="315" cy="144"/>
              <a:chOff x="2903" y="2938"/>
              <a:chExt cx="315" cy="144"/>
            </a:xfrm>
          </p:grpSpPr>
          <p:sp>
            <p:nvSpPr>
              <p:cNvPr id="130263" name="Oval 27"/>
              <p:cNvSpPr>
                <a:spLocks noChangeArrowheads="1"/>
              </p:cNvSpPr>
              <p:nvPr/>
            </p:nvSpPr>
            <p:spPr bwMode="auto">
              <a:xfrm>
                <a:off x="2903" y="3001"/>
                <a:ext cx="312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64" name="Line 28"/>
              <p:cNvSpPr>
                <a:spLocks noChangeShapeType="1"/>
              </p:cNvSpPr>
              <p:nvPr/>
            </p:nvSpPr>
            <p:spPr bwMode="auto">
              <a:xfrm>
                <a:off x="2903" y="299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65" name="Line 29"/>
              <p:cNvSpPr>
                <a:spLocks noChangeShapeType="1"/>
              </p:cNvSpPr>
              <p:nvPr/>
            </p:nvSpPr>
            <p:spPr bwMode="auto">
              <a:xfrm>
                <a:off x="3215" y="299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66" name="Rectangle 30"/>
              <p:cNvSpPr>
                <a:spLocks noChangeArrowheads="1"/>
              </p:cNvSpPr>
              <p:nvPr/>
            </p:nvSpPr>
            <p:spPr bwMode="auto">
              <a:xfrm>
                <a:off x="2903" y="2994"/>
                <a:ext cx="309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267" name="Oval 31"/>
              <p:cNvSpPr>
                <a:spLocks noChangeArrowheads="1"/>
              </p:cNvSpPr>
              <p:nvPr/>
            </p:nvSpPr>
            <p:spPr bwMode="auto">
              <a:xfrm>
                <a:off x="2906" y="2938"/>
                <a:ext cx="312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0260" name="Group 32"/>
            <p:cNvGrpSpPr>
              <a:grpSpLocks/>
            </p:cNvGrpSpPr>
            <p:nvPr/>
          </p:nvGrpSpPr>
          <p:grpSpPr bwMode="auto">
            <a:xfrm>
              <a:off x="2949" y="2884"/>
              <a:ext cx="232" cy="250"/>
              <a:chOff x="2940" y="2425"/>
              <a:chExt cx="235" cy="250"/>
            </a:xfrm>
          </p:grpSpPr>
          <p:sp>
            <p:nvSpPr>
              <p:cNvPr id="130261" name="Rectangle 3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62" name="Text Box 34"/>
              <p:cNvSpPr txBox="1">
                <a:spLocks noChangeArrowheads="1"/>
              </p:cNvSpPr>
              <p:nvPr/>
            </p:nvSpPr>
            <p:spPr bwMode="auto">
              <a:xfrm>
                <a:off x="2940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C</a:t>
                </a:r>
                <a:endParaRPr lang="en-US"/>
              </a:p>
            </p:txBody>
          </p:sp>
        </p:grpSp>
      </p:grpSp>
      <p:grpSp>
        <p:nvGrpSpPr>
          <p:cNvPr id="130059" name="Group 35"/>
          <p:cNvGrpSpPr>
            <a:grpSpLocks/>
          </p:cNvGrpSpPr>
          <p:nvPr/>
        </p:nvGrpSpPr>
        <p:grpSpPr bwMode="auto">
          <a:xfrm>
            <a:off x="1744663" y="4581525"/>
            <a:ext cx="501650" cy="396875"/>
            <a:chOff x="2217" y="2884"/>
            <a:chExt cx="316" cy="250"/>
          </a:xfrm>
        </p:grpSpPr>
        <p:sp>
          <p:nvSpPr>
            <p:cNvPr id="130251" name="Oval 36"/>
            <p:cNvSpPr>
              <a:spLocks noChangeArrowheads="1"/>
            </p:cNvSpPr>
            <p:nvPr/>
          </p:nvSpPr>
          <p:spPr bwMode="auto">
            <a:xfrm>
              <a:off x="2220" y="30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52" name="Line 37"/>
            <p:cNvSpPr>
              <a:spLocks noChangeShapeType="1"/>
            </p:cNvSpPr>
            <p:nvPr/>
          </p:nvSpPr>
          <p:spPr bwMode="auto">
            <a:xfrm>
              <a:off x="2220" y="29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53" name="Line 38"/>
            <p:cNvSpPr>
              <a:spLocks noChangeShapeType="1"/>
            </p:cNvSpPr>
            <p:nvPr/>
          </p:nvSpPr>
          <p:spPr bwMode="auto">
            <a:xfrm>
              <a:off x="2533" y="29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54" name="Rectangle 39"/>
            <p:cNvSpPr>
              <a:spLocks noChangeArrowheads="1"/>
            </p:cNvSpPr>
            <p:nvPr/>
          </p:nvSpPr>
          <p:spPr bwMode="auto">
            <a:xfrm>
              <a:off x="2220" y="29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0255" name="Oval 40"/>
            <p:cNvSpPr>
              <a:spLocks noChangeArrowheads="1"/>
            </p:cNvSpPr>
            <p:nvPr/>
          </p:nvSpPr>
          <p:spPr bwMode="auto">
            <a:xfrm>
              <a:off x="2217" y="29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0256" name="Group 41"/>
            <p:cNvGrpSpPr>
              <a:grpSpLocks/>
            </p:cNvGrpSpPr>
            <p:nvPr/>
          </p:nvGrpSpPr>
          <p:grpSpPr bwMode="auto">
            <a:xfrm>
              <a:off x="2270" y="2884"/>
              <a:ext cx="223" cy="250"/>
              <a:chOff x="2945" y="2425"/>
              <a:chExt cx="226" cy="250"/>
            </a:xfrm>
          </p:grpSpPr>
          <p:sp>
            <p:nvSpPr>
              <p:cNvPr id="130257" name="Rectangle 4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58" name="Text Box 43"/>
              <p:cNvSpPr txBox="1">
                <a:spLocks noChangeArrowheads="1"/>
              </p:cNvSpPr>
              <p:nvPr/>
            </p:nvSpPr>
            <p:spPr bwMode="auto">
              <a:xfrm>
                <a:off x="2945" y="2425"/>
                <a:ext cx="22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B</a:t>
                </a:r>
                <a:endParaRPr lang="en-US"/>
              </a:p>
            </p:txBody>
          </p:sp>
        </p:grpSp>
      </p:grpSp>
      <p:sp>
        <p:nvSpPr>
          <p:cNvPr id="130060" name="Text Box 44"/>
          <p:cNvSpPr txBox="1">
            <a:spLocks noChangeArrowheads="1"/>
          </p:cNvSpPr>
          <p:nvPr/>
        </p:nvSpPr>
        <p:spPr bwMode="auto">
          <a:xfrm>
            <a:off x="798513" y="4333875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400"/>
              <a:t>1</a:t>
            </a:r>
          </a:p>
        </p:txBody>
      </p:sp>
      <p:sp>
        <p:nvSpPr>
          <p:cNvPr id="130061" name="Freeform 45"/>
          <p:cNvSpPr>
            <a:spLocks/>
          </p:cNvSpPr>
          <p:nvPr/>
        </p:nvSpPr>
        <p:spPr bwMode="auto">
          <a:xfrm flipH="1">
            <a:off x="1482725" y="4479925"/>
            <a:ext cx="338138" cy="204788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62" name="Freeform 46"/>
          <p:cNvSpPr>
            <a:spLocks/>
          </p:cNvSpPr>
          <p:nvPr/>
        </p:nvSpPr>
        <p:spPr bwMode="auto">
          <a:xfrm flipH="1" flipV="1">
            <a:off x="1497013" y="4894263"/>
            <a:ext cx="314325" cy="22860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63" name="Freeform 47"/>
          <p:cNvSpPr>
            <a:spLocks/>
          </p:cNvSpPr>
          <p:nvPr/>
        </p:nvSpPr>
        <p:spPr bwMode="auto">
          <a:xfrm flipV="1">
            <a:off x="858838" y="4884738"/>
            <a:ext cx="323850" cy="24765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64" name="Text Box 48"/>
          <p:cNvSpPr txBox="1">
            <a:spLocks noChangeArrowheads="1"/>
          </p:cNvSpPr>
          <p:nvPr/>
        </p:nvSpPr>
        <p:spPr bwMode="auto">
          <a:xfrm>
            <a:off x="1627188" y="4343400"/>
            <a:ext cx="484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400"/>
              <a:t>1+e</a:t>
            </a:r>
          </a:p>
        </p:txBody>
      </p:sp>
      <p:sp>
        <p:nvSpPr>
          <p:cNvPr id="130065" name="Text Box 49"/>
          <p:cNvSpPr txBox="1">
            <a:spLocks noChangeArrowheads="1"/>
          </p:cNvSpPr>
          <p:nvPr/>
        </p:nvSpPr>
        <p:spPr bwMode="auto">
          <a:xfrm>
            <a:off x="1633538" y="4933950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400"/>
              <a:t>e</a:t>
            </a:r>
          </a:p>
        </p:txBody>
      </p:sp>
      <p:sp>
        <p:nvSpPr>
          <p:cNvPr id="130066" name="Text Box 50"/>
          <p:cNvSpPr txBox="1">
            <a:spLocks noChangeArrowheads="1"/>
          </p:cNvSpPr>
          <p:nvPr/>
        </p:nvSpPr>
        <p:spPr bwMode="auto">
          <a:xfrm>
            <a:off x="762000" y="4957763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400"/>
              <a:t>0</a:t>
            </a:r>
          </a:p>
        </p:txBody>
      </p:sp>
      <p:sp>
        <p:nvSpPr>
          <p:cNvPr id="130067" name="Line 51"/>
          <p:cNvSpPr>
            <a:spLocks noChangeShapeType="1"/>
          </p:cNvSpPr>
          <p:nvPr/>
        </p:nvSpPr>
        <p:spPr bwMode="auto">
          <a:xfrm flipV="1">
            <a:off x="1330325" y="5351463"/>
            <a:ext cx="0" cy="4000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68" name="Text Box 52"/>
          <p:cNvSpPr txBox="1">
            <a:spLocks noChangeArrowheads="1"/>
          </p:cNvSpPr>
          <p:nvPr/>
        </p:nvSpPr>
        <p:spPr bwMode="auto">
          <a:xfrm>
            <a:off x="1085850" y="55594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</a:rPr>
              <a:t>e</a:t>
            </a:r>
            <a:endParaRPr lang="en-US"/>
          </a:p>
        </p:txBody>
      </p:sp>
      <p:sp>
        <p:nvSpPr>
          <p:cNvPr id="130069" name="Line 53"/>
          <p:cNvSpPr>
            <a:spLocks noChangeShapeType="1"/>
          </p:cNvSpPr>
          <p:nvPr/>
        </p:nvSpPr>
        <p:spPr bwMode="auto">
          <a:xfrm flipH="1" flipV="1">
            <a:off x="511175" y="4884738"/>
            <a:ext cx="4763" cy="33813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70" name="Text Box 54"/>
          <p:cNvSpPr txBox="1">
            <a:spLocks noChangeArrowheads="1"/>
          </p:cNvSpPr>
          <p:nvPr/>
        </p:nvSpPr>
        <p:spPr bwMode="auto">
          <a:xfrm>
            <a:off x="338138" y="51736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</a:rPr>
              <a:t>1</a:t>
            </a:r>
            <a:endParaRPr lang="en-US"/>
          </a:p>
        </p:txBody>
      </p:sp>
      <p:sp>
        <p:nvSpPr>
          <p:cNvPr id="130071" name="Line 55"/>
          <p:cNvSpPr>
            <a:spLocks noChangeShapeType="1"/>
          </p:cNvSpPr>
          <p:nvPr/>
        </p:nvSpPr>
        <p:spPr bwMode="auto">
          <a:xfrm flipV="1">
            <a:off x="2030413" y="4918075"/>
            <a:ext cx="0" cy="4286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72" name="Text Box 56"/>
          <p:cNvSpPr txBox="1">
            <a:spLocks noChangeArrowheads="1"/>
          </p:cNvSpPr>
          <p:nvPr/>
        </p:nvSpPr>
        <p:spPr bwMode="auto">
          <a:xfrm>
            <a:off x="1871663" y="52784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</a:rPr>
              <a:t>1</a:t>
            </a:r>
            <a:endParaRPr lang="en-US"/>
          </a:p>
        </p:txBody>
      </p:sp>
      <p:sp>
        <p:nvSpPr>
          <p:cNvPr id="130073" name="Freeform 57"/>
          <p:cNvSpPr>
            <a:spLocks/>
          </p:cNvSpPr>
          <p:nvPr/>
        </p:nvSpPr>
        <p:spPr bwMode="auto">
          <a:xfrm flipH="1" flipV="1">
            <a:off x="1401763" y="4851400"/>
            <a:ext cx="314325" cy="228600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74" name="Freeform 58"/>
          <p:cNvSpPr>
            <a:spLocks/>
          </p:cNvSpPr>
          <p:nvPr/>
        </p:nvSpPr>
        <p:spPr bwMode="auto">
          <a:xfrm flipH="1">
            <a:off x="949325" y="4860925"/>
            <a:ext cx="304800" cy="219075"/>
          </a:xfrm>
          <a:custGeom>
            <a:avLst/>
            <a:gdLst>
              <a:gd name="T0" fmla="*/ 0 w 342"/>
              <a:gd name="T1" fmla="*/ 2147483647 h 186"/>
              <a:gd name="T2" fmla="*/ 2147483647 w 342"/>
              <a:gd name="T3" fmla="*/ 0 h 186"/>
              <a:gd name="T4" fmla="*/ 0 60000 65536"/>
              <a:gd name="T5" fmla="*/ 0 60000 65536"/>
              <a:gd name="T6" fmla="*/ 0 w 342"/>
              <a:gd name="T7" fmla="*/ 0 h 186"/>
              <a:gd name="T8" fmla="*/ 342 w 342"/>
              <a:gd name="T9" fmla="*/ 186 h 1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0075" name="Text Box 59"/>
          <p:cNvSpPr txBox="1">
            <a:spLocks noChangeArrowheads="1"/>
          </p:cNvSpPr>
          <p:nvPr/>
        </p:nvSpPr>
        <p:spPr bwMode="auto">
          <a:xfrm>
            <a:off x="1047750" y="4738688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400"/>
              <a:t>0</a:t>
            </a:r>
          </a:p>
        </p:txBody>
      </p:sp>
      <p:sp>
        <p:nvSpPr>
          <p:cNvPr id="130076" name="Text Box 60"/>
          <p:cNvSpPr txBox="1">
            <a:spLocks noChangeArrowheads="1"/>
          </p:cNvSpPr>
          <p:nvPr/>
        </p:nvSpPr>
        <p:spPr bwMode="auto">
          <a:xfrm>
            <a:off x="1390650" y="4730750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400"/>
              <a:t>0</a:t>
            </a:r>
          </a:p>
        </p:txBody>
      </p:sp>
      <p:sp>
        <p:nvSpPr>
          <p:cNvPr id="130077" name="Text Box 211"/>
          <p:cNvSpPr txBox="1">
            <a:spLocks noChangeArrowheads="1"/>
          </p:cNvSpPr>
          <p:nvPr/>
        </p:nvSpPr>
        <p:spPr bwMode="auto">
          <a:xfrm>
            <a:off x="908050" y="5824538"/>
            <a:ext cx="949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>
                <a:solidFill>
                  <a:srgbClr val="000099"/>
                </a:solidFill>
              </a:rPr>
              <a:t>initially</a:t>
            </a:r>
            <a:endParaRPr lang="en-US" dirty="0">
              <a:solidFill>
                <a:srgbClr val="000099"/>
              </a:solidFill>
            </a:endParaRPr>
          </a:p>
        </p:txBody>
      </p:sp>
      <p:grpSp>
        <p:nvGrpSpPr>
          <p:cNvPr id="11" name="Group 298"/>
          <p:cNvGrpSpPr>
            <a:grpSpLocks/>
          </p:cNvGrpSpPr>
          <p:nvPr/>
        </p:nvGrpSpPr>
        <p:grpSpPr bwMode="auto">
          <a:xfrm>
            <a:off x="2544763" y="4189413"/>
            <a:ext cx="2195512" cy="2293937"/>
            <a:chOff x="1729" y="2639"/>
            <a:chExt cx="1383" cy="1445"/>
          </a:xfrm>
        </p:grpSpPr>
        <p:sp>
          <p:nvSpPr>
            <p:cNvPr id="130203" name="Freeform 61"/>
            <p:cNvSpPr>
              <a:spLocks/>
            </p:cNvSpPr>
            <p:nvPr/>
          </p:nvSpPr>
          <p:spPr bwMode="auto">
            <a:xfrm>
              <a:off x="1752" y="2639"/>
              <a:ext cx="1225" cy="854"/>
            </a:xfrm>
            <a:custGeom>
              <a:avLst/>
              <a:gdLst>
                <a:gd name="T0" fmla="*/ 0 w 1225"/>
                <a:gd name="T1" fmla="*/ 387 h 854"/>
                <a:gd name="T2" fmla="*/ 168 w 1225"/>
                <a:gd name="T3" fmla="*/ 162 h 854"/>
                <a:gd name="T4" fmla="*/ 486 w 1225"/>
                <a:gd name="T5" fmla="*/ 18 h 854"/>
                <a:gd name="T6" fmla="*/ 822 w 1225"/>
                <a:gd name="T7" fmla="*/ 30 h 854"/>
                <a:gd name="T8" fmla="*/ 1152 w 1225"/>
                <a:gd name="T9" fmla="*/ 267 h 854"/>
                <a:gd name="T10" fmla="*/ 1188 w 1225"/>
                <a:gd name="T11" fmla="*/ 537 h 854"/>
                <a:gd name="T12" fmla="*/ 927 w 1225"/>
                <a:gd name="T13" fmla="*/ 780 h 854"/>
                <a:gd name="T14" fmla="*/ 447 w 1225"/>
                <a:gd name="T15" fmla="*/ 837 h 854"/>
                <a:gd name="T16" fmla="*/ 177 w 1225"/>
                <a:gd name="T17" fmla="*/ 675 h 854"/>
                <a:gd name="T18" fmla="*/ 0 w 1225"/>
                <a:gd name="T19" fmla="*/ 387 h 8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25"/>
                <a:gd name="T31" fmla="*/ 0 h 854"/>
                <a:gd name="T32" fmla="*/ 1225 w 1225"/>
                <a:gd name="T33" fmla="*/ 854 h 8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25" h="854">
                  <a:moveTo>
                    <a:pt x="0" y="387"/>
                  </a:moveTo>
                  <a:cubicBezTo>
                    <a:pt x="0" y="243"/>
                    <a:pt x="87" y="223"/>
                    <a:pt x="168" y="162"/>
                  </a:cubicBezTo>
                  <a:cubicBezTo>
                    <a:pt x="249" y="101"/>
                    <a:pt x="377" y="40"/>
                    <a:pt x="486" y="18"/>
                  </a:cubicBezTo>
                  <a:cubicBezTo>
                    <a:pt x="615" y="6"/>
                    <a:pt x="684" y="0"/>
                    <a:pt x="822" y="30"/>
                  </a:cubicBezTo>
                  <a:cubicBezTo>
                    <a:pt x="960" y="60"/>
                    <a:pt x="1099" y="169"/>
                    <a:pt x="1152" y="267"/>
                  </a:cubicBezTo>
                  <a:cubicBezTo>
                    <a:pt x="1213" y="351"/>
                    <a:pt x="1225" y="452"/>
                    <a:pt x="1188" y="537"/>
                  </a:cubicBezTo>
                  <a:cubicBezTo>
                    <a:pt x="1151" y="622"/>
                    <a:pt x="1050" y="730"/>
                    <a:pt x="927" y="780"/>
                  </a:cubicBezTo>
                  <a:cubicBezTo>
                    <a:pt x="804" y="830"/>
                    <a:pt x="572" y="854"/>
                    <a:pt x="447" y="837"/>
                  </a:cubicBezTo>
                  <a:cubicBezTo>
                    <a:pt x="322" y="820"/>
                    <a:pt x="251" y="750"/>
                    <a:pt x="177" y="675"/>
                  </a:cubicBezTo>
                  <a:cubicBezTo>
                    <a:pt x="103" y="600"/>
                    <a:pt x="0" y="531"/>
                    <a:pt x="0" y="387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04" name="Freeform 62"/>
            <p:cNvSpPr>
              <a:spLocks/>
            </p:cNvSpPr>
            <p:nvPr/>
          </p:nvSpPr>
          <p:spPr bwMode="auto">
            <a:xfrm>
              <a:off x="2010" y="2852"/>
              <a:ext cx="246" cy="132"/>
            </a:xfrm>
            <a:custGeom>
              <a:avLst/>
              <a:gdLst>
                <a:gd name="T0" fmla="*/ 0 w 342"/>
                <a:gd name="T1" fmla="*/ 9 h 186"/>
                <a:gd name="T2" fmla="*/ 1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0205" name="Group 63"/>
            <p:cNvGrpSpPr>
              <a:grpSpLocks/>
            </p:cNvGrpSpPr>
            <p:nvPr/>
          </p:nvGrpSpPr>
          <p:grpSpPr bwMode="auto">
            <a:xfrm>
              <a:off x="2203" y="2652"/>
              <a:ext cx="316" cy="250"/>
              <a:chOff x="1747" y="3190"/>
              <a:chExt cx="316" cy="250"/>
            </a:xfrm>
          </p:grpSpPr>
          <p:sp>
            <p:nvSpPr>
              <p:cNvPr id="130243" name="Oval 64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44" name="Line 65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45" name="Line 66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46" name="Rectangle 67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247" name="Oval 68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248" name="Group 69"/>
              <p:cNvGrpSpPr>
                <a:grpSpLocks/>
              </p:cNvGrpSpPr>
              <p:nvPr/>
            </p:nvGrpSpPr>
            <p:grpSpPr bwMode="auto">
              <a:xfrm>
                <a:off x="1790" y="3190"/>
                <a:ext cx="223" cy="250"/>
                <a:chOff x="2945" y="2425"/>
                <a:chExt cx="226" cy="250"/>
              </a:xfrm>
            </p:grpSpPr>
            <p:sp>
              <p:nvSpPr>
                <p:cNvPr id="130249" name="Rectangle 70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50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A</a:t>
                  </a:r>
                  <a:endParaRPr lang="en-US"/>
                </a:p>
              </p:txBody>
            </p:sp>
          </p:grpSp>
        </p:grpSp>
        <p:grpSp>
          <p:nvGrpSpPr>
            <p:cNvPr id="130206" name="Group 72"/>
            <p:cNvGrpSpPr>
              <a:grpSpLocks/>
            </p:cNvGrpSpPr>
            <p:nvPr/>
          </p:nvGrpSpPr>
          <p:grpSpPr bwMode="auto">
            <a:xfrm>
              <a:off x="1795" y="2907"/>
              <a:ext cx="316" cy="250"/>
              <a:chOff x="2221" y="3571"/>
              <a:chExt cx="316" cy="250"/>
            </a:xfrm>
          </p:grpSpPr>
          <p:sp>
            <p:nvSpPr>
              <p:cNvPr id="130235" name="Oval 73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36" name="Line 74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37" name="Line 75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38" name="Rectangle 76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239" name="Oval 77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240" name="Group 78"/>
              <p:cNvGrpSpPr>
                <a:grpSpLocks/>
              </p:cNvGrpSpPr>
              <p:nvPr/>
            </p:nvGrpSpPr>
            <p:grpSpPr bwMode="auto">
              <a:xfrm>
                <a:off x="2275" y="3571"/>
                <a:ext cx="232" cy="250"/>
                <a:chOff x="2941" y="2425"/>
                <a:chExt cx="235" cy="250"/>
              </a:xfrm>
            </p:grpSpPr>
            <p:sp>
              <p:nvSpPr>
                <p:cNvPr id="130241" name="Rectangle 7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6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42" name="Text Box 80"/>
                <p:cNvSpPr txBox="1">
                  <a:spLocks noChangeArrowheads="1"/>
                </p:cNvSpPr>
                <p:nvPr/>
              </p:nvSpPr>
              <p:spPr bwMode="auto">
                <a:xfrm>
                  <a:off x="2941" y="2425"/>
                  <a:ext cx="23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D</a:t>
                  </a:r>
                  <a:endParaRPr lang="en-US"/>
                </a:p>
              </p:txBody>
            </p:sp>
          </p:grpSp>
        </p:grpSp>
        <p:grpSp>
          <p:nvGrpSpPr>
            <p:cNvPr id="130207" name="Group 81"/>
            <p:cNvGrpSpPr>
              <a:grpSpLocks/>
            </p:cNvGrpSpPr>
            <p:nvPr/>
          </p:nvGrpSpPr>
          <p:grpSpPr bwMode="auto">
            <a:xfrm>
              <a:off x="2195" y="3198"/>
              <a:ext cx="315" cy="250"/>
              <a:chOff x="2903" y="2884"/>
              <a:chExt cx="315" cy="250"/>
            </a:xfrm>
          </p:grpSpPr>
          <p:grpSp>
            <p:nvGrpSpPr>
              <p:cNvPr id="130226" name="Group 82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130230" name="Oval 83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31" name="Line 84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32" name="Line 85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33" name="Rectangle 86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30234" name="Oval 87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227" name="Group 88"/>
              <p:cNvGrpSpPr>
                <a:grpSpLocks/>
              </p:cNvGrpSpPr>
              <p:nvPr/>
            </p:nvGrpSpPr>
            <p:grpSpPr bwMode="auto">
              <a:xfrm>
                <a:off x="2949" y="2884"/>
                <a:ext cx="232" cy="250"/>
                <a:chOff x="2940" y="2425"/>
                <a:chExt cx="235" cy="250"/>
              </a:xfrm>
            </p:grpSpPr>
            <p:sp>
              <p:nvSpPr>
                <p:cNvPr id="130228" name="Rectangle 8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6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29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2940" y="2425"/>
                  <a:ext cx="23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C</a:t>
                  </a:r>
                  <a:endParaRPr lang="en-US"/>
                </a:p>
              </p:txBody>
            </p:sp>
          </p:grpSp>
        </p:grpSp>
        <p:grpSp>
          <p:nvGrpSpPr>
            <p:cNvPr id="130208" name="Group 91"/>
            <p:cNvGrpSpPr>
              <a:grpSpLocks/>
            </p:cNvGrpSpPr>
            <p:nvPr/>
          </p:nvGrpSpPr>
          <p:grpSpPr bwMode="auto">
            <a:xfrm>
              <a:off x="2607" y="2916"/>
              <a:ext cx="316" cy="250"/>
              <a:chOff x="2217" y="2884"/>
              <a:chExt cx="316" cy="250"/>
            </a:xfrm>
          </p:grpSpPr>
          <p:sp>
            <p:nvSpPr>
              <p:cNvPr id="130218" name="Oval 92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19" name="Line 93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20" name="Line 94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221" name="Rectangle 95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222" name="Oval 96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223" name="Group 97"/>
              <p:cNvGrpSpPr>
                <a:grpSpLocks/>
              </p:cNvGrpSpPr>
              <p:nvPr/>
            </p:nvGrpSpPr>
            <p:grpSpPr bwMode="auto">
              <a:xfrm>
                <a:off x="2270" y="2884"/>
                <a:ext cx="223" cy="250"/>
                <a:chOff x="2945" y="2425"/>
                <a:chExt cx="226" cy="250"/>
              </a:xfrm>
            </p:grpSpPr>
            <p:sp>
              <p:nvSpPr>
                <p:cNvPr id="130224" name="Rectangle 9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25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B</a:t>
                  </a:r>
                  <a:endParaRPr lang="en-US"/>
                </a:p>
              </p:txBody>
            </p:sp>
          </p:grpSp>
        </p:grpSp>
        <p:sp>
          <p:nvSpPr>
            <p:cNvPr id="130209" name="Freeform 101"/>
            <p:cNvSpPr>
              <a:spLocks/>
            </p:cNvSpPr>
            <p:nvPr/>
          </p:nvSpPr>
          <p:spPr bwMode="auto">
            <a:xfrm flipH="1">
              <a:off x="2505" y="2819"/>
              <a:ext cx="198" cy="156"/>
            </a:xfrm>
            <a:custGeom>
              <a:avLst/>
              <a:gdLst>
                <a:gd name="T0" fmla="*/ 0 w 342"/>
                <a:gd name="T1" fmla="*/ 39 h 186"/>
                <a:gd name="T2" fmla="*/ 3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10" name="Freeform 102"/>
            <p:cNvSpPr>
              <a:spLocks/>
            </p:cNvSpPr>
            <p:nvPr/>
          </p:nvSpPr>
          <p:spPr bwMode="auto">
            <a:xfrm flipH="1" flipV="1">
              <a:off x="2484" y="3125"/>
              <a:ext cx="180" cy="141"/>
            </a:xfrm>
            <a:custGeom>
              <a:avLst/>
              <a:gdLst>
                <a:gd name="T0" fmla="*/ 0 w 342"/>
                <a:gd name="T1" fmla="*/ 15 h 186"/>
                <a:gd name="T2" fmla="*/ 1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11" name="Freeform 103"/>
            <p:cNvSpPr>
              <a:spLocks/>
            </p:cNvSpPr>
            <p:nvPr/>
          </p:nvSpPr>
          <p:spPr bwMode="auto">
            <a:xfrm flipV="1">
              <a:off x="2031" y="3107"/>
              <a:ext cx="204" cy="156"/>
            </a:xfrm>
            <a:custGeom>
              <a:avLst/>
              <a:gdLst>
                <a:gd name="T0" fmla="*/ 0 w 342"/>
                <a:gd name="T1" fmla="*/ 39 h 186"/>
                <a:gd name="T2" fmla="*/ 4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12" name="Freeform 107"/>
            <p:cNvSpPr>
              <a:spLocks/>
            </p:cNvSpPr>
            <p:nvPr/>
          </p:nvSpPr>
          <p:spPr bwMode="auto">
            <a:xfrm flipH="1" flipV="1">
              <a:off x="2400" y="3086"/>
              <a:ext cx="189" cy="153"/>
            </a:xfrm>
            <a:custGeom>
              <a:avLst/>
              <a:gdLst>
                <a:gd name="T0" fmla="*/ 0 w 342"/>
                <a:gd name="T1" fmla="*/ 32 h 186"/>
                <a:gd name="T2" fmla="*/ 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13" name="Freeform 108"/>
            <p:cNvSpPr>
              <a:spLocks/>
            </p:cNvSpPr>
            <p:nvPr/>
          </p:nvSpPr>
          <p:spPr bwMode="auto">
            <a:xfrm flipH="1">
              <a:off x="2124" y="3083"/>
              <a:ext cx="174" cy="147"/>
            </a:xfrm>
            <a:custGeom>
              <a:avLst/>
              <a:gdLst>
                <a:gd name="T0" fmla="*/ 0 w 342"/>
                <a:gd name="T1" fmla="*/ 22 h 186"/>
                <a:gd name="T2" fmla="*/ 1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14" name="Text Box 212"/>
            <p:cNvSpPr txBox="1">
              <a:spLocks noChangeArrowheads="1"/>
            </p:cNvSpPr>
            <p:nvPr/>
          </p:nvSpPr>
          <p:spPr bwMode="auto">
            <a:xfrm>
              <a:off x="1729" y="3612"/>
              <a:ext cx="1383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given these costs,</a:t>
              </a:r>
            </a:p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find new routing….</a:t>
              </a:r>
            </a:p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resulting in new costs</a:t>
              </a:r>
            </a:p>
          </p:txBody>
        </p:sp>
        <p:sp>
          <p:nvSpPr>
            <p:cNvPr id="130215" name="Line 215"/>
            <p:cNvSpPr>
              <a:spLocks noChangeShapeType="1"/>
            </p:cNvSpPr>
            <p:nvPr/>
          </p:nvSpPr>
          <p:spPr bwMode="auto">
            <a:xfrm flipV="1">
              <a:off x="2358" y="3407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16" name="Line 216"/>
            <p:cNvSpPr>
              <a:spLocks noChangeShapeType="1"/>
            </p:cNvSpPr>
            <p:nvPr/>
          </p:nvSpPr>
          <p:spPr bwMode="auto">
            <a:xfrm flipV="1">
              <a:off x="1938" y="3119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17" name="Line 217"/>
            <p:cNvSpPr>
              <a:spLocks noChangeShapeType="1"/>
            </p:cNvSpPr>
            <p:nvPr/>
          </p:nvSpPr>
          <p:spPr bwMode="auto">
            <a:xfrm flipV="1">
              <a:off x="2778" y="3122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0079" name="Freeform 288"/>
          <p:cNvSpPr>
            <a:spLocks/>
          </p:cNvSpPr>
          <p:nvPr/>
        </p:nvSpPr>
        <p:spPr bwMode="auto">
          <a:xfrm>
            <a:off x="1358900" y="4338638"/>
            <a:ext cx="609600" cy="828675"/>
          </a:xfrm>
          <a:custGeom>
            <a:avLst/>
            <a:gdLst>
              <a:gd name="T0" fmla="*/ 0 w 384"/>
              <a:gd name="T1" fmla="*/ 2147483647 h 522"/>
              <a:gd name="T2" fmla="*/ 2147483647 w 384"/>
              <a:gd name="T3" fmla="*/ 2147483647 h 522"/>
              <a:gd name="T4" fmla="*/ 2147483647 w 384"/>
              <a:gd name="T5" fmla="*/ 0 h 522"/>
              <a:gd name="T6" fmla="*/ 0 60000 65536"/>
              <a:gd name="T7" fmla="*/ 0 60000 65536"/>
              <a:gd name="T8" fmla="*/ 0 60000 65536"/>
              <a:gd name="T9" fmla="*/ 0 w 384"/>
              <a:gd name="T10" fmla="*/ 0 h 522"/>
              <a:gd name="T11" fmla="*/ 384 w 384"/>
              <a:gd name="T12" fmla="*/ 522 h 5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522">
                <a:moveTo>
                  <a:pt x="0" y="522"/>
                </a:moveTo>
                <a:lnTo>
                  <a:pt x="384" y="249"/>
                </a:lnTo>
                <a:lnTo>
                  <a:pt x="12" y="0"/>
                </a:ln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0080" name="Line 289"/>
          <p:cNvSpPr>
            <a:spLocks noChangeShapeType="1"/>
          </p:cNvSpPr>
          <p:nvPr/>
        </p:nvSpPr>
        <p:spPr bwMode="auto">
          <a:xfrm flipV="1">
            <a:off x="720725" y="4419600"/>
            <a:ext cx="447675" cy="242888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21186" name="Freeform 290"/>
          <p:cNvSpPr>
            <a:spLocks/>
          </p:cNvSpPr>
          <p:nvPr/>
        </p:nvSpPr>
        <p:spPr bwMode="auto">
          <a:xfrm>
            <a:off x="2943225" y="4391025"/>
            <a:ext cx="1193800" cy="866775"/>
          </a:xfrm>
          <a:custGeom>
            <a:avLst/>
            <a:gdLst>
              <a:gd name="T0" fmla="*/ 2147483647 w 752"/>
              <a:gd name="T1" fmla="*/ 2147483647 h 546"/>
              <a:gd name="T2" fmla="*/ 2147483647 w 752"/>
              <a:gd name="T3" fmla="*/ 2147483647 h 546"/>
              <a:gd name="T4" fmla="*/ 0 w 752"/>
              <a:gd name="T5" fmla="*/ 2147483647 h 546"/>
              <a:gd name="T6" fmla="*/ 2147483647 w 752"/>
              <a:gd name="T7" fmla="*/ 0 h 546"/>
              <a:gd name="T8" fmla="*/ 0 60000 65536"/>
              <a:gd name="T9" fmla="*/ 0 60000 65536"/>
              <a:gd name="T10" fmla="*/ 0 60000 65536"/>
              <a:gd name="T11" fmla="*/ 0 60000 65536"/>
              <a:gd name="T12" fmla="*/ 0 w 752"/>
              <a:gd name="T13" fmla="*/ 0 h 546"/>
              <a:gd name="T14" fmla="*/ 752 w 752"/>
              <a:gd name="T15" fmla="*/ 546 h 5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2" h="546">
                <a:moveTo>
                  <a:pt x="752" y="264"/>
                </a:moveTo>
                <a:lnTo>
                  <a:pt x="383" y="546"/>
                </a:lnTo>
                <a:lnTo>
                  <a:pt x="0" y="248"/>
                </a:lnTo>
                <a:lnTo>
                  <a:pt x="383" y="0"/>
                </a:ln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21" name="Group 291"/>
          <p:cNvGrpSpPr>
            <a:grpSpLocks/>
          </p:cNvGrpSpPr>
          <p:nvPr/>
        </p:nvGrpSpPr>
        <p:grpSpPr bwMode="auto">
          <a:xfrm>
            <a:off x="2768600" y="4376738"/>
            <a:ext cx="1430338" cy="966787"/>
            <a:chOff x="1870" y="2772"/>
            <a:chExt cx="901" cy="609"/>
          </a:xfrm>
        </p:grpSpPr>
        <p:sp>
          <p:nvSpPr>
            <p:cNvPr id="130197" name="Text Box 292"/>
            <p:cNvSpPr txBox="1">
              <a:spLocks noChangeArrowheads="1"/>
            </p:cNvSpPr>
            <p:nvPr/>
          </p:nvSpPr>
          <p:spPr bwMode="auto">
            <a:xfrm>
              <a:off x="1870" y="2772"/>
              <a:ext cx="30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2+e</a:t>
              </a:r>
            </a:p>
          </p:txBody>
        </p:sp>
        <p:sp>
          <p:nvSpPr>
            <p:cNvPr id="130198" name="Text Box 293"/>
            <p:cNvSpPr txBox="1">
              <a:spLocks noChangeArrowheads="1"/>
            </p:cNvSpPr>
            <p:nvPr/>
          </p:nvSpPr>
          <p:spPr bwMode="auto">
            <a:xfrm>
              <a:off x="2593" y="2793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130199" name="Text Box 294"/>
            <p:cNvSpPr txBox="1">
              <a:spLocks noChangeArrowheads="1"/>
            </p:cNvSpPr>
            <p:nvPr/>
          </p:nvSpPr>
          <p:spPr bwMode="auto">
            <a:xfrm>
              <a:off x="2501" y="3189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130200" name="Text Box 295"/>
            <p:cNvSpPr txBox="1">
              <a:spLocks noChangeArrowheads="1"/>
            </p:cNvSpPr>
            <p:nvPr/>
          </p:nvSpPr>
          <p:spPr bwMode="auto">
            <a:xfrm>
              <a:off x="1987" y="3153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130201" name="Text Box 296"/>
            <p:cNvSpPr txBox="1">
              <a:spLocks noChangeArrowheads="1"/>
            </p:cNvSpPr>
            <p:nvPr/>
          </p:nvSpPr>
          <p:spPr bwMode="auto">
            <a:xfrm>
              <a:off x="2135" y="3009"/>
              <a:ext cx="30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1+e</a:t>
              </a:r>
            </a:p>
          </p:txBody>
        </p:sp>
        <p:sp>
          <p:nvSpPr>
            <p:cNvPr id="130202" name="Text Box 297"/>
            <p:cNvSpPr txBox="1">
              <a:spLocks noChangeArrowheads="1"/>
            </p:cNvSpPr>
            <p:nvPr/>
          </p:nvSpPr>
          <p:spPr bwMode="auto">
            <a:xfrm>
              <a:off x="2380" y="3003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</p:grpSp>
      <p:grpSp>
        <p:nvGrpSpPr>
          <p:cNvPr id="22" name="Group 299"/>
          <p:cNvGrpSpPr>
            <a:grpSpLocks/>
          </p:cNvGrpSpPr>
          <p:nvPr/>
        </p:nvGrpSpPr>
        <p:grpSpPr bwMode="auto">
          <a:xfrm>
            <a:off x="4814888" y="4197350"/>
            <a:ext cx="2195512" cy="2293938"/>
            <a:chOff x="1729" y="2639"/>
            <a:chExt cx="1383" cy="1445"/>
          </a:xfrm>
        </p:grpSpPr>
        <p:sp>
          <p:nvSpPr>
            <p:cNvPr id="130149" name="Freeform 300"/>
            <p:cNvSpPr>
              <a:spLocks/>
            </p:cNvSpPr>
            <p:nvPr/>
          </p:nvSpPr>
          <p:spPr bwMode="auto">
            <a:xfrm>
              <a:off x="1752" y="2639"/>
              <a:ext cx="1225" cy="854"/>
            </a:xfrm>
            <a:custGeom>
              <a:avLst/>
              <a:gdLst>
                <a:gd name="T0" fmla="*/ 0 w 1225"/>
                <a:gd name="T1" fmla="*/ 387 h 854"/>
                <a:gd name="T2" fmla="*/ 168 w 1225"/>
                <a:gd name="T3" fmla="*/ 162 h 854"/>
                <a:gd name="T4" fmla="*/ 486 w 1225"/>
                <a:gd name="T5" fmla="*/ 18 h 854"/>
                <a:gd name="T6" fmla="*/ 822 w 1225"/>
                <a:gd name="T7" fmla="*/ 30 h 854"/>
                <a:gd name="T8" fmla="*/ 1152 w 1225"/>
                <a:gd name="T9" fmla="*/ 267 h 854"/>
                <a:gd name="T10" fmla="*/ 1188 w 1225"/>
                <a:gd name="T11" fmla="*/ 537 h 854"/>
                <a:gd name="T12" fmla="*/ 927 w 1225"/>
                <a:gd name="T13" fmla="*/ 780 h 854"/>
                <a:gd name="T14" fmla="*/ 447 w 1225"/>
                <a:gd name="T15" fmla="*/ 837 h 854"/>
                <a:gd name="T16" fmla="*/ 177 w 1225"/>
                <a:gd name="T17" fmla="*/ 675 h 854"/>
                <a:gd name="T18" fmla="*/ 0 w 1225"/>
                <a:gd name="T19" fmla="*/ 387 h 8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25"/>
                <a:gd name="T31" fmla="*/ 0 h 854"/>
                <a:gd name="T32" fmla="*/ 1225 w 1225"/>
                <a:gd name="T33" fmla="*/ 854 h 8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25" h="854">
                  <a:moveTo>
                    <a:pt x="0" y="387"/>
                  </a:moveTo>
                  <a:cubicBezTo>
                    <a:pt x="0" y="243"/>
                    <a:pt x="87" y="223"/>
                    <a:pt x="168" y="162"/>
                  </a:cubicBezTo>
                  <a:cubicBezTo>
                    <a:pt x="249" y="101"/>
                    <a:pt x="377" y="40"/>
                    <a:pt x="486" y="18"/>
                  </a:cubicBezTo>
                  <a:cubicBezTo>
                    <a:pt x="615" y="6"/>
                    <a:pt x="684" y="0"/>
                    <a:pt x="822" y="30"/>
                  </a:cubicBezTo>
                  <a:cubicBezTo>
                    <a:pt x="960" y="60"/>
                    <a:pt x="1099" y="169"/>
                    <a:pt x="1152" y="267"/>
                  </a:cubicBezTo>
                  <a:cubicBezTo>
                    <a:pt x="1213" y="351"/>
                    <a:pt x="1225" y="452"/>
                    <a:pt x="1188" y="537"/>
                  </a:cubicBezTo>
                  <a:cubicBezTo>
                    <a:pt x="1151" y="622"/>
                    <a:pt x="1050" y="730"/>
                    <a:pt x="927" y="780"/>
                  </a:cubicBezTo>
                  <a:cubicBezTo>
                    <a:pt x="804" y="830"/>
                    <a:pt x="572" y="854"/>
                    <a:pt x="447" y="837"/>
                  </a:cubicBezTo>
                  <a:cubicBezTo>
                    <a:pt x="322" y="820"/>
                    <a:pt x="251" y="750"/>
                    <a:pt x="177" y="675"/>
                  </a:cubicBezTo>
                  <a:cubicBezTo>
                    <a:pt x="103" y="600"/>
                    <a:pt x="0" y="531"/>
                    <a:pt x="0" y="387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50" name="Freeform 301"/>
            <p:cNvSpPr>
              <a:spLocks/>
            </p:cNvSpPr>
            <p:nvPr/>
          </p:nvSpPr>
          <p:spPr bwMode="auto">
            <a:xfrm>
              <a:off x="2010" y="2852"/>
              <a:ext cx="246" cy="132"/>
            </a:xfrm>
            <a:custGeom>
              <a:avLst/>
              <a:gdLst>
                <a:gd name="T0" fmla="*/ 0 w 342"/>
                <a:gd name="T1" fmla="*/ 9 h 186"/>
                <a:gd name="T2" fmla="*/ 1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0151" name="Group 302"/>
            <p:cNvGrpSpPr>
              <a:grpSpLocks/>
            </p:cNvGrpSpPr>
            <p:nvPr/>
          </p:nvGrpSpPr>
          <p:grpSpPr bwMode="auto">
            <a:xfrm>
              <a:off x="2203" y="2652"/>
              <a:ext cx="316" cy="250"/>
              <a:chOff x="1747" y="3190"/>
              <a:chExt cx="316" cy="250"/>
            </a:xfrm>
          </p:grpSpPr>
          <p:sp>
            <p:nvSpPr>
              <p:cNvPr id="130189" name="Oval 303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90" name="Line 304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91" name="Line 305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92" name="Rectangle 306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193" name="Oval 307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194" name="Group 308"/>
              <p:cNvGrpSpPr>
                <a:grpSpLocks/>
              </p:cNvGrpSpPr>
              <p:nvPr/>
            </p:nvGrpSpPr>
            <p:grpSpPr bwMode="auto">
              <a:xfrm>
                <a:off x="1790" y="3190"/>
                <a:ext cx="223" cy="250"/>
                <a:chOff x="2945" y="2425"/>
                <a:chExt cx="226" cy="250"/>
              </a:xfrm>
            </p:grpSpPr>
            <p:sp>
              <p:nvSpPr>
                <p:cNvPr id="130195" name="Rectangle 30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96" name="Text Box 310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A</a:t>
                  </a:r>
                  <a:endParaRPr lang="en-US"/>
                </a:p>
              </p:txBody>
            </p:sp>
          </p:grpSp>
        </p:grpSp>
        <p:grpSp>
          <p:nvGrpSpPr>
            <p:cNvPr id="130152" name="Group 311"/>
            <p:cNvGrpSpPr>
              <a:grpSpLocks/>
            </p:cNvGrpSpPr>
            <p:nvPr/>
          </p:nvGrpSpPr>
          <p:grpSpPr bwMode="auto">
            <a:xfrm>
              <a:off x="1795" y="2907"/>
              <a:ext cx="316" cy="250"/>
              <a:chOff x="2221" y="3571"/>
              <a:chExt cx="316" cy="250"/>
            </a:xfrm>
          </p:grpSpPr>
          <p:sp>
            <p:nvSpPr>
              <p:cNvPr id="130181" name="Oval 312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82" name="Line 313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83" name="Line 314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84" name="Rectangle 315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185" name="Oval 316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186" name="Group 317"/>
              <p:cNvGrpSpPr>
                <a:grpSpLocks/>
              </p:cNvGrpSpPr>
              <p:nvPr/>
            </p:nvGrpSpPr>
            <p:grpSpPr bwMode="auto">
              <a:xfrm>
                <a:off x="2275" y="3571"/>
                <a:ext cx="232" cy="250"/>
                <a:chOff x="2941" y="2425"/>
                <a:chExt cx="235" cy="250"/>
              </a:xfrm>
            </p:grpSpPr>
            <p:sp>
              <p:nvSpPr>
                <p:cNvPr id="130187" name="Rectangle 31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6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88" name="Text Box 319"/>
                <p:cNvSpPr txBox="1">
                  <a:spLocks noChangeArrowheads="1"/>
                </p:cNvSpPr>
                <p:nvPr/>
              </p:nvSpPr>
              <p:spPr bwMode="auto">
                <a:xfrm>
                  <a:off x="2941" y="2425"/>
                  <a:ext cx="23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D</a:t>
                  </a:r>
                  <a:endParaRPr lang="en-US"/>
                </a:p>
              </p:txBody>
            </p:sp>
          </p:grpSp>
        </p:grpSp>
        <p:grpSp>
          <p:nvGrpSpPr>
            <p:cNvPr id="130153" name="Group 320"/>
            <p:cNvGrpSpPr>
              <a:grpSpLocks/>
            </p:cNvGrpSpPr>
            <p:nvPr/>
          </p:nvGrpSpPr>
          <p:grpSpPr bwMode="auto">
            <a:xfrm>
              <a:off x="2195" y="3198"/>
              <a:ext cx="315" cy="250"/>
              <a:chOff x="2903" y="2884"/>
              <a:chExt cx="315" cy="250"/>
            </a:xfrm>
          </p:grpSpPr>
          <p:grpSp>
            <p:nvGrpSpPr>
              <p:cNvPr id="130172" name="Group 321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130176" name="Oval 322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77" name="Line 323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78" name="Line 324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79" name="Rectangle 325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30180" name="Oval 326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173" name="Group 327"/>
              <p:cNvGrpSpPr>
                <a:grpSpLocks/>
              </p:cNvGrpSpPr>
              <p:nvPr/>
            </p:nvGrpSpPr>
            <p:grpSpPr bwMode="auto">
              <a:xfrm>
                <a:off x="2949" y="2884"/>
                <a:ext cx="232" cy="250"/>
                <a:chOff x="2940" y="2425"/>
                <a:chExt cx="235" cy="250"/>
              </a:xfrm>
            </p:grpSpPr>
            <p:sp>
              <p:nvSpPr>
                <p:cNvPr id="130174" name="Rectangle 32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6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75" name="Text Box 329"/>
                <p:cNvSpPr txBox="1">
                  <a:spLocks noChangeArrowheads="1"/>
                </p:cNvSpPr>
                <p:nvPr/>
              </p:nvSpPr>
              <p:spPr bwMode="auto">
                <a:xfrm>
                  <a:off x="2940" y="2425"/>
                  <a:ext cx="23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C</a:t>
                  </a:r>
                  <a:endParaRPr lang="en-US"/>
                </a:p>
              </p:txBody>
            </p:sp>
          </p:grpSp>
        </p:grpSp>
        <p:grpSp>
          <p:nvGrpSpPr>
            <p:cNvPr id="130154" name="Group 330"/>
            <p:cNvGrpSpPr>
              <a:grpSpLocks/>
            </p:cNvGrpSpPr>
            <p:nvPr/>
          </p:nvGrpSpPr>
          <p:grpSpPr bwMode="auto">
            <a:xfrm>
              <a:off x="2607" y="2916"/>
              <a:ext cx="316" cy="250"/>
              <a:chOff x="2217" y="2884"/>
              <a:chExt cx="316" cy="250"/>
            </a:xfrm>
          </p:grpSpPr>
          <p:sp>
            <p:nvSpPr>
              <p:cNvPr id="130164" name="Oval 331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65" name="Line 332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66" name="Line 333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67" name="Rectangle 334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168" name="Oval 335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169" name="Group 336"/>
              <p:cNvGrpSpPr>
                <a:grpSpLocks/>
              </p:cNvGrpSpPr>
              <p:nvPr/>
            </p:nvGrpSpPr>
            <p:grpSpPr bwMode="auto">
              <a:xfrm>
                <a:off x="2270" y="2884"/>
                <a:ext cx="223" cy="250"/>
                <a:chOff x="2945" y="2425"/>
                <a:chExt cx="226" cy="250"/>
              </a:xfrm>
            </p:grpSpPr>
            <p:sp>
              <p:nvSpPr>
                <p:cNvPr id="130170" name="Rectangle 3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71" name="Text Box 338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B</a:t>
                  </a:r>
                  <a:endParaRPr lang="en-US"/>
                </a:p>
              </p:txBody>
            </p:sp>
          </p:grpSp>
        </p:grpSp>
        <p:sp>
          <p:nvSpPr>
            <p:cNvPr id="130155" name="Freeform 339"/>
            <p:cNvSpPr>
              <a:spLocks/>
            </p:cNvSpPr>
            <p:nvPr/>
          </p:nvSpPr>
          <p:spPr bwMode="auto">
            <a:xfrm flipH="1">
              <a:off x="2505" y="2819"/>
              <a:ext cx="198" cy="156"/>
            </a:xfrm>
            <a:custGeom>
              <a:avLst/>
              <a:gdLst>
                <a:gd name="T0" fmla="*/ 0 w 342"/>
                <a:gd name="T1" fmla="*/ 39 h 186"/>
                <a:gd name="T2" fmla="*/ 3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56" name="Freeform 340"/>
            <p:cNvSpPr>
              <a:spLocks/>
            </p:cNvSpPr>
            <p:nvPr/>
          </p:nvSpPr>
          <p:spPr bwMode="auto">
            <a:xfrm flipH="1" flipV="1">
              <a:off x="2484" y="3125"/>
              <a:ext cx="180" cy="141"/>
            </a:xfrm>
            <a:custGeom>
              <a:avLst/>
              <a:gdLst>
                <a:gd name="T0" fmla="*/ 0 w 342"/>
                <a:gd name="T1" fmla="*/ 15 h 186"/>
                <a:gd name="T2" fmla="*/ 1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57" name="Freeform 341"/>
            <p:cNvSpPr>
              <a:spLocks/>
            </p:cNvSpPr>
            <p:nvPr/>
          </p:nvSpPr>
          <p:spPr bwMode="auto">
            <a:xfrm flipV="1">
              <a:off x="2031" y="3107"/>
              <a:ext cx="204" cy="156"/>
            </a:xfrm>
            <a:custGeom>
              <a:avLst/>
              <a:gdLst>
                <a:gd name="T0" fmla="*/ 0 w 342"/>
                <a:gd name="T1" fmla="*/ 39 h 186"/>
                <a:gd name="T2" fmla="*/ 4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58" name="Freeform 342"/>
            <p:cNvSpPr>
              <a:spLocks/>
            </p:cNvSpPr>
            <p:nvPr/>
          </p:nvSpPr>
          <p:spPr bwMode="auto">
            <a:xfrm flipH="1" flipV="1">
              <a:off x="2400" y="3086"/>
              <a:ext cx="189" cy="153"/>
            </a:xfrm>
            <a:custGeom>
              <a:avLst/>
              <a:gdLst>
                <a:gd name="T0" fmla="*/ 0 w 342"/>
                <a:gd name="T1" fmla="*/ 32 h 186"/>
                <a:gd name="T2" fmla="*/ 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59" name="Freeform 343"/>
            <p:cNvSpPr>
              <a:spLocks/>
            </p:cNvSpPr>
            <p:nvPr/>
          </p:nvSpPr>
          <p:spPr bwMode="auto">
            <a:xfrm flipH="1">
              <a:off x="2124" y="3083"/>
              <a:ext cx="174" cy="147"/>
            </a:xfrm>
            <a:custGeom>
              <a:avLst/>
              <a:gdLst>
                <a:gd name="T0" fmla="*/ 0 w 342"/>
                <a:gd name="T1" fmla="*/ 22 h 186"/>
                <a:gd name="T2" fmla="*/ 1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60" name="Text Box 344"/>
            <p:cNvSpPr txBox="1">
              <a:spLocks noChangeArrowheads="1"/>
            </p:cNvSpPr>
            <p:nvPr/>
          </p:nvSpPr>
          <p:spPr bwMode="auto">
            <a:xfrm>
              <a:off x="1729" y="3612"/>
              <a:ext cx="1383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given these costs,</a:t>
              </a:r>
            </a:p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find new routing….</a:t>
              </a:r>
            </a:p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resulting in new costs</a:t>
              </a:r>
            </a:p>
          </p:txBody>
        </p:sp>
        <p:sp>
          <p:nvSpPr>
            <p:cNvPr id="130161" name="Line 345"/>
            <p:cNvSpPr>
              <a:spLocks noChangeShapeType="1"/>
            </p:cNvSpPr>
            <p:nvPr/>
          </p:nvSpPr>
          <p:spPr bwMode="auto">
            <a:xfrm flipV="1">
              <a:off x="2358" y="3407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62" name="Line 346"/>
            <p:cNvSpPr>
              <a:spLocks noChangeShapeType="1"/>
            </p:cNvSpPr>
            <p:nvPr/>
          </p:nvSpPr>
          <p:spPr bwMode="auto">
            <a:xfrm flipV="1">
              <a:off x="1938" y="3119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63" name="Line 347"/>
            <p:cNvSpPr>
              <a:spLocks noChangeShapeType="1"/>
            </p:cNvSpPr>
            <p:nvPr/>
          </p:nvSpPr>
          <p:spPr bwMode="auto">
            <a:xfrm flipV="1">
              <a:off x="2778" y="3122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1124" name="Freeform 228"/>
          <p:cNvSpPr>
            <a:spLocks/>
          </p:cNvSpPr>
          <p:nvPr/>
        </p:nvSpPr>
        <p:spPr bwMode="auto">
          <a:xfrm>
            <a:off x="5219700" y="4332288"/>
            <a:ext cx="1181100" cy="952500"/>
          </a:xfrm>
          <a:custGeom>
            <a:avLst/>
            <a:gdLst>
              <a:gd name="T0" fmla="*/ 0 w 744"/>
              <a:gd name="T1" fmla="*/ 2147483647 h 600"/>
              <a:gd name="T2" fmla="*/ 2147483647 w 744"/>
              <a:gd name="T3" fmla="*/ 2147483647 h 600"/>
              <a:gd name="T4" fmla="*/ 2147483647 w 744"/>
              <a:gd name="T5" fmla="*/ 2147483647 h 600"/>
              <a:gd name="T6" fmla="*/ 2147483647 w 744"/>
              <a:gd name="T7" fmla="*/ 2147483647 h 600"/>
              <a:gd name="T8" fmla="*/ 2147483647 w 744"/>
              <a:gd name="T9" fmla="*/ 0 h 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4"/>
              <a:gd name="T16" fmla="*/ 0 h 600"/>
              <a:gd name="T17" fmla="*/ 744 w 744"/>
              <a:gd name="T18" fmla="*/ 600 h 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4" h="600">
                <a:moveTo>
                  <a:pt x="0" y="294"/>
                </a:moveTo>
                <a:lnTo>
                  <a:pt x="387" y="600"/>
                </a:lnTo>
                <a:lnTo>
                  <a:pt x="744" y="304"/>
                </a:lnTo>
                <a:lnTo>
                  <a:pt x="429" y="66"/>
                </a:lnTo>
                <a:lnTo>
                  <a:pt x="354" y="0"/>
                </a:ln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721280" name="Group 348"/>
          <p:cNvGrpSpPr>
            <a:grpSpLocks/>
          </p:cNvGrpSpPr>
          <p:nvPr/>
        </p:nvGrpSpPr>
        <p:grpSpPr bwMode="auto">
          <a:xfrm>
            <a:off x="5137150" y="4410075"/>
            <a:ext cx="1493838" cy="990600"/>
            <a:chOff x="-186" y="1184"/>
            <a:chExt cx="941" cy="624"/>
          </a:xfrm>
        </p:grpSpPr>
        <p:sp>
          <p:nvSpPr>
            <p:cNvPr id="130143" name="Text Box 270"/>
            <p:cNvSpPr txBox="1">
              <a:spLocks noChangeArrowheads="1"/>
            </p:cNvSpPr>
            <p:nvPr/>
          </p:nvSpPr>
          <p:spPr bwMode="auto">
            <a:xfrm>
              <a:off x="-186" y="1199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130144" name="Text Box 274"/>
            <p:cNvSpPr txBox="1">
              <a:spLocks noChangeArrowheads="1"/>
            </p:cNvSpPr>
            <p:nvPr/>
          </p:nvSpPr>
          <p:spPr bwMode="auto">
            <a:xfrm>
              <a:off x="450" y="1184"/>
              <a:ext cx="30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2+e</a:t>
              </a:r>
            </a:p>
          </p:txBody>
        </p:sp>
        <p:sp>
          <p:nvSpPr>
            <p:cNvPr id="130145" name="Text Box 275"/>
            <p:cNvSpPr txBox="1">
              <a:spLocks noChangeArrowheads="1"/>
            </p:cNvSpPr>
            <p:nvPr/>
          </p:nvSpPr>
          <p:spPr bwMode="auto">
            <a:xfrm>
              <a:off x="340" y="1616"/>
              <a:ext cx="30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1+e</a:t>
              </a:r>
            </a:p>
          </p:txBody>
        </p:sp>
        <p:sp>
          <p:nvSpPr>
            <p:cNvPr id="130146" name="Text Box 276"/>
            <p:cNvSpPr txBox="1">
              <a:spLocks noChangeArrowheads="1"/>
            </p:cNvSpPr>
            <p:nvPr/>
          </p:nvSpPr>
          <p:spPr bwMode="auto">
            <a:xfrm>
              <a:off x="-132" y="1580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  <p:sp>
          <p:nvSpPr>
            <p:cNvPr id="130147" name="Text Box 279"/>
            <p:cNvSpPr txBox="1">
              <a:spLocks noChangeArrowheads="1"/>
            </p:cNvSpPr>
            <p:nvPr/>
          </p:nvSpPr>
          <p:spPr bwMode="auto">
            <a:xfrm>
              <a:off x="79" y="1436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130148" name="Text Box 280"/>
            <p:cNvSpPr txBox="1">
              <a:spLocks noChangeArrowheads="1"/>
            </p:cNvSpPr>
            <p:nvPr/>
          </p:nvSpPr>
          <p:spPr bwMode="auto">
            <a:xfrm>
              <a:off x="261" y="1430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</p:grpSp>
      <p:grpSp>
        <p:nvGrpSpPr>
          <p:cNvPr id="721281" name="Group 349"/>
          <p:cNvGrpSpPr>
            <a:grpSpLocks/>
          </p:cNvGrpSpPr>
          <p:nvPr/>
        </p:nvGrpSpPr>
        <p:grpSpPr bwMode="auto">
          <a:xfrm>
            <a:off x="6967538" y="4195763"/>
            <a:ext cx="2195512" cy="2293937"/>
            <a:chOff x="1729" y="2639"/>
            <a:chExt cx="1383" cy="1445"/>
          </a:xfrm>
        </p:grpSpPr>
        <p:sp>
          <p:nvSpPr>
            <p:cNvPr id="130095" name="Freeform 350"/>
            <p:cNvSpPr>
              <a:spLocks/>
            </p:cNvSpPr>
            <p:nvPr/>
          </p:nvSpPr>
          <p:spPr bwMode="auto">
            <a:xfrm>
              <a:off x="1752" y="2639"/>
              <a:ext cx="1225" cy="854"/>
            </a:xfrm>
            <a:custGeom>
              <a:avLst/>
              <a:gdLst>
                <a:gd name="T0" fmla="*/ 0 w 1225"/>
                <a:gd name="T1" fmla="*/ 387 h 854"/>
                <a:gd name="T2" fmla="*/ 168 w 1225"/>
                <a:gd name="T3" fmla="*/ 162 h 854"/>
                <a:gd name="T4" fmla="*/ 486 w 1225"/>
                <a:gd name="T5" fmla="*/ 18 h 854"/>
                <a:gd name="T6" fmla="*/ 822 w 1225"/>
                <a:gd name="T7" fmla="*/ 30 h 854"/>
                <a:gd name="T8" fmla="*/ 1152 w 1225"/>
                <a:gd name="T9" fmla="*/ 267 h 854"/>
                <a:gd name="T10" fmla="*/ 1188 w 1225"/>
                <a:gd name="T11" fmla="*/ 537 h 854"/>
                <a:gd name="T12" fmla="*/ 927 w 1225"/>
                <a:gd name="T13" fmla="*/ 780 h 854"/>
                <a:gd name="T14" fmla="*/ 447 w 1225"/>
                <a:gd name="T15" fmla="*/ 837 h 854"/>
                <a:gd name="T16" fmla="*/ 177 w 1225"/>
                <a:gd name="T17" fmla="*/ 675 h 854"/>
                <a:gd name="T18" fmla="*/ 0 w 1225"/>
                <a:gd name="T19" fmla="*/ 387 h 8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25"/>
                <a:gd name="T31" fmla="*/ 0 h 854"/>
                <a:gd name="T32" fmla="*/ 1225 w 1225"/>
                <a:gd name="T33" fmla="*/ 854 h 8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25" h="854">
                  <a:moveTo>
                    <a:pt x="0" y="387"/>
                  </a:moveTo>
                  <a:cubicBezTo>
                    <a:pt x="0" y="243"/>
                    <a:pt x="87" y="223"/>
                    <a:pt x="168" y="162"/>
                  </a:cubicBezTo>
                  <a:cubicBezTo>
                    <a:pt x="249" y="101"/>
                    <a:pt x="377" y="40"/>
                    <a:pt x="486" y="18"/>
                  </a:cubicBezTo>
                  <a:cubicBezTo>
                    <a:pt x="615" y="6"/>
                    <a:pt x="684" y="0"/>
                    <a:pt x="822" y="30"/>
                  </a:cubicBezTo>
                  <a:cubicBezTo>
                    <a:pt x="960" y="60"/>
                    <a:pt x="1099" y="169"/>
                    <a:pt x="1152" y="267"/>
                  </a:cubicBezTo>
                  <a:cubicBezTo>
                    <a:pt x="1213" y="351"/>
                    <a:pt x="1225" y="452"/>
                    <a:pt x="1188" y="537"/>
                  </a:cubicBezTo>
                  <a:cubicBezTo>
                    <a:pt x="1151" y="622"/>
                    <a:pt x="1050" y="730"/>
                    <a:pt x="927" y="780"/>
                  </a:cubicBezTo>
                  <a:cubicBezTo>
                    <a:pt x="804" y="830"/>
                    <a:pt x="572" y="854"/>
                    <a:pt x="447" y="837"/>
                  </a:cubicBezTo>
                  <a:cubicBezTo>
                    <a:pt x="322" y="820"/>
                    <a:pt x="251" y="750"/>
                    <a:pt x="177" y="675"/>
                  </a:cubicBezTo>
                  <a:cubicBezTo>
                    <a:pt x="103" y="600"/>
                    <a:pt x="0" y="531"/>
                    <a:pt x="0" y="387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96" name="Freeform 351"/>
            <p:cNvSpPr>
              <a:spLocks/>
            </p:cNvSpPr>
            <p:nvPr/>
          </p:nvSpPr>
          <p:spPr bwMode="auto">
            <a:xfrm>
              <a:off x="2010" y="2852"/>
              <a:ext cx="246" cy="132"/>
            </a:xfrm>
            <a:custGeom>
              <a:avLst/>
              <a:gdLst>
                <a:gd name="T0" fmla="*/ 0 w 342"/>
                <a:gd name="T1" fmla="*/ 9 h 186"/>
                <a:gd name="T2" fmla="*/ 17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0097" name="Group 352"/>
            <p:cNvGrpSpPr>
              <a:grpSpLocks/>
            </p:cNvGrpSpPr>
            <p:nvPr/>
          </p:nvGrpSpPr>
          <p:grpSpPr bwMode="auto">
            <a:xfrm>
              <a:off x="2203" y="2652"/>
              <a:ext cx="316" cy="250"/>
              <a:chOff x="1747" y="3190"/>
              <a:chExt cx="316" cy="250"/>
            </a:xfrm>
          </p:grpSpPr>
          <p:sp>
            <p:nvSpPr>
              <p:cNvPr id="130135" name="Oval 353"/>
              <p:cNvSpPr>
                <a:spLocks noChangeArrowheads="1"/>
              </p:cNvSpPr>
              <p:nvPr/>
            </p:nvSpPr>
            <p:spPr bwMode="auto">
              <a:xfrm>
                <a:off x="1750" y="330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36" name="Line 354"/>
              <p:cNvSpPr>
                <a:spLocks noChangeShapeType="1"/>
              </p:cNvSpPr>
              <p:nvPr/>
            </p:nvSpPr>
            <p:spPr bwMode="auto">
              <a:xfrm>
                <a:off x="1750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37" name="Line 355"/>
              <p:cNvSpPr>
                <a:spLocks noChangeShapeType="1"/>
              </p:cNvSpPr>
              <p:nvPr/>
            </p:nvSpPr>
            <p:spPr bwMode="auto">
              <a:xfrm>
                <a:off x="2063" y="330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38" name="Rectangle 356"/>
              <p:cNvSpPr>
                <a:spLocks noChangeArrowheads="1"/>
              </p:cNvSpPr>
              <p:nvPr/>
            </p:nvSpPr>
            <p:spPr bwMode="auto">
              <a:xfrm>
                <a:off x="1750" y="330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139" name="Oval 357"/>
              <p:cNvSpPr>
                <a:spLocks noChangeArrowheads="1"/>
              </p:cNvSpPr>
              <p:nvPr/>
            </p:nvSpPr>
            <p:spPr bwMode="auto">
              <a:xfrm>
                <a:off x="1747" y="324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140" name="Group 358"/>
              <p:cNvGrpSpPr>
                <a:grpSpLocks/>
              </p:cNvGrpSpPr>
              <p:nvPr/>
            </p:nvGrpSpPr>
            <p:grpSpPr bwMode="auto">
              <a:xfrm>
                <a:off x="1790" y="3190"/>
                <a:ext cx="223" cy="250"/>
                <a:chOff x="2945" y="2425"/>
                <a:chExt cx="226" cy="250"/>
              </a:xfrm>
            </p:grpSpPr>
            <p:sp>
              <p:nvSpPr>
                <p:cNvPr id="130141" name="Rectangle 359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42" name="Text Box 360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A</a:t>
                  </a:r>
                  <a:endParaRPr lang="en-US"/>
                </a:p>
              </p:txBody>
            </p:sp>
          </p:grpSp>
        </p:grpSp>
        <p:grpSp>
          <p:nvGrpSpPr>
            <p:cNvPr id="130098" name="Group 361"/>
            <p:cNvGrpSpPr>
              <a:grpSpLocks/>
            </p:cNvGrpSpPr>
            <p:nvPr/>
          </p:nvGrpSpPr>
          <p:grpSpPr bwMode="auto">
            <a:xfrm>
              <a:off x="1795" y="2907"/>
              <a:ext cx="316" cy="250"/>
              <a:chOff x="2221" y="3571"/>
              <a:chExt cx="316" cy="250"/>
            </a:xfrm>
          </p:grpSpPr>
          <p:sp>
            <p:nvSpPr>
              <p:cNvPr id="130127" name="Oval 362"/>
              <p:cNvSpPr>
                <a:spLocks noChangeArrowheads="1"/>
              </p:cNvSpPr>
              <p:nvPr/>
            </p:nvSpPr>
            <p:spPr bwMode="auto">
              <a:xfrm>
                <a:off x="2224" y="369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28" name="Line 363"/>
              <p:cNvSpPr>
                <a:spLocks noChangeShapeType="1"/>
              </p:cNvSpPr>
              <p:nvPr/>
            </p:nvSpPr>
            <p:spPr bwMode="auto">
              <a:xfrm>
                <a:off x="2224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29" name="Line 364"/>
              <p:cNvSpPr>
                <a:spLocks noChangeShapeType="1"/>
              </p:cNvSpPr>
              <p:nvPr/>
            </p:nvSpPr>
            <p:spPr bwMode="auto">
              <a:xfrm>
                <a:off x="2537" y="368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30" name="Rectangle 365"/>
              <p:cNvSpPr>
                <a:spLocks noChangeArrowheads="1"/>
              </p:cNvSpPr>
              <p:nvPr/>
            </p:nvSpPr>
            <p:spPr bwMode="auto">
              <a:xfrm>
                <a:off x="2224" y="368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131" name="Oval 366"/>
              <p:cNvSpPr>
                <a:spLocks noChangeArrowheads="1"/>
              </p:cNvSpPr>
              <p:nvPr/>
            </p:nvSpPr>
            <p:spPr bwMode="auto">
              <a:xfrm>
                <a:off x="2221" y="362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132" name="Group 367"/>
              <p:cNvGrpSpPr>
                <a:grpSpLocks/>
              </p:cNvGrpSpPr>
              <p:nvPr/>
            </p:nvGrpSpPr>
            <p:grpSpPr bwMode="auto">
              <a:xfrm>
                <a:off x="2275" y="3571"/>
                <a:ext cx="232" cy="250"/>
                <a:chOff x="2941" y="2425"/>
                <a:chExt cx="235" cy="250"/>
              </a:xfrm>
            </p:grpSpPr>
            <p:sp>
              <p:nvSpPr>
                <p:cNvPr id="130133" name="Rectangle 36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6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34" name="Text Box 369"/>
                <p:cNvSpPr txBox="1">
                  <a:spLocks noChangeArrowheads="1"/>
                </p:cNvSpPr>
                <p:nvPr/>
              </p:nvSpPr>
              <p:spPr bwMode="auto">
                <a:xfrm>
                  <a:off x="2941" y="2425"/>
                  <a:ext cx="23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D</a:t>
                  </a:r>
                  <a:endParaRPr lang="en-US"/>
                </a:p>
              </p:txBody>
            </p:sp>
          </p:grpSp>
        </p:grpSp>
        <p:grpSp>
          <p:nvGrpSpPr>
            <p:cNvPr id="130099" name="Group 370"/>
            <p:cNvGrpSpPr>
              <a:grpSpLocks/>
            </p:cNvGrpSpPr>
            <p:nvPr/>
          </p:nvGrpSpPr>
          <p:grpSpPr bwMode="auto">
            <a:xfrm>
              <a:off x="2195" y="3198"/>
              <a:ext cx="315" cy="250"/>
              <a:chOff x="2903" y="2884"/>
              <a:chExt cx="315" cy="250"/>
            </a:xfrm>
          </p:grpSpPr>
          <p:grpSp>
            <p:nvGrpSpPr>
              <p:cNvPr id="130118" name="Group 371"/>
              <p:cNvGrpSpPr>
                <a:grpSpLocks/>
              </p:cNvGrpSpPr>
              <p:nvPr/>
            </p:nvGrpSpPr>
            <p:grpSpPr bwMode="auto">
              <a:xfrm>
                <a:off x="2903" y="2938"/>
                <a:ext cx="315" cy="144"/>
                <a:chOff x="2903" y="2938"/>
                <a:chExt cx="315" cy="144"/>
              </a:xfrm>
            </p:grpSpPr>
            <p:sp>
              <p:nvSpPr>
                <p:cNvPr id="130122" name="Oval 372"/>
                <p:cNvSpPr>
                  <a:spLocks noChangeArrowheads="1"/>
                </p:cNvSpPr>
                <p:nvPr/>
              </p:nvSpPr>
              <p:spPr bwMode="auto">
                <a:xfrm>
                  <a:off x="2903" y="3001"/>
                  <a:ext cx="312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23" name="Line 373"/>
                <p:cNvSpPr>
                  <a:spLocks noChangeShapeType="1"/>
                </p:cNvSpPr>
                <p:nvPr/>
              </p:nvSpPr>
              <p:spPr bwMode="auto">
                <a:xfrm>
                  <a:off x="2903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24" name="Line 374"/>
                <p:cNvSpPr>
                  <a:spLocks noChangeShapeType="1"/>
                </p:cNvSpPr>
                <p:nvPr/>
              </p:nvSpPr>
              <p:spPr bwMode="auto">
                <a:xfrm>
                  <a:off x="3215" y="2994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25" name="Rectangle 375"/>
                <p:cNvSpPr>
                  <a:spLocks noChangeArrowheads="1"/>
                </p:cNvSpPr>
                <p:nvPr/>
              </p:nvSpPr>
              <p:spPr bwMode="auto">
                <a:xfrm>
                  <a:off x="2903" y="2994"/>
                  <a:ext cx="309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30126" name="Oval 376"/>
                <p:cNvSpPr>
                  <a:spLocks noChangeArrowheads="1"/>
                </p:cNvSpPr>
                <p:nvPr/>
              </p:nvSpPr>
              <p:spPr bwMode="auto">
                <a:xfrm>
                  <a:off x="2906" y="2938"/>
                  <a:ext cx="312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119" name="Group 377"/>
              <p:cNvGrpSpPr>
                <a:grpSpLocks/>
              </p:cNvGrpSpPr>
              <p:nvPr/>
            </p:nvGrpSpPr>
            <p:grpSpPr bwMode="auto">
              <a:xfrm>
                <a:off x="2949" y="2884"/>
                <a:ext cx="232" cy="250"/>
                <a:chOff x="2940" y="2425"/>
                <a:chExt cx="235" cy="250"/>
              </a:xfrm>
            </p:grpSpPr>
            <p:sp>
              <p:nvSpPr>
                <p:cNvPr id="130120" name="Rectangle 37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6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21" name="Text Box 379"/>
                <p:cNvSpPr txBox="1">
                  <a:spLocks noChangeArrowheads="1"/>
                </p:cNvSpPr>
                <p:nvPr/>
              </p:nvSpPr>
              <p:spPr bwMode="auto">
                <a:xfrm>
                  <a:off x="2940" y="2425"/>
                  <a:ext cx="23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C</a:t>
                  </a:r>
                  <a:endParaRPr lang="en-US"/>
                </a:p>
              </p:txBody>
            </p:sp>
          </p:grpSp>
        </p:grpSp>
        <p:grpSp>
          <p:nvGrpSpPr>
            <p:cNvPr id="130100" name="Group 380"/>
            <p:cNvGrpSpPr>
              <a:grpSpLocks/>
            </p:cNvGrpSpPr>
            <p:nvPr/>
          </p:nvGrpSpPr>
          <p:grpSpPr bwMode="auto">
            <a:xfrm>
              <a:off x="2607" y="2916"/>
              <a:ext cx="316" cy="250"/>
              <a:chOff x="2217" y="2884"/>
              <a:chExt cx="316" cy="250"/>
            </a:xfrm>
          </p:grpSpPr>
          <p:sp>
            <p:nvSpPr>
              <p:cNvPr id="130110" name="Oval 381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11" name="Line 382"/>
              <p:cNvSpPr>
                <a:spLocks noChangeShapeType="1"/>
              </p:cNvSpPr>
              <p:nvPr/>
            </p:nvSpPr>
            <p:spPr bwMode="auto">
              <a:xfrm>
                <a:off x="2220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12" name="Line 383"/>
              <p:cNvSpPr>
                <a:spLocks noChangeShapeType="1"/>
              </p:cNvSpPr>
              <p:nvPr/>
            </p:nvSpPr>
            <p:spPr bwMode="auto">
              <a:xfrm>
                <a:off x="2533" y="2998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113" name="Rectangle 384"/>
              <p:cNvSpPr>
                <a:spLocks noChangeArrowheads="1"/>
              </p:cNvSpPr>
              <p:nvPr/>
            </p:nvSpPr>
            <p:spPr bwMode="auto">
              <a:xfrm>
                <a:off x="2220" y="2998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0114" name="Oval 385"/>
              <p:cNvSpPr>
                <a:spLocks noChangeArrowheads="1"/>
              </p:cNvSpPr>
              <p:nvPr/>
            </p:nvSpPr>
            <p:spPr bwMode="auto">
              <a:xfrm>
                <a:off x="2217" y="293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0115" name="Group 386"/>
              <p:cNvGrpSpPr>
                <a:grpSpLocks/>
              </p:cNvGrpSpPr>
              <p:nvPr/>
            </p:nvGrpSpPr>
            <p:grpSpPr bwMode="auto">
              <a:xfrm>
                <a:off x="2270" y="2884"/>
                <a:ext cx="223" cy="250"/>
                <a:chOff x="2945" y="2425"/>
                <a:chExt cx="226" cy="250"/>
              </a:xfrm>
            </p:grpSpPr>
            <p:sp>
              <p:nvSpPr>
                <p:cNvPr id="130116" name="Rectangle 38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17" name="Text Box 388"/>
                <p:cNvSpPr txBox="1">
                  <a:spLocks noChangeArrowheads="1"/>
                </p:cNvSpPr>
                <p:nvPr/>
              </p:nvSpPr>
              <p:spPr bwMode="auto">
                <a:xfrm>
                  <a:off x="2945" y="2425"/>
                  <a:ext cx="22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B</a:t>
                  </a:r>
                  <a:endParaRPr lang="en-US"/>
                </a:p>
              </p:txBody>
            </p:sp>
          </p:grpSp>
        </p:grpSp>
        <p:sp>
          <p:nvSpPr>
            <p:cNvPr id="130101" name="Freeform 389"/>
            <p:cNvSpPr>
              <a:spLocks/>
            </p:cNvSpPr>
            <p:nvPr/>
          </p:nvSpPr>
          <p:spPr bwMode="auto">
            <a:xfrm flipH="1">
              <a:off x="2505" y="2819"/>
              <a:ext cx="198" cy="156"/>
            </a:xfrm>
            <a:custGeom>
              <a:avLst/>
              <a:gdLst>
                <a:gd name="T0" fmla="*/ 0 w 342"/>
                <a:gd name="T1" fmla="*/ 39 h 186"/>
                <a:gd name="T2" fmla="*/ 3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02" name="Freeform 390"/>
            <p:cNvSpPr>
              <a:spLocks/>
            </p:cNvSpPr>
            <p:nvPr/>
          </p:nvSpPr>
          <p:spPr bwMode="auto">
            <a:xfrm flipH="1" flipV="1">
              <a:off x="2484" y="3125"/>
              <a:ext cx="180" cy="141"/>
            </a:xfrm>
            <a:custGeom>
              <a:avLst/>
              <a:gdLst>
                <a:gd name="T0" fmla="*/ 0 w 342"/>
                <a:gd name="T1" fmla="*/ 15 h 186"/>
                <a:gd name="T2" fmla="*/ 1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03" name="Freeform 391"/>
            <p:cNvSpPr>
              <a:spLocks/>
            </p:cNvSpPr>
            <p:nvPr/>
          </p:nvSpPr>
          <p:spPr bwMode="auto">
            <a:xfrm flipV="1">
              <a:off x="2031" y="3107"/>
              <a:ext cx="204" cy="156"/>
            </a:xfrm>
            <a:custGeom>
              <a:avLst/>
              <a:gdLst>
                <a:gd name="T0" fmla="*/ 0 w 342"/>
                <a:gd name="T1" fmla="*/ 39 h 186"/>
                <a:gd name="T2" fmla="*/ 4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04" name="Freeform 392"/>
            <p:cNvSpPr>
              <a:spLocks/>
            </p:cNvSpPr>
            <p:nvPr/>
          </p:nvSpPr>
          <p:spPr bwMode="auto">
            <a:xfrm flipH="1" flipV="1">
              <a:off x="2400" y="3086"/>
              <a:ext cx="189" cy="153"/>
            </a:xfrm>
            <a:custGeom>
              <a:avLst/>
              <a:gdLst>
                <a:gd name="T0" fmla="*/ 0 w 342"/>
                <a:gd name="T1" fmla="*/ 32 h 186"/>
                <a:gd name="T2" fmla="*/ 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05" name="Freeform 393"/>
            <p:cNvSpPr>
              <a:spLocks/>
            </p:cNvSpPr>
            <p:nvPr/>
          </p:nvSpPr>
          <p:spPr bwMode="auto">
            <a:xfrm flipH="1">
              <a:off x="2124" y="3083"/>
              <a:ext cx="174" cy="147"/>
            </a:xfrm>
            <a:custGeom>
              <a:avLst/>
              <a:gdLst>
                <a:gd name="T0" fmla="*/ 0 w 342"/>
                <a:gd name="T1" fmla="*/ 22 h 186"/>
                <a:gd name="T2" fmla="*/ 1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06" name="Text Box 394"/>
            <p:cNvSpPr txBox="1">
              <a:spLocks noChangeArrowheads="1"/>
            </p:cNvSpPr>
            <p:nvPr/>
          </p:nvSpPr>
          <p:spPr bwMode="auto">
            <a:xfrm>
              <a:off x="1729" y="3612"/>
              <a:ext cx="1383" cy="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given these costs,</a:t>
              </a:r>
            </a:p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find new routing….</a:t>
              </a:r>
            </a:p>
            <a:p>
              <a:pPr algn="ctr">
                <a:lnSpc>
                  <a:spcPct val="80000"/>
                </a:lnSpc>
              </a:pPr>
              <a:r>
                <a:rPr lang="en-US" sz="1800">
                  <a:solidFill>
                    <a:srgbClr val="000099"/>
                  </a:solidFill>
                  <a:latin typeface="Gill Sans MT" charset="0"/>
                </a:rPr>
                <a:t>resulting in new costs</a:t>
              </a:r>
            </a:p>
          </p:txBody>
        </p:sp>
        <p:sp>
          <p:nvSpPr>
            <p:cNvPr id="130107" name="Line 395"/>
            <p:cNvSpPr>
              <a:spLocks noChangeShapeType="1"/>
            </p:cNvSpPr>
            <p:nvPr/>
          </p:nvSpPr>
          <p:spPr bwMode="auto">
            <a:xfrm flipV="1">
              <a:off x="2358" y="3407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08" name="Line 396"/>
            <p:cNvSpPr>
              <a:spLocks noChangeShapeType="1"/>
            </p:cNvSpPr>
            <p:nvPr/>
          </p:nvSpPr>
          <p:spPr bwMode="auto">
            <a:xfrm flipV="1">
              <a:off x="1938" y="3119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09" name="Line 397"/>
            <p:cNvSpPr>
              <a:spLocks noChangeShapeType="1"/>
            </p:cNvSpPr>
            <p:nvPr/>
          </p:nvSpPr>
          <p:spPr bwMode="auto">
            <a:xfrm flipV="1">
              <a:off x="2778" y="3122"/>
              <a:ext cx="0" cy="1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1294" name="Freeform 398"/>
          <p:cNvSpPr>
            <a:spLocks/>
          </p:cNvSpPr>
          <p:nvPr/>
        </p:nvSpPr>
        <p:spPr bwMode="auto">
          <a:xfrm>
            <a:off x="7366000" y="4397375"/>
            <a:ext cx="1193800" cy="866775"/>
          </a:xfrm>
          <a:custGeom>
            <a:avLst/>
            <a:gdLst>
              <a:gd name="T0" fmla="*/ 2147483647 w 752"/>
              <a:gd name="T1" fmla="*/ 2147483647 h 546"/>
              <a:gd name="T2" fmla="*/ 2147483647 w 752"/>
              <a:gd name="T3" fmla="*/ 2147483647 h 546"/>
              <a:gd name="T4" fmla="*/ 0 w 752"/>
              <a:gd name="T5" fmla="*/ 2147483647 h 546"/>
              <a:gd name="T6" fmla="*/ 2147483647 w 752"/>
              <a:gd name="T7" fmla="*/ 0 h 546"/>
              <a:gd name="T8" fmla="*/ 0 60000 65536"/>
              <a:gd name="T9" fmla="*/ 0 60000 65536"/>
              <a:gd name="T10" fmla="*/ 0 60000 65536"/>
              <a:gd name="T11" fmla="*/ 0 60000 65536"/>
              <a:gd name="T12" fmla="*/ 0 w 752"/>
              <a:gd name="T13" fmla="*/ 0 h 546"/>
              <a:gd name="T14" fmla="*/ 752 w 752"/>
              <a:gd name="T15" fmla="*/ 546 h 5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2" h="546">
                <a:moveTo>
                  <a:pt x="752" y="264"/>
                </a:moveTo>
                <a:lnTo>
                  <a:pt x="383" y="546"/>
                </a:lnTo>
                <a:lnTo>
                  <a:pt x="0" y="248"/>
                </a:lnTo>
                <a:lnTo>
                  <a:pt x="383" y="0"/>
                </a:ln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721291" name="Group 399"/>
          <p:cNvGrpSpPr>
            <a:grpSpLocks/>
          </p:cNvGrpSpPr>
          <p:nvPr/>
        </p:nvGrpSpPr>
        <p:grpSpPr bwMode="auto">
          <a:xfrm>
            <a:off x="7191375" y="4383088"/>
            <a:ext cx="1430338" cy="966787"/>
            <a:chOff x="1870" y="2772"/>
            <a:chExt cx="901" cy="609"/>
          </a:xfrm>
        </p:grpSpPr>
        <p:sp>
          <p:nvSpPr>
            <p:cNvPr id="130089" name="Text Box 400"/>
            <p:cNvSpPr txBox="1">
              <a:spLocks noChangeArrowheads="1"/>
            </p:cNvSpPr>
            <p:nvPr/>
          </p:nvSpPr>
          <p:spPr bwMode="auto">
            <a:xfrm>
              <a:off x="1870" y="2772"/>
              <a:ext cx="30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2+e</a:t>
              </a:r>
            </a:p>
          </p:txBody>
        </p:sp>
        <p:sp>
          <p:nvSpPr>
            <p:cNvPr id="130090" name="Text Box 401"/>
            <p:cNvSpPr txBox="1">
              <a:spLocks noChangeArrowheads="1"/>
            </p:cNvSpPr>
            <p:nvPr/>
          </p:nvSpPr>
          <p:spPr bwMode="auto">
            <a:xfrm>
              <a:off x="2593" y="2793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130091" name="Text Box 402"/>
            <p:cNvSpPr txBox="1">
              <a:spLocks noChangeArrowheads="1"/>
            </p:cNvSpPr>
            <p:nvPr/>
          </p:nvSpPr>
          <p:spPr bwMode="auto">
            <a:xfrm>
              <a:off x="2501" y="3189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130092" name="Text Box 403"/>
            <p:cNvSpPr txBox="1">
              <a:spLocks noChangeArrowheads="1"/>
            </p:cNvSpPr>
            <p:nvPr/>
          </p:nvSpPr>
          <p:spPr bwMode="auto">
            <a:xfrm>
              <a:off x="1987" y="3153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0</a:t>
              </a:r>
            </a:p>
          </p:txBody>
        </p:sp>
        <p:sp>
          <p:nvSpPr>
            <p:cNvPr id="130093" name="Text Box 404"/>
            <p:cNvSpPr txBox="1">
              <a:spLocks noChangeArrowheads="1"/>
            </p:cNvSpPr>
            <p:nvPr/>
          </p:nvSpPr>
          <p:spPr bwMode="auto">
            <a:xfrm>
              <a:off x="2135" y="3009"/>
              <a:ext cx="30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1+e</a:t>
              </a:r>
            </a:p>
          </p:txBody>
        </p:sp>
        <p:sp>
          <p:nvSpPr>
            <p:cNvPr id="130094" name="Text Box 405"/>
            <p:cNvSpPr txBox="1">
              <a:spLocks noChangeArrowheads="1"/>
            </p:cNvSpPr>
            <p:nvPr/>
          </p:nvSpPr>
          <p:spPr bwMode="auto">
            <a:xfrm>
              <a:off x="2380" y="3003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/>
                <a:t>1</a:t>
              </a:r>
            </a:p>
          </p:txBody>
        </p:sp>
      </p:grpSp>
      <p:sp>
        <p:nvSpPr>
          <p:cNvPr id="23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33627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18</a:t>
            </a:fld>
            <a:endParaRPr lang="en-US" sz="1200" dirty="0">
              <a:latin typeface="Tahoma" charset="0"/>
            </a:endParaRPr>
          </a:p>
        </p:txBody>
      </p:sp>
      <p:sp>
        <p:nvSpPr>
          <p:cNvPr id="2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532813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212981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1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21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2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2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2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2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186" grpId="0" animBg="1"/>
      <p:bldP spid="721124" grpId="0" animBg="1"/>
      <p:bldP spid="72129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5.1 introduction</a:t>
            </a:r>
          </a:p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5.2 routing protocols</a:t>
            </a:r>
          </a:p>
          <a:p>
            <a:pPr>
              <a:lnSpc>
                <a:spcPts val="2580"/>
              </a:lnSpc>
            </a:pP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link state</a:t>
            </a:r>
          </a:p>
          <a:p>
            <a:pPr>
              <a:lnSpc>
                <a:spcPts val="2580"/>
              </a:lnSpc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distance vector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5.3 intra-AS routing in the Internet: OSPF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5.4 routing among the ISPs: BGP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301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461963" indent="-461963"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5.5 The SDN control plane</a:t>
            </a:r>
          </a:p>
        </p:txBody>
      </p:sp>
      <p:sp>
        <p:nvSpPr>
          <p:cNvPr id="43014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Chapter 5: outline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19</a:t>
            </a:fld>
            <a:endParaRPr lang="en-US" sz="1200" dirty="0">
              <a:latin typeface="Tahoma" charset="0"/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3225323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7" name="Picture 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" y="1027113"/>
            <a:ext cx="7324366" cy="229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cs typeface="+mj-cs"/>
              </a:rPr>
              <a:t>Chapter 5: </a:t>
            </a:r>
            <a:r>
              <a:rPr lang="en-US" sz="3600" dirty="0">
                <a:cs typeface="+mj-cs"/>
              </a:rPr>
              <a:t>network layer control plane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0645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 i="1" dirty="0">
                <a:solidFill>
                  <a:srgbClr val="CC0000"/>
                </a:solidFill>
                <a:cs typeface="+mn-cs"/>
              </a:rPr>
              <a:t>chapter goals:</a:t>
            </a:r>
            <a:r>
              <a:rPr lang="en-US" sz="3200" dirty="0">
                <a:solidFill>
                  <a:srgbClr val="CC0000"/>
                </a:solidFill>
                <a:cs typeface="+mn-cs"/>
              </a:rPr>
              <a:t>  </a:t>
            </a:r>
            <a:r>
              <a:rPr lang="en-US" dirty="0">
                <a:cs typeface="+mn-cs"/>
              </a:rPr>
              <a:t>understand principles behind network control plane</a:t>
            </a:r>
          </a:p>
          <a:p>
            <a:pPr>
              <a:defRPr/>
            </a:pPr>
            <a:r>
              <a:rPr lang="en-US" dirty="0">
                <a:cs typeface="+mn-cs"/>
              </a:rPr>
              <a:t>traditional routing algorithms</a:t>
            </a:r>
          </a:p>
          <a:p>
            <a:pPr>
              <a:defRPr/>
            </a:pPr>
            <a:r>
              <a:rPr lang="en-US" dirty="0">
                <a:cs typeface="+mn-cs"/>
              </a:rPr>
              <a:t>SDN controllers</a:t>
            </a:r>
          </a:p>
          <a:p>
            <a:pPr marL="0" indent="0">
              <a:buNone/>
              <a:defRPr/>
            </a:pPr>
            <a:endParaRPr lang="en-US" dirty="0">
              <a:cs typeface="+mn-cs"/>
            </a:endParaRPr>
          </a:p>
          <a:p>
            <a:pPr marL="0" indent="0">
              <a:buNone/>
              <a:defRPr/>
            </a:pPr>
            <a:r>
              <a:rPr lang="en-US" dirty="0">
                <a:cs typeface="+mn-cs"/>
              </a:rPr>
              <a:t>and their instantiation, implementation in the Internet:</a:t>
            </a:r>
          </a:p>
          <a:p>
            <a:pPr>
              <a:defRPr/>
            </a:pPr>
            <a:r>
              <a:rPr lang="en-US" dirty="0">
                <a:cs typeface="+mn-cs"/>
              </a:rPr>
              <a:t>OSPF, BGP, OpenFlow, ODL and ONOS controllers, </a:t>
            </a:r>
            <a:r>
              <a:rPr lang="en-US" i="1" dirty="0">
                <a:solidFill>
                  <a:srgbClr val="FF0000"/>
                </a:solidFill>
                <a:cs typeface="+mn-cs"/>
              </a:rPr>
              <a:t>Ravel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5" y="6475895"/>
            <a:ext cx="458808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099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8" y="942975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5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296863"/>
            <a:ext cx="7772400" cy="841375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Distance vector algorithm </a:t>
            </a:r>
          </a:p>
        </p:txBody>
      </p:sp>
      <p:sp>
        <p:nvSpPr>
          <p:cNvPr id="132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953375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Bellman-Ford equation (dynamic programming)</a:t>
            </a:r>
          </a:p>
          <a:p>
            <a:pPr>
              <a:buFont typeface="Wingdings" charset="0"/>
              <a:buNone/>
            </a:pPr>
            <a:endParaRPr lang="en-US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>
                <a:latin typeface="Gill Sans MT" charset="0"/>
              </a:rPr>
              <a:t>let</a:t>
            </a:r>
          </a:p>
          <a:p>
            <a:pPr>
              <a:buFont typeface="Wingdings" charset="0"/>
              <a:buNone/>
            </a:pPr>
            <a:r>
              <a:rPr lang="en-US">
                <a:latin typeface="Gill Sans MT" charset="0"/>
              </a:rPr>
              <a:t>   d</a:t>
            </a:r>
            <a:r>
              <a:rPr lang="en-US" baseline="-25000">
                <a:latin typeface="Gill Sans MT" charset="0"/>
              </a:rPr>
              <a:t>x</a:t>
            </a:r>
            <a:r>
              <a:rPr lang="en-US">
                <a:latin typeface="Gill Sans MT" charset="0"/>
              </a:rPr>
              <a:t>(y) := cost of least-cost path from x to y</a:t>
            </a:r>
          </a:p>
          <a:p>
            <a:pPr>
              <a:buFont typeface="Wingdings" charset="0"/>
              <a:buNone/>
            </a:pPr>
            <a:r>
              <a:rPr lang="en-US">
                <a:latin typeface="Gill Sans MT" charset="0"/>
              </a:rPr>
              <a:t>then</a:t>
            </a:r>
          </a:p>
          <a:p>
            <a:pPr>
              <a:buFont typeface="Wingdings" charset="0"/>
              <a:buNone/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   </a:t>
            </a:r>
            <a:r>
              <a:rPr lang="en-US" sz="3200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sz="3200" baseline="-25000">
                <a:solidFill>
                  <a:srgbClr val="CC0000"/>
                </a:solidFill>
                <a:latin typeface="Gill Sans MT" charset="0"/>
              </a:rPr>
              <a:t>x</a:t>
            </a:r>
            <a:r>
              <a:rPr lang="en-US" sz="3200">
                <a:solidFill>
                  <a:srgbClr val="CC0000"/>
                </a:solidFill>
                <a:latin typeface="Gill Sans MT" charset="0"/>
              </a:rPr>
              <a:t>(y) = </a:t>
            </a:r>
            <a:r>
              <a:rPr lang="en-US" sz="3200" i="1">
                <a:solidFill>
                  <a:srgbClr val="CC0000"/>
                </a:solidFill>
                <a:latin typeface="Gill Sans MT" charset="0"/>
              </a:rPr>
              <a:t>min</a:t>
            </a:r>
            <a:r>
              <a:rPr lang="en-US" sz="3200">
                <a:solidFill>
                  <a:srgbClr val="CC0000"/>
                </a:solidFill>
                <a:latin typeface="Gill Sans MT" charset="0"/>
              </a:rPr>
              <a:t> {c(x,v) + d</a:t>
            </a:r>
            <a:r>
              <a:rPr lang="en-US" sz="3200" baseline="-25000">
                <a:solidFill>
                  <a:srgbClr val="CC0000"/>
                </a:solidFill>
                <a:latin typeface="Gill Sans MT" charset="0"/>
              </a:rPr>
              <a:t>v</a:t>
            </a:r>
            <a:r>
              <a:rPr lang="en-US" sz="3200">
                <a:solidFill>
                  <a:srgbClr val="CC0000"/>
                </a:solidFill>
                <a:latin typeface="Gill Sans MT" charset="0"/>
              </a:rPr>
              <a:t>(y) }</a:t>
            </a:r>
          </a:p>
          <a:p>
            <a:pPr>
              <a:buFont typeface="Wingdings" charset="0"/>
              <a:buNone/>
            </a:pPr>
            <a:r>
              <a:rPr lang="en-US" sz="3200">
                <a:latin typeface="Gill Sans MT" charset="0"/>
              </a:rPr>
              <a:t>   </a:t>
            </a:r>
          </a:p>
          <a:p>
            <a:pPr>
              <a:buFont typeface="Wingdings" charset="0"/>
              <a:buNone/>
            </a:pPr>
            <a:endParaRPr lang="en-US">
              <a:latin typeface="Gill Sans MT" charset="0"/>
            </a:endParaRPr>
          </a:p>
        </p:txBody>
      </p:sp>
      <p:sp>
        <p:nvSpPr>
          <p:cNvPr id="132102" name="Text Box 5"/>
          <p:cNvSpPr txBox="1">
            <a:spLocks noChangeArrowheads="1"/>
          </p:cNvSpPr>
          <p:nvPr/>
        </p:nvSpPr>
        <p:spPr bwMode="auto">
          <a:xfrm>
            <a:off x="2220913" y="4138613"/>
            <a:ext cx="295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CC0000"/>
                </a:solidFill>
                <a:latin typeface="Comic Sans MS" charset="0"/>
              </a:rPr>
              <a:t>v</a:t>
            </a:r>
          </a:p>
        </p:txBody>
      </p:sp>
      <p:sp>
        <p:nvSpPr>
          <p:cNvPr id="132103" name="Text Box 7"/>
          <p:cNvSpPr txBox="1">
            <a:spLocks noChangeArrowheads="1"/>
          </p:cNvSpPr>
          <p:nvPr/>
        </p:nvSpPr>
        <p:spPr bwMode="auto">
          <a:xfrm>
            <a:off x="3017838" y="5126038"/>
            <a:ext cx="2449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Gill Sans MT" charset="0"/>
              </a:rPr>
              <a:t>cost to neighbor v</a:t>
            </a:r>
          </a:p>
        </p:txBody>
      </p:sp>
      <p:sp>
        <p:nvSpPr>
          <p:cNvPr id="132104" name="Text Box 8"/>
          <p:cNvSpPr txBox="1">
            <a:spLocks noChangeArrowheads="1"/>
          </p:cNvSpPr>
          <p:nvPr/>
        </p:nvSpPr>
        <p:spPr bwMode="auto">
          <a:xfrm>
            <a:off x="2116138" y="5762625"/>
            <a:ext cx="4443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i="1">
                <a:latin typeface="Gill Sans MT" charset="0"/>
              </a:rPr>
              <a:t>min</a:t>
            </a:r>
            <a:r>
              <a:rPr lang="en-US">
                <a:latin typeface="Gill Sans MT" charset="0"/>
              </a:rPr>
              <a:t> taken over all neighbors v of x</a:t>
            </a:r>
          </a:p>
        </p:txBody>
      </p:sp>
      <p:sp>
        <p:nvSpPr>
          <p:cNvPr id="132105" name="Text Box 9"/>
          <p:cNvSpPr txBox="1">
            <a:spLocks noChangeArrowheads="1"/>
          </p:cNvSpPr>
          <p:nvPr/>
        </p:nvSpPr>
        <p:spPr bwMode="auto">
          <a:xfrm>
            <a:off x="4130675" y="4730750"/>
            <a:ext cx="4794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latin typeface="Gill Sans MT" charset="0"/>
              </a:rPr>
              <a:t>cost from neighbor v to destination y</a:t>
            </a:r>
          </a:p>
        </p:txBody>
      </p:sp>
      <p:sp>
        <p:nvSpPr>
          <p:cNvPr id="132106" name="Line 10"/>
          <p:cNvSpPr>
            <a:spLocks noChangeShapeType="1"/>
          </p:cNvSpPr>
          <p:nvPr/>
        </p:nvSpPr>
        <p:spPr bwMode="auto">
          <a:xfrm>
            <a:off x="2363788" y="4549775"/>
            <a:ext cx="0" cy="12827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2107" name="Line 11"/>
          <p:cNvSpPr>
            <a:spLocks noChangeShapeType="1"/>
          </p:cNvSpPr>
          <p:nvPr/>
        </p:nvSpPr>
        <p:spPr bwMode="auto">
          <a:xfrm>
            <a:off x="3344863" y="4359275"/>
            <a:ext cx="0" cy="89217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2108" name="Line 13"/>
          <p:cNvSpPr>
            <a:spLocks noChangeShapeType="1"/>
          </p:cNvSpPr>
          <p:nvPr/>
        </p:nvSpPr>
        <p:spPr bwMode="auto">
          <a:xfrm>
            <a:off x="4649788" y="4427538"/>
            <a:ext cx="0" cy="43497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20</a:t>
            </a:fld>
            <a:endParaRPr lang="en-US" sz="1200" dirty="0">
              <a:latin typeface="Tahoma" charset="0"/>
            </a:endParaRPr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1193936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3" name="Picture 7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839788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6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4625"/>
            <a:ext cx="7772400" cy="874713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Bellman-Ford example </a:t>
            </a:r>
          </a:p>
        </p:txBody>
      </p:sp>
      <p:grpSp>
        <p:nvGrpSpPr>
          <p:cNvPr id="133125" name="Group 3"/>
          <p:cNvGrpSpPr>
            <a:grpSpLocks/>
          </p:cNvGrpSpPr>
          <p:nvPr/>
        </p:nvGrpSpPr>
        <p:grpSpPr bwMode="auto">
          <a:xfrm>
            <a:off x="276225" y="1470025"/>
            <a:ext cx="3571875" cy="2236788"/>
            <a:chOff x="3162" y="1071"/>
            <a:chExt cx="2250" cy="1409"/>
          </a:xfrm>
        </p:grpSpPr>
        <p:sp>
          <p:nvSpPr>
            <p:cNvPr id="133130" name="Freeform 4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1" name="Freeform 5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2" name="Oval 6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3" name="Line 7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4" name="Line 8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5" name="Rectangle 9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3136" name="Oval 10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7" name="Oval 11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8" name="Line 12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9" name="Line 13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0" name="Rectangle 14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3141" name="Oval 15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2" name="Oval 16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3" name="Line 17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4" name="Line 18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5" name="Rectangle 19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3146" name="Oval 20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7" name="Oval 21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8" name="Line 22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49" name="Line 23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0" name="Rectangle 24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3151" name="Oval 25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2" name="Oval 26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3" name="Line 27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4" name="Line 28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5" name="Rectangle 29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3156" name="Oval 30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7" name="Oval 31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8" name="Line 32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59" name="Line 33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0" name="Rectangle 34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33161" name="Oval 35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2" name="Freeform 36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3" name="Freeform 37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4" name="Freeform 38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11993521 h 174"/>
                <a:gd name="T2" fmla="*/ 5035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5" name="Freeform 39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6" name="Freeform 40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7" name="Freeform 41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8" name="Freeform 42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69" name="Freeform 43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70" name="Freeform 44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171" name="Group 45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133197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98" name="Text Box 47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u</a:t>
                </a:r>
                <a:endParaRPr lang="en-US"/>
              </a:p>
            </p:txBody>
          </p:sp>
        </p:grpSp>
        <p:grpSp>
          <p:nvGrpSpPr>
            <p:cNvPr id="133172" name="Group 48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133195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96" name="Text Box 50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y</a:t>
                </a:r>
                <a:endParaRPr lang="en-US"/>
              </a:p>
            </p:txBody>
          </p:sp>
        </p:grpSp>
        <p:grpSp>
          <p:nvGrpSpPr>
            <p:cNvPr id="133173" name="Group 51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133193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94" name="Text Box 53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x</a:t>
                </a:r>
              </a:p>
            </p:txBody>
          </p:sp>
        </p:grpSp>
        <p:grpSp>
          <p:nvGrpSpPr>
            <p:cNvPr id="133174" name="Group 54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133191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92" name="Text Box 56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w</a:t>
                </a:r>
                <a:endParaRPr lang="en-US"/>
              </a:p>
            </p:txBody>
          </p:sp>
        </p:grpSp>
        <p:grpSp>
          <p:nvGrpSpPr>
            <p:cNvPr id="133175" name="Group 57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133189" name="Rectangle 5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90" name="Text Box 59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v</a:t>
                </a:r>
                <a:endParaRPr lang="en-US"/>
              </a:p>
            </p:txBody>
          </p:sp>
        </p:grpSp>
        <p:grpSp>
          <p:nvGrpSpPr>
            <p:cNvPr id="133176" name="Group 60"/>
            <p:cNvGrpSpPr>
              <a:grpSpLocks/>
            </p:cNvGrpSpPr>
            <p:nvPr/>
          </p:nvGrpSpPr>
          <p:grpSpPr bwMode="auto">
            <a:xfrm>
              <a:off x="5025" y="1756"/>
              <a:ext cx="212" cy="288"/>
              <a:chOff x="2949" y="2395"/>
              <a:chExt cx="214" cy="288"/>
            </a:xfrm>
          </p:grpSpPr>
          <p:sp>
            <p:nvSpPr>
              <p:cNvPr id="133187" name="Rectangle 6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88" name="Text Box 62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z</a:t>
                </a:r>
              </a:p>
            </p:txBody>
          </p:sp>
        </p:grpSp>
        <p:sp>
          <p:nvSpPr>
            <p:cNvPr id="133177" name="Text Box 63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33178" name="Text Box 64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33179" name="Text Box 65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33180" name="Text Box 66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33181" name="Text Box 67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33182" name="Text Box 68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33183" name="Text Box 69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33184" name="Text Box 70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  <p:sp>
          <p:nvSpPr>
            <p:cNvPr id="133185" name="Text Box 71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33186" name="Text Box 72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</p:grpSp>
      <p:sp>
        <p:nvSpPr>
          <p:cNvPr id="133126" name="Text Box 73"/>
          <p:cNvSpPr txBox="1">
            <a:spLocks noChangeArrowheads="1"/>
          </p:cNvSpPr>
          <p:nvPr/>
        </p:nvSpPr>
        <p:spPr bwMode="auto">
          <a:xfrm>
            <a:off x="3765550" y="1770063"/>
            <a:ext cx="5045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clearly, d</a:t>
            </a:r>
            <a:r>
              <a:rPr lang="en-US" baseline="-25000"/>
              <a:t>v</a:t>
            </a:r>
            <a:r>
              <a:rPr lang="en-US"/>
              <a:t>(z) = 5, d</a:t>
            </a:r>
            <a:r>
              <a:rPr lang="en-US" baseline="-25000"/>
              <a:t>x</a:t>
            </a:r>
            <a:r>
              <a:rPr lang="en-US"/>
              <a:t>(z) = 3, d</a:t>
            </a:r>
            <a:r>
              <a:rPr lang="en-US" baseline="-25000"/>
              <a:t>w</a:t>
            </a:r>
            <a:r>
              <a:rPr lang="en-US"/>
              <a:t>(z) = 3</a:t>
            </a:r>
          </a:p>
        </p:txBody>
      </p:sp>
      <p:sp>
        <p:nvSpPr>
          <p:cNvPr id="133127" name="Text Box 74"/>
          <p:cNvSpPr txBox="1">
            <a:spLocks noChangeArrowheads="1"/>
          </p:cNvSpPr>
          <p:nvPr/>
        </p:nvSpPr>
        <p:spPr bwMode="auto">
          <a:xfrm>
            <a:off x="4275138" y="2928938"/>
            <a:ext cx="3900487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d</a:t>
            </a:r>
            <a:r>
              <a:rPr lang="en-US" baseline="-25000"/>
              <a:t>u</a:t>
            </a:r>
            <a:r>
              <a:rPr lang="en-US"/>
              <a:t>(z) = min { c(u,v) + d</a:t>
            </a:r>
            <a:r>
              <a:rPr lang="en-US" baseline="-25000"/>
              <a:t>v</a:t>
            </a:r>
            <a:r>
              <a:rPr lang="en-US"/>
              <a:t>(z),</a:t>
            </a:r>
          </a:p>
          <a:p>
            <a:r>
              <a:rPr lang="en-US"/>
              <a:t>                    c(u,x) + d</a:t>
            </a:r>
            <a:r>
              <a:rPr lang="en-US" baseline="-25000"/>
              <a:t>x</a:t>
            </a:r>
            <a:r>
              <a:rPr lang="en-US"/>
              <a:t>(z),</a:t>
            </a:r>
          </a:p>
          <a:p>
            <a:r>
              <a:rPr lang="en-US"/>
              <a:t>                    c(u,w) + d</a:t>
            </a:r>
            <a:r>
              <a:rPr lang="en-US" baseline="-25000"/>
              <a:t>w</a:t>
            </a:r>
            <a:r>
              <a:rPr lang="en-US"/>
              <a:t>(z) }</a:t>
            </a:r>
          </a:p>
          <a:p>
            <a:r>
              <a:rPr lang="en-US"/>
              <a:t>         = min {2 + 5,</a:t>
            </a:r>
          </a:p>
          <a:p>
            <a:r>
              <a:rPr lang="en-US"/>
              <a:t>                    1 + 3,</a:t>
            </a:r>
          </a:p>
          <a:p>
            <a:r>
              <a:rPr lang="en-US"/>
              <a:t>                    5 + 3}  = 4</a:t>
            </a:r>
          </a:p>
        </p:txBody>
      </p:sp>
      <p:sp>
        <p:nvSpPr>
          <p:cNvPr id="133128" name="Text Box 75"/>
          <p:cNvSpPr txBox="1">
            <a:spLocks noChangeArrowheads="1"/>
          </p:cNvSpPr>
          <p:nvPr/>
        </p:nvSpPr>
        <p:spPr bwMode="auto">
          <a:xfrm>
            <a:off x="596643" y="5061409"/>
            <a:ext cx="67659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US" sz="2800" dirty="0">
                <a:latin typeface="Gill Sans MT" charset="0"/>
              </a:rPr>
              <a:t>node achieving minimum is next</a:t>
            </a:r>
          </a:p>
          <a:p>
            <a:pPr>
              <a:lnSpc>
                <a:spcPct val="85000"/>
              </a:lnSpc>
            </a:pPr>
            <a:r>
              <a:rPr lang="en-US" sz="2800" dirty="0">
                <a:latin typeface="Gill Sans MT" charset="0"/>
              </a:rPr>
              <a:t>hop in shortest path, used in</a:t>
            </a:r>
            <a:r>
              <a:rPr lang="en-US" sz="2800" dirty="0">
                <a:latin typeface="Gill Sans MT" charset="0"/>
                <a:ea typeface="MS Mincho" charset="0"/>
                <a:cs typeface="MS Mincho" charset="0"/>
              </a:rPr>
              <a:t> </a:t>
            </a:r>
            <a:r>
              <a:rPr lang="en-US" sz="2800" dirty="0">
                <a:latin typeface="Gill Sans MT" charset="0"/>
              </a:rPr>
              <a:t>forwarding table</a:t>
            </a:r>
          </a:p>
        </p:txBody>
      </p:sp>
      <p:sp>
        <p:nvSpPr>
          <p:cNvPr id="133129" name="Text Box 76"/>
          <p:cNvSpPr txBox="1">
            <a:spLocks noChangeArrowheads="1"/>
          </p:cNvSpPr>
          <p:nvPr/>
        </p:nvSpPr>
        <p:spPr bwMode="auto">
          <a:xfrm>
            <a:off x="3862388" y="2466975"/>
            <a:ext cx="2725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B-F equation says:</a:t>
            </a:r>
          </a:p>
        </p:txBody>
      </p:sp>
      <p:sp>
        <p:nvSpPr>
          <p:cNvPr id="8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21</a:t>
            </a:fld>
            <a:endParaRPr lang="en-US" sz="1200" dirty="0">
              <a:latin typeface="Tahoma" charset="0"/>
            </a:endParaRPr>
          </a:p>
        </p:txBody>
      </p:sp>
      <p:sp>
        <p:nvSpPr>
          <p:cNvPr id="8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36791282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7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1066800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Distance vector algorithm </a:t>
            </a:r>
          </a:p>
        </p:txBody>
      </p:sp>
      <p:sp>
        <p:nvSpPr>
          <p:cNvPr id="134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CC0000"/>
                </a:solidFill>
                <a:latin typeface="Gill Sans MT" charset="0"/>
              </a:rPr>
              <a:t>x</a:t>
            </a:r>
            <a:r>
              <a:rPr lang="en-US">
                <a:solidFill>
                  <a:srgbClr val="CC0000"/>
                </a:solidFill>
                <a:latin typeface="Gill Sans MT" charset="0"/>
              </a:rPr>
              <a:t>(y)</a:t>
            </a:r>
            <a:r>
              <a:rPr lang="en-US">
                <a:latin typeface="Gill Sans MT" charset="0"/>
              </a:rPr>
              <a:t> = estimate of least cost from x to y</a:t>
            </a:r>
          </a:p>
          <a:p>
            <a:pPr lvl="1"/>
            <a:r>
              <a:rPr lang="en-US">
                <a:latin typeface="Gill Sans MT" charset="0"/>
              </a:rPr>
              <a:t>x maintains  distance vector </a:t>
            </a:r>
            <a:r>
              <a:rPr lang="en-US" b="1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CC0000"/>
                </a:solidFill>
                <a:latin typeface="Gill Sans MT" charset="0"/>
              </a:rPr>
              <a:t>x</a:t>
            </a:r>
            <a:r>
              <a:rPr lang="en-US">
                <a:solidFill>
                  <a:srgbClr val="CC0000"/>
                </a:solidFill>
                <a:latin typeface="Gill Sans MT" charset="0"/>
              </a:rPr>
              <a:t> = [D</a:t>
            </a:r>
            <a:r>
              <a:rPr lang="en-US" baseline="-25000">
                <a:solidFill>
                  <a:srgbClr val="CC0000"/>
                </a:solidFill>
                <a:latin typeface="Gill Sans MT" charset="0"/>
              </a:rPr>
              <a:t>x</a:t>
            </a:r>
            <a:r>
              <a:rPr lang="en-US">
                <a:solidFill>
                  <a:srgbClr val="CC0000"/>
                </a:solidFill>
                <a:latin typeface="Gill Sans MT" charset="0"/>
              </a:rPr>
              <a:t>(y): y </a:t>
            </a:r>
            <a:r>
              <a:rPr lang="ru-RU">
                <a:solidFill>
                  <a:srgbClr val="CC0000"/>
                </a:solidFill>
                <a:latin typeface="Gill Sans MT" charset="0"/>
              </a:rPr>
              <a:t>є</a:t>
            </a:r>
            <a:r>
              <a:rPr lang="en-US">
                <a:solidFill>
                  <a:srgbClr val="CC0000"/>
                </a:solidFill>
                <a:latin typeface="Gill Sans MT" charset="0"/>
              </a:rPr>
              <a:t> N ]</a:t>
            </a:r>
          </a:p>
          <a:p>
            <a:r>
              <a:rPr lang="en-US">
                <a:latin typeface="Gill Sans MT" charset="0"/>
              </a:rPr>
              <a:t>node x:</a:t>
            </a:r>
          </a:p>
          <a:p>
            <a:pPr lvl="1"/>
            <a:r>
              <a:rPr lang="en-US" sz="2800">
                <a:latin typeface="Gill Sans MT" charset="0"/>
              </a:rPr>
              <a:t>knows cost to each neighbor v: </a:t>
            </a:r>
            <a:r>
              <a:rPr lang="en-US" sz="2800">
                <a:solidFill>
                  <a:srgbClr val="CC0000"/>
                </a:solidFill>
                <a:latin typeface="Gill Sans MT" charset="0"/>
              </a:rPr>
              <a:t>c(x,v)</a:t>
            </a:r>
          </a:p>
          <a:p>
            <a:pPr lvl="1"/>
            <a:r>
              <a:rPr lang="en-US" sz="2800">
                <a:latin typeface="Gill Sans MT" charset="0"/>
              </a:rPr>
              <a:t>maintains its neighbors</a:t>
            </a:r>
            <a:r>
              <a:rPr lang="ja-JP" altLang="en-US" sz="2800">
                <a:latin typeface="Gill Sans MT" charset="0"/>
              </a:rPr>
              <a:t>’</a:t>
            </a:r>
            <a:r>
              <a:rPr lang="en-US" altLang="ja-JP" sz="2800">
                <a:latin typeface="Gill Sans MT" charset="0"/>
              </a:rPr>
              <a:t> distance vectors. For each neighbor v, x maintains </a:t>
            </a:r>
            <a:br>
              <a:rPr lang="en-US" altLang="ja-JP" sz="2800">
                <a:latin typeface="Gill Sans MT" charset="0"/>
              </a:rPr>
            </a:br>
            <a:r>
              <a:rPr lang="en-US" altLang="ja-JP" sz="2800" b="1">
                <a:solidFill>
                  <a:srgbClr val="CC0000"/>
                </a:solidFill>
                <a:latin typeface="Gill Sans MT" charset="0"/>
              </a:rPr>
              <a:t>D</a:t>
            </a:r>
            <a:r>
              <a:rPr lang="en-US" altLang="ja-JP" sz="2800" baseline="-25000">
                <a:solidFill>
                  <a:srgbClr val="CC0000"/>
                </a:solidFill>
                <a:latin typeface="Gill Sans MT" charset="0"/>
              </a:rPr>
              <a:t>v</a:t>
            </a:r>
            <a:r>
              <a:rPr lang="en-US" altLang="ja-JP" sz="2800">
                <a:solidFill>
                  <a:srgbClr val="CC0000"/>
                </a:solidFill>
                <a:latin typeface="Gill Sans MT" charset="0"/>
              </a:rPr>
              <a:t> = [D</a:t>
            </a:r>
            <a:r>
              <a:rPr lang="en-US" altLang="ja-JP" sz="2800" baseline="-25000">
                <a:solidFill>
                  <a:srgbClr val="CC0000"/>
                </a:solidFill>
                <a:latin typeface="Gill Sans MT" charset="0"/>
              </a:rPr>
              <a:t>v</a:t>
            </a:r>
            <a:r>
              <a:rPr lang="en-US" altLang="ja-JP" sz="2800">
                <a:solidFill>
                  <a:srgbClr val="CC0000"/>
                </a:solidFill>
                <a:latin typeface="Gill Sans MT" charset="0"/>
              </a:rPr>
              <a:t>(y): y </a:t>
            </a:r>
            <a:r>
              <a:rPr lang="ru-RU" altLang="ja-JP" sz="2800">
                <a:solidFill>
                  <a:srgbClr val="CC0000"/>
                </a:solidFill>
                <a:latin typeface="Gill Sans MT" charset="0"/>
              </a:rPr>
              <a:t>є</a:t>
            </a:r>
            <a:r>
              <a:rPr lang="en-US" altLang="ja-JP" sz="2800">
                <a:solidFill>
                  <a:srgbClr val="CC0000"/>
                </a:solidFill>
                <a:latin typeface="Gill Sans MT" charset="0"/>
              </a:rPr>
              <a:t> N ]</a:t>
            </a:r>
          </a:p>
          <a:p>
            <a:pPr>
              <a:buFont typeface="Wingdings" charset="0"/>
              <a:buNone/>
            </a:pPr>
            <a:endParaRPr lang="en-US">
              <a:solidFill>
                <a:srgbClr val="CC0000"/>
              </a:solidFill>
              <a:latin typeface="Gill Sans MT" charset="0"/>
            </a:endParaRPr>
          </a:p>
          <a:p>
            <a:endParaRPr lang="en-US">
              <a:latin typeface="Gill Sans MT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22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20172818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2414588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 i="1">
                <a:solidFill>
                  <a:srgbClr val="CC0000"/>
                </a:solidFill>
                <a:cs typeface="+mn-cs"/>
              </a:rPr>
              <a:t>key idea:</a:t>
            </a:r>
            <a:r>
              <a:rPr lang="en-US" sz="3200">
                <a:solidFill>
                  <a:srgbClr val="CC0000"/>
                </a:solidFill>
                <a:cs typeface="+mn-cs"/>
              </a:rPr>
              <a:t> </a:t>
            </a:r>
          </a:p>
          <a:p>
            <a:pPr>
              <a:defRPr/>
            </a:pPr>
            <a:r>
              <a:rPr lang="en-US">
                <a:cs typeface="+mn-cs"/>
              </a:rPr>
              <a:t>from time-to-time, each node sends its own distance vector estimate to neighbors</a:t>
            </a:r>
          </a:p>
          <a:p>
            <a:pPr>
              <a:defRPr/>
            </a:pPr>
            <a:r>
              <a:rPr lang="en-US">
                <a:cs typeface="+mn-cs"/>
              </a:rPr>
              <a:t>when x receives new DV estimate from neighbor, it updates its own DV using B-F equation:</a:t>
            </a:r>
          </a:p>
        </p:txBody>
      </p:sp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1003300" y="3821113"/>
            <a:ext cx="78168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sz="2800" i="1">
                <a:solidFill>
                  <a:srgbClr val="CC0000"/>
                </a:solidFill>
                <a:cs typeface="Times New Roman" charset="0"/>
              </a:rPr>
              <a:t>D</a:t>
            </a:r>
            <a:r>
              <a:rPr lang="en-US" sz="2800" i="1" baseline="-30000">
                <a:solidFill>
                  <a:srgbClr val="CC0000"/>
                </a:solidFill>
                <a:cs typeface="Times New Roman" charset="0"/>
              </a:rPr>
              <a:t>x</a:t>
            </a:r>
            <a:r>
              <a:rPr lang="en-US" sz="2800" i="1">
                <a:solidFill>
                  <a:srgbClr val="CC0000"/>
                </a:solidFill>
                <a:cs typeface="Times New Roman" charset="0"/>
              </a:rPr>
              <a:t>(y) ← min</a:t>
            </a:r>
            <a:r>
              <a:rPr lang="en-US" sz="2800" i="1" baseline="-30000">
                <a:solidFill>
                  <a:srgbClr val="CC0000"/>
                </a:solidFill>
                <a:cs typeface="Times New Roman" charset="0"/>
              </a:rPr>
              <a:t>v</a:t>
            </a:r>
            <a:r>
              <a:rPr lang="en-US" sz="2800" i="1">
                <a:solidFill>
                  <a:srgbClr val="CC0000"/>
                </a:solidFill>
                <a:cs typeface="Times New Roman" charset="0"/>
              </a:rPr>
              <a:t>{c(x,v) + D</a:t>
            </a:r>
            <a:r>
              <a:rPr lang="en-US" sz="2800" i="1" baseline="-30000">
                <a:solidFill>
                  <a:srgbClr val="CC0000"/>
                </a:solidFill>
                <a:cs typeface="Times New Roman" charset="0"/>
              </a:rPr>
              <a:t>v</a:t>
            </a:r>
            <a:r>
              <a:rPr lang="en-US" sz="2800" i="1">
                <a:solidFill>
                  <a:srgbClr val="CC0000"/>
                </a:solidFill>
                <a:cs typeface="Times New Roman" charset="0"/>
              </a:rPr>
              <a:t>(y)}  for each node y </a:t>
            </a:r>
            <a:r>
              <a:rPr lang="en-US" sz="2800" i="1">
                <a:solidFill>
                  <a:srgbClr val="CC0000"/>
                </a:solidFill>
                <a:ea typeface="MS Mincho" charset="0"/>
                <a:cs typeface="MS Mincho" charset="0"/>
              </a:rPr>
              <a:t>∊</a:t>
            </a:r>
            <a:r>
              <a:rPr lang="en-US" sz="2800" i="1">
                <a:solidFill>
                  <a:srgbClr val="CC0000"/>
                </a:solidFill>
                <a:cs typeface="Times New Roman" charset="0"/>
              </a:rPr>
              <a:t> N</a:t>
            </a:r>
          </a:p>
        </p:txBody>
      </p:sp>
      <p:sp>
        <p:nvSpPr>
          <p:cNvPr id="135173" name="Rectangle 5"/>
          <p:cNvSpPr>
            <a:spLocks noChangeArrowheads="1"/>
          </p:cNvSpPr>
          <p:nvPr/>
        </p:nvSpPr>
        <p:spPr bwMode="auto">
          <a:xfrm>
            <a:off x="385763" y="4640263"/>
            <a:ext cx="7772400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800">
                <a:latin typeface="Gill Sans MT" charset="0"/>
              </a:rPr>
              <a:t>under minor, natural conditions, the estimate </a:t>
            </a:r>
            <a:r>
              <a:rPr lang="en-US" sz="2800" i="1">
                <a:latin typeface="Gill Sans MT" charset="0"/>
                <a:cs typeface="Times New Roman" charset="0"/>
              </a:rPr>
              <a:t>D</a:t>
            </a:r>
            <a:r>
              <a:rPr lang="en-US" sz="2800" i="1" baseline="-30000">
                <a:latin typeface="Gill Sans MT" charset="0"/>
                <a:cs typeface="Times New Roman" charset="0"/>
              </a:rPr>
              <a:t>x</a:t>
            </a:r>
            <a:r>
              <a:rPr lang="en-US" sz="2800" i="1">
                <a:latin typeface="Gill Sans MT" charset="0"/>
                <a:cs typeface="Times New Roman" charset="0"/>
              </a:rPr>
              <a:t>(y) converge to the actual least cost </a:t>
            </a:r>
            <a:r>
              <a:rPr lang="en-US" sz="2800">
                <a:latin typeface="Gill Sans MT" charset="0"/>
              </a:rPr>
              <a:t>d</a:t>
            </a:r>
            <a:r>
              <a:rPr lang="en-US" sz="2800" baseline="-25000">
                <a:latin typeface="Gill Sans MT" charset="0"/>
              </a:rPr>
              <a:t>x</a:t>
            </a:r>
            <a:r>
              <a:rPr lang="en-US" sz="2800">
                <a:latin typeface="Gill Sans MT" charset="0"/>
              </a:rPr>
              <a:t>(y)</a:t>
            </a:r>
            <a:r>
              <a:rPr lang="en-US" sz="2400">
                <a:latin typeface="Gill Sans MT" charset="0"/>
              </a:rPr>
              <a:t> </a:t>
            </a:r>
          </a:p>
        </p:txBody>
      </p:sp>
      <p:pic>
        <p:nvPicPr>
          <p:cNvPr id="135174" name="Picture 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1066800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2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Distance vector algorithm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23</a:t>
            </a:fld>
            <a:endParaRPr lang="en-US" sz="1200" dirty="0">
              <a:latin typeface="Tahoma" charset="0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261950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1975" y="1417638"/>
            <a:ext cx="3781425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iterative, asynchronous:</a:t>
            </a:r>
            <a:r>
              <a:rPr lang="en-US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400">
                <a:latin typeface="Gill Sans MT" charset="0"/>
              </a:rPr>
              <a:t>each local iteration caused by: </a:t>
            </a:r>
          </a:p>
          <a:p>
            <a:r>
              <a:rPr lang="en-US" sz="2400">
                <a:latin typeface="Gill Sans MT" charset="0"/>
              </a:rPr>
              <a:t>local link cost change </a:t>
            </a:r>
          </a:p>
          <a:p>
            <a:r>
              <a:rPr lang="en-US" sz="2400">
                <a:latin typeface="Gill Sans MT" charset="0"/>
              </a:rPr>
              <a:t>DV update message from neighbor</a:t>
            </a:r>
          </a:p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distributed:</a:t>
            </a:r>
          </a:p>
          <a:p>
            <a:r>
              <a:rPr lang="en-US" sz="2400">
                <a:latin typeface="Gill Sans MT" charset="0"/>
              </a:rPr>
              <a:t>each node notifies neighbors </a:t>
            </a:r>
            <a:r>
              <a:rPr lang="en-US" sz="2400" i="1">
                <a:latin typeface="Gill Sans MT" charset="0"/>
              </a:rPr>
              <a:t>only</a:t>
            </a:r>
            <a:r>
              <a:rPr lang="en-US" sz="2400">
                <a:latin typeface="Gill Sans MT" charset="0"/>
              </a:rPr>
              <a:t> when its DV changes</a:t>
            </a:r>
          </a:p>
          <a:p>
            <a:pPr lvl="1"/>
            <a:r>
              <a:rPr lang="en-US" sz="2000">
                <a:latin typeface="Gill Sans MT" charset="0"/>
              </a:rPr>
              <a:t>neighbors then notify their neighbors if necessary</a:t>
            </a:r>
            <a:endParaRPr lang="en-US">
              <a:latin typeface="Gill Sans MT" charset="0"/>
            </a:endParaRPr>
          </a:p>
        </p:txBody>
      </p:sp>
      <p:sp>
        <p:nvSpPr>
          <p:cNvPr id="136196" name="Text Box 4"/>
          <p:cNvSpPr txBox="1">
            <a:spLocks noChangeArrowheads="1"/>
          </p:cNvSpPr>
          <p:nvPr/>
        </p:nvSpPr>
        <p:spPr bwMode="auto">
          <a:xfrm>
            <a:off x="5257800" y="1751013"/>
            <a:ext cx="3524250" cy="414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>
              <a:latin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US" i="1">
                <a:solidFill>
                  <a:srgbClr val="000099"/>
                </a:solidFill>
              </a:rPr>
              <a:t>wait</a:t>
            </a:r>
            <a:r>
              <a:rPr lang="en-US" sz="2000">
                <a:solidFill>
                  <a:srgbClr val="000099"/>
                </a:solidFill>
              </a:rPr>
              <a:t> </a:t>
            </a:r>
            <a:r>
              <a:rPr lang="en-US" sz="2000"/>
              <a:t>for (change in local link cost or msg from neighbor)</a:t>
            </a:r>
          </a:p>
          <a:p>
            <a:pPr>
              <a:spcBef>
                <a:spcPct val="50000"/>
              </a:spcBef>
            </a:pPr>
            <a:endParaRPr lang="en-US" sz="2000"/>
          </a:p>
          <a:p>
            <a:pPr>
              <a:spcBef>
                <a:spcPct val="50000"/>
              </a:spcBef>
            </a:pPr>
            <a:r>
              <a:rPr lang="en-US" i="1">
                <a:solidFill>
                  <a:srgbClr val="000099"/>
                </a:solidFill>
              </a:rPr>
              <a:t>recompute</a:t>
            </a:r>
            <a:r>
              <a:rPr lang="en-US" sz="2000"/>
              <a:t> estimates</a:t>
            </a:r>
          </a:p>
          <a:p>
            <a:pPr>
              <a:spcBef>
                <a:spcPct val="50000"/>
              </a:spcBef>
            </a:pPr>
            <a:endParaRPr lang="en-US" sz="2000"/>
          </a:p>
          <a:p>
            <a:pPr>
              <a:spcBef>
                <a:spcPct val="50000"/>
              </a:spcBef>
            </a:pPr>
            <a:r>
              <a:rPr lang="en-US" sz="2000"/>
              <a:t>if DV to any dest has changed, </a:t>
            </a:r>
            <a:r>
              <a:rPr lang="en-US" i="1">
                <a:solidFill>
                  <a:srgbClr val="000099"/>
                </a:solidFill>
              </a:rPr>
              <a:t>notify</a:t>
            </a:r>
            <a:r>
              <a:rPr lang="en-US" sz="2000"/>
              <a:t> neighbors </a:t>
            </a:r>
            <a:endParaRPr lang="en-US"/>
          </a:p>
          <a:p>
            <a:pPr algn="ctr">
              <a:spcBef>
                <a:spcPct val="50000"/>
              </a:spcBef>
            </a:pPr>
            <a:endParaRPr lang="en-US">
              <a:latin typeface="Times New Roman" charset="0"/>
            </a:endParaRPr>
          </a:p>
        </p:txBody>
      </p:sp>
      <p:sp>
        <p:nvSpPr>
          <p:cNvPr id="136197" name="Line 5"/>
          <p:cNvSpPr>
            <a:spLocks noChangeShapeType="1"/>
          </p:cNvSpPr>
          <p:nvPr/>
        </p:nvSpPr>
        <p:spPr bwMode="auto">
          <a:xfrm>
            <a:off x="6811963" y="3055938"/>
            <a:ext cx="0" cy="5905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198" name="Line 6"/>
          <p:cNvSpPr>
            <a:spLocks noChangeShapeType="1"/>
          </p:cNvSpPr>
          <p:nvPr/>
        </p:nvSpPr>
        <p:spPr bwMode="auto">
          <a:xfrm>
            <a:off x="6791325" y="4075113"/>
            <a:ext cx="0" cy="5905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199" name="Freeform 7"/>
          <p:cNvSpPr>
            <a:spLocks/>
          </p:cNvSpPr>
          <p:nvPr/>
        </p:nvSpPr>
        <p:spPr bwMode="auto">
          <a:xfrm>
            <a:off x="5229225" y="2160588"/>
            <a:ext cx="1552575" cy="3581400"/>
          </a:xfrm>
          <a:custGeom>
            <a:avLst/>
            <a:gdLst>
              <a:gd name="T0" fmla="*/ 2147483647 w 978"/>
              <a:gd name="T1" fmla="*/ 2147483647 h 2256"/>
              <a:gd name="T2" fmla="*/ 2147483647 w 978"/>
              <a:gd name="T3" fmla="*/ 2147483647 h 2256"/>
              <a:gd name="T4" fmla="*/ 0 w 978"/>
              <a:gd name="T5" fmla="*/ 2147483647 h 2256"/>
              <a:gd name="T6" fmla="*/ 0 w 978"/>
              <a:gd name="T7" fmla="*/ 0 h 2256"/>
              <a:gd name="T8" fmla="*/ 2147483647 w 978"/>
              <a:gd name="T9" fmla="*/ 0 h 2256"/>
              <a:gd name="T10" fmla="*/ 2147483647 w 978"/>
              <a:gd name="T11" fmla="*/ 2147483647 h 225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78"/>
              <a:gd name="T19" fmla="*/ 0 h 2256"/>
              <a:gd name="T20" fmla="*/ 978 w 978"/>
              <a:gd name="T21" fmla="*/ 2256 h 225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78" h="2256">
                <a:moveTo>
                  <a:pt x="960" y="2010"/>
                </a:moveTo>
                <a:lnTo>
                  <a:pt x="961" y="2256"/>
                </a:lnTo>
                <a:lnTo>
                  <a:pt x="0" y="2256"/>
                </a:lnTo>
                <a:lnTo>
                  <a:pt x="0" y="0"/>
                </a:lnTo>
                <a:lnTo>
                  <a:pt x="978" y="0"/>
                </a:lnTo>
                <a:lnTo>
                  <a:pt x="978" y="155"/>
                </a:lnTo>
              </a:path>
            </a:pathLst>
          </a:custGeom>
          <a:noFill/>
          <a:ln w="19050" cap="flat" cmpd="sng">
            <a:solidFill>
              <a:srgbClr val="000099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00" name="Text Box 8"/>
          <p:cNvSpPr txBox="1">
            <a:spLocks noChangeArrowheads="1"/>
          </p:cNvSpPr>
          <p:nvPr/>
        </p:nvSpPr>
        <p:spPr bwMode="auto">
          <a:xfrm>
            <a:off x="4916488" y="1327150"/>
            <a:ext cx="162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each node:</a:t>
            </a:r>
          </a:p>
        </p:txBody>
      </p:sp>
      <p:pic>
        <p:nvPicPr>
          <p:cNvPr id="136201" name="Picture 1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1066800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47" name="Rectangle 11"/>
          <p:cNvSpPr>
            <a:spLocks noGrp="1" noChangeArrowheads="1"/>
          </p:cNvSpPr>
          <p:nvPr>
            <p:ph type="title"/>
          </p:nvPr>
        </p:nvSpPr>
        <p:spPr>
          <a:xfrm>
            <a:off x="533400" y="23971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Distance vector algorithm 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24</a:t>
            </a:fld>
            <a:endParaRPr lang="en-US" sz="1200" dirty="0">
              <a:latin typeface="Tahoma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35552238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Line 3"/>
          <p:cNvSpPr>
            <a:spLocks noChangeShapeType="1"/>
          </p:cNvSpPr>
          <p:nvPr/>
        </p:nvSpPr>
        <p:spPr bwMode="auto">
          <a:xfrm>
            <a:off x="12192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20" name="Line 4"/>
          <p:cNvSpPr>
            <a:spLocks noChangeShapeType="1"/>
          </p:cNvSpPr>
          <p:nvPr/>
        </p:nvSpPr>
        <p:spPr bwMode="auto">
          <a:xfrm>
            <a:off x="9144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1219200" y="12906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914400" y="1671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7223" name="Text Box 7"/>
          <p:cNvSpPr txBox="1">
            <a:spLocks noChangeArrowheads="1"/>
          </p:cNvSpPr>
          <p:nvPr/>
        </p:nvSpPr>
        <p:spPr bwMode="auto">
          <a:xfrm>
            <a:off x="914400" y="1976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914400" y="2281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1219200" y="16716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0  2   7</a:t>
            </a: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1219200" y="20526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27" name="Text Box 11"/>
          <p:cNvSpPr txBox="1">
            <a:spLocks noChangeArrowheads="1"/>
          </p:cNvSpPr>
          <p:nvPr/>
        </p:nvSpPr>
        <p:spPr bwMode="auto">
          <a:xfrm>
            <a:off x="1447800" y="20526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28" name="Text Box 12"/>
          <p:cNvSpPr txBox="1">
            <a:spLocks noChangeArrowheads="1"/>
          </p:cNvSpPr>
          <p:nvPr/>
        </p:nvSpPr>
        <p:spPr bwMode="auto">
          <a:xfrm>
            <a:off x="1828800" y="20526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29" name="Text Box 13"/>
          <p:cNvSpPr txBox="1">
            <a:spLocks noChangeArrowheads="1"/>
          </p:cNvSpPr>
          <p:nvPr/>
        </p:nvSpPr>
        <p:spPr bwMode="auto">
          <a:xfrm>
            <a:off x="1219200" y="23574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30" name="Text Box 14"/>
          <p:cNvSpPr txBox="1">
            <a:spLocks noChangeArrowheads="1"/>
          </p:cNvSpPr>
          <p:nvPr/>
        </p:nvSpPr>
        <p:spPr bwMode="auto">
          <a:xfrm>
            <a:off x="1447800" y="23574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31" name="Text Box 15"/>
          <p:cNvSpPr txBox="1">
            <a:spLocks noChangeArrowheads="1"/>
          </p:cNvSpPr>
          <p:nvPr/>
        </p:nvSpPr>
        <p:spPr bwMode="auto">
          <a:xfrm>
            <a:off x="1828800" y="23574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32" name="Text Box 16"/>
          <p:cNvSpPr txBox="1">
            <a:spLocks noChangeArrowheads="1"/>
          </p:cNvSpPr>
          <p:nvPr/>
        </p:nvSpPr>
        <p:spPr bwMode="auto">
          <a:xfrm rot="-5400000">
            <a:off x="2650332" y="2026444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7233" name="Text Box 17"/>
          <p:cNvSpPr txBox="1">
            <a:spLocks noChangeArrowheads="1"/>
          </p:cNvSpPr>
          <p:nvPr/>
        </p:nvSpPr>
        <p:spPr bwMode="auto">
          <a:xfrm>
            <a:off x="1352550" y="1158875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7234" name="Text Box 18"/>
          <p:cNvSpPr txBox="1">
            <a:spLocks noChangeArrowheads="1"/>
          </p:cNvSpPr>
          <p:nvPr/>
        </p:nvSpPr>
        <p:spPr bwMode="auto">
          <a:xfrm rot="-5400000">
            <a:off x="518319" y="3810794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from</a:t>
            </a:r>
          </a:p>
        </p:txBody>
      </p:sp>
      <p:sp>
        <p:nvSpPr>
          <p:cNvPr id="137235" name="Text Box 19"/>
          <p:cNvSpPr txBox="1">
            <a:spLocks noChangeArrowheads="1"/>
          </p:cNvSpPr>
          <p:nvPr/>
        </p:nvSpPr>
        <p:spPr bwMode="auto">
          <a:xfrm rot="-5400000">
            <a:off x="518318" y="5618957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7236" name="Line 20"/>
          <p:cNvSpPr>
            <a:spLocks noChangeShapeType="1"/>
          </p:cNvSpPr>
          <p:nvPr/>
        </p:nvSpPr>
        <p:spPr bwMode="auto">
          <a:xfrm>
            <a:off x="32766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37" name="Line 21"/>
          <p:cNvSpPr>
            <a:spLocks noChangeShapeType="1"/>
          </p:cNvSpPr>
          <p:nvPr/>
        </p:nvSpPr>
        <p:spPr bwMode="auto">
          <a:xfrm>
            <a:off x="29718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38" name="Text Box 22"/>
          <p:cNvSpPr txBox="1">
            <a:spLocks noChangeArrowheads="1"/>
          </p:cNvSpPr>
          <p:nvPr/>
        </p:nvSpPr>
        <p:spPr bwMode="auto">
          <a:xfrm>
            <a:off x="3276600" y="12906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7239" name="Text Box 23"/>
          <p:cNvSpPr txBox="1">
            <a:spLocks noChangeArrowheads="1"/>
          </p:cNvSpPr>
          <p:nvPr/>
        </p:nvSpPr>
        <p:spPr bwMode="auto">
          <a:xfrm>
            <a:off x="2971800" y="1671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7240" name="Text Box 24"/>
          <p:cNvSpPr txBox="1">
            <a:spLocks noChangeArrowheads="1"/>
          </p:cNvSpPr>
          <p:nvPr/>
        </p:nvSpPr>
        <p:spPr bwMode="auto">
          <a:xfrm>
            <a:off x="2971800" y="1976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7241" name="Text Box 25"/>
          <p:cNvSpPr txBox="1">
            <a:spLocks noChangeArrowheads="1"/>
          </p:cNvSpPr>
          <p:nvPr/>
        </p:nvSpPr>
        <p:spPr bwMode="auto">
          <a:xfrm>
            <a:off x="2971800" y="2281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7242" name="Text Box 26"/>
          <p:cNvSpPr txBox="1">
            <a:spLocks noChangeArrowheads="1"/>
          </p:cNvSpPr>
          <p:nvPr/>
        </p:nvSpPr>
        <p:spPr bwMode="auto">
          <a:xfrm>
            <a:off x="3297238" y="16716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</a:t>
            </a:r>
          </a:p>
        </p:txBody>
      </p:sp>
      <p:sp>
        <p:nvSpPr>
          <p:cNvPr id="137243" name="Line 29"/>
          <p:cNvSpPr>
            <a:spLocks noChangeShapeType="1"/>
          </p:cNvSpPr>
          <p:nvPr/>
        </p:nvSpPr>
        <p:spPr bwMode="auto">
          <a:xfrm>
            <a:off x="12192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44" name="Line 30"/>
          <p:cNvSpPr>
            <a:spLocks noChangeShapeType="1"/>
          </p:cNvSpPr>
          <p:nvPr/>
        </p:nvSpPr>
        <p:spPr bwMode="auto">
          <a:xfrm>
            <a:off x="9144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45" name="Text Box 31"/>
          <p:cNvSpPr txBox="1">
            <a:spLocks noChangeArrowheads="1"/>
          </p:cNvSpPr>
          <p:nvPr/>
        </p:nvSpPr>
        <p:spPr bwMode="auto">
          <a:xfrm>
            <a:off x="1219200" y="30432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7246" name="Text Box 32"/>
          <p:cNvSpPr txBox="1">
            <a:spLocks noChangeArrowheads="1"/>
          </p:cNvSpPr>
          <p:nvPr/>
        </p:nvSpPr>
        <p:spPr bwMode="auto">
          <a:xfrm>
            <a:off x="914400" y="3424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7247" name="Text Box 33"/>
          <p:cNvSpPr txBox="1">
            <a:spLocks noChangeArrowheads="1"/>
          </p:cNvSpPr>
          <p:nvPr/>
        </p:nvSpPr>
        <p:spPr bwMode="auto">
          <a:xfrm>
            <a:off x="914400" y="3729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7248" name="Text Box 34"/>
          <p:cNvSpPr txBox="1">
            <a:spLocks noChangeArrowheads="1"/>
          </p:cNvSpPr>
          <p:nvPr/>
        </p:nvSpPr>
        <p:spPr bwMode="auto">
          <a:xfrm>
            <a:off x="914400" y="4033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7249" name="Text Box 35"/>
          <p:cNvSpPr txBox="1">
            <a:spLocks noChangeArrowheads="1"/>
          </p:cNvSpPr>
          <p:nvPr/>
        </p:nvSpPr>
        <p:spPr bwMode="auto">
          <a:xfrm>
            <a:off x="1524000" y="34242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50" name="Text Box 36"/>
          <p:cNvSpPr txBox="1">
            <a:spLocks noChangeArrowheads="1"/>
          </p:cNvSpPr>
          <p:nvPr/>
        </p:nvSpPr>
        <p:spPr bwMode="auto">
          <a:xfrm>
            <a:off x="1828800" y="34242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51" name="Text Box 37"/>
          <p:cNvSpPr txBox="1">
            <a:spLocks noChangeArrowheads="1"/>
          </p:cNvSpPr>
          <p:nvPr/>
        </p:nvSpPr>
        <p:spPr bwMode="auto">
          <a:xfrm>
            <a:off x="1219200" y="4110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52" name="Text Box 38"/>
          <p:cNvSpPr txBox="1">
            <a:spLocks noChangeArrowheads="1"/>
          </p:cNvSpPr>
          <p:nvPr/>
        </p:nvSpPr>
        <p:spPr bwMode="auto">
          <a:xfrm>
            <a:off x="1447800" y="4110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53" name="Text Box 39"/>
          <p:cNvSpPr txBox="1">
            <a:spLocks noChangeArrowheads="1"/>
          </p:cNvSpPr>
          <p:nvPr/>
        </p:nvSpPr>
        <p:spPr bwMode="auto">
          <a:xfrm>
            <a:off x="1828800" y="4110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54" name="Text Box 40"/>
          <p:cNvSpPr txBox="1">
            <a:spLocks noChangeArrowheads="1"/>
          </p:cNvSpPr>
          <p:nvPr/>
        </p:nvSpPr>
        <p:spPr bwMode="auto">
          <a:xfrm>
            <a:off x="1341438" y="2933700"/>
            <a:ext cx="70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7255" name="Line 41"/>
          <p:cNvSpPr>
            <a:spLocks noChangeShapeType="1"/>
          </p:cNvSpPr>
          <p:nvPr/>
        </p:nvSpPr>
        <p:spPr bwMode="auto">
          <a:xfrm>
            <a:off x="12192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56" name="Line 42"/>
          <p:cNvSpPr>
            <a:spLocks noChangeShapeType="1"/>
          </p:cNvSpPr>
          <p:nvPr/>
        </p:nvSpPr>
        <p:spPr bwMode="auto">
          <a:xfrm>
            <a:off x="914400" y="525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57" name="Text Box 43"/>
          <p:cNvSpPr txBox="1">
            <a:spLocks noChangeArrowheads="1"/>
          </p:cNvSpPr>
          <p:nvPr/>
        </p:nvSpPr>
        <p:spPr bwMode="auto">
          <a:xfrm>
            <a:off x="1219200" y="48720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7258" name="Text Box 44"/>
          <p:cNvSpPr txBox="1">
            <a:spLocks noChangeArrowheads="1"/>
          </p:cNvSpPr>
          <p:nvPr/>
        </p:nvSpPr>
        <p:spPr bwMode="auto">
          <a:xfrm>
            <a:off x="914400" y="5253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7259" name="Text Box 45"/>
          <p:cNvSpPr txBox="1">
            <a:spLocks noChangeArrowheads="1"/>
          </p:cNvSpPr>
          <p:nvPr/>
        </p:nvSpPr>
        <p:spPr bwMode="auto">
          <a:xfrm>
            <a:off x="914400" y="5557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7260" name="Text Box 46"/>
          <p:cNvSpPr txBox="1">
            <a:spLocks noChangeArrowheads="1"/>
          </p:cNvSpPr>
          <p:nvPr/>
        </p:nvSpPr>
        <p:spPr bwMode="auto">
          <a:xfrm>
            <a:off x="914400" y="5862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7261" name="Text Box 47"/>
          <p:cNvSpPr txBox="1">
            <a:spLocks noChangeArrowheads="1"/>
          </p:cNvSpPr>
          <p:nvPr/>
        </p:nvSpPr>
        <p:spPr bwMode="auto">
          <a:xfrm>
            <a:off x="1219200" y="5638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62" name="Text Box 48"/>
          <p:cNvSpPr txBox="1">
            <a:spLocks noChangeArrowheads="1"/>
          </p:cNvSpPr>
          <p:nvPr/>
        </p:nvSpPr>
        <p:spPr bwMode="auto">
          <a:xfrm>
            <a:off x="1447800" y="5634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63" name="Text Box 49"/>
          <p:cNvSpPr txBox="1">
            <a:spLocks noChangeArrowheads="1"/>
          </p:cNvSpPr>
          <p:nvPr/>
        </p:nvSpPr>
        <p:spPr bwMode="auto">
          <a:xfrm>
            <a:off x="1828800" y="5634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7264" name="Text Box 50"/>
          <p:cNvSpPr txBox="1">
            <a:spLocks noChangeArrowheads="1"/>
          </p:cNvSpPr>
          <p:nvPr/>
        </p:nvSpPr>
        <p:spPr bwMode="auto">
          <a:xfrm>
            <a:off x="1219200" y="59388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7</a:t>
            </a:r>
          </a:p>
        </p:txBody>
      </p:sp>
      <p:sp>
        <p:nvSpPr>
          <p:cNvPr id="137265" name="Text Box 51"/>
          <p:cNvSpPr txBox="1">
            <a:spLocks noChangeArrowheads="1"/>
          </p:cNvSpPr>
          <p:nvPr/>
        </p:nvSpPr>
        <p:spPr bwMode="auto">
          <a:xfrm>
            <a:off x="1447800" y="59388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1</a:t>
            </a:r>
          </a:p>
        </p:txBody>
      </p:sp>
      <p:sp>
        <p:nvSpPr>
          <p:cNvPr id="137266" name="Text Box 52"/>
          <p:cNvSpPr txBox="1">
            <a:spLocks noChangeArrowheads="1"/>
          </p:cNvSpPr>
          <p:nvPr/>
        </p:nvSpPr>
        <p:spPr bwMode="auto">
          <a:xfrm>
            <a:off x="1828800" y="59388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</a:t>
            </a:r>
          </a:p>
        </p:txBody>
      </p:sp>
      <p:sp>
        <p:nvSpPr>
          <p:cNvPr id="137267" name="Text Box 53"/>
          <p:cNvSpPr txBox="1">
            <a:spLocks noChangeArrowheads="1"/>
          </p:cNvSpPr>
          <p:nvPr/>
        </p:nvSpPr>
        <p:spPr bwMode="auto">
          <a:xfrm>
            <a:off x="1363663" y="4740275"/>
            <a:ext cx="70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7268" name="Text Box 54"/>
          <p:cNvSpPr txBox="1">
            <a:spLocks noChangeArrowheads="1"/>
          </p:cNvSpPr>
          <p:nvPr/>
        </p:nvSpPr>
        <p:spPr bwMode="auto">
          <a:xfrm>
            <a:off x="1219200" y="3500438"/>
            <a:ext cx="946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  <a:p>
            <a:r>
              <a:rPr lang="en-US" sz="1800"/>
              <a:t>2   0   1</a:t>
            </a:r>
          </a:p>
        </p:txBody>
      </p:sp>
      <p:sp>
        <p:nvSpPr>
          <p:cNvPr id="137269" name="Text Box 55"/>
          <p:cNvSpPr txBox="1">
            <a:spLocks noChangeArrowheads="1"/>
          </p:cNvSpPr>
          <p:nvPr/>
        </p:nvSpPr>
        <p:spPr bwMode="auto">
          <a:xfrm>
            <a:off x="1219200" y="5257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 ∞  ∞</a:t>
            </a:r>
          </a:p>
        </p:txBody>
      </p:sp>
      <p:sp>
        <p:nvSpPr>
          <p:cNvPr id="137270" name="Text Box 56"/>
          <p:cNvSpPr txBox="1">
            <a:spLocks noChangeArrowheads="1"/>
          </p:cNvSpPr>
          <p:nvPr/>
        </p:nvSpPr>
        <p:spPr bwMode="auto">
          <a:xfrm>
            <a:off x="3260725" y="2006600"/>
            <a:ext cx="946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2   0   1</a:t>
            </a:r>
          </a:p>
        </p:txBody>
      </p:sp>
      <p:sp>
        <p:nvSpPr>
          <p:cNvPr id="137271" name="Text Box 57"/>
          <p:cNvSpPr txBox="1">
            <a:spLocks noChangeArrowheads="1"/>
          </p:cNvSpPr>
          <p:nvPr/>
        </p:nvSpPr>
        <p:spPr bwMode="auto">
          <a:xfrm>
            <a:off x="3260725" y="2322513"/>
            <a:ext cx="94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7   1   0</a:t>
            </a:r>
          </a:p>
        </p:txBody>
      </p:sp>
      <p:sp>
        <p:nvSpPr>
          <p:cNvPr id="137272" name="Line 58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73" name="Line 59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74" name="Line 60"/>
          <p:cNvSpPr>
            <a:spLocks noChangeShapeType="1"/>
          </p:cNvSpPr>
          <p:nvPr/>
        </p:nvSpPr>
        <p:spPr bwMode="auto">
          <a:xfrm flipV="1">
            <a:off x="2133600" y="2514600"/>
            <a:ext cx="762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75" name="Line 61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76" name="Line 62"/>
          <p:cNvSpPr>
            <a:spLocks noChangeShapeType="1"/>
          </p:cNvSpPr>
          <p:nvPr/>
        </p:nvSpPr>
        <p:spPr bwMode="auto">
          <a:xfrm flipV="1">
            <a:off x="2133600" y="2590800"/>
            <a:ext cx="8382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77" name="Line 63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78" name="Line 64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7279" name="Text Box 65"/>
          <p:cNvSpPr txBox="1">
            <a:spLocks noChangeArrowheads="1"/>
          </p:cNvSpPr>
          <p:nvPr/>
        </p:nvSpPr>
        <p:spPr bwMode="auto">
          <a:xfrm>
            <a:off x="6069013" y="6137275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time</a:t>
            </a:r>
          </a:p>
        </p:txBody>
      </p:sp>
      <p:grpSp>
        <p:nvGrpSpPr>
          <p:cNvPr id="137280" name="Group 66"/>
          <p:cNvGrpSpPr>
            <a:grpSpLocks/>
          </p:cNvGrpSpPr>
          <p:nvPr/>
        </p:nvGrpSpPr>
        <p:grpSpPr bwMode="auto">
          <a:xfrm>
            <a:off x="6632575" y="2911475"/>
            <a:ext cx="2184400" cy="1212850"/>
            <a:chOff x="2352" y="0"/>
            <a:chExt cx="1376" cy="764"/>
          </a:xfrm>
        </p:grpSpPr>
        <p:sp>
          <p:nvSpPr>
            <p:cNvPr id="137296" name="Freeform 67"/>
            <p:cNvSpPr>
              <a:spLocks/>
            </p:cNvSpPr>
            <p:nvPr/>
          </p:nvSpPr>
          <p:spPr bwMode="auto">
            <a:xfrm>
              <a:off x="2352" y="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297" name="Group 68"/>
            <p:cNvGrpSpPr>
              <a:grpSpLocks/>
            </p:cNvGrpSpPr>
            <p:nvPr/>
          </p:nvGrpSpPr>
          <p:grpSpPr bwMode="auto">
            <a:xfrm>
              <a:off x="2448" y="70"/>
              <a:ext cx="1161" cy="676"/>
              <a:chOff x="-17" y="1282"/>
              <a:chExt cx="1161" cy="676"/>
            </a:xfrm>
          </p:grpSpPr>
          <p:sp>
            <p:nvSpPr>
              <p:cNvPr id="137298" name="Freeform 69"/>
              <p:cNvSpPr>
                <a:spLocks/>
              </p:cNvSpPr>
              <p:nvPr/>
            </p:nvSpPr>
            <p:spPr bwMode="auto">
              <a:xfrm>
                <a:off x="246" y="1476"/>
                <a:ext cx="222" cy="180"/>
              </a:xfrm>
              <a:custGeom>
                <a:avLst/>
                <a:gdLst>
                  <a:gd name="T0" fmla="*/ 0 w 222"/>
                  <a:gd name="T1" fmla="*/ 180 h 180"/>
                  <a:gd name="T2" fmla="*/ 222 w 222"/>
                  <a:gd name="T3" fmla="*/ 0 h 180"/>
                  <a:gd name="T4" fmla="*/ 0 60000 65536"/>
                  <a:gd name="T5" fmla="*/ 0 60000 65536"/>
                  <a:gd name="T6" fmla="*/ 0 w 222"/>
                  <a:gd name="T7" fmla="*/ 0 h 180"/>
                  <a:gd name="T8" fmla="*/ 222 w 222"/>
                  <a:gd name="T9" fmla="*/ 180 h 18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2" h="180">
                    <a:moveTo>
                      <a:pt x="0" y="180"/>
                    </a:moveTo>
                    <a:lnTo>
                      <a:pt x="22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99" name="Oval 70"/>
              <p:cNvSpPr>
                <a:spLocks noChangeArrowheads="1"/>
              </p:cNvSpPr>
              <p:nvPr/>
            </p:nvSpPr>
            <p:spPr bwMode="auto">
              <a:xfrm>
                <a:off x="-14" y="171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00" name="Line 71"/>
              <p:cNvSpPr>
                <a:spLocks noChangeShapeType="1"/>
              </p:cNvSpPr>
              <p:nvPr/>
            </p:nvSpPr>
            <p:spPr bwMode="auto">
              <a:xfrm>
                <a:off x="-14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01" name="Line 72"/>
              <p:cNvSpPr>
                <a:spLocks noChangeShapeType="1"/>
              </p:cNvSpPr>
              <p:nvPr/>
            </p:nvSpPr>
            <p:spPr bwMode="auto">
              <a:xfrm>
                <a:off x="299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02" name="Rectangle 73"/>
              <p:cNvSpPr>
                <a:spLocks noChangeArrowheads="1"/>
              </p:cNvSpPr>
              <p:nvPr/>
            </p:nvSpPr>
            <p:spPr bwMode="auto">
              <a:xfrm>
                <a:off x="-14" y="170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7303" name="Oval 74"/>
              <p:cNvSpPr>
                <a:spLocks noChangeArrowheads="1"/>
              </p:cNvSpPr>
              <p:nvPr/>
            </p:nvSpPr>
            <p:spPr bwMode="auto">
              <a:xfrm>
                <a:off x="-17" y="164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04" name="Freeform 75"/>
              <p:cNvSpPr>
                <a:spLocks/>
              </p:cNvSpPr>
              <p:nvPr/>
            </p:nvSpPr>
            <p:spPr bwMode="auto">
              <a:xfrm>
                <a:off x="651" y="1476"/>
                <a:ext cx="216" cy="189"/>
              </a:xfrm>
              <a:custGeom>
                <a:avLst/>
                <a:gdLst>
                  <a:gd name="T0" fmla="*/ 0 w 216"/>
                  <a:gd name="T1" fmla="*/ 0 h 189"/>
                  <a:gd name="T2" fmla="*/ 216 w 216"/>
                  <a:gd name="T3" fmla="*/ 189 h 189"/>
                  <a:gd name="T4" fmla="*/ 0 60000 65536"/>
                  <a:gd name="T5" fmla="*/ 0 60000 65536"/>
                  <a:gd name="T6" fmla="*/ 0 w 216"/>
                  <a:gd name="T7" fmla="*/ 0 h 189"/>
                  <a:gd name="T8" fmla="*/ 216 w 216"/>
                  <a:gd name="T9" fmla="*/ 189 h 18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" h="189">
                    <a:moveTo>
                      <a:pt x="0" y="0"/>
                    </a:moveTo>
                    <a:lnTo>
                      <a:pt x="216" y="189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305" name="Freeform 76"/>
              <p:cNvSpPr>
                <a:spLocks/>
              </p:cNvSpPr>
              <p:nvPr/>
            </p:nvSpPr>
            <p:spPr bwMode="auto">
              <a:xfrm>
                <a:off x="303" y="1740"/>
                <a:ext cx="540" cy="3"/>
              </a:xfrm>
              <a:custGeom>
                <a:avLst/>
                <a:gdLst>
                  <a:gd name="T0" fmla="*/ 540 w 540"/>
                  <a:gd name="T1" fmla="*/ 3 h 3"/>
                  <a:gd name="T2" fmla="*/ 0 w 540"/>
                  <a:gd name="T3" fmla="*/ 0 h 3"/>
                  <a:gd name="T4" fmla="*/ 0 60000 65536"/>
                  <a:gd name="T5" fmla="*/ 0 60000 65536"/>
                  <a:gd name="T6" fmla="*/ 0 w 540"/>
                  <a:gd name="T7" fmla="*/ 0 h 3"/>
                  <a:gd name="T8" fmla="*/ 540 w 540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0" h="3">
                    <a:moveTo>
                      <a:pt x="540" y="3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7306" name="Group 77"/>
              <p:cNvGrpSpPr>
                <a:grpSpLocks/>
              </p:cNvGrpSpPr>
              <p:nvPr/>
            </p:nvGrpSpPr>
            <p:grpSpPr bwMode="auto">
              <a:xfrm>
                <a:off x="39" y="1594"/>
                <a:ext cx="196" cy="250"/>
                <a:chOff x="2959" y="2425"/>
                <a:chExt cx="197" cy="250"/>
              </a:xfrm>
            </p:grpSpPr>
            <p:sp>
              <p:nvSpPr>
                <p:cNvPr id="137328" name="Rectangle 7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329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2959" y="2425"/>
                  <a:ext cx="197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x</a:t>
                  </a:r>
                  <a:endParaRPr lang="en-US"/>
                </a:p>
              </p:txBody>
            </p:sp>
          </p:grpSp>
          <p:grpSp>
            <p:nvGrpSpPr>
              <p:cNvPr id="137307" name="Group 80"/>
              <p:cNvGrpSpPr>
                <a:grpSpLocks/>
              </p:cNvGrpSpPr>
              <p:nvPr/>
            </p:nvGrpSpPr>
            <p:grpSpPr bwMode="auto">
              <a:xfrm>
                <a:off x="828" y="1576"/>
                <a:ext cx="316" cy="288"/>
                <a:chOff x="1740" y="2272"/>
                <a:chExt cx="316" cy="288"/>
              </a:xfrm>
            </p:grpSpPr>
            <p:sp>
              <p:nvSpPr>
                <p:cNvPr id="137320" name="Oval 81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321" name="Line 82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322" name="Line 83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323" name="Rectangle 84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37324" name="Oval 85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37325" name="Group 86"/>
                <p:cNvGrpSpPr>
                  <a:grpSpLocks/>
                </p:cNvGrpSpPr>
                <p:nvPr/>
              </p:nvGrpSpPr>
              <p:grpSpPr bwMode="auto">
                <a:xfrm>
                  <a:off x="1795" y="2272"/>
                  <a:ext cx="212" cy="288"/>
                  <a:chOff x="2951" y="2395"/>
                  <a:chExt cx="213" cy="288"/>
                </a:xfrm>
              </p:grpSpPr>
              <p:sp>
                <p:nvSpPr>
                  <p:cNvPr id="137326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7327" name="Text Box 8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1" y="2395"/>
                    <a:ext cx="213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/>
                    <a:r>
                      <a:rPr lang="en-US"/>
                      <a:t>z</a:t>
                    </a:r>
                  </a:p>
                </p:txBody>
              </p:sp>
            </p:grpSp>
          </p:grpSp>
          <p:sp>
            <p:nvSpPr>
              <p:cNvPr id="137308" name="Text Box 89"/>
              <p:cNvSpPr txBox="1">
                <a:spLocks noChangeArrowheads="1"/>
              </p:cNvSpPr>
              <p:nvPr/>
            </p:nvSpPr>
            <p:spPr bwMode="auto">
              <a:xfrm>
                <a:off x="724" y="139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/>
                  <a:t>1</a:t>
                </a:r>
                <a:endParaRPr lang="en-US"/>
              </a:p>
            </p:txBody>
          </p:sp>
          <p:sp>
            <p:nvSpPr>
              <p:cNvPr id="137309" name="Text Box 90"/>
              <p:cNvSpPr txBox="1">
                <a:spLocks noChangeArrowheads="1"/>
              </p:cNvSpPr>
              <p:nvPr/>
            </p:nvSpPr>
            <p:spPr bwMode="auto">
              <a:xfrm>
                <a:off x="196" y="1394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/>
                  <a:t>2</a:t>
                </a:r>
                <a:endParaRPr lang="en-US"/>
              </a:p>
            </p:txBody>
          </p:sp>
          <p:sp>
            <p:nvSpPr>
              <p:cNvPr id="137310" name="Text Box 91"/>
              <p:cNvSpPr txBox="1">
                <a:spLocks noChangeArrowheads="1"/>
              </p:cNvSpPr>
              <p:nvPr/>
            </p:nvSpPr>
            <p:spPr bwMode="auto">
              <a:xfrm>
                <a:off x="481" y="172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/>
                  <a:t>7</a:t>
                </a:r>
                <a:endParaRPr lang="en-US"/>
              </a:p>
            </p:txBody>
          </p:sp>
          <p:grpSp>
            <p:nvGrpSpPr>
              <p:cNvPr id="137311" name="Group 92"/>
              <p:cNvGrpSpPr>
                <a:grpSpLocks/>
              </p:cNvGrpSpPr>
              <p:nvPr/>
            </p:nvGrpSpPr>
            <p:grpSpPr bwMode="auto">
              <a:xfrm>
                <a:off x="408" y="1282"/>
                <a:ext cx="316" cy="250"/>
                <a:chOff x="1740" y="2302"/>
                <a:chExt cx="316" cy="250"/>
              </a:xfrm>
            </p:grpSpPr>
            <p:sp>
              <p:nvSpPr>
                <p:cNvPr id="137312" name="Oval 93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313" name="Line 94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314" name="Line 95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315" name="Rectangle 96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37316" name="Oval 97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37317" name="Group 98"/>
                <p:cNvGrpSpPr>
                  <a:grpSpLocks/>
                </p:cNvGrpSpPr>
                <p:nvPr/>
              </p:nvGrpSpPr>
              <p:grpSpPr bwMode="auto">
                <a:xfrm>
                  <a:off x="1803" y="2302"/>
                  <a:ext cx="196" cy="250"/>
                  <a:chOff x="2958" y="2425"/>
                  <a:chExt cx="198" cy="250"/>
                </a:xfrm>
              </p:grpSpPr>
              <p:sp>
                <p:nvSpPr>
                  <p:cNvPr id="137318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2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7319" name="Text Box 10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8" y="2425"/>
                    <a:ext cx="19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/>
                    <a:r>
                      <a:rPr lang="en-US" sz="2000"/>
                      <a:t>y</a:t>
                    </a:r>
                    <a:endParaRPr lang="en-US"/>
                  </a:p>
                </p:txBody>
              </p:sp>
            </p:grpSp>
          </p:grpSp>
        </p:grpSp>
      </p:grpSp>
      <p:sp>
        <p:nvSpPr>
          <p:cNvPr id="137281" name="Text Box 101"/>
          <p:cNvSpPr txBox="1">
            <a:spLocks noChangeArrowheads="1"/>
          </p:cNvSpPr>
          <p:nvPr/>
        </p:nvSpPr>
        <p:spPr bwMode="auto">
          <a:xfrm>
            <a:off x="263525" y="1104900"/>
            <a:ext cx="9207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node x</a:t>
            </a:r>
          </a:p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137282" name="Oval 104"/>
          <p:cNvSpPr>
            <a:spLocks noChangeArrowheads="1"/>
          </p:cNvSpPr>
          <p:nvPr/>
        </p:nvSpPr>
        <p:spPr bwMode="auto">
          <a:xfrm>
            <a:off x="12192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83" name="Oval 105"/>
          <p:cNvSpPr>
            <a:spLocks noChangeArrowheads="1"/>
          </p:cNvSpPr>
          <p:nvPr/>
        </p:nvSpPr>
        <p:spPr bwMode="auto">
          <a:xfrm>
            <a:off x="1219200" y="37338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84" name="Oval 106"/>
          <p:cNvSpPr>
            <a:spLocks noChangeArrowheads="1"/>
          </p:cNvSpPr>
          <p:nvPr/>
        </p:nvSpPr>
        <p:spPr bwMode="auto">
          <a:xfrm>
            <a:off x="1219200" y="59436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85" name="Oval 107"/>
          <p:cNvSpPr>
            <a:spLocks noChangeArrowheads="1"/>
          </p:cNvSpPr>
          <p:nvPr/>
        </p:nvSpPr>
        <p:spPr bwMode="auto">
          <a:xfrm>
            <a:off x="3297238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8172" name="Rectangle 108"/>
          <p:cNvSpPr>
            <a:spLocks noChangeArrowheads="1"/>
          </p:cNvSpPr>
          <p:nvPr/>
        </p:nvSpPr>
        <p:spPr bwMode="auto">
          <a:xfrm>
            <a:off x="1590675" y="187325"/>
            <a:ext cx="4318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fr-FR">
                <a:solidFill>
                  <a:srgbClr val="000000"/>
                </a:solidFill>
                <a:cs typeface="Times New Roman" charset="0"/>
              </a:rPr>
              <a:t>D</a:t>
            </a:r>
            <a:r>
              <a:rPr lang="fr-FR" baseline="-25000">
                <a:solidFill>
                  <a:srgbClr val="000000"/>
                </a:solidFill>
                <a:cs typeface="Times New Roman" charset="0"/>
              </a:rPr>
              <a:t>x</a:t>
            </a:r>
            <a:r>
              <a:rPr lang="fr-FR">
                <a:solidFill>
                  <a:srgbClr val="000000"/>
                </a:solidFill>
                <a:cs typeface="Times New Roman" charset="0"/>
              </a:rPr>
              <a:t>(y) = min{c(x,y) + D</a:t>
            </a:r>
            <a:r>
              <a:rPr lang="fr-FR" baseline="-25000">
                <a:solidFill>
                  <a:srgbClr val="000000"/>
                </a:solidFill>
                <a:cs typeface="Times New Roman" charset="0"/>
              </a:rPr>
              <a:t>y</a:t>
            </a:r>
            <a:r>
              <a:rPr lang="fr-FR">
                <a:solidFill>
                  <a:srgbClr val="000000"/>
                </a:solidFill>
                <a:cs typeface="Times New Roman" charset="0"/>
              </a:rPr>
              <a:t>(y), c(x,z) + D</a:t>
            </a:r>
            <a:r>
              <a:rPr lang="fr-FR" baseline="-25000">
                <a:solidFill>
                  <a:srgbClr val="000000"/>
                </a:solidFill>
                <a:cs typeface="Times New Roman" charset="0"/>
              </a:rPr>
              <a:t>z</a:t>
            </a:r>
            <a:r>
              <a:rPr lang="fr-FR">
                <a:solidFill>
                  <a:srgbClr val="000000"/>
                </a:solidFill>
                <a:cs typeface="Times New Roman" charset="0"/>
              </a:rPr>
              <a:t>(y)} </a:t>
            </a:r>
            <a:br>
              <a:rPr lang="fr-FR">
                <a:solidFill>
                  <a:srgbClr val="000000"/>
                </a:solidFill>
                <a:cs typeface="Times New Roman" charset="0"/>
              </a:rPr>
            </a:br>
            <a:r>
              <a:rPr lang="fr-FR">
                <a:solidFill>
                  <a:srgbClr val="000000"/>
                </a:solidFill>
                <a:cs typeface="Times New Roman" charset="0"/>
              </a:rPr>
              <a:t>             = min{2+0 , 7+1} = 2</a:t>
            </a:r>
          </a:p>
        </p:txBody>
      </p:sp>
      <p:sp>
        <p:nvSpPr>
          <p:cNvPr id="728173" name="Line 109"/>
          <p:cNvSpPr>
            <a:spLocks noChangeShapeType="1"/>
          </p:cNvSpPr>
          <p:nvPr/>
        </p:nvSpPr>
        <p:spPr bwMode="auto">
          <a:xfrm flipH="1">
            <a:off x="3760788" y="809625"/>
            <a:ext cx="809625" cy="96678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28174" name="Rectangle 110"/>
          <p:cNvSpPr>
            <a:spLocks noChangeArrowheads="1"/>
          </p:cNvSpPr>
          <p:nvPr/>
        </p:nvSpPr>
        <p:spPr bwMode="auto">
          <a:xfrm>
            <a:off x="6384925" y="28575"/>
            <a:ext cx="2667000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fr-FR" i="1"/>
              <a:t>D</a:t>
            </a:r>
            <a:r>
              <a:rPr lang="fr-FR" i="1" baseline="-25000"/>
              <a:t>x</a:t>
            </a:r>
            <a:r>
              <a:rPr lang="fr-FR" i="1"/>
              <a:t>(z) = </a:t>
            </a:r>
            <a:r>
              <a:rPr lang="fr-FR"/>
              <a:t>min{</a:t>
            </a:r>
            <a:r>
              <a:rPr lang="fr-FR" i="1"/>
              <a:t>c(x,y) + </a:t>
            </a:r>
            <a:br>
              <a:rPr lang="fr-FR" i="1"/>
            </a:br>
            <a:r>
              <a:rPr lang="fr-FR" i="1"/>
              <a:t>      D</a:t>
            </a:r>
            <a:r>
              <a:rPr lang="fr-FR" i="1" baseline="-25000"/>
              <a:t>y</a:t>
            </a:r>
            <a:r>
              <a:rPr lang="fr-FR" i="1"/>
              <a:t>(z), c(x,z) + D</a:t>
            </a:r>
            <a:r>
              <a:rPr lang="fr-FR" i="1" baseline="-25000"/>
              <a:t>z</a:t>
            </a:r>
            <a:r>
              <a:rPr lang="fr-FR" i="1"/>
              <a:t>(z)</a:t>
            </a:r>
            <a:r>
              <a:rPr lang="fr-FR"/>
              <a:t>} </a:t>
            </a:r>
          </a:p>
          <a:p>
            <a:pPr algn="just">
              <a:lnSpc>
                <a:spcPct val="120000"/>
              </a:lnSpc>
            </a:pPr>
            <a:r>
              <a:rPr lang="fr-FR"/>
              <a:t>= min{2+1 , 7+0} = 3</a:t>
            </a:r>
          </a:p>
        </p:txBody>
      </p:sp>
      <p:sp>
        <p:nvSpPr>
          <p:cNvPr id="728175" name="Line 111"/>
          <p:cNvSpPr>
            <a:spLocks noChangeShapeType="1"/>
          </p:cNvSpPr>
          <p:nvPr/>
        </p:nvSpPr>
        <p:spPr bwMode="auto">
          <a:xfrm flipH="1">
            <a:off x="4179888" y="482600"/>
            <a:ext cx="2586037" cy="1333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28176" name="Text Box 112"/>
          <p:cNvSpPr txBox="1">
            <a:spLocks noChangeArrowheads="1"/>
          </p:cNvSpPr>
          <p:nvPr/>
        </p:nvSpPr>
        <p:spPr bwMode="auto">
          <a:xfrm>
            <a:off x="3922713" y="16748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3</a:t>
            </a:r>
          </a:p>
        </p:txBody>
      </p:sp>
      <p:sp>
        <p:nvSpPr>
          <p:cNvPr id="728177" name="Text Box 113"/>
          <p:cNvSpPr txBox="1">
            <a:spLocks noChangeArrowheads="1"/>
          </p:cNvSpPr>
          <p:nvPr/>
        </p:nvSpPr>
        <p:spPr bwMode="auto">
          <a:xfrm>
            <a:off x="3579813" y="1679575"/>
            <a:ext cx="342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</a:t>
            </a:r>
          </a:p>
        </p:txBody>
      </p:sp>
      <p:sp>
        <p:nvSpPr>
          <p:cNvPr id="137292" name="Text Box 114"/>
          <p:cNvSpPr txBox="1">
            <a:spLocks noChangeArrowheads="1"/>
          </p:cNvSpPr>
          <p:nvPr/>
        </p:nvSpPr>
        <p:spPr bwMode="auto">
          <a:xfrm>
            <a:off x="292100" y="2851150"/>
            <a:ext cx="9207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node y</a:t>
            </a:r>
          </a:p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137293" name="Text Box 115"/>
          <p:cNvSpPr txBox="1">
            <a:spLocks noChangeArrowheads="1"/>
          </p:cNvSpPr>
          <p:nvPr/>
        </p:nvSpPr>
        <p:spPr bwMode="auto">
          <a:xfrm>
            <a:off x="311150" y="4699000"/>
            <a:ext cx="9080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node z</a:t>
            </a:r>
          </a:p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137294" name="Text Box 117"/>
          <p:cNvSpPr txBox="1">
            <a:spLocks noChangeArrowheads="1"/>
          </p:cNvSpPr>
          <p:nvPr/>
        </p:nvSpPr>
        <p:spPr bwMode="auto">
          <a:xfrm>
            <a:off x="3413125" y="1143000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7295" name="Text Box 118"/>
          <p:cNvSpPr txBox="1">
            <a:spLocks noChangeArrowheads="1"/>
          </p:cNvSpPr>
          <p:nvPr/>
        </p:nvSpPr>
        <p:spPr bwMode="auto">
          <a:xfrm rot="-5400000">
            <a:off x="561182" y="2067719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25</a:t>
            </a:fld>
            <a:endParaRPr lang="en-US" sz="1200" dirty="0">
              <a:latin typeface="Tahoma" charset="0"/>
            </a:endParaRPr>
          </a:p>
        </p:txBody>
      </p:sp>
      <p:sp>
        <p:nvSpPr>
          <p:cNvPr id="1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297087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8172" grpId="0"/>
      <p:bldP spid="728173" grpId="0" animBg="1"/>
      <p:bldP spid="728174" grpId="0"/>
      <p:bldP spid="728175" grpId="0" animBg="1"/>
      <p:bldP spid="728176" grpId="0"/>
      <p:bldP spid="72817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Line 20"/>
          <p:cNvSpPr>
            <a:spLocks noChangeShapeType="1"/>
          </p:cNvSpPr>
          <p:nvPr/>
        </p:nvSpPr>
        <p:spPr bwMode="auto">
          <a:xfrm>
            <a:off x="5486400" y="1524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44" name="Line 21"/>
          <p:cNvSpPr>
            <a:spLocks noChangeShapeType="1"/>
          </p:cNvSpPr>
          <p:nvPr/>
        </p:nvSpPr>
        <p:spPr bwMode="auto">
          <a:xfrm>
            <a:off x="5181600" y="1752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45" name="Text Box 22"/>
          <p:cNvSpPr txBox="1">
            <a:spLocks noChangeArrowheads="1"/>
          </p:cNvSpPr>
          <p:nvPr/>
        </p:nvSpPr>
        <p:spPr bwMode="auto">
          <a:xfrm>
            <a:off x="5486400" y="13668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246" name="Text Box 23"/>
          <p:cNvSpPr txBox="1">
            <a:spLocks noChangeArrowheads="1"/>
          </p:cNvSpPr>
          <p:nvPr/>
        </p:nvSpPr>
        <p:spPr bwMode="auto">
          <a:xfrm>
            <a:off x="5181600" y="1747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247" name="Text Box 24"/>
          <p:cNvSpPr txBox="1">
            <a:spLocks noChangeArrowheads="1"/>
          </p:cNvSpPr>
          <p:nvPr/>
        </p:nvSpPr>
        <p:spPr bwMode="auto">
          <a:xfrm>
            <a:off x="5181600" y="2052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248" name="Text Box 25"/>
          <p:cNvSpPr txBox="1">
            <a:spLocks noChangeArrowheads="1"/>
          </p:cNvSpPr>
          <p:nvPr/>
        </p:nvSpPr>
        <p:spPr bwMode="auto">
          <a:xfrm>
            <a:off x="5181600" y="2357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249" name="Text Box 26"/>
          <p:cNvSpPr txBox="1">
            <a:spLocks noChangeArrowheads="1"/>
          </p:cNvSpPr>
          <p:nvPr/>
        </p:nvSpPr>
        <p:spPr bwMode="auto">
          <a:xfrm>
            <a:off x="5486400" y="17478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0  2   3</a:t>
            </a:r>
          </a:p>
        </p:txBody>
      </p:sp>
      <p:sp>
        <p:nvSpPr>
          <p:cNvPr id="138250" name="Text Box 27"/>
          <p:cNvSpPr txBox="1">
            <a:spLocks noChangeArrowheads="1"/>
          </p:cNvSpPr>
          <p:nvPr/>
        </p:nvSpPr>
        <p:spPr bwMode="auto">
          <a:xfrm rot="-5400000">
            <a:off x="4820443" y="2167732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8251" name="Text Box 28"/>
          <p:cNvSpPr txBox="1">
            <a:spLocks noChangeArrowheads="1"/>
          </p:cNvSpPr>
          <p:nvPr/>
        </p:nvSpPr>
        <p:spPr bwMode="auto">
          <a:xfrm>
            <a:off x="5608638" y="1223963"/>
            <a:ext cx="70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252" name="Line 50"/>
          <p:cNvSpPr>
            <a:spLocks noChangeShapeType="1"/>
          </p:cNvSpPr>
          <p:nvPr/>
        </p:nvSpPr>
        <p:spPr bwMode="auto">
          <a:xfrm>
            <a:off x="32766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53" name="Line 51"/>
          <p:cNvSpPr>
            <a:spLocks noChangeShapeType="1"/>
          </p:cNvSpPr>
          <p:nvPr/>
        </p:nvSpPr>
        <p:spPr bwMode="auto">
          <a:xfrm>
            <a:off x="29718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54" name="Text Box 52"/>
          <p:cNvSpPr txBox="1">
            <a:spLocks noChangeArrowheads="1"/>
          </p:cNvSpPr>
          <p:nvPr/>
        </p:nvSpPr>
        <p:spPr bwMode="auto">
          <a:xfrm>
            <a:off x="3276600" y="30432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255" name="Text Box 53"/>
          <p:cNvSpPr txBox="1">
            <a:spLocks noChangeArrowheads="1"/>
          </p:cNvSpPr>
          <p:nvPr/>
        </p:nvSpPr>
        <p:spPr bwMode="auto">
          <a:xfrm>
            <a:off x="2971800" y="3424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256" name="Text Box 54"/>
          <p:cNvSpPr txBox="1">
            <a:spLocks noChangeArrowheads="1"/>
          </p:cNvSpPr>
          <p:nvPr/>
        </p:nvSpPr>
        <p:spPr bwMode="auto">
          <a:xfrm>
            <a:off x="2971800" y="3729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257" name="Text Box 55"/>
          <p:cNvSpPr txBox="1">
            <a:spLocks noChangeArrowheads="1"/>
          </p:cNvSpPr>
          <p:nvPr/>
        </p:nvSpPr>
        <p:spPr bwMode="auto">
          <a:xfrm>
            <a:off x="2971800" y="4033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258" name="Text Box 56"/>
          <p:cNvSpPr txBox="1">
            <a:spLocks noChangeArrowheads="1"/>
          </p:cNvSpPr>
          <p:nvPr/>
        </p:nvSpPr>
        <p:spPr bwMode="auto">
          <a:xfrm>
            <a:off x="3276600" y="34242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0  2   7</a:t>
            </a:r>
          </a:p>
        </p:txBody>
      </p:sp>
      <p:sp>
        <p:nvSpPr>
          <p:cNvPr id="138259" name="Text Box 57"/>
          <p:cNvSpPr txBox="1">
            <a:spLocks noChangeArrowheads="1"/>
          </p:cNvSpPr>
          <p:nvPr/>
        </p:nvSpPr>
        <p:spPr bwMode="auto">
          <a:xfrm rot="-5400000">
            <a:off x="2643981" y="3821907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8260" name="Text Box 58"/>
          <p:cNvSpPr txBox="1">
            <a:spLocks noChangeArrowheads="1"/>
          </p:cNvSpPr>
          <p:nvPr/>
        </p:nvSpPr>
        <p:spPr bwMode="auto">
          <a:xfrm>
            <a:off x="3421063" y="2900363"/>
            <a:ext cx="70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261" name="Line 59"/>
          <p:cNvSpPr>
            <a:spLocks noChangeShapeType="1"/>
          </p:cNvSpPr>
          <p:nvPr/>
        </p:nvSpPr>
        <p:spPr bwMode="auto">
          <a:xfrm>
            <a:off x="5486400" y="3276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62" name="Line 60"/>
          <p:cNvSpPr>
            <a:spLocks noChangeShapeType="1"/>
          </p:cNvSpPr>
          <p:nvPr/>
        </p:nvSpPr>
        <p:spPr bwMode="auto">
          <a:xfrm>
            <a:off x="5181600" y="3505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63" name="Text Box 61"/>
          <p:cNvSpPr txBox="1">
            <a:spLocks noChangeArrowheads="1"/>
          </p:cNvSpPr>
          <p:nvPr/>
        </p:nvSpPr>
        <p:spPr bwMode="auto">
          <a:xfrm>
            <a:off x="5486400" y="31194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264" name="Text Box 62"/>
          <p:cNvSpPr txBox="1">
            <a:spLocks noChangeArrowheads="1"/>
          </p:cNvSpPr>
          <p:nvPr/>
        </p:nvSpPr>
        <p:spPr bwMode="auto">
          <a:xfrm>
            <a:off x="5181600" y="3500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265" name="Text Box 63"/>
          <p:cNvSpPr txBox="1">
            <a:spLocks noChangeArrowheads="1"/>
          </p:cNvSpPr>
          <p:nvPr/>
        </p:nvSpPr>
        <p:spPr bwMode="auto">
          <a:xfrm>
            <a:off x="5181600" y="3805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266" name="Text Box 64"/>
          <p:cNvSpPr txBox="1">
            <a:spLocks noChangeArrowheads="1"/>
          </p:cNvSpPr>
          <p:nvPr/>
        </p:nvSpPr>
        <p:spPr bwMode="auto">
          <a:xfrm>
            <a:off x="5181600" y="4110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267" name="Text Box 65"/>
          <p:cNvSpPr txBox="1">
            <a:spLocks noChangeArrowheads="1"/>
          </p:cNvSpPr>
          <p:nvPr/>
        </p:nvSpPr>
        <p:spPr bwMode="auto">
          <a:xfrm>
            <a:off x="5486400" y="35004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0  2   3</a:t>
            </a:r>
          </a:p>
        </p:txBody>
      </p:sp>
      <p:sp>
        <p:nvSpPr>
          <p:cNvPr id="138268" name="Text Box 66"/>
          <p:cNvSpPr txBox="1">
            <a:spLocks noChangeArrowheads="1"/>
          </p:cNvSpPr>
          <p:nvPr/>
        </p:nvSpPr>
        <p:spPr bwMode="auto">
          <a:xfrm rot="-5400000">
            <a:off x="4820443" y="3898107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8269" name="Text Box 67"/>
          <p:cNvSpPr txBox="1">
            <a:spLocks noChangeArrowheads="1"/>
          </p:cNvSpPr>
          <p:nvPr/>
        </p:nvSpPr>
        <p:spPr bwMode="auto">
          <a:xfrm>
            <a:off x="5597525" y="2965450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270" name="Line 68"/>
          <p:cNvSpPr>
            <a:spLocks noChangeShapeType="1"/>
          </p:cNvSpPr>
          <p:nvPr/>
        </p:nvSpPr>
        <p:spPr bwMode="auto">
          <a:xfrm>
            <a:off x="54102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71" name="Line 69"/>
          <p:cNvSpPr>
            <a:spLocks noChangeShapeType="1"/>
          </p:cNvSpPr>
          <p:nvPr/>
        </p:nvSpPr>
        <p:spPr bwMode="auto">
          <a:xfrm>
            <a:off x="5105400" y="5181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72" name="Text Box 70"/>
          <p:cNvSpPr txBox="1">
            <a:spLocks noChangeArrowheads="1"/>
          </p:cNvSpPr>
          <p:nvPr/>
        </p:nvSpPr>
        <p:spPr bwMode="auto">
          <a:xfrm>
            <a:off x="5410200" y="47958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273" name="Text Box 71"/>
          <p:cNvSpPr txBox="1">
            <a:spLocks noChangeArrowheads="1"/>
          </p:cNvSpPr>
          <p:nvPr/>
        </p:nvSpPr>
        <p:spPr bwMode="auto">
          <a:xfrm>
            <a:off x="5105400" y="5176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274" name="Text Box 72"/>
          <p:cNvSpPr txBox="1">
            <a:spLocks noChangeArrowheads="1"/>
          </p:cNvSpPr>
          <p:nvPr/>
        </p:nvSpPr>
        <p:spPr bwMode="auto">
          <a:xfrm>
            <a:off x="5105400" y="5481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275" name="Text Box 73"/>
          <p:cNvSpPr txBox="1">
            <a:spLocks noChangeArrowheads="1"/>
          </p:cNvSpPr>
          <p:nvPr/>
        </p:nvSpPr>
        <p:spPr bwMode="auto">
          <a:xfrm>
            <a:off x="5105400" y="5786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276" name="Text Box 74"/>
          <p:cNvSpPr txBox="1">
            <a:spLocks noChangeArrowheads="1"/>
          </p:cNvSpPr>
          <p:nvPr/>
        </p:nvSpPr>
        <p:spPr bwMode="auto">
          <a:xfrm>
            <a:off x="5410200" y="51768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0  2   3</a:t>
            </a:r>
          </a:p>
        </p:txBody>
      </p:sp>
      <p:sp>
        <p:nvSpPr>
          <p:cNvPr id="138277" name="Text Box 75"/>
          <p:cNvSpPr txBox="1">
            <a:spLocks noChangeArrowheads="1"/>
          </p:cNvSpPr>
          <p:nvPr/>
        </p:nvSpPr>
        <p:spPr bwMode="auto">
          <a:xfrm rot="-5400000">
            <a:off x="4755357" y="5563394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8278" name="Text Box 76"/>
          <p:cNvSpPr txBox="1">
            <a:spLocks noChangeArrowheads="1"/>
          </p:cNvSpPr>
          <p:nvPr/>
        </p:nvSpPr>
        <p:spPr bwMode="auto">
          <a:xfrm>
            <a:off x="5521325" y="4664075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279" name="Line 77"/>
          <p:cNvSpPr>
            <a:spLocks noChangeShapeType="1"/>
          </p:cNvSpPr>
          <p:nvPr/>
        </p:nvSpPr>
        <p:spPr bwMode="auto">
          <a:xfrm>
            <a:off x="32766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80" name="Line 78"/>
          <p:cNvSpPr>
            <a:spLocks noChangeShapeType="1"/>
          </p:cNvSpPr>
          <p:nvPr/>
        </p:nvSpPr>
        <p:spPr bwMode="auto">
          <a:xfrm>
            <a:off x="2971800" y="5181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81" name="Text Box 79"/>
          <p:cNvSpPr txBox="1">
            <a:spLocks noChangeArrowheads="1"/>
          </p:cNvSpPr>
          <p:nvPr/>
        </p:nvSpPr>
        <p:spPr bwMode="auto">
          <a:xfrm>
            <a:off x="3276600" y="47958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282" name="Text Box 80"/>
          <p:cNvSpPr txBox="1">
            <a:spLocks noChangeArrowheads="1"/>
          </p:cNvSpPr>
          <p:nvPr/>
        </p:nvSpPr>
        <p:spPr bwMode="auto">
          <a:xfrm>
            <a:off x="2971800" y="5176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283" name="Text Box 81"/>
          <p:cNvSpPr txBox="1">
            <a:spLocks noChangeArrowheads="1"/>
          </p:cNvSpPr>
          <p:nvPr/>
        </p:nvSpPr>
        <p:spPr bwMode="auto">
          <a:xfrm>
            <a:off x="2971800" y="5481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284" name="Text Box 82"/>
          <p:cNvSpPr txBox="1">
            <a:spLocks noChangeArrowheads="1"/>
          </p:cNvSpPr>
          <p:nvPr/>
        </p:nvSpPr>
        <p:spPr bwMode="auto">
          <a:xfrm>
            <a:off x="2971800" y="5786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285" name="Text Box 83"/>
          <p:cNvSpPr txBox="1">
            <a:spLocks noChangeArrowheads="1"/>
          </p:cNvSpPr>
          <p:nvPr/>
        </p:nvSpPr>
        <p:spPr bwMode="auto">
          <a:xfrm>
            <a:off x="3276600" y="51768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0  2   7</a:t>
            </a:r>
          </a:p>
        </p:txBody>
      </p:sp>
      <p:sp>
        <p:nvSpPr>
          <p:cNvPr id="138286" name="Text Box 84"/>
          <p:cNvSpPr txBox="1">
            <a:spLocks noChangeArrowheads="1"/>
          </p:cNvSpPr>
          <p:nvPr/>
        </p:nvSpPr>
        <p:spPr bwMode="auto">
          <a:xfrm rot="-5400000">
            <a:off x="2643982" y="5531644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8287" name="Text Box 85"/>
          <p:cNvSpPr txBox="1">
            <a:spLocks noChangeArrowheads="1"/>
          </p:cNvSpPr>
          <p:nvPr/>
        </p:nvSpPr>
        <p:spPr bwMode="auto">
          <a:xfrm>
            <a:off x="3409950" y="4664075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288" name="Text Box 103"/>
          <p:cNvSpPr txBox="1">
            <a:spLocks noChangeArrowheads="1"/>
          </p:cNvSpPr>
          <p:nvPr/>
        </p:nvSpPr>
        <p:spPr bwMode="auto">
          <a:xfrm>
            <a:off x="3276600" y="3771900"/>
            <a:ext cx="882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2  0   1</a:t>
            </a:r>
          </a:p>
        </p:txBody>
      </p:sp>
      <p:sp>
        <p:nvSpPr>
          <p:cNvPr id="138289" name="Text Box 104"/>
          <p:cNvSpPr txBox="1">
            <a:spLocks noChangeArrowheads="1"/>
          </p:cNvSpPr>
          <p:nvPr/>
        </p:nvSpPr>
        <p:spPr bwMode="auto">
          <a:xfrm>
            <a:off x="3276600" y="4110038"/>
            <a:ext cx="94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7   1   0</a:t>
            </a:r>
          </a:p>
        </p:txBody>
      </p:sp>
      <p:sp>
        <p:nvSpPr>
          <p:cNvPr id="138290" name="Text Box 105"/>
          <p:cNvSpPr txBox="1">
            <a:spLocks noChangeArrowheads="1"/>
          </p:cNvSpPr>
          <p:nvPr/>
        </p:nvSpPr>
        <p:spPr bwMode="auto">
          <a:xfrm>
            <a:off x="3276600" y="55578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2  0   1</a:t>
            </a:r>
          </a:p>
        </p:txBody>
      </p:sp>
      <p:sp>
        <p:nvSpPr>
          <p:cNvPr id="138291" name="Text Box 106"/>
          <p:cNvSpPr txBox="1">
            <a:spLocks noChangeArrowheads="1"/>
          </p:cNvSpPr>
          <p:nvPr/>
        </p:nvSpPr>
        <p:spPr bwMode="auto">
          <a:xfrm>
            <a:off x="3276600" y="58626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3  1   0</a:t>
            </a:r>
          </a:p>
        </p:txBody>
      </p:sp>
      <p:sp>
        <p:nvSpPr>
          <p:cNvPr id="138292" name="Text Box 107"/>
          <p:cNvSpPr txBox="1">
            <a:spLocks noChangeArrowheads="1"/>
          </p:cNvSpPr>
          <p:nvPr/>
        </p:nvSpPr>
        <p:spPr bwMode="auto">
          <a:xfrm>
            <a:off x="5486400" y="2095500"/>
            <a:ext cx="946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2   0   1</a:t>
            </a:r>
          </a:p>
        </p:txBody>
      </p:sp>
      <p:sp>
        <p:nvSpPr>
          <p:cNvPr id="138293" name="Text Box 108"/>
          <p:cNvSpPr txBox="1">
            <a:spLocks noChangeArrowheads="1"/>
          </p:cNvSpPr>
          <p:nvPr/>
        </p:nvSpPr>
        <p:spPr bwMode="auto">
          <a:xfrm>
            <a:off x="5486400" y="24336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3  1   0</a:t>
            </a:r>
          </a:p>
        </p:txBody>
      </p:sp>
      <p:sp>
        <p:nvSpPr>
          <p:cNvPr id="138294" name="Text Box 109"/>
          <p:cNvSpPr txBox="1">
            <a:spLocks noChangeArrowheads="1"/>
          </p:cNvSpPr>
          <p:nvPr/>
        </p:nvSpPr>
        <p:spPr bwMode="auto">
          <a:xfrm>
            <a:off x="5486400" y="3825875"/>
            <a:ext cx="882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2  0   1</a:t>
            </a:r>
          </a:p>
        </p:txBody>
      </p:sp>
      <p:sp>
        <p:nvSpPr>
          <p:cNvPr id="138295" name="Text Box 110"/>
          <p:cNvSpPr txBox="1">
            <a:spLocks noChangeArrowheads="1"/>
          </p:cNvSpPr>
          <p:nvPr/>
        </p:nvSpPr>
        <p:spPr bwMode="auto">
          <a:xfrm>
            <a:off x="5410200" y="58626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3  1   0</a:t>
            </a:r>
          </a:p>
        </p:txBody>
      </p:sp>
      <p:sp>
        <p:nvSpPr>
          <p:cNvPr id="138296" name="Text Box 111"/>
          <p:cNvSpPr txBox="1">
            <a:spLocks noChangeArrowheads="1"/>
          </p:cNvSpPr>
          <p:nvPr/>
        </p:nvSpPr>
        <p:spPr bwMode="auto">
          <a:xfrm>
            <a:off x="5410200" y="54816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2  0   1</a:t>
            </a:r>
          </a:p>
        </p:txBody>
      </p:sp>
      <p:sp>
        <p:nvSpPr>
          <p:cNvPr id="138297" name="Text Box 112"/>
          <p:cNvSpPr txBox="1">
            <a:spLocks noChangeArrowheads="1"/>
          </p:cNvSpPr>
          <p:nvPr/>
        </p:nvSpPr>
        <p:spPr bwMode="auto">
          <a:xfrm>
            <a:off x="5486400" y="41100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3  1   0</a:t>
            </a:r>
          </a:p>
        </p:txBody>
      </p:sp>
      <p:sp>
        <p:nvSpPr>
          <p:cNvPr id="138298" name="Line 113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299" name="Line 114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00" name="Line 116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01" name="Line 118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02" name="Line 119"/>
          <p:cNvSpPr>
            <a:spLocks noChangeShapeType="1"/>
          </p:cNvSpPr>
          <p:nvPr/>
        </p:nvSpPr>
        <p:spPr bwMode="auto">
          <a:xfrm>
            <a:off x="4267200" y="1981200"/>
            <a:ext cx="762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03" name="Line 120"/>
          <p:cNvSpPr>
            <a:spLocks noChangeShapeType="1"/>
          </p:cNvSpPr>
          <p:nvPr/>
        </p:nvSpPr>
        <p:spPr bwMode="auto">
          <a:xfrm>
            <a:off x="4191000" y="2057400"/>
            <a:ext cx="8382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04" name="Line 121"/>
          <p:cNvSpPr>
            <a:spLocks noChangeShapeType="1"/>
          </p:cNvSpPr>
          <p:nvPr/>
        </p:nvSpPr>
        <p:spPr bwMode="auto">
          <a:xfrm flipV="1">
            <a:off x="4114800" y="2743200"/>
            <a:ext cx="114300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05" name="Line 122"/>
          <p:cNvSpPr>
            <a:spLocks noChangeShapeType="1"/>
          </p:cNvSpPr>
          <p:nvPr/>
        </p:nvSpPr>
        <p:spPr bwMode="auto">
          <a:xfrm flipV="1">
            <a:off x="4114800" y="4419600"/>
            <a:ext cx="1066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06" name="Line 123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07" name="Text Box 124"/>
          <p:cNvSpPr txBox="1">
            <a:spLocks noChangeArrowheads="1"/>
          </p:cNvSpPr>
          <p:nvPr/>
        </p:nvSpPr>
        <p:spPr bwMode="auto">
          <a:xfrm>
            <a:off x="6069013" y="6137275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time</a:t>
            </a:r>
          </a:p>
        </p:txBody>
      </p:sp>
      <p:sp>
        <p:nvSpPr>
          <p:cNvPr id="138308" name="Oval 167"/>
          <p:cNvSpPr>
            <a:spLocks noChangeArrowheads="1"/>
          </p:cNvSpPr>
          <p:nvPr/>
        </p:nvSpPr>
        <p:spPr bwMode="auto">
          <a:xfrm>
            <a:off x="3200400" y="5867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309" name="Line 174"/>
          <p:cNvSpPr>
            <a:spLocks noChangeShapeType="1"/>
          </p:cNvSpPr>
          <p:nvPr/>
        </p:nvSpPr>
        <p:spPr bwMode="auto">
          <a:xfrm>
            <a:off x="12192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10" name="Line 175"/>
          <p:cNvSpPr>
            <a:spLocks noChangeShapeType="1"/>
          </p:cNvSpPr>
          <p:nvPr/>
        </p:nvSpPr>
        <p:spPr bwMode="auto">
          <a:xfrm>
            <a:off x="9144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11" name="Text Box 176"/>
          <p:cNvSpPr txBox="1">
            <a:spLocks noChangeArrowheads="1"/>
          </p:cNvSpPr>
          <p:nvPr/>
        </p:nvSpPr>
        <p:spPr bwMode="auto">
          <a:xfrm>
            <a:off x="1219200" y="12906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312" name="Text Box 177"/>
          <p:cNvSpPr txBox="1">
            <a:spLocks noChangeArrowheads="1"/>
          </p:cNvSpPr>
          <p:nvPr/>
        </p:nvSpPr>
        <p:spPr bwMode="auto">
          <a:xfrm>
            <a:off x="914400" y="1671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313" name="Text Box 178"/>
          <p:cNvSpPr txBox="1">
            <a:spLocks noChangeArrowheads="1"/>
          </p:cNvSpPr>
          <p:nvPr/>
        </p:nvSpPr>
        <p:spPr bwMode="auto">
          <a:xfrm>
            <a:off x="914400" y="1976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314" name="Text Box 179"/>
          <p:cNvSpPr txBox="1">
            <a:spLocks noChangeArrowheads="1"/>
          </p:cNvSpPr>
          <p:nvPr/>
        </p:nvSpPr>
        <p:spPr bwMode="auto">
          <a:xfrm>
            <a:off x="914400" y="2281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315" name="Text Box 180"/>
          <p:cNvSpPr txBox="1">
            <a:spLocks noChangeArrowheads="1"/>
          </p:cNvSpPr>
          <p:nvPr/>
        </p:nvSpPr>
        <p:spPr bwMode="auto">
          <a:xfrm>
            <a:off x="1219200" y="1671638"/>
            <a:ext cx="88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0  2   7</a:t>
            </a:r>
          </a:p>
        </p:txBody>
      </p:sp>
      <p:sp>
        <p:nvSpPr>
          <p:cNvPr id="138316" name="Text Box 181"/>
          <p:cNvSpPr txBox="1">
            <a:spLocks noChangeArrowheads="1"/>
          </p:cNvSpPr>
          <p:nvPr/>
        </p:nvSpPr>
        <p:spPr bwMode="auto">
          <a:xfrm>
            <a:off x="1219200" y="20526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17" name="Text Box 182"/>
          <p:cNvSpPr txBox="1">
            <a:spLocks noChangeArrowheads="1"/>
          </p:cNvSpPr>
          <p:nvPr/>
        </p:nvSpPr>
        <p:spPr bwMode="auto">
          <a:xfrm>
            <a:off x="1447800" y="20526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18" name="Text Box 183"/>
          <p:cNvSpPr txBox="1">
            <a:spLocks noChangeArrowheads="1"/>
          </p:cNvSpPr>
          <p:nvPr/>
        </p:nvSpPr>
        <p:spPr bwMode="auto">
          <a:xfrm>
            <a:off x="1828800" y="20526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19" name="Text Box 184"/>
          <p:cNvSpPr txBox="1">
            <a:spLocks noChangeArrowheads="1"/>
          </p:cNvSpPr>
          <p:nvPr/>
        </p:nvSpPr>
        <p:spPr bwMode="auto">
          <a:xfrm>
            <a:off x="1219200" y="23574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20" name="Text Box 185"/>
          <p:cNvSpPr txBox="1">
            <a:spLocks noChangeArrowheads="1"/>
          </p:cNvSpPr>
          <p:nvPr/>
        </p:nvSpPr>
        <p:spPr bwMode="auto">
          <a:xfrm>
            <a:off x="1447800" y="23574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21" name="Text Box 186"/>
          <p:cNvSpPr txBox="1">
            <a:spLocks noChangeArrowheads="1"/>
          </p:cNvSpPr>
          <p:nvPr/>
        </p:nvSpPr>
        <p:spPr bwMode="auto">
          <a:xfrm>
            <a:off x="1828800" y="23574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22" name="Text Box 187"/>
          <p:cNvSpPr txBox="1">
            <a:spLocks noChangeArrowheads="1"/>
          </p:cNvSpPr>
          <p:nvPr/>
        </p:nvSpPr>
        <p:spPr bwMode="auto">
          <a:xfrm rot="-5400000">
            <a:off x="2650332" y="2026444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8323" name="Text Box 188"/>
          <p:cNvSpPr txBox="1">
            <a:spLocks noChangeArrowheads="1"/>
          </p:cNvSpPr>
          <p:nvPr/>
        </p:nvSpPr>
        <p:spPr bwMode="auto">
          <a:xfrm>
            <a:off x="1352550" y="1158875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324" name="Text Box 189"/>
          <p:cNvSpPr txBox="1">
            <a:spLocks noChangeArrowheads="1"/>
          </p:cNvSpPr>
          <p:nvPr/>
        </p:nvSpPr>
        <p:spPr bwMode="auto">
          <a:xfrm rot="-5400000">
            <a:off x="518319" y="3810794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from</a:t>
            </a:r>
          </a:p>
        </p:txBody>
      </p:sp>
      <p:sp>
        <p:nvSpPr>
          <p:cNvPr id="138325" name="Text Box 190"/>
          <p:cNvSpPr txBox="1">
            <a:spLocks noChangeArrowheads="1"/>
          </p:cNvSpPr>
          <p:nvPr/>
        </p:nvSpPr>
        <p:spPr bwMode="auto">
          <a:xfrm rot="-5400000">
            <a:off x="518318" y="5618957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38326" name="Line 191"/>
          <p:cNvSpPr>
            <a:spLocks noChangeShapeType="1"/>
          </p:cNvSpPr>
          <p:nvPr/>
        </p:nvSpPr>
        <p:spPr bwMode="auto">
          <a:xfrm>
            <a:off x="32766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27" name="Line 192"/>
          <p:cNvSpPr>
            <a:spLocks noChangeShapeType="1"/>
          </p:cNvSpPr>
          <p:nvPr/>
        </p:nvSpPr>
        <p:spPr bwMode="auto">
          <a:xfrm>
            <a:off x="29718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28" name="Text Box 193"/>
          <p:cNvSpPr txBox="1">
            <a:spLocks noChangeArrowheads="1"/>
          </p:cNvSpPr>
          <p:nvPr/>
        </p:nvSpPr>
        <p:spPr bwMode="auto">
          <a:xfrm>
            <a:off x="3276600" y="12906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329" name="Text Box 194"/>
          <p:cNvSpPr txBox="1">
            <a:spLocks noChangeArrowheads="1"/>
          </p:cNvSpPr>
          <p:nvPr/>
        </p:nvSpPr>
        <p:spPr bwMode="auto">
          <a:xfrm>
            <a:off x="2971800" y="1671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330" name="Text Box 195"/>
          <p:cNvSpPr txBox="1">
            <a:spLocks noChangeArrowheads="1"/>
          </p:cNvSpPr>
          <p:nvPr/>
        </p:nvSpPr>
        <p:spPr bwMode="auto">
          <a:xfrm>
            <a:off x="2971800" y="19764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331" name="Text Box 196"/>
          <p:cNvSpPr txBox="1">
            <a:spLocks noChangeArrowheads="1"/>
          </p:cNvSpPr>
          <p:nvPr/>
        </p:nvSpPr>
        <p:spPr bwMode="auto">
          <a:xfrm>
            <a:off x="2971800" y="2281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332" name="Text Box 197"/>
          <p:cNvSpPr txBox="1">
            <a:spLocks noChangeArrowheads="1"/>
          </p:cNvSpPr>
          <p:nvPr/>
        </p:nvSpPr>
        <p:spPr bwMode="auto">
          <a:xfrm>
            <a:off x="3297238" y="16716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</a:t>
            </a:r>
          </a:p>
        </p:txBody>
      </p:sp>
      <p:sp>
        <p:nvSpPr>
          <p:cNvPr id="138333" name="Line 198"/>
          <p:cNvSpPr>
            <a:spLocks noChangeShapeType="1"/>
          </p:cNvSpPr>
          <p:nvPr/>
        </p:nvSpPr>
        <p:spPr bwMode="auto">
          <a:xfrm>
            <a:off x="12192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34" name="Line 199"/>
          <p:cNvSpPr>
            <a:spLocks noChangeShapeType="1"/>
          </p:cNvSpPr>
          <p:nvPr/>
        </p:nvSpPr>
        <p:spPr bwMode="auto">
          <a:xfrm>
            <a:off x="9144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35" name="Text Box 200"/>
          <p:cNvSpPr txBox="1">
            <a:spLocks noChangeArrowheads="1"/>
          </p:cNvSpPr>
          <p:nvPr/>
        </p:nvSpPr>
        <p:spPr bwMode="auto">
          <a:xfrm>
            <a:off x="1219200" y="30432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336" name="Text Box 201"/>
          <p:cNvSpPr txBox="1">
            <a:spLocks noChangeArrowheads="1"/>
          </p:cNvSpPr>
          <p:nvPr/>
        </p:nvSpPr>
        <p:spPr bwMode="auto">
          <a:xfrm>
            <a:off x="914400" y="34242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337" name="Text Box 202"/>
          <p:cNvSpPr txBox="1">
            <a:spLocks noChangeArrowheads="1"/>
          </p:cNvSpPr>
          <p:nvPr/>
        </p:nvSpPr>
        <p:spPr bwMode="auto">
          <a:xfrm>
            <a:off x="914400" y="3729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338" name="Text Box 203"/>
          <p:cNvSpPr txBox="1">
            <a:spLocks noChangeArrowheads="1"/>
          </p:cNvSpPr>
          <p:nvPr/>
        </p:nvSpPr>
        <p:spPr bwMode="auto">
          <a:xfrm>
            <a:off x="914400" y="4033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339" name="Text Box 204"/>
          <p:cNvSpPr txBox="1">
            <a:spLocks noChangeArrowheads="1"/>
          </p:cNvSpPr>
          <p:nvPr/>
        </p:nvSpPr>
        <p:spPr bwMode="auto">
          <a:xfrm>
            <a:off x="1524000" y="34242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40" name="Text Box 205"/>
          <p:cNvSpPr txBox="1">
            <a:spLocks noChangeArrowheads="1"/>
          </p:cNvSpPr>
          <p:nvPr/>
        </p:nvSpPr>
        <p:spPr bwMode="auto">
          <a:xfrm>
            <a:off x="1828800" y="34242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41" name="Text Box 206"/>
          <p:cNvSpPr txBox="1">
            <a:spLocks noChangeArrowheads="1"/>
          </p:cNvSpPr>
          <p:nvPr/>
        </p:nvSpPr>
        <p:spPr bwMode="auto">
          <a:xfrm>
            <a:off x="1219200" y="4110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42" name="Text Box 207"/>
          <p:cNvSpPr txBox="1">
            <a:spLocks noChangeArrowheads="1"/>
          </p:cNvSpPr>
          <p:nvPr/>
        </p:nvSpPr>
        <p:spPr bwMode="auto">
          <a:xfrm>
            <a:off x="1447800" y="4110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43" name="Text Box 208"/>
          <p:cNvSpPr txBox="1">
            <a:spLocks noChangeArrowheads="1"/>
          </p:cNvSpPr>
          <p:nvPr/>
        </p:nvSpPr>
        <p:spPr bwMode="auto">
          <a:xfrm>
            <a:off x="1828800" y="4110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44" name="Text Box 209"/>
          <p:cNvSpPr txBox="1">
            <a:spLocks noChangeArrowheads="1"/>
          </p:cNvSpPr>
          <p:nvPr/>
        </p:nvSpPr>
        <p:spPr bwMode="auto">
          <a:xfrm>
            <a:off x="1341438" y="2933700"/>
            <a:ext cx="70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345" name="Line 210"/>
          <p:cNvSpPr>
            <a:spLocks noChangeShapeType="1"/>
          </p:cNvSpPr>
          <p:nvPr/>
        </p:nvSpPr>
        <p:spPr bwMode="auto">
          <a:xfrm>
            <a:off x="12192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46" name="Line 211"/>
          <p:cNvSpPr>
            <a:spLocks noChangeShapeType="1"/>
          </p:cNvSpPr>
          <p:nvPr/>
        </p:nvSpPr>
        <p:spPr bwMode="auto">
          <a:xfrm>
            <a:off x="914400" y="525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47" name="Text Box 212"/>
          <p:cNvSpPr txBox="1">
            <a:spLocks noChangeArrowheads="1"/>
          </p:cNvSpPr>
          <p:nvPr/>
        </p:nvSpPr>
        <p:spPr bwMode="auto">
          <a:xfrm>
            <a:off x="1219200" y="487203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   y   z</a:t>
            </a:r>
          </a:p>
        </p:txBody>
      </p:sp>
      <p:sp>
        <p:nvSpPr>
          <p:cNvPr id="138348" name="Text Box 213"/>
          <p:cNvSpPr txBox="1">
            <a:spLocks noChangeArrowheads="1"/>
          </p:cNvSpPr>
          <p:nvPr/>
        </p:nvSpPr>
        <p:spPr bwMode="auto">
          <a:xfrm>
            <a:off x="914400" y="52530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x</a:t>
            </a:r>
          </a:p>
        </p:txBody>
      </p:sp>
      <p:sp>
        <p:nvSpPr>
          <p:cNvPr id="138349" name="Text Box 214"/>
          <p:cNvSpPr txBox="1">
            <a:spLocks noChangeArrowheads="1"/>
          </p:cNvSpPr>
          <p:nvPr/>
        </p:nvSpPr>
        <p:spPr bwMode="auto">
          <a:xfrm>
            <a:off x="914400" y="55578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y</a:t>
            </a:r>
          </a:p>
        </p:txBody>
      </p:sp>
      <p:sp>
        <p:nvSpPr>
          <p:cNvPr id="138350" name="Text Box 215"/>
          <p:cNvSpPr txBox="1">
            <a:spLocks noChangeArrowheads="1"/>
          </p:cNvSpPr>
          <p:nvPr/>
        </p:nvSpPr>
        <p:spPr bwMode="auto">
          <a:xfrm>
            <a:off x="914400" y="58626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z</a:t>
            </a:r>
          </a:p>
        </p:txBody>
      </p:sp>
      <p:sp>
        <p:nvSpPr>
          <p:cNvPr id="138351" name="Text Box 216"/>
          <p:cNvSpPr txBox="1">
            <a:spLocks noChangeArrowheads="1"/>
          </p:cNvSpPr>
          <p:nvPr/>
        </p:nvSpPr>
        <p:spPr bwMode="auto">
          <a:xfrm>
            <a:off x="1219200" y="5638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52" name="Text Box 217"/>
          <p:cNvSpPr txBox="1">
            <a:spLocks noChangeArrowheads="1"/>
          </p:cNvSpPr>
          <p:nvPr/>
        </p:nvSpPr>
        <p:spPr bwMode="auto">
          <a:xfrm>
            <a:off x="1447800" y="5634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53" name="Text Box 218"/>
          <p:cNvSpPr txBox="1">
            <a:spLocks noChangeArrowheads="1"/>
          </p:cNvSpPr>
          <p:nvPr/>
        </p:nvSpPr>
        <p:spPr bwMode="auto">
          <a:xfrm>
            <a:off x="1828800" y="5634038"/>
            <a:ext cx="347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</p:txBody>
      </p:sp>
      <p:sp>
        <p:nvSpPr>
          <p:cNvPr id="138354" name="Text Box 219"/>
          <p:cNvSpPr txBox="1">
            <a:spLocks noChangeArrowheads="1"/>
          </p:cNvSpPr>
          <p:nvPr/>
        </p:nvSpPr>
        <p:spPr bwMode="auto">
          <a:xfrm>
            <a:off x="1219200" y="59388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7</a:t>
            </a:r>
          </a:p>
        </p:txBody>
      </p:sp>
      <p:sp>
        <p:nvSpPr>
          <p:cNvPr id="138355" name="Text Box 220"/>
          <p:cNvSpPr txBox="1">
            <a:spLocks noChangeArrowheads="1"/>
          </p:cNvSpPr>
          <p:nvPr/>
        </p:nvSpPr>
        <p:spPr bwMode="auto">
          <a:xfrm>
            <a:off x="1447800" y="59388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1</a:t>
            </a:r>
          </a:p>
        </p:txBody>
      </p:sp>
      <p:sp>
        <p:nvSpPr>
          <p:cNvPr id="138356" name="Text Box 221"/>
          <p:cNvSpPr txBox="1">
            <a:spLocks noChangeArrowheads="1"/>
          </p:cNvSpPr>
          <p:nvPr/>
        </p:nvSpPr>
        <p:spPr bwMode="auto">
          <a:xfrm>
            <a:off x="1828800" y="59388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0</a:t>
            </a:r>
          </a:p>
        </p:txBody>
      </p:sp>
      <p:sp>
        <p:nvSpPr>
          <p:cNvPr id="138357" name="Text Box 222"/>
          <p:cNvSpPr txBox="1">
            <a:spLocks noChangeArrowheads="1"/>
          </p:cNvSpPr>
          <p:nvPr/>
        </p:nvSpPr>
        <p:spPr bwMode="auto">
          <a:xfrm>
            <a:off x="1363663" y="4740275"/>
            <a:ext cx="706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358" name="Text Box 223"/>
          <p:cNvSpPr txBox="1">
            <a:spLocks noChangeArrowheads="1"/>
          </p:cNvSpPr>
          <p:nvPr/>
        </p:nvSpPr>
        <p:spPr bwMode="auto">
          <a:xfrm>
            <a:off x="1219200" y="3467100"/>
            <a:ext cx="946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</a:t>
            </a:r>
          </a:p>
          <a:p>
            <a:r>
              <a:rPr lang="en-US" sz="1800"/>
              <a:t>2   0   1</a:t>
            </a:r>
          </a:p>
        </p:txBody>
      </p:sp>
      <p:sp>
        <p:nvSpPr>
          <p:cNvPr id="138359" name="Text Box 224"/>
          <p:cNvSpPr txBox="1">
            <a:spLocks noChangeArrowheads="1"/>
          </p:cNvSpPr>
          <p:nvPr/>
        </p:nvSpPr>
        <p:spPr bwMode="auto">
          <a:xfrm>
            <a:off x="1219200" y="5257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∞ ∞  ∞</a:t>
            </a:r>
          </a:p>
        </p:txBody>
      </p:sp>
      <p:sp>
        <p:nvSpPr>
          <p:cNvPr id="138360" name="Text Box 225"/>
          <p:cNvSpPr txBox="1">
            <a:spLocks noChangeArrowheads="1"/>
          </p:cNvSpPr>
          <p:nvPr/>
        </p:nvSpPr>
        <p:spPr bwMode="auto">
          <a:xfrm>
            <a:off x="3260725" y="2006600"/>
            <a:ext cx="946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2   0   1</a:t>
            </a:r>
          </a:p>
        </p:txBody>
      </p:sp>
      <p:sp>
        <p:nvSpPr>
          <p:cNvPr id="138361" name="Text Box 226"/>
          <p:cNvSpPr txBox="1">
            <a:spLocks noChangeArrowheads="1"/>
          </p:cNvSpPr>
          <p:nvPr/>
        </p:nvSpPr>
        <p:spPr bwMode="auto">
          <a:xfrm>
            <a:off x="3260725" y="2322513"/>
            <a:ext cx="94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7   1   0</a:t>
            </a:r>
          </a:p>
        </p:txBody>
      </p:sp>
      <p:sp>
        <p:nvSpPr>
          <p:cNvPr id="138362" name="Line 227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63" name="Line 228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64" name="Line 229"/>
          <p:cNvSpPr>
            <a:spLocks noChangeShapeType="1"/>
          </p:cNvSpPr>
          <p:nvPr/>
        </p:nvSpPr>
        <p:spPr bwMode="auto">
          <a:xfrm flipV="1">
            <a:off x="2133600" y="2514600"/>
            <a:ext cx="762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65" name="Line 230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66" name="Line 231"/>
          <p:cNvSpPr>
            <a:spLocks noChangeShapeType="1"/>
          </p:cNvSpPr>
          <p:nvPr/>
        </p:nvSpPr>
        <p:spPr bwMode="auto">
          <a:xfrm flipV="1">
            <a:off x="2133600" y="2590800"/>
            <a:ext cx="8382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67" name="Line 232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68" name="Line 233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69" name="Text Box 234"/>
          <p:cNvSpPr txBox="1">
            <a:spLocks noChangeArrowheads="1"/>
          </p:cNvSpPr>
          <p:nvPr/>
        </p:nvSpPr>
        <p:spPr bwMode="auto">
          <a:xfrm>
            <a:off x="6069013" y="6137275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time</a:t>
            </a:r>
          </a:p>
        </p:txBody>
      </p:sp>
      <p:grpSp>
        <p:nvGrpSpPr>
          <p:cNvPr id="138370" name="Group 235"/>
          <p:cNvGrpSpPr>
            <a:grpSpLocks/>
          </p:cNvGrpSpPr>
          <p:nvPr/>
        </p:nvGrpSpPr>
        <p:grpSpPr bwMode="auto">
          <a:xfrm>
            <a:off x="6632575" y="2911475"/>
            <a:ext cx="2184400" cy="1212850"/>
            <a:chOff x="2352" y="0"/>
            <a:chExt cx="1376" cy="764"/>
          </a:xfrm>
        </p:grpSpPr>
        <p:sp>
          <p:nvSpPr>
            <p:cNvPr id="138386" name="Freeform 236"/>
            <p:cNvSpPr>
              <a:spLocks/>
            </p:cNvSpPr>
            <p:nvPr/>
          </p:nvSpPr>
          <p:spPr bwMode="auto">
            <a:xfrm>
              <a:off x="2352" y="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8387" name="Group 237"/>
            <p:cNvGrpSpPr>
              <a:grpSpLocks/>
            </p:cNvGrpSpPr>
            <p:nvPr/>
          </p:nvGrpSpPr>
          <p:grpSpPr bwMode="auto">
            <a:xfrm>
              <a:off x="2448" y="70"/>
              <a:ext cx="1161" cy="676"/>
              <a:chOff x="-17" y="1282"/>
              <a:chExt cx="1161" cy="676"/>
            </a:xfrm>
          </p:grpSpPr>
          <p:sp>
            <p:nvSpPr>
              <p:cNvPr id="138388" name="Freeform 238"/>
              <p:cNvSpPr>
                <a:spLocks/>
              </p:cNvSpPr>
              <p:nvPr/>
            </p:nvSpPr>
            <p:spPr bwMode="auto">
              <a:xfrm>
                <a:off x="246" y="1476"/>
                <a:ext cx="222" cy="180"/>
              </a:xfrm>
              <a:custGeom>
                <a:avLst/>
                <a:gdLst>
                  <a:gd name="T0" fmla="*/ 0 w 222"/>
                  <a:gd name="T1" fmla="*/ 180 h 180"/>
                  <a:gd name="T2" fmla="*/ 222 w 222"/>
                  <a:gd name="T3" fmla="*/ 0 h 180"/>
                  <a:gd name="T4" fmla="*/ 0 60000 65536"/>
                  <a:gd name="T5" fmla="*/ 0 60000 65536"/>
                  <a:gd name="T6" fmla="*/ 0 w 222"/>
                  <a:gd name="T7" fmla="*/ 0 h 180"/>
                  <a:gd name="T8" fmla="*/ 222 w 222"/>
                  <a:gd name="T9" fmla="*/ 180 h 18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2" h="180">
                    <a:moveTo>
                      <a:pt x="0" y="180"/>
                    </a:moveTo>
                    <a:lnTo>
                      <a:pt x="22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389" name="Oval 239"/>
              <p:cNvSpPr>
                <a:spLocks noChangeArrowheads="1"/>
              </p:cNvSpPr>
              <p:nvPr/>
            </p:nvSpPr>
            <p:spPr bwMode="auto">
              <a:xfrm>
                <a:off x="-14" y="171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390" name="Line 240"/>
              <p:cNvSpPr>
                <a:spLocks noChangeShapeType="1"/>
              </p:cNvSpPr>
              <p:nvPr/>
            </p:nvSpPr>
            <p:spPr bwMode="auto">
              <a:xfrm>
                <a:off x="-14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391" name="Line 241"/>
              <p:cNvSpPr>
                <a:spLocks noChangeShapeType="1"/>
              </p:cNvSpPr>
              <p:nvPr/>
            </p:nvSpPr>
            <p:spPr bwMode="auto">
              <a:xfrm>
                <a:off x="299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392" name="Rectangle 242"/>
              <p:cNvSpPr>
                <a:spLocks noChangeArrowheads="1"/>
              </p:cNvSpPr>
              <p:nvPr/>
            </p:nvSpPr>
            <p:spPr bwMode="auto">
              <a:xfrm>
                <a:off x="-14" y="170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38393" name="Oval 243"/>
              <p:cNvSpPr>
                <a:spLocks noChangeArrowheads="1"/>
              </p:cNvSpPr>
              <p:nvPr/>
            </p:nvSpPr>
            <p:spPr bwMode="auto">
              <a:xfrm>
                <a:off x="-17" y="164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394" name="Freeform 244"/>
              <p:cNvSpPr>
                <a:spLocks/>
              </p:cNvSpPr>
              <p:nvPr/>
            </p:nvSpPr>
            <p:spPr bwMode="auto">
              <a:xfrm>
                <a:off x="651" y="1476"/>
                <a:ext cx="216" cy="189"/>
              </a:xfrm>
              <a:custGeom>
                <a:avLst/>
                <a:gdLst>
                  <a:gd name="T0" fmla="*/ 0 w 216"/>
                  <a:gd name="T1" fmla="*/ 0 h 189"/>
                  <a:gd name="T2" fmla="*/ 216 w 216"/>
                  <a:gd name="T3" fmla="*/ 189 h 189"/>
                  <a:gd name="T4" fmla="*/ 0 60000 65536"/>
                  <a:gd name="T5" fmla="*/ 0 60000 65536"/>
                  <a:gd name="T6" fmla="*/ 0 w 216"/>
                  <a:gd name="T7" fmla="*/ 0 h 189"/>
                  <a:gd name="T8" fmla="*/ 216 w 216"/>
                  <a:gd name="T9" fmla="*/ 189 h 18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" h="189">
                    <a:moveTo>
                      <a:pt x="0" y="0"/>
                    </a:moveTo>
                    <a:lnTo>
                      <a:pt x="216" y="189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395" name="Freeform 245"/>
              <p:cNvSpPr>
                <a:spLocks/>
              </p:cNvSpPr>
              <p:nvPr/>
            </p:nvSpPr>
            <p:spPr bwMode="auto">
              <a:xfrm>
                <a:off x="303" y="1740"/>
                <a:ext cx="540" cy="3"/>
              </a:xfrm>
              <a:custGeom>
                <a:avLst/>
                <a:gdLst>
                  <a:gd name="T0" fmla="*/ 540 w 540"/>
                  <a:gd name="T1" fmla="*/ 3 h 3"/>
                  <a:gd name="T2" fmla="*/ 0 w 540"/>
                  <a:gd name="T3" fmla="*/ 0 h 3"/>
                  <a:gd name="T4" fmla="*/ 0 60000 65536"/>
                  <a:gd name="T5" fmla="*/ 0 60000 65536"/>
                  <a:gd name="T6" fmla="*/ 0 w 540"/>
                  <a:gd name="T7" fmla="*/ 0 h 3"/>
                  <a:gd name="T8" fmla="*/ 540 w 540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40" h="3">
                    <a:moveTo>
                      <a:pt x="540" y="3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8396" name="Group 246"/>
              <p:cNvGrpSpPr>
                <a:grpSpLocks/>
              </p:cNvGrpSpPr>
              <p:nvPr/>
            </p:nvGrpSpPr>
            <p:grpSpPr bwMode="auto">
              <a:xfrm>
                <a:off x="39" y="1594"/>
                <a:ext cx="196" cy="250"/>
                <a:chOff x="2959" y="2425"/>
                <a:chExt cx="197" cy="250"/>
              </a:xfrm>
            </p:grpSpPr>
            <p:sp>
              <p:nvSpPr>
                <p:cNvPr id="138418" name="Rectangle 24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419" name="Text Box 248"/>
                <p:cNvSpPr txBox="1">
                  <a:spLocks noChangeArrowheads="1"/>
                </p:cNvSpPr>
                <p:nvPr/>
              </p:nvSpPr>
              <p:spPr bwMode="auto">
                <a:xfrm>
                  <a:off x="2959" y="2425"/>
                  <a:ext cx="197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/>
                    <a:t>x</a:t>
                  </a:r>
                  <a:endParaRPr lang="en-US"/>
                </a:p>
              </p:txBody>
            </p:sp>
          </p:grpSp>
          <p:grpSp>
            <p:nvGrpSpPr>
              <p:cNvPr id="138397" name="Group 249"/>
              <p:cNvGrpSpPr>
                <a:grpSpLocks/>
              </p:cNvGrpSpPr>
              <p:nvPr/>
            </p:nvGrpSpPr>
            <p:grpSpPr bwMode="auto">
              <a:xfrm>
                <a:off x="828" y="1576"/>
                <a:ext cx="316" cy="288"/>
                <a:chOff x="1740" y="2272"/>
                <a:chExt cx="316" cy="288"/>
              </a:xfrm>
            </p:grpSpPr>
            <p:sp>
              <p:nvSpPr>
                <p:cNvPr id="138410" name="Oval 250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411" name="Line 251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412" name="Line 252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413" name="Rectangle 253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38414" name="Oval 254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38415" name="Group 255"/>
                <p:cNvGrpSpPr>
                  <a:grpSpLocks/>
                </p:cNvGrpSpPr>
                <p:nvPr/>
              </p:nvGrpSpPr>
              <p:grpSpPr bwMode="auto">
                <a:xfrm>
                  <a:off x="1795" y="2272"/>
                  <a:ext cx="212" cy="288"/>
                  <a:chOff x="2951" y="2395"/>
                  <a:chExt cx="213" cy="288"/>
                </a:xfrm>
              </p:grpSpPr>
              <p:sp>
                <p:nvSpPr>
                  <p:cNvPr id="138416" name="Rectangle 256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8417" name="Text Box 2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1" y="2395"/>
                    <a:ext cx="213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/>
                    <a:r>
                      <a:rPr lang="en-US"/>
                      <a:t>z</a:t>
                    </a:r>
                  </a:p>
                </p:txBody>
              </p:sp>
            </p:grpSp>
          </p:grpSp>
          <p:sp>
            <p:nvSpPr>
              <p:cNvPr id="138398" name="Text Box 258"/>
              <p:cNvSpPr txBox="1">
                <a:spLocks noChangeArrowheads="1"/>
              </p:cNvSpPr>
              <p:nvPr/>
            </p:nvSpPr>
            <p:spPr bwMode="auto">
              <a:xfrm>
                <a:off x="724" y="139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/>
                  <a:t>1</a:t>
                </a:r>
                <a:endParaRPr lang="en-US"/>
              </a:p>
            </p:txBody>
          </p:sp>
          <p:sp>
            <p:nvSpPr>
              <p:cNvPr id="138399" name="Text Box 259"/>
              <p:cNvSpPr txBox="1">
                <a:spLocks noChangeArrowheads="1"/>
              </p:cNvSpPr>
              <p:nvPr/>
            </p:nvSpPr>
            <p:spPr bwMode="auto">
              <a:xfrm>
                <a:off x="196" y="1394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/>
                  <a:t>2</a:t>
                </a:r>
                <a:endParaRPr lang="en-US"/>
              </a:p>
            </p:txBody>
          </p:sp>
          <p:sp>
            <p:nvSpPr>
              <p:cNvPr id="138400" name="Text Box 260"/>
              <p:cNvSpPr txBox="1">
                <a:spLocks noChangeArrowheads="1"/>
              </p:cNvSpPr>
              <p:nvPr/>
            </p:nvSpPr>
            <p:spPr bwMode="auto">
              <a:xfrm>
                <a:off x="481" y="172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/>
                  <a:t>7</a:t>
                </a:r>
                <a:endParaRPr lang="en-US"/>
              </a:p>
            </p:txBody>
          </p:sp>
          <p:grpSp>
            <p:nvGrpSpPr>
              <p:cNvPr id="138401" name="Group 261"/>
              <p:cNvGrpSpPr>
                <a:grpSpLocks/>
              </p:cNvGrpSpPr>
              <p:nvPr/>
            </p:nvGrpSpPr>
            <p:grpSpPr bwMode="auto">
              <a:xfrm>
                <a:off x="408" y="1282"/>
                <a:ext cx="316" cy="250"/>
                <a:chOff x="1740" y="2302"/>
                <a:chExt cx="316" cy="250"/>
              </a:xfrm>
            </p:grpSpPr>
            <p:sp>
              <p:nvSpPr>
                <p:cNvPr id="138402" name="Oval 262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403" name="Line 263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404" name="Line 264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405" name="Rectangle 265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38406" name="Oval 266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38407" name="Group 267"/>
                <p:cNvGrpSpPr>
                  <a:grpSpLocks/>
                </p:cNvGrpSpPr>
                <p:nvPr/>
              </p:nvGrpSpPr>
              <p:grpSpPr bwMode="auto">
                <a:xfrm>
                  <a:off x="1803" y="2302"/>
                  <a:ext cx="196" cy="250"/>
                  <a:chOff x="2958" y="2425"/>
                  <a:chExt cx="198" cy="250"/>
                </a:xfrm>
              </p:grpSpPr>
              <p:sp>
                <p:nvSpPr>
                  <p:cNvPr id="138408" name="Rectangle 268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2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8409" name="Text Box 26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8" y="2425"/>
                    <a:ext cx="19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charset="0"/>
                        <a:ea typeface="ＭＳ Ｐゴシック" charset="0"/>
                      </a:defRPr>
                    </a:lvl9pPr>
                  </a:lstStyle>
                  <a:p>
                    <a:pPr algn="ctr"/>
                    <a:r>
                      <a:rPr lang="en-US" sz="2000"/>
                      <a:t>y</a:t>
                    </a:r>
                    <a:endParaRPr lang="en-US"/>
                  </a:p>
                </p:txBody>
              </p:sp>
            </p:grpSp>
          </p:grpSp>
        </p:grpSp>
      </p:grpSp>
      <p:sp>
        <p:nvSpPr>
          <p:cNvPr id="138371" name="Text Box 270"/>
          <p:cNvSpPr txBox="1">
            <a:spLocks noChangeArrowheads="1"/>
          </p:cNvSpPr>
          <p:nvPr/>
        </p:nvSpPr>
        <p:spPr bwMode="auto">
          <a:xfrm>
            <a:off x="263525" y="1104900"/>
            <a:ext cx="9207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node x</a:t>
            </a:r>
          </a:p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138372" name="Oval 271"/>
          <p:cNvSpPr>
            <a:spLocks noChangeArrowheads="1"/>
          </p:cNvSpPr>
          <p:nvPr/>
        </p:nvSpPr>
        <p:spPr bwMode="auto">
          <a:xfrm>
            <a:off x="12192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373" name="Oval 272"/>
          <p:cNvSpPr>
            <a:spLocks noChangeArrowheads="1"/>
          </p:cNvSpPr>
          <p:nvPr/>
        </p:nvSpPr>
        <p:spPr bwMode="auto">
          <a:xfrm>
            <a:off x="1219200" y="37338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374" name="Oval 273"/>
          <p:cNvSpPr>
            <a:spLocks noChangeArrowheads="1"/>
          </p:cNvSpPr>
          <p:nvPr/>
        </p:nvSpPr>
        <p:spPr bwMode="auto">
          <a:xfrm>
            <a:off x="1219200" y="59436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375" name="Oval 274"/>
          <p:cNvSpPr>
            <a:spLocks noChangeArrowheads="1"/>
          </p:cNvSpPr>
          <p:nvPr/>
        </p:nvSpPr>
        <p:spPr bwMode="auto">
          <a:xfrm>
            <a:off x="3297238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376" name="Rectangle 275"/>
          <p:cNvSpPr>
            <a:spLocks noChangeArrowheads="1"/>
          </p:cNvSpPr>
          <p:nvPr/>
        </p:nvSpPr>
        <p:spPr bwMode="auto">
          <a:xfrm>
            <a:off x="1590675" y="187325"/>
            <a:ext cx="4318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fr-FR">
                <a:solidFill>
                  <a:srgbClr val="000000"/>
                </a:solidFill>
                <a:cs typeface="Times New Roman" charset="0"/>
              </a:rPr>
              <a:t>D</a:t>
            </a:r>
            <a:r>
              <a:rPr lang="fr-FR" baseline="-25000">
                <a:solidFill>
                  <a:srgbClr val="000000"/>
                </a:solidFill>
                <a:cs typeface="Times New Roman" charset="0"/>
              </a:rPr>
              <a:t>x</a:t>
            </a:r>
            <a:r>
              <a:rPr lang="fr-FR">
                <a:solidFill>
                  <a:srgbClr val="000000"/>
                </a:solidFill>
                <a:cs typeface="Times New Roman" charset="0"/>
              </a:rPr>
              <a:t>(y) = min{c(x,y) + D</a:t>
            </a:r>
            <a:r>
              <a:rPr lang="fr-FR" baseline="-25000">
                <a:solidFill>
                  <a:srgbClr val="000000"/>
                </a:solidFill>
                <a:cs typeface="Times New Roman" charset="0"/>
              </a:rPr>
              <a:t>y</a:t>
            </a:r>
            <a:r>
              <a:rPr lang="fr-FR">
                <a:solidFill>
                  <a:srgbClr val="000000"/>
                </a:solidFill>
                <a:cs typeface="Times New Roman" charset="0"/>
              </a:rPr>
              <a:t>(y), c(x,z) + D</a:t>
            </a:r>
            <a:r>
              <a:rPr lang="fr-FR" baseline="-25000">
                <a:solidFill>
                  <a:srgbClr val="000000"/>
                </a:solidFill>
                <a:cs typeface="Times New Roman" charset="0"/>
              </a:rPr>
              <a:t>z</a:t>
            </a:r>
            <a:r>
              <a:rPr lang="fr-FR">
                <a:solidFill>
                  <a:srgbClr val="000000"/>
                </a:solidFill>
                <a:cs typeface="Times New Roman" charset="0"/>
              </a:rPr>
              <a:t>(y)} </a:t>
            </a:r>
            <a:br>
              <a:rPr lang="fr-FR">
                <a:solidFill>
                  <a:srgbClr val="000000"/>
                </a:solidFill>
                <a:cs typeface="Times New Roman" charset="0"/>
              </a:rPr>
            </a:br>
            <a:r>
              <a:rPr lang="fr-FR">
                <a:solidFill>
                  <a:srgbClr val="000000"/>
                </a:solidFill>
                <a:cs typeface="Times New Roman" charset="0"/>
              </a:rPr>
              <a:t>             = min{2+0 , 7+1} = 2</a:t>
            </a:r>
          </a:p>
        </p:txBody>
      </p:sp>
      <p:sp>
        <p:nvSpPr>
          <p:cNvPr id="138377" name="Line 276"/>
          <p:cNvSpPr>
            <a:spLocks noChangeShapeType="1"/>
          </p:cNvSpPr>
          <p:nvPr/>
        </p:nvSpPr>
        <p:spPr bwMode="auto">
          <a:xfrm flipH="1">
            <a:off x="3760788" y="809625"/>
            <a:ext cx="809625" cy="96678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78" name="Rectangle 277"/>
          <p:cNvSpPr>
            <a:spLocks noChangeArrowheads="1"/>
          </p:cNvSpPr>
          <p:nvPr/>
        </p:nvSpPr>
        <p:spPr bwMode="auto">
          <a:xfrm>
            <a:off x="6384925" y="28575"/>
            <a:ext cx="2667000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fr-FR" i="1"/>
              <a:t>D</a:t>
            </a:r>
            <a:r>
              <a:rPr lang="fr-FR" i="1" baseline="-25000"/>
              <a:t>x</a:t>
            </a:r>
            <a:r>
              <a:rPr lang="fr-FR" i="1"/>
              <a:t>(z) = </a:t>
            </a:r>
            <a:r>
              <a:rPr lang="fr-FR"/>
              <a:t>min{</a:t>
            </a:r>
            <a:r>
              <a:rPr lang="fr-FR" i="1"/>
              <a:t>c(x,y) + </a:t>
            </a:r>
            <a:br>
              <a:rPr lang="fr-FR" i="1"/>
            </a:br>
            <a:r>
              <a:rPr lang="fr-FR" i="1"/>
              <a:t>      D</a:t>
            </a:r>
            <a:r>
              <a:rPr lang="fr-FR" i="1" baseline="-25000"/>
              <a:t>y</a:t>
            </a:r>
            <a:r>
              <a:rPr lang="fr-FR" i="1"/>
              <a:t>(z), c(x,z) + D</a:t>
            </a:r>
            <a:r>
              <a:rPr lang="fr-FR" i="1" baseline="-25000"/>
              <a:t>z</a:t>
            </a:r>
            <a:r>
              <a:rPr lang="fr-FR" i="1"/>
              <a:t>(z)</a:t>
            </a:r>
            <a:r>
              <a:rPr lang="fr-FR"/>
              <a:t>} </a:t>
            </a:r>
          </a:p>
          <a:p>
            <a:pPr algn="just">
              <a:lnSpc>
                <a:spcPct val="120000"/>
              </a:lnSpc>
            </a:pPr>
            <a:r>
              <a:rPr lang="fr-FR"/>
              <a:t>= min{2+1 , 7+0} = 3</a:t>
            </a:r>
          </a:p>
        </p:txBody>
      </p:sp>
      <p:sp>
        <p:nvSpPr>
          <p:cNvPr id="138379" name="Line 278"/>
          <p:cNvSpPr>
            <a:spLocks noChangeShapeType="1"/>
          </p:cNvSpPr>
          <p:nvPr/>
        </p:nvSpPr>
        <p:spPr bwMode="auto">
          <a:xfrm flipH="1">
            <a:off x="4179888" y="482600"/>
            <a:ext cx="2586037" cy="1333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380" name="Text Box 279"/>
          <p:cNvSpPr txBox="1">
            <a:spLocks noChangeArrowheads="1"/>
          </p:cNvSpPr>
          <p:nvPr/>
        </p:nvSpPr>
        <p:spPr bwMode="auto">
          <a:xfrm>
            <a:off x="3922713" y="16748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3</a:t>
            </a:r>
          </a:p>
        </p:txBody>
      </p:sp>
      <p:sp>
        <p:nvSpPr>
          <p:cNvPr id="138381" name="Text Box 280"/>
          <p:cNvSpPr txBox="1">
            <a:spLocks noChangeArrowheads="1"/>
          </p:cNvSpPr>
          <p:nvPr/>
        </p:nvSpPr>
        <p:spPr bwMode="auto">
          <a:xfrm>
            <a:off x="3579813" y="1679575"/>
            <a:ext cx="342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2 </a:t>
            </a:r>
          </a:p>
        </p:txBody>
      </p:sp>
      <p:sp>
        <p:nvSpPr>
          <p:cNvPr id="138382" name="Text Box 281"/>
          <p:cNvSpPr txBox="1">
            <a:spLocks noChangeArrowheads="1"/>
          </p:cNvSpPr>
          <p:nvPr/>
        </p:nvSpPr>
        <p:spPr bwMode="auto">
          <a:xfrm>
            <a:off x="292100" y="2851150"/>
            <a:ext cx="9207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node y</a:t>
            </a:r>
          </a:p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138383" name="Text Box 282"/>
          <p:cNvSpPr txBox="1">
            <a:spLocks noChangeArrowheads="1"/>
          </p:cNvSpPr>
          <p:nvPr/>
        </p:nvSpPr>
        <p:spPr bwMode="auto">
          <a:xfrm>
            <a:off x="311150" y="4699000"/>
            <a:ext cx="9080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node z</a:t>
            </a:r>
          </a:p>
          <a:p>
            <a:pPr algn="r" eaLnBrk="1" hangingPunct="1">
              <a:lnSpc>
                <a:spcPct val="85000"/>
              </a:lnSpc>
            </a:pPr>
            <a:r>
              <a:rPr lang="en-US" sz="1800" b="1">
                <a:solidFill>
                  <a:srgbClr val="CC0000"/>
                </a:solidFill>
              </a:rPr>
              <a:t>table</a:t>
            </a:r>
          </a:p>
        </p:txBody>
      </p:sp>
      <p:sp>
        <p:nvSpPr>
          <p:cNvPr id="138384" name="Text Box 283"/>
          <p:cNvSpPr txBox="1">
            <a:spLocks noChangeArrowheads="1"/>
          </p:cNvSpPr>
          <p:nvPr/>
        </p:nvSpPr>
        <p:spPr bwMode="auto">
          <a:xfrm>
            <a:off x="3413125" y="1143000"/>
            <a:ext cx="7064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cost to</a:t>
            </a:r>
          </a:p>
        </p:txBody>
      </p:sp>
      <p:sp>
        <p:nvSpPr>
          <p:cNvPr id="138385" name="Text Box 284"/>
          <p:cNvSpPr txBox="1">
            <a:spLocks noChangeArrowheads="1"/>
          </p:cNvSpPr>
          <p:nvPr/>
        </p:nvSpPr>
        <p:spPr bwMode="auto">
          <a:xfrm rot="-5400000">
            <a:off x="561182" y="2067719"/>
            <a:ext cx="5381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/>
              <a:t>from</a:t>
            </a:r>
          </a:p>
        </p:txBody>
      </p:sp>
      <p:sp>
        <p:nvSpPr>
          <p:cNvPr id="18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26</a:t>
            </a:fld>
            <a:endParaRPr lang="en-US" sz="1200" dirty="0">
              <a:latin typeface="Tahoma" charset="0"/>
            </a:endParaRPr>
          </a:p>
        </p:txBody>
      </p:sp>
      <p:sp>
        <p:nvSpPr>
          <p:cNvPr id="18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954183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67" name="Picture 15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847725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926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008063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Distance vector: link cost changes</a:t>
            </a:r>
            <a:endParaRPr lang="en-US">
              <a:latin typeface="Gill Sans MT" charset="0"/>
            </a:endParaRPr>
          </a:p>
        </p:txBody>
      </p:sp>
      <p:sp>
        <p:nvSpPr>
          <p:cNvPr id="139269" name="Rectangle 3"/>
          <p:cNvSpPr>
            <a:spLocks noChangeArrowheads="1"/>
          </p:cNvSpPr>
          <p:nvPr/>
        </p:nvSpPr>
        <p:spPr bwMode="auto">
          <a:xfrm>
            <a:off x="552450" y="1400175"/>
            <a:ext cx="486727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link cost changes: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node detects local link cost change 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updates routing info, recalculates </a:t>
            </a:r>
            <a:br>
              <a:rPr lang="en-US" sz="2400">
                <a:latin typeface="Gill Sans MT" charset="0"/>
              </a:rPr>
            </a:br>
            <a:r>
              <a:rPr lang="en-US" sz="2400">
                <a:latin typeface="Gill Sans MT" charset="0"/>
              </a:rPr>
              <a:t>distance vector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if DV changes, notify neighbors</a:t>
            </a:r>
            <a:r>
              <a:rPr lang="en-US" sz="2200">
                <a:latin typeface="Gill Sans MT" charset="0"/>
              </a:rPr>
              <a:t> </a:t>
            </a:r>
          </a:p>
        </p:txBody>
      </p:sp>
      <p:sp>
        <p:nvSpPr>
          <p:cNvPr id="139270" name="Text Box 4"/>
          <p:cNvSpPr txBox="1">
            <a:spLocks noChangeArrowheads="1"/>
          </p:cNvSpPr>
          <p:nvPr/>
        </p:nvSpPr>
        <p:spPr bwMode="auto">
          <a:xfrm>
            <a:off x="314325" y="3694113"/>
            <a:ext cx="10001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ja-JP" altLang="en-US">
                <a:solidFill>
                  <a:srgbClr val="CC0000"/>
                </a:solidFill>
                <a:latin typeface="Gill Sans MT" charset="0"/>
              </a:rPr>
              <a:t>“</a:t>
            </a:r>
            <a:r>
              <a:rPr lang="en-US" altLang="ja-JP">
                <a:solidFill>
                  <a:srgbClr val="CC0000"/>
                </a:solidFill>
                <a:latin typeface="Gill Sans MT" charset="0"/>
              </a:rPr>
              <a:t>good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news 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travels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fast</a:t>
            </a:r>
            <a:r>
              <a:rPr lang="ja-JP" altLang="en-US">
                <a:solidFill>
                  <a:srgbClr val="CC0000"/>
                </a:solidFill>
                <a:latin typeface="Gill Sans MT" charset="0"/>
              </a:rPr>
              <a:t>”</a:t>
            </a:r>
            <a:endParaRPr lang="en-US" sz="1600">
              <a:solidFill>
                <a:srgbClr val="CC0000"/>
              </a:solidFill>
              <a:latin typeface="Gill Sans MT" charset="0"/>
            </a:endParaRPr>
          </a:p>
        </p:txBody>
      </p:sp>
      <p:grpSp>
        <p:nvGrpSpPr>
          <p:cNvPr id="139271" name="Group 5"/>
          <p:cNvGrpSpPr>
            <a:grpSpLocks/>
          </p:cNvGrpSpPr>
          <p:nvPr/>
        </p:nvGrpSpPr>
        <p:grpSpPr bwMode="auto">
          <a:xfrm>
            <a:off x="5838825" y="1609725"/>
            <a:ext cx="2184400" cy="1314450"/>
            <a:chOff x="3625" y="1076"/>
            <a:chExt cx="1376" cy="828"/>
          </a:xfrm>
        </p:grpSpPr>
        <p:sp>
          <p:nvSpPr>
            <p:cNvPr id="139275" name="Freeform 6"/>
            <p:cNvSpPr>
              <a:spLocks/>
            </p:cNvSpPr>
            <p:nvPr/>
          </p:nvSpPr>
          <p:spPr bwMode="auto">
            <a:xfrm>
              <a:off x="3625" y="114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276" name="Freeform 7"/>
            <p:cNvSpPr>
              <a:spLocks/>
            </p:cNvSpPr>
            <p:nvPr/>
          </p:nvSpPr>
          <p:spPr bwMode="auto">
            <a:xfrm>
              <a:off x="3984" y="140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277" name="Oval 8"/>
            <p:cNvSpPr>
              <a:spLocks noChangeArrowheads="1"/>
            </p:cNvSpPr>
            <p:nvPr/>
          </p:nvSpPr>
          <p:spPr bwMode="auto">
            <a:xfrm>
              <a:off x="3724" y="164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278" name="Line 9"/>
            <p:cNvSpPr>
              <a:spLocks noChangeShapeType="1"/>
            </p:cNvSpPr>
            <p:nvPr/>
          </p:nvSpPr>
          <p:spPr bwMode="auto">
            <a:xfrm>
              <a:off x="3724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279" name="Line 10"/>
            <p:cNvSpPr>
              <a:spLocks noChangeShapeType="1"/>
            </p:cNvSpPr>
            <p:nvPr/>
          </p:nvSpPr>
          <p:spPr bwMode="auto">
            <a:xfrm>
              <a:off x="4037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280" name="Rectangle 11"/>
            <p:cNvSpPr>
              <a:spLocks noChangeArrowheads="1"/>
            </p:cNvSpPr>
            <p:nvPr/>
          </p:nvSpPr>
          <p:spPr bwMode="auto">
            <a:xfrm>
              <a:off x="3724" y="163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</a:endParaRPr>
            </a:p>
          </p:txBody>
        </p:sp>
        <p:sp>
          <p:nvSpPr>
            <p:cNvPr id="139281" name="Oval 12"/>
            <p:cNvSpPr>
              <a:spLocks noChangeArrowheads="1"/>
            </p:cNvSpPr>
            <p:nvPr/>
          </p:nvSpPr>
          <p:spPr bwMode="auto">
            <a:xfrm>
              <a:off x="3721" y="157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282" name="Freeform 13"/>
            <p:cNvSpPr>
              <a:spLocks/>
            </p:cNvSpPr>
            <p:nvPr/>
          </p:nvSpPr>
          <p:spPr bwMode="auto">
            <a:xfrm>
              <a:off x="4389" y="140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283" name="Freeform 14"/>
            <p:cNvSpPr>
              <a:spLocks/>
            </p:cNvSpPr>
            <p:nvPr/>
          </p:nvSpPr>
          <p:spPr bwMode="auto">
            <a:xfrm>
              <a:off x="4041" y="166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9284" name="Group 15"/>
            <p:cNvGrpSpPr>
              <a:grpSpLocks/>
            </p:cNvGrpSpPr>
            <p:nvPr/>
          </p:nvGrpSpPr>
          <p:grpSpPr bwMode="auto">
            <a:xfrm>
              <a:off x="3770" y="1526"/>
              <a:ext cx="210" cy="250"/>
              <a:chOff x="2951" y="2429"/>
              <a:chExt cx="213" cy="250"/>
            </a:xfrm>
          </p:grpSpPr>
          <p:sp>
            <p:nvSpPr>
              <p:cNvPr id="139308" name="Rectangle 1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309" name="Text Box 17"/>
              <p:cNvSpPr txBox="1">
                <a:spLocks noChangeArrowheads="1"/>
              </p:cNvSpPr>
              <p:nvPr/>
            </p:nvSpPr>
            <p:spPr bwMode="auto">
              <a:xfrm>
                <a:off x="2951" y="2429"/>
                <a:ext cx="21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>
                    <a:latin typeface="Comic Sans MS" charset="0"/>
                  </a:rPr>
                  <a:t>x</a:t>
                </a:r>
                <a:endParaRPr lang="en-US">
                  <a:latin typeface="Times New Roman" charset="0"/>
                </a:endParaRPr>
              </a:p>
            </p:txBody>
          </p:sp>
        </p:grpSp>
        <p:grpSp>
          <p:nvGrpSpPr>
            <p:cNvPr id="139285" name="Group 18"/>
            <p:cNvGrpSpPr>
              <a:grpSpLocks/>
            </p:cNvGrpSpPr>
            <p:nvPr/>
          </p:nvGrpSpPr>
          <p:grpSpPr bwMode="auto">
            <a:xfrm>
              <a:off x="4566" y="1538"/>
              <a:ext cx="316" cy="250"/>
              <a:chOff x="1740" y="2306"/>
              <a:chExt cx="316" cy="250"/>
            </a:xfrm>
          </p:grpSpPr>
          <p:sp>
            <p:nvSpPr>
              <p:cNvPr id="139300" name="Oval 19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301" name="Line 20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302" name="Line 21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303" name="Rectangle 22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39304" name="Oval 23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9305" name="Group 24"/>
              <p:cNvGrpSpPr>
                <a:grpSpLocks/>
              </p:cNvGrpSpPr>
              <p:nvPr/>
            </p:nvGrpSpPr>
            <p:grpSpPr bwMode="auto">
              <a:xfrm>
                <a:off x="1800" y="2306"/>
                <a:ext cx="202" cy="250"/>
                <a:chOff x="2955" y="2429"/>
                <a:chExt cx="205" cy="250"/>
              </a:xfrm>
            </p:grpSpPr>
            <p:sp>
              <p:nvSpPr>
                <p:cNvPr id="139306" name="Rectangle 25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9307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955" y="2429"/>
                  <a:ext cx="20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>
                      <a:latin typeface="Comic Sans MS" charset="0"/>
                    </a:rPr>
                    <a:t>z</a:t>
                  </a:r>
                  <a:endParaRPr lang="en-US">
                    <a:latin typeface="Times New Roman" charset="0"/>
                  </a:endParaRPr>
                </a:p>
              </p:txBody>
            </p:sp>
          </p:grpSp>
        </p:grpSp>
        <p:sp>
          <p:nvSpPr>
            <p:cNvPr id="139286" name="Text Box 27"/>
            <p:cNvSpPr txBox="1">
              <a:spLocks noChangeArrowheads="1"/>
            </p:cNvSpPr>
            <p:nvPr/>
          </p:nvSpPr>
          <p:spPr bwMode="auto">
            <a:xfrm>
              <a:off x="4469" y="1328"/>
              <a:ext cx="1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Comic Sans MS" charset="0"/>
                </a:rPr>
                <a:t>1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139287" name="Text Box 28"/>
            <p:cNvSpPr txBox="1">
              <a:spLocks noChangeArrowheads="1"/>
            </p:cNvSpPr>
            <p:nvPr/>
          </p:nvSpPr>
          <p:spPr bwMode="auto">
            <a:xfrm>
              <a:off x="3930" y="1325"/>
              <a:ext cx="2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Comic Sans MS" charset="0"/>
                </a:rPr>
                <a:t>4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139288" name="Text Box 29"/>
            <p:cNvSpPr txBox="1">
              <a:spLocks noChangeArrowheads="1"/>
            </p:cNvSpPr>
            <p:nvPr/>
          </p:nvSpPr>
          <p:spPr bwMode="auto">
            <a:xfrm>
              <a:off x="4171" y="1658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Comic Sans MS" charset="0"/>
                </a:rPr>
                <a:t>50</a:t>
              </a:r>
              <a:endParaRPr lang="en-US">
                <a:latin typeface="Times New Roman" charset="0"/>
              </a:endParaRPr>
            </a:p>
          </p:txBody>
        </p:sp>
        <p:grpSp>
          <p:nvGrpSpPr>
            <p:cNvPr id="139289" name="Group 30"/>
            <p:cNvGrpSpPr>
              <a:grpSpLocks/>
            </p:cNvGrpSpPr>
            <p:nvPr/>
          </p:nvGrpSpPr>
          <p:grpSpPr bwMode="auto">
            <a:xfrm>
              <a:off x="4146" y="1214"/>
              <a:ext cx="316" cy="250"/>
              <a:chOff x="1740" y="2306"/>
              <a:chExt cx="316" cy="250"/>
            </a:xfrm>
          </p:grpSpPr>
          <p:sp>
            <p:nvSpPr>
              <p:cNvPr id="139292" name="Oval 31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293" name="Line 32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294" name="Line 33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295" name="Rectangle 34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39296" name="Oval 35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9297" name="Group 36"/>
              <p:cNvGrpSpPr>
                <a:grpSpLocks/>
              </p:cNvGrpSpPr>
              <p:nvPr/>
            </p:nvGrpSpPr>
            <p:grpSpPr bwMode="auto">
              <a:xfrm>
                <a:off x="1802" y="2306"/>
                <a:ext cx="199" cy="250"/>
                <a:chOff x="2957" y="2429"/>
                <a:chExt cx="202" cy="250"/>
              </a:xfrm>
            </p:grpSpPr>
            <p:sp>
              <p:nvSpPr>
                <p:cNvPr id="139298" name="Rectangle 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9299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957" y="2429"/>
                  <a:ext cx="202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>
                      <a:latin typeface="Comic Sans MS" charset="0"/>
                    </a:rPr>
                    <a:t>y</a:t>
                  </a:r>
                  <a:endParaRPr lang="en-US">
                    <a:latin typeface="Times New Roman" charset="0"/>
                  </a:endParaRPr>
                </a:p>
              </p:txBody>
            </p:sp>
          </p:grpSp>
        </p:grpSp>
        <p:sp>
          <p:nvSpPr>
            <p:cNvPr id="139290" name="Text Box 39"/>
            <p:cNvSpPr txBox="1">
              <a:spLocks noChangeArrowheads="1"/>
            </p:cNvSpPr>
            <p:nvPr/>
          </p:nvSpPr>
          <p:spPr bwMode="auto">
            <a:xfrm>
              <a:off x="3839" y="1076"/>
              <a:ext cx="1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solidFill>
                    <a:srgbClr val="FF0000"/>
                  </a:solidFill>
                  <a:latin typeface="Comic Sans MS" charset="0"/>
                </a:rPr>
                <a:t>1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139291" name="Line 40"/>
            <p:cNvSpPr>
              <a:spLocks noChangeShapeType="1"/>
            </p:cNvSpPr>
            <p:nvPr/>
          </p:nvSpPr>
          <p:spPr bwMode="auto">
            <a:xfrm flipH="1" flipV="1">
              <a:off x="3948" y="127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30153" name="Rectangle 41"/>
          <p:cNvSpPr>
            <a:spLocks noChangeArrowheads="1"/>
          </p:cNvSpPr>
          <p:nvPr/>
        </p:nvSpPr>
        <p:spPr bwMode="auto">
          <a:xfrm>
            <a:off x="1698625" y="3633788"/>
            <a:ext cx="6691313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 i="1"/>
              <a:t>t</a:t>
            </a:r>
            <a:r>
              <a:rPr lang="en-US" i="1" baseline="-25000"/>
              <a:t>0 </a:t>
            </a:r>
            <a:r>
              <a:rPr lang="en-US"/>
              <a:t>: </a:t>
            </a:r>
            <a:r>
              <a:rPr lang="en-US" i="1"/>
              <a:t>y</a:t>
            </a:r>
            <a:r>
              <a:rPr lang="en-US"/>
              <a:t> detects link-cost change, updates its DV, informs its neighbors.</a:t>
            </a:r>
          </a:p>
          <a:p>
            <a:pPr>
              <a:tabLst>
                <a:tab pos="228600" algn="l"/>
                <a:tab pos="457200" algn="l"/>
              </a:tabLst>
            </a:pPr>
            <a:endParaRPr lang="en-US"/>
          </a:p>
        </p:txBody>
      </p:sp>
      <p:sp>
        <p:nvSpPr>
          <p:cNvPr id="730154" name="Rectangle 42"/>
          <p:cNvSpPr>
            <a:spLocks noChangeArrowheads="1"/>
          </p:cNvSpPr>
          <p:nvPr/>
        </p:nvSpPr>
        <p:spPr bwMode="auto">
          <a:xfrm>
            <a:off x="1711325" y="4327525"/>
            <a:ext cx="650398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 i="1"/>
              <a:t>t</a:t>
            </a:r>
            <a:r>
              <a:rPr lang="en-US" i="1" baseline="-25000"/>
              <a:t>1 </a:t>
            </a:r>
            <a:r>
              <a:rPr lang="en-US"/>
              <a:t>: </a:t>
            </a:r>
            <a:r>
              <a:rPr lang="en-US" i="1"/>
              <a:t>z</a:t>
            </a:r>
            <a:r>
              <a:rPr lang="en-US"/>
              <a:t> receives update from </a:t>
            </a:r>
            <a:r>
              <a:rPr lang="en-US" i="1"/>
              <a:t>y</a:t>
            </a:r>
            <a:r>
              <a:rPr lang="en-US"/>
              <a:t>, updates its table, computes new least cost to </a:t>
            </a:r>
            <a:r>
              <a:rPr lang="en-US" i="1"/>
              <a:t>x</a:t>
            </a:r>
            <a:r>
              <a:rPr lang="en-US"/>
              <a:t> , sends its neighbors its DV.</a:t>
            </a:r>
          </a:p>
          <a:p>
            <a:pPr>
              <a:tabLst>
                <a:tab pos="228600" algn="l"/>
                <a:tab pos="457200" algn="l"/>
              </a:tabLst>
            </a:pPr>
            <a:endParaRPr lang="en-US"/>
          </a:p>
        </p:txBody>
      </p:sp>
      <p:sp>
        <p:nvSpPr>
          <p:cNvPr id="730155" name="Rectangle 43"/>
          <p:cNvSpPr>
            <a:spLocks noChangeArrowheads="1"/>
          </p:cNvSpPr>
          <p:nvPr/>
        </p:nvSpPr>
        <p:spPr bwMode="auto">
          <a:xfrm>
            <a:off x="1733550" y="5151438"/>
            <a:ext cx="7158038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>
              <a:tabLst>
                <a:tab pos="228600" algn="l"/>
                <a:tab pos="457200" algn="l"/>
              </a:tabLst>
            </a:pPr>
            <a:r>
              <a:rPr lang="en-US" i="1"/>
              <a:t>t</a:t>
            </a:r>
            <a:r>
              <a:rPr lang="en-US" i="1" baseline="-25000"/>
              <a:t>2 </a:t>
            </a:r>
            <a:r>
              <a:rPr lang="en-US"/>
              <a:t>: </a:t>
            </a:r>
            <a:r>
              <a:rPr lang="en-US" i="1"/>
              <a:t>y</a:t>
            </a:r>
            <a:r>
              <a:rPr lang="en-US"/>
              <a:t> receives </a:t>
            </a:r>
            <a:r>
              <a:rPr lang="en-US" i="1"/>
              <a:t>z</a:t>
            </a:r>
            <a:r>
              <a:rPr lang="ja-JP" altLang="en-US"/>
              <a:t>’</a:t>
            </a:r>
            <a:r>
              <a:rPr lang="en-US" altLang="ja-JP"/>
              <a:t>s update, updates its distance table.  </a:t>
            </a:r>
            <a:r>
              <a:rPr lang="en-US" altLang="ja-JP" i="1"/>
              <a:t>y</a:t>
            </a:r>
            <a:r>
              <a:rPr lang="ja-JP" altLang="en-US"/>
              <a:t>’</a:t>
            </a:r>
            <a:r>
              <a:rPr lang="en-US" altLang="ja-JP"/>
              <a:t>s least costs do </a:t>
            </a:r>
            <a:r>
              <a:rPr lang="en-US" altLang="ja-JP" i="1"/>
              <a:t>not</a:t>
            </a:r>
            <a:r>
              <a:rPr lang="en-US" altLang="ja-JP"/>
              <a:t> change, so </a:t>
            </a:r>
            <a:r>
              <a:rPr lang="en-US" altLang="ja-JP" i="1"/>
              <a:t>y</a:t>
            </a:r>
            <a:r>
              <a:rPr lang="en-US" altLang="ja-JP"/>
              <a:t>  does </a:t>
            </a:r>
            <a:r>
              <a:rPr lang="en-US" altLang="ja-JP" i="1"/>
              <a:t>not</a:t>
            </a:r>
            <a:r>
              <a:rPr lang="en-US" altLang="ja-JP"/>
              <a:t> send a message to </a:t>
            </a:r>
            <a:r>
              <a:rPr lang="en-US" altLang="ja-JP" i="1"/>
              <a:t>z</a:t>
            </a:r>
            <a:r>
              <a:rPr lang="en-US" altLang="ja-JP"/>
              <a:t>. </a:t>
            </a:r>
          </a:p>
          <a:p>
            <a:pPr>
              <a:tabLst>
                <a:tab pos="228600" algn="l"/>
                <a:tab pos="457200" algn="l"/>
              </a:tabLst>
            </a:pPr>
            <a:endParaRPr lang="en-US"/>
          </a:p>
        </p:txBody>
      </p:sp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27</a:t>
            </a:fld>
            <a:endParaRPr lang="en-US" sz="1200" dirty="0">
              <a:latin typeface="Tahoma" charset="0"/>
            </a:endParaRPr>
          </a:p>
        </p:txBody>
      </p:sp>
      <p:sp>
        <p:nvSpPr>
          <p:cNvPr id="4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  <p:sp>
        <p:nvSpPr>
          <p:cNvPr id="49" name="TextBox 1"/>
          <p:cNvSpPr txBox="1">
            <a:spLocks noChangeArrowheads="1"/>
          </p:cNvSpPr>
          <p:nvPr/>
        </p:nvSpPr>
        <p:spPr bwMode="auto">
          <a:xfrm>
            <a:off x="339826" y="6198762"/>
            <a:ext cx="45071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dirty="0"/>
              <a:t>* Check out the online interactive exercises for more examples: h</a:t>
            </a:r>
            <a:r>
              <a:rPr lang="en-US" sz="1200" dirty="0"/>
              <a:t>ttp://gaia.cs.umass.edu/kurose_ross/interactive/</a:t>
            </a:r>
          </a:p>
        </p:txBody>
      </p:sp>
    </p:spTree>
    <p:extLst>
      <p:ext uri="{BB962C8B-B14F-4D97-AF65-F5344CB8AC3E}">
        <p14:creationId xmlns:p14="http://schemas.microsoft.com/office/powerpoint/2010/main" val="352354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0153" grpId="0"/>
      <p:bldP spid="730154" grpId="0"/>
      <p:bldP spid="73015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291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847725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0292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008063"/>
          </a:xfrm>
        </p:spPr>
        <p:txBody>
          <a:bodyPr/>
          <a:lstStyle/>
          <a:p>
            <a:r>
              <a:rPr lang="en-US" sz="3600">
                <a:latin typeface="Gill Sans MT" charset="0"/>
              </a:rPr>
              <a:t>Distance vector: link cost changes</a:t>
            </a:r>
            <a:endParaRPr lang="en-US">
              <a:latin typeface="Gill Sans MT" charset="0"/>
            </a:endParaRPr>
          </a:p>
        </p:txBody>
      </p:sp>
      <p:sp>
        <p:nvSpPr>
          <p:cNvPr id="140293" name="Rectangle 4"/>
          <p:cNvSpPr>
            <a:spLocks noChangeArrowheads="1"/>
          </p:cNvSpPr>
          <p:nvPr/>
        </p:nvSpPr>
        <p:spPr bwMode="auto">
          <a:xfrm>
            <a:off x="552450" y="1400175"/>
            <a:ext cx="486727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link cost changes: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node detects local link cost change 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bad news travels slow</a:t>
            </a:r>
            <a:r>
              <a:rPr lang="en-US" sz="2400">
                <a:latin typeface="Gill Sans MT" charset="0"/>
              </a:rPr>
              <a:t> -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>
                <a:latin typeface="Gill Sans MT" charset="0"/>
              </a:rPr>
              <a:t>count to infinity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>
                <a:latin typeface="Gill Sans MT" charset="0"/>
              </a:rPr>
              <a:t> problem!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44 iterations before algorithm stabilizes: see text</a:t>
            </a:r>
          </a:p>
        </p:txBody>
      </p:sp>
      <p:grpSp>
        <p:nvGrpSpPr>
          <p:cNvPr id="140294" name="Group 6"/>
          <p:cNvGrpSpPr>
            <a:grpSpLocks/>
          </p:cNvGrpSpPr>
          <p:nvPr/>
        </p:nvGrpSpPr>
        <p:grpSpPr bwMode="auto">
          <a:xfrm>
            <a:off x="5838825" y="1609725"/>
            <a:ext cx="2184400" cy="1314450"/>
            <a:chOff x="3625" y="1076"/>
            <a:chExt cx="1376" cy="828"/>
          </a:xfrm>
        </p:grpSpPr>
        <p:sp>
          <p:nvSpPr>
            <p:cNvPr id="140296" name="Freeform 7"/>
            <p:cNvSpPr>
              <a:spLocks/>
            </p:cNvSpPr>
            <p:nvPr/>
          </p:nvSpPr>
          <p:spPr bwMode="auto">
            <a:xfrm>
              <a:off x="3625" y="114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6"/>
                <a:gd name="T28" fmla="*/ 0 h 764"/>
                <a:gd name="T29" fmla="*/ 1376 w 1376"/>
                <a:gd name="T30" fmla="*/ 764 h 7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297" name="Freeform 8"/>
            <p:cNvSpPr>
              <a:spLocks/>
            </p:cNvSpPr>
            <p:nvPr/>
          </p:nvSpPr>
          <p:spPr bwMode="auto">
            <a:xfrm>
              <a:off x="3984" y="140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  <a:gd name="T6" fmla="*/ 0 w 222"/>
                <a:gd name="T7" fmla="*/ 0 h 180"/>
                <a:gd name="T8" fmla="*/ 222 w 222"/>
                <a:gd name="T9" fmla="*/ 180 h 1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298" name="Oval 9"/>
            <p:cNvSpPr>
              <a:spLocks noChangeArrowheads="1"/>
            </p:cNvSpPr>
            <p:nvPr/>
          </p:nvSpPr>
          <p:spPr bwMode="auto">
            <a:xfrm>
              <a:off x="3724" y="164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299" name="Line 10"/>
            <p:cNvSpPr>
              <a:spLocks noChangeShapeType="1"/>
            </p:cNvSpPr>
            <p:nvPr/>
          </p:nvSpPr>
          <p:spPr bwMode="auto">
            <a:xfrm>
              <a:off x="3724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00" name="Line 11"/>
            <p:cNvSpPr>
              <a:spLocks noChangeShapeType="1"/>
            </p:cNvSpPr>
            <p:nvPr/>
          </p:nvSpPr>
          <p:spPr bwMode="auto">
            <a:xfrm>
              <a:off x="4037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01" name="Rectangle 12"/>
            <p:cNvSpPr>
              <a:spLocks noChangeArrowheads="1"/>
            </p:cNvSpPr>
            <p:nvPr/>
          </p:nvSpPr>
          <p:spPr bwMode="auto">
            <a:xfrm>
              <a:off x="3724" y="163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</a:endParaRPr>
            </a:p>
          </p:txBody>
        </p:sp>
        <p:sp>
          <p:nvSpPr>
            <p:cNvPr id="140302" name="Oval 13"/>
            <p:cNvSpPr>
              <a:spLocks noChangeArrowheads="1"/>
            </p:cNvSpPr>
            <p:nvPr/>
          </p:nvSpPr>
          <p:spPr bwMode="auto">
            <a:xfrm>
              <a:off x="3721" y="157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03" name="Freeform 14"/>
            <p:cNvSpPr>
              <a:spLocks/>
            </p:cNvSpPr>
            <p:nvPr/>
          </p:nvSpPr>
          <p:spPr bwMode="auto">
            <a:xfrm>
              <a:off x="4389" y="140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  <a:gd name="T6" fmla="*/ 0 w 216"/>
                <a:gd name="T7" fmla="*/ 0 h 189"/>
                <a:gd name="T8" fmla="*/ 216 w 216"/>
                <a:gd name="T9" fmla="*/ 189 h 1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04" name="Freeform 15"/>
            <p:cNvSpPr>
              <a:spLocks/>
            </p:cNvSpPr>
            <p:nvPr/>
          </p:nvSpPr>
          <p:spPr bwMode="auto">
            <a:xfrm>
              <a:off x="4041" y="166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  <a:gd name="T6" fmla="*/ 0 w 540"/>
                <a:gd name="T7" fmla="*/ 0 h 3"/>
                <a:gd name="T8" fmla="*/ 540 w 540"/>
                <a:gd name="T9" fmla="*/ 3 h 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0305" name="Group 16"/>
            <p:cNvGrpSpPr>
              <a:grpSpLocks/>
            </p:cNvGrpSpPr>
            <p:nvPr/>
          </p:nvGrpSpPr>
          <p:grpSpPr bwMode="auto">
            <a:xfrm>
              <a:off x="3770" y="1526"/>
              <a:ext cx="210" cy="250"/>
              <a:chOff x="2951" y="2429"/>
              <a:chExt cx="213" cy="250"/>
            </a:xfrm>
          </p:grpSpPr>
          <p:sp>
            <p:nvSpPr>
              <p:cNvPr id="140329" name="Rectangle 1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330" name="Text Box 18"/>
              <p:cNvSpPr txBox="1">
                <a:spLocks noChangeArrowheads="1"/>
              </p:cNvSpPr>
              <p:nvPr/>
            </p:nvSpPr>
            <p:spPr bwMode="auto">
              <a:xfrm>
                <a:off x="2951" y="2429"/>
                <a:ext cx="21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>
                    <a:latin typeface="Comic Sans MS" charset="0"/>
                  </a:rPr>
                  <a:t>x</a:t>
                </a:r>
                <a:endParaRPr lang="en-US">
                  <a:latin typeface="Times New Roman" charset="0"/>
                </a:endParaRPr>
              </a:p>
            </p:txBody>
          </p:sp>
        </p:grpSp>
        <p:grpSp>
          <p:nvGrpSpPr>
            <p:cNvPr id="140306" name="Group 19"/>
            <p:cNvGrpSpPr>
              <a:grpSpLocks/>
            </p:cNvGrpSpPr>
            <p:nvPr/>
          </p:nvGrpSpPr>
          <p:grpSpPr bwMode="auto">
            <a:xfrm>
              <a:off x="4566" y="1538"/>
              <a:ext cx="316" cy="250"/>
              <a:chOff x="1740" y="2306"/>
              <a:chExt cx="316" cy="250"/>
            </a:xfrm>
          </p:grpSpPr>
          <p:sp>
            <p:nvSpPr>
              <p:cNvPr id="140321" name="Oval 20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322" name="Line 21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323" name="Line 22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324" name="Rectangle 23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40325" name="Oval 24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0326" name="Group 25"/>
              <p:cNvGrpSpPr>
                <a:grpSpLocks/>
              </p:cNvGrpSpPr>
              <p:nvPr/>
            </p:nvGrpSpPr>
            <p:grpSpPr bwMode="auto">
              <a:xfrm>
                <a:off x="1800" y="2306"/>
                <a:ext cx="202" cy="250"/>
                <a:chOff x="2955" y="2429"/>
                <a:chExt cx="205" cy="250"/>
              </a:xfrm>
            </p:grpSpPr>
            <p:sp>
              <p:nvSpPr>
                <p:cNvPr id="140327" name="Rectangle 2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0328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955" y="2429"/>
                  <a:ext cx="205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>
                      <a:latin typeface="Comic Sans MS" charset="0"/>
                    </a:rPr>
                    <a:t>z</a:t>
                  </a:r>
                  <a:endParaRPr lang="en-US">
                    <a:latin typeface="Times New Roman" charset="0"/>
                  </a:endParaRPr>
                </a:p>
              </p:txBody>
            </p:sp>
          </p:grpSp>
        </p:grpSp>
        <p:sp>
          <p:nvSpPr>
            <p:cNvPr id="140307" name="Text Box 28"/>
            <p:cNvSpPr txBox="1">
              <a:spLocks noChangeArrowheads="1"/>
            </p:cNvSpPr>
            <p:nvPr/>
          </p:nvSpPr>
          <p:spPr bwMode="auto">
            <a:xfrm>
              <a:off x="4469" y="1328"/>
              <a:ext cx="1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Comic Sans MS" charset="0"/>
                </a:rPr>
                <a:t>1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140308" name="Text Box 29"/>
            <p:cNvSpPr txBox="1">
              <a:spLocks noChangeArrowheads="1"/>
            </p:cNvSpPr>
            <p:nvPr/>
          </p:nvSpPr>
          <p:spPr bwMode="auto">
            <a:xfrm>
              <a:off x="3930" y="1325"/>
              <a:ext cx="2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Comic Sans MS" charset="0"/>
                </a:rPr>
                <a:t>4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140309" name="Text Box 30"/>
            <p:cNvSpPr txBox="1">
              <a:spLocks noChangeArrowheads="1"/>
            </p:cNvSpPr>
            <p:nvPr/>
          </p:nvSpPr>
          <p:spPr bwMode="auto">
            <a:xfrm>
              <a:off x="4171" y="1658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Comic Sans MS" charset="0"/>
                </a:rPr>
                <a:t>50</a:t>
              </a:r>
              <a:endParaRPr lang="en-US">
                <a:latin typeface="Times New Roman" charset="0"/>
              </a:endParaRPr>
            </a:p>
          </p:txBody>
        </p:sp>
        <p:grpSp>
          <p:nvGrpSpPr>
            <p:cNvPr id="140310" name="Group 31"/>
            <p:cNvGrpSpPr>
              <a:grpSpLocks/>
            </p:cNvGrpSpPr>
            <p:nvPr/>
          </p:nvGrpSpPr>
          <p:grpSpPr bwMode="auto">
            <a:xfrm>
              <a:off x="4146" y="1214"/>
              <a:ext cx="316" cy="250"/>
              <a:chOff x="1740" y="2306"/>
              <a:chExt cx="316" cy="250"/>
            </a:xfrm>
          </p:grpSpPr>
          <p:sp>
            <p:nvSpPr>
              <p:cNvPr id="140313" name="Oval 32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314" name="Line 33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315" name="Line 34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316" name="Rectangle 35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140317" name="Oval 36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0318" name="Group 37"/>
              <p:cNvGrpSpPr>
                <a:grpSpLocks/>
              </p:cNvGrpSpPr>
              <p:nvPr/>
            </p:nvGrpSpPr>
            <p:grpSpPr bwMode="auto">
              <a:xfrm>
                <a:off x="1802" y="2306"/>
                <a:ext cx="199" cy="250"/>
                <a:chOff x="2957" y="2429"/>
                <a:chExt cx="202" cy="250"/>
              </a:xfrm>
            </p:grpSpPr>
            <p:sp>
              <p:nvSpPr>
                <p:cNvPr id="140319" name="Rectangle 3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3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0320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2957" y="2429"/>
                  <a:ext cx="202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000">
                      <a:latin typeface="Comic Sans MS" charset="0"/>
                    </a:rPr>
                    <a:t>y</a:t>
                  </a:r>
                  <a:endParaRPr lang="en-US">
                    <a:latin typeface="Times New Roman" charset="0"/>
                  </a:endParaRPr>
                </a:p>
              </p:txBody>
            </p:sp>
          </p:grpSp>
        </p:grpSp>
        <p:sp>
          <p:nvSpPr>
            <p:cNvPr id="140311" name="Text Box 40"/>
            <p:cNvSpPr txBox="1">
              <a:spLocks noChangeArrowheads="1"/>
            </p:cNvSpPr>
            <p:nvPr/>
          </p:nvSpPr>
          <p:spPr bwMode="auto">
            <a:xfrm>
              <a:off x="3784" y="1076"/>
              <a:ext cx="2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solidFill>
                    <a:srgbClr val="FF0000"/>
                  </a:solidFill>
                  <a:latin typeface="Comic Sans MS" charset="0"/>
                </a:rPr>
                <a:t>60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140312" name="Line 41"/>
            <p:cNvSpPr>
              <a:spLocks noChangeShapeType="1"/>
            </p:cNvSpPr>
            <p:nvPr/>
          </p:nvSpPr>
          <p:spPr bwMode="auto">
            <a:xfrm flipH="1" flipV="1">
              <a:off x="3948" y="127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0295" name="Rectangle 45"/>
          <p:cNvSpPr>
            <a:spLocks noChangeArrowheads="1"/>
          </p:cNvSpPr>
          <p:nvPr/>
        </p:nvSpPr>
        <p:spPr bwMode="auto">
          <a:xfrm>
            <a:off x="604838" y="3787775"/>
            <a:ext cx="721042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poisoned reverse:</a:t>
            </a:r>
            <a:r>
              <a:rPr lang="en-US" sz="2000">
                <a:latin typeface="Gill Sans MT" charset="0"/>
              </a:rPr>
              <a:t> 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If Z routes through Y to get to X :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</a:pPr>
            <a:r>
              <a:rPr lang="en-US" sz="2000">
                <a:latin typeface="Gill Sans MT" charset="0"/>
              </a:rPr>
              <a:t>Z tells Y its (Z</a:t>
            </a:r>
            <a:r>
              <a:rPr lang="ja-JP" altLang="en-US" sz="2000">
                <a:latin typeface="Gill Sans MT" charset="0"/>
              </a:rPr>
              <a:t>’</a:t>
            </a:r>
            <a:r>
              <a:rPr lang="en-US" altLang="ja-JP" sz="2000">
                <a:latin typeface="Gill Sans MT" charset="0"/>
              </a:rPr>
              <a:t>s) distance to X is infinite (so Y won</a:t>
            </a:r>
            <a:r>
              <a:rPr lang="ja-JP" altLang="en-US" sz="2000">
                <a:latin typeface="Gill Sans MT" charset="0"/>
              </a:rPr>
              <a:t>’</a:t>
            </a:r>
            <a:r>
              <a:rPr lang="en-US" altLang="ja-JP" sz="2000">
                <a:latin typeface="Gill Sans MT" charset="0"/>
              </a:rPr>
              <a:t>t route to X via Z)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400">
                <a:latin typeface="Gill Sans MT" charset="0"/>
              </a:rPr>
              <a:t>will this completely solve count to infinity problem?</a:t>
            </a:r>
          </a:p>
        </p:txBody>
      </p:sp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28</a:t>
            </a:fld>
            <a:endParaRPr lang="en-US" sz="1200" dirty="0">
              <a:latin typeface="Tahoma" charset="0"/>
            </a:endParaRPr>
          </a:p>
        </p:txBody>
      </p:sp>
      <p:sp>
        <p:nvSpPr>
          <p:cNvPr id="4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10745608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315" name="Picture 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048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61" name="Rectangle 2"/>
          <p:cNvSpPr>
            <a:spLocks noGrp="1" noChangeArrowheads="1"/>
          </p:cNvSpPr>
          <p:nvPr>
            <p:ph type="title"/>
          </p:nvPr>
        </p:nvSpPr>
        <p:spPr>
          <a:xfrm>
            <a:off x="544513" y="452438"/>
            <a:ext cx="7772400" cy="528637"/>
          </a:xfrm>
        </p:spPr>
        <p:txBody>
          <a:bodyPr/>
          <a:lstStyle/>
          <a:p>
            <a:pPr>
              <a:defRPr/>
            </a:pPr>
            <a:r>
              <a:rPr lang="en-US" sz="3600">
                <a:cs typeface="+mj-cs"/>
              </a:rPr>
              <a:t>Comparison of LS and DV algorithms</a:t>
            </a:r>
          </a:p>
        </p:txBody>
      </p:sp>
      <p:sp>
        <p:nvSpPr>
          <p:cNvPr id="1413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3875" y="1295400"/>
            <a:ext cx="4029075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message complexity</a:t>
            </a:r>
          </a:p>
          <a:p>
            <a:r>
              <a:rPr lang="en-US" sz="2000" b="1" i="1">
                <a:solidFill>
                  <a:srgbClr val="CC0000"/>
                </a:solidFill>
                <a:latin typeface="Gill Sans MT" charset="0"/>
              </a:rPr>
              <a:t>LS:</a:t>
            </a:r>
            <a:r>
              <a:rPr lang="en-US" sz="2000">
                <a:latin typeface="Gill Sans MT" charset="0"/>
              </a:rPr>
              <a:t> with n nodes, E links, O(nE) msgs sent  </a:t>
            </a:r>
          </a:p>
          <a:p>
            <a:r>
              <a:rPr lang="en-US" sz="2000" b="1" i="1">
                <a:solidFill>
                  <a:srgbClr val="CC0000"/>
                </a:solidFill>
                <a:latin typeface="Gill Sans MT" charset="0"/>
              </a:rPr>
              <a:t>DV:</a:t>
            </a:r>
            <a:r>
              <a:rPr lang="en-US" sz="200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000">
                <a:latin typeface="Gill Sans MT" charset="0"/>
              </a:rPr>
              <a:t>exchange between neighbors only</a:t>
            </a:r>
          </a:p>
          <a:p>
            <a:pPr lvl="1"/>
            <a:r>
              <a:rPr lang="en-US" sz="2000">
                <a:latin typeface="Gill Sans MT" charset="0"/>
              </a:rPr>
              <a:t>convergence time varies</a:t>
            </a:r>
          </a:p>
          <a:p>
            <a:pPr>
              <a:spcBef>
                <a:spcPct val="50000"/>
              </a:spcBef>
              <a:buFont typeface="Wingdings" charset="0"/>
              <a:buNone/>
            </a:pPr>
            <a:r>
              <a:rPr lang="en-US" i="1">
                <a:solidFill>
                  <a:srgbClr val="CC0000"/>
                </a:solidFill>
                <a:latin typeface="Gill Sans MT" charset="0"/>
              </a:rPr>
              <a:t>speed of convergence</a:t>
            </a:r>
          </a:p>
          <a:p>
            <a:r>
              <a:rPr lang="en-US" sz="2000" b="1" i="1">
                <a:solidFill>
                  <a:srgbClr val="CC0000"/>
                </a:solidFill>
                <a:latin typeface="Gill Sans MT" charset="0"/>
              </a:rPr>
              <a:t>LS:</a:t>
            </a:r>
            <a:r>
              <a:rPr lang="en-US" sz="2000">
                <a:latin typeface="Gill Sans MT" charset="0"/>
              </a:rPr>
              <a:t> O(n</a:t>
            </a:r>
            <a:r>
              <a:rPr lang="en-US" sz="2000" b="1" baseline="30000">
                <a:latin typeface="Gill Sans MT" charset="0"/>
              </a:rPr>
              <a:t>2</a:t>
            </a:r>
            <a:r>
              <a:rPr lang="en-US" sz="2000">
                <a:latin typeface="Gill Sans MT" charset="0"/>
              </a:rPr>
              <a:t>) algorithm requires O(nE) msgs</a:t>
            </a:r>
          </a:p>
          <a:p>
            <a:pPr lvl="1"/>
            <a:r>
              <a:rPr lang="en-US" sz="2000">
                <a:latin typeface="Gill Sans MT" charset="0"/>
              </a:rPr>
              <a:t>may have oscillations</a:t>
            </a:r>
            <a:endParaRPr lang="en-US" sz="1800">
              <a:latin typeface="Gill Sans MT" charset="0"/>
            </a:endParaRPr>
          </a:p>
          <a:p>
            <a:r>
              <a:rPr lang="en-US" sz="2000" b="1" i="1">
                <a:solidFill>
                  <a:srgbClr val="CC0000"/>
                </a:solidFill>
                <a:latin typeface="Gill Sans MT" charset="0"/>
              </a:rPr>
              <a:t>DV:</a:t>
            </a:r>
            <a:r>
              <a:rPr lang="en-US" sz="2000">
                <a:latin typeface="Gill Sans MT" charset="0"/>
              </a:rPr>
              <a:t> convergence time varies</a:t>
            </a:r>
          </a:p>
          <a:p>
            <a:pPr lvl="1"/>
            <a:r>
              <a:rPr lang="en-US" sz="2000">
                <a:latin typeface="Gill Sans MT" charset="0"/>
              </a:rPr>
              <a:t>may be routing loops</a:t>
            </a:r>
          </a:p>
          <a:p>
            <a:pPr lvl="1"/>
            <a:r>
              <a:rPr lang="en-US" sz="2000">
                <a:latin typeface="Gill Sans MT" charset="0"/>
              </a:rPr>
              <a:t>count-to-infinity problem</a:t>
            </a:r>
            <a:endParaRPr lang="en-US" sz="1800">
              <a:latin typeface="Gill Sans MT" charset="0"/>
            </a:endParaRPr>
          </a:p>
        </p:txBody>
      </p:sp>
      <p:sp>
        <p:nvSpPr>
          <p:cNvPr id="14131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43450" y="1328738"/>
            <a:ext cx="4010025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robustness:</a:t>
            </a:r>
            <a:r>
              <a:rPr lang="en-US" sz="2400">
                <a:latin typeface="Gill Sans MT" charset="0"/>
              </a:rPr>
              <a:t> what happens if router malfunctions?</a:t>
            </a:r>
          </a:p>
          <a:p>
            <a:pPr>
              <a:buFont typeface="Wingdings" charset="0"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LS:</a:t>
            </a:r>
            <a:r>
              <a:rPr lang="en-US" sz="2400">
                <a:latin typeface="Gill Sans MT" charset="0"/>
              </a:rPr>
              <a:t> </a:t>
            </a:r>
          </a:p>
          <a:p>
            <a:pPr lvl="1"/>
            <a:r>
              <a:rPr lang="en-US" sz="2000">
                <a:latin typeface="Gill Sans MT" charset="0"/>
              </a:rPr>
              <a:t>node can advertise incorrect </a:t>
            </a:r>
            <a:r>
              <a:rPr lang="en-US" sz="2000" i="1">
                <a:solidFill>
                  <a:srgbClr val="000099"/>
                </a:solidFill>
                <a:latin typeface="Gill Sans MT" charset="0"/>
              </a:rPr>
              <a:t>link</a:t>
            </a:r>
            <a:r>
              <a:rPr lang="en-US" sz="2000">
                <a:latin typeface="Gill Sans MT" charset="0"/>
              </a:rPr>
              <a:t> cost</a:t>
            </a:r>
          </a:p>
          <a:p>
            <a:pPr lvl="1"/>
            <a:r>
              <a:rPr lang="en-US" sz="2000">
                <a:latin typeface="Gill Sans MT" charset="0"/>
              </a:rPr>
              <a:t>each node computes only its </a:t>
            </a:r>
            <a:r>
              <a:rPr lang="en-US" sz="2000" i="1">
                <a:latin typeface="Gill Sans MT" charset="0"/>
              </a:rPr>
              <a:t>own</a:t>
            </a:r>
            <a:r>
              <a:rPr lang="en-US" sz="2000">
                <a:latin typeface="Gill Sans MT" charset="0"/>
              </a:rPr>
              <a:t> table</a:t>
            </a:r>
          </a:p>
          <a:p>
            <a:pPr>
              <a:buFont typeface="Wingdings" charset="0"/>
              <a:buNone/>
            </a:pPr>
            <a:r>
              <a:rPr lang="en-US" sz="2400" i="1">
                <a:solidFill>
                  <a:srgbClr val="CC0000"/>
                </a:solidFill>
                <a:latin typeface="Gill Sans MT" charset="0"/>
              </a:rPr>
              <a:t>DV:</a:t>
            </a:r>
          </a:p>
          <a:p>
            <a:pPr lvl="1"/>
            <a:r>
              <a:rPr lang="en-US" sz="2000">
                <a:latin typeface="Gill Sans MT" charset="0"/>
              </a:rPr>
              <a:t>DV node can advertise incorrect </a:t>
            </a:r>
            <a:r>
              <a:rPr lang="en-US" sz="2000" i="1">
                <a:solidFill>
                  <a:srgbClr val="000099"/>
                </a:solidFill>
                <a:latin typeface="Gill Sans MT" charset="0"/>
              </a:rPr>
              <a:t>path</a:t>
            </a:r>
            <a:r>
              <a:rPr lang="en-US" sz="2000">
                <a:latin typeface="Gill Sans MT" charset="0"/>
              </a:rPr>
              <a:t> cost</a:t>
            </a:r>
          </a:p>
          <a:p>
            <a:pPr lvl="1"/>
            <a:r>
              <a:rPr lang="en-US" sz="2000">
                <a:latin typeface="Gill Sans MT" charset="0"/>
              </a:rPr>
              <a:t>each node</a:t>
            </a:r>
            <a:r>
              <a:rPr lang="ja-JP" altLang="en-US" sz="2000">
                <a:latin typeface="Gill Sans MT" charset="0"/>
              </a:rPr>
              <a:t>’</a:t>
            </a:r>
            <a:r>
              <a:rPr lang="en-US" altLang="ja-JP" sz="2000">
                <a:latin typeface="Gill Sans MT" charset="0"/>
              </a:rPr>
              <a:t>s table used by others </a:t>
            </a:r>
          </a:p>
          <a:p>
            <a:pPr lvl="2"/>
            <a:r>
              <a:rPr lang="en-US" sz="1800">
                <a:latin typeface="Comic Sans MS" charset="0"/>
              </a:rPr>
              <a:t>error propagate thru network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29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1998231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5.1 introduction</a:t>
            </a:r>
          </a:p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5.2 routing protocols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Gill Sans MT" charset="0"/>
              </a:rPr>
              <a:t>link state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Gill Sans MT" charset="0"/>
              </a:rPr>
              <a:t>distance vector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5.3 intra-AS routing in the Internet: OSPF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5.4 routing among the ISPs: BGP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301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461963" indent="-461963"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5.5 The SDN control plane</a:t>
            </a:r>
          </a:p>
        </p:txBody>
      </p:sp>
      <p:sp>
        <p:nvSpPr>
          <p:cNvPr id="43014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Chapter 5: outline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5" y="6475895"/>
            <a:ext cx="458808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3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5.1 introduction</a:t>
            </a:r>
          </a:p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5.2 routing protocols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Gill Sans MT" charset="0"/>
              </a:rPr>
              <a:t>link state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Gill Sans MT" charset="0"/>
              </a:rPr>
              <a:t>distance vector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>
                <a:solidFill>
                  <a:srgbClr val="CC0000"/>
                </a:solidFill>
              </a:rPr>
              <a:t>5.3 intra-AS routing in the Internet: OSPF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5.4 routing among the ISPs: BGP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301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461963" indent="-461963"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5.5 The SDN control plane</a:t>
            </a:r>
          </a:p>
        </p:txBody>
      </p:sp>
      <p:sp>
        <p:nvSpPr>
          <p:cNvPr id="43014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Chapter 5: outline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30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3209504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9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6" y="1035050"/>
            <a:ext cx="5659786" cy="177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Network-layer functions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474" y="2001352"/>
            <a:ext cx="4184626" cy="130857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sz="2400" i="1" dirty="0">
                <a:solidFill>
                  <a:srgbClr val="000099"/>
                </a:solidFill>
                <a:latin typeface="Gill Sans MT" charset="0"/>
              </a:rPr>
              <a:t>forwarding:</a:t>
            </a:r>
            <a:r>
              <a:rPr lang="en-US" sz="2400" dirty="0">
                <a:latin typeface="Gill Sans MT" charset="0"/>
              </a:rPr>
              <a:t> move packets from router</a:t>
            </a:r>
            <a:r>
              <a:rPr lang="ja-JP" altLang="en-US" sz="2400" dirty="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s input to appropriate router output</a:t>
            </a:r>
          </a:p>
          <a:p>
            <a:pPr>
              <a:buFont typeface="Wingdings" charset="0"/>
              <a:buNone/>
              <a:defRPr/>
            </a:pPr>
            <a:endParaRPr lang="en-US" dirty="0">
              <a:latin typeface="Gill Sans MT" charset="0"/>
            </a:endParaRPr>
          </a:p>
        </p:txBody>
      </p:sp>
      <p:sp>
        <p:nvSpPr>
          <p:cNvPr id="45062" name="Rectangle 4"/>
          <p:cNvSpPr>
            <a:spLocks noChangeArrowheads="1"/>
          </p:cNvSpPr>
          <p:nvPr/>
        </p:nvSpPr>
        <p:spPr bwMode="auto">
          <a:xfrm>
            <a:off x="4904354" y="2211504"/>
            <a:ext cx="2888003" cy="694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3600" i="1" dirty="0">
                <a:solidFill>
                  <a:srgbClr val="000090"/>
                </a:solidFill>
                <a:latin typeface="Gill Sans MT" charset="0"/>
              </a:rPr>
              <a:t>data plane</a:t>
            </a:r>
          </a:p>
          <a:p>
            <a:pPr marL="342900" indent="-342900"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endParaRPr lang="en-US" sz="2800" dirty="0">
              <a:latin typeface="Gill Sans MT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endParaRPr lang="en-US" sz="2800" dirty="0">
              <a:latin typeface="Gill Sans MT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941818" y="3342607"/>
            <a:ext cx="3293068" cy="814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5000"/>
              </a:lnSpc>
              <a:spcBef>
                <a:spcPts val="600"/>
              </a:spcBef>
              <a:buClr>
                <a:srgbClr val="000099"/>
              </a:buClr>
              <a:buSzPct val="100000"/>
              <a:defRPr/>
            </a:pPr>
            <a:r>
              <a:rPr lang="en-US" sz="3600" i="1" dirty="0">
                <a:solidFill>
                  <a:srgbClr val="000099"/>
                </a:solidFill>
                <a:latin typeface="Gill Sans MT" charset="0"/>
              </a:rPr>
              <a:t>control</a:t>
            </a:r>
            <a:r>
              <a:rPr lang="en-US" sz="3600" b="1" i="1" dirty="0">
                <a:solidFill>
                  <a:srgbClr val="000099"/>
                </a:solidFill>
                <a:latin typeface="Gill Sans MT" charset="0"/>
              </a:rPr>
              <a:t> </a:t>
            </a:r>
            <a:r>
              <a:rPr lang="en-US" sz="3600" i="1" dirty="0">
                <a:solidFill>
                  <a:srgbClr val="000099"/>
                </a:solidFill>
                <a:latin typeface="Gill Sans MT" charset="0"/>
              </a:rPr>
              <a:t>plane</a:t>
            </a:r>
            <a:endParaRPr lang="en-US" sz="3600" i="1" dirty="0">
              <a:latin typeface="Gill Sans MT" charset="0"/>
            </a:endParaRPr>
          </a:p>
          <a:p>
            <a:pPr marL="342900" indent="-342900">
              <a:lnSpc>
                <a:spcPct val="85000"/>
              </a:lnSpc>
              <a:spcBef>
                <a:spcPct val="7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endParaRPr lang="en-US" sz="2800" dirty="0">
              <a:latin typeface="Gill Sans MT" charset="0"/>
            </a:endParaRPr>
          </a:p>
          <a:p>
            <a: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defRPr/>
            </a:pPr>
            <a:endParaRPr lang="en-US" sz="2800" dirty="0">
              <a:latin typeface="Gill Sans MT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6449" y="4426071"/>
            <a:ext cx="772519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rgbClr val="CC0000"/>
                </a:solidFill>
                <a:latin typeface="Gill Sans MT"/>
                <a:cs typeface="Gill Sans MT"/>
              </a:rPr>
              <a:t>Two approaches to structuring network control plane:</a:t>
            </a:r>
          </a:p>
          <a:p>
            <a:pPr marL="346075" indent="-346075">
              <a:buClr>
                <a:srgbClr val="000090"/>
              </a:buClr>
              <a:buFont typeface="Wingdings" charset="2"/>
              <a:buChar char="§"/>
            </a:pPr>
            <a:r>
              <a:rPr lang="en-US" sz="2400" dirty="0">
                <a:latin typeface="Gill Sans MT"/>
                <a:cs typeface="Gill Sans MT"/>
              </a:rPr>
              <a:t>per-router control (traditional)</a:t>
            </a:r>
          </a:p>
          <a:p>
            <a:pPr marL="346075" indent="-346075">
              <a:buClr>
                <a:srgbClr val="000090"/>
              </a:buClr>
              <a:buFont typeface="Wingdings" charset="2"/>
              <a:buChar char="§"/>
            </a:pPr>
            <a:r>
              <a:rPr lang="en-US" sz="2400" dirty="0">
                <a:latin typeface="Gill Sans MT"/>
                <a:cs typeface="Gill Sans MT"/>
              </a:rPr>
              <a:t>logically centralized control (software defined networking)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81672" y="1480083"/>
            <a:ext cx="5783102" cy="57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0" indent="0">
              <a:spcBef>
                <a:spcPts val="600"/>
              </a:spcBef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Recall: two network-layer functions:</a:t>
            </a:r>
            <a:endParaRPr lang="en-US" dirty="0">
              <a:latin typeface="Gill Sans MT" charset="0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5" y="6475895"/>
            <a:ext cx="458808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4</a:t>
            </a:fld>
            <a:endParaRPr lang="en-US" sz="1200" dirty="0">
              <a:latin typeface="Tahoma" charset="0"/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623952" y="3135187"/>
            <a:ext cx="4184626" cy="1329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sz="2400" i="1" dirty="0">
                <a:solidFill>
                  <a:srgbClr val="000099"/>
                </a:solidFill>
                <a:latin typeface="Gill Sans MT" charset="0"/>
              </a:rPr>
              <a:t>routing:</a:t>
            </a:r>
            <a:r>
              <a:rPr lang="en-US" sz="2400" dirty="0">
                <a:latin typeface="Gill Sans MT" charset="0"/>
              </a:rPr>
              <a:t> determine route taken by packets from source to destination</a:t>
            </a:r>
          </a:p>
          <a:p>
            <a:pPr>
              <a:buFont typeface="Wingdings" charset="0"/>
              <a:buNone/>
              <a:defRPr/>
            </a:pPr>
            <a:endParaRPr lang="en-US" dirty="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8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build="p"/>
      <p:bldP spid="45062" grpId="0"/>
      <p:bldP spid="2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43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63" y="819150"/>
            <a:ext cx="4727928" cy="181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5" name="Freeform 2"/>
          <p:cNvSpPr>
            <a:spLocks/>
          </p:cNvSpPr>
          <p:nvPr/>
        </p:nvSpPr>
        <p:spPr bwMode="auto">
          <a:xfrm>
            <a:off x="2592388" y="5766426"/>
            <a:ext cx="4027487" cy="939800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0001" h="10125">
                <a:moveTo>
                  <a:pt x="4" y="4039"/>
                </a:moveTo>
                <a:cubicBezTo>
                  <a:pt x="-29" y="2271"/>
                  <a:pt x="194" y="2100"/>
                  <a:pt x="715" y="1595"/>
                </a:cubicBezTo>
                <a:cubicBezTo>
                  <a:pt x="1236" y="1089"/>
                  <a:pt x="2417" y="1272"/>
                  <a:pt x="3130" y="1006"/>
                </a:cubicBezTo>
                <a:cubicBezTo>
                  <a:pt x="3843" y="740"/>
                  <a:pt x="4397" y="0"/>
                  <a:pt x="4995" y="0"/>
                </a:cubicBezTo>
                <a:cubicBezTo>
                  <a:pt x="5593" y="1"/>
                  <a:pt x="6206" y="926"/>
                  <a:pt x="6720" y="1009"/>
                </a:cubicBezTo>
                <a:cubicBezTo>
                  <a:pt x="7234" y="1092"/>
                  <a:pt x="7536" y="241"/>
                  <a:pt x="8082" y="497"/>
                </a:cubicBezTo>
                <a:cubicBezTo>
                  <a:pt x="8628" y="756"/>
                  <a:pt x="9854" y="442"/>
                  <a:pt x="9989" y="2989"/>
                </a:cubicBezTo>
                <a:cubicBezTo>
                  <a:pt x="10124" y="5536"/>
                  <a:pt x="9098" y="5742"/>
                  <a:pt x="8599" y="6797"/>
                </a:cubicBezTo>
                <a:cubicBezTo>
                  <a:pt x="8100" y="7852"/>
                  <a:pt x="7544" y="8981"/>
                  <a:pt x="6995" y="9322"/>
                </a:cubicBezTo>
                <a:cubicBezTo>
                  <a:pt x="6446" y="9663"/>
                  <a:pt x="5793" y="8957"/>
                  <a:pt x="5307" y="8843"/>
                </a:cubicBezTo>
                <a:cubicBezTo>
                  <a:pt x="4819" y="8726"/>
                  <a:pt x="4628" y="10048"/>
                  <a:pt x="4371" y="9912"/>
                </a:cubicBezTo>
                <a:cubicBezTo>
                  <a:pt x="4114" y="9775"/>
                  <a:pt x="3505" y="10355"/>
                  <a:pt x="3140" y="10019"/>
                </a:cubicBezTo>
                <a:cubicBezTo>
                  <a:pt x="2774" y="9683"/>
                  <a:pt x="2820" y="8138"/>
                  <a:pt x="2179" y="7895"/>
                </a:cubicBezTo>
                <a:cubicBezTo>
                  <a:pt x="1586" y="6800"/>
                  <a:pt x="1549" y="8137"/>
                  <a:pt x="1187" y="7495"/>
                </a:cubicBezTo>
                <a:cubicBezTo>
                  <a:pt x="825" y="6852"/>
                  <a:pt x="-7" y="6157"/>
                  <a:pt x="4" y="4039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8" name="Straight Connector 147"/>
          <p:cNvCxnSpPr/>
          <p:nvPr/>
        </p:nvCxnSpPr>
        <p:spPr>
          <a:xfrm flipV="1">
            <a:off x="3222625" y="5918826"/>
            <a:ext cx="1316038" cy="131762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3111500" y="6104563"/>
            <a:ext cx="2259013" cy="300038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3124200" y="6210926"/>
            <a:ext cx="714375" cy="274637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V="1">
            <a:off x="4141788" y="6404601"/>
            <a:ext cx="1247775" cy="80962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4802188" y="5950576"/>
            <a:ext cx="1057275" cy="1238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flipV="1">
            <a:off x="4086225" y="6104563"/>
            <a:ext cx="1790700" cy="300038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V="1">
            <a:off x="5413375" y="6133138"/>
            <a:ext cx="588963" cy="271463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4556125" y="5918826"/>
            <a:ext cx="814388" cy="40005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7128" name="Group 7"/>
          <p:cNvGrpSpPr>
            <a:grpSpLocks/>
          </p:cNvGrpSpPr>
          <p:nvPr/>
        </p:nvGrpSpPr>
        <p:grpSpPr bwMode="auto">
          <a:xfrm>
            <a:off x="3681413" y="6344276"/>
            <a:ext cx="563562" cy="293687"/>
            <a:chOff x="1871277" y="1576300"/>
            <a:chExt cx="1128371" cy="437861"/>
          </a:xfrm>
        </p:grpSpPr>
        <p:sp>
          <p:nvSpPr>
            <p:cNvPr id="318" name="Oval 317"/>
            <p:cNvSpPr/>
            <p:nvPr/>
          </p:nvSpPr>
          <p:spPr bwMode="auto">
            <a:xfrm flipV="1">
              <a:off x="1874455" y="1694641"/>
              <a:ext cx="1125193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19" name="Rectangle 318"/>
            <p:cNvSpPr/>
            <p:nvPr/>
          </p:nvSpPr>
          <p:spPr bwMode="auto">
            <a:xfrm>
              <a:off x="1871277" y="1739610"/>
              <a:ext cx="1128371" cy="115975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0" name="Oval 319"/>
            <p:cNvSpPr/>
            <p:nvPr/>
          </p:nvSpPr>
          <p:spPr bwMode="auto">
            <a:xfrm flipV="1">
              <a:off x="1871277" y="1576300"/>
              <a:ext cx="1125193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24" name="Freeform 323"/>
            <p:cNvSpPr/>
            <p:nvPr/>
          </p:nvSpPr>
          <p:spPr bwMode="auto">
            <a:xfrm>
              <a:off x="2160521" y="1673339"/>
              <a:ext cx="546704" cy="160944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5" name="Freeform 324"/>
            <p:cNvSpPr/>
            <p:nvPr/>
          </p:nvSpPr>
          <p:spPr bwMode="auto">
            <a:xfrm>
              <a:off x="2103307" y="1633104"/>
              <a:ext cx="661131" cy="111240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6" name="Freeform 325"/>
            <p:cNvSpPr/>
            <p:nvPr/>
          </p:nvSpPr>
          <p:spPr bwMode="auto">
            <a:xfrm>
              <a:off x="2538765" y="1727776"/>
              <a:ext cx="241567" cy="97039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7" name="Freeform 326"/>
            <p:cNvSpPr/>
            <p:nvPr/>
          </p:nvSpPr>
          <p:spPr bwMode="auto">
            <a:xfrm>
              <a:off x="2090593" y="1730143"/>
              <a:ext cx="238389" cy="97040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22" name="Straight Connector 321"/>
            <p:cNvCxnSpPr>
              <a:endCxn id="320" idx="2"/>
            </p:cNvCxnSpPr>
            <p:nvPr/>
          </p:nvCxnSpPr>
          <p:spPr bwMode="auto">
            <a:xfrm flipH="1" flipV="1">
              <a:off x="1871277" y="1737244"/>
              <a:ext cx="3178" cy="123075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/>
            <p:cNvCxnSpPr/>
            <p:nvPr/>
          </p:nvCxnSpPr>
          <p:spPr bwMode="auto">
            <a:xfrm flipH="1" flipV="1">
              <a:off x="2996470" y="1734876"/>
              <a:ext cx="3178" cy="123075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129" name="Group 327"/>
          <p:cNvGrpSpPr>
            <a:grpSpLocks/>
          </p:cNvGrpSpPr>
          <p:nvPr/>
        </p:nvGrpSpPr>
        <p:grpSpPr bwMode="auto">
          <a:xfrm>
            <a:off x="4376738" y="5802938"/>
            <a:ext cx="565150" cy="292100"/>
            <a:chOff x="1871277" y="1576300"/>
            <a:chExt cx="1128371" cy="437861"/>
          </a:xfrm>
        </p:grpSpPr>
        <p:sp>
          <p:nvSpPr>
            <p:cNvPr id="329" name="Oval 328"/>
            <p:cNvSpPr/>
            <p:nvPr/>
          </p:nvSpPr>
          <p:spPr bwMode="auto">
            <a:xfrm flipV="1">
              <a:off x="1874446" y="1692905"/>
              <a:ext cx="1125202" cy="321256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30" name="Rectangle 329"/>
            <p:cNvSpPr/>
            <p:nvPr/>
          </p:nvSpPr>
          <p:spPr bwMode="auto">
            <a:xfrm>
              <a:off x="1871277" y="1740499"/>
              <a:ext cx="1128371" cy="114225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1" name="Oval 330"/>
            <p:cNvSpPr/>
            <p:nvPr/>
          </p:nvSpPr>
          <p:spPr bwMode="auto">
            <a:xfrm flipV="1">
              <a:off x="1871277" y="1576300"/>
              <a:ext cx="1125200" cy="32125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32" name="Freeform 331"/>
            <p:cNvSpPr/>
            <p:nvPr/>
          </p:nvSpPr>
          <p:spPr bwMode="auto">
            <a:xfrm>
              <a:off x="2159708" y="1673868"/>
              <a:ext cx="548339" cy="159438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3" name="Freeform 332"/>
            <p:cNvSpPr/>
            <p:nvPr/>
          </p:nvSpPr>
          <p:spPr bwMode="auto">
            <a:xfrm>
              <a:off x="2102655" y="1633412"/>
              <a:ext cx="662444" cy="111846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4" name="Freeform 333"/>
            <p:cNvSpPr/>
            <p:nvPr/>
          </p:nvSpPr>
          <p:spPr bwMode="auto">
            <a:xfrm>
              <a:off x="2536889" y="1728599"/>
              <a:ext cx="244057" cy="97568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5" name="Freeform 334"/>
            <p:cNvSpPr/>
            <p:nvPr/>
          </p:nvSpPr>
          <p:spPr bwMode="auto">
            <a:xfrm>
              <a:off x="2089977" y="1730980"/>
              <a:ext cx="240888" cy="95187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36" name="Straight Connector 335"/>
            <p:cNvCxnSpPr>
              <a:endCxn id="331" idx="2"/>
            </p:cNvCxnSpPr>
            <p:nvPr/>
          </p:nvCxnSpPr>
          <p:spPr bwMode="auto">
            <a:xfrm flipH="1" flipV="1">
              <a:off x="1871277" y="1735739"/>
              <a:ext cx="3169" cy="123743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/>
            <p:nvPr/>
          </p:nvCxnSpPr>
          <p:spPr bwMode="auto">
            <a:xfrm flipH="1" flipV="1">
              <a:off x="2996477" y="1733359"/>
              <a:ext cx="3171" cy="123743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130" name="Group 337"/>
          <p:cNvGrpSpPr>
            <a:grpSpLocks/>
          </p:cNvGrpSpPr>
          <p:nvPr/>
        </p:nvGrpSpPr>
        <p:grpSpPr bwMode="auto">
          <a:xfrm>
            <a:off x="5019675" y="6256963"/>
            <a:ext cx="563563" cy="293688"/>
            <a:chOff x="1871277" y="1576300"/>
            <a:chExt cx="1128371" cy="437861"/>
          </a:xfrm>
        </p:grpSpPr>
        <p:sp>
          <p:nvSpPr>
            <p:cNvPr id="339" name="Oval 338"/>
            <p:cNvSpPr/>
            <p:nvPr/>
          </p:nvSpPr>
          <p:spPr bwMode="auto">
            <a:xfrm flipV="1">
              <a:off x="1874457" y="1694641"/>
              <a:ext cx="1125191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40" name="Rectangle 339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1" name="Oval 340"/>
            <p:cNvSpPr/>
            <p:nvPr/>
          </p:nvSpPr>
          <p:spPr bwMode="auto">
            <a:xfrm flipV="1">
              <a:off x="1871277" y="1576300"/>
              <a:ext cx="1125191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42" name="Freeform 341"/>
            <p:cNvSpPr/>
            <p:nvPr/>
          </p:nvSpPr>
          <p:spPr bwMode="auto">
            <a:xfrm>
              <a:off x="2160522" y="1673340"/>
              <a:ext cx="546703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3" name="Freeform 342"/>
            <p:cNvSpPr/>
            <p:nvPr/>
          </p:nvSpPr>
          <p:spPr bwMode="auto">
            <a:xfrm>
              <a:off x="2103309" y="1633103"/>
              <a:ext cx="661129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4" name="Freeform 343"/>
            <p:cNvSpPr/>
            <p:nvPr/>
          </p:nvSpPr>
          <p:spPr bwMode="auto">
            <a:xfrm>
              <a:off x="2538763" y="1727776"/>
              <a:ext cx="24156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5" name="Freeform 344"/>
            <p:cNvSpPr/>
            <p:nvPr/>
          </p:nvSpPr>
          <p:spPr bwMode="auto">
            <a:xfrm>
              <a:off x="2090595" y="1730144"/>
              <a:ext cx="238387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46" name="Straight Connector 345"/>
            <p:cNvCxnSpPr>
              <a:endCxn id="341" idx="2"/>
            </p:cNvCxnSpPr>
            <p:nvPr/>
          </p:nvCxnSpPr>
          <p:spPr bwMode="auto">
            <a:xfrm flipH="1" flipV="1">
              <a:off x="1871277" y="1737243"/>
              <a:ext cx="3180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Connector 346"/>
            <p:cNvCxnSpPr/>
            <p:nvPr/>
          </p:nvCxnSpPr>
          <p:spPr bwMode="auto">
            <a:xfrm flipH="1" flipV="1">
              <a:off x="2996468" y="1734877"/>
              <a:ext cx="3180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131" name="Group 347"/>
          <p:cNvGrpSpPr>
            <a:grpSpLocks/>
          </p:cNvGrpSpPr>
          <p:nvPr/>
        </p:nvGrpSpPr>
        <p:grpSpPr bwMode="auto">
          <a:xfrm>
            <a:off x="5741988" y="5942638"/>
            <a:ext cx="565150" cy="293688"/>
            <a:chOff x="1871277" y="1576300"/>
            <a:chExt cx="1128371" cy="437861"/>
          </a:xfrm>
        </p:grpSpPr>
        <p:sp>
          <p:nvSpPr>
            <p:cNvPr id="349" name="Oval 348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50" name="Rectangle 349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1" name="Oval 350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52" name="Freeform 351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3" name="Freeform 352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4" name="Freeform 353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5" name="Freeform 354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56" name="Straight Connector 355"/>
            <p:cNvCxnSpPr>
              <a:endCxn id="351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132" name="Group 357"/>
          <p:cNvGrpSpPr>
            <a:grpSpLocks/>
          </p:cNvGrpSpPr>
          <p:nvPr/>
        </p:nvGrpSpPr>
        <p:grpSpPr bwMode="auto">
          <a:xfrm>
            <a:off x="2714625" y="5988676"/>
            <a:ext cx="565150" cy="293687"/>
            <a:chOff x="1871277" y="1576300"/>
            <a:chExt cx="1128371" cy="437861"/>
          </a:xfrm>
        </p:grpSpPr>
        <p:sp>
          <p:nvSpPr>
            <p:cNvPr id="359" name="Oval 358"/>
            <p:cNvSpPr/>
            <p:nvPr/>
          </p:nvSpPr>
          <p:spPr bwMode="auto">
            <a:xfrm flipV="1">
              <a:off x="1874448" y="1694641"/>
              <a:ext cx="1125200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60" name="Rectangle 359"/>
            <p:cNvSpPr/>
            <p:nvPr/>
          </p:nvSpPr>
          <p:spPr bwMode="auto">
            <a:xfrm>
              <a:off x="1871277" y="1739610"/>
              <a:ext cx="1128371" cy="115975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1" name="Oval 360"/>
            <p:cNvSpPr/>
            <p:nvPr/>
          </p:nvSpPr>
          <p:spPr bwMode="auto">
            <a:xfrm flipV="1">
              <a:off x="1871277" y="1576300"/>
              <a:ext cx="1125202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62" name="Freeform 361"/>
            <p:cNvSpPr/>
            <p:nvPr/>
          </p:nvSpPr>
          <p:spPr bwMode="auto">
            <a:xfrm>
              <a:off x="2159710" y="1673339"/>
              <a:ext cx="548337" cy="160944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3" name="Freeform 362"/>
            <p:cNvSpPr/>
            <p:nvPr/>
          </p:nvSpPr>
          <p:spPr bwMode="auto">
            <a:xfrm>
              <a:off x="2102657" y="1633104"/>
              <a:ext cx="662442" cy="111240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4" name="Freeform 363"/>
            <p:cNvSpPr/>
            <p:nvPr/>
          </p:nvSpPr>
          <p:spPr bwMode="auto">
            <a:xfrm>
              <a:off x="2536889" y="1727776"/>
              <a:ext cx="244059" cy="97039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5" name="Freeform 364"/>
            <p:cNvSpPr/>
            <p:nvPr/>
          </p:nvSpPr>
          <p:spPr bwMode="auto">
            <a:xfrm>
              <a:off x="2089979" y="1730143"/>
              <a:ext cx="240888" cy="97040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66" name="Straight Connector 365"/>
            <p:cNvCxnSpPr>
              <a:endCxn id="361" idx="2"/>
            </p:cNvCxnSpPr>
            <p:nvPr/>
          </p:nvCxnSpPr>
          <p:spPr bwMode="auto">
            <a:xfrm flipH="1" flipV="1">
              <a:off x="1871277" y="1737244"/>
              <a:ext cx="3171" cy="123075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Straight Connector 366"/>
            <p:cNvCxnSpPr/>
            <p:nvPr/>
          </p:nvCxnSpPr>
          <p:spPr bwMode="auto">
            <a:xfrm flipH="1" flipV="1">
              <a:off x="2996479" y="1734876"/>
              <a:ext cx="3169" cy="123075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1757805" y="2660292"/>
            <a:ext cx="5270058" cy="3804634"/>
            <a:chOff x="1757805" y="2331054"/>
            <a:chExt cx="5270058" cy="3804634"/>
          </a:xfrm>
        </p:grpSpPr>
        <p:sp>
          <p:nvSpPr>
            <p:cNvPr id="268" name="Freeform 267"/>
            <p:cNvSpPr/>
            <p:nvPr/>
          </p:nvSpPr>
          <p:spPr>
            <a:xfrm>
              <a:off x="1776413" y="4829175"/>
              <a:ext cx="1220787" cy="920750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363082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325315"/>
                <a:gd name="connsiteY0" fmla="*/ 1160935 h 1160935"/>
                <a:gd name="connsiteX1" fmla="*/ 0 w 1325315"/>
                <a:gd name="connsiteY1" fmla="*/ 0 h 1160935"/>
                <a:gd name="connsiteX2" fmla="*/ 1040633 w 1325315"/>
                <a:gd name="connsiteY2" fmla="*/ 16785 h 1160935"/>
                <a:gd name="connsiteX3" fmla="*/ 1214315 w 1325315"/>
                <a:gd name="connsiteY3" fmla="*/ 1064597 h 1160935"/>
                <a:gd name="connsiteX4" fmla="*/ 448507 w 1325315"/>
                <a:gd name="connsiteY4" fmla="*/ 1160935 h 1160935"/>
                <a:gd name="connsiteX0" fmla="*/ 448507 w 1214315"/>
                <a:gd name="connsiteY0" fmla="*/ 1160935 h 1160935"/>
                <a:gd name="connsiteX1" fmla="*/ 0 w 1214315"/>
                <a:gd name="connsiteY1" fmla="*/ 0 h 1160935"/>
                <a:gd name="connsiteX2" fmla="*/ 1040633 w 1214315"/>
                <a:gd name="connsiteY2" fmla="*/ 16785 h 1160935"/>
                <a:gd name="connsiteX3" fmla="*/ 1214315 w 1214315"/>
                <a:gd name="connsiteY3" fmla="*/ 1064597 h 1160935"/>
                <a:gd name="connsiteX4" fmla="*/ 448507 w 1214315"/>
                <a:gd name="connsiteY4" fmla="*/ 1160935 h 1160935"/>
                <a:gd name="connsiteX0" fmla="*/ 448507 w 1214315"/>
                <a:gd name="connsiteY0" fmla="*/ 1160935 h 1160935"/>
                <a:gd name="connsiteX1" fmla="*/ 0 w 1214315"/>
                <a:gd name="connsiteY1" fmla="*/ 0 h 1160935"/>
                <a:gd name="connsiteX2" fmla="*/ 1040633 w 1214315"/>
                <a:gd name="connsiteY2" fmla="*/ 16785 h 1160935"/>
                <a:gd name="connsiteX3" fmla="*/ 1214315 w 1214315"/>
                <a:gd name="connsiteY3" fmla="*/ 1064597 h 1160935"/>
                <a:gd name="connsiteX4" fmla="*/ 448507 w 1214315"/>
                <a:gd name="connsiteY4" fmla="*/ 1160935 h 1160935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0510" h="921649">
                  <a:moveTo>
                    <a:pt x="1060159" y="921649"/>
                  </a:moveTo>
                  <a:cubicBezTo>
                    <a:pt x="166591" y="183345"/>
                    <a:pt x="908943" y="790884"/>
                    <a:pt x="0" y="51716"/>
                  </a:cubicBezTo>
                  <a:cubicBezTo>
                    <a:pt x="346878" y="57311"/>
                    <a:pt x="712340" y="-5240"/>
                    <a:pt x="1059218" y="355"/>
                  </a:cubicBezTo>
                  <a:cubicBezTo>
                    <a:pt x="1192967" y="751903"/>
                    <a:pt x="1090859" y="157699"/>
                    <a:pt x="1220510" y="849923"/>
                  </a:cubicBezTo>
                  <a:cubicBezTo>
                    <a:pt x="1126090" y="855456"/>
                    <a:pt x="1222187" y="863235"/>
                    <a:pt x="1060159" y="92164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2" name="Freeform 271"/>
            <p:cNvSpPr/>
            <p:nvPr/>
          </p:nvSpPr>
          <p:spPr>
            <a:xfrm>
              <a:off x="6102350" y="4916488"/>
              <a:ext cx="925513" cy="757237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23004 w 954755"/>
                <a:gd name="connsiteY0" fmla="*/ 943771 h 976186"/>
                <a:gd name="connsiteX1" fmla="*/ 455145 w 954755"/>
                <a:gd name="connsiteY1" fmla="*/ 11688 h 976186"/>
                <a:gd name="connsiteX2" fmla="*/ 954755 w 954755"/>
                <a:gd name="connsiteY2" fmla="*/ 0 h 976186"/>
                <a:gd name="connsiteX3" fmla="*/ 728484 w 954755"/>
                <a:gd name="connsiteY3" fmla="*/ 976186 h 976186"/>
                <a:gd name="connsiteX4" fmla="*/ 23004 w 954755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56363"/>
                <a:gd name="connsiteY0" fmla="*/ 932083 h 954654"/>
                <a:gd name="connsiteX1" fmla="*/ 432141 w 956363"/>
                <a:gd name="connsiteY1" fmla="*/ 0 h 954654"/>
                <a:gd name="connsiteX2" fmla="*/ 956363 w 956363"/>
                <a:gd name="connsiteY2" fmla="*/ 12924 h 954654"/>
                <a:gd name="connsiteX3" fmla="*/ 183705 w 956363"/>
                <a:gd name="connsiteY3" fmla="*/ 954654 h 954654"/>
                <a:gd name="connsiteX4" fmla="*/ 0 w 956363"/>
                <a:gd name="connsiteY4" fmla="*/ 932083 h 954654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6304" h="758185">
                  <a:moveTo>
                    <a:pt x="0" y="735614"/>
                  </a:moveTo>
                  <a:cubicBezTo>
                    <a:pt x="309918" y="169731"/>
                    <a:pt x="59088" y="622691"/>
                    <a:pt x="405840" y="13939"/>
                  </a:cubicBezTo>
                  <a:cubicBezTo>
                    <a:pt x="580581" y="18247"/>
                    <a:pt x="751563" y="-3745"/>
                    <a:pt x="926304" y="563"/>
                  </a:cubicBezTo>
                  <a:cubicBezTo>
                    <a:pt x="312762" y="607705"/>
                    <a:pt x="474902" y="459041"/>
                    <a:pt x="183705" y="758185"/>
                  </a:cubicBezTo>
                  <a:cubicBezTo>
                    <a:pt x="49420" y="729549"/>
                    <a:pt x="196198" y="734148"/>
                    <a:pt x="0" y="735614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3" name="Freeform 272"/>
            <p:cNvSpPr/>
            <p:nvPr/>
          </p:nvSpPr>
          <p:spPr>
            <a:xfrm>
              <a:off x="5287963" y="4937125"/>
              <a:ext cx="725487" cy="1100138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27977 w 802211"/>
                <a:gd name="connsiteY0" fmla="*/ 815791 h 976186"/>
                <a:gd name="connsiteX1" fmla="*/ 302601 w 802211"/>
                <a:gd name="connsiteY1" fmla="*/ 11688 h 976186"/>
                <a:gd name="connsiteX2" fmla="*/ 802211 w 802211"/>
                <a:gd name="connsiteY2" fmla="*/ 0 h 976186"/>
                <a:gd name="connsiteX3" fmla="*/ 575940 w 802211"/>
                <a:gd name="connsiteY3" fmla="*/ 976186 h 976186"/>
                <a:gd name="connsiteX4" fmla="*/ 27977 w 802211"/>
                <a:gd name="connsiteY4" fmla="*/ 815791 h 976186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28714 h 828714"/>
                <a:gd name="connsiteX1" fmla="*/ 302601 w 802211"/>
                <a:gd name="connsiteY1" fmla="*/ 0 h 828714"/>
                <a:gd name="connsiteX2" fmla="*/ 802211 w 802211"/>
                <a:gd name="connsiteY2" fmla="*/ 12923 h 828714"/>
                <a:gd name="connsiteX3" fmla="*/ 236294 w 802211"/>
                <a:gd name="connsiteY3" fmla="*/ 821751 h 828714"/>
                <a:gd name="connsiteX4" fmla="*/ 27977 w 802211"/>
                <a:gd name="connsiteY4" fmla="*/ 828714 h 828714"/>
                <a:gd name="connsiteX0" fmla="*/ 56213 w 830447"/>
                <a:gd name="connsiteY0" fmla="*/ 828714 h 828714"/>
                <a:gd name="connsiteX1" fmla="*/ 330837 w 830447"/>
                <a:gd name="connsiteY1" fmla="*/ 0 h 828714"/>
                <a:gd name="connsiteX2" fmla="*/ 830447 w 830447"/>
                <a:gd name="connsiteY2" fmla="*/ 12923 h 828714"/>
                <a:gd name="connsiteX3" fmla="*/ 264530 w 830447"/>
                <a:gd name="connsiteY3" fmla="*/ 821751 h 828714"/>
                <a:gd name="connsiteX4" fmla="*/ 56213 w 830447"/>
                <a:gd name="connsiteY4" fmla="*/ 828714 h 828714"/>
                <a:gd name="connsiteX0" fmla="*/ 64130 w 789139"/>
                <a:gd name="connsiteY0" fmla="*/ 794258 h 821751"/>
                <a:gd name="connsiteX1" fmla="*/ 289529 w 789139"/>
                <a:gd name="connsiteY1" fmla="*/ 0 h 821751"/>
                <a:gd name="connsiteX2" fmla="*/ 789139 w 789139"/>
                <a:gd name="connsiteY2" fmla="*/ 12923 h 821751"/>
                <a:gd name="connsiteX3" fmla="*/ 223222 w 789139"/>
                <a:gd name="connsiteY3" fmla="*/ 821751 h 821751"/>
                <a:gd name="connsiteX4" fmla="*/ 64130 w 789139"/>
                <a:gd name="connsiteY4" fmla="*/ 794258 h 821751"/>
                <a:gd name="connsiteX0" fmla="*/ 0 w 725009"/>
                <a:gd name="connsiteY0" fmla="*/ 794258 h 821751"/>
                <a:gd name="connsiteX1" fmla="*/ 225399 w 725009"/>
                <a:gd name="connsiteY1" fmla="*/ 0 h 821751"/>
                <a:gd name="connsiteX2" fmla="*/ 725009 w 725009"/>
                <a:gd name="connsiteY2" fmla="*/ 12923 h 821751"/>
                <a:gd name="connsiteX3" fmla="*/ 159092 w 725009"/>
                <a:gd name="connsiteY3" fmla="*/ 821751 h 821751"/>
                <a:gd name="connsiteX4" fmla="*/ 0 w 725009"/>
                <a:gd name="connsiteY4" fmla="*/ 794258 h 82175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422433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497"/>
                <a:gd name="connsiteY0" fmla="*/ 1279028 h 1306521"/>
                <a:gd name="connsiteX1" fmla="*/ 225399 w 725497"/>
                <a:gd name="connsiteY1" fmla="*/ 75260 h 1306521"/>
                <a:gd name="connsiteX2" fmla="*/ 396193 w 725497"/>
                <a:gd name="connsiteY2" fmla="*/ 156799 h 1306521"/>
                <a:gd name="connsiteX3" fmla="*/ 725009 w 725497"/>
                <a:gd name="connsiteY3" fmla="*/ 205042 h 1306521"/>
                <a:gd name="connsiteX4" fmla="*/ 159092 w 725497"/>
                <a:gd name="connsiteY4" fmla="*/ 1306521 h 1306521"/>
                <a:gd name="connsiteX5" fmla="*/ 0 w 725497"/>
                <a:gd name="connsiteY5" fmla="*/ 1279028 h 1306521"/>
                <a:gd name="connsiteX0" fmla="*/ 0 w 725239"/>
                <a:gd name="connsiteY0" fmla="*/ 1295668 h 1323161"/>
                <a:gd name="connsiteX1" fmla="*/ 225399 w 725239"/>
                <a:gd name="connsiteY1" fmla="*/ 91900 h 1323161"/>
                <a:gd name="connsiteX2" fmla="*/ 725009 w 725239"/>
                <a:gd name="connsiteY2" fmla="*/ 221682 h 1323161"/>
                <a:gd name="connsiteX3" fmla="*/ 159092 w 725239"/>
                <a:gd name="connsiteY3" fmla="*/ 1323161 h 1323161"/>
                <a:gd name="connsiteX4" fmla="*/ 0 w 725239"/>
                <a:gd name="connsiteY4" fmla="*/ 1295668 h 1323161"/>
                <a:gd name="connsiteX0" fmla="*/ 0 w 725221"/>
                <a:gd name="connsiteY0" fmla="*/ 1210552 h 1238045"/>
                <a:gd name="connsiteX1" fmla="*/ 191583 w 725221"/>
                <a:gd name="connsiteY1" fmla="*/ 153319 h 1238045"/>
                <a:gd name="connsiteX2" fmla="*/ 725009 w 725221"/>
                <a:gd name="connsiteY2" fmla="*/ 136566 h 1238045"/>
                <a:gd name="connsiteX3" fmla="*/ 159092 w 725221"/>
                <a:gd name="connsiteY3" fmla="*/ 1238045 h 1238045"/>
                <a:gd name="connsiteX4" fmla="*/ 0 w 725221"/>
                <a:gd name="connsiteY4" fmla="*/ 1210552 h 1238045"/>
                <a:gd name="connsiteX0" fmla="*/ 0 w 725305"/>
                <a:gd name="connsiteY0" fmla="*/ 1158512 h 1186005"/>
                <a:gd name="connsiteX1" fmla="*/ 191583 w 725305"/>
                <a:gd name="connsiteY1" fmla="*/ 101279 h 1186005"/>
                <a:gd name="connsiteX2" fmla="*/ 725009 w 725305"/>
                <a:gd name="connsiteY2" fmla="*/ 84526 h 1186005"/>
                <a:gd name="connsiteX3" fmla="*/ 159092 w 725305"/>
                <a:gd name="connsiteY3" fmla="*/ 1186005 h 1186005"/>
                <a:gd name="connsiteX4" fmla="*/ 0 w 725305"/>
                <a:gd name="connsiteY4" fmla="*/ 1158512 h 1186005"/>
                <a:gd name="connsiteX0" fmla="*/ 0 w 725009"/>
                <a:gd name="connsiteY0" fmla="*/ 1073986 h 1101479"/>
                <a:gd name="connsiteX1" fmla="*/ 191583 w 725009"/>
                <a:gd name="connsiteY1" fmla="*/ 16753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5009" h="1101479">
                  <a:moveTo>
                    <a:pt x="0" y="1073986"/>
                  </a:moveTo>
                  <a:cubicBezTo>
                    <a:pt x="95638" y="589814"/>
                    <a:pt x="96800" y="618448"/>
                    <a:pt x="206612" y="1724"/>
                  </a:cubicBezTo>
                  <a:cubicBezTo>
                    <a:pt x="451440" y="14348"/>
                    <a:pt x="499346" y="35256"/>
                    <a:pt x="725009" y="0"/>
                  </a:cubicBezTo>
                  <a:cubicBezTo>
                    <a:pt x="326141" y="749497"/>
                    <a:pt x="642687" y="159790"/>
                    <a:pt x="159092" y="1101479"/>
                  </a:cubicBezTo>
                  <a:cubicBezTo>
                    <a:pt x="24807" y="1072843"/>
                    <a:pt x="92525" y="1088071"/>
                    <a:pt x="0" y="1073986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4" name="Freeform 273"/>
            <p:cNvSpPr/>
            <p:nvPr/>
          </p:nvSpPr>
          <p:spPr>
            <a:xfrm>
              <a:off x="4300538" y="4956175"/>
              <a:ext cx="514350" cy="577850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503138"/>
                <a:gd name="connsiteY0" fmla="*/ 961687 h 964568"/>
                <a:gd name="connsiteX1" fmla="*/ 0 w 503138"/>
                <a:gd name="connsiteY1" fmla="*/ 70 h 964568"/>
                <a:gd name="connsiteX2" fmla="*/ 503138 w 503138"/>
                <a:gd name="connsiteY2" fmla="*/ 154187 h 964568"/>
                <a:gd name="connsiteX3" fmla="*/ 273339 w 503138"/>
                <a:gd name="connsiteY3" fmla="*/ 964568 h 964568"/>
                <a:gd name="connsiteX4" fmla="*/ 197928 w 503138"/>
                <a:gd name="connsiteY4" fmla="*/ 961687 h 964568"/>
                <a:gd name="connsiteX0" fmla="*/ 201456 w 506666"/>
                <a:gd name="connsiteY0" fmla="*/ 807500 h 810381"/>
                <a:gd name="connsiteX1" fmla="*/ 0 w 506666"/>
                <a:gd name="connsiteY1" fmla="*/ 15216 h 810381"/>
                <a:gd name="connsiteX2" fmla="*/ 506666 w 506666"/>
                <a:gd name="connsiteY2" fmla="*/ 0 h 810381"/>
                <a:gd name="connsiteX3" fmla="*/ 276867 w 506666"/>
                <a:gd name="connsiteY3" fmla="*/ 810381 h 810381"/>
                <a:gd name="connsiteX4" fmla="*/ 201456 w 506666"/>
                <a:gd name="connsiteY4" fmla="*/ 807500 h 810381"/>
                <a:gd name="connsiteX0" fmla="*/ 201456 w 506666"/>
                <a:gd name="connsiteY0" fmla="*/ 807500 h 811593"/>
                <a:gd name="connsiteX1" fmla="*/ 0 w 506666"/>
                <a:gd name="connsiteY1" fmla="*/ 15216 h 811593"/>
                <a:gd name="connsiteX2" fmla="*/ 506666 w 506666"/>
                <a:gd name="connsiteY2" fmla="*/ 0 h 811593"/>
                <a:gd name="connsiteX3" fmla="*/ 276867 w 506666"/>
                <a:gd name="connsiteY3" fmla="*/ 810381 h 811593"/>
                <a:gd name="connsiteX4" fmla="*/ 201456 w 506666"/>
                <a:gd name="connsiteY4" fmla="*/ 807500 h 811593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276867 w 506666"/>
                <a:gd name="connsiteY3" fmla="*/ 81038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789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789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45472 w 559302"/>
                <a:gd name="connsiteY0" fmla="*/ 807500 h 807500"/>
                <a:gd name="connsiteX1" fmla="*/ 52636 w 559302"/>
                <a:gd name="connsiteY1" fmla="*/ 7896 h 807500"/>
                <a:gd name="connsiteX2" fmla="*/ 559302 w 559302"/>
                <a:gd name="connsiteY2" fmla="*/ 0 h 807500"/>
                <a:gd name="connsiteX3" fmla="*/ 384402 w 559302"/>
                <a:gd name="connsiteY3" fmla="*/ 803061 h 807500"/>
                <a:gd name="connsiteX4" fmla="*/ 45472 w 559302"/>
                <a:gd name="connsiteY4" fmla="*/ 807500 h 807500"/>
                <a:gd name="connsiteX0" fmla="*/ 21974 w 535804"/>
                <a:gd name="connsiteY0" fmla="*/ 807500 h 807500"/>
                <a:gd name="connsiteX1" fmla="*/ 29138 w 535804"/>
                <a:gd name="connsiteY1" fmla="*/ 7896 h 807500"/>
                <a:gd name="connsiteX2" fmla="*/ 535804 w 535804"/>
                <a:gd name="connsiteY2" fmla="*/ 0 h 807500"/>
                <a:gd name="connsiteX3" fmla="*/ 360904 w 535804"/>
                <a:gd name="connsiteY3" fmla="*/ 803061 h 807500"/>
                <a:gd name="connsiteX4" fmla="*/ 21974 w 535804"/>
                <a:gd name="connsiteY4" fmla="*/ 807500 h 807500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30473"/>
                <a:gd name="connsiteX1" fmla="*/ 0 w 506666"/>
                <a:gd name="connsiteY1" fmla="*/ 7896 h 830473"/>
                <a:gd name="connsiteX2" fmla="*/ 506666 w 506666"/>
                <a:gd name="connsiteY2" fmla="*/ 0 h 830473"/>
                <a:gd name="connsiteX3" fmla="*/ 331766 w 506666"/>
                <a:gd name="connsiteY3" fmla="*/ 828681 h 830473"/>
                <a:gd name="connsiteX4" fmla="*/ 128256 w 506666"/>
                <a:gd name="connsiteY4" fmla="*/ 829461 h 830473"/>
                <a:gd name="connsiteX0" fmla="*/ 128256 w 506666"/>
                <a:gd name="connsiteY0" fmla="*/ 829461 h 830473"/>
                <a:gd name="connsiteX1" fmla="*/ 0 w 506666"/>
                <a:gd name="connsiteY1" fmla="*/ 7896 h 830473"/>
                <a:gd name="connsiteX2" fmla="*/ 506666 w 506666"/>
                <a:gd name="connsiteY2" fmla="*/ 0 h 830473"/>
                <a:gd name="connsiteX3" fmla="*/ 331766 w 506666"/>
                <a:gd name="connsiteY3" fmla="*/ 828681 h 830473"/>
                <a:gd name="connsiteX4" fmla="*/ 128256 w 506666"/>
                <a:gd name="connsiteY4" fmla="*/ 829461 h 830473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4180" h="578353">
                  <a:moveTo>
                    <a:pt x="135770" y="577341"/>
                  </a:moveTo>
                  <a:cubicBezTo>
                    <a:pt x="50587" y="214237"/>
                    <a:pt x="96631" y="442038"/>
                    <a:pt x="0" y="0"/>
                  </a:cubicBezTo>
                  <a:lnTo>
                    <a:pt x="514180" y="10891"/>
                  </a:lnTo>
                  <a:cubicBezTo>
                    <a:pt x="417353" y="348331"/>
                    <a:pt x="426658" y="280104"/>
                    <a:pt x="339280" y="576561"/>
                  </a:cubicBezTo>
                  <a:cubicBezTo>
                    <a:pt x="292835" y="580865"/>
                    <a:pt x="203869" y="575875"/>
                    <a:pt x="135770" y="577341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5" name="Freeform 274"/>
            <p:cNvSpPr/>
            <p:nvPr/>
          </p:nvSpPr>
          <p:spPr>
            <a:xfrm>
              <a:off x="3521075" y="4919663"/>
              <a:ext cx="593725" cy="1216025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621064"/>
                <a:gd name="connsiteY0" fmla="*/ 973305 h 973305"/>
                <a:gd name="connsiteX1" fmla="*/ 0 w 621064"/>
                <a:gd name="connsiteY1" fmla="*/ 11688 h 973305"/>
                <a:gd name="connsiteX2" fmla="*/ 499610 w 621064"/>
                <a:gd name="connsiteY2" fmla="*/ 0 h 973305"/>
                <a:gd name="connsiteX3" fmla="*/ 558839 w 621064"/>
                <a:gd name="connsiteY3" fmla="*/ 754682 h 973305"/>
                <a:gd name="connsiteX4" fmla="*/ 197928 w 621064"/>
                <a:gd name="connsiteY4" fmla="*/ 973305 h 973305"/>
                <a:gd name="connsiteX0" fmla="*/ 197928 w 558839"/>
                <a:gd name="connsiteY0" fmla="*/ 973305 h 973305"/>
                <a:gd name="connsiteX1" fmla="*/ 0 w 558839"/>
                <a:gd name="connsiteY1" fmla="*/ 11688 h 973305"/>
                <a:gd name="connsiteX2" fmla="*/ 499610 w 558839"/>
                <a:gd name="connsiteY2" fmla="*/ 0 h 973305"/>
                <a:gd name="connsiteX3" fmla="*/ 558839 w 558839"/>
                <a:gd name="connsiteY3" fmla="*/ 754682 h 973305"/>
                <a:gd name="connsiteX4" fmla="*/ 197928 w 558839"/>
                <a:gd name="connsiteY4" fmla="*/ 973305 h 973305"/>
                <a:gd name="connsiteX0" fmla="*/ 197928 w 558839"/>
                <a:gd name="connsiteY0" fmla="*/ 973305 h 973305"/>
                <a:gd name="connsiteX1" fmla="*/ 0 w 558839"/>
                <a:gd name="connsiteY1" fmla="*/ 11688 h 973305"/>
                <a:gd name="connsiteX2" fmla="*/ 499610 w 558839"/>
                <a:gd name="connsiteY2" fmla="*/ 0 h 973305"/>
                <a:gd name="connsiteX3" fmla="*/ 558839 w 558839"/>
                <a:gd name="connsiteY3" fmla="*/ 754682 h 973305"/>
                <a:gd name="connsiteX4" fmla="*/ 197928 w 558839"/>
                <a:gd name="connsiteY4" fmla="*/ 973305 h 973305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1315828 h 1315828"/>
                <a:gd name="connsiteX1" fmla="*/ 0 w 558839"/>
                <a:gd name="connsiteY1" fmla="*/ 531414 h 1315828"/>
                <a:gd name="connsiteX2" fmla="*/ 506930 w 558839"/>
                <a:gd name="connsiteY2" fmla="*/ 0 h 1315828"/>
                <a:gd name="connsiteX3" fmla="*/ 558839 w 558839"/>
                <a:gd name="connsiteY3" fmla="*/ 1274408 h 1315828"/>
                <a:gd name="connsiteX4" fmla="*/ 370213 w 558839"/>
                <a:gd name="connsiteY4" fmla="*/ 1315828 h 1315828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88119"/>
                <a:gd name="connsiteY0" fmla="*/ 1326654 h 1326654"/>
                <a:gd name="connsiteX1" fmla="*/ 0 w 588119"/>
                <a:gd name="connsiteY1" fmla="*/ 554 h 1326654"/>
                <a:gd name="connsiteX2" fmla="*/ 521570 w 588119"/>
                <a:gd name="connsiteY2" fmla="*/ 10826 h 1326654"/>
                <a:gd name="connsiteX3" fmla="*/ 588119 w 588119"/>
                <a:gd name="connsiteY3" fmla="*/ 1321835 h 1326654"/>
                <a:gd name="connsiteX4" fmla="*/ 384853 w 588119"/>
                <a:gd name="connsiteY4" fmla="*/ 1326654 h 1326654"/>
                <a:gd name="connsiteX0" fmla="*/ 384853 w 588119"/>
                <a:gd name="connsiteY0" fmla="*/ 1326654 h 1326654"/>
                <a:gd name="connsiteX1" fmla="*/ 0 w 588119"/>
                <a:gd name="connsiteY1" fmla="*/ 554 h 1326654"/>
                <a:gd name="connsiteX2" fmla="*/ 521570 w 588119"/>
                <a:gd name="connsiteY2" fmla="*/ 10826 h 1326654"/>
                <a:gd name="connsiteX3" fmla="*/ 588119 w 588119"/>
                <a:gd name="connsiteY3" fmla="*/ 1321835 h 1326654"/>
                <a:gd name="connsiteX4" fmla="*/ 384853 w 588119"/>
                <a:gd name="connsiteY4" fmla="*/ 1326654 h 1326654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94113"/>
                <a:gd name="connsiteY0" fmla="*/ 1097905 h 1179971"/>
                <a:gd name="connsiteX1" fmla="*/ 0 w 594113"/>
                <a:gd name="connsiteY1" fmla="*/ 4757 h 1179971"/>
                <a:gd name="connsiteX2" fmla="*/ 502783 w 594113"/>
                <a:gd name="connsiteY2" fmla="*/ 0 h 1179971"/>
                <a:gd name="connsiteX3" fmla="*/ 594113 w 594113"/>
                <a:gd name="connsiteY3" fmla="*/ 1179818 h 1179971"/>
                <a:gd name="connsiteX4" fmla="*/ 366066 w 594113"/>
                <a:gd name="connsiteY4" fmla="*/ 1097905 h 1179971"/>
                <a:gd name="connsiteX0" fmla="*/ 403236 w 594113"/>
                <a:gd name="connsiteY0" fmla="*/ 1215612 h 1215612"/>
                <a:gd name="connsiteX1" fmla="*/ 0 w 594113"/>
                <a:gd name="connsiteY1" fmla="*/ 4757 h 1215612"/>
                <a:gd name="connsiteX2" fmla="*/ 502783 w 594113"/>
                <a:gd name="connsiteY2" fmla="*/ 0 h 1215612"/>
                <a:gd name="connsiteX3" fmla="*/ 594113 w 594113"/>
                <a:gd name="connsiteY3" fmla="*/ 1179818 h 1215612"/>
                <a:gd name="connsiteX4" fmla="*/ 403236 w 594113"/>
                <a:gd name="connsiteY4" fmla="*/ 1215612 h 1215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4113" h="1215612">
                  <a:moveTo>
                    <a:pt x="403236" y="1215612"/>
                  </a:moveTo>
                  <a:cubicBezTo>
                    <a:pt x="223947" y="663007"/>
                    <a:pt x="295574" y="908506"/>
                    <a:pt x="0" y="4757"/>
                  </a:cubicBezTo>
                  <a:cubicBezTo>
                    <a:pt x="166537" y="861"/>
                    <a:pt x="336246" y="3896"/>
                    <a:pt x="502783" y="0"/>
                  </a:cubicBezTo>
                  <a:cubicBezTo>
                    <a:pt x="555943" y="995541"/>
                    <a:pt x="557486" y="515061"/>
                    <a:pt x="594113" y="1179818"/>
                  </a:cubicBezTo>
                  <a:cubicBezTo>
                    <a:pt x="496428" y="1184123"/>
                    <a:pt x="599434" y="1214146"/>
                    <a:pt x="403236" y="1215612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1757805" y="2331054"/>
              <a:ext cx="1079500" cy="2674334"/>
              <a:chOff x="1757805" y="2331054"/>
              <a:chExt cx="1079500" cy="2674334"/>
            </a:xfrm>
          </p:grpSpPr>
          <p:sp>
            <p:nvSpPr>
              <p:cNvPr id="108" name="Rectangle 107"/>
              <p:cNvSpPr/>
              <p:nvPr/>
            </p:nvSpPr>
            <p:spPr bwMode="auto">
              <a:xfrm rot="10800000">
                <a:off x="1789113" y="2580876"/>
                <a:ext cx="1027112" cy="1083074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47266" name="Group 104"/>
              <p:cNvGrpSpPr>
                <a:grpSpLocks/>
              </p:cNvGrpSpPr>
              <p:nvPr/>
            </p:nvGrpSpPr>
            <p:grpSpPr bwMode="auto">
              <a:xfrm>
                <a:off x="1782739" y="4616206"/>
                <a:ext cx="1034710" cy="389182"/>
                <a:chOff x="4128636" y="3606589"/>
                <a:chExt cx="568145" cy="338667"/>
              </a:xfrm>
            </p:grpSpPr>
            <p:sp>
              <p:nvSpPr>
                <p:cNvPr id="119" name="Oval 118"/>
                <p:cNvSpPr/>
                <p:nvPr/>
              </p:nvSpPr>
              <p:spPr>
                <a:xfrm>
                  <a:off x="4128649" y="3720080"/>
                  <a:ext cx="568332" cy="22517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20" name="Rectangle 119"/>
                <p:cNvSpPr/>
                <p:nvPr/>
              </p:nvSpPr>
              <p:spPr>
                <a:xfrm>
                  <a:off x="4128649" y="3720080"/>
                  <a:ext cx="568332" cy="111898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21" name="Oval 120"/>
                <p:cNvSpPr/>
                <p:nvPr/>
              </p:nvSpPr>
              <p:spPr>
                <a:xfrm>
                  <a:off x="4128649" y="3606801"/>
                  <a:ext cx="568332" cy="225176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4696981" y="3720080"/>
                  <a:ext cx="0" cy="11189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>
                  <a:off x="4128649" y="3720080"/>
                  <a:ext cx="0" cy="11189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7" name="Rectangle 146"/>
              <p:cNvSpPr/>
              <p:nvPr/>
            </p:nvSpPr>
            <p:spPr bwMode="auto">
              <a:xfrm>
                <a:off x="1801813" y="3602038"/>
                <a:ext cx="1027112" cy="1163637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60000"/>
                      <a:lumOff val="40000"/>
                      <a:alpha val="62000"/>
                    </a:schemeClr>
                  </a:gs>
                  <a:gs pos="54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113" name="Straight Connector 112"/>
              <p:cNvCxnSpPr/>
              <p:nvPr/>
            </p:nvCxnSpPr>
            <p:spPr bwMode="auto">
              <a:xfrm>
                <a:off x="1781175" y="2805113"/>
                <a:ext cx="20638" cy="2020887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 bwMode="auto">
              <a:xfrm flipH="1">
                <a:off x="2817813" y="2805113"/>
                <a:ext cx="4762" cy="1976437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272" name="Group 9"/>
              <p:cNvGrpSpPr>
                <a:grpSpLocks/>
              </p:cNvGrpSpPr>
              <p:nvPr/>
            </p:nvGrpSpPr>
            <p:grpSpPr bwMode="auto">
              <a:xfrm>
                <a:off x="1757805" y="2331054"/>
                <a:ext cx="1079500" cy="430213"/>
                <a:chOff x="2183302" y="1574638"/>
                <a:chExt cx="1200154" cy="430181"/>
              </a:xfrm>
            </p:grpSpPr>
            <p:sp>
              <p:nvSpPr>
                <p:cNvPr id="369" name="Oval 368"/>
                <p:cNvSpPr/>
                <p:nvPr/>
              </p:nvSpPr>
              <p:spPr bwMode="auto">
                <a:xfrm flipV="1">
                  <a:off x="2186832" y="1690517"/>
                  <a:ext cx="1194859" cy="31430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20000"/>
                        <a:lumOff val="80000"/>
                      </a:schemeClr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370" name="Rectangle 369"/>
                <p:cNvSpPr/>
                <p:nvPr/>
              </p:nvSpPr>
              <p:spPr bwMode="auto">
                <a:xfrm>
                  <a:off x="2183302" y="1734964"/>
                  <a:ext cx="1198389" cy="112704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1" name="Oval 370"/>
                <p:cNvSpPr/>
                <p:nvPr/>
              </p:nvSpPr>
              <p:spPr bwMode="auto">
                <a:xfrm flipV="1">
                  <a:off x="2183302" y="1574638"/>
                  <a:ext cx="1196624" cy="31430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372" name="Freeform 371"/>
                <p:cNvSpPr/>
                <p:nvPr/>
              </p:nvSpPr>
              <p:spPr bwMode="auto">
                <a:xfrm>
                  <a:off x="2490400" y="1671469"/>
                  <a:ext cx="582428" cy="157150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3" name="Freeform 372"/>
                <p:cNvSpPr/>
                <p:nvPr/>
              </p:nvSpPr>
              <p:spPr bwMode="auto">
                <a:xfrm>
                  <a:off x="2430393" y="1630197"/>
                  <a:ext cx="702443" cy="109529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4" name="Freeform 373"/>
                <p:cNvSpPr/>
                <p:nvPr/>
              </p:nvSpPr>
              <p:spPr bwMode="auto">
                <a:xfrm>
                  <a:off x="2892805" y="1723852"/>
                  <a:ext cx="257680" cy="95243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5" name="Freeform 374"/>
                <p:cNvSpPr/>
                <p:nvPr/>
              </p:nvSpPr>
              <p:spPr bwMode="auto">
                <a:xfrm>
                  <a:off x="2418037" y="1725440"/>
                  <a:ext cx="254150" cy="95243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376" name="Straight Connector 375"/>
                <p:cNvCxnSpPr>
                  <a:endCxn id="371" idx="2"/>
                </p:cNvCxnSpPr>
                <p:nvPr/>
              </p:nvCxnSpPr>
              <p:spPr bwMode="auto">
                <a:xfrm flipH="1" flipV="1">
                  <a:off x="2183302" y="1731787"/>
                  <a:ext cx="3530" cy="122228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7" name="Straight Connector 376"/>
                <p:cNvCxnSpPr/>
                <p:nvPr/>
              </p:nvCxnSpPr>
              <p:spPr bwMode="auto">
                <a:xfrm flipH="1" flipV="1">
                  <a:off x="3379926" y="1728615"/>
                  <a:ext cx="3530" cy="122228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9" name="Group 18"/>
            <p:cNvGrpSpPr/>
            <p:nvPr/>
          </p:nvGrpSpPr>
          <p:grpSpPr>
            <a:xfrm>
              <a:off x="3500438" y="3174091"/>
              <a:ext cx="522287" cy="1831297"/>
              <a:chOff x="3500438" y="3174091"/>
              <a:chExt cx="522287" cy="1831297"/>
            </a:xfrm>
          </p:grpSpPr>
          <p:sp>
            <p:nvSpPr>
              <p:cNvPr id="171" name="Rectangle 170"/>
              <p:cNvSpPr/>
              <p:nvPr/>
            </p:nvSpPr>
            <p:spPr bwMode="auto">
              <a:xfrm rot="10800000">
                <a:off x="3507320" y="3287221"/>
                <a:ext cx="498349" cy="306623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90" name="Straight Connector 89"/>
              <p:cNvCxnSpPr/>
              <p:nvPr/>
            </p:nvCxnSpPr>
            <p:spPr bwMode="auto">
              <a:xfrm flipH="1">
                <a:off x="4019550" y="3321180"/>
                <a:ext cx="1059" cy="153657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7247" name="Picture 86" descr="router_top.pn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00438" y="3194292"/>
                <a:ext cx="522287" cy="220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47249" name="Group 82"/>
              <p:cNvGrpSpPr>
                <a:grpSpLocks/>
              </p:cNvGrpSpPr>
              <p:nvPr/>
            </p:nvGrpSpPr>
            <p:grpSpPr bwMode="auto">
              <a:xfrm>
                <a:off x="3511442" y="4783543"/>
                <a:ext cx="507858" cy="221845"/>
                <a:chOff x="4128636" y="3606589"/>
                <a:chExt cx="568145" cy="338667"/>
              </a:xfrm>
            </p:grpSpPr>
            <p:sp>
              <p:nvSpPr>
                <p:cNvPr id="97" name="Oval 96"/>
                <p:cNvSpPr/>
                <p:nvPr/>
              </p:nvSpPr>
              <p:spPr>
                <a:xfrm>
                  <a:off x="4128757" y="3719873"/>
                  <a:ext cx="568304" cy="225383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4128757" y="3719873"/>
                  <a:ext cx="568304" cy="111479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99" name="Oval 98"/>
                <p:cNvSpPr/>
                <p:nvPr/>
              </p:nvSpPr>
              <p:spPr>
                <a:xfrm>
                  <a:off x="4128757" y="3605971"/>
                  <a:ext cx="568304" cy="225382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100" name="Straight Connector 99"/>
                <p:cNvCxnSpPr/>
                <p:nvPr/>
              </p:nvCxnSpPr>
              <p:spPr>
                <a:xfrm>
                  <a:off x="4697061" y="3719873"/>
                  <a:ext cx="0" cy="111479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>
                  <a:off x="4128757" y="3719873"/>
                  <a:ext cx="0" cy="111479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5" name="Rectangle 154"/>
              <p:cNvSpPr/>
              <p:nvPr/>
            </p:nvSpPr>
            <p:spPr bwMode="auto">
              <a:xfrm>
                <a:off x="3516313" y="3697288"/>
                <a:ext cx="498475" cy="1163637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174" name="Straight Connector 173"/>
              <p:cNvCxnSpPr>
                <a:stCxn id="381" idx="2"/>
              </p:cNvCxnSpPr>
              <p:nvPr/>
            </p:nvCxnSpPr>
            <p:spPr bwMode="auto">
              <a:xfrm flipH="1">
                <a:off x="3506788" y="3262991"/>
                <a:ext cx="4762" cy="168842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233" name="Group 377"/>
              <p:cNvGrpSpPr>
                <a:grpSpLocks/>
              </p:cNvGrpSpPr>
              <p:nvPr/>
            </p:nvGrpSpPr>
            <p:grpSpPr bwMode="auto">
              <a:xfrm>
                <a:off x="3511057" y="3174091"/>
                <a:ext cx="504096" cy="242719"/>
                <a:chOff x="2183302" y="1574638"/>
                <a:chExt cx="1200154" cy="430218"/>
              </a:xfrm>
            </p:grpSpPr>
            <p:sp>
              <p:nvSpPr>
                <p:cNvPr id="379" name="Oval 378"/>
                <p:cNvSpPr/>
                <p:nvPr/>
              </p:nvSpPr>
              <p:spPr bwMode="auto">
                <a:xfrm flipV="1">
                  <a:off x="2188256" y="1690004"/>
                  <a:ext cx="1194331" cy="31514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380" name="Rectangle 379"/>
                <p:cNvSpPr/>
                <p:nvPr/>
              </p:nvSpPr>
              <p:spPr bwMode="auto">
                <a:xfrm>
                  <a:off x="2184476" y="1735026"/>
                  <a:ext cx="1198111" cy="112553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1" name="Oval 380"/>
                <p:cNvSpPr/>
                <p:nvPr/>
              </p:nvSpPr>
              <p:spPr bwMode="auto">
                <a:xfrm flipV="1">
                  <a:off x="2184476" y="1574638"/>
                  <a:ext cx="1194331" cy="315149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382" name="Freeform 381"/>
                <p:cNvSpPr/>
                <p:nvPr/>
              </p:nvSpPr>
              <p:spPr bwMode="auto">
                <a:xfrm>
                  <a:off x="2490619" y="1670308"/>
                  <a:ext cx="582047" cy="157575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3" name="Freeform 382"/>
                <p:cNvSpPr/>
                <p:nvPr/>
              </p:nvSpPr>
              <p:spPr bwMode="auto">
                <a:xfrm>
                  <a:off x="2430146" y="1630915"/>
                  <a:ext cx="702992" cy="109739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4" name="Freeform 383"/>
                <p:cNvSpPr/>
                <p:nvPr/>
              </p:nvSpPr>
              <p:spPr bwMode="auto">
                <a:xfrm>
                  <a:off x="2891248" y="1723770"/>
                  <a:ext cx="260786" cy="95670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5" name="Freeform 384"/>
                <p:cNvSpPr/>
                <p:nvPr/>
              </p:nvSpPr>
              <p:spPr bwMode="auto">
                <a:xfrm>
                  <a:off x="2418806" y="1726585"/>
                  <a:ext cx="253230" cy="92856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386" name="Straight Connector 385"/>
                <p:cNvCxnSpPr>
                  <a:endCxn id="381" idx="2"/>
                </p:cNvCxnSpPr>
                <p:nvPr/>
              </p:nvCxnSpPr>
              <p:spPr bwMode="auto">
                <a:xfrm flipH="1" flipV="1">
                  <a:off x="2184476" y="1732213"/>
                  <a:ext cx="3781" cy="120994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7" name="Straight Connector 386"/>
                <p:cNvCxnSpPr/>
                <p:nvPr/>
              </p:nvCxnSpPr>
              <p:spPr bwMode="auto">
                <a:xfrm flipH="1" flipV="1">
                  <a:off x="3378806" y="1729398"/>
                  <a:ext cx="3781" cy="120996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" name="Group 19"/>
            <p:cNvGrpSpPr/>
            <p:nvPr/>
          </p:nvGrpSpPr>
          <p:grpSpPr>
            <a:xfrm>
              <a:off x="4299212" y="2486508"/>
              <a:ext cx="528376" cy="2517292"/>
              <a:chOff x="4299212" y="2486508"/>
              <a:chExt cx="528376" cy="2517292"/>
            </a:xfrm>
          </p:grpSpPr>
          <p:sp>
            <p:nvSpPr>
              <p:cNvPr id="439" name="Rectangle 438"/>
              <p:cNvSpPr/>
              <p:nvPr/>
            </p:nvSpPr>
            <p:spPr bwMode="auto">
              <a:xfrm rot="10800000">
                <a:off x="4315358" y="2675960"/>
                <a:ext cx="498350" cy="916575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40" name="Straight Connector 439"/>
              <p:cNvCxnSpPr/>
              <p:nvPr/>
            </p:nvCxnSpPr>
            <p:spPr bwMode="auto">
              <a:xfrm>
                <a:off x="4822015" y="2642002"/>
                <a:ext cx="5573" cy="2214161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218" name="Group 442"/>
              <p:cNvGrpSpPr>
                <a:grpSpLocks/>
              </p:cNvGrpSpPr>
              <p:nvPr/>
            </p:nvGrpSpPr>
            <p:grpSpPr bwMode="auto">
              <a:xfrm>
                <a:off x="4319479" y="4781999"/>
                <a:ext cx="507859" cy="221801"/>
                <a:chOff x="4128636" y="3606589"/>
                <a:chExt cx="568145" cy="338667"/>
              </a:xfrm>
            </p:grpSpPr>
            <p:sp>
              <p:nvSpPr>
                <p:cNvPr id="452" name="Oval 451"/>
                <p:cNvSpPr/>
                <p:nvPr/>
              </p:nvSpPr>
              <p:spPr>
                <a:xfrm>
                  <a:off x="4128758" y="3719830"/>
                  <a:ext cx="568303" cy="22542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3" name="Rectangle 452"/>
                <p:cNvSpPr/>
                <p:nvPr/>
              </p:nvSpPr>
              <p:spPr>
                <a:xfrm>
                  <a:off x="4128758" y="3719830"/>
                  <a:ext cx="568303" cy="111502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4" name="Oval 453"/>
                <p:cNvSpPr/>
                <p:nvPr/>
              </p:nvSpPr>
              <p:spPr>
                <a:xfrm>
                  <a:off x="4128758" y="3605903"/>
                  <a:ext cx="568303" cy="225428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455" name="Straight Connector 454"/>
                <p:cNvCxnSpPr/>
                <p:nvPr/>
              </p:nvCxnSpPr>
              <p:spPr>
                <a:xfrm>
                  <a:off x="4697061" y="3719830"/>
                  <a:ext cx="0" cy="11150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Straight Connector 455"/>
                <p:cNvCxnSpPr/>
                <p:nvPr/>
              </p:nvCxnSpPr>
              <p:spPr>
                <a:xfrm>
                  <a:off x="4128758" y="3719830"/>
                  <a:ext cx="0" cy="11150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4" name="Rectangle 443"/>
              <p:cNvSpPr/>
              <p:nvPr/>
            </p:nvSpPr>
            <p:spPr bwMode="auto">
              <a:xfrm>
                <a:off x="4324350" y="3695700"/>
                <a:ext cx="498475" cy="1163638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47" name="Straight Connector 446"/>
              <p:cNvCxnSpPr>
                <a:stCxn id="458" idx="2"/>
              </p:cNvCxnSpPr>
              <p:nvPr/>
            </p:nvCxnSpPr>
            <p:spPr bwMode="auto">
              <a:xfrm>
                <a:off x="4300799" y="2640496"/>
                <a:ext cx="14026" cy="2309329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137" name="Group 456"/>
              <p:cNvGrpSpPr>
                <a:grpSpLocks/>
              </p:cNvGrpSpPr>
              <p:nvPr/>
            </p:nvGrpSpPr>
            <p:grpSpPr bwMode="auto">
              <a:xfrm>
                <a:off x="4299212" y="2486508"/>
                <a:ext cx="504825" cy="242888"/>
                <a:chOff x="2183302" y="1574638"/>
                <a:chExt cx="1200154" cy="430218"/>
              </a:xfrm>
            </p:grpSpPr>
            <p:sp>
              <p:nvSpPr>
                <p:cNvPr id="458" name="Oval 457"/>
                <p:cNvSpPr/>
                <p:nvPr/>
              </p:nvSpPr>
              <p:spPr bwMode="auto">
                <a:xfrm flipV="1">
                  <a:off x="2187075" y="1689926"/>
                  <a:ext cx="1196381" cy="31493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459" name="Rectangle 458"/>
                <p:cNvSpPr/>
                <p:nvPr/>
              </p:nvSpPr>
              <p:spPr bwMode="auto">
                <a:xfrm>
                  <a:off x="2183302" y="1734916"/>
                  <a:ext cx="1200154" cy="11247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60" name="Oval 459"/>
                <p:cNvSpPr/>
                <p:nvPr/>
              </p:nvSpPr>
              <p:spPr bwMode="auto">
                <a:xfrm flipV="1">
                  <a:off x="2183302" y="1574638"/>
                  <a:ext cx="1196379" cy="31493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461" name="Freeform 460"/>
                <p:cNvSpPr/>
                <p:nvPr/>
              </p:nvSpPr>
              <p:spPr bwMode="auto">
                <a:xfrm>
                  <a:off x="2489000" y="1670242"/>
                  <a:ext cx="584982" cy="157465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62" name="Freeform 461"/>
                <p:cNvSpPr/>
                <p:nvPr/>
              </p:nvSpPr>
              <p:spPr bwMode="auto">
                <a:xfrm>
                  <a:off x="2428615" y="1630876"/>
                  <a:ext cx="705752" cy="109664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63" name="Freeform 462"/>
                <p:cNvSpPr/>
                <p:nvPr/>
              </p:nvSpPr>
              <p:spPr bwMode="auto">
                <a:xfrm>
                  <a:off x="2892827" y="1723668"/>
                  <a:ext cx="256637" cy="95604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64" name="Freeform 463"/>
                <p:cNvSpPr/>
                <p:nvPr/>
              </p:nvSpPr>
              <p:spPr bwMode="auto">
                <a:xfrm>
                  <a:off x="2417294" y="1726479"/>
                  <a:ext cx="252861" cy="92793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465" name="Straight Connector 464"/>
                <p:cNvCxnSpPr>
                  <a:endCxn id="460" idx="2"/>
                </p:cNvCxnSpPr>
                <p:nvPr/>
              </p:nvCxnSpPr>
              <p:spPr bwMode="auto">
                <a:xfrm flipH="1" flipV="1">
                  <a:off x="2183302" y="1732103"/>
                  <a:ext cx="3773" cy="120912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6" name="Straight Connector 465"/>
                <p:cNvCxnSpPr/>
                <p:nvPr/>
              </p:nvCxnSpPr>
              <p:spPr bwMode="auto">
                <a:xfrm flipH="1" flipV="1">
                  <a:off x="3379681" y="1729292"/>
                  <a:ext cx="3775" cy="120910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" name="Group 20"/>
            <p:cNvGrpSpPr/>
            <p:nvPr/>
          </p:nvGrpSpPr>
          <p:grpSpPr>
            <a:xfrm>
              <a:off x="5491163" y="3179295"/>
              <a:ext cx="522287" cy="1824505"/>
              <a:chOff x="5491163" y="3179295"/>
              <a:chExt cx="522287" cy="1824505"/>
            </a:xfrm>
          </p:grpSpPr>
          <p:sp>
            <p:nvSpPr>
              <p:cNvPr id="468" name="Rectangle 467"/>
              <p:cNvSpPr/>
              <p:nvPr/>
            </p:nvSpPr>
            <p:spPr bwMode="auto">
              <a:xfrm rot="10800000">
                <a:off x="5498044" y="3266845"/>
                <a:ext cx="498349" cy="325689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69" name="Straight Connector 468"/>
              <p:cNvCxnSpPr>
                <a:stCxn id="489" idx="6"/>
              </p:cNvCxnSpPr>
              <p:nvPr/>
            </p:nvCxnSpPr>
            <p:spPr bwMode="auto">
              <a:xfrm>
                <a:off x="6003925" y="3268195"/>
                <a:ext cx="6350" cy="1581176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47187" name="Picture 469" descr="router_top.pn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91163" y="3206725"/>
                <a:ext cx="522287" cy="2204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47189" name="Group 471"/>
              <p:cNvGrpSpPr>
                <a:grpSpLocks/>
              </p:cNvGrpSpPr>
              <p:nvPr/>
            </p:nvGrpSpPr>
            <p:grpSpPr bwMode="auto">
              <a:xfrm>
                <a:off x="5502167" y="4781999"/>
                <a:ext cx="507858" cy="221801"/>
                <a:chOff x="4128636" y="3606589"/>
                <a:chExt cx="568145" cy="338667"/>
              </a:xfrm>
            </p:grpSpPr>
            <p:sp>
              <p:nvSpPr>
                <p:cNvPr id="481" name="Oval 480"/>
                <p:cNvSpPr/>
                <p:nvPr/>
              </p:nvSpPr>
              <p:spPr>
                <a:xfrm>
                  <a:off x="4128757" y="3719830"/>
                  <a:ext cx="568304" cy="22542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82" name="Rectangle 481"/>
                <p:cNvSpPr/>
                <p:nvPr/>
              </p:nvSpPr>
              <p:spPr>
                <a:xfrm>
                  <a:off x="4128757" y="3719830"/>
                  <a:ext cx="568304" cy="111502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83" name="Oval 482"/>
                <p:cNvSpPr/>
                <p:nvPr/>
              </p:nvSpPr>
              <p:spPr>
                <a:xfrm>
                  <a:off x="4128757" y="3605903"/>
                  <a:ext cx="568304" cy="225428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484" name="Straight Connector 483"/>
                <p:cNvCxnSpPr/>
                <p:nvPr/>
              </p:nvCxnSpPr>
              <p:spPr>
                <a:xfrm>
                  <a:off x="4697061" y="3719830"/>
                  <a:ext cx="0" cy="11150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5" name="Straight Connector 484"/>
                <p:cNvCxnSpPr/>
                <p:nvPr/>
              </p:nvCxnSpPr>
              <p:spPr>
                <a:xfrm>
                  <a:off x="4128757" y="3719830"/>
                  <a:ext cx="0" cy="11150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73" name="Rectangle 472"/>
              <p:cNvSpPr/>
              <p:nvPr/>
            </p:nvSpPr>
            <p:spPr bwMode="auto">
              <a:xfrm>
                <a:off x="5507038" y="3695700"/>
                <a:ext cx="498475" cy="1163638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76" name="Straight Connector 475"/>
              <p:cNvCxnSpPr>
                <a:stCxn id="47187" idx="1"/>
              </p:cNvCxnSpPr>
              <p:nvPr/>
            </p:nvCxnSpPr>
            <p:spPr bwMode="auto">
              <a:xfrm>
                <a:off x="5491163" y="3316941"/>
                <a:ext cx="6350" cy="1632884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139" name="Group 485"/>
              <p:cNvGrpSpPr>
                <a:grpSpLocks/>
              </p:cNvGrpSpPr>
              <p:nvPr/>
            </p:nvGrpSpPr>
            <p:grpSpPr bwMode="auto">
              <a:xfrm>
                <a:off x="5500688" y="3179295"/>
                <a:ext cx="504825" cy="242888"/>
                <a:chOff x="2183302" y="1574638"/>
                <a:chExt cx="1200154" cy="430218"/>
              </a:xfrm>
            </p:grpSpPr>
            <p:sp>
              <p:nvSpPr>
                <p:cNvPr id="487" name="Oval 486"/>
                <p:cNvSpPr/>
                <p:nvPr/>
              </p:nvSpPr>
              <p:spPr bwMode="auto">
                <a:xfrm flipV="1">
                  <a:off x="2187075" y="1689926"/>
                  <a:ext cx="1196381" cy="31493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488" name="Rectangle 487"/>
                <p:cNvSpPr/>
                <p:nvPr/>
              </p:nvSpPr>
              <p:spPr bwMode="auto">
                <a:xfrm>
                  <a:off x="2183302" y="1734916"/>
                  <a:ext cx="1200154" cy="11247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89" name="Oval 488"/>
                <p:cNvSpPr/>
                <p:nvPr/>
              </p:nvSpPr>
              <p:spPr bwMode="auto">
                <a:xfrm flipV="1">
                  <a:off x="2183302" y="1574638"/>
                  <a:ext cx="1196379" cy="31493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490" name="Freeform 489"/>
                <p:cNvSpPr/>
                <p:nvPr/>
              </p:nvSpPr>
              <p:spPr bwMode="auto">
                <a:xfrm>
                  <a:off x="2489000" y="1670242"/>
                  <a:ext cx="584982" cy="157465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91" name="Freeform 490"/>
                <p:cNvSpPr/>
                <p:nvPr/>
              </p:nvSpPr>
              <p:spPr bwMode="auto">
                <a:xfrm>
                  <a:off x="2428615" y="1630876"/>
                  <a:ext cx="705752" cy="109664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92" name="Freeform 491"/>
                <p:cNvSpPr/>
                <p:nvPr/>
              </p:nvSpPr>
              <p:spPr bwMode="auto">
                <a:xfrm>
                  <a:off x="2892827" y="1723668"/>
                  <a:ext cx="256637" cy="95604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93" name="Freeform 492"/>
                <p:cNvSpPr/>
                <p:nvPr/>
              </p:nvSpPr>
              <p:spPr bwMode="auto">
                <a:xfrm>
                  <a:off x="2417294" y="1726479"/>
                  <a:ext cx="252861" cy="92793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494" name="Straight Connector 493"/>
                <p:cNvCxnSpPr>
                  <a:endCxn id="489" idx="2"/>
                </p:cNvCxnSpPr>
                <p:nvPr/>
              </p:nvCxnSpPr>
              <p:spPr bwMode="auto">
                <a:xfrm flipH="1" flipV="1">
                  <a:off x="2183302" y="1732103"/>
                  <a:ext cx="3773" cy="120912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5" name="Straight Connector 494"/>
                <p:cNvCxnSpPr/>
                <p:nvPr/>
              </p:nvCxnSpPr>
              <p:spPr bwMode="auto">
                <a:xfrm flipH="1" flipV="1">
                  <a:off x="3379681" y="1729292"/>
                  <a:ext cx="3775" cy="120910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2" name="Group 21"/>
            <p:cNvGrpSpPr/>
            <p:nvPr/>
          </p:nvGrpSpPr>
          <p:grpSpPr>
            <a:xfrm>
              <a:off x="6472366" y="2647932"/>
              <a:ext cx="522159" cy="2354282"/>
              <a:chOff x="6472366" y="2647932"/>
              <a:chExt cx="522159" cy="2354282"/>
            </a:xfrm>
          </p:grpSpPr>
          <p:sp>
            <p:nvSpPr>
              <p:cNvPr id="497" name="Rectangle 496"/>
              <p:cNvSpPr/>
              <p:nvPr/>
            </p:nvSpPr>
            <p:spPr bwMode="auto">
              <a:xfrm rot="10800000">
                <a:off x="6482296" y="2777838"/>
                <a:ext cx="498349" cy="722037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98" name="Straight Connector 497"/>
              <p:cNvCxnSpPr/>
              <p:nvPr/>
            </p:nvCxnSpPr>
            <p:spPr bwMode="auto">
              <a:xfrm>
                <a:off x="6994525" y="2845840"/>
                <a:ext cx="0" cy="1999208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160" name="Group 500"/>
              <p:cNvGrpSpPr>
                <a:grpSpLocks/>
              </p:cNvGrpSpPr>
              <p:nvPr/>
            </p:nvGrpSpPr>
            <p:grpSpPr bwMode="auto">
              <a:xfrm>
                <a:off x="6486417" y="4766099"/>
                <a:ext cx="507858" cy="236115"/>
                <a:chOff x="4128636" y="3606589"/>
                <a:chExt cx="568145" cy="338667"/>
              </a:xfrm>
            </p:grpSpPr>
            <p:sp>
              <p:nvSpPr>
                <p:cNvPr id="510" name="Oval 509"/>
                <p:cNvSpPr/>
                <p:nvPr/>
              </p:nvSpPr>
              <p:spPr>
                <a:xfrm>
                  <a:off x="4128757" y="3719828"/>
                  <a:ext cx="568304" cy="225428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1" name="Rectangle 510"/>
                <p:cNvSpPr/>
                <p:nvPr/>
              </p:nvSpPr>
              <p:spPr>
                <a:xfrm>
                  <a:off x="4128757" y="3719828"/>
                  <a:ext cx="568304" cy="111502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2" name="Oval 511"/>
                <p:cNvSpPr/>
                <p:nvPr/>
              </p:nvSpPr>
              <p:spPr>
                <a:xfrm>
                  <a:off x="4128757" y="3605903"/>
                  <a:ext cx="568304" cy="225426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13" name="Straight Connector 512"/>
                <p:cNvCxnSpPr/>
                <p:nvPr/>
              </p:nvCxnSpPr>
              <p:spPr>
                <a:xfrm>
                  <a:off x="4697061" y="3719828"/>
                  <a:ext cx="0" cy="11150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4" name="Straight Connector 513"/>
                <p:cNvCxnSpPr/>
                <p:nvPr/>
              </p:nvCxnSpPr>
              <p:spPr>
                <a:xfrm>
                  <a:off x="4128757" y="3719828"/>
                  <a:ext cx="0" cy="111502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02" name="Rectangle 501"/>
              <p:cNvSpPr/>
              <p:nvPr/>
            </p:nvSpPr>
            <p:spPr bwMode="auto">
              <a:xfrm>
                <a:off x="6491288" y="3609696"/>
                <a:ext cx="498475" cy="12387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05" name="Straight Connector 504"/>
              <p:cNvCxnSpPr/>
              <p:nvPr/>
            </p:nvCxnSpPr>
            <p:spPr bwMode="auto">
              <a:xfrm>
                <a:off x="6472366" y="2818589"/>
                <a:ext cx="9397" cy="2126166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141" name="Group 514"/>
              <p:cNvGrpSpPr>
                <a:grpSpLocks/>
              </p:cNvGrpSpPr>
              <p:nvPr/>
            </p:nvGrpSpPr>
            <p:grpSpPr bwMode="auto">
              <a:xfrm>
                <a:off x="6478146" y="2647932"/>
                <a:ext cx="504825" cy="242887"/>
                <a:chOff x="2183302" y="1574638"/>
                <a:chExt cx="1200154" cy="430218"/>
              </a:xfrm>
            </p:grpSpPr>
            <p:sp>
              <p:nvSpPr>
                <p:cNvPr id="516" name="Oval 515"/>
                <p:cNvSpPr/>
                <p:nvPr/>
              </p:nvSpPr>
              <p:spPr bwMode="auto">
                <a:xfrm flipV="1">
                  <a:off x="2187075" y="1689925"/>
                  <a:ext cx="1196381" cy="31493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17" name="Rectangle 516"/>
                <p:cNvSpPr/>
                <p:nvPr/>
              </p:nvSpPr>
              <p:spPr bwMode="auto">
                <a:xfrm>
                  <a:off x="2183302" y="1734915"/>
                  <a:ext cx="1200154" cy="112476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8" name="Oval 517"/>
                <p:cNvSpPr/>
                <p:nvPr/>
              </p:nvSpPr>
              <p:spPr bwMode="auto">
                <a:xfrm flipV="1">
                  <a:off x="2183302" y="1574638"/>
                  <a:ext cx="1196379" cy="314931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19" name="Freeform 518"/>
                <p:cNvSpPr/>
                <p:nvPr/>
              </p:nvSpPr>
              <p:spPr bwMode="auto">
                <a:xfrm>
                  <a:off x="2489000" y="1670242"/>
                  <a:ext cx="584982" cy="157466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20" name="Freeform 519"/>
                <p:cNvSpPr/>
                <p:nvPr/>
              </p:nvSpPr>
              <p:spPr bwMode="auto">
                <a:xfrm>
                  <a:off x="2428615" y="1630876"/>
                  <a:ext cx="705752" cy="109663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21" name="Freeform 520"/>
                <p:cNvSpPr/>
                <p:nvPr/>
              </p:nvSpPr>
              <p:spPr bwMode="auto">
                <a:xfrm>
                  <a:off x="2892827" y="1723667"/>
                  <a:ext cx="256637" cy="95604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22" name="Freeform 521"/>
                <p:cNvSpPr/>
                <p:nvPr/>
              </p:nvSpPr>
              <p:spPr bwMode="auto">
                <a:xfrm>
                  <a:off x="2417294" y="1726480"/>
                  <a:ext cx="252861" cy="92791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23" name="Straight Connector 522"/>
                <p:cNvCxnSpPr>
                  <a:endCxn id="518" idx="2"/>
                </p:cNvCxnSpPr>
                <p:nvPr/>
              </p:nvCxnSpPr>
              <p:spPr bwMode="auto">
                <a:xfrm flipH="1" flipV="1">
                  <a:off x="2183302" y="1732104"/>
                  <a:ext cx="3773" cy="120910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4" name="Straight Connector 523"/>
                <p:cNvCxnSpPr/>
                <p:nvPr/>
              </p:nvCxnSpPr>
              <p:spPr bwMode="auto">
                <a:xfrm flipH="1" flipV="1">
                  <a:off x="3379681" y="1729291"/>
                  <a:ext cx="3775" cy="120912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7142" name="Text Box 167"/>
          <p:cNvSpPr txBox="1">
            <a:spLocks noChangeArrowheads="1"/>
          </p:cNvSpPr>
          <p:nvPr/>
        </p:nvSpPr>
        <p:spPr bwMode="auto">
          <a:xfrm>
            <a:off x="563563" y="277813"/>
            <a:ext cx="474563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>
                <a:solidFill>
                  <a:srgbClr val="000099"/>
                </a:solidFill>
                <a:latin typeface="Gill Sans MT" charset="0"/>
              </a:rPr>
              <a:t>Per-router control plane</a:t>
            </a:r>
          </a:p>
        </p:txBody>
      </p:sp>
      <p:grpSp>
        <p:nvGrpSpPr>
          <p:cNvPr id="229" name="Group 228"/>
          <p:cNvGrpSpPr/>
          <p:nvPr/>
        </p:nvGrpSpPr>
        <p:grpSpPr>
          <a:xfrm>
            <a:off x="1828233" y="3016011"/>
            <a:ext cx="5112820" cy="879389"/>
            <a:chOff x="1866825" y="707349"/>
            <a:chExt cx="5112820" cy="879389"/>
          </a:xfrm>
        </p:grpSpPr>
        <p:sp>
          <p:nvSpPr>
            <p:cNvPr id="233" name="Oval 232"/>
            <p:cNvSpPr/>
            <p:nvPr/>
          </p:nvSpPr>
          <p:spPr>
            <a:xfrm>
              <a:off x="1866825" y="785347"/>
              <a:ext cx="954705" cy="491476"/>
            </a:xfrm>
            <a:prstGeom prst="ellipse">
              <a:avLst/>
            </a:prstGeom>
            <a:solidFill>
              <a:srgbClr val="CC0000">
                <a:alpha val="28000"/>
              </a:srgbClr>
            </a:solidFill>
            <a:ln w="3175">
              <a:solidFill>
                <a:srgbClr val="CC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1891781" y="783191"/>
              <a:ext cx="910613" cy="4761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480"/>
                </a:lnSpc>
              </a:pPr>
              <a:r>
                <a:rPr lang="en-US" sz="1400" dirty="0"/>
                <a:t>Routing</a:t>
              </a:r>
            </a:p>
            <a:p>
              <a:pPr algn="ctr">
                <a:lnSpc>
                  <a:spcPts val="1480"/>
                </a:lnSpc>
              </a:pPr>
              <a:r>
                <a:rPr lang="en-US" sz="1400" dirty="0"/>
                <a:t>Algorithm</a:t>
              </a:r>
            </a:p>
          </p:txBody>
        </p:sp>
        <p:cxnSp>
          <p:nvCxnSpPr>
            <p:cNvPr id="235" name="Straight Arrow Connector 234"/>
            <p:cNvCxnSpPr/>
            <p:nvPr/>
          </p:nvCxnSpPr>
          <p:spPr>
            <a:xfrm flipV="1">
              <a:off x="2833714" y="807908"/>
              <a:ext cx="1517851" cy="213379"/>
            </a:xfrm>
            <a:prstGeom prst="straightConnector1">
              <a:avLst/>
            </a:prstGeom>
            <a:ln w="2540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Arrow Connector 235"/>
            <p:cNvCxnSpPr/>
            <p:nvPr/>
          </p:nvCxnSpPr>
          <p:spPr>
            <a:xfrm>
              <a:off x="2750618" y="1201670"/>
              <a:ext cx="797027" cy="279264"/>
            </a:xfrm>
            <a:prstGeom prst="straightConnector1">
              <a:avLst/>
            </a:prstGeom>
            <a:ln w="2540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Arrow Connector 236"/>
            <p:cNvCxnSpPr/>
            <p:nvPr/>
          </p:nvCxnSpPr>
          <p:spPr>
            <a:xfrm>
              <a:off x="4684666" y="894080"/>
              <a:ext cx="893541" cy="510629"/>
            </a:xfrm>
            <a:prstGeom prst="straightConnector1">
              <a:avLst/>
            </a:prstGeom>
            <a:ln w="2540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Arrow Connector 237"/>
            <p:cNvCxnSpPr/>
            <p:nvPr/>
          </p:nvCxnSpPr>
          <p:spPr>
            <a:xfrm>
              <a:off x="4800837" y="800746"/>
              <a:ext cx="1695897" cy="130795"/>
            </a:xfrm>
            <a:prstGeom prst="straightConnector1">
              <a:avLst/>
            </a:prstGeom>
            <a:ln w="2540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9" name="Oval 238"/>
            <p:cNvSpPr/>
            <p:nvPr/>
          </p:nvSpPr>
          <p:spPr>
            <a:xfrm>
              <a:off x="6558622" y="894080"/>
              <a:ext cx="421023" cy="182029"/>
            </a:xfrm>
            <a:prstGeom prst="ellipse">
              <a:avLst/>
            </a:prstGeom>
            <a:solidFill>
              <a:srgbClr val="CC0000">
                <a:alpha val="28000"/>
              </a:srgbClr>
            </a:solidFill>
            <a:ln w="3175">
              <a:solidFill>
                <a:srgbClr val="CC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Oval 239"/>
            <p:cNvSpPr/>
            <p:nvPr/>
          </p:nvSpPr>
          <p:spPr>
            <a:xfrm>
              <a:off x="5572329" y="1404709"/>
              <a:ext cx="421023" cy="182029"/>
            </a:xfrm>
            <a:prstGeom prst="ellipse">
              <a:avLst/>
            </a:prstGeom>
            <a:solidFill>
              <a:srgbClr val="CC0000">
                <a:alpha val="28000"/>
              </a:srgbClr>
            </a:solidFill>
            <a:ln w="3175">
              <a:solidFill>
                <a:srgbClr val="CC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Oval 240"/>
            <p:cNvSpPr/>
            <p:nvPr/>
          </p:nvSpPr>
          <p:spPr>
            <a:xfrm>
              <a:off x="4367082" y="707349"/>
              <a:ext cx="421023" cy="182029"/>
            </a:xfrm>
            <a:prstGeom prst="ellipse">
              <a:avLst/>
            </a:prstGeom>
            <a:solidFill>
              <a:srgbClr val="CC0000">
                <a:alpha val="28000"/>
              </a:srgbClr>
            </a:solidFill>
            <a:ln w="3175">
              <a:solidFill>
                <a:srgbClr val="CC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Oval 241"/>
            <p:cNvSpPr/>
            <p:nvPr/>
          </p:nvSpPr>
          <p:spPr>
            <a:xfrm>
              <a:off x="3571953" y="1402071"/>
              <a:ext cx="421023" cy="182029"/>
            </a:xfrm>
            <a:prstGeom prst="ellipse">
              <a:avLst/>
            </a:prstGeom>
            <a:solidFill>
              <a:srgbClr val="CC0000">
                <a:alpha val="28000"/>
              </a:srgbClr>
            </a:solidFill>
            <a:ln w="3175">
              <a:solidFill>
                <a:srgbClr val="CC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3" name="Straight Arrow Connector 242"/>
            <p:cNvCxnSpPr/>
            <p:nvPr/>
          </p:nvCxnSpPr>
          <p:spPr>
            <a:xfrm>
              <a:off x="2821560" y="1106261"/>
              <a:ext cx="2738615" cy="338776"/>
            </a:xfrm>
            <a:prstGeom prst="straightConnector1">
              <a:avLst/>
            </a:prstGeom>
            <a:ln w="2540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Arrow Connector 243"/>
            <p:cNvCxnSpPr>
              <a:endCxn id="239" idx="2"/>
            </p:cNvCxnSpPr>
            <p:nvPr/>
          </p:nvCxnSpPr>
          <p:spPr>
            <a:xfrm flipV="1">
              <a:off x="3997124" y="985095"/>
              <a:ext cx="2561498" cy="469120"/>
            </a:xfrm>
            <a:prstGeom prst="straightConnector1">
              <a:avLst/>
            </a:prstGeom>
            <a:ln w="2540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Arrow Connector 244"/>
            <p:cNvCxnSpPr/>
            <p:nvPr/>
          </p:nvCxnSpPr>
          <p:spPr>
            <a:xfrm flipV="1">
              <a:off x="3992124" y="1509221"/>
              <a:ext cx="1580205" cy="2"/>
            </a:xfrm>
            <a:prstGeom prst="straightConnector1">
              <a:avLst/>
            </a:prstGeom>
            <a:ln w="2540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Arrow Connector 245"/>
            <p:cNvCxnSpPr/>
            <p:nvPr/>
          </p:nvCxnSpPr>
          <p:spPr>
            <a:xfrm flipV="1">
              <a:off x="5997500" y="1083737"/>
              <a:ext cx="751103" cy="397197"/>
            </a:xfrm>
            <a:prstGeom prst="straightConnector1">
              <a:avLst/>
            </a:prstGeom>
            <a:ln w="2540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8" name="TextBox 257"/>
          <p:cNvSpPr txBox="1"/>
          <p:nvPr/>
        </p:nvSpPr>
        <p:spPr>
          <a:xfrm>
            <a:off x="517479" y="1154626"/>
            <a:ext cx="820901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Individual routing algorithm components </a:t>
            </a:r>
            <a:r>
              <a:rPr lang="en-US" sz="2400" i="1" dirty="0">
                <a:solidFill>
                  <a:srgbClr val="000090"/>
                </a:solidFill>
              </a:rPr>
              <a:t>in each and every router </a:t>
            </a:r>
            <a:r>
              <a:rPr lang="en-US" sz="2400" dirty="0"/>
              <a:t>interact with each other in control plane to compute forwarding tables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557338" y="3404226"/>
            <a:ext cx="6375400" cy="1047750"/>
            <a:chOff x="1557338" y="3074988"/>
            <a:chExt cx="6375400" cy="1047750"/>
          </a:xfrm>
        </p:grpSpPr>
        <p:sp>
          <p:nvSpPr>
            <p:cNvPr id="47115" name="TextBox 232"/>
            <p:cNvSpPr txBox="1">
              <a:spLocks noChangeArrowheads="1"/>
            </p:cNvSpPr>
            <p:nvPr/>
          </p:nvSpPr>
          <p:spPr bwMode="auto">
            <a:xfrm>
              <a:off x="7292975" y="3651250"/>
              <a:ext cx="595313" cy="471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463"/>
                </a:lnSpc>
              </a:pPr>
              <a:r>
                <a:rPr lang="en-US" sz="1400"/>
                <a:t>data</a:t>
              </a:r>
            </a:p>
            <a:p>
              <a:pPr algn="ctr">
                <a:lnSpc>
                  <a:spcPts val="1463"/>
                </a:lnSpc>
              </a:pPr>
              <a:r>
                <a:rPr lang="en-US" sz="1400"/>
                <a:t>plane</a:t>
              </a:r>
            </a:p>
          </p:txBody>
        </p:sp>
        <p:sp>
          <p:nvSpPr>
            <p:cNvPr id="47116" name="TextBox 233"/>
            <p:cNvSpPr txBox="1">
              <a:spLocks noChangeArrowheads="1"/>
            </p:cNvSpPr>
            <p:nvPr/>
          </p:nvSpPr>
          <p:spPr bwMode="auto">
            <a:xfrm>
              <a:off x="7224713" y="3074988"/>
              <a:ext cx="708025" cy="471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463"/>
                </a:lnSpc>
              </a:pPr>
              <a:r>
                <a:rPr lang="en-US" sz="1400"/>
                <a:t>control</a:t>
              </a:r>
            </a:p>
            <a:p>
              <a:pPr algn="ctr">
                <a:lnSpc>
                  <a:spcPts val="1463"/>
                </a:lnSpc>
              </a:pPr>
              <a:r>
                <a:rPr lang="en-US" sz="1400"/>
                <a:t>plane</a:t>
              </a:r>
            </a:p>
          </p:txBody>
        </p:sp>
        <p:cxnSp>
          <p:nvCxnSpPr>
            <p:cNvPr id="232" name="Straight Connector 231"/>
            <p:cNvCxnSpPr/>
            <p:nvPr/>
          </p:nvCxnSpPr>
          <p:spPr>
            <a:xfrm>
              <a:off x="1557338" y="3613150"/>
              <a:ext cx="6207125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1829356" y="4031984"/>
            <a:ext cx="5126173" cy="1120753"/>
            <a:chOff x="-4746102" y="4471477"/>
            <a:chExt cx="5126173" cy="1120753"/>
          </a:xfrm>
        </p:grpSpPr>
        <p:pic>
          <p:nvPicPr>
            <p:cNvPr id="47268" name="Picture 10" descr="fig42_table.pd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746102" y="4471477"/>
              <a:ext cx="966463" cy="966962"/>
            </a:xfrm>
            <a:prstGeom prst="rect">
              <a:avLst/>
            </a:prstGeom>
            <a:noFill/>
            <a:ln w="9525">
              <a:solidFill>
                <a:srgbClr val="CC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6" name="Group 25"/>
            <p:cNvGrpSpPr/>
            <p:nvPr/>
          </p:nvGrpSpPr>
          <p:grpSpPr>
            <a:xfrm>
              <a:off x="-3025264" y="5228984"/>
              <a:ext cx="3405335" cy="363246"/>
              <a:chOff x="-3025264" y="5228984"/>
              <a:chExt cx="3405335" cy="363246"/>
            </a:xfrm>
          </p:grpSpPr>
          <p:grpSp>
            <p:nvGrpSpPr>
              <p:cNvPr id="47251" name="Group 241"/>
              <p:cNvGrpSpPr>
                <a:grpSpLocks/>
              </p:cNvGrpSpPr>
              <p:nvPr/>
            </p:nvGrpSpPr>
            <p:grpSpPr bwMode="auto">
              <a:xfrm>
                <a:off x="-3025264" y="5262858"/>
                <a:ext cx="430360" cy="329372"/>
                <a:chOff x="2931664" y="3912603"/>
                <a:chExt cx="430450" cy="329314"/>
              </a:xfrm>
            </p:grpSpPr>
            <p:sp>
              <p:nvSpPr>
                <p:cNvPr id="92" name="Rectangle 91"/>
                <p:cNvSpPr/>
                <p:nvPr/>
              </p:nvSpPr>
              <p:spPr>
                <a:xfrm>
                  <a:off x="2935837" y="3912034"/>
                  <a:ext cx="425539" cy="330142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93" name="Straight Connector 92"/>
                <p:cNvCxnSpPr/>
                <p:nvPr/>
              </p:nvCxnSpPr>
              <p:spPr>
                <a:xfrm>
                  <a:off x="2931074" y="4004093"/>
                  <a:ext cx="42553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>
                  <a:off x="2931074" y="4067582"/>
                  <a:ext cx="42553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>
                  <a:stCxn id="92" idx="2"/>
                </p:cNvCxnSpPr>
                <p:nvPr/>
              </p:nvCxnSpPr>
              <p:spPr>
                <a:xfrm flipH="1" flipV="1">
                  <a:off x="3147019" y="4004093"/>
                  <a:ext cx="1587" cy="238083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220" name="Group 444"/>
              <p:cNvGrpSpPr>
                <a:grpSpLocks/>
              </p:cNvGrpSpPr>
              <p:nvPr/>
            </p:nvGrpSpPr>
            <p:grpSpPr bwMode="auto">
              <a:xfrm>
                <a:off x="-2217227" y="5261364"/>
                <a:ext cx="430361" cy="329307"/>
                <a:chOff x="2931664" y="3912603"/>
                <a:chExt cx="430450" cy="329314"/>
              </a:xfrm>
            </p:grpSpPr>
            <p:sp>
              <p:nvSpPr>
                <p:cNvPr id="448" name="Rectangle 447"/>
                <p:cNvSpPr/>
                <p:nvPr/>
              </p:nvSpPr>
              <p:spPr>
                <a:xfrm>
                  <a:off x="2935838" y="3911941"/>
                  <a:ext cx="425538" cy="330207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449" name="Straight Connector 448"/>
                <p:cNvCxnSpPr/>
                <p:nvPr/>
              </p:nvCxnSpPr>
              <p:spPr>
                <a:xfrm>
                  <a:off x="2931074" y="4004018"/>
                  <a:ext cx="425538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0" name="Straight Connector 449"/>
                <p:cNvCxnSpPr/>
                <p:nvPr/>
              </p:nvCxnSpPr>
              <p:spPr>
                <a:xfrm>
                  <a:off x="2931074" y="4067519"/>
                  <a:ext cx="425538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1" name="Straight Connector 450"/>
                <p:cNvCxnSpPr>
                  <a:stCxn id="448" idx="2"/>
                </p:cNvCxnSpPr>
                <p:nvPr/>
              </p:nvCxnSpPr>
              <p:spPr>
                <a:xfrm flipH="1" flipV="1">
                  <a:off x="3147019" y="4004018"/>
                  <a:ext cx="1588" cy="23813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191" name="Group 473"/>
              <p:cNvGrpSpPr>
                <a:grpSpLocks/>
              </p:cNvGrpSpPr>
              <p:nvPr/>
            </p:nvGrpSpPr>
            <p:grpSpPr bwMode="auto">
              <a:xfrm>
                <a:off x="-1034539" y="5261364"/>
                <a:ext cx="430360" cy="329307"/>
                <a:chOff x="2931664" y="3912603"/>
                <a:chExt cx="430450" cy="329314"/>
              </a:xfrm>
            </p:grpSpPr>
            <p:sp>
              <p:nvSpPr>
                <p:cNvPr id="477" name="Rectangle 476"/>
                <p:cNvSpPr/>
                <p:nvPr/>
              </p:nvSpPr>
              <p:spPr>
                <a:xfrm>
                  <a:off x="2935837" y="3911941"/>
                  <a:ext cx="425539" cy="330207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478" name="Straight Connector 477"/>
                <p:cNvCxnSpPr/>
                <p:nvPr/>
              </p:nvCxnSpPr>
              <p:spPr>
                <a:xfrm>
                  <a:off x="2931074" y="4004018"/>
                  <a:ext cx="42553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9" name="Straight Connector 478"/>
                <p:cNvCxnSpPr/>
                <p:nvPr/>
              </p:nvCxnSpPr>
              <p:spPr>
                <a:xfrm>
                  <a:off x="2931074" y="4067519"/>
                  <a:ext cx="42553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0" name="Straight Connector 479"/>
                <p:cNvCxnSpPr>
                  <a:stCxn id="477" idx="2"/>
                </p:cNvCxnSpPr>
                <p:nvPr/>
              </p:nvCxnSpPr>
              <p:spPr>
                <a:xfrm flipH="1" flipV="1">
                  <a:off x="3147019" y="4004018"/>
                  <a:ext cx="1587" cy="23813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162" name="Group 502"/>
              <p:cNvGrpSpPr>
                <a:grpSpLocks/>
              </p:cNvGrpSpPr>
              <p:nvPr/>
            </p:nvGrpSpPr>
            <p:grpSpPr bwMode="auto">
              <a:xfrm>
                <a:off x="-50289" y="5228984"/>
                <a:ext cx="430360" cy="350559"/>
                <a:chOff x="2931664" y="3912603"/>
                <a:chExt cx="430450" cy="329314"/>
              </a:xfrm>
            </p:grpSpPr>
            <p:sp>
              <p:nvSpPr>
                <p:cNvPr id="506" name="Rectangle 505"/>
                <p:cNvSpPr/>
                <p:nvPr/>
              </p:nvSpPr>
              <p:spPr>
                <a:xfrm>
                  <a:off x="2935837" y="3911940"/>
                  <a:ext cx="425539" cy="330207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07" name="Straight Connector 506"/>
                <p:cNvCxnSpPr/>
                <p:nvPr/>
              </p:nvCxnSpPr>
              <p:spPr>
                <a:xfrm>
                  <a:off x="2931074" y="4004017"/>
                  <a:ext cx="42553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8" name="Straight Connector 507"/>
                <p:cNvCxnSpPr/>
                <p:nvPr/>
              </p:nvCxnSpPr>
              <p:spPr>
                <a:xfrm>
                  <a:off x="2931074" y="4067518"/>
                  <a:ext cx="425539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9" name="Straight Connector 508"/>
                <p:cNvCxnSpPr>
                  <a:stCxn id="506" idx="2"/>
                </p:cNvCxnSpPr>
                <p:nvPr/>
              </p:nvCxnSpPr>
              <p:spPr>
                <a:xfrm flipH="1" flipV="1">
                  <a:off x="3147019" y="4004017"/>
                  <a:ext cx="1587" cy="23813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5" name="Group 24"/>
          <p:cNvGrpSpPr/>
          <p:nvPr/>
        </p:nvGrpSpPr>
        <p:grpSpPr>
          <a:xfrm>
            <a:off x="2282487" y="3212142"/>
            <a:ext cx="4437063" cy="1906161"/>
            <a:chOff x="-4267279" y="3655204"/>
            <a:chExt cx="4437063" cy="1906161"/>
          </a:xfrm>
        </p:grpSpPr>
        <p:cxnSp>
          <p:nvCxnSpPr>
            <p:cNvPr id="111" name="Straight Arrow Connector 110"/>
            <p:cNvCxnSpPr/>
            <p:nvPr/>
          </p:nvCxnSpPr>
          <p:spPr bwMode="auto">
            <a:xfrm>
              <a:off x="-4267279" y="4046968"/>
              <a:ext cx="0" cy="422275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 bwMode="auto">
            <a:xfrm flipH="1">
              <a:off x="-2808366" y="4361550"/>
              <a:ext cx="154" cy="872164"/>
            </a:xfrm>
            <a:prstGeom prst="straightConnector1">
              <a:avLst/>
            </a:prstGeom>
            <a:ln w="6350">
              <a:solidFill>
                <a:srgbClr val="CC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Straight Arrow Connector 445"/>
            <p:cNvCxnSpPr/>
            <p:nvPr/>
          </p:nvCxnSpPr>
          <p:spPr bwMode="auto">
            <a:xfrm>
              <a:off x="-2006807" y="3655204"/>
              <a:ext cx="6479" cy="1576923"/>
            </a:xfrm>
            <a:prstGeom prst="straightConnector1">
              <a:avLst/>
            </a:prstGeom>
            <a:ln w="6350">
              <a:solidFill>
                <a:srgbClr val="CC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Straight Arrow Connector 474"/>
            <p:cNvCxnSpPr>
              <a:stCxn id="468" idx="0"/>
            </p:cNvCxnSpPr>
            <p:nvPr/>
          </p:nvCxnSpPr>
          <p:spPr bwMode="auto">
            <a:xfrm>
              <a:off x="-823524" y="4656511"/>
              <a:ext cx="5883" cy="904854"/>
            </a:xfrm>
            <a:prstGeom prst="straightConnector1">
              <a:avLst/>
            </a:prstGeom>
            <a:ln w="6350">
              <a:solidFill>
                <a:srgbClr val="CC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4" name="Straight Arrow Connector 503"/>
            <p:cNvCxnSpPr/>
            <p:nvPr/>
          </p:nvCxnSpPr>
          <p:spPr bwMode="auto">
            <a:xfrm flipH="1">
              <a:off x="166609" y="3798581"/>
              <a:ext cx="3175" cy="1399277"/>
            </a:xfrm>
            <a:prstGeom prst="straightConnector1">
              <a:avLst/>
            </a:prstGeom>
            <a:ln w="6350">
              <a:solidFill>
                <a:srgbClr val="CC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5" y="6475895"/>
            <a:ext cx="458808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5</a:t>
            </a:fld>
            <a:endParaRPr lang="en-US" sz="1200" dirty="0">
              <a:latin typeface="Tahoma" charset="0"/>
            </a:endParaRPr>
          </a:p>
        </p:txBody>
      </p:sp>
      <p:sp>
        <p:nvSpPr>
          <p:cNvPr id="27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320197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453484" y="2021024"/>
            <a:ext cx="6027737" cy="1440135"/>
            <a:chOff x="1492879" y="2061336"/>
            <a:chExt cx="6027737" cy="1440135"/>
          </a:xfrm>
        </p:grpSpPr>
        <p:sp>
          <p:nvSpPr>
            <p:cNvPr id="388" name="Rectangle 387"/>
            <p:cNvSpPr/>
            <p:nvPr/>
          </p:nvSpPr>
          <p:spPr bwMode="auto">
            <a:xfrm>
              <a:off x="1929251" y="2064703"/>
              <a:ext cx="5043488" cy="101758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396" name="Freeform 395"/>
            <p:cNvSpPr/>
            <p:nvPr/>
          </p:nvSpPr>
          <p:spPr bwMode="auto">
            <a:xfrm>
              <a:off x="1739747" y="2067585"/>
              <a:ext cx="198437" cy="1385888"/>
            </a:xfrm>
            <a:custGeom>
              <a:avLst/>
              <a:gdLst>
                <a:gd name="connsiteX0" fmla="*/ 0 w 312616"/>
                <a:gd name="connsiteY0" fmla="*/ 644770 h 1367693"/>
                <a:gd name="connsiteX1" fmla="*/ 312616 w 312616"/>
                <a:gd name="connsiteY1" fmla="*/ 0 h 1367693"/>
                <a:gd name="connsiteX2" fmla="*/ 312616 w 312616"/>
                <a:gd name="connsiteY2" fmla="*/ 1016000 h 1367693"/>
                <a:gd name="connsiteX3" fmla="*/ 117231 w 312616"/>
                <a:gd name="connsiteY3" fmla="*/ 1367693 h 1367693"/>
                <a:gd name="connsiteX4" fmla="*/ 0 w 312616"/>
                <a:gd name="connsiteY4" fmla="*/ 644770 h 1367693"/>
                <a:gd name="connsiteX0" fmla="*/ 0 w 199855"/>
                <a:gd name="connsiteY0" fmla="*/ 733787 h 1367693"/>
                <a:gd name="connsiteX1" fmla="*/ 199855 w 199855"/>
                <a:gd name="connsiteY1" fmla="*/ 0 h 1367693"/>
                <a:gd name="connsiteX2" fmla="*/ 199855 w 199855"/>
                <a:gd name="connsiteY2" fmla="*/ 1016000 h 1367693"/>
                <a:gd name="connsiteX3" fmla="*/ 4470 w 199855"/>
                <a:gd name="connsiteY3" fmla="*/ 1367693 h 1367693"/>
                <a:gd name="connsiteX4" fmla="*/ 0 w 199855"/>
                <a:gd name="connsiteY4" fmla="*/ 733787 h 1367693"/>
                <a:gd name="connsiteX0" fmla="*/ 25203 w 225058"/>
                <a:gd name="connsiteY0" fmla="*/ 733787 h 1361758"/>
                <a:gd name="connsiteX1" fmla="*/ 225058 w 225058"/>
                <a:gd name="connsiteY1" fmla="*/ 0 h 1361758"/>
                <a:gd name="connsiteX2" fmla="*/ 225058 w 225058"/>
                <a:gd name="connsiteY2" fmla="*/ 1016000 h 1361758"/>
                <a:gd name="connsiteX3" fmla="*/ 0 w 225058"/>
                <a:gd name="connsiteY3" fmla="*/ 1361758 h 1361758"/>
                <a:gd name="connsiteX4" fmla="*/ 25203 w 225058"/>
                <a:gd name="connsiteY4" fmla="*/ 733787 h 1361758"/>
                <a:gd name="connsiteX0" fmla="*/ 25203 w 230992"/>
                <a:gd name="connsiteY0" fmla="*/ 787197 h 1415168"/>
                <a:gd name="connsiteX1" fmla="*/ 230992 w 230992"/>
                <a:gd name="connsiteY1" fmla="*/ 0 h 1415168"/>
                <a:gd name="connsiteX2" fmla="*/ 225058 w 230992"/>
                <a:gd name="connsiteY2" fmla="*/ 1069410 h 1415168"/>
                <a:gd name="connsiteX3" fmla="*/ 0 w 230992"/>
                <a:gd name="connsiteY3" fmla="*/ 1415168 h 1415168"/>
                <a:gd name="connsiteX4" fmla="*/ 25203 w 230992"/>
                <a:gd name="connsiteY4" fmla="*/ 787197 h 1415168"/>
                <a:gd name="connsiteX0" fmla="*/ 0 w 205789"/>
                <a:gd name="connsiteY0" fmla="*/ 787197 h 1427037"/>
                <a:gd name="connsiteX1" fmla="*/ 205789 w 205789"/>
                <a:gd name="connsiteY1" fmla="*/ 0 h 1427037"/>
                <a:gd name="connsiteX2" fmla="*/ 199855 w 205789"/>
                <a:gd name="connsiteY2" fmla="*/ 1069410 h 1427037"/>
                <a:gd name="connsiteX3" fmla="*/ 4471 w 205789"/>
                <a:gd name="connsiteY3" fmla="*/ 1427037 h 1427037"/>
                <a:gd name="connsiteX4" fmla="*/ 0 w 205789"/>
                <a:gd name="connsiteY4" fmla="*/ 787197 h 1427037"/>
                <a:gd name="connsiteX0" fmla="*/ 0 w 199855"/>
                <a:gd name="connsiteY0" fmla="*/ 745656 h 1385496"/>
                <a:gd name="connsiteX1" fmla="*/ 193920 w 199855"/>
                <a:gd name="connsiteY1" fmla="*/ 0 h 1385496"/>
                <a:gd name="connsiteX2" fmla="*/ 199855 w 199855"/>
                <a:gd name="connsiteY2" fmla="*/ 1027869 h 1385496"/>
                <a:gd name="connsiteX3" fmla="*/ 4471 w 199855"/>
                <a:gd name="connsiteY3" fmla="*/ 1385496 h 1385496"/>
                <a:gd name="connsiteX4" fmla="*/ 0 w 199855"/>
                <a:gd name="connsiteY4" fmla="*/ 745656 h 1385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9855" h="1385496">
                  <a:moveTo>
                    <a:pt x="0" y="745656"/>
                  </a:moveTo>
                  <a:lnTo>
                    <a:pt x="193920" y="0"/>
                  </a:lnTo>
                  <a:cubicBezTo>
                    <a:pt x="195898" y="342623"/>
                    <a:pt x="197877" y="685246"/>
                    <a:pt x="199855" y="1027869"/>
                  </a:cubicBezTo>
                  <a:lnTo>
                    <a:pt x="4471" y="1385496"/>
                  </a:lnTo>
                  <a:cubicBezTo>
                    <a:pt x="2981" y="1172216"/>
                    <a:pt x="1490" y="958936"/>
                    <a:pt x="0" y="745656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398" name="Freeform 397"/>
            <p:cNvSpPr/>
            <p:nvPr/>
          </p:nvSpPr>
          <p:spPr bwMode="auto">
            <a:xfrm flipH="1">
              <a:off x="6969078" y="2061336"/>
              <a:ext cx="220427" cy="1370587"/>
            </a:xfrm>
            <a:custGeom>
              <a:avLst/>
              <a:gdLst>
                <a:gd name="connsiteX0" fmla="*/ 0 w 312616"/>
                <a:gd name="connsiteY0" fmla="*/ 644770 h 1367693"/>
                <a:gd name="connsiteX1" fmla="*/ 312616 w 312616"/>
                <a:gd name="connsiteY1" fmla="*/ 0 h 1367693"/>
                <a:gd name="connsiteX2" fmla="*/ 312616 w 312616"/>
                <a:gd name="connsiteY2" fmla="*/ 1016000 h 1367693"/>
                <a:gd name="connsiteX3" fmla="*/ 117231 w 312616"/>
                <a:gd name="connsiteY3" fmla="*/ 1367693 h 1367693"/>
                <a:gd name="connsiteX4" fmla="*/ 0 w 312616"/>
                <a:gd name="connsiteY4" fmla="*/ 644770 h 1367693"/>
                <a:gd name="connsiteX0" fmla="*/ 0 w 199855"/>
                <a:gd name="connsiteY0" fmla="*/ 733787 h 1367693"/>
                <a:gd name="connsiteX1" fmla="*/ 199855 w 199855"/>
                <a:gd name="connsiteY1" fmla="*/ 0 h 1367693"/>
                <a:gd name="connsiteX2" fmla="*/ 199855 w 199855"/>
                <a:gd name="connsiteY2" fmla="*/ 1016000 h 1367693"/>
                <a:gd name="connsiteX3" fmla="*/ 4470 w 199855"/>
                <a:gd name="connsiteY3" fmla="*/ 1367693 h 1367693"/>
                <a:gd name="connsiteX4" fmla="*/ 0 w 199855"/>
                <a:gd name="connsiteY4" fmla="*/ 733787 h 1367693"/>
                <a:gd name="connsiteX0" fmla="*/ 25203 w 225058"/>
                <a:gd name="connsiteY0" fmla="*/ 733787 h 1361758"/>
                <a:gd name="connsiteX1" fmla="*/ 225058 w 225058"/>
                <a:gd name="connsiteY1" fmla="*/ 0 h 1361758"/>
                <a:gd name="connsiteX2" fmla="*/ 225058 w 225058"/>
                <a:gd name="connsiteY2" fmla="*/ 1016000 h 1361758"/>
                <a:gd name="connsiteX3" fmla="*/ 0 w 225058"/>
                <a:gd name="connsiteY3" fmla="*/ 1361758 h 1361758"/>
                <a:gd name="connsiteX4" fmla="*/ 25203 w 225058"/>
                <a:gd name="connsiteY4" fmla="*/ 733787 h 1361758"/>
                <a:gd name="connsiteX0" fmla="*/ 25203 w 230992"/>
                <a:gd name="connsiteY0" fmla="*/ 787197 h 1415168"/>
                <a:gd name="connsiteX1" fmla="*/ 230992 w 230992"/>
                <a:gd name="connsiteY1" fmla="*/ 0 h 1415168"/>
                <a:gd name="connsiteX2" fmla="*/ 225058 w 230992"/>
                <a:gd name="connsiteY2" fmla="*/ 1069410 h 1415168"/>
                <a:gd name="connsiteX3" fmla="*/ 0 w 230992"/>
                <a:gd name="connsiteY3" fmla="*/ 1415168 h 1415168"/>
                <a:gd name="connsiteX4" fmla="*/ 25203 w 230992"/>
                <a:gd name="connsiteY4" fmla="*/ 787197 h 1415168"/>
                <a:gd name="connsiteX0" fmla="*/ 0 w 205789"/>
                <a:gd name="connsiteY0" fmla="*/ 787197 h 1427037"/>
                <a:gd name="connsiteX1" fmla="*/ 205789 w 205789"/>
                <a:gd name="connsiteY1" fmla="*/ 0 h 1427037"/>
                <a:gd name="connsiteX2" fmla="*/ 199855 w 205789"/>
                <a:gd name="connsiteY2" fmla="*/ 1069410 h 1427037"/>
                <a:gd name="connsiteX3" fmla="*/ 4471 w 205789"/>
                <a:gd name="connsiteY3" fmla="*/ 1427037 h 1427037"/>
                <a:gd name="connsiteX4" fmla="*/ 0 w 205789"/>
                <a:gd name="connsiteY4" fmla="*/ 787197 h 1427037"/>
                <a:gd name="connsiteX0" fmla="*/ 0 w 199855"/>
                <a:gd name="connsiteY0" fmla="*/ 745656 h 1385496"/>
                <a:gd name="connsiteX1" fmla="*/ 193920 w 199855"/>
                <a:gd name="connsiteY1" fmla="*/ 0 h 1385496"/>
                <a:gd name="connsiteX2" fmla="*/ 199855 w 199855"/>
                <a:gd name="connsiteY2" fmla="*/ 1027869 h 1385496"/>
                <a:gd name="connsiteX3" fmla="*/ 4471 w 199855"/>
                <a:gd name="connsiteY3" fmla="*/ 1385496 h 1385496"/>
                <a:gd name="connsiteX4" fmla="*/ 0 w 199855"/>
                <a:gd name="connsiteY4" fmla="*/ 745656 h 1385496"/>
                <a:gd name="connsiteX0" fmla="*/ 0 w 219519"/>
                <a:gd name="connsiteY0" fmla="*/ 730359 h 1370199"/>
                <a:gd name="connsiteX1" fmla="*/ 219401 w 219519"/>
                <a:gd name="connsiteY1" fmla="*/ 0 h 1370199"/>
                <a:gd name="connsiteX2" fmla="*/ 199855 w 219519"/>
                <a:gd name="connsiteY2" fmla="*/ 1012572 h 1370199"/>
                <a:gd name="connsiteX3" fmla="*/ 4471 w 219519"/>
                <a:gd name="connsiteY3" fmla="*/ 1370199 h 1370199"/>
                <a:gd name="connsiteX4" fmla="*/ 0 w 219519"/>
                <a:gd name="connsiteY4" fmla="*/ 730359 h 1370199"/>
                <a:gd name="connsiteX0" fmla="*/ 0 w 219602"/>
                <a:gd name="connsiteY0" fmla="*/ 730359 h 1370199"/>
                <a:gd name="connsiteX1" fmla="*/ 219401 w 219602"/>
                <a:gd name="connsiteY1" fmla="*/ 0 h 1370199"/>
                <a:gd name="connsiteX2" fmla="*/ 210047 w 219602"/>
                <a:gd name="connsiteY2" fmla="*/ 1007473 h 1370199"/>
                <a:gd name="connsiteX3" fmla="*/ 4471 w 219602"/>
                <a:gd name="connsiteY3" fmla="*/ 1370199 h 1370199"/>
                <a:gd name="connsiteX4" fmla="*/ 0 w 219602"/>
                <a:gd name="connsiteY4" fmla="*/ 730359 h 1370199"/>
                <a:gd name="connsiteX0" fmla="*/ 0 w 220239"/>
                <a:gd name="connsiteY0" fmla="*/ 730359 h 1370199"/>
                <a:gd name="connsiteX1" fmla="*/ 219401 w 220239"/>
                <a:gd name="connsiteY1" fmla="*/ 0 h 1370199"/>
                <a:gd name="connsiteX2" fmla="*/ 220239 w 220239"/>
                <a:gd name="connsiteY2" fmla="*/ 1007473 h 1370199"/>
                <a:gd name="connsiteX3" fmla="*/ 4471 w 220239"/>
                <a:gd name="connsiteY3" fmla="*/ 1370199 h 1370199"/>
                <a:gd name="connsiteX4" fmla="*/ 0 w 220239"/>
                <a:gd name="connsiteY4" fmla="*/ 730359 h 1370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0239" h="1370199">
                  <a:moveTo>
                    <a:pt x="0" y="730359"/>
                  </a:moveTo>
                  <a:cubicBezTo>
                    <a:pt x="64640" y="481807"/>
                    <a:pt x="154761" y="248552"/>
                    <a:pt x="219401" y="0"/>
                  </a:cubicBezTo>
                  <a:cubicBezTo>
                    <a:pt x="221379" y="342623"/>
                    <a:pt x="218261" y="664850"/>
                    <a:pt x="220239" y="1007473"/>
                  </a:cubicBezTo>
                  <a:lnTo>
                    <a:pt x="4471" y="1370199"/>
                  </a:lnTo>
                  <a:cubicBezTo>
                    <a:pt x="2981" y="1156919"/>
                    <a:pt x="1490" y="943639"/>
                    <a:pt x="0" y="730359"/>
                  </a:cubicBezTo>
                  <a:close/>
                </a:path>
              </a:pathLst>
            </a:cu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1080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grpSp>
          <p:nvGrpSpPr>
            <p:cNvPr id="48316" name="Group 950"/>
            <p:cNvGrpSpPr>
              <a:grpSpLocks/>
            </p:cNvGrpSpPr>
            <p:nvPr/>
          </p:nvGrpSpPr>
          <p:grpSpPr bwMode="auto">
            <a:xfrm>
              <a:off x="1492879" y="2820676"/>
              <a:ext cx="338137" cy="653816"/>
              <a:chOff x="4140" y="429"/>
              <a:chExt cx="1425" cy="2396"/>
            </a:xfrm>
          </p:grpSpPr>
          <p:sp>
            <p:nvSpPr>
              <p:cNvPr id="48350" name="Freeform 95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3 w 354"/>
                  <a:gd name="T1" fmla="*/ 0 h 2742"/>
                  <a:gd name="T2" fmla="*/ 15 w 354"/>
                  <a:gd name="T3" fmla="*/ 27 h 2742"/>
                  <a:gd name="T4" fmla="*/ 15 w 354"/>
                  <a:gd name="T5" fmla="*/ 205 h 2742"/>
                  <a:gd name="T6" fmla="*/ 0 w 354"/>
                  <a:gd name="T7" fmla="*/ 215 h 2742"/>
                  <a:gd name="T8" fmla="*/ 3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51" name="Rectangle 952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52" name="Freeform 95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9 w 211"/>
                  <a:gd name="T3" fmla="*/ 18 h 2537"/>
                  <a:gd name="T4" fmla="*/ 2 w 211"/>
                  <a:gd name="T5" fmla="*/ 19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53" name="Freeform 95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1 h 226"/>
                  <a:gd name="T4" fmla="*/ 14 w 328"/>
                  <a:gd name="T5" fmla="*/ 19 h 226"/>
                  <a:gd name="T6" fmla="*/ 0 w 328"/>
                  <a:gd name="T7" fmla="*/ 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54" name="Rectangle 955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355" name="Group 95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8380" name="AutoShape 95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381" name="AutoShape 958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356" name="Rectangle 959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357" name="Group 96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8378" name="AutoShape 961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379" name="AutoShape 962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358" name="Rectangle 963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59" name="Rectangle 964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360" name="Group 96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8376" name="AutoShape 966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377" name="AutoShape 967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361" name="Freeform 96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0 h 226"/>
                  <a:gd name="T4" fmla="*/ 14 w 328"/>
                  <a:gd name="T5" fmla="*/ 17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8362" name="Group 96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8374" name="AutoShape 970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375" name="AutoShape 971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363" name="Rectangle 972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64" name="Freeform 97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4 w 296"/>
                  <a:gd name="T3" fmla="*/ 10 h 256"/>
                  <a:gd name="T4" fmla="*/ 14 w 296"/>
                  <a:gd name="T5" fmla="*/ 19 h 256"/>
                  <a:gd name="T6" fmla="*/ 0 w 296"/>
                  <a:gd name="T7" fmla="*/ 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65" name="Freeform 97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4 w 304"/>
                  <a:gd name="T3" fmla="*/ 13 h 288"/>
                  <a:gd name="T4" fmla="*/ 13 w 304"/>
                  <a:gd name="T5" fmla="*/ 23 h 288"/>
                  <a:gd name="T6" fmla="*/ 2 w 304"/>
                  <a:gd name="T7" fmla="*/ 1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66" name="Oval 975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67" name="Freeform 97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9 h 240"/>
                  <a:gd name="T2" fmla="*/ 2 w 306"/>
                  <a:gd name="T3" fmla="*/ 19 h 240"/>
                  <a:gd name="T4" fmla="*/ 14 w 306"/>
                  <a:gd name="T5" fmla="*/ 9 h 240"/>
                  <a:gd name="T6" fmla="*/ 14 w 306"/>
                  <a:gd name="T7" fmla="*/ 0 h 240"/>
                  <a:gd name="T8" fmla="*/ 0 w 306"/>
                  <a:gd name="T9" fmla="*/ 9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68" name="AutoShape 977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69" name="AutoShape 978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70" name="Oval 979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71" name="Oval 980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48372" name="Oval 981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73" name="Rectangle 982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8317" name="Group 950"/>
            <p:cNvGrpSpPr>
              <a:grpSpLocks/>
            </p:cNvGrpSpPr>
            <p:nvPr/>
          </p:nvGrpSpPr>
          <p:grpSpPr bwMode="auto">
            <a:xfrm>
              <a:off x="7182479" y="2847655"/>
              <a:ext cx="338137" cy="653816"/>
              <a:chOff x="4140" y="429"/>
              <a:chExt cx="1425" cy="2396"/>
            </a:xfrm>
          </p:grpSpPr>
          <p:sp>
            <p:nvSpPr>
              <p:cNvPr id="48318" name="Freeform 95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3 w 354"/>
                  <a:gd name="T1" fmla="*/ 0 h 2742"/>
                  <a:gd name="T2" fmla="*/ 15 w 354"/>
                  <a:gd name="T3" fmla="*/ 27 h 2742"/>
                  <a:gd name="T4" fmla="*/ 15 w 354"/>
                  <a:gd name="T5" fmla="*/ 205 h 2742"/>
                  <a:gd name="T6" fmla="*/ 0 w 354"/>
                  <a:gd name="T7" fmla="*/ 215 h 2742"/>
                  <a:gd name="T8" fmla="*/ 3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19" name="Rectangle 952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20" name="Freeform 95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9 w 211"/>
                  <a:gd name="T3" fmla="*/ 18 h 2537"/>
                  <a:gd name="T4" fmla="*/ 2 w 211"/>
                  <a:gd name="T5" fmla="*/ 19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21" name="Freeform 95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1 h 226"/>
                  <a:gd name="T4" fmla="*/ 14 w 328"/>
                  <a:gd name="T5" fmla="*/ 19 h 226"/>
                  <a:gd name="T6" fmla="*/ 0 w 328"/>
                  <a:gd name="T7" fmla="*/ 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22" name="Rectangle 955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323" name="Group 95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8348" name="AutoShape 95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349" name="AutoShape 958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324" name="Rectangle 959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325" name="Group 96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8346" name="AutoShape 961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347" name="AutoShape 962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326" name="Rectangle 963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27" name="Rectangle 964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8328" name="Group 96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8344" name="AutoShape 966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345" name="AutoShape 967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329" name="Freeform 96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0 h 226"/>
                  <a:gd name="T4" fmla="*/ 14 w 328"/>
                  <a:gd name="T5" fmla="*/ 17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8330" name="Group 96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8342" name="AutoShape 970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343" name="AutoShape 971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8331" name="Rectangle 972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2" name="Freeform 97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4 w 296"/>
                  <a:gd name="T3" fmla="*/ 10 h 256"/>
                  <a:gd name="T4" fmla="*/ 14 w 296"/>
                  <a:gd name="T5" fmla="*/ 19 h 256"/>
                  <a:gd name="T6" fmla="*/ 0 w 296"/>
                  <a:gd name="T7" fmla="*/ 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33" name="Freeform 97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4 w 304"/>
                  <a:gd name="T3" fmla="*/ 13 h 288"/>
                  <a:gd name="T4" fmla="*/ 13 w 304"/>
                  <a:gd name="T5" fmla="*/ 23 h 288"/>
                  <a:gd name="T6" fmla="*/ 2 w 304"/>
                  <a:gd name="T7" fmla="*/ 1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34" name="Oval 975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5" name="Freeform 97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9 h 240"/>
                  <a:gd name="T2" fmla="*/ 2 w 306"/>
                  <a:gd name="T3" fmla="*/ 19 h 240"/>
                  <a:gd name="T4" fmla="*/ 14 w 306"/>
                  <a:gd name="T5" fmla="*/ 9 h 240"/>
                  <a:gd name="T6" fmla="*/ 14 w 306"/>
                  <a:gd name="T7" fmla="*/ 0 h 240"/>
                  <a:gd name="T8" fmla="*/ 0 w 306"/>
                  <a:gd name="T9" fmla="*/ 9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36" name="AutoShape 977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7" name="AutoShape 978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8" name="Oval 979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9" name="Oval 980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48340" name="Oval 981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41" name="Rectangle 982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8129" name="Freeform 2"/>
          <p:cNvSpPr>
            <a:spLocks/>
          </p:cNvSpPr>
          <p:nvPr/>
        </p:nvSpPr>
        <p:spPr bwMode="auto">
          <a:xfrm>
            <a:off x="2592388" y="5749925"/>
            <a:ext cx="4027487" cy="939800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0001" h="10125">
                <a:moveTo>
                  <a:pt x="4" y="4039"/>
                </a:moveTo>
                <a:cubicBezTo>
                  <a:pt x="-29" y="2271"/>
                  <a:pt x="194" y="2100"/>
                  <a:pt x="715" y="1595"/>
                </a:cubicBezTo>
                <a:cubicBezTo>
                  <a:pt x="1236" y="1089"/>
                  <a:pt x="2417" y="1272"/>
                  <a:pt x="3130" y="1006"/>
                </a:cubicBezTo>
                <a:cubicBezTo>
                  <a:pt x="3843" y="740"/>
                  <a:pt x="4397" y="0"/>
                  <a:pt x="4995" y="0"/>
                </a:cubicBezTo>
                <a:cubicBezTo>
                  <a:pt x="5593" y="1"/>
                  <a:pt x="6206" y="926"/>
                  <a:pt x="6720" y="1009"/>
                </a:cubicBezTo>
                <a:cubicBezTo>
                  <a:pt x="7234" y="1092"/>
                  <a:pt x="7536" y="241"/>
                  <a:pt x="8082" y="497"/>
                </a:cubicBezTo>
                <a:cubicBezTo>
                  <a:pt x="8628" y="756"/>
                  <a:pt x="9854" y="442"/>
                  <a:pt x="9989" y="2989"/>
                </a:cubicBezTo>
                <a:cubicBezTo>
                  <a:pt x="10124" y="5536"/>
                  <a:pt x="9098" y="5742"/>
                  <a:pt x="8599" y="6797"/>
                </a:cubicBezTo>
                <a:cubicBezTo>
                  <a:pt x="8100" y="7852"/>
                  <a:pt x="7544" y="8981"/>
                  <a:pt x="6995" y="9322"/>
                </a:cubicBezTo>
                <a:cubicBezTo>
                  <a:pt x="6446" y="9663"/>
                  <a:pt x="5793" y="8957"/>
                  <a:pt x="5307" y="8843"/>
                </a:cubicBezTo>
                <a:cubicBezTo>
                  <a:pt x="4819" y="8726"/>
                  <a:pt x="4628" y="10048"/>
                  <a:pt x="4371" y="9912"/>
                </a:cubicBezTo>
                <a:cubicBezTo>
                  <a:pt x="4114" y="9775"/>
                  <a:pt x="3505" y="10355"/>
                  <a:pt x="3140" y="10019"/>
                </a:cubicBezTo>
                <a:cubicBezTo>
                  <a:pt x="2774" y="9683"/>
                  <a:pt x="2820" y="8138"/>
                  <a:pt x="2179" y="7895"/>
                </a:cubicBezTo>
                <a:cubicBezTo>
                  <a:pt x="1586" y="6800"/>
                  <a:pt x="1549" y="8137"/>
                  <a:pt x="1187" y="7495"/>
                </a:cubicBezTo>
                <a:cubicBezTo>
                  <a:pt x="825" y="6852"/>
                  <a:pt x="-7" y="6157"/>
                  <a:pt x="4" y="4039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8" name="Straight Connector 147"/>
          <p:cNvCxnSpPr/>
          <p:nvPr/>
        </p:nvCxnSpPr>
        <p:spPr>
          <a:xfrm flipV="1">
            <a:off x="3262941" y="5900738"/>
            <a:ext cx="1316038" cy="131762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3151816" y="6088063"/>
            <a:ext cx="2259013" cy="29845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3164516" y="6192838"/>
            <a:ext cx="714375" cy="2762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V="1">
            <a:off x="4182104" y="6386513"/>
            <a:ext cx="1247775" cy="8255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4842504" y="5934075"/>
            <a:ext cx="1057275" cy="1238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flipV="1">
            <a:off x="4126541" y="6088063"/>
            <a:ext cx="1790700" cy="29845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V="1">
            <a:off x="5453691" y="6116638"/>
            <a:ext cx="588963" cy="26987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4596441" y="5900738"/>
            <a:ext cx="814388" cy="401637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8261" name="Group 48260"/>
          <p:cNvGrpSpPr/>
          <p:nvPr/>
        </p:nvGrpSpPr>
        <p:grpSpPr>
          <a:xfrm>
            <a:off x="1526216" y="3003498"/>
            <a:ext cx="6978041" cy="1096962"/>
            <a:chOff x="1526216" y="3003498"/>
            <a:chExt cx="6978041" cy="1096962"/>
          </a:xfrm>
        </p:grpSpPr>
        <p:sp>
          <p:nvSpPr>
            <p:cNvPr id="48156" name="TextBox 399"/>
            <p:cNvSpPr txBox="1">
              <a:spLocks noChangeArrowheads="1"/>
            </p:cNvSpPr>
            <p:nvPr/>
          </p:nvSpPr>
          <p:spPr bwMode="auto">
            <a:xfrm>
              <a:off x="7714291" y="3628973"/>
              <a:ext cx="595313" cy="471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463"/>
                </a:lnSpc>
              </a:pPr>
              <a:r>
                <a:rPr lang="en-US" sz="1400"/>
                <a:t>data</a:t>
              </a:r>
            </a:p>
            <a:p>
              <a:pPr algn="ctr">
                <a:lnSpc>
                  <a:spcPts val="1463"/>
                </a:lnSpc>
              </a:pPr>
              <a:r>
                <a:rPr lang="en-US" sz="1400"/>
                <a:t>plane</a:t>
              </a:r>
            </a:p>
          </p:txBody>
        </p:sp>
        <p:sp>
          <p:nvSpPr>
            <p:cNvPr id="48157" name="TextBox 400"/>
            <p:cNvSpPr txBox="1">
              <a:spLocks noChangeArrowheads="1"/>
            </p:cNvSpPr>
            <p:nvPr/>
          </p:nvSpPr>
          <p:spPr bwMode="auto">
            <a:xfrm>
              <a:off x="7728579" y="3003498"/>
              <a:ext cx="709612" cy="471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463"/>
                </a:lnSpc>
              </a:pPr>
              <a:r>
                <a:rPr lang="en-US" sz="1400"/>
                <a:t>control</a:t>
              </a:r>
            </a:p>
            <a:p>
              <a:pPr algn="ctr">
                <a:lnSpc>
                  <a:spcPts val="1463"/>
                </a:lnSpc>
              </a:pPr>
              <a:r>
                <a:rPr lang="en-US" sz="1400"/>
                <a:t>plane</a:t>
              </a:r>
            </a:p>
          </p:txBody>
        </p:sp>
        <p:cxnSp>
          <p:nvCxnSpPr>
            <p:cNvPr id="302" name="Straight Connector 301"/>
            <p:cNvCxnSpPr/>
            <p:nvPr/>
          </p:nvCxnSpPr>
          <p:spPr bwMode="auto">
            <a:xfrm flipV="1">
              <a:off x="1526216" y="3579342"/>
              <a:ext cx="6978041" cy="12155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2436115" y="2735108"/>
            <a:ext cx="4296530" cy="320561"/>
            <a:chOff x="2433511" y="2792111"/>
            <a:chExt cx="4296530" cy="320561"/>
          </a:xfrm>
        </p:grpSpPr>
        <p:grpSp>
          <p:nvGrpSpPr>
            <p:cNvPr id="48311" name="Group 401"/>
            <p:cNvGrpSpPr>
              <a:grpSpLocks/>
            </p:cNvGrpSpPr>
            <p:nvPr/>
          </p:nvGrpSpPr>
          <p:grpSpPr bwMode="auto">
            <a:xfrm>
              <a:off x="2433511" y="2794083"/>
              <a:ext cx="349250" cy="317387"/>
              <a:chOff x="2931664" y="3912603"/>
              <a:chExt cx="430450" cy="329314"/>
            </a:xfrm>
          </p:grpSpPr>
          <p:sp>
            <p:nvSpPr>
              <p:cNvPr id="403" name="Rectangle 402"/>
              <p:cNvSpPr/>
              <p:nvPr/>
            </p:nvSpPr>
            <p:spPr>
              <a:xfrm>
                <a:off x="2937534" y="3912858"/>
                <a:ext cx="424580" cy="3294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04" name="Straight Connector 403"/>
              <p:cNvCxnSpPr/>
              <p:nvPr/>
            </p:nvCxnSpPr>
            <p:spPr>
              <a:xfrm>
                <a:off x="2931664" y="4005099"/>
                <a:ext cx="424581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Straight Connector 404"/>
              <p:cNvCxnSpPr/>
              <p:nvPr/>
            </p:nvCxnSpPr>
            <p:spPr>
              <a:xfrm>
                <a:off x="2931664" y="4067691"/>
                <a:ext cx="424581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Straight Connector 405"/>
              <p:cNvCxnSpPr>
                <a:stCxn id="403" idx="2"/>
              </p:cNvCxnSpPr>
              <p:nvPr/>
            </p:nvCxnSpPr>
            <p:spPr>
              <a:xfrm flipH="1" flipV="1">
                <a:off x="3148846" y="4005099"/>
                <a:ext cx="0" cy="23719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312" name="Group 406"/>
            <p:cNvGrpSpPr>
              <a:grpSpLocks/>
            </p:cNvGrpSpPr>
            <p:nvPr/>
          </p:nvGrpSpPr>
          <p:grpSpPr bwMode="auto">
            <a:xfrm>
              <a:off x="3348666" y="2792111"/>
              <a:ext cx="350838" cy="317387"/>
              <a:chOff x="2931664" y="3912603"/>
              <a:chExt cx="430450" cy="329314"/>
            </a:xfrm>
          </p:grpSpPr>
          <p:sp>
            <p:nvSpPr>
              <p:cNvPr id="408" name="Rectangle 407"/>
              <p:cNvSpPr/>
              <p:nvPr/>
            </p:nvSpPr>
            <p:spPr>
              <a:xfrm>
                <a:off x="2937508" y="3912861"/>
                <a:ext cx="424606" cy="3294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09" name="Straight Connector 408"/>
              <p:cNvCxnSpPr/>
              <p:nvPr/>
            </p:nvCxnSpPr>
            <p:spPr>
              <a:xfrm>
                <a:off x="2931664" y="4005102"/>
                <a:ext cx="42460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Straight Connector 409"/>
              <p:cNvCxnSpPr/>
              <p:nvPr/>
            </p:nvCxnSpPr>
            <p:spPr>
              <a:xfrm>
                <a:off x="2931664" y="4067694"/>
                <a:ext cx="42460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" name="Straight Connector 410"/>
              <p:cNvCxnSpPr>
                <a:stCxn id="408" idx="2"/>
              </p:cNvCxnSpPr>
              <p:nvPr/>
            </p:nvCxnSpPr>
            <p:spPr>
              <a:xfrm flipH="1" flipV="1">
                <a:off x="3147863" y="4005102"/>
                <a:ext cx="1947" cy="23719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313" name="Group 411"/>
            <p:cNvGrpSpPr>
              <a:grpSpLocks/>
            </p:cNvGrpSpPr>
            <p:nvPr/>
          </p:nvGrpSpPr>
          <p:grpSpPr bwMode="auto">
            <a:xfrm>
              <a:off x="4182104" y="2792111"/>
              <a:ext cx="350837" cy="317387"/>
              <a:chOff x="2931664" y="3912603"/>
              <a:chExt cx="430450" cy="329314"/>
            </a:xfrm>
          </p:grpSpPr>
          <p:sp>
            <p:nvSpPr>
              <p:cNvPr id="413" name="Rectangle 412"/>
              <p:cNvSpPr/>
              <p:nvPr/>
            </p:nvSpPr>
            <p:spPr>
              <a:xfrm>
                <a:off x="2937507" y="3912861"/>
                <a:ext cx="424607" cy="3294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14" name="Straight Connector 413"/>
              <p:cNvCxnSpPr/>
              <p:nvPr/>
            </p:nvCxnSpPr>
            <p:spPr>
              <a:xfrm>
                <a:off x="2931664" y="4005102"/>
                <a:ext cx="424607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5" name="Straight Connector 414"/>
              <p:cNvCxnSpPr/>
              <p:nvPr/>
            </p:nvCxnSpPr>
            <p:spPr>
              <a:xfrm>
                <a:off x="2931664" y="4067694"/>
                <a:ext cx="424607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6" name="Straight Connector 415"/>
              <p:cNvCxnSpPr>
                <a:stCxn id="413" idx="2"/>
              </p:cNvCxnSpPr>
              <p:nvPr/>
            </p:nvCxnSpPr>
            <p:spPr>
              <a:xfrm flipH="1" flipV="1">
                <a:off x="3147863" y="4005102"/>
                <a:ext cx="1948" cy="23719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314" name="Group 416"/>
            <p:cNvGrpSpPr>
              <a:grpSpLocks/>
            </p:cNvGrpSpPr>
            <p:nvPr/>
          </p:nvGrpSpPr>
          <p:grpSpPr bwMode="auto">
            <a:xfrm>
              <a:off x="5374316" y="2795285"/>
              <a:ext cx="349250" cy="317387"/>
              <a:chOff x="2931664" y="3912603"/>
              <a:chExt cx="430450" cy="329314"/>
            </a:xfrm>
          </p:grpSpPr>
          <p:sp>
            <p:nvSpPr>
              <p:cNvPr id="418" name="Rectangle 417"/>
              <p:cNvSpPr/>
              <p:nvPr/>
            </p:nvSpPr>
            <p:spPr>
              <a:xfrm>
                <a:off x="2937534" y="3912862"/>
                <a:ext cx="424580" cy="3294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19" name="Straight Connector 418"/>
              <p:cNvCxnSpPr/>
              <p:nvPr/>
            </p:nvCxnSpPr>
            <p:spPr>
              <a:xfrm>
                <a:off x="2931664" y="4005103"/>
                <a:ext cx="424581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Straight Connector 419"/>
              <p:cNvCxnSpPr/>
              <p:nvPr/>
            </p:nvCxnSpPr>
            <p:spPr>
              <a:xfrm>
                <a:off x="2931664" y="4067695"/>
                <a:ext cx="424581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/>
              <p:cNvCxnSpPr>
                <a:stCxn id="418" idx="2"/>
              </p:cNvCxnSpPr>
              <p:nvPr/>
            </p:nvCxnSpPr>
            <p:spPr>
              <a:xfrm flipH="1" flipV="1">
                <a:off x="3148846" y="4005103"/>
                <a:ext cx="0" cy="23719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315" name="Group 421"/>
            <p:cNvGrpSpPr>
              <a:grpSpLocks/>
            </p:cNvGrpSpPr>
            <p:nvPr/>
          </p:nvGrpSpPr>
          <p:grpSpPr bwMode="auto">
            <a:xfrm>
              <a:off x="6379204" y="2792111"/>
              <a:ext cx="350837" cy="317387"/>
              <a:chOff x="2931664" y="3912603"/>
              <a:chExt cx="430450" cy="329314"/>
            </a:xfrm>
          </p:grpSpPr>
          <p:sp>
            <p:nvSpPr>
              <p:cNvPr id="423" name="Rectangle 422"/>
              <p:cNvSpPr/>
              <p:nvPr/>
            </p:nvSpPr>
            <p:spPr>
              <a:xfrm>
                <a:off x="2937507" y="3912861"/>
                <a:ext cx="424607" cy="3294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24" name="Straight Connector 423"/>
              <p:cNvCxnSpPr/>
              <p:nvPr/>
            </p:nvCxnSpPr>
            <p:spPr>
              <a:xfrm>
                <a:off x="2931664" y="4005102"/>
                <a:ext cx="424607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5" name="Straight Connector 424"/>
              <p:cNvCxnSpPr/>
              <p:nvPr/>
            </p:nvCxnSpPr>
            <p:spPr>
              <a:xfrm>
                <a:off x="2931664" y="4067694"/>
                <a:ext cx="424607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Straight Connector 425"/>
              <p:cNvCxnSpPr>
                <a:stCxn id="423" idx="2"/>
              </p:cNvCxnSpPr>
              <p:nvPr/>
            </p:nvCxnSpPr>
            <p:spPr>
              <a:xfrm flipH="1" flipV="1">
                <a:off x="3147863" y="4005102"/>
                <a:ext cx="1948" cy="23719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260" name="Group 48259"/>
          <p:cNvGrpSpPr/>
          <p:nvPr/>
        </p:nvGrpSpPr>
        <p:grpSpPr>
          <a:xfrm>
            <a:off x="1856416" y="3709935"/>
            <a:ext cx="5211763" cy="2739614"/>
            <a:chOff x="1856416" y="3709935"/>
            <a:chExt cx="5211763" cy="2739614"/>
          </a:xfrm>
        </p:grpSpPr>
        <p:sp>
          <p:nvSpPr>
            <p:cNvPr id="268" name="Freeform 267"/>
            <p:cNvSpPr/>
            <p:nvPr/>
          </p:nvSpPr>
          <p:spPr>
            <a:xfrm>
              <a:off x="1876731" y="5330139"/>
              <a:ext cx="1280789" cy="759087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363082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325315"/>
                <a:gd name="connsiteY0" fmla="*/ 1160935 h 1160935"/>
                <a:gd name="connsiteX1" fmla="*/ 0 w 1325315"/>
                <a:gd name="connsiteY1" fmla="*/ 0 h 1160935"/>
                <a:gd name="connsiteX2" fmla="*/ 1040633 w 1325315"/>
                <a:gd name="connsiteY2" fmla="*/ 16785 h 1160935"/>
                <a:gd name="connsiteX3" fmla="*/ 1214315 w 1325315"/>
                <a:gd name="connsiteY3" fmla="*/ 1064597 h 1160935"/>
                <a:gd name="connsiteX4" fmla="*/ 448507 w 1325315"/>
                <a:gd name="connsiteY4" fmla="*/ 1160935 h 1160935"/>
                <a:gd name="connsiteX0" fmla="*/ 448507 w 1214315"/>
                <a:gd name="connsiteY0" fmla="*/ 1160935 h 1160935"/>
                <a:gd name="connsiteX1" fmla="*/ 0 w 1214315"/>
                <a:gd name="connsiteY1" fmla="*/ 0 h 1160935"/>
                <a:gd name="connsiteX2" fmla="*/ 1040633 w 1214315"/>
                <a:gd name="connsiteY2" fmla="*/ 16785 h 1160935"/>
                <a:gd name="connsiteX3" fmla="*/ 1214315 w 1214315"/>
                <a:gd name="connsiteY3" fmla="*/ 1064597 h 1160935"/>
                <a:gd name="connsiteX4" fmla="*/ 448507 w 1214315"/>
                <a:gd name="connsiteY4" fmla="*/ 1160935 h 1160935"/>
                <a:gd name="connsiteX0" fmla="*/ 448507 w 1214315"/>
                <a:gd name="connsiteY0" fmla="*/ 1160935 h 1160935"/>
                <a:gd name="connsiteX1" fmla="*/ 0 w 1214315"/>
                <a:gd name="connsiteY1" fmla="*/ 0 h 1160935"/>
                <a:gd name="connsiteX2" fmla="*/ 1040633 w 1214315"/>
                <a:gd name="connsiteY2" fmla="*/ 16785 h 1160935"/>
                <a:gd name="connsiteX3" fmla="*/ 1214315 w 1214315"/>
                <a:gd name="connsiteY3" fmla="*/ 1064597 h 1160935"/>
                <a:gd name="connsiteX4" fmla="*/ 448507 w 1214315"/>
                <a:gd name="connsiteY4" fmla="*/ 1160935 h 1160935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340486"/>
                <a:gd name="connsiteY0" fmla="*/ 921649 h 921649"/>
                <a:gd name="connsiteX1" fmla="*/ 0 w 1340486"/>
                <a:gd name="connsiteY1" fmla="*/ 51716 h 921649"/>
                <a:gd name="connsiteX2" fmla="*/ 1059218 w 1340486"/>
                <a:gd name="connsiteY2" fmla="*/ 355 h 921649"/>
                <a:gd name="connsiteX3" fmla="*/ 1340486 w 1340486"/>
                <a:gd name="connsiteY3" fmla="*/ 709789 h 921649"/>
                <a:gd name="connsiteX4" fmla="*/ 1060159 w 1340486"/>
                <a:gd name="connsiteY4" fmla="*/ 921649 h 921649"/>
                <a:gd name="connsiteX0" fmla="*/ 1060159 w 1340486"/>
                <a:gd name="connsiteY0" fmla="*/ 921649 h 921649"/>
                <a:gd name="connsiteX1" fmla="*/ 0 w 1340486"/>
                <a:gd name="connsiteY1" fmla="*/ 51716 h 921649"/>
                <a:gd name="connsiteX2" fmla="*/ 1059218 w 1340486"/>
                <a:gd name="connsiteY2" fmla="*/ 355 h 921649"/>
                <a:gd name="connsiteX3" fmla="*/ 1340486 w 1340486"/>
                <a:gd name="connsiteY3" fmla="*/ 709789 h 921649"/>
                <a:gd name="connsiteX4" fmla="*/ 1060159 w 1340486"/>
                <a:gd name="connsiteY4" fmla="*/ 921649 h 921649"/>
                <a:gd name="connsiteX0" fmla="*/ 1060159 w 1340486"/>
                <a:gd name="connsiteY0" fmla="*/ 921649 h 921649"/>
                <a:gd name="connsiteX1" fmla="*/ 0 w 1340486"/>
                <a:gd name="connsiteY1" fmla="*/ 51716 h 921649"/>
                <a:gd name="connsiteX2" fmla="*/ 1059218 w 1340486"/>
                <a:gd name="connsiteY2" fmla="*/ 355 h 921649"/>
                <a:gd name="connsiteX3" fmla="*/ 1340486 w 1340486"/>
                <a:gd name="connsiteY3" fmla="*/ 709789 h 921649"/>
                <a:gd name="connsiteX4" fmla="*/ 1060159 w 1340486"/>
                <a:gd name="connsiteY4" fmla="*/ 921649 h 921649"/>
                <a:gd name="connsiteX0" fmla="*/ 1025166 w 1340486"/>
                <a:gd name="connsiteY0" fmla="*/ 746482 h 746482"/>
                <a:gd name="connsiteX1" fmla="*/ 0 w 1340486"/>
                <a:gd name="connsiteY1" fmla="*/ 51716 h 746482"/>
                <a:gd name="connsiteX2" fmla="*/ 1059218 w 1340486"/>
                <a:gd name="connsiteY2" fmla="*/ 355 h 746482"/>
                <a:gd name="connsiteX3" fmla="*/ 1340486 w 1340486"/>
                <a:gd name="connsiteY3" fmla="*/ 709789 h 746482"/>
                <a:gd name="connsiteX4" fmla="*/ 1025166 w 1340486"/>
                <a:gd name="connsiteY4" fmla="*/ 746482 h 746482"/>
                <a:gd name="connsiteX0" fmla="*/ 1025166 w 1340486"/>
                <a:gd name="connsiteY0" fmla="*/ 746482 h 746482"/>
                <a:gd name="connsiteX1" fmla="*/ 0 w 1340486"/>
                <a:gd name="connsiteY1" fmla="*/ 51716 h 746482"/>
                <a:gd name="connsiteX2" fmla="*/ 1059218 w 1340486"/>
                <a:gd name="connsiteY2" fmla="*/ 355 h 746482"/>
                <a:gd name="connsiteX3" fmla="*/ 1340486 w 1340486"/>
                <a:gd name="connsiteY3" fmla="*/ 709789 h 746482"/>
                <a:gd name="connsiteX4" fmla="*/ 1025166 w 1340486"/>
                <a:gd name="connsiteY4" fmla="*/ 746482 h 746482"/>
                <a:gd name="connsiteX0" fmla="*/ 965179 w 1280499"/>
                <a:gd name="connsiteY0" fmla="*/ 759828 h 759828"/>
                <a:gd name="connsiteX1" fmla="*/ 0 w 1280499"/>
                <a:gd name="connsiteY1" fmla="*/ 0 h 759828"/>
                <a:gd name="connsiteX2" fmla="*/ 999231 w 1280499"/>
                <a:gd name="connsiteY2" fmla="*/ 13701 h 759828"/>
                <a:gd name="connsiteX3" fmla="*/ 1280499 w 1280499"/>
                <a:gd name="connsiteY3" fmla="*/ 723135 h 759828"/>
                <a:gd name="connsiteX4" fmla="*/ 965179 w 1280499"/>
                <a:gd name="connsiteY4" fmla="*/ 759828 h 759828"/>
                <a:gd name="connsiteX0" fmla="*/ 965179 w 1280499"/>
                <a:gd name="connsiteY0" fmla="*/ 759828 h 759828"/>
                <a:gd name="connsiteX1" fmla="*/ 0 w 1280499"/>
                <a:gd name="connsiteY1" fmla="*/ 0 h 759828"/>
                <a:gd name="connsiteX2" fmla="*/ 999231 w 1280499"/>
                <a:gd name="connsiteY2" fmla="*/ 13701 h 759828"/>
                <a:gd name="connsiteX3" fmla="*/ 1280499 w 1280499"/>
                <a:gd name="connsiteY3" fmla="*/ 723135 h 759828"/>
                <a:gd name="connsiteX4" fmla="*/ 965179 w 1280499"/>
                <a:gd name="connsiteY4" fmla="*/ 759828 h 759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0499" h="759828">
                  <a:moveTo>
                    <a:pt x="965179" y="759828"/>
                  </a:moveTo>
                  <a:cubicBezTo>
                    <a:pt x="301565" y="231725"/>
                    <a:pt x="628999" y="498939"/>
                    <a:pt x="0" y="0"/>
                  </a:cubicBezTo>
                  <a:lnTo>
                    <a:pt x="999231" y="13701"/>
                  </a:lnTo>
                  <a:cubicBezTo>
                    <a:pt x="1112985" y="379881"/>
                    <a:pt x="1055867" y="236107"/>
                    <a:pt x="1280499" y="723135"/>
                  </a:cubicBezTo>
                  <a:cubicBezTo>
                    <a:pt x="1186079" y="728668"/>
                    <a:pt x="1127207" y="701414"/>
                    <a:pt x="965179" y="759828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2" name="Freeform 271"/>
            <p:cNvSpPr/>
            <p:nvPr/>
          </p:nvSpPr>
          <p:spPr>
            <a:xfrm>
              <a:off x="6202668" y="5429198"/>
              <a:ext cx="865511" cy="553828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23004 w 954755"/>
                <a:gd name="connsiteY0" fmla="*/ 943771 h 976186"/>
                <a:gd name="connsiteX1" fmla="*/ 455145 w 954755"/>
                <a:gd name="connsiteY1" fmla="*/ 11688 h 976186"/>
                <a:gd name="connsiteX2" fmla="*/ 954755 w 954755"/>
                <a:gd name="connsiteY2" fmla="*/ 0 h 976186"/>
                <a:gd name="connsiteX3" fmla="*/ 728484 w 954755"/>
                <a:gd name="connsiteY3" fmla="*/ 976186 h 976186"/>
                <a:gd name="connsiteX4" fmla="*/ 23004 w 954755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56363"/>
                <a:gd name="connsiteY0" fmla="*/ 932083 h 954654"/>
                <a:gd name="connsiteX1" fmla="*/ 432141 w 956363"/>
                <a:gd name="connsiteY1" fmla="*/ 0 h 954654"/>
                <a:gd name="connsiteX2" fmla="*/ 956363 w 956363"/>
                <a:gd name="connsiteY2" fmla="*/ 12924 h 954654"/>
                <a:gd name="connsiteX3" fmla="*/ 183705 w 956363"/>
                <a:gd name="connsiteY3" fmla="*/ 954654 h 954654"/>
                <a:gd name="connsiteX4" fmla="*/ 0 w 956363"/>
                <a:gd name="connsiteY4" fmla="*/ 932083 h 954654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1011379"/>
                <a:gd name="connsiteY0" fmla="*/ 605727 h 758185"/>
                <a:gd name="connsiteX1" fmla="*/ 490915 w 1011379"/>
                <a:gd name="connsiteY1" fmla="*/ 13939 h 758185"/>
                <a:gd name="connsiteX2" fmla="*/ 1011379 w 1011379"/>
                <a:gd name="connsiteY2" fmla="*/ 563 h 758185"/>
                <a:gd name="connsiteX3" fmla="*/ 268780 w 1011379"/>
                <a:gd name="connsiteY3" fmla="*/ 758185 h 758185"/>
                <a:gd name="connsiteX4" fmla="*/ 0 w 1011379"/>
                <a:gd name="connsiteY4" fmla="*/ 605727 h 758185"/>
                <a:gd name="connsiteX0" fmla="*/ 0 w 1011379"/>
                <a:gd name="connsiteY0" fmla="*/ 605727 h 648280"/>
                <a:gd name="connsiteX1" fmla="*/ 490915 w 1011379"/>
                <a:gd name="connsiteY1" fmla="*/ 13939 h 648280"/>
                <a:gd name="connsiteX2" fmla="*/ 1011379 w 1011379"/>
                <a:gd name="connsiteY2" fmla="*/ 563 h 648280"/>
                <a:gd name="connsiteX3" fmla="*/ 198718 w 1011379"/>
                <a:gd name="connsiteY3" fmla="*/ 648280 h 648280"/>
                <a:gd name="connsiteX4" fmla="*/ 0 w 1011379"/>
                <a:gd name="connsiteY4" fmla="*/ 605727 h 648280"/>
                <a:gd name="connsiteX0" fmla="*/ 0 w 1011379"/>
                <a:gd name="connsiteY0" fmla="*/ 605727 h 648280"/>
                <a:gd name="connsiteX1" fmla="*/ 490915 w 1011379"/>
                <a:gd name="connsiteY1" fmla="*/ 13939 h 648280"/>
                <a:gd name="connsiteX2" fmla="*/ 1011379 w 1011379"/>
                <a:gd name="connsiteY2" fmla="*/ 563 h 648280"/>
                <a:gd name="connsiteX3" fmla="*/ 198718 w 1011379"/>
                <a:gd name="connsiteY3" fmla="*/ 648280 h 648280"/>
                <a:gd name="connsiteX4" fmla="*/ 0 w 1011379"/>
                <a:gd name="connsiteY4" fmla="*/ 605727 h 648280"/>
                <a:gd name="connsiteX0" fmla="*/ 0 w 1011379"/>
                <a:gd name="connsiteY0" fmla="*/ 605727 h 648280"/>
                <a:gd name="connsiteX1" fmla="*/ 490915 w 1011379"/>
                <a:gd name="connsiteY1" fmla="*/ 13939 h 648280"/>
                <a:gd name="connsiteX2" fmla="*/ 1011379 w 1011379"/>
                <a:gd name="connsiteY2" fmla="*/ 563 h 648280"/>
                <a:gd name="connsiteX3" fmla="*/ 198718 w 1011379"/>
                <a:gd name="connsiteY3" fmla="*/ 648280 h 648280"/>
                <a:gd name="connsiteX4" fmla="*/ 0 w 1011379"/>
                <a:gd name="connsiteY4" fmla="*/ 605727 h 648280"/>
                <a:gd name="connsiteX0" fmla="*/ 0 w 1011379"/>
                <a:gd name="connsiteY0" fmla="*/ 605727 h 605727"/>
                <a:gd name="connsiteX1" fmla="*/ 490915 w 1011379"/>
                <a:gd name="connsiteY1" fmla="*/ 13939 h 605727"/>
                <a:gd name="connsiteX2" fmla="*/ 1011379 w 1011379"/>
                <a:gd name="connsiteY2" fmla="*/ 563 h 605727"/>
                <a:gd name="connsiteX3" fmla="*/ 318823 w 1011379"/>
                <a:gd name="connsiteY3" fmla="*/ 553361 h 605727"/>
                <a:gd name="connsiteX4" fmla="*/ 0 w 1011379"/>
                <a:gd name="connsiteY4" fmla="*/ 605727 h 605727"/>
                <a:gd name="connsiteX0" fmla="*/ 0 w 866251"/>
                <a:gd name="connsiteY0" fmla="*/ 540783 h 553361"/>
                <a:gd name="connsiteX1" fmla="*/ 345787 w 866251"/>
                <a:gd name="connsiteY1" fmla="*/ 13939 h 553361"/>
                <a:gd name="connsiteX2" fmla="*/ 866251 w 866251"/>
                <a:gd name="connsiteY2" fmla="*/ 563 h 553361"/>
                <a:gd name="connsiteX3" fmla="*/ 173695 w 866251"/>
                <a:gd name="connsiteY3" fmla="*/ 553361 h 553361"/>
                <a:gd name="connsiteX4" fmla="*/ 0 w 866251"/>
                <a:gd name="connsiteY4" fmla="*/ 540783 h 553361"/>
                <a:gd name="connsiteX0" fmla="*/ 0 w 866251"/>
                <a:gd name="connsiteY0" fmla="*/ 540783 h 553361"/>
                <a:gd name="connsiteX1" fmla="*/ 345787 w 866251"/>
                <a:gd name="connsiteY1" fmla="*/ 13939 h 553361"/>
                <a:gd name="connsiteX2" fmla="*/ 866251 w 866251"/>
                <a:gd name="connsiteY2" fmla="*/ 563 h 553361"/>
                <a:gd name="connsiteX3" fmla="*/ 173695 w 866251"/>
                <a:gd name="connsiteY3" fmla="*/ 553361 h 553361"/>
                <a:gd name="connsiteX4" fmla="*/ 0 w 866251"/>
                <a:gd name="connsiteY4" fmla="*/ 540783 h 553361"/>
                <a:gd name="connsiteX0" fmla="*/ 0 w 866251"/>
                <a:gd name="connsiteY0" fmla="*/ 540783 h 553361"/>
                <a:gd name="connsiteX1" fmla="*/ 345787 w 866251"/>
                <a:gd name="connsiteY1" fmla="*/ 13939 h 553361"/>
                <a:gd name="connsiteX2" fmla="*/ 866251 w 866251"/>
                <a:gd name="connsiteY2" fmla="*/ 563 h 553361"/>
                <a:gd name="connsiteX3" fmla="*/ 173695 w 866251"/>
                <a:gd name="connsiteY3" fmla="*/ 553361 h 553361"/>
                <a:gd name="connsiteX4" fmla="*/ 0 w 866251"/>
                <a:gd name="connsiteY4" fmla="*/ 540783 h 553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6251" h="553361">
                  <a:moveTo>
                    <a:pt x="0" y="540783"/>
                  </a:moveTo>
                  <a:cubicBezTo>
                    <a:pt x="274887" y="134762"/>
                    <a:pt x="159176" y="337938"/>
                    <a:pt x="345787" y="13939"/>
                  </a:cubicBezTo>
                  <a:cubicBezTo>
                    <a:pt x="520528" y="18247"/>
                    <a:pt x="691510" y="-3745"/>
                    <a:pt x="866251" y="563"/>
                  </a:cubicBezTo>
                  <a:cubicBezTo>
                    <a:pt x="252709" y="502795"/>
                    <a:pt x="640047" y="209256"/>
                    <a:pt x="173695" y="553361"/>
                  </a:cubicBezTo>
                  <a:cubicBezTo>
                    <a:pt x="39410" y="524725"/>
                    <a:pt x="196198" y="539317"/>
                    <a:pt x="0" y="540783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3" name="Freeform 272"/>
            <p:cNvSpPr/>
            <p:nvPr/>
          </p:nvSpPr>
          <p:spPr>
            <a:xfrm>
              <a:off x="5378281" y="5449835"/>
              <a:ext cx="675485" cy="896777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27977 w 802211"/>
                <a:gd name="connsiteY0" fmla="*/ 815791 h 976186"/>
                <a:gd name="connsiteX1" fmla="*/ 302601 w 802211"/>
                <a:gd name="connsiteY1" fmla="*/ 11688 h 976186"/>
                <a:gd name="connsiteX2" fmla="*/ 802211 w 802211"/>
                <a:gd name="connsiteY2" fmla="*/ 0 h 976186"/>
                <a:gd name="connsiteX3" fmla="*/ 575940 w 802211"/>
                <a:gd name="connsiteY3" fmla="*/ 976186 h 976186"/>
                <a:gd name="connsiteX4" fmla="*/ 27977 w 802211"/>
                <a:gd name="connsiteY4" fmla="*/ 815791 h 976186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28714 h 828714"/>
                <a:gd name="connsiteX1" fmla="*/ 302601 w 802211"/>
                <a:gd name="connsiteY1" fmla="*/ 0 h 828714"/>
                <a:gd name="connsiteX2" fmla="*/ 802211 w 802211"/>
                <a:gd name="connsiteY2" fmla="*/ 12923 h 828714"/>
                <a:gd name="connsiteX3" fmla="*/ 236294 w 802211"/>
                <a:gd name="connsiteY3" fmla="*/ 821751 h 828714"/>
                <a:gd name="connsiteX4" fmla="*/ 27977 w 802211"/>
                <a:gd name="connsiteY4" fmla="*/ 828714 h 828714"/>
                <a:gd name="connsiteX0" fmla="*/ 56213 w 830447"/>
                <a:gd name="connsiteY0" fmla="*/ 828714 h 828714"/>
                <a:gd name="connsiteX1" fmla="*/ 330837 w 830447"/>
                <a:gd name="connsiteY1" fmla="*/ 0 h 828714"/>
                <a:gd name="connsiteX2" fmla="*/ 830447 w 830447"/>
                <a:gd name="connsiteY2" fmla="*/ 12923 h 828714"/>
                <a:gd name="connsiteX3" fmla="*/ 264530 w 830447"/>
                <a:gd name="connsiteY3" fmla="*/ 821751 h 828714"/>
                <a:gd name="connsiteX4" fmla="*/ 56213 w 830447"/>
                <a:gd name="connsiteY4" fmla="*/ 828714 h 828714"/>
                <a:gd name="connsiteX0" fmla="*/ 64130 w 789139"/>
                <a:gd name="connsiteY0" fmla="*/ 794258 h 821751"/>
                <a:gd name="connsiteX1" fmla="*/ 289529 w 789139"/>
                <a:gd name="connsiteY1" fmla="*/ 0 h 821751"/>
                <a:gd name="connsiteX2" fmla="*/ 789139 w 789139"/>
                <a:gd name="connsiteY2" fmla="*/ 12923 h 821751"/>
                <a:gd name="connsiteX3" fmla="*/ 223222 w 789139"/>
                <a:gd name="connsiteY3" fmla="*/ 821751 h 821751"/>
                <a:gd name="connsiteX4" fmla="*/ 64130 w 789139"/>
                <a:gd name="connsiteY4" fmla="*/ 794258 h 821751"/>
                <a:gd name="connsiteX0" fmla="*/ 0 w 725009"/>
                <a:gd name="connsiteY0" fmla="*/ 794258 h 821751"/>
                <a:gd name="connsiteX1" fmla="*/ 225399 w 725009"/>
                <a:gd name="connsiteY1" fmla="*/ 0 h 821751"/>
                <a:gd name="connsiteX2" fmla="*/ 725009 w 725009"/>
                <a:gd name="connsiteY2" fmla="*/ 12923 h 821751"/>
                <a:gd name="connsiteX3" fmla="*/ 159092 w 725009"/>
                <a:gd name="connsiteY3" fmla="*/ 821751 h 821751"/>
                <a:gd name="connsiteX4" fmla="*/ 0 w 725009"/>
                <a:gd name="connsiteY4" fmla="*/ 794258 h 82175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422433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497"/>
                <a:gd name="connsiteY0" fmla="*/ 1279028 h 1306521"/>
                <a:gd name="connsiteX1" fmla="*/ 225399 w 725497"/>
                <a:gd name="connsiteY1" fmla="*/ 75260 h 1306521"/>
                <a:gd name="connsiteX2" fmla="*/ 396193 w 725497"/>
                <a:gd name="connsiteY2" fmla="*/ 156799 h 1306521"/>
                <a:gd name="connsiteX3" fmla="*/ 725009 w 725497"/>
                <a:gd name="connsiteY3" fmla="*/ 205042 h 1306521"/>
                <a:gd name="connsiteX4" fmla="*/ 159092 w 725497"/>
                <a:gd name="connsiteY4" fmla="*/ 1306521 h 1306521"/>
                <a:gd name="connsiteX5" fmla="*/ 0 w 725497"/>
                <a:gd name="connsiteY5" fmla="*/ 1279028 h 1306521"/>
                <a:gd name="connsiteX0" fmla="*/ 0 w 725239"/>
                <a:gd name="connsiteY0" fmla="*/ 1295668 h 1323161"/>
                <a:gd name="connsiteX1" fmla="*/ 225399 w 725239"/>
                <a:gd name="connsiteY1" fmla="*/ 91900 h 1323161"/>
                <a:gd name="connsiteX2" fmla="*/ 725009 w 725239"/>
                <a:gd name="connsiteY2" fmla="*/ 221682 h 1323161"/>
                <a:gd name="connsiteX3" fmla="*/ 159092 w 725239"/>
                <a:gd name="connsiteY3" fmla="*/ 1323161 h 1323161"/>
                <a:gd name="connsiteX4" fmla="*/ 0 w 725239"/>
                <a:gd name="connsiteY4" fmla="*/ 1295668 h 1323161"/>
                <a:gd name="connsiteX0" fmla="*/ 0 w 725221"/>
                <a:gd name="connsiteY0" fmla="*/ 1210552 h 1238045"/>
                <a:gd name="connsiteX1" fmla="*/ 191583 w 725221"/>
                <a:gd name="connsiteY1" fmla="*/ 153319 h 1238045"/>
                <a:gd name="connsiteX2" fmla="*/ 725009 w 725221"/>
                <a:gd name="connsiteY2" fmla="*/ 136566 h 1238045"/>
                <a:gd name="connsiteX3" fmla="*/ 159092 w 725221"/>
                <a:gd name="connsiteY3" fmla="*/ 1238045 h 1238045"/>
                <a:gd name="connsiteX4" fmla="*/ 0 w 725221"/>
                <a:gd name="connsiteY4" fmla="*/ 1210552 h 1238045"/>
                <a:gd name="connsiteX0" fmla="*/ 0 w 725305"/>
                <a:gd name="connsiteY0" fmla="*/ 1158512 h 1186005"/>
                <a:gd name="connsiteX1" fmla="*/ 191583 w 725305"/>
                <a:gd name="connsiteY1" fmla="*/ 101279 h 1186005"/>
                <a:gd name="connsiteX2" fmla="*/ 725009 w 725305"/>
                <a:gd name="connsiteY2" fmla="*/ 84526 h 1186005"/>
                <a:gd name="connsiteX3" fmla="*/ 159092 w 725305"/>
                <a:gd name="connsiteY3" fmla="*/ 1186005 h 1186005"/>
                <a:gd name="connsiteX4" fmla="*/ 0 w 725305"/>
                <a:gd name="connsiteY4" fmla="*/ 1158512 h 1186005"/>
                <a:gd name="connsiteX0" fmla="*/ 0 w 725009"/>
                <a:gd name="connsiteY0" fmla="*/ 1073986 h 1101479"/>
                <a:gd name="connsiteX1" fmla="*/ 191583 w 725009"/>
                <a:gd name="connsiteY1" fmla="*/ 16753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074607"/>
                <a:gd name="connsiteX1" fmla="*/ 206612 w 725009"/>
                <a:gd name="connsiteY1" fmla="*/ 1724 h 1074607"/>
                <a:gd name="connsiteX2" fmla="*/ 725009 w 725009"/>
                <a:gd name="connsiteY2" fmla="*/ 0 h 1074607"/>
                <a:gd name="connsiteX3" fmla="*/ 229048 w 725009"/>
                <a:gd name="connsiteY3" fmla="*/ 886531 h 1074607"/>
                <a:gd name="connsiteX4" fmla="*/ 0 w 725009"/>
                <a:gd name="connsiteY4" fmla="*/ 1073986 h 1074607"/>
                <a:gd name="connsiteX0" fmla="*/ 0 w 725009"/>
                <a:gd name="connsiteY0" fmla="*/ 1073986 h 1074607"/>
                <a:gd name="connsiteX1" fmla="*/ 206612 w 725009"/>
                <a:gd name="connsiteY1" fmla="*/ 1724 h 1074607"/>
                <a:gd name="connsiteX2" fmla="*/ 725009 w 725009"/>
                <a:gd name="connsiteY2" fmla="*/ 0 h 1074607"/>
                <a:gd name="connsiteX3" fmla="*/ 229048 w 725009"/>
                <a:gd name="connsiteY3" fmla="*/ 886531 h 1074607"/>
                <a:gd name="connsiteX4" fmla="*/ 0 w 725009"/>
                <a:gd name="connsiteY4" fmla="*/ 1073986 h 1074607"/>
                <a:gd name="connsiteX0" fmla="*/ 0 w 675040"/>
                <a:gd name="connsiteY0" fmla="*/ 894029 h 896577"/>
                <a:gd name="connsiteX1" fmla="*/ 156643 w 675040"/>
                <a:gd name="connsiteY1" fmla="*/ 1724 h 896577"/>
                <a:gd name="connsiteX2" fmla="*/ 675040 w 675040"/>
                <a:gd name="connsiteY2" fmla="*/ 0 h 896577"/>
                <a:gd name="connsiteX3" fmla="*/ 179079 w 675040"/>
                <a:gd name="connsiteY3" fmla="*/ 886531 h 896577"/>
                <a:gd name="connsiteX4" fmla="*/ 0 w 675040"/>
                <a:gd name="connsiteY4" fmla="*/ 894029 h 896577"/>
                <a:gd name="connsiteX0" fmla="*/ 0 w 675040"/>
                <a:gd name="connsiteY0" fmla="*/ 894029 h 896577"/>
                <a:gd name="connsiteX1" fmla="*/ 186623 w 675040"/>
                <a:gd name="connsiteY1" fmla="*/ 1724 h 896577"/>
                <a:gd name="connsiteX2" fmla="*/ 675040 w 675040"/>
                <a:gd name="connsiteY2" fmla="*/ 0 h 896577"/>
                <a:gd name="connsiteX3" fmla="*/ 179079 w 675040"/>
                <a:gd name="connsiteY3" fmla="*/ 886531 h 896577"/>
                <a:gd name="connsiteX4" fmla="*/ 0 w 675040"/>
                <a:gd name="connsiteY4" fmla="*/ 894029 h 896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5040" h="896577">
                  <a:moveTo>
                    <a:pt x="0" y="894029"/>
                  </a:moveTo>
                  <a:cubicBezTo>
                    <a:pt x="95638" y="409857"/>
                    <a:pt x="76811" y="618448"/>
                    <a:pt x="186623" y="1724"/>
                  </a:cubicBezTo>
                  <a:cubicBezTo>
                    <a:pt x="431451" y="14348"/>
                    <a:pt x="449377" y="35256"/>
                    <a:pt x="675040" y="0"/>
                  </a:cubicBezTo>
                  <a:cubicBezTo>
                    <a:pt x="276172" y="749497"/>
                    <a:pt x="462801" y="344746"/>
                    <a:pt x="179079" y="886531"/>
                  </a:cubicBezTo>
                  <a:cubicBezTo>
                    <a:pt x="44794" y="857895"/>
                    <a:pt x="92525" y="908114"/>
                    <a:pt x="0" y="89402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4" name="Freeform 273"/>
            <p:cNvSpPr/>
            <p:nvPr/>
          </p:nvSpPr>
          <p:spPr>
            <a:xfrm>
              <a:off x="4340854" y="5470471"/>
              <a:ext cx="514350" cy="401843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503138"/>
                <a:gd name="connsiteY0" fmla="*/ 961687 h 964568"/>
                <a:gd name="connsiteX1" fmla="*/ 0 w 503138"/>
                <a:gd name="connsiteY1" fmla="*/ 70 h 964568"/>
                <a:gd name="connsiteX2" fmla="*/ 503138 w 503138"/>
                <a:gd name="connsiteY2" fmla="*/ 154187 h 964568"/>
                <a:gd name="connsiteX3" fmla="*/ 273339 w 503138"/>
                <a:gd name="connsiteY3" fmla="*/ 964568 h 964568"/>
                <a:gd name="connsiteX4" fmla="*/ 197928 w 503138"/>
                <a:gd name="connsiteY4" fmla="*/ 961687 h 964568"/>
                <a:gd name="connsiteX0" fmla="*/ 201456 w 506666"/>
                <a:gd name="connsiteY0" fmla="*/ 807500 h 810381"/>
                <a:gd name="connsiteX1" fmla="*/ 0 w 506666"/>
                <a:gd name="connsiteY1" fmla="*/ 15216 h 810381"/>
                <a:gd name="connsiteX2" fmla="*/ 506666 w 506666"/>
                <a:gd name="connsiteY2" fmla="*/ 0 h 810381"/>
                <a:gd name="connsiteX3" fmla="*/ 276867 w 506666"/>
                <a:gd name="connsiteY3" fmla="*/ 810381 h 810381"/>
                <a:gd name="connsiteX4" fmla="*/ 201456 w 506666"/>
                <a:gd name="connsiteY4" fmla="*/ 807500 h 810381"/>
                <a:gd name="connsiteX0" fmla="*/ 201456 w 506666"/>
                <a:gd name="connsiteY0" fmla="*/ 807500 h 811593"/>
                <a:gd name="connsiteX1" fmla="*/ 0 w 506666"/>
                <a:gd name="connsiteY1" fmla="*/ 15216 h 811593"/>
                <a:gd name="connsiteX2" fmla="*/ 506666 w 506666"/>
                <a:gd name="connsiteY2" fmla="*/ 0 h 811593"/>
                <a:gd name="connsiteX3" fmla="*/ 276867 w 506666"/>
                <a:gd name="connsiteY3" fmla="*/ 810381 h 811593"/>
                <a:gd name="connsiteX4" fmla="*/ 201456 w 506666"/>
                <a:gd name="connsiteY4" fmla="*/ 807500 h 811593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276867 w 506666"/>
                <a:gd name="connsiteY3" fmla="*/ 81038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789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789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45472 w 559302"/>
                <a:gd name="connsiteY0" fmla="*/ 807500 h 807500"/>
                <a:gd name="connsiteX1" fmla="*/ 52636 w 559302"/>
                <a:gd name="connsiteY1" fmla="*/ 7896 h 807500"/>
                <a:gd name="connsiteX2" fmla="*/ 559302 w 559302"/>
                <a:gd name="connsiteY2" fmla="*/ 0 h 807500"/>
                <a:gd name="connsiteX3" fmla="*/ 384402 w 559302"/>
                <a:gd name="connsiteY3" fmla="*/ 803061 h 807500"/>
                <a:gd name="connsiteX4" fmla="*/ 45472 w 559302"/>
                <a:gd name="connsiteY4" fmla="*/ 807500 h 807500"/>
                <a:gd name="connsiteX0" fmla="*/ 21974 w 535804"/>
                <a:gd name="connsiteY0" fmla="*/ 807500 h 807500"/>
                <a:gd name="connsiteX1" fmla="*/ 29138 w 535804"/>
                <a:gd name="connsiteY1" fmla="*/ 7896 h 807500"/>
                <a:gd name="connsiteX2" fmla="*/ 535804 w 535804"/>
                <a:gd name="connsiteY2" fmla="*/ 0 h 807500"/>
                <a:gd name="connsiteX3" fmla="*/ 360904 w 535804"/>
                <a:gd name="connsiteY3" fmla="*/ 803061 h 807500"/>
                <a:gd name="connsiteX4" fmla="*/ 21974 w 535804"/>
                <a:gd name="connsiteY4" fmla="*/ 807500 h 807500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30473"/>
                <a:gd name="connsiteX1" fmla="*/ 0 w 506666"/>
                <a:gd name="connsiteY1" fmla="*/ 7896 h 830473"/>
                <a:gd name="connsiteX2" fmla="*/ 506666 w 506666"/>
                <a:gd name="connsiteY2" fmla="*/ 0 h 830473"/>
                <a:gd name="connsiteX3" fmla="*/ 331766 w 506666"/>
                <a:gd name="connsiteY3" fmla="*/ 828681 h 830473"/>
                <a:gd name="connsiteX4" fmla="*/ 128256 w 506666"/>
                <a:gd name="connsiteY4" fmla="*/ 829461 h 830473"/>
                <a:gd name="connsiteX0" fmla="*/ 128256 w 506666"/>
                <a:gd name="connsiteY0" fmla="*/ 829461 h 830473"/>
                <a:gd name="connsiteX1" fmla="*/ 0 w 506666"/>
                <a:gd name="connsiteY1" fmla="*/ 7896 h 830473"/>
                <a:gd name="connsiteX2" fmla="*/ 506666 w 506666"/>
                <a:gd name="connsiteY2" fmla="*/ 0 h 830473"/>
                <a:gd name="connsiteX3" fmla="*/ 331766 w 506666"/>
                <a:gd name="connsiteY3" fmla="*/ 828681 h 830473"/>
                <a:gd name="connsiteX4" fmla="*/ 128256 w 506666"/>
                <a:gd name="connsiteY4" fmla="*/ 829461 h 830473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  <a:gd name="connsiteX0" fmla="*/ 135770 w 514180"/>
                <a:gd name="connsiteY0" fmla="*/ 577341 h 577341"/>
                <a:gd name="connsiteX1" fmla="*/ 0 w 514180"/>
                <a:gd name="connsiteY1" fmla="*/ 0 h 577341"/>
                <a:gd name="connsiteX2" fmla="*/ 514180 w 514180"/>
                <a:gd name="connsiteY2" fmla="*/ 10891 h 577341"/>
                <a:gd name="connsiteX3" fmla="*/ 404259 w 514180"/>
                <a:gd name="connsiteY3" fmla="*/ 386400 h 577341"/>
                <a:gd name="connsiteX4" fmla="*/ 135770 w 514180"/>
                <a:gd name="connsiteY4" fmla="*/ 577341 h 577341"/>
                <a:gd name="connsiteX0" fmla="*/ 100781 w 514180"/>
                <a:gd name="connsiteY0" fmla="*/ 432218 h 432218"/>
                <a:gd name="connsiteX1" fmla="*/ 0 w 514180"/>
                <a:gd name="connsiteY1" fmla="*/ 0 h 432218"/>
                <a:gd name="connsiteX2" fmla="*/ 514180 w 514180"/>
                <a:gd name="connsiteY2" fmla="*/ 10891 h 432218"/>
                <a:gd name="connsiteX3" fmla="*/ 404259 w 514180"/>
                <a:gd name="connsiteY3" fmla="*/ 386400 h 432218"/>
                <a:gd name="connsiteX4" fmla="*/ 100781 w 514180"/>
                <a:gd name="connsiteY4" fmla="*/ 432218 h 432218"/>
                <a:gd name="connsiteX0" fmla="*/ 100781 w 514180"/>
                <a:gd name="connsiteY0" fmla="*/ 432218 h 432218"/>
                <a:gd name="connsiteX1" fmla="*/ 0 w 514180"/>
                <a:gd name="connsiteY1" fmla="*/ 0 h 432218"/>
                <a:gd name="connsiteX2" fmla="*/ 514180 w 514180"/>
                <a:gd name="connsiteY2" fmla="*/ 10891 h 432218"/>
                <a:gd name="connsiteX3" fmla="*/ 404259 w 514180"/>
                <a:gd name="connsiteY3" fmla="*/ 386400 h 432218"/>
                <a:gd name="connsiteX4" fmla="*/ 100781 w 514180"/>
                <a:gd name="connsiteY4" fmla="*/ 432218 h 432218"/>
                <a:gd name="connsiteX0" fmla="*/ 100781 w 514180"/>
                <a:gd name="connsiteY0" fmla="*/ 402193 h 402193"/>
                <a:gd name="connsiteX1" fmla="*/ 0 w 514180"/>
                <a:gd name="connsiteY1" fmla="*/ 0 h 402193"/>
                <a:gd name="connsiteX2" fmla="*/ 514180 w 514180"/>
                <a:gd name="connsiteY2" fmla="*/ 10891 h 402193"/>
                <a:gd name="connsiteX3" fmla="*/ 404259 w 514180"/>
                <a:gd name="connsiteY3" fmla="*/ 386400 h 402193"/>
                <a:gd name="connsiteX4" fmla="*/ 100781 w 514180"/>
                <a:gd name="connsiteY4" fmla="*/ 402193 h 402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4180" h="402193">
                  <a:moveTo>
                    <a:pt x="100781" y="402193"/>
                  </a:moveTo>
                  <a:cubicBezTo>
                    <a:pt x="60584" y="194221"/>
                    <a:pt x="96631" y="442038"/>
                    <a:pt x="0" y="0"/>
                  </a:cubicBezTo>
                  <a:lnTo>
                    <a:pt x="514180" y="10891"/>
                  </a:lnTo>
                  <a:cubicBezTo>
                    <a:pt x="417353" y="348331"/>
                    <a:pt x="491637" y="89943"/>
                    <a:pt x="404259" y="386400"/>
                  </a:cubicBezTo>
                  <a:cubicBezTo>
                    <a:pt x="357814" y="390704"/>
                    <a:pt x="168880" y="400727"/>
                    <a:pt x="100781" y="402193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5" name="Freeform 274"/>
            <p:cNvSpPr/>
            <p:nvPr/>
          </p:nvSpPr>
          <p:spPr>
            <a:xfrm>
              <a:off x="3561391" y="5433960"/>
              <a:ext cx="573725" cy="1015589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621064"/>
                <a:gd name="connsiteY0" fmla="*/ 973305 h 973305"/>
                <a:gd name="connsiteX1" fmla="*/ 0 w 621064"/>
                <a:gd name="connsiteY1" fmla="*/ 11688 h 973305"/>
                <a:gd name="connsiteX2" fmla="*/ 499610 w 621064"/>
                <a:gd name="connsiteY2" fmla="*/ 0 h 973305"/>
                <a:gd name="connsiteX3" fmla="*/ 558839 w 621064"/>
                <a:gd name="connsiteY3" fmla="*/ 754682 h 973305"/>
                <a:gd name="connsiteX4" fmla="*/ 197928 w 621064"/>
                <a:gd name="connsiteY4" fmla="*/ 973305 h 973305"/>
                <a:gd name="connsiteX0" fmla="*/ 197928 w 558839"/>
                <a:gd name="connsiteY0" fmla="*/ 973305 h 973305"/>
                <a:gd name="connsiteX1" fmla="*/ 0 w 558839"/>
                <a:gd name="connsiteY1" fmla="*/ 11688 h 973305"/>
                <a:gd name="connsiteX2" fmla="*/ 499610 w 558839"/>
                <a:gd name="connsiteY2" fmla="*/ 0 h 973305"/>
                <a:gd name="connsiteX3" fmla="*/ 558839 w 558839"/>
                <a:gd name="connsiteY3" fmla="*/ 754682 h 973305"/>
                <a:gd name="connsiteX4" fmla="*/ 197928 w 558839"/>
                <a:gd name="connsiteY4" fmla="*/ 973305 h 973305"/>
                <a:gd name="connsiteX0" fmla="*/ 197928 w 558839"/>
                <a:gd name="connsiteY0" fmla="*/ 973305 h 973305"/>
                <a:gd name="connsiteX1" fmla="*/ 0 w 558839"/>
                <a:gd name="connsiteY1" fmla="*/ 11688 h 973305"/>
                <a:gd name="connsiteX2" fmla="*/ 499610 w 558839"/>
                <a:gd name="connsiteY2" fmla="*/ 0 h 973305"/>
                <a:gd name="connsiteX3" fmla="*/ 558839 w 558839"/>
                <a:gd name="connsiteY3" fmla="*/ 754682 h 973305"/>
                <a:gd name="connsiteX4" fmla="*/ 197928 w 558839"/>
                <a:gd name="connsiteY4" fmla="*/ 973305 h 973305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1315828 h 1315828"/>
                <a:gd name="connsiteX1" fmla="*/ 0 w 558839"/>
                <a:gd name="connsiteY1" fmla="*/ 531414 h 1315828"/>
                <a:gd name="connsiteX2" fmla="*/ 506930 w 558839"/>
                <a:gd name="connsiteY2" fmla="*/ 0 h 1315828"/>
                <a:gd name="connsiteX3" fmla="*/ 558839 w 558839"/>
                <a:gd name="connsiteY3" fmla="*/ 1274408 h 1315828"/>
                <a:gd name="connsiteX4" fmla="*/ 370213 w 558839"/>
                <a:gd name="connsiteY4" fmla="*/ 1315828 h 1315828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88119"/>
                <a:gd name="connsiteY0" fmla="*/ 1326654 h 1326654"/>
                <a:gd name="connsiteX1" fmla="*/ 0 w 588119"/>
                <a:gd name="connsiteY1" fmla="*/ 554 h 1326654"/>
                <a:gd name="connsiteX2" fmla="*/ 521570 w 588119"/>
                <a:gd name="connsiteY2" fmla="*/ 10826 h 1326654"/>
                <a:gd name="connsiteX3" fmla="*/ 588119 w 588119"/>
                <a:gd name="connsiteY3" fmla="*/ 1321835 h 1326654"/>
                <a:gd name="connsiteX4" fmla="*/ 384853 w 588119"/>
                <a:gd name="connsiteY4" fmla="*/ 1326654 h 1326654"/>
                <a:gd name="connsiteX0" fmla="*/ 384853 w 588119"/>
                <a:gd name="connsiteY0" fmla="*/ 1326654 h 1326654"/>
                <a:gd name="connsiteX1" fmla="*/ 0 w 588119"/>
                <a:gd name="connsiteY1" fmla="*/ 554 h 1326654"/>
                <a:gd name="connsiteX2" fmla="*/ 521570 w 588119"/>
                <a:gd name="connsiteY2" fmla="*/ 10826 h 1326654"/>
                <a:gd name="connsiteX3" fmla="*/ 588119 w 588119"/>
                <a:gd name="connsiteY3" fmla="*/ 1321835 h 1326654"/>
                <a:gd name="connsiteX4" fmla="*/ 384853 w 588119"/>
                <a:gd name="connsiteY4" fmla="*/ 1326654 h 1326654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94113"/>
                <a:gd name="connsiteY0" fmla="*/ 1097905 h 1179971"/>
                <a:gd name="connsiteX1" fmla="*/ 0 w 594113"/>
                <a:gd name="connsiteY1" fmla="*/ 4757 h 1179971"/>
                <a:gd name="connsiteX2" fmla="*/ 502783 w 594113"/>
                <a:gd name="connsiteY2" fmla="*/ 0 h 1179971"/>
                <a:gd name="connsiteX3" fmla="*/ 594113 w 594113"/>
                <a:gd name="connsiteY3" fmla="*/ 1179818 h 1179971"/>
                <a:gd name="connsiteX4" fmla="*/ 366066 w 594113"/>
                <a:gd name="connsiteY4" fmla="*/ 1097905 h 1179971"/>
                <a:gd name="connsiteX0" fmla="*/ 403236 w 594113"/>
                <a:gd name="connsiteY0" fmla="*/ 1215612 h 1215612"/>
                <a:gd name="connsiteX1" fmla="*/ 0 w 594113"/>
                <a:gd name="connsiteY1" fmla="*/ 4757 h 1215612"/>
                <a:gd name="connsiteX2" fmla="*/ 502783 w 594113"/>
                <a:gd name="connsiteY2" fmla="*/ 0 h 1215612"/>
                <a:gd name="connsiteX3" fmla="*/ 594113 w 594113"/>
                <a:gd name="connsiteY3" fmla="*/ 1179818 h 1215612"/>
                <a:gd name="connsiteX4" fmla="*/ 403236 w 594113"/>
                <a:gd name="connsiteY4" fmla="*/ 1215612 h 1215612"/>
                <a:gd name="connsiteX0" fmla="*/ 403236 w 574100"/>
                <a:gd name="connsiteY0" fmla="*/ 1215612 h 1215612"/>
                <a:gd name="connsiteX1" fmla="*/ 0 w 574100"/>
                <a:gd name="connsiteY1" fmla="*/ 4757 h 1215612"/>
                <a:gd name="connsiteX2" fmla="*/ 502783 w 574100"/>
                <a:gd name="connsiteY2" fmla="*/ 0 h 1215612"/>
                <a:gd name="connsiteX3" fmla="*/ 574100 w 574100"/>
                <a:gd name="connsiteY3" fmla="*/ 1014877 h 1215612"/>
                <a:gd name="connsiteX4" fmla="*/ 403236 w 574100"/>
                <a:gd name="connsiteY4" fmla="*/ 1215612 h 1215612"/>
                <a:gd name="connsiteX0" fmla="*/ 333190 w 574100"/>
                <a:gd name="connsiteY0" fmla="*/ 985695 h 1015244"/>
                <a:gd name="connsiteX1" fmla="*/ 0 w 574100"/>
                <a:gd name="connsiteY1" fmla="*/ 4757 h 1015244"/>
                <a:gd name="connsiteX2" fmla="*/ 502783 w 574100"/>
                <a:gd name="connsiteY2" fmla="*/ 0 h 1015244"/>
                <a:gd name="connsiteX3" fmla="*/ 574100 w 574100"/>
                <a:gd name="connsiteY3" fmla="*/ 1014877 h 1015244"/>
                <a:gd name="connsiteX4" fmla="*/ 333190 w 574100"/>
                <a:gd name="connsiteY4" fmla="*/ 985695 h 1015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4100" h="1015244">
                  <a:moveTo>
                    <a:pt x="333190" y="985695"/>
                  </a:moveTo>
                  <a:cubicBezTo>
                    <a:pt x="153901" y="433090"/>
                    <a:pt x="295574" y="908506"/>
                    <a:pt x="0" y="4757"/>
                  </a:cubicBezTo>
                  <a:cubicBezTo>
                    <a:pt x="166537" y="861"/>
                    <a:pt x="336246" y="3896"/>
                    <a:pt x="502783" y="0"/>
                  </a:cubicBezTo>
                  <a:cubicBezTo>
                    <a:pt x="555943" y="995541"/>
                    <a:pt x="537473" y="350120"/>
                    <a:pt x="574100" y="1014877"/>
                  </a:cubicBezTo>
                  <a:cubicBezTo>
                    <a:pt x="476415" y="1019182"/>
                    <a:pt x="529388" y="984229"/>
                    <a:pt x="333190" y="985695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1856416" y="3709935"/>
              <a:ext cx="1049338" cy="1739900"/>
              <a:chOff x="1856416" y="3709935"/>
              <a:chExt cx="1049338" cy="1739900"/>
            </a:xfrm>
          </p:grpSpPr>
          <p:sp>
            <p:nvSpPr>
              <p:cNvPr id="496" name="Rectangle 495"/>
              <p:cNvSpPr/>
              <p:nvPr/>
            </p:nvSpPr>
            <p:spPr bwMode="auto">
              <a:xfrm rot="10800000">
                <a:off x="1867529" y="3957585"/>
                <a:ext cx="1027112" cy="61109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48285" name="Group 498"/>
              <p:cNvGrpSpPr>
                <a:grpSpLocks/>
              </p:cNvGrpSpPr>
              <p:nvPr/>
            </p:nvGrpSpPr>
            <p:grpSpPr bwMode="auto">
              <a:xfrm>
                <a:off x="1858805" y="5088863"/>
                <a:ext cx="1035373" cy="360972"/>
                <a:chOff x="4128636" y="3606589"/>
                <a:chExt cx="568145" cy="338667"/>
              </a:xfrm>
            </p:grpSpPr>
            <p:sp>
              <p:nvSpPr>
                <p:cNvPr id="515" name="Oval 514"/>
                <p:cNvSpPr/>
                <p:nvPr/>
              </p:nvSpPr>
              <p:spPr>
                <a:xfrm>
                  <a:off x="4129067" y="3720356"/>
                  <a:ext cx="567968" cy="224900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6" name="Rectangle 515"/>
                <p:cNvSpPr/>
                <p:nvPr/>
              </p:nvSpPr>
              <p:spPr>
                <a:xfrm>
                  <a:off x="4129067" y="3720356"/>
                  <a:ext cx="567968" cy="111705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7" name="Oval 516"/>
                <p:cNvSpPr/>
                <p:nvPr/>
              </p:nvSpPr>
              <p:spPr>
                <a:xfrm>
                  <a:off x="4129067" y="3607161"/>
                  <a:ext cx="567968" cy="2249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18" name="Straight Connector 517"/>
                <p:cNvCxnSpPr/>
                <p:nvPr/>
              </p:nvCxnSpPr>
              <p:spPr>
                <a:xfrm>
                  <a:off x="4697035" y="3720356"/>
                  <a:ext cx="0" cy="111705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9" name="Straight Connector 518"/>
                <p:cNvCxnSpPr/>
                <p:nvPr/>
              </p:nvCxnSpPr>
              <p:spPr>
                <a:xfrm>
                  <a:off x="4129067" y="3720356"/>
                  <a:ext cx="0" cy="111705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00" name="Rectangle 499"/>
              <p:cNvSpPr/>
              <p:nvPr/>
            </p:nvSpPr>
            <p:spPr bwMode="auto">
              <a:xfrm>
                <a:off x="1877054" y="4704509"/>
                <a:ext cx="1028700" cy="52307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60000"/>
                      <a:lumOff val="40000"/>
                      <a:alpha val="62000"/>
                    </a:schemeClr>
                  </a:gs>
                  <a:gs pos="54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02" name="Straight Connector 501"/>
              <p:cNvCxnSpPr/>
              <p:nvPr/>
            </p:nvCxnSpPr>
            <p:spPr bwMode="auto">
              <a:xfrm>
                <a:off x="1861179" y="3981398"/>
                <a:ext cx="17462" cy="130175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3" name="Straight Connector 502"/>
              <p:cNvCxnSpPr/>
              <p:nvPr/>
            </p:nvCxnSpPr>
            <p:spPr bwMode="auto">
              <a:xfrm flipH="1">
                <a:off x="2894641" y="3971873"/>
                <a:ext cx="6350" cy="127000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90" name="Group 504"/>
              <p:cNvGrpSpPr>
                <a:grpSpLocks/>
              </p:cNvGrpSpPr>
              <p:nvPr/>
            </p:nvGrpSpPr>
            <p:grpSpPr bwMode="auto">
              <a:xfrm>
                <a:off x="1856416" y="3709935"/>
                <a:ext cx="1044712" cy="399063"/>
                <a:chOff x="2183302" y="1574638"/>
                <a:chExt cx="1200154" cy="430218"/>
              </a:xfrm>
            </p:grpSpPr>
            <p:sp>
              <p:nvSpPr>
                <p:cNvPr id="506" name="Oval 505"/>
                <p:cNvSpPr/>
                <p:nvPr/>
              </p:nvSpPr>
              <p:spPr bwMode="auto">
                <a:xfrm flipV="1">
                  <a:off x="2185126" y="1689305"/>
                  <a:ext cx="1196349" cy="314904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20000"/>
                        <a:lumOff val="80000"/>
                      </a:schemeClr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07" name="Rectangle 506"/>
                <p:cNvSpPr/>
                <p:nvPr/>
              </p:nvSpPr>
              <p:spPr bwMode="auto">
                <a:xfrm>
                  <a:off x="2183302" y="1735513"/>
                  <a:ext cx="1198173" cy="11295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08" name="Oval 507"/>
                <p:cNvSpPr/>
                <p:nvPr/>
              </p:nvSpPr>
              <p:spPr bwMode="auto">
                <a:xfrm flipV="1">
                  <a:off x="2183302" y="1574638"/>
                  <a:ext cx="1196349" cy="314904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09" name="Freeform 508"/>
                <p:cNvSpPr/>
                <p:nvPr/>
              </p:nvSpPr>
              <p:spPr bwMode="auto">
                <a:xfrm>
                  <a:off x="2489684" y="1670478"/>
                  <a:ext cx="581762" cy="157452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0" name="Freeform 509"/>
                <p:cNvSpPr/>
                <p:nvPr/>
              </p:nvSpPr>
              <p:spPr bwMode="auto">
                <a:xfrm>
                  <a:off x="2429502" y="1629404"/>
                  <a:ext cx="703949" cy="111244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1" name="Freeform 510"/>
                <p:cNvSpPr/>
                <p:nvPr/>
              </p:nvSpPr>
              <p:spPr bwMode="auto">
                <a:xfrm>
                  <a:off x="2892723" y="1723534"/>
                  <a:ext cx="257142" cy="95840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2" name="Freeform 511"/>
                <p:cNvSpPr/>
                <p:nvPr/>
              </p:nvSpPr>
              <p:spPr bwMode="auto">
                <a:xfrm>
                  <a:off x="2416736" y="1725244"/>
                  <a:ext cx="255318" cy="94130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13" name="Straight Connector 512"/>
                <p:cNvCxnSpPr>
                  <a:endCxn id="508" idx="2"/>
                </p:cNvCxnSpPr>
                <p:nvPr/>
              </p:nvCxnSpPr>
              <p:spPr bwMode="auto">
                <a:xfrm flipH="1" flipV="1">
                  <a:off x="2183302" y="1732090"/>
                  <a:ext cx="1824" cy="12151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4" name="Straight Connector 513"/>
                <p:cNvCxnSpPr/>
                <p:nvPr/>
              </p:nvCxnSpPr>
              <p:spPr bwMode="auto">
                <a:xfrm flipH="1" flipV="1">
                  <a:off x="3381475" y="1728667"/>
                  <a:ext cx="1823" cy="12151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0" name="Group 29"/>
            <p:cNvGrpSpPr/>
            <p:nvPr/>
          </p:nvGrpSpPr>
          <p:grpSpPr>
            <a:xfrm>
              <a:off x="3566154" y="3862335"/>
              <a:ext cx="514350" cy="1670050"/>
              <a:chOff x="3566154" y="3862335"/>
              <a:chExt cx="514350" cy="1670050"/>
            </a:xfrm>
          </p:grpSpPr>
          <p:sp>
            <p:nvSpPr>
              <p:cNvPr id="549" name="Rectangle 548"/>
              <p:cNvSpPr/>
              <p:nvPr/>
            </p:nvSpPr>
            <p:spPr bwMode="auto">
              <a:xfrm rot="10800000">
                <a:off x="3569201" y="3946092"/>
                <a:ext cx="498084" cy="628647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50" name="Straight Connector 549"/>
              <p:cNvCxnSpPr/>
              <p:nvPr/>
            </p:nvCxnSpPr>
            <p:spPr bwMode="auto">
              <a:xfrm flipH="1">
                <a:off x="4078916" y="4019498"/>
                <a:ext cx="1588" cy="136525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71" name="Group 552"/>
              <p:cNvGrpSpPr>
                <a:grpSpLocks/>
              </p:cNvGrpSpPr>
              <p:nvPr/>
            </p:nvGrpSpPr>
            <p:grpSpPr bwMode="auto">
              <a:xfrm>
                <a:off x="3571302" y="5310688"/>
                <a:ext cx="507588" cy="221697"/>
                <a:chOff x="4128636" y="3606589"/>
                <a:chExt cx="568145" cy="338667"/>
              </a:xfrm>
            </p:grpSpPr>
            <p:sp>
              <p:nvSpPr>
                <p:cNvPr id="562" name="Oval 561"/>
                <p:cNvSpPr/>
                <p:nvPr/>
              </p:nvSpPr>
              <p:spPr>
                <a:xfrm>
                  <a:off x="4128204" y="3719724"/>
                  <a:ext cx="568606" cy="225532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63" name="Rectangle 562"/>
                <p:cNvSpPr/>
                <p:nvPr/>
              </p:nvSpPr>
              <p:spPr>
                <a:xfrm>
                  <a:off x="4128204" y="3719724"/>
                  <a:ext cx="568606" cy="111554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64" name="Oval 563"/>
                <p:cNvSpPr/>
                <p:nvPr/>
              </p:nvSpPr>
              <p:spPr>
                <a:xfrm>
                  <a:off x="4128204" y="3605744"/>
                  <a:ext cx="568606" cy="225534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65" name="Straight Connector 564"/>
                <p:cNvCxnSpPr/>
                <p:nvPr/>
              </p:nvCxnSpPr>
              <p:spPr>
                <a:xfrm>
                  <a:off x="4696810" y="3719724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6" name="Straight Connector 565"/>
                <p:cNvCxnSpPr/>
                <p:nvPr/>
              </p:nvCxnSpPr>
              <p:spPr>
                <a:xfrm>
                  <a:off x="4128204" y="3719724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54" name="Rectangle 553"/>
              <p:cNvSpPr/>
              <p:nvPr/>
            </p:nvSpPr>
            <p:spPr bwMode="auto">
              <a:xfrm>
                <a:off x="3572504" y="4575123"/>
                <a:ext cx="496887" cy="81280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57" name="Straight Connector 556"/>
              <p:cNvCxnSpPr/>
              <p:nvPr/>
            </p:nvCxnSpPr>
            <p:spPr bwMode="auto">
              <a:xfrm flipH="1">
                <a:off x="3566154" y="4027435"/>
                <a:ext cx="3175" cy="145097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57" name="Group 538"/>
              <p:cNvGrpSpPr>
                <a:grpSpLocks/>
              </p:cNvGrpSpPr>
              <p:nvPr/>
            </p:nvGrpSpPr>
            <p:grpSpPr bwMode="auto">
              <a:xfrm>
                <a:off x="3568667" y="3862335"/>
                <a:ext cx="503828" cy="248249"/>
                <a:chOff x="2183302" y="1564542"/>
                <a:chExt cx="1200154" cy="440314"/>
              </a:xfrm>
            </p:grpSpPr>
            <p:sp>
              <p:nvSpPr>
                <p:cNvPr id="540" name="Oval 539"/>
                <p:cNvSpPr/>
                <p:nvPr/>
              </p:nvSpPr>
              <p:spPr bwMode="auto">
                <a:xfrm flipV="1">
                  <a:off x="2188659" y="1691250"/>
                  <a:ext cx="1194966" cy="31254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41" name="Rectangle 540"/>
                <p:cNvSpPr/>
                <p:nvPr/>
              </p:nvSpPr>
              <p:spPr bwMode="auto">
                <a:xfrm>
                  <a:off x="2184879" y="1736302"/>
                  <a:ext cx="1198746" cy="112629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42" name="Oval 541"/>
                <p:cNvSpPr/>
                <p:nvPr/>
              </p:nvSpPr>
              <p:spPr bwMode="auto">
                <a:xfrm flipV="1">
                  <a:off x="2184879" y="1564542"/>
                  <a:ext cx="1194966" cy="312545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43" name="Freeform 542"/>
                <p:cNvSpPr/>
                <p:nvPr/>
              </p:nvSpPr>
              <p:spPr bwMode="auto">
                <a:xfrm>
                  <a:off x="2491182" y="1671539"/>
                  <a:ext cx="582357" cy="154865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44" name="Freeform 543"/>
                <p:cNvSpPr/>
                <p:nvPr/>
              </p:nvSpPr>
              <p:spPr bwMode="auto">
                <a:xfrm>
                  <a:off x="2430678" y="1629304"/>
                  <a:ext cx="703366" cy="109812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45" name="Freeform 544"/>
                <p:cNvSpPr/>
                <p:nvPr/>
              </p:nvSpPr>
              <p:spPr bwMode="auto">
                <a:xfrm>
                  <a:off x="2892025" y="1722222"/>
                  <a:ext cx="260927" cy="95734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46" name="Freeform 545"/>
                <p:cNvSpPr/>
                <p:nvPr/>
              </p:nvSpPr>
              <p:spPr bwMode="auto">
                <a:xfrm>
                  <a:off x="2419334" y="1725039"/>
                  <a:ext cx="253362" cy="95734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47" name="Straight Connector 546"/>
                <p:cNvCxnSpPr>
                  <a:endCxn id="542" idx="2"/>
                </p:cNvCxnSpPr>
                <p:nvPr/>
              </p:nvCxnSpPr>
              <p:spPr bwMode="auto">
                <a:xfrm flipH="1" flipV="1">
                  <a:off x="2184879" y="1722222"/>
                  <a:ext cx="3780" cy="121077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8" name="Straight Connector 547"/>
                <p:cNvCxnSpPr/>
                <p:nvPr/>
              </p:nvCxnSpPr>
              <p:spPr bwMode="auto">
                <a:xfrm flipH="1" flipV="1">
                  <a:off x="3379845" y="1727853"/>
                  <a:ext cx="3780" cy="121077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1" name="Group 30"/>
            <p:cNvGrpSpPr/>
            <p:nvPr/>
          </p:nvGrpSpPr>
          <p:grpSpPr>
            <a:xfrm>
              <a:off x="4348791" y="3867098"/>
              <a:ext cx="514350" cy="1670050"/>
              <a:chOff x="4348791" y="3867098"/>
              <a:chExt cx="514350" cy="1670050"/>
            </a:xfrm>
          </p:grpSpPr>
          <p:sp>
            <p:nvSpPr>
              <p:cNvPr id="579" name="Rectangle 578"/>
              <p:cNvSpPr/>
              <p:nvPr/>
            </p:nvSpPr>
            <p:spPr bwMode="auto">
              <a:xfrm rot="10800000">
                <a:off x="4351838" y="3950855"/>
                <a:ext cx="498084" cy="628647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80" name="Straight Connector 579"/>
              <p:cNvCxnSpPr/>
              <p:nvPr/>
            </p:nvCxnSpPr>
            <p:spPr bwMode="auto">
              <a:xfrm flipH="1">
                <a:off x="4861554" y="4024260"/>
                <a:ext cx="1587" cy="136525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43" name="Group 580"/>
              <p:cNvGrpSpPr>
                <a:grpSpLocks/>
              </p:cNvGrpSpPr>
              <p:nvPr/>
            </p:nvGrpSpPr>
            <p:grpSpPr bwMode="auto">
              <a:xfrm>
                <a:off x="4353939" y="5315451"/>
                <a:ext cx="507588" cy="221697"/>
                <a:chOff x="4128636" y="3606589"/>
                <a:chExt cx="568145" cy="338667"/>
              </a:xfrm>
            </p:grpSpPr>
            <p:sp>
              <p:nvSpPr>
                <p:cNvPr id="589" name="Oval 588"/>
                <p:cNvSpPr/>
                <p:nvPr/>
              </p:nvSpPr>
              <p:spPr>
                <a:xfrm>
                  <a:off x="4128205" y="3719722"/>
                  <a:ext cx="568606" cy="225534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90" name="Rectangle 589"/>
                <p:cNvSpPr/>
                <p:nvPr/>
              </p:nvSpPr>
              <p:spPr>
                <a:xfrm>
                  <a:off x="4128205" y="3719722"/>
                  <a:ext cx="568606" cy="111554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91" name="Oval 590"/>
                <p:cNvSpPr/>
                <p:nvPr/>
              </p:nvSpPr>
              <p:spPr>
                <a:xfrm>
                  <a:off x="4128205" y="3605744"/>
                  <a:ext cx="568606" cy="225532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92" name="Straight Connector 591"/>
                <p:cNvCxnSpPr/>
                <p:nvPr/>
              </p:nvCxnSpPr>
              <p:spPr>
                <a:xfrm>
                  <a:off x="4696811" y="3719722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3" name="Straight Connector 592"/>
                <p:cNvCxnSpPr/>
                <p:nvPr/>
              </p:nvCxnSpPr>
              <p:spPr>
                <a:xfrm>
                  <a:off x="4128205" y="3719722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82" name="Rectangle 581"/>
              <p:cNvSpPr/>
              <p:nvPr/>
            </p:nvSpPr>
            <p:spPr bwMode="auto">
              <a:xfrm>
                <a:off x="4355141" y="4579885"/>
                <a:ext cx="496888" cy="81280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84" name="Straight Connector 583"/>
              <p:cNvCxnSpPr/>
              <p:nvPr/>
            </p:nvCxnSpPr>
            <p:spPr bwMode="auto">
              <a:xfrm flipH="1">
                <a:off x="4348791" y="4032198"/>
                <a:ext cx="3175" cy="145097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29" name="Group 568"/>
              <p:cNvGrpSpPr>
                <a:grpSpLocks/>
              </p:cNvGrpSpPr>
              <p:nvPr/>
            </p:nvGrpSpPr>
            <p:grpSpPr bwMode="auto">
              <a:xfrm>
                <a:off x="4351304" y="3867098"/>
                <a:ext cx="503828" cy="248249"/>
                <a:chOff x="2183302" y="1564542"/>
                <a:chExt cx="1200154" cy="440314"/>
              </a:xfrm>
            </p:grpSpPr>
            <p:sp>
              <p:nvSpPr>
                <p:cNvPr id="570" name="Oval 569"/>
                <p:cNvSpPr/>
                <p:nvPr/>
              </p:nvSpPr>
              <p:spPr bwMode="auto">
                <a:xfrm flipV="1">
                  <a:off x="2188662" y="1691248"/>
                  <a:ext cx="1194966" cy="312545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71" name="Rectangle 570"/>
                <p:cNvSpPr/>
                <p:nvPr/>
              </p:nvSpPr>
              <p:spPr bwMode="auto">
                <a:xfrm>
                  <a:off x="2184879" y="1736300"/>
                  <a:ext cx="1198749" cy="112629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72" name="Oval 571"/>
                <p:cNvSpPr/>
                <p:nvPr/>
              </p:nvSpPr>
              <p:spPr bwMode="auto">
                <a:xfrm flipV="1">
                  <a:off x="2184879" y="1564542"/>
                  <a:ext cx="1194966" cy="312543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73" name="Freeform 572"/>
                <p:cNvSpPr/>
                <p:nvPr/>
              </p:nvSpPr>
              <p:spPr bwMode="auto">
                <a:xfrm>
                  <a:off x="2491185" y="1671539"/>
                  <a:ext cx="582357" cy="154863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74" name="Freeform 573"/>
                <p:cNvSpPr/>
                <p:nvPr/>
              </p:nvSpPr>
              <p:spPr bwMode="auto">
                <a:xfrm>
                  <a:off x="2430680" y="1629303"/>
                  <a:ext cx="703366" cy="109814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75" name="Freeform 574"/>
                <p:cNvSpPr/>
                <p:nvPr/>
              </p:nvSpPr>
              <p:spPr bwMode="auto">
                <a:xfrm>
                  <a:off x="2892028" y="1722222"/>
                  <a:ext cx="260925" cy="95734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76" name="Freeform 575"/>
                <p:cNvSpPr/>
                <p:nvPr/>
              </p:nvSpPr>
              <p:spPr bwMode="auto">
                <a:xfrm>
                  <a:off x="2419334" y="1725037"/>
                  <a:ext cx="253364" cy="95734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77" name="Straight Connector 576"/>
                <p:cNvCxnSpPr>
                  <a:endCxn id="572" idx="2"/>
                </p:cNvCxnSpPr>
                <p:nvPr/>
              </p:nvCxnSpPr>
              <p:spPr bwMode="auto">
                <a:xfrm flipH="1" flipV="1">
                  <a:off x="2184879" y="1722222"/>
                  <a:ext cx="3783" cy="121075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8" name="Straight Connector 577"/>
                <p:cNvCxnSpPr/>
                <p:nvPr/>
              </p:nvCxnSpPr>
              <p:spPr bwMode="auto">
                <a:xfrm flipH="1" flipV="1">
                  <a:off x="3379845" y="1727853"/>
                  <a:ext cx="3783" cy="121075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8258" name="Group 48257"/>
            <p:cNvGrpSpPr/>
            <p:nvPr/>
          </p:nvGrpSpPr>
          <p:grpSpPr>
            <a:xfrm>
              <a:off x="5552116" y="3849635"/>
              <a:ext cx="514350" cy="1670050"/>
              <a:chOff x="5552116" y="3849635"/>
              <a:chExt cx="514350" cy="1670050"/>
            </a:xfrm>
          </p:grpSpPr>
          <p:sp>
            <p:nvSpPr>
              <p:cNvPr id="606" name="Rectangle 605"/>
              <p:cNvSpPr/>
              <p:nvPr/>
            </p:nvSpPr>
            <p:spPr bwMode="auto">
              <a:xfrm rot="10800000">
                <a:off x="5555163" y="3933392"/>
                <a:ext cx="498084" cy="628647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07" name="Straight Connector 606"/>
              <p:cNvCxnSpPr/>
              <p:nvPr/>
            </p:nvCxnSpPr>
            <p:spPr bwMode="auto">
              <a:xfrm flipH="1">
                <a:off x="6064879" y="4006798"/>
                <a:ext cx="1587" cy="136525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15" name="Group 607"/>
              <p:cNvGrpSpPr>
                <a:grpSpLocks/>
              </p:cNvGrpSpPr>
              <p:nvPr/>
            </p:nvGrpSpPr>
            <p:grpSpPr bwMode="auto">
              <a:xfrm>
                <a:off x="5557264" y="5297988"/>
                <a:ext cx="507588" cy="221697"/>
                <a:chOff x="4128636" y="3606589"/>
                <a:chExt cx="568145" cy="338667"/>
              </a:xfrm>
            </p:grpSpPr>
            <p:sp>
              <p:nvSpPr>
                <p:cNvPr id="616" name="Oval 615"/>
                <p:cNvSpPr/>
                <p:nvPr/>
              </p:nvSpPr>
              <p:spPr>
                <a:xfrm>
                  <a:off x="4128205" y="3719724"/>
                  <a:ext cx="568606" cy="225532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17" name="Rectangle 616"/>
                <p:cNvSpPr/>
                <p:nvPr/>
              </p:nvSpPr>
              <p:spPr>
                <a:xfrm>
                  <a:off x="4128205" y="3719724"/>
                  <a:ext cx="568606" cy="111554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18" name="Oval 617"/>
                <p:cNvSpPr/>
                <p:nvPr/>
              </p:nvSpPr>
              <p:spPr>
                <a:xfrm>
                  <a:off x="4128205" y="3605744"/>
                  <a:ext cx="568606" cy="225534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619" name="Straight Connector 618"/>
                <p:cNvCxnSpPr/>
                <p:nvPr/>
              </p:nvCxnSpPr>
              <p:spPr>
                <a:xfrm>
                  <a:off x="4696811" y="3719724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0" name="Straight Connector 619"/>
                <p:cNvCxnSpPr/>
                <p:nvPr/>
              </p:nvCxnSpPr>
              <p:spPr>
                <a:xfrm>
                  <a:off x="4128205" y="3719724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09" name="Rectangle 608"/>
              <p:cNvSpPr/>
              <p:nvPr/>
            </p:nvSpPr>
            <p:spPr bwMode="auto">
              <a:xfrm>
                <a:off x="5558466" y="4562423"/>
                <a:ext cx="496888" cy="81280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11" name="Straight Connector 610"/>
              <p:cNvCxnSpPr/>
              <p:nvPr/>
            </p:nvCxnSpPr>
            <p:spPr bwMode="auto">
              <a:xfrm flipH="1">
                <a:off x="5552116" y="4014735"/>
                <a:ext cx="3175" cy="145097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01" name="Group 595"/>
              <p:cNvGrpSpPr>
                <a:grpSpLocks/>
              </p:cNvGrpSpPr>
              <p:nvPr/>
            </p:nvGrpSpPr>
            <p:grpSpPr bwMode="auto">
              <a:xfrm>
                <a:off x="5554629" y="3849635"/>
                <a:ext cx="503828" cy="248249"/>
                <a:chOff x="2183302" y="1564542"/>
                <a:chExt cx="1200154" cy="440314"/>
              </a:xfrm>
            </p:grpSpPr>
            <p:sp>
              <p:nvSpPr>
                <p:cNvPr id="597" name="Oval 596"/>
                <p:cNvSpPr/>
                <p:nvPr/>
              </p:nvSpPr>
              <p:spPr bwMode="auto">
                <a:xfrm flipV="1">
                  <a:off x="2188662" y="1691250"/>
                  <a:ext cx="1194966" cy="31254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98" name="Rectangle 597"/>
                <p:cNvSpPr/>
                <p:nvPr/>
              </p:nvSpPr>
              <p:spPr bwMode="auto">
                <a:xfrm>
                  <a:off x="2184879" y="1736302"/>
                  <a:ext cx="1198749" cy="112629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99" name="Oval 598"/>
                <p:cNvSpPr/>
                <p:nvPr/>
              </p:nvSpPr>
              <p:spPr bwMode="auto">
                <a:xfrm flipV="1">
                  <a:off x="2184879" y="1564542"/>
                  <a:ext cx="1194966" cy="312545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600" name="Freeform 599"/>
                <p:cNvSpPr/>
                <p:nvPr/>
              </p:nvSpPr>
              <p:spPr bwMode="auto">
                <a:xfrm>
                  <a:off x="2491185" y="1671539"/>
                  <a:ext cx="582357" cy="154865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01" name="Freeform 600"/>
                <p:cNvSpPr/>
                <p:nvPr/>
              </p:nvSpPr>
              <p:spPr bwMode="auto">
                <a:xfrm>
                  <a:off x="2430680" y="1629304"/>
                  <a:ext cx="703366" cy="109812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02" name="Freeform 601"/>
                <p:cNvSpPr/>
                <p:nvPr/>
              </p:nvSpPr>
              <p:spPr bwMode="auto">
                <a:xfrm>
                  <a:off x="2892028" y="1722222"/>
                  <a:ext cx="260925" cy="95734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03" name="Freeform 602"/>
                <p:cNvSpPr/>
                <p:nvPr/>
              </p:nvSpPr>
              <p:spPr bwMode="auto">
                <a:xfrm>
                  <a:off x="2419334" y="1725039"/>
                  <a:ext cx="253364" cy="95734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604" name="Straight Connector 603"/>
                <p:cNvCxnSpPr>
                  <a:endCxn id="599" idx="2"/>
                </p:cNvCxnSpPr>
                <p:nvPr/>
              </p:nvCxnSpPr>
              <p:spPr bwMode="auto">
                <a:xfrm flipH="1" flipV="1">
                  <a:off x="2184879" y="1722222"/>
                  <a:ext cx="3783" cy="121077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5" name="Straight Connector 604"/>
                <p:cNvCxnSpPr/>
                <p:nvPr/>
              </p:nvCxnSpPr>
              <p:spPr bwMode="auto">
                <a:xfrm flipH="1" flipV="1">
                  <a:off x="3379845" y="1727853"/>
                  <a:ext cx="3783" cy="121077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8259" name="Group 48258"/>
            <p:cNvGrpSpPr/>
            <p:nvPr/>
          </p:nvGrpSpPr>
          <p:grpSpPr>
            <a:xfrm>
              <a:off x="6547479" y="3836935"/>
              <a:ext cx="514350" cy="1671638"/>
              <a:chOff x="6547479" y="3836935"/>
              <a:chExt cx="514350" cy="1671638"/>
            </a:xfrm>
          </p:grpSpPr>
          <p:sp>
            <p:nvSpPr>
              <p:cNvPr id="633" name="Rectangle 632"/>
              <p:cNvSpPr/>
              <p:nvPr/>
            </p:nvSpPr>
            <p:spPr bwMode="auto">
              <a:xfrm rot="10800000">
                <a:off x="6550526" y="3920772"/>
                <a:ext cx="498084" cy="629245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34" name="Straight Connector 633"/>
              <p:cNvCxnSpPr/>
              <p:nvPr/>
            </p:nvCxnSpPr>
            <p:spPr bwMode="auto">
              <a:xfrm flipH="1">
                <a:off x="7060241" y="3994098"/>
                <a:ext cx="1588" cy="1366837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187" name="Group 634"/>
              <p:cNvGrpSpPr>
                <a:grpSpLocks/>
              </p:cNvGrpSpPr>
              <p:nvPr/>
            </p:nvGrpSpPr>
            <p:grpSpPr bwMode="auto">
              <a:xfrm>
                <a:off x="6552627" y="5286665"/>
                <a:ext cx="507588" cy="221908"/>
                <a:chOff x="4128636" y="3606589"/>
                <a:chExt cx="568145" cy="338667"/>
              </a:xfrm>
            </p:grpSpPr>
            <p:sp>
              <p:nvSpPr>
                <p:cNvPr id="643" name="Oval 642"/>
                <p:cNvSpPr/>
                <p:nvPr/>
              </p:nvSpPr>
              <p:spPr>
                <a:xfrm>
                  <a:off x="4128204" y="3719937"/>
                  <a:ext cx="568606" cy="225319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44" name="Rectangle 643"/>
                <p:cNvSpPr/>
                <p:nvPr/>
              </p:nvSpPr>
              <p:spPr>
                <a:xfrm>
                  <a:off x="4128204" y="3719937"/>
                  <a:ext cx="568606" cy="111448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45" name="Oval 644"/>
                <p:cNvSpPr/>
                <p:nvPr/>
              </p:nvSpPr>
              <p:spPr>
                <a:xfrm>
                  <a:off x="4128204" y="3606067"/>
                  <a:ext cx="568606" cy="225318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646" name="Straight Connector 645"/>
                <p:cNvCxnSpPr/>
                <p:nvPr/>
              </p:nvCxnSpPr>
              <p:spPr>
                <a:xfrm>
                  <a:off x="4696810" y="3719937"/>
                  <a:ext cx="0" cy="11144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7" name="Straight Connector 646"/>
                <p:cNvCxnSpPr/>
                <p:nvPr/>
              </p:nvCxnSpPr>
              <p:spPr>
                <a:xfrm>
                  <a:off x="4128204" y="3719937"/>
                  <a:ext cx="0" cy="11144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36" name="Rectangle 635"/>
              <p:cNvSpPr/>
              <p:nvPr/>
            </p:nvSpPr>
            <p:spPr bwMode="auto">
              <a:xfrm>
                <a:off x="6553829" y="4551310"/>
                <a:ext cx="496887" cy="81280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38" name="Straight Connector 637"/>
              <p:cNvCxnSpPr/>
              <p:nvPr/>
            </p:nvCxnSpPr>
            <p:spPr bwMode="auto">
              <a:xfrm flipH="1">
                <a:off x="6547479" y="4002035"/>
                <a:ext cx="3175" cy="1452563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173" name="Group 622"/>
              <p:cNvGrpSpPr>
                <a:grpSpLocks/>
              </p:cNvGrpSpPr>
              <p:nvPr/>
            </p:nvGrpSpPr>
            <p:grpSpPr bwMode="auto">
              <a:xfrm>
                <a:off x="6549992" y="3836935"/>
                <a:ext cx="503828" cy="248485"/>
                <a:chOff x="2183302" y="1564542"/>
                <a:chExt cx="1200154" cy="440314"/>
              </a:xfrm>
            </p:grpSpPr>
            <p:sp>
              <p:nvSpPr>
                <p:cNvPr id="624" name="Oval 623"/>
                <p:cNvSpPr/>
                <p:nvPr/>
              </p:nvSpPr>
              <p:spPr bwMode="auto">
                <a:xfrm flipV="1">
                  <a:off x="2188659" y="1691130"/>
                  <a:ext cx="1194966" cy="31506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625" name="Rectangle 624"/>
                <p:cNvSpPr/>
                <p:nvPr/>
              </p:nvSpPr>
              <p:spPr bwMode="auto">
                <a:xfrm>
                  <a:off x="2184879" y="1736138"/>
                  <a:ext cx="1198746" cy="112522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26" name="Oval 625"/>
                <p:cNvSpPr/>
                <p:nvPr/>
              </p:nvSpPr>
              <p:spPr bwMode="auto">
                <a:xfrm flipV="1">
                  <a:off x="2184879" y="1564542"/>
                  <a:ext cx="1194966" cy="315061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627" name="Freeform 626"/>
                <p:cNvSpPr/>
                <p:nvPr/>
              </p:nvSpPr>
              <p:spPr bwMode="auto">
                <a:xfrm>
                  <a:off x="2491182" y="1671438"/>
                  <a:ext cx="582357" cy="157530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28" name="Freeform 627"/>
                <p:cNvSpPr/>
                <p:nvPr/>
              </p:nvSpPr>
              <p:spPr bwMode="auto">
                <a:xfrm>
                  <a:off x="2430678" y="1629243"/>
                  <a:ext cx="703366" cy="112522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29" name="Freeform 628"/>
                <p:cNvSpPr/>
                <p:nvPr/>
              </p:nvSpPr>
              <p:spPr bwMode="auto">
                <a:xfrm>
                  <a:off x="2892025" y="1724886"/>
                  <a:ext cx="260927" cy="95643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30" name="Freeform 629"/>
                <p:cNvSpPr/>
                <p:nvPr/>
              </p:nvSpPr>
              <p:spPr bwMode="auto">
                <a:xfrm>
                  <a:off x="2419334" y="1727698"/>
                  <a:ext cx="253362" cy="92831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631" name="Straight Connector 630"/>
                <p:cNvCxnSpPr>
                  <a:endCxn id="626" idx="2"/>
                </p:cNvCxnSpPr>
                <p:nvPr/>
              </p:nvCxnSpPr>
              <p:spPr bwMode="auto">
                <a:xfrm flipH="1" flipV="1">
                  <a:off x="2184879" y="1722072"/>
                  <a:ext cx="3780" cy="120962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2" name="Straight Connector 631"/>
                <p:cNvCxnSpPr/>
                <p:nvPr/>
              </p:nvCxnSpPr>
              <p:spPr bwMode="auto">
                <a:xfrm flipH="1" flipV="1">
                  <a:off x="3379845" y="1730512"/>
                  <a:ext cx="3780" cy="120960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8" name="Group 27"/>
          <p:cNvGrpSpPr/>
          <p:nvPr/>
        </p:nvGrpSpPr>
        <p:grpSpPr>
          <a:xfrm>
            <a:off x="2381956" y="2475925"/>
            <a:ext cx="4415330" cy="2315048"/>
            <a:chOff x="2381956" y="2435173"/>
            <a:chExt cx="4415330" cy="2315048"/>
          </a:xfrm>
        </p:grpSpPr>
        <p:sp>
          <p:nvSpPr>
            <p:cNvPr id="391" name="Freeform 390"/>
            <p:cNvSpPr/>
            <p:nvPr/>
          </p:nvSpPr>
          <p:spPr>
            <a:xfrm>
              <a:off x="2381956" y="2439629"/>
              <a:ext cx="297540" cy="1743187"/>
            </a:xfrm>
            <a:custGeom>
              <a:avLst/>
              <a:gdLst>
                <a:gd name="connsiteX0" fmla="*/ 307275 w 307275"/>
                <a:gd name="connsiteY0" fmla="*/ 0 h 1659441"/>
                <a:gd name="connsiteX1" fmla="*/ 0 w 307275"/>
                <a:gd name="connsiteY1" fmla="*/ 0 h 1659441"/>
                <a:gd name="connsiteX2" fmla="*/ 0 w 307275"/>
                <a:gd name="connsiteY2" fmla="*/ 1659441 h 1659441"/>
                <a:gd name="connsiteX0" fmla="*/ 307275 w 307275"/>
                <a:gd name="connsiteY0" fmla="*/ 0 h 2015941"/>
                <a:gd name="connsiteX1" fmla="*/ 0 w 307275"/>
                <a:gd name="connsiteY1" fmla="*/ 0 h 2015941"/>
                <a:gd name="connsiteX2" fmla="*/ 0 w 307275"/>
                <a:gd name="connsiteY2" fmla="*/ 2015941 h 2015941"/>
                <a:gd name="connsiteX0" fmla="*/ 228538 w 228538"/>
                <a:gd name="connsiteY0" fmla="*/ 0 h 2022548"/>
                <a:gd name="connsiteX1" fmla="*/ 0 w 228538"/>
                <a:gd name="connsiteY1" fmla="*/ 6607 h 2022548"/>
                <a:gd name="connsiteX2" fmla="*/ 0 w 228538"/>
                <a:gd name="connsiteY2" fmla="*/ 2022548 h 2022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538" h="2022548">
                  <a:moveTo>
                    <a:pt x="228538" y="0"/>
                  </a:moveTo>
                  <a:lnTo>
                    <a:pt x="0" y="6607"/>
                  </a:lnTo>
                  <a:lnTo>
                    <a:pt x="0" y="2022548"/>
                  </a:lnTo>
                </a:path>
              </a:pathLst>
            </a:cu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CC0000"/>
                </a:solidFill>
              </a:endParaRPr>
            </a:p>
          </p:txBody>
        </p:sp>
        <p:sp>
          <p:nvSpPr>
            <p:cNvPr id="392" name="Freeform 391"/>
            <p:cNvSpPr/>
            <p:nvPr/>
          </p:nvSpPr>
          <p:spPr>
            <a:xfrm flipH="1">
              <a:off x="6411524" y="2435173"/>
              <a:ext cx="385762" cy="2300562"/>
            </a:xfrm>
            <a:custGeom>
              <a:avLst/>
              <a:gdLst>
                <a:gd name="connsiteX0" fmla="*/ 307275 w 307275"/>
                <a:gd name="connsiteY0" fmla="*/ 0 h 1659441"/>
                <a:gd name="connsiteX1" fmla="*/ 0 w 307275"/>
                <a:gd name="connsiteY1" fmla="*/ 0 h 1659441"/>
                <a:gd name="connsiteX2" fmla="*/ 0 w 307275"/>
                <a:gd name="connsiteY2" fmla="*/ 1659441 h 1659441"/>
                <a:gd name="connsiteX0" fmla="*/ 307275 w 307275"/>
                <a:gd name="connsiteY0" fmla="*/ 0 h 2117725"/>
                <a:gd name="connsiteX1" fmla="*/ 0 w 307275"/>
                <a:gd name="connsiteY1" fmla="*/ 0 h 2117725"/>
                <a:gd name="connsiteX2" fmla="*/ 0 w 307275"/>
                <a:gd name="connsiteY2" fmla="*/ 2117725 h 2117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7275" h="2117725">
                  <a:moveTo>
                    <a:pt x="307275" y="0"/>
                  </a:moveTo>
                  <a:lnTo>
                    <a:pt x="0" y="0"/>
                  </a:lnTo>
                  <a:lnTo>
                    <a:pt x="0" y="2117725"/>
                  </a:lnTo>
                </a:path>
              </a:pathLst>
            </a:cu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393" name="Straight Arrow Connector 392"/>
            <p:cNvCxnSpPr/>
            <p:nvPr/>
          </p:nvCxnSpPr>
          <p:spPr>
            <a:xfrm flipV="1">
              <a:off x="5791457" y="2687586"/>
              <a:ext cx="8309" cy="2062635"/>
            </a:xfrm>
            <a:prstGeom prst="straightConnector1">
              <a:avLst/>
            </a:pr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Straight Arrow Connector 393"/>
            <p:cNvCxnSpPr/>
            <p:nvPr/>
          </p:nvCxnSpPr>
          <p:spPr>
            <a:xfrm flipV="1">
              <a:off x="4598735" y="2708225"/>
              <a:ext cx="18344" cy="2037167"/>
            </a:xfrm>
            <a:prstGeom prst="straightConnector1">
              <a:avLst/>
            </a:pr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Straight Arrow Connector 394"/>
            <p:cNvCxnSpPr/>
            <p:nvPr/>
          </p:nvCxnSpPr>
          <p:spPr>
            <a:xfrm flipH="1" flipV="1">
              <a:off x="3807455" y="2762199"/>
              <a:ext cx="9009" cy="1983193"/>
            </a:xfrm>
            <a:prstGeom prst="straightConnector1">
              <a:avLst/>
            </a:pr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169" name="Text Box 167"/>
          <p:cNvSpPr txBox="1">
            <a:spLocks noChangeArrowheads="1"/>
          </p:cNvSpPr>
          <p:nvPr/>
        </p:nvSpPr>
        <p:spPr bwMode="auto">
          <a:xfrm>
            <a:off x="542925" y="236538"/>
            <a:ext cx="653706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600" dirty="0">
                <a:solidFill>
                  <a:srgbClr val="000099"/>
                </a:solidFill>
                <a:latin typeface="Gill Sans MT" charset="0"/>
              </a:rPr>
              <a:t>Logically centralized control plane</a:t>
            </a:r>
          </a:p>
        </p:txBody>
      </p:sp>
      <p:pic>
        <p:nvPicPr>
          <p:cNvPr id="48170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776288"/>
            <a:ext cx="6422481" cy="208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71" name="TextBox 335"/>
          <p:cNvSpPr txBox="1">
            <a:spLocks noChangeArrowheads="1"/>
          </p:cNvSpPr>
          <p:nvPr/>
        </p:nvSpPr>
        <p:spPr bwMode="auto">
          <a:xfrm>
            <a:off x="394448" y="1039914"/>
            <a:ext cx="84566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/>
              <a:t>A distinct (typically remote) controller interacts with local control agents (CAs) in routers to compute forwarding tables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055910" y="4687854"/>
            <a:ext cx="4956877" cy="694339"/>
            <a:chOff x="2055070" y="4690247"/>
            <a:chExt cx="4956877" cy="694339"/>
          </a:xfrm>
        </p:grpSpPr>
        <p:grpSp>
          <p:nvGrpSpPr>
            <p:cNvPr id="48273" name="Group 554"/>
            <p:cNvGrpSpPr>
              <a:grpSpLocks/>
            </p:cNvGrpSpPr>
            <p:nvPr/>
          </p:nvGrpSpPr>
          <p:grpSpPr bwMode="auto">
            <a:xfrm>
              <a:off x="3605320" y="5055434"/>
              <a:ext cx="430131" cy="329152"/>
              <a:chOff x="2931664" y="3912603"/>
              <a:chExt cx="430450" cy="329314"/>
            </a:xfrm>
          </p:grpSpPr>
          <p:sp>
            <p:nvSpPr>
              <p:cNvPr id="558" name="Rectangle 557"/>
              <p:cNvSpPr/>
              <p:nvPr/>
            </p:nvSpPr>
            <p:spPr>
              <a:xfrm>
                <a:off x="2936952" y="3913304"/>
                <a:ext cx="425766" cy="328775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59" name="Straight Connector 558"/>
              <p:cNvCxnSpPr/>
              <p:nvPr/>
            </p:nvCxnSpPr>
            <p:spPr>
              <a:xfrm>
                <a:off x="2932185" y="4005425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0" name="Straight Connector 559"/>
              <p:cNvCxnSpPr/>
              <p:nvPr/>
            </p:nvCxnSpPr>
            <p:spPr>
              <a:xfrm>
                <a:off x="2932185" y="4068956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Straight Connector 560"/>
              <p:cNvCxnSpPr>
                <a:stCxn id="558" idx="2"/>
              </p:cNvCxnSpPr>
              <p:nvPr/>
            </p:nvCxnSpPr>
            <p:spPr>
              <a:xfrm flipH="1" flipV="1">
                <a:off x="3148246" y="4005425"/>
                <a:ext cx="1589" cy="236654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245" name="Group 582"/>
            <p:cNvGrpSpPr>
              <a:grpSpLocks/>
            </p:cNvGrpSpPr>
            <p:nvPr/>
          </p:nvGrpSpPr>
          <p:grpSpPr bwMode="auto">
            <a:xfrm>
              <a:off x="4387957" y="5055368"/>
              <a:ext cx="430131" cy="329152"/>
              <a:chOff x="2931664" y="3912603"/>
              <a:chExt cx="430450" cy="329314"/>
            </a:xfrm>
          </p:grpSpPr>
          <p:sp>
            <p:nvSpPr>
              <p:cNvPr id="585" name="Rectangle 584"/>
              <p:cNvSpPr/>
              <p:nvPr/>
            </p:nvSpPr>
            <p:spPr>
              <a:xfrm>
                <a:off x="2936952" y="3913304"/>
                <a:ext cx="425766" cy="328774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86" name="Straight Connector 585"/>
              <p:cNvCxnSpPr/>
              <p:nvPr/>
            </p:nvCxnSpPr>
            <p:spPr>
              <a:xfrm>
                <a:off x="2932186" y="4005425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7" name="Straight Connector 586"/>
              <p:cNvCxnSpPr/>
              <p:nvPr/>
            </p:nvCxnSpPr>
            <p:spPr>
              <a:xfrm>
                <a:off x="2932186" y="4068956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8" name="Straight Connector 587"/>
              <p:cNvCxnSpPr>
                <a:stCxn id="585" idx="2"/>
              </p:cNvCxnSpPr>
              <p:nvPr/>
            </p:nvCxnSpPr>
            <p:spPr>
              <a:xfrm flipH="1" flipV="1">
                <a:off x="3148247" y="4005425"/>
                <a:ext cx="1588" cy="236653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217" name="Group 609"/>
            <p:cNvGrpSpPr>
              <a:grpSpLocks/>
            </p:cNvGrpSpPr>
            <p:nvPr/>
          </p:nvGrpSpPr>
          <p:grpSpPr bwMode="auto">
            <a:xfrm>
              <a:off x="5591804" y="5053093"/>
              <a:ext cx="430212" cy="328614"/>
              <a:chOff x="2932186" y="3913304"/>
              <a:chExt cx="430531" cy="328775"/>
            </a:xfrm>
          </p:grpSpPr>
          <p:sp>
            <p:nvSpPr>
              <p:cNvPr id="612" name="Rectangle 611"/>
              <p:cNvSpPr/>
              <p:nvPr/>
            </p:nvSpPr>
            <p:spPr>
              <a:xfrm>
                <a:off x="2936952" y="3913304"/>
                <a:ext cx="425765" cy="328774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13" name="Straight Connector 612"/>
              <p:cNvCxnSpPr/>
              <p:nvPr/>
            </p:nvCxnSpPr>
            <p:spPr>
              <a:xfrm>
                <a:off x="2932186" y="4005425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4" name="Straight Connector 613"/>
              <p:cNvCxnSpPr/>
              <p:nvPr/>
            </p:nvCxnSpPr>
            <p:spPr>
              <a:xfrm>
                <a:off x="2932186" y="4068956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5" name="Straight Connector 614"/>
              <p:cNvCxnSpPr>
                <a:stCxn id="612" idx="2"/>
              </p:cNvCxnSpPr>
              <p:nvPr/>
            </p:nvCxnSpPr>
            <p:spPr>
              <a:xfrm flipH="1" flipV="1">
                <a:off x="3148247" y="4005425"/>
                <a:ext cx="1588" cy="236654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189" name="Group 636"/>
            <p:cNvGrpSpPr>
              <a:grpSpLocks/>
            </p:cNvGrpSpPr>
            <p:nvPr/>
          </p:nvGrpSpPr>
          <p:grpSpPr bwMode="auto">
            <a:xfrm>
              <a:off x="6581816" y="5045656"/>
              <a:ext cx="430131" cy="329465"/>
              <a:chOff x="2931664" y="3912603"/>
              <a:chExt cx="430450" cy="329314"/>
            </a:xfrm>
          </p:grpSpPr>
          <p:sp>
            <p:nvSpPr>
              <p:cNvPr id="639" name="Rectangle 638"/>
              <p:cNvSpPr/>
              <p:nvPr/>
            </p:nvSpPr>
            <p:spPr>
              <a:xfrm>
                <a:off x="2936952" y="3912169"/>
                <a:ext cx="425766" cy="330049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40" name="Straight Connector 639"/>
              <p:cNvCxnSpPr/>
              <p:nvPr/>
            </p:nvCxnSpPr>
            <p:spPr>
              <a:xfrm>
                <a:off x="2932185" y="4004202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1" name="Straight Connector 640"/>
              <p:cNvCxnSpPr/>
              <p:nvPr/>
            </p:nvCxnSpPr>
            <p:spPr>
              <a:xfrm>
                <a:off x="2932185" y="4067673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2" name="Straight Connector 641"/>
              <p:cNvCxnSpPr>
                <a:stCxn id="639" idx="2"/>
              </p:cNvCxnSpPr>
              <p:nvPr/>
            </p:nvCxnSpPr>
            <p:spPr>
              <a:xfrm flipH="1" flipV="1">
                <a:off x="3148246" y="4004202"/>
                <a:ext cx="1589" cy="238016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7" name="Group 554"/>
            <p:cNvGrpSpPr>
              <a:grpSpLocks/>
            </p:cNvGrpSpPr>
            <p:nvPr/>
          </p:nvGrpSpPr>
          <p:grpSpPr bwMode="auto">
            <a:xfrm>
              <a:off x="2055070" y="4690247"/>
              <a:ext cx="675320" cy="521222"/>
              <a:chOff x="2931664" y="3912603"/>
              <a:chExt cx="430450" cy="329314"/>
            </a:xfrm>
          </p:grpSpPr>
          <p:sp>
            <p:nvSpPr>
              <p:cNvPr id="358" name="Rectangle 357"/>
              <p:cNvSpPr/>
              <p:nvPr/>
            </p:nvSpPr>
            <p:spPr>
              <a:xfrm>
                <a:off x="2936952" y="3913304"/>
                <a:ext cx="425766" cy="328775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359" name="Straight Connector 358"/>
              <p:cNvCxnSpPr/>
              <p:nvPr/>
            </p:nvCxnSpPr>
            <p:spPr>
              <a:xfrm>
                <a:off x="2932185" y="4005425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Straight Connector 359"/>
              <p:cNvCxnSpPr/>
              <p:nvPr/>
            </p:nvCxnSpPr>
            <p:spPr>
              <a:xfrm>
                <a:off x="2932185" y="4068956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Straight Connector 360"/>
              <p:cNvCxnSpPr>
                <a:stCxn id="358" idx="2"/>
              </p:cNvCxnSpPr>
              <p:nvPr/>
            </p:nvCxnSpPr>
            <p:spPr>
              <a:xfrm flipH="1" flipV="1">
                <a:off x="3148246" y="4005425"/>
                <a:ext cx="1589" cy="236654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62" name="Group 347"/>
          <p:cNvGrpSpPr>
            <a:grpSpLocks/>
          </p:cNvGrpSpPr>
          <p:nvPr/>
        </p:nvGrpSpPr>
        <p:grpSpPr bwMode="auto">
          <a:xfrm>
            <a:off x="5856401" y="5944266"/>
            <a:ext cx="588970" cy="242608"/>
            <a:chOff x="1871277" y="1576300"/>
            <a:chExt cx="1128371" cy="437861"/>
          </a:xfrm>
        </p:grpSpPr>
        <p:sp>
          <p:nvSpPr>
            <p:cNvPr id="363" name="Oval 362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5" name="Oval 364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66" name="Freeform 365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7" name="Freeform 366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8" name="Freeform 367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9" name="Freeform 368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70" name="Straight Connector 369"/>
            <p:cNvCxnSpPr>
              <a:endCxn id="365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Straight Connector 370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2" name="Group 347"/>
          <p:cNvGrpSpPr>
            <a:grpSpLocks/>
          </p:cNvGrpSpPr>
          <p:nvPr/>
        </p:nvGrpSpPr>
        <p:grpSpPr bwMode="auto">
          <a:xfrm>
            <a:off x="4375328" y="5802169"/>
            <a:ext cx="588970" cy="242608"/>
            <a:chOff x="1871277" y="1576300"/>
            <a:chExt cx="1128371" cy="437861"/>
          </a:xfrm>
        </p:grpSpPr>
        <p:sp>
          <p:nvSpPr>
            <p:cNvPr id="373" name="Oval 372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74" name="Rectangle 373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5" name="Oval 374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76" name="Freeform 375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7" name="Freeform 376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8" name="Freeform 377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" name="Freeform 378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80" name="Straight Connector 379"/>
            <p:cNvCxnSpPr>
              <a:endCxn id="375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Connector 380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2" name="Group 347"/>
          <p:cNvGrpSpPr>
            <a:grpSpLocks/>
          </p:cNvGrpSpPr>
          <p:nvPr/>
        </p:nvGrpSpPr>
        <p:grpSpPr bwMode="auto">
          <a:xfrm>
            <a:off x="2848241" y="5995982"/>
            <a:ext cx="588970" cy="242608"/>
            <a:chOff x="1871277" y="1576300"/>
            <a:chExt cx="1128371" cy="437861"/>
          </a:xfrm>
        </p:grpSpPr>
        <p:sp>
          <p:nvSpPr>
            <p:cNvPr id="383" name="Oval 382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84" name="Rectangle 383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5" name="Oval 384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86" name="Freeform 385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7" name="Freeform 386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0" name="Freeform 389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7" name="Freeform 396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99" name="Straight Connector 398"/>
            <p:cNvCxnSpPr>
              <a:endCxn id="385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Straight Connector 39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1" name="Group 347"/>
          <p:cNvGrpSpPr>
            <a:grpSpLocks/>
          </p:cNvGrpSpPr>
          <p:nvPr/>
        </p:nvGrpSpPr>
        <p:grpSpPr bwMode="auto">
          <a:xfrm>
            <a:off x="5166757" y="6262321"/>
            <a:ext cx="588970" cy="242608"/>
            <a:chOff x="1871277" y="1576300"/>
            <a:chExt cx="1128371" cy="437861"/>
          </a:xfrm>
        </p:grpSpPr>
        <p:sp>
          <p:nvSpPr>
            <p:cNvPr id="402" name="Oval 401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2" name="Oval 411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17" name="Freeform 416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2" name="Freeform 421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7" name="Freeform 426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8" name="Freeform 427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429" name="Straight Connector 428"/>
            <p:cNvCxnSpPr>
              <a:endCxn id="412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Straight Connector 42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1" name="Group 347"/>
          <p:cNvGrpSpPr>
            <a:grpSpLocks/>
          </p:cNvGrpSpPr>
          <p:nvPr/>
        </p:nvGrpSpPr>
        <p:grpSpPr bwMode="auto">
          <a:xfrm>
            <a:off x="3704088" y="6354901"/>
            <a:ext cx="588970" cy="242608"/>
            <a:chOff x="1871277" y="1576300"/>
            <a:chExt cx="1128371" cy="437861"/>
          </a:xfrm>
        </p:grpSpPr>
        <p:sp>
          <p:nvSpPr>
            <p:cNvPr id="432" name="Oval 431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33" name="Rectangle 432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4" name="Oval 433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35" name="Freeform 434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6" name="Freeform 435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7" name="Freeform 436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8" name="Freeform 437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439" name="Straight Connector 438"/>
            <p:cNvCxnSpPr>
              <a:endCxn id="434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Straight Connector 43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1925875" y="2220187"/>
            <a:ext cx="5095391" cy="2833288"/>
            <a:chOff x="1925876" y="2212958"/>
            <a:chExt cx="5095391" cy="2833288"/>
          </a:xfrm>
        </p:grpSpPr>
        <p:grpSp>
          <p:nvGrpSpPr>
            <p:cNvPr id="12" name="Group 11"/>
            <p:cNvGrpSpPr/>
            <p:nvPr/>
          </p:nvGrpSpPr>
          <p:grpSpPr>
            <a:xfrm>
              <a:off x="2745416" y="2212958"/>
              <a:ext cx="3597533" cy="493677"/>
              <a:chOff x="2705100" y="2011398"/>
              <a:chExt cx="3597533" cy="493677"/>
            </a:xfrm>
          </p:grpSpPr>
          <p:sp>
            <p:nvSpPr>
              <p:cNvPr id="342" name="Oval 341"/>
              <p:cNvSpPr/>
              <p:nvPr/>
            </p:nvSpPr>
            <p:spPr bwMode="auto">
              <a:xfrm>
                <a:off x="2722820" y="2011398"/>
                <a:ext cx="3579813" cy="492125"/>
              </a:xfrm>
              <a:prstGeom prst="ellipse">
                <a:avLst/>
              </a:prstGeom>
              <a:solidFill>
                <a:schemeClr val="bg1">
                  <a:alpha val="42000"/>
                </a:schemeClr>
              </a:solidFill>
              <a:ln w="3175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9" name="Oval 388"/>
              <p:cNvSpPr/>
              <p:nvPr/>
            </p:nvSpPr>
            <p:spPr bwMode="auto">
              <a:xfrm>
                <a:off x="2705100" y="2012950"/>
                <a:ext cx="3579813" cy="492125"/>
              </a:xfrm>
              <a:prstGeom prst="ellipse">
                <a:avLst/>
              </a:prstGeom>
              <a:solidFill>
                <a:srgbClr val="CC0000">
                  <a:alpha val="42000"/>
                </a:srgbClr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308" name="TextBox 389"/>
              <p:cNvSpPr txBox="1">
                <a:spLocks noChangeArrowheads="1"/>
              </p:cNvSpPr>
              <p:nvPr/>
            </p:nvSpPr>
            <p:spPr bwMode="auto">
              <a:xfrm>
                <a:off x="3452664" y="2127167"/>
                <a:ext cx="2057700" cy="296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ts val="1475"/>
                  </a:lnSpc>
                </a:pPr>
                <a:r>
                  <a:rPr lang="en-US" sz="1800" dirty="0">
                    <a:solidFill>
                      <a:schemeClr val="bg1"/>
                    </a:solidFill>
                  </a:rPr>
                  <a:t>Remote Controller</a:t>
                </a:r>
              </a:p>
            </p:txBody>
          </p:sp>
        </p:grpSp>
        <p:grpSp>
          <p:nvGrpSpPr>
            <p:cNvPr id="442" name="Group 441"/>
            <p:cNvGrpSpPr/>
            <p:nvPr/>
          </p:nvGrpSpPr>
          <p:grpSpPr>
            <a:xfrm>
              <a:off x="1925876" y="4223509"/>
              <a:ext cx="923540" cy="405953"/>
              <a:chOff x="2705100" y="2011398"/>
              <a:chExt cx="3597533" cy="493677"/>
            </a:xfrm>
          </p:grpSpPr>
          <p:sp>
            <p:nvSpPr>
              <p:cNvPr id="443" name="Oval 442"/>
              <p:cNvSpPr/>
              <p:nvPr/>
            </p:nvSpPr>
            <p:spPr bwMode="auto">
              <a:xfrm>
                <a:off x="2722820" y="2011398"/>
                <a:ext cx="3579813" cy="492125"/>
              </a:xfrm>
              <a:prstGeom prst="ellipse">
                <a:avLst/>
              </a:prstGeom>
              <a:solidFill>
                <a:schemeClr val="bg1">
                  <a:alpha val="42000"/>
                </a:schemeClr>
              </a:solidFill>
              <a:ln w="3175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4" name="Oval 443"/>
              <p:cNvSpPr/>
              <p:nvPr/>
            </p:nvSpPr>
            <p:spPr bwMode="auto">
              <a:xfrm>
                <a:off x="2705100" y="2012950"/>
                <a:ext cx="3579813" cy="492125"/>
              </a:xfrm>
              <a:prstGeom prst="ellipse">
                <a:avLst/>
              </a:prstGeom>
              <a:solidFill>
                <a:srgbClr val="CC0000">
                  <a:alpha val="42000"/>
                </a:srgbClr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5" name="TextBox 389"/>
              <p:cNvSpPr txBox="1">
                <a:spLocks noChangeArrowheads="1"/>
              </p:cNvSpPr>
              <p:nvPr/>
            </p:nvSpPr>
            <p:spPr bwMode="auto">
              <a:xfrm>
                <a:off x="3901810" y="2127167"/>
                <a:ext cx="1159411" cy="296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ts val="1475"/>
                  </a:lnSpc>
                </a:pPr>
                <a:r>
                  <a:rPr lang="en-US" sz="1800" dirty="0">
                    <a:solidFill>
                      <a:schemeClr val="bg1"/>
                    </a:solidFill>
                  </a:rPr>
                  <a:t>CA</a:t>
                </a: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3589508" y="4760377"/>
              <a:ext cx="463568" cy="285869"/>
              <a:chOff x="3558850" y="4573304"/>
              <a:chExt cx="463568" cy="285869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3558850" y="4577634"/>
                <a:ext cx="463568" cy="262710"/>
                <a:chOff x="3558850" y="4577634"/>
                <a:chExt cx="463568" cy="262710"/>
              </a:xfrm>
            </p:grpSpPr>
            <p:sp>
              <p:nvSpPr>
                <p:cNvPr id="447" name="Oval 446"/>
                <p:cNvSpPr/>
                <p:nvPr/>
              </p:nvSpPr>
              <p:spPr bwMode="auto">
                <a:xfrm>
                  <a:off x="3573337" y="4577634"/>
                  <a:ext cx="439424" cy="261732"/>
                </a:xfrm>
                <a:prstGeom prst="ellipse">
                  <a:avLst/>
                </a:prstGeom>
                <a:solidFill>
                  <a:schemeClr val="bg1">
                    <a:alpha val="42000"/>
                  </a:schemeClr>
                </a:solidFill>
                <a:ln w="3175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48" name="Oval 447"/>
                <p:cNvSpPr/>
                <p:nvPr/>
              </p:nvSpPr>
              <p:spPr bwMode="auto">
                <a:xfrm>
                  <a:off x="3558850" y="4587291"/>
                  <a:ext cx="463568" cy="253053"/>
                </a:xfrm>
                <a:prstGeom prst="ellipse">
                  <a:avLst/>
                </a:prstGeom>
                <a:solidFill>
                  <a:srgbClr val="CC0000">
                    <a:alpha val="42000"/>
                  </a:srgbClr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449" name="TextBox 389"/>
              <p:cNvSpPr txBox="1">
                <a:spLocks noChangeArrowheads="1"/>
              </p:cNvSpPr>
              <p:nvPr/>
            </p:nvSpPr>
            <p:spPr bwMode="auto">
              <a:xfrm>
                <a:off x="3565935" y="4573304"/>
                <a:ext cx="434071" cy="285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ts val="1475"/>
                  </a:lnSpc>
                </a:pPr>
                <a:r>
                  <a:rPr lang="en-US" sz="1400" dirty="0">
                    <a:solidFill>
                      <a:schemeClr val="bg1"/>
                    </a:solidFill>
                  </a:rPr>
                  <a:t>CA</a:t>
                </a:r>
                <a:endParaRPr 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1" name="Group 450"/>
            <p:cNvGrpSpPr/>
            <p:nvPr/>
          </p:nvGrpSpPr>
          <p:grpSpPr>
            <a:xfrm>
              <a:off x="4369656" y="4758258"/>
              <a:ext cx="463568" cy="285869"/>
              <a:chOff x="3558850" y="4573304"/>
              <a:chExt cx="463568" cy="285869"/>
            </a:xfrm>
          </p:grpSpPr>
          <p:grpSp>
            <p:nvGrpSpPr>
              <p:cNvPr id="452" name="Group 451"/>
              <p:cNvGrpSpPr/>
              <p:nvPr/>
            </p:nvGrpSpPr>
            <p:grpSpPr>
              <a:xfrm>
                <a:off x="3558850" y="4577634"/>
                <a:ext cx="463568" cy="262710"/>
                <a:chOff x="3558850" y="4577634"/>
                <a:chExt cx="463568" cy="262710"/>
              </a:xfrm>
            </p:grpSpPr>
            <p:sp>
              <p:nvSpPr>
                <p:cNvPr id="454" name="Oval 453"/>
                <p:cNvSpPr/>
                <p:nvPr/>
              </p:nvSpPr>
              <p:spPr bwMode="auto">
                <a:xfrm>
                  <a:off x="3573337" y="4577634"/>
                  <a:ext cx="439424" cy="261732"/>
                </a:xfrm>
                <a:prstGeom prst="ellipse">
                  <a:avLst/>
                </a:prstGeom>
                <a:solidFill>
                  <a:schemeClr val="bg1">
                    <a:alpha val="42000"/>
                  </a:schemeClr>
                </a:solidFill>
                <a:ln w="3175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5" name="Oval 454"/>
                <p:cNvSpPr/>
                <p:nvPr/>
              </p:nvSpPr>
              <p:spPr bwMode="auto">
                <a:xfrm>
                  <a:off x="3558850" y="4587291"/>
                  <a:ext cx="463568" cy="253053"/>
                </a:xfrm>
                <a:prstGeom prst="ellipse">
                  <a:avLst/>
                </a:prstGeom>
                <a:solidFill>
                  <a:srgbClr val="CC0000">
                    <a:alpha val="42000"/>
                  </a:srgbClr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453" name="TextBox 389"/>
              <p:cNvSpPr txBox="1">
                <a:spLocks noChangeArrowheads="1"/>
              </p:cNvSpPr>
              <p:nvPr/>
            </p:nvSpPr>
            <p:spPr bwMode="auto">
              <a:xfrm>
                <a:off x="3565935" y="4573304"/>
                <a:ext cx="434071" cy="285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ts val="1475"/>
                  </a:lnSpc>
                </a:pPr>
                <a:r>
                  <a:rPr lang="en-US" sz="1400" dirty="0">
                    <a:solidFill>
                      <a:schemeClr val="bg1"/>
                    </a:solidFill>
                  </a:rPr>
                  <a:t>CA</a:t>
                </a:r>
                <a:endParaRPr 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6" name="Group 455"/>
            <p:cNvGrpSpPr/>
            <p:nvPr/>
          </p:nvGrpSpPr>
          <p:grpSpPr>
            <a:xfrm>
              <a:off x="5569912" y="4756140"/>
              <a:ext cx="463568" cy="285869"/>
              <a:chOff x="3558850" y="4573304"/>
              <a:chExt cx="463568" cy="285869"/>
            </a:xfrm>
          </p:grpSpPr>
          <p:grpSp>
            <p:nvGrpSpPr>
              <p:cNvPr id="457" name="Group 456"/>
              <p:cNvGrpSpPr/>
              <p:nvPr/>
            </p:nvGrpSpPr>
            <p:grpSpPr>
              <a:xfrm>
                <a:off x="3558850" y="4577634"/>
                <a:ext cx="463568" cy="262710"/>
                <a:chOff x="3558850" y="4577634"/>
                <a:chExt cx="463568" cy="262710"/>
              </a:xfrm>
            </p:grpSpPr>
            <p:sp>
              <p:nvSpPr>
                <p:cNvPr id="459" name="Oval 458"/>
                <p:cNvSpPr/>
                <p:nvPr/>
              </p:nvSpPr>
              <p:spPr bwMode="auto">
                <a:xfrm>
                  <a:off x="3573337" y="4577634"/>
                  <a:ext cx="439424" cy="261732"/>
                </a:xfrm>
                <a:prstGeom prst="ellipse">
                  <a:avLst/>
                </a:prstGeom>
                <a:solidFill>
                  <a:schemeClr val="bg1">
                    <a:alpha val="42000"/>
                  </a:schemeClr>
                </a:solidFill>
                <a:ln w="3175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60" name="Oval 459"/>
                <p:cNvSpPr/>
                <p:nvPr/>
              </p:nvSpPr>
              <p:spPr bwMode="auto">
                <a:xfrm>
                  <a:off x="3558850" y="4587291"/>
                  <a:ext cx="463568" cy="253053"/>
                </a:xfrm>
                <a:prstGeom prst="ellipse">
                  <a:avLst/>
                </a:prstGeom>
                <a:solidFill>
                  <a:srgbClr val="CC0000">
                    <a:alpha val="42000"/>
                  </a:srgbClr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458" name="TextBox 389"/>
              <p:cNvSpPr txBox="1">
                <a:spLocks noChangeArrowheads="1"/>
              </p:cNvSpPr>
              <p:nvPr/>
            </p:nvSpPr>
            <p:spPr bwMode="auto">
              <a:xfrm>
                <a:off x="3565935" y="4573304"/>
                <a:ext cx="434071" cy="285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ts val="1475"/>
                  </a:lnSpc>
                </a:pPr>
                <a:r>
                  <a:rPr lang="en-US" sz="1400" dirty="0">
                    <a:solidFill>
                      <a:schemeClr val="bg1"/>
                    </a:solidFill>
                  </a:rPr>
                  <a:t>CA</a:t>
                </a:r>
                <a:endParaRPr lang="en-US" sz="1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61" name="Group 460"/>
            <p:cNvGrpSpPr/>
            <p:nvPr/>
          </p:nvGrpSpPr>
          <p:grpSpPr>
            <a:xfrm>
              <a:off x="6557699" y="4754022"/>
              <a:ext cx="463568" cy="285869"/>
              <a:chOff x="3558850" y="4573304"/>
              <a:chExt cx="463568" cy="285869"/>
            </a:xfrm>
          </p:grpSpPr>
          <p:grpSp>
            <p:nvGrpSpPr>
              <p:cNvPr id="462" name="Group 461"/>
              <p:cNvGrpSpPr/>
              <p:nvPr/>
            </p:nvGrpSpPr>
            <p:grpSpPr>
              <a:xfrm>
                <a:off x="3558850" y="4577634"/>
                <a:ext cx="463568" cy="262710"/>
                <a:chOff x="3558850" y="4577634"/>
                <a:chExt cx="463568" cy="262710"/>
              </a:xfrm>
            </p:grpSpPr>
            <p:sp>
              <p:nvSpPr>
                <p:cNvPr id="464" name="Oval 463"/>
                <p:cNvSpPr/>
                <p:nvPr/>
              </p:nvSpPr>
              <p:spPr bwMode="auto">
                <a:xfrm>
                  <a:off x="3573337" y="4577634"/>
                  <a:ext cx="439424" cy="261732"/>
                </a:xfrm>
                <a:prstGeom prst="ellipse">
                  <a:avLst/>
                </a:prstGeom>
                <a:solidFill>
                  <a:schemeClr val="bg1">
                    <a:alpha val="42000"/>
                  </a:schemeClr>
                </a:solidFill>
                <a:ln w="3175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65" name="Oval 464"/>
                <p:cNvSpPr/>
                <p:nvPr/>
              </p:nvSpPr>
              <p:spPr bwMode="auto">
                <a:xfrm>
                  <a:off x="3558850" y="4587291"/>
                  <a:ext cx="463568" cy="253053"/>
                </a:xfrm>
                <a:prstGeom prst="ellipse">
                  <a:avLst/>
                </a:prstGeom>
                <a:solidFill>
                  <a:srgbClr val="CC0000">
                    <a:alpha val="42000"/>
                  </a:srgbClr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463" name="TextBox 389"/>
              <p:cNvSpPr txBox="1">
                <a:spLocks noChangeArrowheads="1"/>
              </p:cNvSpPr>
              <p:nvPr/>
            </p:nvSpPr>
            <p:spPr bwMode="auto">
              <a:xfrm>
                <a:off x="3565935" y="4573304"/>
                <a:ext cx="434071" cy="285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ts val="1475"/>
                  </a:lnSpc>
                </a:pPr>
                <a:r>
                  <a:rPr lang="en-US" sz="1400" dirty="0">
                    <a:solidFill>
                      <a:schemeClr val="bg1"/>
                    </a:solidFill>
                  </a:rPr>
                  <a:t>CA</a:t>
                </a:r>
                <a:endParaRPr lang="en-US" sz="1800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46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5" y="6475895"/>
            <a:ext cx="458808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6</a:t>
            </a:fld>
            <a:endParaRPr lang="en-US" sz="1200" dirty="0">
              <a:latin typeface="Tahoma" charset="0"/>
            </a:endParaRPr>
          </a:p>
        </p:txBody>
      </p:sp>
      <p:sp>
        <p:nvSpPr>
          <p:cNvPr id="46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651760" y="3017520"/>
            <a:ext cx="3972560" cy="2032000"/>
            <a:chOff x="2651760" y="3017520"/>
            <a:chExt cx="3972560" cy="2032000"/>
          </a:xfrm>
        </p:grpSpPr>
        <p:cxnSp>
          <p:nvCxnSpPr>
            <p:cNvPr id="338" name="Straight Arrow Connector 337"/>
            <p:cNvCxnSpPr/>
            <p:nvPr/>
          </p:nvCxnSpPr>
          <p:spPr bwMode="auto">
            <a:xfrm>
              <a:off x="2651760" y="3017520"/>
              <a:ext cx="0" cy="1666240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Arrow Connector 342"/>
            <p:cNvCxnSpPr/>
            <p:nvPr/>
          </p:nvCxnSpPr>
          <p:spPr bwMode="auto">
            <a:xfrm>
              <a:off x="3647440" y="3017520"/>
              <a:ext cx="0" cy="2032000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Arrow Connector 346"/>
            <p:cNvCxnSpPr/>
            <p:nvPr/>
          </p:nvCxnSpPr>
          <p:spPr bwMode="auto">
            <a:xfrm>
              <a:off x="4460240" y="3017520"/>
              <a:ext cx="0" cy="2032000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Arrow Connector 347"/>
            <p:cNvCxnSpPr/>
            <p:nvPr/>
          </p:nvCxnSpPr>
          <p:spPr bwMode="auto">
            <a:xfrm>
              <a:off x="5659120" y="3017520"/>
              <a:ext cx="0" cy="2032000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Straight Arrow Connector 348"/>
            <p:cNvCxnSpPr/>
            <p:nvPr/>
          </p:nvCxnSpPr>
          <p:spPr bwMode="auto">
            <a:xfrm>
              <a:off x="6624320" y="3017520"/>
              <a:ext cx="0" cy="2032000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4483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8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5.1 introduction</a:t>
            </a:r>
          </a:p>
          <a:p>
            <a:pPr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5.2 routing protocols</a:t>
            </a:r>
          </a:p>
          <a:p>
            <a:pPr>
              <a:lnSpc>
                <a:spcPts val="2580"/>
              </a:lnSpc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link state</a:t>
            </a:r>
          </a:p>
          <a:p>
            <a:pPr>
              <a:lnSpc>
                <a:spcPts val="2580"/>
              </a:lnSpc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distance vector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5.3 intra-AS routing in the Internet: OSPF</a:t>
            </a:r>
          </a:p>
          <a:p>
            <a:pPr marL="461963" indent="-461963">
              <a:lnSpc>
                <a:spcPct val="100000"/>
              </a:lnSpc>
              <a:buNone/>
            </a:pPr>
            <a:r>
              <a:rPr lang="en-US" sz="2400" dirty="0"/>
              <a:t>5.4 routing among the ISPs: BGP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301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461963" indent="-461963">
              <a:lnSpc>
                <a:spcPct val="100000"/>
              </a:lnSpc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5.5 The SDN control plane</a:t>
            </a:r>
          </a:p>
        </p:txBody>
      </p:sp>
      <p:sp>
        <p:nvSpPr>
          <p:cNvPr id="43014" name="Rectangle 2"/>
          <p:cNvSpPr>
            <a:spLocks noChangeArrowheads="1"/>
          </p:cNvSpPr>
          <p:nvPr/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400" dirty="0">
                <a:solidFill>
                  <a:srgbClr val="000099"/>
                </a:solidFill>
                <a:latin typeface="Gill Sans MT" charset="0"/>
              </a:rPr>
              <a:t>Chapter 5: outline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5" y="6475895"/>
            <a:ext cx="458808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7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1659096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51" name="Picture 22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" y="836613"/>
            <a:ext cx="3972409" cy="183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0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2413"/>
            <a:ext cx="7772400" cy="685800"/>
          </a:xfrm>
        </p:spPr>
        <p:txBody>
          <a:bodyPr/>
          <a:lstStyle/>
          <a:p>
            <a:r>
              <a:rPr lang="en-US" sz="4000" dirty="0">
                <a:latin typeface="Gill Sans MT" charset="0"/>
              </a:rPr>
              <a:t>Routing</a:t>
            </a:r>
            <a:r>
              <a:rPr lang="en-US" altLang="ja-JP" sz="4000" dirty="0">
                <a:latin typeface="Gill Sans MT" charset="0"/>
              </a:rPr>
              <a:t> protocols</a:t>
            </a:r>
            <a:endParaRPr lang="en-US" dirty="0">
              <a:latin typeface="Gill Sans MT" charset="0"/>
            </a:endParaRPr>
          </a:p>
        </p:txBody>
      </p:sp>
      <p:sp>
        <p:nvSpPr>
          <p:cNvPr id="849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2261" y="1363819"/>
            <a:ext cx="7353300" cy="4274607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i="1" dirty="0">
                <a:solidFill>
                  <a:srgbClr val="CC0000"/>
                </a:solidFill>
                <a:cs typeface="+mn-cs"/>
              </a:rPr>
              <a:t>Routing protocol goal:</a:t>
            </a:r>
            <a:r>
              <a:rPr lang="en-US" sz="3200" dirty="0"/>
              <a:t> </a:t>
            </a:r>
            <a:r>
              <a:rPr lang="en-US" dirty="0"/>
              <a:t>determine “good” paths (equivalently, routes), from sending hosts to receiving host, through network of routers</a:t>
            </a:r>
          </a:p>
          <a:p>
            <a:pPr>
              <a:lnSpc>
                <a:spcPct val="100000"/>
              </a:lnSpc>
            </a:pPr>
            <a:r>
              <a:rPr lang="en-US" dirty="0">
                <a:cs typeface="+mn-cs"/>
              </a:rPr>
              <a:t>path: sequence of routers packets will traverse in going from given initial source host to given final destination host</a:t>
            </a:r>
          </a:p>
          <a:p>
            <a:pPr>
              <a:lnSpc>
                <a:spcPct val="100000"/>
              </a:lnSpc>
              <a:defRPr/>
            </a:pPr>
            <a:r>
              <a:rPr lang="en-US" dirty="0">
                <a:cs typeface="+mn-cs"/>
              </a:rPr>
              <a:t>“good”: least “cost”, “fastest”, “least congested”</a:t>
            </a:r>
            <a:endParaRPr lang="en-US" sz="2400" dirty="0">
              <a:cs typeface="+mn-cs"/>
            </a:endParaRPr>
          </a:p>
          <a:p>
            <a:pPr>
              <a:lnSpc>
                <a:spcPct val="100000"/>
              </a:lnSpc>
              <a:defRPr/>
            </a:pPr>
            <a:r>
              <a:rPr lang="en-US" dirty="0">
                <a:cs typeface="+mn-cs"/>
              </a:rPr>
              <a:t>routing: a “top-10” networking challenge!</a:t>
            </a:r>
            <a:endParaRPr lang="en-US" sz="3200" dirty="0">
              <a:cs typeface="+mn-cs"/>
            </a:endParaRPr>
          </a:p>
        </p:txBody>
      </p:sp>
      <p:sp>
        <p:nvSpPr>
          <p:cNvPr id="23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8</a:t>
            </a:fld>
            <a:endParaRPr lang="en-US" sz="1200" dirty="0">
              <a:latin typeface="Tahoma" charset="0"/>
            </a:endParaRPr>
          </a:p>
        </p:txBody>
      </p:sp>
      <p:sp>
        <p:nvSpPr>
          <p:cNvPr id="2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3262311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5" name="Picture 7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847724"/>
            <a:ext cx="6924508" cy="210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0836" name="Group 2"/>
          <p:cNvGrpSpPr>
            <a:grpSpLocks/>
          </p:cNvGrpSpPr>
          <p:nvPr/>
        </p:nvGrpSpPr>
        <p:grpSpPr bwMode="auto">
          <a:xfrm>
            <a:off x="3200400" y="1406525"/>
            <a:ext cx="3571875" cy="2236788"/>
            <a:chOff x="3162" y="1071"/>
            <a:chExt cx="2250" cy="1409"/>
          </a:xfrm>
        </p:grpSpPr>
        <p:sp>
          <p:nvSpPr>
            <p:cNvPr id="120840" name="Freeform 3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1" name="Freeform 4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2" name="Oval 5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3" name="Line 6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4" name="Line 7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5" name="Rectangle 8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0846" name="Oval 9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7" name="Oval 10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8" name="Line 11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9" name="Line 12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0" name="Rectangle 13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0851" name="Oval 14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2" name="Oval 15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3" name="Line 16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4" name="Line 17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5" name="Rectangle 18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0856" name="Oval 19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7" name="Oval 20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8" name="Line 21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59" name="Line 22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0" name="Rectangle 23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0861" name="Oval 24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2" name="Oval 25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3" name="Line 26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4" name="Line 27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5" name="Rectangle 28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0866" name="Oval 29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7" name="Oval 30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8" name="Line 31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69" name="Line 32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0" name="Rectangle 33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/>
            </a:p>
          </p:txBody>
        </p:sp>
        <p:sp>
          <p:nvSpPr>
            <p:cNvPr id="120871" name="Oval 34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2" name="Freeform 35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3" name="Freeform 36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4" name="Freeform 37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11993521 h 174"/>
                <a:gd name="T2" fmla="*/ 5035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5" name="Freeform 38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6" name="Freeform 39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7" name="Freeform 40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8" name="Freeform 41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9" name="Freeform 42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80" name="Freeform 43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0881" name="Group 44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120907" name="Rectangle 4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08" name="Text Box 46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u</a:t>
                </a:r>
                <a:endParaRPr lang="en-US"/>
              </a:p>
            </p:txBody>
          </p:sp>
        </p:grpSp>
        <p:grpSp>
          <p:nvGrpSpPr>
            <p:cNvPr id="120882" name="Group 47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120905" name="Rectangle 4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06" name="Text Box 49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y</a:t>
                </a:r>
                <a:endParaRPr lang="en-US"/>
              </a:p>
            </p:txBody>
          </p:sp>
        </p:grpSp>
        <p:grpSp>
          <p:nvGrpSpPr>
            <p:cNvPr id="120883" name="Group 50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120903" name="Rectangle 5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04" name="Text Box 52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x</a:t>
                </a:r>
              </a:p>
            </p:txBody>
          </p:sp>
        </p:grpSp>
        <p:grpSp>
          <p:nvGrpSpPr>
            <p:cNvPr id="120884" name="Group 53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120901" name="Rectangle 5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02" name="Text Box 55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w</a:t>
                </a:r>
                <a:endParaRPr lang="en-US"/>
              </a:p>
            </p:txBody>
          </p:sp>
        </p:grpSp>
        <p:grpSp>
          <p:nvGrpSpPr>
            <p:cNvPr id="120885" name="Group 56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120899" name="Rectangle 5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900" name="Text Box 58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/>
                  <a:t>v</a:t>
                </a:r>
                <a:endParaRPr lang="en-US"/>
              </a:p>
            </p:txBody>
          </p:sp>
        </p:grpSp>
        <p:grpSp>
          <p:nvGrpSpPr>
            <p:cNvPr id="120886" name="Group 59"/>
            <p:cNvGrpSpPr>
              <a:grpSpLocks/>
            </p:cNvGrpSpPr>
            <p:nvPr/>
          </p:nvGrpSpPr>
          <p:grpSpPr bwMode="auto">
            <a:xfrm>
              <a:off x="5025" y="1756"/>
              <a:ext cx="212" cy="288"/>
              <a:chOff x="2949" y="2395"/>
              <a:chExt cx="214" cy="288"/>
            </a:xfrm>
          </p:grpSpPr>
          <p:sp>
            <p:nvSpPr>
              <p:cNvPr id="120897" name="Rectangle 6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98" name="Text Box 61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/>
                  <a:t>z</a:t>
                </a:r>
              </a:p>
            </p:txBody>
          </p:sp>
        </p:grpSp>
        <p:sp>
          <p:nvSpPr>
            <p:cNvPr id="120887" name="Text Box 62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0888" name="Text Box 63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0889" name="Text Box 64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0890" name="Text Box 65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20891" name="Text Box 66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0892" name="Text Box 67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1</a:t>
              </a:r>
              <a:endParaRPr lang="en-US"/>
            </a:p>
          </p:txBody>
        </p:sp>
        <p:sp>
          <p:nvSpPr>
            <p:cNvPr id="120893" name="Text Box 68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2</a:t>
              </a:r>
              <a:endParaRPr lang="en-US"/>
            </a:p>
          </p:txBody>
        </p:sp>
        <p:sp>
          <p:nvSpPr>
            <p:cNvPr id="120894" name="Text Box 69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  <p:sp>
          <p:nvSpPr>
            <p:cNvPr id="120895" name="Text Box 70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3</a:t>
              </a:r>
              <a:endParaRPr lang="en-US"/>
            </a:p>
          </p:txBody>
        </p:sp>
        <p:sp>
          <p:nvSpPr>
            <p:cNvPr id="120896" name="Text Box 71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/>
                <a:t>5</a:t>
              </a:r>
              <a:endParaRPr lang="en-US"/>
            </a:p>
          </p:txBody>
        </p:sp>
      </p:grpSp>
      <p:sp>
        <p:nvSpPr>
          <p:cNvPr id="120837" name="Text Box 72"/>
          <p:cNvSpPr txBox="1">
            <a:spLocks noChangeArrowheads="1"/>
          </p:cNvSpPr>
          <p:nvPr/>
        </p:nvSpPr>
        <p:spPr bwMode="auto">
          <a:xfrm>
            <a:off x="939800" y="3263900"/>
            <a:ext cx="73977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graph: G = (N,E)</a:t>
            </a:r>
          </a:p>
          <a:p>
            <a:pPr eaLnBrk="1" hangingPunct="1"/>
            <a:endParaRPr lang="en-US" sz="1800"/>
          </a:p>
          <a:p>
            <a:pPr eaLnBrk="1" hangingPunct="1"/>
            <a:r>
              <a:rPr lang="en-US" sz="1800"/>
              <a:t>N = set of routers = { u, v, w, x, y, z }</a:t>
            </a:r>
          </a:p>
          <a:p>
            <a:pPr eaLnBrk="1" hangingPunct="1"/>
            <a:endParaRPr lang="en-US" sz="1800"/>
          </a:p>
          <a:p>
            <a:pPr eaLnBrk="1" hangingPunct="1"/>
            <a:r>
              <a:rPr lang="en-US" sz="1800"/>
              <a:t>E = set of links ={ (u,v), (u,x), (v,x), (v,w), (x,w), (x,y), (w,y), (w,z), (y,z) }</a:t>
            </a:r>
          </a:p>
        </p:txBody>
      </p:sp>
      <p:sp>
        <p:nvSpPr>
          <p:cNvPr id="75783" name="Rectangle 73"/>
          <p:cNvSpPr>
            <a:spLocks noGrp="1" noChangeArrowheads="1"/>
          </p:cNvSpPr>
          <p:nvPr>
            <p:ph type="title"/>
          </p:nvPr>
        </p:nvSpPr>
        <p:spPr>
          <a:xfrm>
            <a:off x="533400" y="207963"/>
            <a:ext cx="7772400" cy="796925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cs typeface="+mj-cs"/>
              </a:rPr>
              <a:t>Graph abstraction of the network</a:t>
            </a:r>
          </a:p>
        </p:txBody>
      </p:sp>
      <p:sp>
        <p:nvSpPr>
          <p:cNvPr id="120839" name="Text Box 74"/>
          <p:cNvSpPr txBox="1">
            <a:spLocks noChangeArrowheads="1"/>
          </p:cNvSpPr>
          <p:nvPr/>
        </p:nvSpPr>
        <p:spPr bwMode="auto">
          <a:xfrm>
            <a:off x="1150938" y="5157788"/>
            <a:ext cx="676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90513" indent="-290513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i="1" dirty="0"/>
              <a:t>aside:</a:t>
            </a:r>
            <a:r>
              <a:rPr lang="en-US" sz="1800" dirty="0"/>
              <a:t> graph abstraction is useful in other network contexts, e.g., </a:t>
            </a:r>
          </a:p>
          <a:p>
            <a:r>
              <a:rPr lang="en-US" sz="1800" dirty="0"/>
              <a:t>P2P, where </a:t>
            </a:r>
            <a:r>
              <a:rPr lang="en-US" sz="1800" i="1" dirty="0"/>
              <a:t>N</a:t>
            </a:r>
            <a:r>
              <a:rPr lang="en-US" sz="1800" dirty="0"/>
              <a:t> is set of peers and </a:t>
            </a:r>
            <a:r>
              <a:rPr lang="en-US" sz="1800" i="1" dirty="0"/>
              <a:t>E</a:t>
            </a:r>
            <a:r>
              <a:rPr lang="en-US" sz="1800" dirty="0"/>
              <a:t> is set of TCP connections</a:t>
            </a:r>
          </a:p>
        </p:txBody>
      </p:sp>
      <p:sp>
        <p:nvSpPr>
          <p:cNvPr id="7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5-</a:t>
            </a:r>
            <a:fld id="{8E8C6E93-DF5B-BC4B-80F9-500DED1EEDCC}" type="slidenum">
              <a:rPr lang="en-US" sz="1200">
                <a:latin typeface="Tahoma" charset="0"/>
              </a:rPr>
              <a:pPr/>
              <a:t>9</a:t>
            </a:fld>
            <a:endParaRPr lang="en-US" sz="1200" dirty="0">
              <a:latin typeface="Tahoma" charset="0"/>
            </a:endParaRPr>
          </a:p>
        </p:txBody>
      </p:sp>
      <p:sp>
        <p:nvSpPr>
          <p:cNvPr id="7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75496" y="6475081"/>
            <a:ext cx="2177473" cy="24154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Network Layer: Control Plane</a:t>
            </a:r>
          </a:p>
        </p:txBody>
      </p:sp>
    </p:spTree>
    <p:extLst>
      <p:ext uri="{BB962C8B-B14F-4D97-AF65-F5344CB8AC3E}">
        <p14:creationId xmlns:p14="http://schemas.microsoft.com/office/powerpoint/2010/main" val="272501133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16482</TotalTime>
  <Words>2884</Words>
  <Application>Microsoft Macintosh PowerPoint</Application>
  <PresentationFormat>On-screen Show (4:3)</PresentationFormat>
  <Paragraphs>732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Comic Sans MS</vt:lpstr>
      <vt:lpstr>Gill Sans MT</vt:lpstr>
      <vt:lpstr>Tahoma</vt:lpstr>
      <vt:lpstr>Times New Roman</vt:lpstr>
      <vt:lpstr>Wingdings</vt:lpstr>
      <vt:lpstr>Default Design</vt:lpstr>
      <vt:lpstr>PowerPoint Presentation</vt:lpstr>
      <vt:lpstr>Chapter 5: network layer control plane</vt:lpstr>
      <vt:lpstr>PowerPoint Presentation</vt:lpstr>
      <vt:lpstr>Network-layer functions</vt:lpstr>
      <vt:lpstr>PowerPoint Presentation</vt:lpstr>
      <vt:lpstr>PowerPoint Presentation</vt:lpstr>
      <vt:lpstr>PowerPoint Presentation</vt:lpstr>
      <vt:lpstr>Routing protocols</vt:lpstr>
      <vt:lpstr>Graph abstraction of the network</vt:lpstr>
      <vt:lpstr>Graph abstraction: costs</vt:lpstr>
      <vt:lpstr>Routing algorithm classification</vt:lpstr>
      <vt:lpstr>PowerPoint Presentation</vt:lpstr>
      <vt:lpstr>A link-state routing algorithm</vt:lpstr>
      <vt:lpstr>Dijsktra’s algorithm</vt:lpstr>
      <vt:lpstr>PowerPoint Presentation</vt:lpstr>
      <vt:lpstr>Dijkstra’s algorithm: another example</vt:lpstr>
      <vt:lpstr>Dijkstra’s algorithm: example (2) </vt:lpstr>
      <vt:lpstr>Dijkstra’s algorithm, discussion</vt:lpstr>
      <vt:lpstr>PowerPoint Presentation</vt:lpstr>
      <vt:lpstr>Distance vector algorithm </vt:lpstr>
      <vt:lpstr>Bellman-Ford example </vt:lpstr>
      <vt:lpstr>Distance vector algorithm </vt:lpstr>
      <vt:lpstr>Distance vector algorithm </vt:lpstr>
      <vt:lpstr>Distance vector algorithm </vt:lpstr>
      <vt:lpstr>PowerPoint Presentation</vt:lpstr>
      <vt:lpstr>PowerPoint Presentation</vt:lpstr>
      <vt:lpstr>Distance vector: link cost changes</vt:lpstr>
      <vt:lpstr>Distance vector: link cost changes</vt:lpstr>
      <vt:lpstr>Comparison of LS and DV algorithms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Edition: Chapter 4</dc:title>
  <dc:creator>Jim Kurose and Keith Ross</dc:creator>
  <cp:lastModifiedBy>Anduo Wang</cp:lastModifiedBy>
  <cp:revision>505</cp:revision>
  <dcterms:created xsi:type="dcterms:W3CDTF">1999-10-08T19:08:27Z</dcterms:created>
  <dcterms:modified xsi:type="dcterms:W3CDTF">2022-10-03T22:38:51Z</dcterms:modified>
</cp:coreProperties>
</file>