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778" r:id="rId2"/>
    <p:sldId id="848" r:id="rId3"/>
    <p:sldId id="849" r:id="rId4"/>
    <p:sldId id="850" r:id="rId5"/>
    <p:sldId id="851" r:id="rId6"/>
    <p:sldId id="852" r:id="rId7"/>
    <p:sldId id="853" r:id="rId8"/>
    <p:sldId id="854" r:id="rId9"/>
    <p:sldId id="855" r:id="rId10"/>
    <p:sldId id="856" r:id="rId11"/>
    <p:sldId id="857" r:id="rId12"/>
    <p:sldId id="858" r:id="rId13"/>
    <p:sldId id="859" r:id="rId14"/>
    <p:sldId id="860" r:id="rId15"/>
    <p:sldId id="861" r:id="rId16"/>
    <p:sldId id="862" r:id="rId17"/>
    <p:sldId id="863" r:id="rId18"/>
    <p:sldId id="864" r:id="rId19"/>
    <p:sldId id="865" r:id="rId20"/>
    <p:sldId id="866" r:id="rId21"/>
    <p:sldId id="867" r:id="rId22"/>
    <p:sldId id="868" r:id="rId23"/>
    <p:sldId id="869" r:id="rId24"/>
    <p:sldId id="870" r:id="rId25"/>
    <p:sldId id="871" r:id="rId26"/>
    <p:sldId id="872" r:id="rId27"/>
    <p:sldId id="873" r:id="rId28"/>
    <p:sldId id="874" r:id="rId2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CDA285F-6A09-5D4C-A322-7D1EDA26E0ED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E4C2F5E-D93F-F644-8D11-49C71E81086F}" type="slidenum">
              <a:rPr lang="en-US" i="0" smtClean="0">
                <a:latin typeface="Times New Roman" charset="0"/>
              </a:rPr>
              <a:pPr>
                <a:defRPr/>
              </a:pPr>
              <a:t>18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DB61159-EE09-2745-B91D-BC465D8E6509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27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BCB891A-1F10-6C4C-8EDC-2A2224A692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28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23D779-C292-7C49-8148-AB3AD59111C2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600B93-8034-F447-85CE-88E355B6FAD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9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27C07-B323-1E43-831B-E2E6BCD1176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10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E596BD-79B8-F24D-A916-5F2104E87CB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11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C438215-D38C-0D48-ABD0-3AFB4629475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12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25487E6-1209-1B44-8A6B-79DCC9D55604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13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6EC43F-D216-5A49-9D19-ED7984D96B3C}" type="slidenum">
              <a:rPr lang="en-US" i="0" smtClean="0">
                <a:latin typeface="Times New Roman" charset="0"/>
              </a:rPr>
              <a:pPr>
                <a:defRPr/>
              </a:pPr>
              <a:t>14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C815FD5-B57F-A44A-87F2-BF696E2DEF6E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15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9AB7E571-4613-BD47-B8AF-E4769FE4B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7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D0626857-DD43-9D46-91D4-DEBFBA125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1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B3616EB6-F471-2047-976B-63D7811A0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5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Approach </a:t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/>
              <a:t>If you use these slides (e.g., in a class) that you mention their source (after all, we</a:t>
            </a:r>
            <a:r>
              <a:rPr lang="ja-JP" altLang="en-US" sz="1200" dirty="0"/>
              <a:t>’</a:t>
            </a:r>
            <a:r>
              <a:rPr lang="en-US" altLang="ja-JP" sz="1200" dirty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     All material copyright 1996-2016</a:t>
            </a:r>
          </a:p>
          <a:p>
            <a:pPr>
              <a:defRPr/>
            </a:pPr>
            <a:r>
              <a:rPr lang="en-US" sz="1200" dirty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6</a:t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The Link Layer 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and LANs</a:t>
            </a: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5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1062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63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4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5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66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82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72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3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4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83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69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0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1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6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1049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50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1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2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53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69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59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0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1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70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56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7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8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7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1036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37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8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9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40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56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46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7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8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57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43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4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5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8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1023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24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5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6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27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43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33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4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5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44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30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1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2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9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010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11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2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3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14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30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20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1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2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31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17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8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9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05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6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7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8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9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0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1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2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0913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0914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grpSp>
        <p:nvGrpSpPr>
          <p:cNvPr id="192530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0997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98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99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00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01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17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0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18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04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5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6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16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0917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8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0919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0920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grpSp>
        <p:nvGrpSpPr>
          <p:cNvPr id="192536" name="Group 62"/>
          <p:cNvGrpSpPr>
            <a:grpSpLocks/>
          </p:cNvGrpSpPr>
          <p:nvPr/>
        </p:nvGrpSpPr>
        <p:grpSpPr bwMode="auto">
          <a:xfrm>
            <a:off x="4325938" y="2212975"/>
            <a:ext cx="766762" cy="433388"/>
            <a:chOff x="589" y="1281"/>
            <a:chExt cx="483" cy="273"/>
          </a:xfrm>
        </p:grpSpPr>
        <p:sp>
          <p:nvSpPr>
            <p:cNvPr id="8098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8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8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04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9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05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9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7" name="Group 62"/>
          <p:cNvGrpSpPr>
            <a:grpSpLocks/>
          </p:cNvGrpSpPr>
          <p:nvPr/>
        </p:nvGrpSpPr>
        <p:grpSpPr bwMode="auto">
          <a:xfrm>
            <a:off x="5800725" y="3238500"/>
            <a:ext cx="766763" cy="433388"/>
            <a:chOff x="589" y="1281"/>
            <a:chExt cx="483" cy="273"/>
          </a:xfrm>
        </p:grpSpPr>
        <p:sp>
          <p:nvSpPr>
            <p:cNvPr id="80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9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9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8" name="Group 62"/>
          <p:cNvGrpSpPr>
            <a:grpSpLocks/>
          </p:cNvGrpSpPr>
          <p:nvPr/>
        </p:nvGrpSpPr>
        <p:grpSpPr bwMode="auto">
          <a:xfrm>
            <a:off x="2894013" y="2206625"/>
            <a:ext cx="766762" cy="433388"/>
            <a:chOff x="589" y="1281"/>
            <a:chExt cx="483" cy="273"/>
          </a:xfrm>
        </p:grpSpPr>
        <p:sp>
          <p:nvSpPr>
            <p:cNvPr id="80958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59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0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1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62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78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6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79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65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6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7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9" name="Group 62"/>
          <p:cNvGrpSpPr>
            <a:grpSpLocks/>
          </p:cNvGrpSpPr>
          <p:nvPr/>
        </p:nvGrpSpPr>
        <p:grpSpPr bwMode="auto">
          <a:xfrm>
            <a:off x="3975100" y="3230563"/>
            <a:ext cx="766763" cy="433387"/>
            <a:chOff x="589" y="1281"/>
            <a:chExt cx="483" cy="273"/>
          </a:xfrm>
        </p:grpSpPr>
        <p:sp>
          <p:nvSpPr>
            <p:cNvPr id="80945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46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7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8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49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6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55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6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7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6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52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3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4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0" name="Freeform 1"/>
          <p:cNvSpPr>
            <a:spLocks/>
          </p:cNvSpPr>
          <p:nvPr/>
        </p:nvSpPr>
        <p:spPr bwMode="auto">
          <a:xfrm>
            <a:off x="2205038" y="1644650"/>
            <a:ext cx="4927600" cy="1717675"/>
          </a:xfrm>
          <a:custGeom>
            <a:avLst/>
            <a:gdLst>
              <a:gd name="T0" fmla="*/ 0 w 4927600"/>
              <a:gd name="T1" fmla="*/ 0 h 1717040"/>
              <a:gd name="T2" fmla="*/ 1219200 w 4927600"/>
              <a:gd name="T3" fmla="*/ 732604 h 1717040"/>
              <a:gd name="T4" fmla="*/ 2092960 w 4927600"/>
              <a:gd name="T5" fmla="*/ 1719581 h 1717040"/>
              <a:gd name="T6" fmla="*/ 4927600 w 4927600"/>
              <a:gd name="T7" fmla="*/ 1719581 h 17170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27600" h="1717040">
                <a:moveTo>
                  <a:pt x="0" y="0"/>
                </a:moveTo>
                <a:lnTo>
                  <a:pt x="1219200" y="731520"/>
                </a:lnTo>
                <a:lnTo>
                  <a:pt x="2092960" y="1717040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2541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2542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0932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33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4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5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36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5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42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3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4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5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39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0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1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3" name="TextBox 2"/>
          <p:cNvSpPr txBox="1">
            <a:spLocks noChangeArrowheads="1"/>
          </p:cNvSpPr>
          <p:nvPr/>
        </p:nvSpPr>
        <p:spPr bwMode="auto">
          <a:xfrm>
            <a:off x="7464425" y="4413250"/>
            <a:ext cx="106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2544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2545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1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566993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3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204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5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5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93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59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0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1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94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5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4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2036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37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8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9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40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80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46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7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8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81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4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5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2023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24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5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6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27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67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3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68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3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6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2010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11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2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3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14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54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20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1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2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55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1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7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997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98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99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00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01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4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00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4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00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29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0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1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2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3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4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5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6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1937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1938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1939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4579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1984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85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6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7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88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28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9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29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9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41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1942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43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1944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1945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sp>
        <p:nvSpPr>
          <p:cNvPr id="194585" name="Freeform 1"/>
          <p:cNvSpPr>
            <a:spLocks/>
          </p:cNvSpPr>
          <p:nvPr/>
        </p:nvSpPr>
        <p:spPr bwMode="auto">
          <a:xfrm>
            <a:off x="2205038" y="1644650"/>
            <a:ext cx="4927600" cy="1735138"/>
          </a:xfrm>
          <a:custGeom>
            <a:avLst/>
            <a:gdLst>
              <a:gd name="T0" fmla="*/ 0 w 4927600"/>
              <a:gd name="T1" fmla="*/ 0 h 1734711"/>
              <a:gd name="T2" fmla="*/ 1219200 w 4927600"/>
              <a:gd name="T3" fmla="*/ 732240 h 1734711"/>
              <a:gd name="T4" fmla="*/ 2739004 w 4927600"/>
              <a:gd name="T5" fmla="*/ 723839 h 1734711"/>
              <a:gd name="T6" fmla="*/ 4027115 w 4927600"/>
              <a:gd name="T7" fmla="*/ 1736419 h 1734711"/>
              <a:gd name="T8" fmla="*/ 4927600 w 4927600"/>
              <a:gd name="T9" fmla="*/ 1718732 h 1734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7600" h="1734711">
                <a:moveTo>
                  <a:pt x="0" y="0"/>
                </a:moveTo>
                <a:lnTo>
                  <a:pt x="1219200" y="731520"/>
                </a:lnTo>
                <a:lnTo>
                  <a:pt x="2739004" y="723127"/>
                </a:lnTo>
                <a:lnTo>
                  <a:pt x="4027115" y="1734711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4586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4587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1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1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1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88" name="TextBox 2"/>
          <p:cNvSpPr txBox="1">
            <a:spLocks noChangeArrowheads="1"/>
          </p:cNvSpPr>
          <p:nvPr/>
        </p:nvSpPr>
        <p:spPr bwMode="auto">
          <a:xfrm>
            <a:off x="7573963" y="4343400"/>
            <a:ext cx="901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IP-only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194589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511175" algn="l"/>
              </a:tabLst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4590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1" name="Group 34"/>
          <p:cNvGrpSpPr>
            <a:grpSpLocks/>
          </p:cNvGrpSpPr>
          <p:nvPr/>
        </p:nvGrpSpPr>
        <p:grpSpPr bwMode="auto">
          <a:xfrm>
            <a:off x="6713538" y="5159375"/>
            <a:ext cx="766762" cy="433388"/>
            <a:chOff x="3600" y="219"/>
            <a:chExt cx="360" cy="175"/>
          </a:xfrm>
        </p:grpSpPr>
        <p:sp>
          <p:nvSpPr>
            <p:cNvPr id="81958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59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0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1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62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02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968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9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0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03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965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6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7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92" name="TextBox 236"/>
          <p:cNvSpPr txBox="1">
            <a:spLocks noChangeArrowheads="1"/>
          </p:cNvSpPr>
          <p:nvPr/>
        </p:nvSpPr>
        <p:spPr bwMode="auto">
          <a:xfrm>
            <a:off x="7546975" y="5121275"/>
            <a:ext cx="13255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MPLS and 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4593" name="Rectangle 3"/>
          <p:cNvSpPr txBox="1">
            <a:spLocks noChangeArrowheads="1"/>
          </p:cNvSpPr>
          <p:nvPr/>
        </p:nvSpPr>
        <p:spPr bwMode="auto">
          <a:xfrm>
            <a:off x="496887" y="5078413"/>
            <a:ext cx="6389641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MPLS routing: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path to destination can be based on source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and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 destination address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fast reroute: </a:t>
            </a:r>
            <a:r>
              <a:rPr lang="en-US" i="0" dirty="0">
                <a:solidFill>
                  <a:srgbClr val="000000"/>
                </a:solidFill>
                <a:latin typeface="Gill Sans MT" charset="0"/>
              </a:rPr>
              <a:t>precompute backup routes in case of link failure</a:t>
            </a:r>
          </a:p>
        </p:txBody>
      </p:sp>
      <p:sp>
        <p:nvSpPr>
          <p:cNvPr id="194594" name="Oval 3"/>
          <p:cNvSpPr>
            <a:spLocks noChangeArrowheads="1"/>
          </p:cNvSpPr>
          <p:nvPr/>
        </p:nvSpPr>
        <p:spPr bwMode="auto">
          <a:xfrm rot="2263392">
            <a:off x="3568700" y="2000250"/>
            <a:ext cx="161925" cy="11445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1956" name="Straight Connector 5"/>
          <p:cNvCxnSpPr>
            <a:cxnSpLocks noChangeShapeType="1"/>
            <a:stCxn id="194594" idx="0"/>
          </p:cNvCxnSpPr>
          <p:nvPr/>
        </p:nvCxnSpPr>
        <p:spPr bwMode="auto">
          <a:xfrm flipV="1">
            <a:off x="4000500" y="1749425"/>
            <a:ext cx="203200" cy="369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596" name="TextBox 6"/>
          <p:cNvSpPr txBox="1">
            <a:spLocks noChangeArrowheads="1"/>
          </p:cNvSpPr>
          <p:nvPr/>
        </p:nvSpPr>
        <p:spPr bwMode="auto">
          <a:xfrm>
            <a:off x="4135438" y="1331913"/>
            <a:ext cx="474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entry router (R4)  can use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different</a:t>
            </a: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 MPLS routes to A based, e.g., on source address</a:t>
            </a:r>
          </a:p>
        </p:txBody>
      </p:sp>
      <p:sp>
        <p:nvSpPr>
          <p:cNvPr id="1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183030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signaling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92238"/>
            <a:ext cx="8335963" cy="135096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modify OSPF, IS-IS link-state flooding protocols to carry info used by MPLS routing,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link bandwidth, amount of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reserved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link bandwidth</a:t>
            </a:r>
          </a:p>
        </p:txBody>
      </p:sp>
      <p:grpSp>
        <p:nvGrpSpPr>
          <p:cNvPr id="196613" name="Group 6"/>
          <p:cNvGrpSpPr>
            <a:grpSpLocks/>
          </p:cNvGrpSpPr>
          <p:nvPr/>
        </p:nvGrpSpPr>
        <p:grpSpPr bwMode="auto">
          <a:xfrm>
            <a:off x="6015038" y="5581650"/>
            <a:ext cx="766762" cy="433388"/>
            <a:chOff x="3600" y="219"/>
            <a:chExt cx="360" cy="175"/>
          </a:xfrm>
        </p:grpSpPr>
        <p:sp>
          <p:nvSpPr>
            <p:cNvPr id="83046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47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8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9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50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14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56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7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8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15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53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4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5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4" name="Group 20"/>
          <p:cNvGrpSpPr>
            <a:grpSpLocks/>
          </p:cNvGrpSpPr>
          <p:nvPr/>
        </p:nvGrpSpPr>
        <p:grpSpPr bwMode="auto">
          <a:xfrm>
            <a:off x="4189413" y="5576888"/>
            <a:ext cx="766762" cy="433387"/>
            <a:chOff x="3600" y="219"/>
            <a:chExt cx="360" cy="175"/>
          </a:xfrm>
        </p:grpSpPr>
        <p:sp>
          <p:nvSpPr>
            <p:cNvPr id="83033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34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5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6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37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01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43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4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5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02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40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1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2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5" name="Group 34"/>
          <p:cNvGrpSpPr>
            <a:grpSpLocks/>
          </p:cNvGrpSpPr>
          <p:nvPr/>
        </p:nvGrpSpPr>
        <p:grpSpPr bwMode="auto">
          <a:xfrm>
            <a:off x="4543425" y="4559300"/>
            <a:ext cx="766763" cy="433388"/>
            <a:chOff x="3600" y="219"/>
            <a:chExt cx="360" cy="175"/>
          </a:xfrm>
        </p:grpSpPr>
        <p:sp>
          <p:nvSpPr>
            <p:cNvPr id="83020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21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2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3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24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88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30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1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2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89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27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8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9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6" name="Group 48"/>
          <p:cNvGrpSpPr>
            <a:grpSpLocks/>
          </p:cNvGrpSpPr>
          <p:nvPr/>
        </p:nvGrpSpPr>
        <p:grpSpPr bwMode="auto">
          <a:xfrm>
            <a:off x="3116263" y="4554538"/>
            <a:ext cx="766762" cy="433387"/>
            <a:chOff x="3600" y="219"/>
            <a:chExt cx="360" cy="175"/>
          </a:xfrm>
        </p:grpSpPr>
        <p:sp>
          <p:nvSpPr>
            <p:cNvPr id="83007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08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09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10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11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75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17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8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9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76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14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5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6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7" name="Group 62"/>
          <p:cNvGrpSpPr>
            <a:grpSpLocks/>
          </p:cNvGrpSpPr>
          <p:nvPr/>
        </p:nvGrpSpPr>
        <p:grpSpPr bwMode="auto">
          <a:xfrm>
            <a:off x="1597025" y="3848100"/>
            <a:ext cx="766763" cy="433388"/>
            <a:chOff x="589" y="1281"/>
            <a:chExt cx="483" cy="273"/>
          </a:xfrm>
        </p:grpSpPr>
        <p:sp>
          <p:nvSpPr>
            <p:cNvPr id="8299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9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9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6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300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6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300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55" name="Line 76"/>
          <p:cNvSpPr>
            <a:spLocks noChangeShapeType="1"/>
          </p:cNvSpPr>
          <p:nvPr/>
        </p:nvSpPr>
        <p:spPr bwMode="auto">
          <a:xfrm>
            <a:off x="2366963" y="4090988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6" name="Line 77"/>
          <p:cNvSpPr>
            <a:spLocks noChangeShapeType="1"/>
          </p:cNvSpPr>
          <p:nvPr/>
        </p:nvSpPr>
        <p:spPr bwMode="auto">
          <a:xfrm flipV="1">
            <a:off x="2414588" y="4795838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7" name="Line 78"/>
          <p:cNvSpPr>
            <a:spLocks noChangeShapeType="1"/>
          </p:cNvSpPr>
          <p:nvPr/>
        </p:nvSpPr>
        <p:spPr bwMode="auto">
          <a:xfrm flipV="1">
            <a:off x="3881438" y="4795838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Line 79"/>
          <p:cNvSpPr>
            <a:spLocks noChangeShapeType="1"/>
          </p:cNvSpPr>
          <p:nvPr/>
        </p:nvSpPr>
        <p:spPr bwMode="auto">
          <a:xfrm>
            <a:off x="3729038" y="4957763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9" name="Line 80"/>
          <p:cNvSpPr>
            <a:spLocks noChangeShapeType="1"/>
          </p:cNvSpPr>
          <p:nvPr/>
        </p:nvSpPr>
        <p:spPr bwMode="auto">
          <a:xfrm>
            <a:off x="4986338" y="5834063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0" name="Line 81"/>
          <p:cNvSpPr>
            <a:spLocks noChangeShapeType="1"/>
          </p:cNvSpPr>
          <p:nvPr/>
        </p:nvSpPr>
        <p:spPr bwMode="auto">
          <a:xfrm>
            <a:off x="5272088" y="4910138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1" name="Line 82"/>
          <p:cNvSpPr>
            <a:spLocks noChangeShapeType="1"/>
          </p:cNvSpPr>
          <p:nvPr/>
        </p:nvSpPr>
        <p:spPr bwMode="auto">
          <a:xfrm>
            <a:off x="6786563" y="5815013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2" name="Text Box 85"/>
          <p:cNvSpPr txBox="1">
            <a:spLocks noChangeArrowheads="1"/>
          </p:cNvSpPr>
          <p:nvPr/>
        </p:nvSpPr>
        <p:spPr bwMode="auto">
          <a:xfrm>
            <a:off x="6294438" y="46132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2963" name="Text Box 87"/>
          <p:cNvSpPr txBox="1">
            <a:spLocks noChangeArrowheads="1"/>
          </p:cNvSpPr>
          <p:nvPr/>
        </p:nvSpPr>
        <p:spPr bwMode="auto">
          <a:xfrm>
            <a:off x="3094038" y="49291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6627" name="Group 88"/>
          <p:cNvGrpSpPr>
            <a:grpSpLocks/>
          </p:cNvGrpSpPr>
          <p:nvPr/>
        </p:nvGrpSpPr>
        <p:grpSpPr bwMode="auto">
          <a:xfrm>
            <a:off x="1643063" y="4794250"/>
            <a:ext cx="766762" cy="433388"/>
            <a:chOff x="589" y="1281"/>
            <a:chExt cx="483" cy="273"/>
          </a:xfrm>
        </p:grpSpPr>
        <p:sp>
          <p:nvSpPr>
            <p:cNvPr id="82981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82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3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4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85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49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991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2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3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50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988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89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0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65" name="Text Box 102"/>
          <p:cNvSpPr txBox="1">
            <a:spLocks noChangeArrowheads="1"/>
          </p:cNvSpPr>
          <p:nvPr/>
        </p:nvSpPr>
        <p:spPr bwMode="auto">
          <a:xfrm>
            <a:off x="1835150" y="52276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2966" name="Line 106"/>
          <p:cNvSpPr>
            <a:spLocks noChangeShapeType="1"/>
          </p:cNvSpPr>
          <p:nvPr/>
        </p:nvSpPr>
        <p:spPr bwMode="auto">
          <a:xfrm>
            <a:off x="5314950" y="4786313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7" name="Text Box 108"/>
          <p:cNvSpPr txBox="1">
            <a:spLocks noChangeArrowheads="1"/>
          </p:cNvSpPr>
          <p:nvPr/>
        </p:nvSpPr>
        <p:spPr bwMode="auto">
          <a:xfrm>
            <a:off x="7448550" y="563245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2968" name="Text Box 109"/>
          <p:cNvSpPr txBox="1">
            <a:spLocks noChangeArrowheads="1"/>
          </p:cNvSpPr>
          <p:nvPr/>
        </p:nvSpPr>
        <p:spPr bwMode="auto">
          <a:xfrm>
            <a:off x="1798638" y="42783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536575" y="2578100"/>
            <a:ext cx="8335963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entry MPLS router uses RSVP-TE signaling protocol to set up MPLS forwarding at downstream routers</a:t>
            </a:r>
          </a:p>
        </p:txBody>
      </p:sp>
      <p:grpSp>
        <p:nvGrpSpPr>
          <p:cNvPr id="93191" name="Group 93190"/>
          <p:cNvGrpSpPr>
            <a:grpSpLocks/>
          </p:cNvGrpSpPr>
          <p:nvPr/>
        </p:nvGrpSpPr>
        <p:grpSpPr bwMode="auto">
          <a:xfrm>
            <a:off x="2882900" y="4541838"/>
            <a:ext cx="3109913" cy="1601787"/>
            <a:chOff x="2882348" y="4542181"/>
            <a:chExt cx="3109821" cy="1601125"/>
          </a:xfrm>
        </p:grpSpPr>
        <p:sp>
          <p:nvSpPr>
            <p:cNvPr id="196640" name="Right Arrow 93183"/>
            <p:cNvSpPr>
              <a:spLocks noChangeArrowheads="1"/>
            </p:cNvSpPr>
            <p:nvPr/>
          </p:nvSpPr>
          <p:spPr bwMode="auto">
            <a:xfrm rot="10800000">
              <a:off x="3876263" y="4542181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1" name="Right Arrow 112"/>
            <p:cNvSpPr>
              <a:spLocks noChangeArrowheads="1"/>
            </p:cNvSpPr>
            <p:nvPr/>
          </p:nvSpPr>
          <p:spPr bwMode="auto">
            <a:xfrm rot="13936672" flipV="1">
              <a:off x="3501914" y="5294505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2" name="Right Arrow 113"/>
            <p:cNvSpPr>
              <a:spLocks noChangeArrowheads="1"/>
            </p:cNvSpPr>
            <p:nvPr/>
          </p:nvSpPr>
          <p:spPr bwMode="auto">
            <a:xfrm rot="11901416" flipV="1">
              <a:off x="3896874" y="5246831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3" name="TextBox 93184"/>
            <p:cNvSpPr txBox="1">
              <a:spLocks noChangeArrowheads="1"/>
            </p:cNvSpPr>
            <p:nvPr/>
          </p:nvSpPr>
          <p:spPr bwMode="auto">
            <a:xfrm>
              <a:off x="2882348" y="5396948"/>
              <a:ext cx="1159292" cy="746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modified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link state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flooding</a:t>
              </a:r>
            </a:p>
          </p:txBody>
        </p:sp>
      </p:grpSp>
      <p:grpSp>
        <p:nvGrpSpPr>
          <p:cNvPr id="93192" name="Group 93191"/>
          <p:cNvGrpSpPr>
            <a:grpSpLocks/>
          </p:cNvGrpSpPr>
          <p:nvPr/>
        </p:nvGrpSpPr>
        <p:grpSpPr bwMode="auto">
          <a:xfrm>
            <a:off x="3887788" y="4187825"/>
            <a:ext cx="2166937" cy="1597025"/>
            <a:chOff x="6879226" y="3054627"/>
            <a:chExt cx="2167569" cy="1597693"/>
          </a:xfrm>
        </p:grpSpPr>
        <p:sp>
          <p:nvSpPr>
            <p:cNvPr id="196636" name="Right Arrow 119"/>
            <p:cNvSpPr>
              <a:spLocks noChangeArrowheads="1"/>
            </p:cNvSpPr>
            <p:nvPr/>
          </p:nvSpPr>
          <p:spPr bwMode="auto">
            <a:xfrm>
              <a:off x="6930889" y="3432312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7" name="Right Arrow 120"/>
            <p:cNvSpPr>
              <a:spLocks noChangeArrowheads="1"/>
            </p:cNvSpPr>
            <p:nvPr/>
          </p:nvSpPr>
          <p:spPr bwMode="auto">
            <a:xfrm rot="3111092" flipV="1">
              <a:off x="6556540" y="4184636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8" name="Right Arrow 121"/>
            <p:cNvSpPr>
              <a:spLocks noChangeArrowheads="1"/>
            </p:cNvSpPr>
            <p:nvPr/>
          </p:nvSpPr>
          <p:spPr bwMode="auto">
            <a:xfrm rot="1136798" flipV="1">
              <a:off x="6951500" y="4136962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9" name="TextBox 122"/>
            <p:cNvSpPr txBox="1">
              <a:spLocks noChangeArrowheads="1"/>
            </p:cNvSpPr>
            <p:nvPr/>
          </p:nvSpPr>
          <p:spPr bwMode="auto">
            <a:xfrm>
              <a:off x="7616687" y="3054627"/>
              <a:ext cx="1184940" cy="310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RSVP-TE</a:t>
              </a:r>
            </a:p>
          </p:txBody>
        </p:sp>
      </p:grpSp>
      <p:pic>
        <p:nvPicPr>
          <p:cNvPr id="196635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02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3774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Freeform 2"/>
          <p:cNvSpPr>
            <a:spLocks/>
          </p:cNvSpPr>
          <p:nvPr/>
        </p:nvSpPr>
        <p:spPr bwMode="auto">
          <a:xfrm>
            <a:off x="1754188" y="5278438"/>
            <a:ext cx="2462212" cy="419100"/>
          </a:xfrm>
          <a:custGeom>
            <a:avLst/>
            <a:gdLst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0" name="Freeform 3"/>
          <p:cNvSpPr>
            <a:spLocks/>
          </p:cNvSpPr>
          <p:nvPr/>
        </p:nvSpPr>
        <p:spPr bwMode="auto">
          <a:xfrm>
            <a:off x="4492625" y="5326063"/>
            <a:ext cx="2447925" cy="577850"/>
          </a:xfrm>
          <a:custGeom>
            <a:avLst/>
            <a:gdLst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1" name="Freeform 4"/>
          <p:cNvSpPr>
            <a:spLocks/>
          </p:cNvSpPr>
          <p:nvPr/>
        </p:nvSpPr>
        <p:spPr bwMode="auto">
          <a:xfrm>
            <a:off x="1884363" y="3106738"/>
            <a:ext cx="2433637" cy="798512"/>
          </a:xfrm>
          <a:custGeom>
            <a:avLst/>
            <a:gdLst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2" name="Freeform 5"/>
          <p:cNvSpPr>
            <a:spLocks/>
          </p:cNvSpPr>
          <p:nvPr/>
        </p:nvSpPr>
        <p:spPr bwMode="auto">
          <a:xfrm>
            <a:off x="4552950" y="3416300"/>
            <a:ext cx="2589213" cy="511175"/>
          </a:xfrm>
          <a:custGeom>
            <a:avLst/>
            <a:gdLst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98663" name="Group 6"/>
          <p:cNvGrpSpPr>
            <a:grpSpLocks/>
          </p:cNvGrpSpPr>
          <p:nvPr/>
        </p:nvGrpSpPr>
        <p:grpSpPr bwMode="auto">
          <a:xfrm>
            <a:off x="5583238" y="4924425"/>
            <a:ext cx="766762" cy="433388"/>
            <a:chOff x="3600" y="219"/>
            <a:chExt cx="360" cy="175"/>
          </a:xfrm>
        </p:grpSpPr>
        <p:sp>
          <p:nvSpPr>
            <p:cNvPr id="84105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106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7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8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109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97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1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98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112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3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4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4" name="Group 20"/>
          <p:cNvGrpSpPr>
            <a:grpSpLocks/>
          </p:cNvGrpSpPr>
          <p:nvPr/>
        </p:nvGrpSpPr>
        <p:grpSpPr bwMode="auto">
          <a:xfrm>
            <a:off x="3757613" y="4919663"/>
            <a:ext cx="766762" cy="433387"/>
            <a:chOff x="3600" y="219"/>
            <a:chExt cx="360" cy="175"/>
          </a:xfrm>
        </p:grpSpPr>
        <p:sp>
          <p:nvSpPr>
            <p:cNvPr id="84092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93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4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5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96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84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02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3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4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85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99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0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1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5" name="Group 34"/>
          <p:cNvGrpSpPr>
            <a:grpSpLocks/>
          </p:cNvGrpSpPr>
          <p:nvPr/>
        </p:nvGrpSpPr>
        <p:grpSpPr bwMode="auto">
          <a:xfrm>
            <a:off x="4111625" y="3902075"/>
            <a:ext cx="766763" cy="433388"/>
            <a:chOff x="3600" y="219"/>
            <a:chExt cx="360" cy="175"/>
          </a:xfrm>
        </p:grpSpPr>
        <p:sp>
          <p:nvSpPr>
            <p:cNvPr id="84079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80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1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2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83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71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89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0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1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72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86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7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8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6" name="Group 48"/>
          <p:cNvGrpSpPr>
            <a:grpSpLocks/>
          </p:cNvGrpSpPr>
          <p:nvPr/>
        </p:nvGrpSpPr>
        <p:grpSpPr bwMode="auto">
          <a:xfrm>
            <a:off x="2684463" y="3897313"/>
            <a:ext cx="766762" cy="433387"/>
            <a:chOff x="3600" y="219"/>
            <a:chExt cx="360" cy="175"/>
          </a:xfrm>
        </p:grpSpPr>
        <p:sp>
          <p:nvSpPr>
            <p:cNvPr id="84066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67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8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9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70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58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76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7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8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59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73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4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5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7" name="Group 62"/>
          <p:cNvGrpSpPr>
            <a:grpSpLocks/>
          </p:cNvGrpSpPr>
          <p:nvPr/>
        </p:nvGrpSpPr>
        <p:grpSpPr bwMode="auto">
          <a:xfrm>
            <a:off x="1165225" y="3190875"/>
            <a:ext cx="766763" cy="433388"/>
            <a:chOff x="589" y="1281"/>
            <a:chExt cx="483" cy="273"/>
          </a:xfrm>
        </p:grpSpPr>
        <p:sp>
          <p:nvSpPr>
            <p:cNvPr id="84053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54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5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6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57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4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63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4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5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4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60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1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2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81" name="Line 76"/>
          <p:cNvSpPr>
            <a:spLocks noChangeShapeType="1"/>
          </p:cNvSpPr>
          <p:nvPr/>
        </p:nvSpPr>
        <p:spPr bwMode="auto">
          <a:xfrm>
            <a:off x="1935163" y="343376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2" name="Line 77"/>
          <p:cNvSpPr>
            <a:spLocks noChangeShapeType="1"/>
          </p:cNvSpPr>
          <p:nvPr/>
        </p:nvSpPr>
        <p:spPr bwMode="auto">
          <a:xfrm flipV="1">
            <a:off x="1982788" y="413861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3" name="Line 78"/>
          <p:cNvSpPr>
            <a:spLocks noChangeShapeType="1"/>
          </p:cNvSpPr>
          <p:nvPr/>
        </p:nvSpPr>
        <p:spPr bwMode="auto">
          <a:xfrm flipV="1">
            <a:off x="3449638" y="41386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4" name="Line 79"/>
          <p:cNvSpPr>
            <a:spLocks noChangeShapeType="1"/>
          </p:cNvSpPr>
          <p:nvPr/>
        </p:nvSpPr>
        <p:spPr bwMode="auto">
          <a:xfrm>
            <a:off x="3297238" y="430053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5" name="Line 80"/>
          <p:cNvSpPr>
            <a:spLocks noChangeShapeType="1"/>
          </p:cNvSpPr>
          <p:nvPr/>
        </p:nvSpPr>
        <p:spPr bwMode="auto">
          <a:xfrm>
            <a:off x="4554538" y="517683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6" name="Line 81"/>
          <p:cNvSpPr>
            <a:spLocks noChangeShapeType="1"/>
          </p:cNvSpPr>
          <p:nvPr/>
        </p:nvSpPr>
        <p:spPr bwMode="auto">
          <a:xfrm>
            <a:off x="4840288" y="425291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7" name="Line 82"/>
          <p:cNvSpPr>
            <a:spLocks noChangeShapeType="1"/>
          </p:cNvSpPr>
          <p:nvPr/>
        </p:nvSpPr>
        <p:spPr bwMode="auto">
          <a:xfrm>
            <a:off x="6354763" y="5157788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8" name="Text Box 83"/>
          <p:cNvSpPr txBox="1">
            <a:spLocks noChangeArrowheads="1"/>
          </p:cNvSpPr>
          <p:nvPr/>
        </p:nvSpPr>
        <p:spPr bwMode="auto">
          <a:xfrm>
            <a:off x="5803900" y="53578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R1</a:t>
            </a:r>
          </a:p>
        </p:txBody>
      </p:sp>
      <p:sp>
        <p:nvSpPr>
          <p:cNvPr id="83989" name="Text Box 84"/>
          <p:cNvSpPr txBox="1">
            <a:spLocks noChangeArrowheads="1"/>
          </p:cNvSpPr>
          <p:nvPr/>
        </p:nvSpPr>
        <p:spPr bwMode="auto">
          <a:xfrm>
            <a:off x="3940175" y="53355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3990" name="Text Box 85"/>
          <p:cNvSpPr txBox="1">
            <a:spLocks noChangeArrowheads="1"/>
          </p:cNvSpPr>
          <p:nvPr/>
        </p:nvSpPr>
        <p:spPr bwMode="auto">
          <a:xfrm>
            <a:off x="5862638" y="39560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3991" name="Text Box 86"/>
          <p:cNvSpPr txBox="1">
            <a:spLocks noChangeArrowheads="1"/>
          </p:cNvSpPr>
          <p:nvPr/>
        </p:nvSpPr>
        <p:spPr bwMode="auto">
          <a:xfrm>
            <a:off x="4325938" y="43338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3992" name="Text Box 87"/>
          <p:cNvSpPr txBox="1">
            <a:spLocks noChangeArrowheads="1"/>
          </p:cNvSpPr>
          <p:nvPr/>
        </p:nvSpPr>
        <p:spPr bwMode="auto">
          <a:xfrm>
            <a:off x="2851150" y="43513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8680" name="Group 88"/>
          <p:cNvGrpSpPr>
            <a:grpSpLocks/>
          </p:cNvGrpSpPr>
          <p:nvPr/>
        </p:nvGrpSpPr>
        <p:grpSpPr bwMode="auto">
          <a:xfrm>
            <a:off x="1211263" y="4137025"/>
            <a:ext cx="766762" cy="433388"/>
            <a:chOff x="589" y="1281"/>
            <a:chExt cx="483" cy="273"/>
          </a:xfrm>
        </p:grpSpPr>
        <p:sp>
          <p:nvSpPr>
            <p:cNvPr id="84040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41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2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3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44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32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50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1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2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33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47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8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9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94" name="Text Box 102"/>
          <p:cNvSpPr txBox="1">
            <a:spLocks noChangeArrowheads="1"/>
          </p:cNvSpPr>
          <p:nvPr/>
        </p:nvSpPr>
        <p:spPr bwMode="auto">
          <a:xfrm>
            <a:off x="1403350" y="45704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3995" name="Text Box 103"/>
          <p:cNvSpPr txBox="1">
            <a:spLocks noChangeArrowheads="1"/>
          </p:cNvSpPr>
          <p:nvPr/>
        </p:nvSpPr>
        <p:spPr bwMode="auto">
          <a:xfrm>
            <a:off x="6283325" y="48974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6" name="Text Box 104"/>
          <p:cNvSpPr txBox="1">
            <a:spLocks noChangeArrowheads="1"/>
          </p:cNvSpPr>
          <p:nvPr/>
        </p:nvSpPr>
        <p:spPr bwMode="auto">
          <a:xfrm>
            <a:off x="4924425" y="41640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83997" name="Text Box 105"/>
          <p:cNvSpPr txBox="1">
            <a:spLocks noChangeArrowheads="1"/>
          </p:cNvSpPr>
          <p:nvPr/>
        </p:nvSpPr>
        <p:spPr bwMode="auto">
          <a:xfrm>
            <a:off x="4849813" y="38893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8" name="Line 106"/>
          <p:cNvSpPr>
            <a:spLocks noChangeShapeType="1"/>
          </p:cNvSpPr>
          <p:nvPr/>
        </p:nvSpPr>
        <p:spPr bwMode="auto">
          <a:xfrm>
            <a:off x="4883150" y="41290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99" name="Text Box 107"/>
          <p:cNvSpPr txBox="1">
            <a:spLocks noChangeArrowheads="1"/>
          </p:cNvSpPr>
          <p:nvPr/>
        </p:nvSpPr>
        <p:spPr bwMode="auto">
          <a:xfrm>
            <a:off x="3411538" y="38766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00" name="Text Box 108"/>
          <p:cNvSpPr txBox="1">
            <a:spLocks noChangeArrowheads="1"/>
          </p:cNvSpPr>
          <p:nvPr/>
        </p:nvSpPr>
        <p:spPr bwMode="auto">
          <a:xfrm>
            <a:off x="7016750" y="49752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4001" name="Text Box 109"/>
          <p:cNvSpPr txBox="1">
            <a:spLocks noChangeArrowheads="1"/>
          </p:cNvSpPr>
          <p:nvPr/>
        </p:nvSpPr>
        <p:spPr bwMode="auto">
          <a:xfrm>
            <a:off x="1366838" y="36210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grpSp>
        <p:nvGrpSpPr>
          <p:cNvPr id="198689" name="Group 110"/>
          <p:cNvGrpSpPr>
            <a:grpSpLocks/>
          </p:cNvGrpSpPr>
          <p:nvPr/>
        </p:nvGrpSpPr>
        <p:grpSpPr bwMode="auto">
          <a:xfrm>
            <a:off x="4895850" y="5343525"/>
            <a:ext cx="2546350" cy="922338"/>
            <a:chOff x="679" y="3270"/>
            <a:chExt cx="1604" cy="581"/>
          </a:xfrm>
        </p:grpSpPr>
        <p:sp>
          <p:nvSpPr>
            <p:cNvPr id="84033" name="Rectangle 111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34" name="Text Box 112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35" name="Line 113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6" name="Text Box 114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 6        -      A       0</a:t>
              </a:r>
            </a:p>
          </p:txBody>
        </p:sp>
        <p:sp>
          <p:nvSpPr>
            <p:cNvPr id="84037" name="Line 115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8" name="Line 116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9" name="Line 117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98690" name="Group 118"/>
          <p:cNvGrpSpPr>
            <a:grpSpLocks/>
          </p:cNvGrpSpPr>
          <p:nvPr/>
        </p:nvGrpSpPr>
        <p:grpSpPr bwMode="auto">
          <a:xfrm>
            <a:off x="4629150" y="2212975"/>
            <a:ext cx="2546350" cy="1239838"/>
            <a:chOff x="3494" y="291"/>
            <a:chExt cx="1604" cy="781"/>
          </a:xfrm>
        </p:grpSpPr>
        <p:sp>
          <p:nvSpPr>
            <p:cNvPr id="84025" name="Rectangle 119"/>
            <p:cNvSpPr>
              <a:spLocks noChangeArrowheads="1"/>
            </p:cNvSpPr>
            <p:nvPr/>
          </p:nvSpPr>
          <p:spPr bwMode="auto">
            <a:xfrm>
              <a:off x="3525" y="317"/>
              <a:ext cx="1533" cy="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26" name="Text Box 120"/>
            <p:cNvSpPr txBox="1">
              <a:spLocks noChangeArrowheads="1"/>
            </p:cNvSpPr>
            <p:nvPr/>
          </p:nvSpPr>
          <p:spPr bwMode="auto">
            <a:xfrm>
              <a:off x="3494" y="291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7" name="Line 121"/>
            <p:cNvSpPr>
              <a:spLocks noChangeShapeType="1"/>
            </p:cNvSpPr>
            <p:nvPr/>
          </p:nvSpPr>
          <p:spPr bwMode="auto">
            <a:xfrm>
              <a:off x="3534" y="605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8" name="Text Box 122"/>
            <p:cNvSpPr txBox="1">
              <a:spLocks noChangeArrowheads="1"/>
            </p:cNvSpPr>
            <p:nvPr/>
          </p:nvSpPr>
          <p:spPr bwMode="auto">
            <a:xfrm>
              <a:off x="3545" y="609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10      6      A       1</a:t>
              </a:r>
            </a:p>
          </p:txBody>
        </p:sp>
        <p:sp>
          <p:nvSpPr>
            <p:cNvPr id="84029" name="Line 123"/>
            <p:cNvSpPr>
              <a:spLocks noChangeShapeType="1"/>
            </p:cNvSpPr>
            <p:nvPr/>
          </p:nvSpPr>
          <p:spPr bwMode="auto">
            <a:xfrm>
              <a:off x="3857" y="324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0" name="Text Box 124"/>
            <p:cNvSpPr txBox="1">
              <a:spLocks noChangeArrowheads="1"/>
            </p:cNvSpPr>
            <p:nvPr/>
          </p:nvSpPr>
          <p:spPr bwMode="auto">
            <a:xfrm>
              <a:off x="3540" y="830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12      9      D       0</a:t>
              </a:r>
            </a:p>
          </p:txBody>
        </p:sp>
        <p:sp>
          <p:nvSpPr>
            <p:cNvPr id="84031" name="Line 125"/>
            <p:cNvSpPr>
              <a:spLocks noChangeShapeType="1"/>
            </p:cNvSpPr>
            <p:nvPr/>
          </p:nvSpPr>
          <p:spPr bwMode="auto">
            <a:xfrm>
              <a:off x="4215" y="335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2" name="Line 126"/>
            <p:cNvSpPr>
              <a:spLocks noChangeShapeType="1"/>
            </p:cNvSpPr>
            <p:nvPr/>
          </p:nvSpPr>
          <p:spPr bwMode="auto">
            <a:xfrm>
              <a:off x="4573" y="329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04" name="Rectangle 127"/>
          <p:cNvSpPr>
            <a:spLocks noChangeArrowheads="1"/>
          </p:cNvSpPr>
          <p:nvPr/>
        </p:nvSpPr>
        <p:spPr bwMode="auto">
          <a:xfrm>
            <a:off x="1843088" y="1651000"/>
            <a:ext cx="2433637" cy="143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4005" name="Text Box 128"/>
          <p:cNvSpPr txBox="1">
            <a:spLocks noChangeArrowheads="1"/>
          </p:cNvSpPr>
          <p:nvPr/>
        </p:nvSpPr>
        <p:spPr bwMode="auto">
          <a:xfrm>
            <a:off x="1793875" y="1609725"/>
            <a:ext cx="2546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  in         out                 out</a:t>
            </a:r>
          </a:p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label     label   dest    interface</a:t>
            </a:r>
          </a:p>
        </p:txBody>
      </p:sp>
      <p:sp>
        <p:nvSpPr>
          <p:cNvPr id="84006" name="Line 129"/>
          <p:cNvSpPr>
            <a:spLocks noChangeShapeType="1"/>
          </p:cNvSpPr>
          <p:nvPr/>
        </p:nvSpPr>
        <p:spPr bwMode="auto">
          <a:xfrm>
            <a:off x="1857375" y="21082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7" name="Text Box 130"/>
          <p:cNvSpPr txBox="1">
            <a:spLocks noChangeArrowheads="1"/>
          </p:cNvSpPr>
          <p:nvPr/>
        </p:nvSpPr>
        <p:spPr bwMode="auto">
          <a:xfrm>
            <a:off x="1874838" y="211455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        10      A       0</a:t>
            </a:r>
          </a:p>
        </p:txBody>
      </p:sp>
      <p:sp>
        <p:nvSpPr>
          <p:cNvPr id="84008" name="Line 131"/>
          <p:cNvSpPr>
            <a:spLocks noChangeShapeType="1"/>
          </p:cNvSpPr>
          <p:nvPr/>
        </p:nvSpPr>
        <p:spPr bwMode="auto">
          <a:xfrm>
            <a:off x="2370138" y="1662113"/>
            <a:ext cx="1587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9" name="Text Box 132"/>
          <p:cNvSpPr txBox="1">
            <a:spLocks noChangeArrowheads="1"/>
          </p:cNvSpPr>
          <p:nvPr/>
        </p:nvSpPr>
        <p:spPr bwMode="auto">
          <a:xfrm>
            <a:off x="1865313" y="2455863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        12      D       0</a:t>
            </a:r>
          </a:p>
        </p:txBody>
      </p:sp>
      <p:sp>
        <p:nvSpPr>
          <p:cNvPr id="84010" name="Line 133"/>
          <p:cNvSpPr>
            <a:spLocks noChangeShapeType="1"/>
          </p:cNvSpPr>
          <p:nvPr/>
        </p:nvSpPr>
        <p:spPr bwMode="auto">
          <a:xfrm>
            <a:off x="2938463" y="1658938"/>
            <a:ext cx="15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1" name="Line 134"/>
          <p:cNvSpPr>
            <a:spLocks noChangeShapeType="1"/>
          </p:cNvSpPr>
          <p:nvPr/>
        </p:nvSpPr>
        <p:spPr bwMode="auto">
          <a:xfrm>
            <a:off x="3506788" y="1670050"/>
            <a:ext cx="158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2" name="Text Box 135"/>
          <p:cNvSpPr txBox="1">
            <a:spLocks noChangeArrowheads="1"/>
          </p:cNvSpPr>
          <p:nvPr/>
        </p:nvSpPr>
        <p:spPr bwMode="auto">
          <a:xfrm>
            <a:off x="3335338" y="4198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grpSp>
        <p:nvGrpSpPr>
          <p:cNvPr id="198700" name="Group 137"/>
          <p:cNvGrpSpPr>
            <a:grpSpLocks/>
          </p:cNvGrpSpPr>
          <p:nvPr/>
        </p:nvGrpSpPr>
        <p:grpSpPr bwMode="auto">
          <a:xfrm>
            <a:off x="1716088" y="5661025"/>
            <a:ext cx="2546350" cy="922338"/>
            <a:chOff x="679" y="3270"/>
            <a:chExt cx="1604" cy="581"/>
          </a:xfrm>
        </p:grpSpPr>
        <p:sp>
          <p:nvSpPr>
            <p:cNvPr id="84018" name="Rectangle 138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19" name="Text Box 139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0" name="Line 140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1" name="Text Box 141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 8        6      A       0</a:t>
              </a:r>
            </a:p>
          </p:txBody>
        </p:sp>
        <p:sp>
          <p:nvSpPr>
            <p:cNvPr id="84022" name="Line 142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3" name="Line 143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4" name="Line 144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14" name="Text Box 145"/>
          <p:cNvSpPr txBox="1">
            <a:spLocks noChangeArrowheads="1"/>
          </p:cNvSpPr>
          <p:nvPr/>
        </p:nvSpPr>
        <p:spPr bwMode="auto">
          <a:xfrm>
            <a:off x="4487863" y="49149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15" name="Text Box 146"/>
          <p:cNvSpPr txBox="1">
            <a:spLocks noChangeArrowheads="1"/>
          </p:cNvSpPr>
          <p:nvPr/>
        </p:nvSpPr>
        <p:spPr bwMode="auto">
          <a:xfrm>
            <a:off x="1847850" y="2757488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          8      A       1</a:t>
            </a:r>
          </a:p>
        </p:txBody>
      </p:sp>
      <p:sp>
        <p:nvSpPr>
          <p:cNvPr id="84016" name="Rectangle 1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MPLS forwarding tables</a:t>
            </a:r>
          </a:p>
        </p:txBody>
      </p:sp>
      <p:pic>
        <p:nvPicPr>
          <p:cNvPr id="198704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2076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120604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6.6 data 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280244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115888"/>
            <a:ext cx="7772400" cy="9366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Data center networks </a:t>
            </a: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5950" y="1320800"/>
            <a:ext cx="8274050" cy="8350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10’s to 100’s of thousands of hosts, often closely coupled, in close proximity: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e-business (e.g. Amazon)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content-servers (e.g., YouTube, Akamai, Apple, Microsoft)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search engines, data mining (e.g., Google)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2757" name="Picture 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"/>
          <p:cNvSpPr txBox="1">
            <a:spLocks noChangeArrowheads="1"/>
          </p:cNvSpPr>
          <p:nvPr/>
        </p:nvSpPr>
        <p:spPr bwMode="auto">
          <a:xfrm>
            <a:off x="684213" y="3411538"/>
            <a:ext cx="4678362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SzPct val="100000"/>
              <a:buFont typeface="Wingdings" charset="2"/>
              <a:buChar char="§"/>
              <a:defRPr/>
            </a:pPr>
            <a:r>
              <a:rPr lang="en-US" i="0" dirty="0">
                <a:latin typeface="Gill Sans MT" charset="0"/>
                <a:cs typeface="+mn-cs"/>
              </a:rPr>
              <a:t>challenges: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multiple applications, each serving massive numbers of clients 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managing/balancing load, avoiding processing, networking, data bottlenecks  </a:t>
            </a:r>
          </a:p>
        </p:txBody>
      </p:sp>
      <p:pic>
        <p:nvPicPr>
          <p:cNvPr id="20275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451225"/>
            <a:ext cx="352742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0" name="TextBox 3"/>
          <p:cNvSpPr txBox="1">
            <a:spLocks noChangeArrowheads="1"/>
          </p:cNvSpPr>
          <p:nvPr/>
        </p:nvSpPr>
        <p:spPr bwMode="auto">
          <a:xfrm>
            <a:off x="5265738" y="5951538"/>
            <a:ext cx="2828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Arial" charset="0"/>
                <a:cs typeface="Arial" charset="0"/>
              </a:rPr>
              <a:t>Inside a 40-ft Microsoft container, </a:t>
            </a:r>
          </a:p>
          <a:p>
            <a:r>
              <a:rPr lang="en-US" sz="1400" i="0" dirty="0">
                <a:latin typeface="Arial" charset="0"/>
                <a:cs typeface="Arial" charset="0"/>
              </a:rPr>
              <a:t>Chicago data center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84454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8" name="Straight Connector 507"/>
          <p:cNvCxnSpPr>
            <a:stCxn id="53" idx="3"/>
            <a:endCxn id="71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07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08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98" name="Straight Connector 497"/>
          <p:cNvCxnSpPr>
            <a:stCxn id="55" idx="0"/>
          </p:cNvCxnSpPr>
          <p:nvPr/>
        </p:nvCxnSpPr>
        <p:spPr>
          <a:xfrm flipH="1" flipV="1">
            <a:off x="1724025" y="3779838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flipH="1">
            <a:off x="5915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 546"/>
          <p:cNvSpPr txBox="1"/>
          <p:nvPr/>
        </p:nvSpPr>
        <p:spPr>
          <a:xfrm>
            <a:off x="6908800" y="5600700"/>
            <a:ext cx="10652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Server racks</a:t>
            </a:r>
          </a:p>
        </p:txBody>
      </p:sp>
      <p:sp>
        <p:nvSpPr>
          <p:cNvPr id="555" name="TextBox 554"/>
          <p:cNvSpPr txBox="1"/>
          <p:nvPr/>
        </p:nvSpPr>
        <p:spPr>
          <a:xfrm>
            <a:off x="6894513" y="51435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TOR switches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6985000" y="4008438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Tier-1 switches</a:t>
            </a:r>
          </a:p>
        </p:txBody>
      </p:sp>
      <p:sp>
        <p:nvSpPr>
          <p:cNvPr id="433" name="TextBox 432"/>
          <p:cNvSpPr txBox="1"/>
          <p:nvPr/>
        </p:nvSpPr>
        <p:spPr>
          <a:xfrm>
            <a:off x="6892925" y="4654550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Tier-2 switches</a:t>
            </a:r>
          </a:p>
        </p:txBody>
      </p:sp>
      <p:grpSp>
        <p:nvGrpSpPr>
          <p:cNvPr id="204818" name="Group 1287"/>
          <p:cNvGrpSpPr>
            <a:grpSpLocks/>
          </p:cNvGrpSpPr>
          <p:nvPr/>
        </p:nvGrpSpPr>
        <p:grpSpPr bwMode="auto">
          <a:xfrm>
            <a:off x="6359525" y="3449638"/>
            <a:ext cx="381000" cy="609600"/>
            <a:chOff x="4140" y="429"/>
            <a:chExt cx="1425" cy="2396"/>
          </a:xfrm>
        </p:grpSpPr>
        <p:sp>
          <p:nvSpPr>
            <p:cNvPr id="434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4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4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0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6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2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9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0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5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11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8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9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7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56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6" name="TextBox 465"/>
          <p:cNvSpPr txBox="1"/>
          <p:nvPr/>
        </p:nvSpPr>
        <p:spPr>
          <a:xfrm>
            <a:off x="6753225" y="3398838"/>
            <a:ext cx="1592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grpSp>
        <p:nvGrpSpPr>
          <p:cNvPr id="204820" name="Group 1287"/>
          <p:cNvGrpSpPr>
            <a:grpSpLocks/>
          </p:cNvGrpSpPr>
          <p:nvPr/>
        </p:nvGrpSpPr>
        <p:grpSpPr bwMode="auto">
          <a:xfrm>
            <a:off x="1343025" y="3322638"/>
            <a:ext cx="381000" cy="609600"/>
            <a:chOff x="4140" y="429"/>
            <a:chExt cx="1425" cy="2396"/>
          </a:xfrm>
        </p:grpSpPr>
        <p:sp>
          <p:nvSpPr>
            <p:cNvPr id="468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9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2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2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3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4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4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00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6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7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7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9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9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9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2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3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1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90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1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4" name="TextBox 503"/>
          <p:cNvSpPr txBox="1"/>
          <p:nvPr/>
        </p:nvSpPr>
        <p:spPr>
          <a:xfrm>
            <a:off x="379413" y="3336925"/>
            <a:ext cx="9810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0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775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26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20579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34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5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7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0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43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4737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8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9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0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1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2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3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4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5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2" name="Straight Connector 561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6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9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9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52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11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7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20573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1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2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3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4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7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6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6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4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2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0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8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6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4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2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0" name="Straight Connector 679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8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4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4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65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643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8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20568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0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1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3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5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6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0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5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3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1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9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7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5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3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1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9" name="Straight Connector 73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7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8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8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02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9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20562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79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0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1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2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5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65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4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2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0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8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6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4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2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0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8" name="Straight Connector 797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6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6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2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2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7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61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8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/>
          <p:cNvCxnSpPr>
            <a:stCxn id="1058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/>
          <p:cNvCxnSpPr>
            <a:endCxn id="843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4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20556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1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2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3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4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6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7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9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6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4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2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0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8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6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4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2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0" name="Straight Connector 1039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8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6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6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1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03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5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20550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3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4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6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7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9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3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8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981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0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0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2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945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6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20544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5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6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7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8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9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11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7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40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8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6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4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2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0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8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6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4" name="Straight Connector 923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2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45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45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0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87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7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20539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7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48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9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0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1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3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1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2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0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865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9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9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84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29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5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>
            <a:stCxn id="1305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>
            <a:endCxn id="1090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42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20533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68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69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0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1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2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73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4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6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3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1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9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7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5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3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1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9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0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7" name="Straight Connector 1286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8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7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5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6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3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3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250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1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2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3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4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5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6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3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20527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10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1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2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3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4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15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6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0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5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6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3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4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1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2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9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0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7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8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5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6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3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4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1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2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9" name="Straight Connector 122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0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7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8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7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7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92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4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20521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152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3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4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5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6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57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8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24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7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5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3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4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1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9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7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8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5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6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3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1" name="Straight Connector 1170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69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0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1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1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1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34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5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20515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94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5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6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7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8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99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00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8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9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7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8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5" name="Straight Connector 1124"/>
                <p:cNvCxnSpPr/>
                <p:nvPr/>
              </p:nvCxnSpPr>
              <p:spPr>
                <a:xfrm flipV="1">
                  <a:off x="7028464" y="2846446"/>
                  <a:ext cx="104950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6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3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4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1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9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0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7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8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5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3" name="Straight Connector 1112"/>
                <p:cNvCxnSpPr/>
                <p:nvPr/>
              </p:nvCxnSpPr>
              <p:spPr>
                <a:xfrm flipV="1">
                  <a:off x="7022349" y="2846432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4" name="Straight Connector 1113"/>
                <p:cNvCxnSpPr/>
                <p:nvPr/>
              </p:nvCxnSpPr>
              <p:spPr>
                <a:xfrm flipV="1">
                  <a:off x="6581564" y="2938951"/>
                  <a:ext cx="44678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1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2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6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6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76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12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552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endCxn id="1337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50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20510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515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6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7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8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9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20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21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2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50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1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8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9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6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7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4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5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2" name="Straight Connector 1541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3" name="Straight Connector 1542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0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1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8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9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6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7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4" name="Straight Connector 1533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5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2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3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0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0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51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2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3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4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97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2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5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6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7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8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9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1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20504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457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58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9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0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1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2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3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7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2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3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0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1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8" name="Straight Connector 1487"/>
                <p:cNvCxnSpPr/>
                <p:nvPr/>
              </p:nvCxnSpPr>
              <p:spPr>
                <a:xfrm flipV="1">
                  <a:off x="7028464" y="2845851"/>
                  <a:ext cx="104948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9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6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7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4" name="Straight Connector 1483"/>
                <p:cNvCxnSpPr/>
                <p:nvPr/>
              </p:nvCxnSpPr>
              <p:spPr>
                <a:xfrm flipV="1">
                  <a:off x="7029423" y="2845643"/>
                  <a:ext cx="110945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5" name="Straight Connector 1484"/>
                <p:cNvCxnSpPr/>
                <p:nvPr/>
              </p:nvCxnSpPr>
              <p:spPr>
                <a:xfrm flipV="1">
                  <a:off x="6582641" y="293488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2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3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0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1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8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9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6" name="Straight Connector 1475"/>
                <p:cNvCxnSpPr/>
                <p:nvPr/>
              </p:nvCxnSpPr>
              <p:spPr>
                <a:xfrm flipV="1">
                  <a:off x="7022348" y="2846793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Straight Connector 1476"/>
                <p:cNvCxnSpPr/>
                <p:nvPr/>
              </p:nvCxnSpPr>
              <p:spPr>
                <a:xfrm flipV="1">
                  <a:off x="6581564" y="2939171"/>
                  <a:ext cx="4467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8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4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04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04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4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4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5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6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39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1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2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4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5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1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2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20498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99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0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1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2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3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04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5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1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4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2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3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0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1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8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9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6" name="Straight Connector 1425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7" name="Straight Connector 1426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4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5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2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3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0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1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8" name="Straight Connector 1417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9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6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7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8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8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9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6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7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8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81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2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3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4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7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8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9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1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2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3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3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20492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41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2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3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4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5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7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95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6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7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4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5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2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3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0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8" name="Straight Connector 1367"/>
                <p:cNvCxnSpPr/>
                <p:nvPr/>
              </p:nvCxnSpPr>
              <p:spPr>
                <a:xfrm flipV="1">
                  <a:off x="7027273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9" name="Straight Connector 1368"/>
                <p:cNvCxnSpPr/>
                <p:nvPr/>
              </p:nvCxnSpPr>
              <p:spPr>
                <a:xfrm flipV="1">
                  <a:off x="6582627" y="293488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6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4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2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3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0" name="Straight Connector 1359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1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58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9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2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2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3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8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9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40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23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4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1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2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3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4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57" name="TextBox 1556"/>
          <p:cNvSpPr txBox="1"/>
          <p:nvPr/>
        </p:nvSpPr>
        <p:spPr>
          <a:xfrm flipH="1">
            <a:off x="2959100" y="4105275"/>
            <a:ext cx="542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559" name="TextBox 1558"/>
          <p:cNvSpPr txBox="1"/>
          <p:nvPr/>
        </p:nvSpPr>
        <p:spPr>
          <a:xfrm>
            <a:off x="534988" y="615632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560" name="TextBox 1559"/>
          <p:cNvSpPr txBox="1"/>
          <p:nvPr/>
        </p:nvSpPr>
        <p:spPr>
          <a:xfrm>
            <a:off x="935038" y="6154738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61" name="TextBox 1560"/>
          <p:cNvSpPr txBox="1"/>
          <p:nvPr/>
        </p:nvSpPr>
        <p:spPr>
          <a:xfrm>
            <a:off x="1333500" y="6153150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62" name="TextBox 1561"/>
          <p:cNvSpPr txBox="1"/>
          <p:nvPr/>
        </p:nvSpPr>
        <p:spPr>
          <a:xfrm>
            <a:off x="1700213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563" name="TextBox 1562"/>
          <p:cNvSpPr txBox="1"/>
          <p:nvPr/>
        </p:nvSpPr>
        <p:spPr>
          <a:xfrm>
            <a:off x="2127250" y="614997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564" name="TextBox 1563"/>
          <p:cNvSpPr txBox="1"/>
          <p:nvPr/>
        </p:nvSpPr>
        <p:spPr>
          <a:xfrm>
            <a:off x="2498725" y="6148388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565" name="TextBox 1564"/>
          <p:cNvSpPr txBox="1"/>
          <p:nvPr/>
        </p:nvSpPr>
        <p:spPr>
          <a:xfrm>
            <a:off x="2881313" y="6146800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566" name="TextBox 1565"/>
          <p:cNvSpPr txBox="1"/>
          <p:nvPr/>
        </p:nvSpPr>
        <p:spPr>
          <a:xfrm>
            <a:off x="3259138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</a:p>
        </p:txBody>
      </p:sp>
      <p:grpSp>
        <p:nvGrpSpPr>
          <p:cNvPr id="204863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70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4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10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5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1305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6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7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8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9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6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15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6750" y="4614863"/>
            <a:ext cx="317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558" name="TextBox 1557"/>
          <p:cNvSpPr txBox="1"/>
          <p:nvPr/>
        </p:nvSpPr>
        <p:spPr>
          <a:xfrm>
            <a:off x="2219325" y="4648200"/>
            <a:ext cx="317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</a:p>
        </p:txBody>
      </p:sp>
      <p:cxnSp>
        <p:nvCxnSpPr>
          <p:cNvPr id="544" name="Straight Connector 543"/>
          <p:cNvCxnSpPr>
            <a:endCxn id="40" idx="1"/>
          </p:cNvCxnSpPr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>
            <a:stCxn id="11" idx="1"/>
          </p:cNvCxnSpPr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8063" y="3138488"/>
            <a:ext cx="1184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Border router</a:t>
            </a:r>
          </a:p>
        </p:txBody>
      </p:sp>
      <p:sp>
        <p:nvSpPr>
          <p:cNvPr id="546" name="TextBox 545"/>
          <p:cNvSpPr txBox="1"/>
          <p:nvPr/>
        </p:nvSpPr>
        <p:spPr>
          <a:xfrm>
            <a:off x="3051175" y="3522663"/>
            <a:ext cx="11699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Access router</a:t>
            </a:r>
          </a:p>
        </p:txBody>
      </p:sp>
      <p:sp>
        <p:nvSpPr>
          <p:cNvPr id="204877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sp>
        <p:nvSpPr>
          <p:cNvPr id="26" name="Freeform 25"/>
          <p:cNvSpPr/>
          <p:nvPr/>
        </p:nvSpPr>
        <p:spPr>
          <a:xfrm>
            <a:off x="4657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16375" y="1112838"/>
            <a:ext cx="512762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load balancer: application-layer routing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receives external client requests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directs workload within data center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returns results to external client (hiding data center internals from client)</a:t>
            </a:r>
          </a:p>
        </p:txBody>
      </p:sp>
      <p:pic>
        <p:nvPicPr>
          <p:cNvPr id="204882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1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1133" name="Group 347"/>
          <p:cNvGrpSpPr>
            <a:grpSpLocks/>
          </p:cNvGrpSpPr>
          <p:nvPr/>
        </p:nvGrpSpPr>
        <p:grpSpPr bwMode="auto">
          <a:xfrm>
            <a:off x="2235491" y="3259498"/>
            <a:ext cx="840624" cy="391487"/>
            <a:chOff x="1871277" y="1576300"/>
            <a:chExt cx="1128371" cy="437861"/>
          </a:xfrm>
        </p:grpSpPr>
        <p:sp>
          <p:nvSpPr>
            <p:cNvPr id="1159" name="Oval 115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0" name="Rectangle 115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1" name="Oval 116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2" name="Freeform 116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3" name="Freeform 116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4" name="Freeform 116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5" name="Freeform 116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66" name="Straight Connector 1165"/>
            <p:cNvCxnSpPr>
              <a:endCxn id="116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Straight Connector 116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3" name="Group 347"/>
          <p:cNvGrpSpPr>
            <a:grpSpLocks/>
          </p:cNvGrpSpPr>
          <p:nvPr/>
        </p:nvGrpSpPr>
        <p:grpSpPr bwMode="auto">
          <a:xfrm>
            <a:off x="5120257" y="3365874"/>
            <a:ext cx="840624" cy="391487"/>
            <a:chOff x="1871277" y="1576300"/>
            <a:chExt cx="1128371" cy="437861"/>
          </a:xfrm>
        </p:grpSpPr>
        <p:sp>
          <p:nvSpPr>
            <p:cNvPr id="1224" name="Oval 1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5" name="Rectangle 1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6" name="Oval 1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7" name="Freeform 124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8" name="Freeform 124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9" name="Freeform 124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75" name="Freeform 127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76" name="Straight Connector 1275"/>
            <p:cNvCxnSpPr>
              <a:endCxn id="1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7" name="Straight Connector 127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9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Internet</a:t>
            </a:r>
          </a:p>
        </p:txBody>
      </p:sp>
      <p:grpSp>
        <p:nvGrpSpPr>
          <p:cNvPr id="1168" name="Group 347"/>
          <p:cNvGrpSpPr>
            <a:grpSpLocks/>
          </p:cNvGrpSpPr>
          <p:nvPr/>
        </p:nvGrpSpPr>
        <p:grpSpPr bwMode="auto">
          <a:xfrm>
            <a:off x="3717566" y="2796786"/>
            <a:ext cx="840624" cy="391487"/>
            <a:chOff x="1871277" y="1576300"/>
            <a:chExt cx="1128371" cy="437861"/>
          </a:xfrm>
        </p:grpSpPr>
        <p:sp>
          <p:nvSpPr>
            <p:cNvPr id="1189" name="Oval 118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0" name="Rectangle 118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91" name="Oval 119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7" name="Freeform 1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8" name="Freeform 1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9" name="Freeform 1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0" name="Freeform 1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21" name="Straight Connector 1220"/>
            <p:cNvCxnSpPr>
              <a:endCxn id="119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6"/>
          <p:cNvSpPr/>
          <p:nvPr/>
        </p:nvSpPr>
        <p:spPr>
          <a:xfrm>
            <a:off x="2552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2105025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6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5" name="Group 1"/>
          <p:cNvGrpSpPr>
            <a:grpSpLocks/>
          </p:cNvGrpSpPr>
          <p:nvPr/>
        </p:nvGrpSpPr>
        <p:grpSpPr bwMode="auto">
          <a:xfrm>
            <a:off x="706438" y="3411538"/>
            <a:ext cx="7951787" cy="3033712"/>
            <a:chOff x="668088" y="1859772"/>
            <a:chExt cx="7950943" cy="3032546"/>
          </a:xfrm>
        </p:grpSpPr>
        <p:grpSp>
          <p:nvGrpSpPr>
            <p:cNvPr id="205829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52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30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5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7" name="TextBox 546"/>
            <p:cNvSpPr txBox="1"/>
            <p:nvPr/>
          </p:nvSpPr>
          <p:spPr>
            <a:xfrm>
              <a:off x="7042811" y="3997312"/>
              <a:ext cx="1063512" cy="307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Server racks</a:t>
              </a:r>
            </a:p>
          </p:txBody>
        </p:sp>
        <p:sp>
          <p:nvSpPr>
            <p:cNvPr id="555" name="TextBox 554"/>
            <p:cNvSpPr txBox="1"/>
            <p:nvPr/>
          </p:nvSpPr>
          <p:spPr>
            <a:xfrm>
              <a:off x="7026938" y="3540288"/>
              <a:ext cx="1144466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TOR switches</a:t>
              </a: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7026938" y="1893096"/>
              <a:ext cx="1592093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Tier-1 switches</a:t>
              </a: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025350" y="2730974"/>
              <a:ext cx="1592094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Tier-2 switches</a:t>
              </a:r>
            </a:p>
          </p:txBody>
        </p:sp>
        <p:grpSp>
          <p:nvGrpSpPr>
            <p:cNvPr id="205835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206613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70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4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70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endCxn id="775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618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96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3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43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824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8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9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5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6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/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6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4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Straight Connector 574"/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7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2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Straight Connector 572"/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8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0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1" name="Straight Connector 570"/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9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8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0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6" name="Straight Connector 565"/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1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4" name="Straight Connector 563"/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2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2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3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0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97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98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52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511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19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38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61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2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3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4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7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66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6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7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7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4" name="Straight Connector 693"/>
                    <p:cNvCxnSpPr/>
                    <p:nvPr/>
                  </p:nvCxnSpPr>
                  <p:spPr>
                    <a:xfrm flipV="1">
                      <a:off x="7035684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/>
                    <p:cNvCxnSpPr/>
                    <p:nvPr/>
                  </p:nvCxnSpPr>
                  <p:spPr>
                    <a:xfrm flipV="1">
                      <a:off x="6582008" y="293493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8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2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Straight Connector 692"/>
                    <p:cNvCxnSpPr/>
                    <p:nvPr/>
                  </p:nvCxnSpPr>
                  <p:spPr>
                    <a:xfrm flipV="1">
                      <a:off x="6582488" y="293486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9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0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1" name="Straight Connector 690"/>
                    <p:cNvCxnSpPr/>
                    <p:nvPr/>
                  </p:nvCxnSpPr>
                  <p:spPr>
                    <a:xfrm flipV="1">
                      <a:off x="6582967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0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8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9" name="Straight Connector 688"/>
                    <p:cNvCxnSpPr/>
                    <p:nvPr/>
                  </p:nvCxnSpPr>
                  <p:spPr>
                    <a:xfrm flipV="1">
                      <a:off x="6583447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1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6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7" name="Straight Connector 686"/>
                    <p:cNvCxnSpPr/>
                    <p:nvPr/>
                  </p:nvCxnSpPr>
                  <p:spPr>
                    <a:xfrm flipV="1">
                      <a:off x="6589897" y="293935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2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4" name="Straight Connector 683"/>
                    <p:cNvCxnSpPr/>
                    <p:nvPr/>
                  </p:nvCxnSpPr>
                  <p:spPr>
                    <a:xfrm flipV="1">
                      <a:off x="7029128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5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3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2" name="Straight Connector 681"/>
                    <p:cNvCxnSpPr/>
                    <p:nvPr/>
                  </p:nvCxnSpPr>
                  <p:spPr>
                    <a:xfrm flipV="1">
                      <a:off x="7029607" y="2842092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3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4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0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1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5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78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9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39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40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65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95812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20618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643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5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0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80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20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1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2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3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4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25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6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08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5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6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09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3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4" name="Straight Connector 753"/>
                    <p:cNvCxnSpPr/>
                    <p:nvPr/>
                  </p:nvCxnSpPr>
                  <p:spPr>
                    <a:xfrm flipV="1">
                      <a:off x="6581409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0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1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2" name="Straight Connector 751"/>
                    <p:cNvCxnSpPr/>
                    <p:nvPr/>
                  </p:nvCxnSpPr>
                  <p:spPr>
                    <a:xfrm flipV="1">
                      <a:off x="6581888" y="293486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1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9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0" name="Straight Connector 749"/>
                    <p:cNvCxnSpPr/>
                    <p:nvPr/>
                  </p:nvCxnSpPr>
                  <p:spPr>
                    <a:xfrm flipV="1">
                      <a:off x="6582367" y="293479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2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7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8" name="Straight Connector 747"/>
                    <p:cNvCxnSpPr/>
                    <p:nvPr/>
                  </p:nvCxnSpPr>
                  <p:spPr>
                    <a:xfrm flipV="1">
                      <a:off x="6582847" y="293472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3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5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6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4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3" name="Straight Connector 742"/>
                    <p:cNvCxnSpPr/>
                    <p:nvPr/>
                  </p:nvCxnSpPr>
                  <p:spPr>
                    <a:xfrm flipV="1">
                      <a:off x="70285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4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5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1" name="Straight Connector 740"/>
                    <p:cNvCxnSpPr/>
                    <p:nvPr/>
                  </p:nvCxnSpPr>
                  <p:spPr>
                    <a:xfrm flipV="1">
                      <a:off x="70290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6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9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0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7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7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8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81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82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02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1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22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79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0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1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2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3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84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5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650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4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5" name="Straight Connector 814"/>
                    <p:cNvCxnSpPr/>
                    <p:nvPr/>
                  </p:nvCxnSpPr>
                  <p:spPr>
                    <a:xfrm flipV="1">
                      <a:off x="6574360" y="29381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1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2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3" name="Straight Connector 812"/>
                    <p:cNvCxnSpPr/>
                    <p:nvPr/>
                  </p:nvCxnSpPr>
                  <p:spPr>
                    <a:xfrm flipV="1">
                      <a:off x="6580811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2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0" name="Straight Connector 809"/>
                    <p:cNvCxnSpPr/>
                    <p:nvPr/>
                  </p:nvCxnSpPr>
                  <p:spPr>
                    <a:xfrm flipV="1">
                      <a:off x="7020041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Straight Connector 810"/>
                    <p:cNvCxnSpPr/>
                    <p:nvPr/>
                  </p:nvCxnSpPr>
                  <p:spPr>
                    <a:xfrm flipV="1">
                      <a:off x="6581290" y="293486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3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8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9" name="Straight Connector 808"/>
                    <p:cNvCxnSpPr/>
                    <p:nvPr/>
                  </p:nvCxnSpPr>
                  <p:spPr>
                    <a:xfrm flipV="1">
                      <a:off x="6581770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4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6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7" name="Straight Connector 806"/>
                    <p:cNvCxnSpPr/>
                    <p:nvPr/>
                  </p:nvCxnSpPr>
                  <p:spPr>
                    <a:xfrm flipV="1">
                      <a:off x="6582249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5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4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5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6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2" name="Straight Connector 801"/>
                    <p:cNvCxnSpPr/>
                    <p:nvPr/>
                  </p:nvCxnSpPr>
                  <p:spPr>
                    <a:xfrm flipV="1">
                      <a:off x="70279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3" name="Straight Connector 802"/>
                    <p:cNvCxnSpPr/>
                    <p:nvPr/>
                  </p:nvCxnSpPr>
                  <p:spPr>
                    <a:xfrm flipV="1">
                      <a:off x="6574255" y="293928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7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0" name="Straight Connector 799"/>
                    <p:cNvCxnSpPr/>
                    <p:nvPr/>
                  </p:nvCxnSpPr>
                  <p:spPr>
                    <a:xfrm flipV="1">
                      <a:off x="70284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1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8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8" name="Straight Connector 797"/>
                    <p:cNvCxnSpPr/>
                    <p:nvPr/>
                  </p:nvCxnSpPr>
                  <p:spPr>
                    <a:xfrm flipV="1">
                      <a:off x="7019938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9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9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6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7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23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24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7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61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6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206367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0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8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6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0" name="Freeform 190"/>
                <p:cNvSpPr>
                  <a:spLocks/>
                </p:cNvSpPr>
                <p:nvPr/>
              </p:nvSpPr>
              <p:spPr bwMode="auto">
                <a:xfrm>
                  <a:off x="4907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1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9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2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6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18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>
                <a:stCxn id="1058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>
                <a:endCxn id="843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372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550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21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2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3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4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5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6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7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78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6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7" name="Straight Connector 1056"/>
                    <p:cNvCxnSpPr/>
                    <p:nvPr/>
                  </p:nvCxnSpPr>
                  <p:spPr>
                    <a:xfrm flipV="1">
                      <a:off x="6573839" y="293862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79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4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5" name="Straight Connector 1054"/>
                    <p:cNvCxnSpPr/>
                    <p:nvPr/>
                  </p:nvCxnSpPr>
                  <p:spPr>
                    <a:xfrm flipV="1">
                      <a:off x="6574320" y="293855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0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2" name="Straight Connector 1051"/>
                    <p:cNvCxnSpPr/>
                    <p:nvPr/>
                  </p:nvCxnSpPr>
                  <p:spPr>
                    <a:xfrm flipV="1">
                      <a:off x="7019520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3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1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0" name="Straight Connector 1049"/>
                    <p:cNvCxnSpPr/>
                    <p:nvPr/>
                  </p:nvCxnSpPr>
                  <p:spPr>
                    <a:xfrm flipV="1">
                      <a:off x="7020000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1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2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8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9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3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6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7" name="Straight Connector 1046"/>
                    <p:cNvCxnSpPr/>
                    <p:nvPr/>
                  </p:nvCxnSpPr>
                  <p:spPr>
                    <a:xfrm flipV="1">
                      <a:off x="6582209" y="294297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4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4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5" name="Straight Connector 1044"/>
                    <p:cNvCxnSpPr/>
                    <p:nvPr/>
                  </p:nvCxnSpPr>
                  <p:spPr>
                    <a:xfrm flipV="1">
                      <a:off x="6573734" y="294290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5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2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3" name="Straight Connector 1042"/>
                    <p:cNvCxnSpPr/>
                    <p:nvPr/>
                  </p:nvCxnSpPr>
                  <p:spPr>
                    <a:xfrm flipV="1">
                      <a:off x="6574213" y="29428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6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0" name="Straight Connector 1039"/>
                    <p:cNvCxnSpPr/>
                    <p:nvPr/>
                  </p:nvCxnSpPr>
                  <p:spPr>
                    <a:xfrm flipV="1">
                      <a:off x="7019417" y="285034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1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7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8" name="Straight Connector 1037"/>
                    <p:cNvCxnSpPr/>
                    <p:nvPr/>
                  </p:nvCxnSpPr>
                  <p:spPr>
                    <a:xfrm flipV="1">
                      <a:off x="7019897" y="28502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9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551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552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1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03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4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5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6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7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8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9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0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1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2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3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5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3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92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63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4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5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6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7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68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9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20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8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9" name="Straight Connector 998"/>
                    <p:cNvCxnSpPr/>
                    <p:nvPr/>
                  </p:nvCxnSpPr>
                  <p:spPr>
                    <a:xfrm flipV="1">
                      <a:off x="6574288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1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6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7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2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4" name="Straight Connector 993"/>
                    <p:cNvCxnSpPr/>
                    <p:nvPr/>
                  </p:nvCxnSpPr>
                  <p:spPr>
                    <a:xfrm flipV="1">
                      <a:off x="7019972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5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3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2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4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0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1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5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8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9" name="Straight Connector 988"/>
                    <p:cNvCxnSpPr/>
                    <p:nvPr/>
                  </p:nvCxnSpPr>
                  <p:spPr>
                    <a:xfrm flipV="1">
                      <a:off x="6582659" y="294297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6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6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" name="Straight Connector 986"/>
                    <p:cNvCxnSpPr/>
                    <p:nvPr/>
                  </p:nvCxnSpPr>
                  <p:spPr>
                    <a:xfrm flipV="1">
                      <a:off x="6574185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7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4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" name="Straight Connector 984"/>
                    <p:cNvCxnSpPr/>
                    <p:nvPr/>
                  </p:nvCxnSpPr>
                  <p:spPr>
                    <a:xfrm flipV="1">
                      <a:off x="6580634" y="294284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8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2" name="Straight Connector 981"/>
                    <p:cNvCxnSpPr/>
                    <p:nvPr/>
                  </p:nvCxnSpPr>
                  <p:spPr>
                    <a:xfrm flipV="1">
                      <a:off x="7019866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3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9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0" name="Straight Connector 979"/>
                    <p:cNvCxnSpPr/>
                    <p:nvPr/>
                  </p:nvCxnSpPr>
                  <p:spPr>
                    <a:xfrm flipV="1">
                      <a:off x="7026315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1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93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94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5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9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2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945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8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9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0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1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5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4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34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05" name="Rectangle 904"/>
                  <p:cNvSpPr/>
                  <p:nvPr/>
                </p:nvSpPr>
                <p:spPr>
                  <a:xfrm>
                    <a:off x="6508368" y="3062348"/>
                    <a:ext cx="456662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6" name="Straight Connector 905"/>
                  <p:cNvCxnSpPr/>
                  <p:nvPr/>
                </p:nvCxnSpPr>
                <p:spPr>
                  <a:xfrm flipV="1">
                    <a:off x="6848625" y="3062348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7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8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9" name="Rectangle 908"/>
                  <p:cNvSpPr/>
                  <p:nvPr/>
                </p:nvSpPr>
                <p:spPr>
                  <a:xfrm>
                    <a:off x="6815794" y="3703060"/>
                    <a:ext cx="14028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10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11" name="Straight Connector 910"/>
                  <p:cNvCxnSpPr/>
                  <p:nvPr/>
                </p:nvCxnSpPr>
                <p:spPr>
                  <a:xfrm flipV="1">
                    <a:off x="6848625" y="3804884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62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40" name="Straight Connector 939"/>
                    <p:cNvCxnSpPr/>
                    <p:nvPr/>
                  </p:nvCxnSpPr>
                  <p:spPr>
                    <a:xfrm flipV="1">
                      <a:off x="7036319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1" name="Straight Connector 940"/>
                    <p:cNvCxnSpPr/>
                    <p:nvPr/>
                  </p:nvCxnSpPr>
                  <p:spPr>
                    <a:xfrm flipV="1">
                      <a:off x="6573691" y="2938628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3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8" name="Straight Connector 937"/>
                    <p:cNvCxnSpPr/>
                    <p:nvPr/>
                  </p:nvCxnSpPr>
                  <p:spPr>
                    <a:xfrm flipV="1">
                      <a:off x="7036801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9" name="Straight Connector 938"/>
                    <p:cNvCxnSpPr/>
                    <p:nvPr/>
                  </p:nvCxnSpPr>
                  <p:spPr>
                    <a:xfrm flipV="1">
                      <a:off x="6574172" y="2938559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4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6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7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5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4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5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6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2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19388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3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7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0" name="Straight Connector 929"/>
                    <p:cNvCxnSpPr/>
                    <p:nvPr/>
                  </p:nvCxnSpPr>
                  <p:spPr>
                    <a:xfrm flipV="1">
                      <a:off x="7035737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" name="Straight Connector 930"/>
                    <p:cNvCxnSpPr/>
                    <p:nvPr/>
                  </p:nvCxnSpPr>
                  <p:spPr>
                    <a:xfrm flipV="1">
                      <a:off x="6582061" y="294297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8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8" name="Straight Connector 927"/>
                    <p:cNvCxnSpPr/>
                    <p:nvPr/>
                  </p:nvCxnSpPr>
                  <p:spPr>
                    <a:xfrm flipV="1">
                      <a:off x="70362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" name="Straight Connector 928"/>
                    <p:cNvCxnSpPr/>
                    <p:nvPr/>
                  </p:nvCxnSpPr>
                  <p:spPr>
                    <a:xfrm flipV="1">
                      <a:off x="6573585" y="2942909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9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6" name="Straight Connector 925"/>
                    <p:cNvCxnSpPr/>
                    <p:nvPr/>
                  </p:nvCxnSpPr>
                  <p:spPr>
                    <a:xfrm flipV="1">
                      <a:off x="7036695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7" name="Straight Connector 926"/>
                    <p:cNvCxnSpPr/>
                    <p:nvPr/>
                  </p:nvCxnSpPr>
                  <p:spPr>
                    <a:xfrm flipV="1">
                      <a:off x="6574065" y="2942840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0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4" name="Straight Connector 923"/>
                    <p:cNvCxnSpPr/>
                    <p:nvPr/>
                  </p:nvCxnSpPr>
                  <p:spPr>
                    <a:xfrm flipV="1">
                      <a:off x="7028222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5" name="Straight Connector 924"/>
                    <p:cNvCxnSpPr/>
                    <p:nvPr/>
                  </p:nvCxnSpPr>
                  <p:spPr>
                    <a:xfrm flipV="1">
                      <a:off x="6574546" y="293963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1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2" name="Straight Connector 921"/>
                    <p:cNvCxnSpPr/>
                    <p:nvPr/>
                  </p:nvCxnSpPr>
                  <p:spPr>
                    <a:xfrm flipV="1">
                      <a:off x="7028701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3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35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36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0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87" name="Straight Connector 886"/>
                  <p:cNvCxnSpPr/>
                  <p:nvPr/>
                </p:nvCxnSpPr>
                <p:spPr>
                  <a:xfrm flipH="1">
                    <a:off x="7006804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Straight Connector 887"/>
                  <p:cNvCxnSpPr/>
                  <p:nvPr/>
                </p:nvCxnSpPr>
                <p:spPr>
                  <a:xfrm>
                    <a:off x="6884999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/>
                  <p:cNvCxnSpPr/>
                  <p:nvPr/>
                </p:nvCxnSpPr>
                <p:spPr>
                  <a:xfrm>
                    <a:off x="6881307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/>
                  <p:cNvCxnSpPr/>
                  <p:nvPr/>
                </p:nvCxnSpPr>
                <p:spPr>
                  <a:xfrm>
                    <a:off x="6877617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>
                    <a:off x="6877617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>
                    <a:off x="6873925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>
                    <a:off x="6873925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Connector 893"/>
                  <p:cNvCxnSpPr/>
                  <p:nvPr/>
                </p:nvCxnSpPr>
                <p:spPr>
                  <a:xfrm>
                    <a:off x="6870235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Connector 894"/>
                  <p:cNvCxnSpPr/>
                  <p:nvPr/>
                </p:nvCxnSpPr>
                <p:spPr>
                  <a:xfrm>
                    <a:off x="6877617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Straight Connector 895"/>
                  <p:cNvCxnSpPr/>
                  <p:nvPr/>
                </p:nvCxnSpPr>
                <p:spPr>
                  <a:xfrm>
                    <a:off x="6881307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7" name="Straight Connector 896"/>
                  <p:cNvCxnSpPr/>
                  <p:nvPr/>
                </p:nvCxnSpPr>
                <p:spPr>
                  <a:xfrm>
                    <a:off x="6877617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Straight Connector 897"/>
                  <p:cNvCxnSpPr/>
                  <p:nvPr/>
                </p:nvCxnSpPr>
                <p:spPr>
                  <a:xfrm>
                    <a:off x="6884999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/>
                  <p:cNvCxnSpPr/>
                  <p:nvPr/>
                </p:nvCxnSpPr>
                <p:spPr>
                  <a:xfrm flipH="1">
                    <a:off x="6884999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5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76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47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48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9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0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1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2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3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04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2" name="Straight Connector 881"/>
                    <p:cNvCxnSpPr/>
                    <p:nvPr/>
                  </p:nvCxnSpPr>
                  <p:spPr>
                    <a:xfrm flipV="1">
                      <a:off x="7035722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3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5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0" name="Straight Connector 879"/>
                    <p:cNvCxnSpPr/>
                    <p:nvPr/>
                  </p:nvCxnSpPr>
                  <p:spPr>
                    <a:xfrm flipV="1">
                      <a:off x="7036203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1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6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8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9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7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6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7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8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4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" name="Straight Connector 874"/>
                    <p:cNvCxnSpPr/>
                    <p:nvPr/>
                  </p:nvCxnSpPr>
                  <p:spPr>
                    <a:xfrm flipV="1">
                      <a:off x="6589935" y="2938350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9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2" name="Straight Connector 871"/>
                    <p:cNvCxnSpPr/>
                    <p:nvPr/>
                  </p:nvCxnSpPr>
                  <p:spPr>
                    <a:xfrm flipV="1">
                      <a:off x="7035137" y="2845854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" name="Straight Connector 872"/>
                    <p:cNvCxnSpPr/>
                    <p:nvPr/>
                  </p:nvCxnSpPr>
                  <p:spPr>
                    <a:xfrm flipV="1">
                      <a:off x="6590416" y="294297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0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0" name="Straight Connector 869"/>
                    <p:cNvCxnSpPr/>
                    <p:nvPr/>
                  </p:nvCxnSpPr>
                  <p:spPr>
                    <a:xfrm flipV="1">
                      <a:off x="70356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1" name="Straight Connector 870"/>
                    <p:cNvCxnSpPr/>
                    <p:nvPr/>
                  </p:nvCxnSpPr>
                  <p:spPr>
                    <a:xfrm flipV="1">
                      <a:off x="6581941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1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8" name="Straight Connector 867"/>
                    <p:cNvCxnSpPr/>
                    <p:nvPr/>
                  </p:nvCxnSpPr>
                  <p:spPr>
                    <a:xfrm flipV="1">
                      <a:off x="7036096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9" name="Straight Connector 868"/>
                    <p:cNvCxnSpPr/>
                    <p:nvPr/>
                  </p:nvCxnSpPr>
                  <p:spPr>
                    <a:xfrm flipV="1">
                      <a:off x="6582420" y="294284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2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6" name="Straight Connector 865"/>
                    <p:cNvCxnSpPr/>
                    <p:nvPr/>
                  </p:nvCxnSpPr>
                  <p:spPr>
                    <a:xfrm flipV="1">
                      <a:off x="7027624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7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3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4" name="Straight Connector 863"/>
                    <p:cNvCxnSpPr/>
                    <p:nvPr/>
                  </p:nvCxnSpPr>
                  <p:spPr>
                    <a:xfrm flipV="1">
                      <a:off x="7028103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5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77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78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84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96302"/>
                      <a:ext cx="542590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21109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22" y="2936774"/>
                      <a:ext cx="516753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29" y="2933641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29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" name="Straight Connector 829"/>
                  <p:cNvCxnSpPr/>
                  <p:nvPr/>
                </p:nvCxnSpPr>
                <p:spPr>
                  <a:xfrm>
                    <a:off x="6884257" y="2304424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/>
                  <p:cNvCxnSpPr/>
                  <p:nvPr/>
                </p:nvCxnSpPr>
                <p:spPr>
                  <a:xfrm>
                    <a:off x="6880567" y="236865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/>
                  <p:nvPr/>
                </p:nvCxnSpPr>
                <p:spPr>
                  <a:xfrm>
                    <a:off x="6880567" y="244541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/>
                  <p:nvPr/>
                </p:nvCxnSpPr>
                <p:spPr>
                  <a:xfrm>
                    <a:off x="6876875" y="25096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/>
                  <p:cNvCxnSpPr/>
                  <p:nvPr/>
                </p:nvCxnSpPr>
                <p:spPr>
                  <a:xfrm>
                    <a:off x="6873185" y="2570734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Straight Connector 834"/>
                  <p:cNvCxnSpPr/>
                  <p:nvPr/>
                </p:nvCxnSpPr>
                <p:spPr>
                  <a:xfrm>
                    <a:off x="6873185" y="2638096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Straight Connector 835"/>
                  <p:cNvCxnSpPr/>
                  <p:nvPr/>
                </p:nvCxnSpPr>
                <p:spPr>
                  <a:xfrm>
                    <a:off x="6869493" y="270702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Straight Connector 836"/>
                  <p:cNvCxnSpPr/>
                  <p:nvPr/>
                </p:nvCxnSpPr>
                <p:spPr>
                  <a:xfrm>
                    <a:off x="6876875" y="2775951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" name="Straight Connector 837"/>
                  <p:cNvCxnSpPr/>
                  <p:nvPr/>
                </p:nvCxnSpPr>
                <p:spPr>
                  <a:xfrm>
                    <a:off x="6880567" y="28433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" name="Straight Connector 838"/>
                  <p:cNvCxnSpPr/>
                  <p:nvPr/>
                </p:nvCxnSpPr>
                <p:spPr>
                  <a:xfrm>
                    <a:off x="6880567" y="2912238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Straight Connector 839"/>
                  <p:cNvCxnSpPr/>
                  <p:nvPr/>
                </p:nvCxnSpPr>
                <p:spPr>
                  <a:xfrm>
                    <a:off x="6884257" y="297646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Straight Connector 840"/>
                  <p:cNvCxnSpPr/>
                  <p:nvPr/>
                </p:nvCxnSpPr>
                <p:spPr>
                  <a:xfrm flipH="1">
                    <a:off x="6884257" y="2132105"/>
                    <a:ext cx="12919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7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206121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3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3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3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7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8" name="Freeform 191"/>
                <p:cNvSpPr>
                  <a:spLocks/>
                </p:cNvSpPr>
                <p:nvPr/>
              </p:nvSpPr>
              <p:spPr bwMode="auto">
                <a:xfrm>
                  <a:off x="4478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9" name="Freeform 192"/>
                <p:cNvSpPr>
                  <a:spLocks/>
                </p:cNvSpPr>
                <p:nvPr/>
              </p:nvSpPr>
              <p:spPr bwMode="auto">
                <a:xfrm>
                  <a:off x="4596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65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/>
              <p:cNvCxnSpPr>
                <a:stCxn id="1305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/>
              <p:cNvCxnSpPr>
                <a:endCxn id="1090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126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04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68" name="Rectangle 1267"/>
                  <p:cNvSpPr/>
                  <p:nvPr/>
                </p:nvSpPr>
                <p:spPr>
                  <a:xfrm>
                    <a:off x="6510771" y="3058460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69" name="Straight Connector 1268"/>
                  <p:cNvCxnSpPr/>
                  <p:nvPr/>
                </p:nvCxnSpPr>
                <p:spPr>
                  <a:xfrm flipV="1">
                    <a:off x="684804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0" name="Rectangle 1269"/>
                  <p:cNvSpPr/>
                  <p:nvPr/>
                </p:nvSpPr>
                <p:spPr>
                  <a:xfrm>
                    <a:off x="6477938" y="3067859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1" name="Straight Connector 1270"/>
                  <p:cNvCxnSpPr/>
                  <p:nvPr/>
                </p:nvCxnSpPr>
                <p:spPr>
                  <a:xfrm flipV="1">
                    <a:off x="639735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2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73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4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332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3" name="Straight Connector 1302"/>
                    <p:cNvCxnSpPr/>
                    <p:nvPr/>
                  </p:nvCxnSpPr>
                  <p:spPr>
                    <a:xfrm flipV="1">
                      <a:off x="7035737" y="2845447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4" name="Straight Connector 1303"/>
                    <p:cNvCxnSpPr/>
                    <p:nvPr/>
                  </p:nvCxnSpPr>
                  <p:spPr>
                    <a:xfrm flipV="1">
                      <a:off x="6582061" y="293473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3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1" name="Straight Connector 1300"/>
                    <p:cNvCxnSpPr/>
                    <p:nvPr/>
                  </p:nvCxnSpPr>
                  <p:spPr>
                    <a:xfrm flipV="1">
                      <a:off x="7036218" y="284537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2" name="Straight Connector 1301"/>
                    <p:cNvCxnSpPr/>
                    <p:nvPr/>
                  </p:nvCxnSpPr>
                  <p:spPr>
                    <a:xfrm flipV="1">
                      <a:off x="6582542" y="293467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4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9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0" name="Straight Connector 1299"/>
                    <p:cNvCxnSpPr/>
                    <p:nvPr/>
                  </p:nvCxnSpPr>
                  <p:spPr>
                    <a:xfrm flipV="1">
                      <a:off x="6583022" y="293460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5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7" name="Straight Connector 1296"/>
                    <p:cNvCxnSpPr/>
                    <p:nvPr/>
                  </p:nvCxnSpPr>
                  <p:spPr>
                    <a:xfrm flipV="1">
                      <a:off x="7028224" y="284210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8" name="Straight Connector 1297"/>
                    <p:cNvCxnSpPr/>
                    <p:nvPr/>
                  </p:nvCxnSpPr>
                  <p:spPr>
                    <a:xfrm flipV="1">
                      <a:off x="6583501" y="29345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6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5" name="Straight Connector 1294"/>
                    <p:cNvCxnSpPr/>
                    <p:nvPr/>
                  </p:nvCxnSpPr>
                  <p:spPr>
                    <a:xfrm flipV="1">
                      <a:off x="7028703" y="284203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6" name="Straight Connector 1295"/>
                    <p:cNvCxnSpPr/>
                    <p:nvPr/>
                  </p:nvCxnSpPr>
                  <p:spPr>
                    <a:xfrm flipV="1">
                      <a:off x="6589950" y="2934461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7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3" name="Straight Connector 1292"/>
                    <p:cNvCxnSpPr/>
                    <p:nvPr/>
                  </p:nvCxnSpPr>
                  <p:spPr>
                    <a:xfrm flipV="1">
                      <a:off x="7035154" y="2841966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4" name="Straight Connector 1293"/>
                    <p:cNvCxnSpPr/>
                    <p:nvPr/>
                  </p:nvCxnSpPr>
                  <p:spPr>
                    <a:xfrm flipV="1">
                      <a:off x="6590431" y="293909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8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1" name="Straight Connector 1290"/>
                    <p:cNvCxnSpPr/>
                    <p:nvPr/>
                  </p:nvCxnSpPr>
                  <p:spPr>
                    <a:xfrm flipV="1">
                      <a:off x="7035633" y="2841896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2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9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9" name="Straight Connector 1288"/>
                    <p:cNvCxnSpPr/>
                    <p:nvPr/>
                  </p:nvCxnSpPr>
                  <p:spPr>
                    <a:xfrm flipV="1">
                      <a:off x="7036113" y="284182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0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0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7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8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1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5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6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05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06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6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95546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20353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43" y="2936018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48" y="2932885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250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1" name="Straight Connector 1250"/>
                  <p:cNvCxnSpPr/>
                  <p:nvPr/>
                </p:nvCxnSpPr>
                <p:spPr>
                  <a:xfrm>
                    <a:off x="6884278" y="2303669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2" name="Straight Connector 1251"/>
                  <p:cNvCxnSpPr/>
                  <p:nvPr/>
                </p:nvCxnSpPr>
                <p:spPr>
                  <a:xfrm>
                    <a:off x="6880586" y="236789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3" name="Straight Connector 1252"/>
                  <p:cNvCxnSpPr/>
                  <p:nvPr/>
                </p:nvCxnSpPr>
                <p:spPr>
                  <a:xfrm>
                    <a:off x="6880586" y="244465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4" name="Straight Connector 1253"/>
                  <p:cNvCxnSpPr/>
                  <p:nvPr/>
                </p:nvCxnSpPr>
                <p:spPr>
                  <a:xfrm>
                    <a:off x="6876896" y="2508884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5" name="Straight Connector 1254"/>
                  <p:cNvCxnSpPr/>
                  <p:nvPr/>
                </p:nvCxnSpPr>
                <p:spPr>
                  <a:xfrm>
                    <a:off x="6873204" y="2569979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6" name="Straight Connector 1255"/>
                  <p:cNvCxnSpPr/>
                  <p:nvPr/>
                </p:nvCxnSpPr>
                <p:spPr>
                  <a:xfrm>
                    <a:off x="6873204" y="26373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7" name="Straight Connector 1256"/>
                  <p:cNvCxnSpPr/>
                  <p:nvPr/>
                </p:nvCxnSpPr>
                <p:spPr>
                  <a:xfrm>
                    <a:off x="6869514" y="2706267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8" name="Straight Connector 1257"/>
                  <p:cNvCxnSpPr/>
                  <p:nvPr/>
                </p:nvCxnSpPr>
                <p:spPr>
                  <a:xfrm>
                    <a:off x="6876896" y="2775195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9" name="Straight Connector 1258"/>
                  <p:cNvCxnSpPr/>
                  <p:nvPr/>
                </p:nvCxnSpPr>
                <p:spPr>
                  <a:xfrm>
                    <a:off x="6880586" y="284255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0" name="Straight Connector 1259"/>
                  <p:cNvCxnSpPr/>
                  <p:nvPr/>
                </p:nvCxnSpPr>
                <p:spPr>
                  <a:xfrm>
                    <a:off x="6880586" y="291148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1" name="Straight Connector 1260"/>
                  <p:cNvCxnSpPr/>
                  <p:nvPr/>
                </p:nvCxnSpPr>
                <p:spPr>
                  <a:xfrm>
                    <a:off x="6884278" y="29757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2" name="Straight Connector 1261"/>
                  <p:cNvCxnSpPr/>
                  <p:nvPr/>
                </p:nvCxnSpPr>
                <p:spPr>
                  <a:xfrm flipH="1">
                    <a:off x="6884278" y="2131351"/>
                    <a:ext cx="12918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7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246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10" name="Rectangle 1209"/>
                  <p:cNvSpPr/>
                  <p:nvPr/>
                </p:nvSpPr>
                <p:spPr>
                  <a:xfrm>
                    <a:off x="6517190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1" name="Straight Connector 1210"/>
                  <p:cNvCxnSpPr/>
                  <p:nvPr/>
                </p:nvCxnSpPr>
                <p:spPr>
                  <a:xfrm flipV="1">
                    <a:off x="685446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2" name="Rectangle 1211"/>
                  <p:cNvSpPr/>
                  <p:nvPr/>
                </p:nvSpPr>
                <p:spPr>
                  <a:xfrm>
                    <a:off x="648435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3" name="Straight Connector 1212"/>
                  <p:cNvCxnSpPr/>
                  <p:nvPr/>
                </p:nvCxnSpPr>
                <p:spPr>
                  <a:xfrm flipV="1">
                    <a:off x="6403770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4" name="Rectangle 1213"/>
                  <p:cNvSpPr/>
                  <p:nvPr/>
                </p:nvSpPr>
                <p:spPr>
                  <a:xfrm>
                    <a:off x="6824616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15" name="Rectangle 1214"/>
                  <p:cNvSpPr/>
                  <p:nvPr/>
                </p:nvSpPr>
                <p:spPr>
                  <a:xfrm>
                    <a:off x="6412726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6" name="Straight Connector 1215"/>
                  <p:cNvCxnSpPr/>
                  <p:nvPr/>
                </p:nvCxnSpPr>
                <p:spPr>
                  <a:xfrm flipV="1">
                    <a:off x="6854463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74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5" name="Straight Connector 1244"/>
                    <p:cNvCxnSpPr/>
                    <p:nvPr/>
                  </p:nvCxnSpPr>
                  <p:spPr>
                    <a:xfrm flipV="1">
                      <a:off x="7036188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6" name="Straight Connector 1245"/>
                    <p:cNvCxnSpPr/>
                    <p:nvPr/>
                  </p:nvCxnSpPr>
                  <p:spPr>
                    <a:xfrm flipV="1">
                      <a:off x="65825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5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3" name="Straight Connector 1242"/>
                    <p:cNvCxnSpPr/>
                    <p:nvPr/>
                  </p:nvCxnSpPr>
                  <p:spPr>
                    <a:xfrm flipV="1">
                      <a:off x="70366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4" name="Straight Connector 1243"/>
                    <p:cNvCxnSpPr/>
                    <p:nvPr/>
                  </p:nvCxnSpPr>
                  <p:spPr>
                    <a:xfrm flipV="1">
                      <a:off x="6582993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6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1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2" name="Straight Connector 1241"/>
                    <p:cNvCxnSpPr/>
                    <p:nvPr/>
                  </p:nvCxnSpPr>
                  <p:spPr>
                    <a:xfrm flipV="1">
                      <a:off x="6583473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7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9" name="Straight Connector 1238"/>
                    <p:cNvCxnSpPr/>
                    <p:nvPr/>
                  </p:nvCxnSpPr>
                  <p:spPr>
                    <a:xfrm flipV="1">
                      <a:off x="7028673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0" name="Straight Connector 1239"/>
                    <p:cNvCxnSpPr/>
                    <p:nvPr/>
                  </p:nvCxnSpPr>
                  <p:spPr>
                    <a:xfrm flipV="1">
                      <a:off x="6589922" y="2934532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8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7" name="Straight Connector 1236"/>
                    <p:cNvCxnSpPr/>
                    <p:nvPr/>
                  </p:nvCxnSpPr>
                  <p:spPr>
                    <a:xfrm flipV="1">
                      <a:off x="7035122" y="284203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8" name="Straight Connector 1237"/>
                    <p:cNvCxnSpPr/>
                    <p:nvPr/>
                  </p:nvCxnSpPr>
                  <p:spPr>
                    <a:xfrm flipV="1">
                      <a:off x="6590401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9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5" name="Straight Connector 1234"/>
                    <p:cNvCxnSpPr/>
                    <p:nvPr/>
                  </p:nvCxnSpPr>
                  <p:spPr>
                    <a:xfrm flipV="1">
                      <a:off x="7035603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6" name="Straight Connector 1235"/>
                    <p:cNvCxnSpPr/>
                    <p:nvPr/>
                  </p:nvCxnSpPr>
                  <p:spPr>
                    <a:xfrm flipV="1">
                      <a:off x="6590882" y="293909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0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3" name="Straight Connector 1232"/>
                    <p:cNvCxnSpPr/>
                    <p:nvPr/>
                  </p:nvCxnSpPr>
                  <p:spPr>
                    <a:xfrm flipV="1">
                      <a:off x="7036083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4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1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1" name="Straight Connector 1230"/>
                    <p:cNvCxnSpPr/>
                    <p:nvPr/>
                  </p:nvCxnSpPr>
                  <p:spPr>
                    <a:xfrm flipV="1">
                      <a:off x="7036562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2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2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9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0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3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7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8" name="Straight Connector 1227"/>
                    <p:cNvCxnSpPr/>
                    <p:nvPr/>
                  </p:nvCxnSpPr>
                  <p:spPr>
                    <a:xfrm flipV="1">
                      <a:off x="6589816" y="293881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247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248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0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95548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20355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69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1506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92" name="Straight Connector 1191"/>
                  <p:cNvCxnSpPr/>
                  <p:nvPr/>
                </p:nvCxnSpPr>
                <p:spPr>
                  <a:xfrm flipH="1">
                    <a:off x="7006641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3" name="Straight Connector 1192"/>
                  <p:cNvCxnSpPr/>
                  <p:nvPr/>
                </p:nvCxnSpPr>
                <p:spPr>
                  <a:xfrm>
                    <a:off x="6884834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4" name="Straight Connector 1193"/>
                  <p:cNvCxnSpPr/>
                  <p:nvPr/>
                </p:nvCxnSpPr>
                <p:spPr>
                  <a:xfrm>
                    <a:off x="6881144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5" name="Straight Connector 1194"/>
                  <p:cNvCxnSpPr/>
                  <p:nvPr/>
                </p:nvCxnSpPr>
                <p:spPr>
                  <a:xfrm>
                    <a:off x="6881144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6" name="Straight Connector 1195"/>
                  <p:cNvCxnSpPr/>
                  <p:nvPr/>
                </p:nvCxnSpPr>
                <p:spPr>
                  <a:xfrm>
                    <a:off x="6877452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7" name="Straight Connector 1196"/>
                  <p:cNvCxnSpPr/>
                  <p:nvPr/>
                </p:nvCxnSpPr>
                <p:spPr>
                  <a:xfrm>
                    <a:off x="6873762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8" name="Straight Connector 1197"/>
                  <p:cNvCxnSpPr/>
                  <p:nvPr/>
                </p:nvCxnSpPr>
                <p:spPr>
                  <a:xfrm>
                    <a:off x="6873762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9" name="Straight Connector 1198"/>
                  <p:cNvCxnSpPr/>
                  <p:nvPr/>
                </p:nvCxnSpPr>
                <p:spPr>
                  <a:xfrm>
                    <a:off x="6870070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0" name="Straight Connector 1199"/>
                  <p:cNvCxnSpPr/>
                  <p:nvPr/>
                </p:nvCxnSpPr>
                <p:spPr>
                  <a:xfrm>
                    <a:off x="6877452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1" name="Straight Connector 1200"/>
                  <p:cNvCxnSpPr/>
                  <p:nvPr/>
                </p:nvCxnSpPr>
                <p:spPr>
                  <a:xfrm>
                    <a:off x="6881144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2" name="Straight Connector 1201"/>
                  <p:cNvCxnSpPr/>
                  <p:nvPr/>
                </p:nvCxnSpPr>
                <p:spPr>
                  <a:xfrm>
                    <a:off x="6881144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3" name="Straight Connector 1202"/>
                  <p:cNvCxnSpPr/>
                  <p:nvPr/>
                </p:nvCxnSpPr>
                <p:spPr>
                  <a:xfrm>
                    <a:off x="6884834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4" name="Straight Connector 1203"/>
                  <p:cNvCxnSpPr/>
                  <p:nvPr/>
                </p:nvCxnSpPr>
                <p:spPr>
                  <a:xfrm flipH="1">
                    <a:off x="6884834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8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88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152" name="Rectangle 1151"/>
                  <p:cNvSpPr/>
                  <p:nvPr/>
                </p:nvSpPr>
                <p:spPr>
                  <a:xfrm>
                    <a:off x="65106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3" name="Straight Connector 1152"/>
                  <p:cNvCxnSpPr/>
                  <p:nvPr/>
                </p:nvCxnSpPr>
                <p:spPr>
                  <a:xfrm flipV="1">
                    <a:off x="6847894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4" name="Rectangle 1153"/>
                  <p:cNvSpPr/>
                  <p:nvPr/>
                </p:nvSpPr>
                <p:spPr>
                  <a:xfrm>
                    <a:off x="647778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5" name="Straight Connector 1154"/>
                  <p:cNvCxnSpPr/>
                  <p:nvPr/>
                </p:nvCxnSpPr>
                <p:spPr>
                  <a:xfrm flipV="1">
                    <a:off x="63972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6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7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8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16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7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8" name="Straight Connector 1187"/>
                    <p:cNvCxnSpPr/>
                    <p:nvPr/>
                  </p:nvCxnSpPr>
                  <p:spPr>
                    <a:xfrm flipV="1">
                      <a:off x="65819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7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5" name="Straight Connector 1184"/>
                    <p:cNvCxnSpPr/>
                    <p:nvPr/>
                  </p:nvCxnSpPr>
                  <p:spPr>
                    <a:xfrm flipV="1">
                      <a:off x="70360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6" name="Straight Connector 1185"/>
                    <p:cNvCxnSpPr/>
                    <p:nvPr/>
                  </p:nvCxnSpPr>
                  <p:spPr>
                    <a:xfrm flipV="1">
                      <a:off x="6582394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8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3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4" name="Straight Connector 1183"/>
                    <p:cNvCxnSpPr/>
                    <p:nvPr/>
                  </p:nvCxnSpPr>
                  <p:spPr>
                    <a:xfrm flipV="1">
                      <a:off x="6582873" y="293460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9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1" name="Straight Connector 1180"/>
                    <p:cNvCxnSpPr/>
                    <p:nvPr/>
                  </p:nvCxnSpPr>
                  <p:spPr>
                    <a:xfrm flipV="1">
                      <a:off x="70280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2" name="Straight Connector 1181"/>
                    <p:cNvCxnSpPr/>
                    <p:nvPr/>
                  </p:nvCxnSpPr>
                  <p:spPr>
                    <a:xfrm flipV="1">
                      <a:off x="6583353" y="293453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0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9" name="Straight Connector 1178"/>
                    <p:cNvCxnSpPr/>
                    <p:nvPr/>
                  </p:nvCxnSpPr>
                  <p:spPr>
                    <a:xfrm flipV="1">
                      <a:off x="70285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0" name="Straight Connector 1179"/>
                    <p:cNvCxnSpPr/>
                    <p:nvPr/>
                  </p:nvCxnSpPr>
                  <p:spPr>
                    <a:xfrm flipV="1">
                      <a:off x="6589801" y="293446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1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7" name="Straight Connector 1176"/>
                    <p:cNvCxnSpPr/>
                    <p:nvPr/>
                  </p:nvCxnSpPr>
                  <p:spPr>
                    <a:xfrm flipV="1">
                      <a:off x="70290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8" name="Straight Connector 1177"/>
                    <p:cNvCxnSpPr/>
                    <p:nvPr/>
                  </p:nvCxnSpPr>
                  <p:spPr>
                    <a:xfrm flipV="1">
                      <a:off x="6590283" y="293909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2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5" name="Straight Connector 1174"/>
                    <p:cNvCxnSpPr/>
                    <p:nvPr/>
                  </p:nvCxnSpPr>
                  <p:spPr>
                    <a:xfrm flipV="1">
                      <a:off x="7029515" y="2841898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6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3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3" name="Straight Connector 1172"/>
                    <p:cNvCxnSpPr/>
                    <p:nvPr/>
                  </p:nvCxnSpPr>
                  <p:spPr>
                    <a:xfrm flipV="1">
                      <a:off x="7035964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4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4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1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2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5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69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0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89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90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14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95548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20355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895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764" y="2932887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34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5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6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7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8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9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0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1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2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3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4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5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6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9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30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94" name="Rectangle 1093"/>
                  <p:cNvSpPr/>
                  <p:nvPr/>
                </p:nvSpPr>
                <p:spPr>
                  <a:xfrm>
                    <a:off x="65100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5" name="Straight Connector 1094"/>
                  <p:cNvCxnSpPr/>
                  <p:nvPr/>
                </p:nvCxnSpPr>
                <p:spPr>
                  <a:xfrm flipV="1">
                    <a:off x="6847296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6" name="Rectangle 1095"/>
                  <p:cNvSpPr/>
                  <p:nvPr/>
                </p:nvSpPr>
                <p:spPr>
                  <a:xfrm>
                    <a:off x="6477192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7" name="Straight Connector 1096"/>
                  <p:cNvCxnSpPr/>
                  <p:nvPr/>
                </p:nvCxnSpPr>
                <p:spPr>
                  <a:xfrm flipV="1">
                    <a:off x="63966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8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9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00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158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9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0" name="Straight Connector 1129"/>
                    <p:cNvCxnSpPr/>
                    <p:nvPr/>
                  </p:nvCxnSpPr>
                  <p:spPr>
                    <a:xfrm flipV="1">
                      <a:off x="6581315" y="293474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59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7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8" name="Straight Connector 1127"/>
                    <p:cNvCxnSpPr/>
                    <p:nvPr/>
                  </p:nvCxnSpPr>
                  <p:spPr>
                    <a:xfrm flipV="1">
                      <a:off x="6581796" y="2934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0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5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6" name="Straight Connector 1125"/>
                    <p:cNvCxnSpPr/>
                    <p:nvPr/>
                  </p:nvCxnSpPr>
                  <p:spPr>
                    <a:xfrm flipV="1">
                      <a:off x="6582275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1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3" name="Straight Connector 1122"/>
                    <p:cNvCxnSpPr/>
                    <p:nvPr/>
                  </p:nvCxnSpPr>
                  <p:spPr>
                    <a:xfrm flipV="1">
                      <a:off x="70274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4" name="Straight Connector 1123"/>
                    <p:cNvCxnSpPr/>
                    <p:nvPr/>
                  </p:nvCxnSpPr>
                  <p:spPr>
                    <a:xfrm flipV="1">
                      <a:off x="6582755" y="293453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2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1" name="Straight Connector 1120"/>
                    <p:cNvCxnSpPr/>
                    <p:nvPr/>
                  </p:nvCxnSpPr>
                  <p:spPr>
                    <a:xfrm flipV="1">
                      <a:off x="70279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2" name="Straight Connector 1121"/>
                    <p:cNvCxnSpPr/>
                    <p:nvPr/>
                  </p:nvCxnSpPr>
                  <p:spPr>
                    <a:xfrm flipV="1">
                      <a:off x="6583234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3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9" name="Straight Connector 1118"/>
                    <p:cNvCxnSpPr/>
                    <p:nvPr/>
                  </p:nvCxnSpPr>
                  <p:spPr>
                    <a:xfrm flipV="1">
                      <a:off x="70284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0" name="Straight Connector 1119"/>
                    <p:cNvCxnSpPr/>
                    <p:nvPr/>
                  </p:nvCxnSpPr>
                  <p:spPr>
                    <a:xfrm flipV="1">
                      <a:off x="6589685" y="2939093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4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7" name="Straight Connector 1116"/>
                    <p:cNvCxnSpPr/>
                    <p:nvPr/>
                  </p:nvCxnSpPr>
                  <p:spPr>
                    <a:xfrm flipV="1">
                      <a:off x="7028916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8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5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5" name="Straight Connector 1114"/>
                    <p:cNvCxnSpPr/>
                    <p:nvPr/>
                  </p:nvCxnSpPr>
                  <p:spPr>
                    <a:xfrm flipV="1">
                      <a:off x="7029395" y="2841829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6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6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3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4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7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1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2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31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32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8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76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7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8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9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0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1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2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3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4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5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6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8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8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205875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5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7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4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5" name="Freeform 191"/>
                <p:cNvSpPr>
                  <a:spLocks/>
                </p:cNvSpPr>
                <p:nvPr/>
              </p:nvSpPr>
              <p:spPr bwMode="auto">
                <a:xfrm>
                  <a:off x="4475" y="1392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6" name="Freeform 192"/>
                <p:cNvSpPr>
                  <a:spLocks/>
                </p:cNvSpPr>
                <p:nvPr/>
              </p:nvSpPr>
              <p:spPr bwMode="auto">
                <a:xfrm>
                  <a:off x="4593" y="1388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12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Straight Connector 1312"/>
              <p:cNvCxnSpPr>
                <a:stCxn id="1552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5" name="Straight Connector 1314"/>
              <p:cNvCxnSpPr>
                <a:endCxn id="1337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880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58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515" name="Rectangle 1514"/>
                  <p:cNvSpPr/>
                  <p:nvPr/>
                </p:nvSpPr>
                <p:spPr>
                  <a:xfrm>
                    <a:off x="6509502" y="3058111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6" name="Straight Connector 1515"/>
                  <p:cNvCxnSpPr/>
                  <p:nvPr/>
                </p:nvCxnSpPr>
                <p:spPr>
                  <a:xfrm flipV="1">
                    <a:off x="6846775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7" name="Rectangle 1516"/>
                  <p:cNvSpPr/>
                  <p:nvPr/>
                </p:nvSpPr>
                <p:spPr>
                  <a:xfrm>
                    <a:off x="6476671" y="306751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8" name="Straight Connector 1517"/>
                  <p:cNvCxnSpPr/>
                  <p:nvPr/>
                </p:nvCxnSpPr>
                <p:spPr>
                  <a:xfrm flipV="1">
                    <a:off x="6396083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9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20" name="Rectangle 1519"/>
                  <p:cNvSpPr/>
                  <p:nvPr/>
                </p:nvSpPr>
                <p:spPr>
                  <a:xfrm>
                    <a:off x="6405038" y="3153669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21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86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50" name="Straight Connector 1549"/>
                    <p:cNvCxnSpPr/>
                    <p:nvPr/>
                  </p:nvCxnSpPr>
                  <p:spPr>
                    <a:xfrm flipV="1">
                      <a:off x="7028500" y="284196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1" name="Straight Connector 1550"/>
                    <p:cNvCxnSpPr/>
                    <p:nvPr/>
                  </p:nvCxnSpPr>
                  <p:spPr>
                    <a:xfrm flipV="1">
                      <a:off x="6580794" y="293439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7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8" name="Straight Connector 1547"/>
                    <p:cNvCxnSpPr/>
                    <p:nvPr/>
                  </p:nvCxnSpPr>
                  <p:spPr>
                    <a:xfrm flipV="1">
                      <a:off x="7028981" y="284189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9" name="Straight Connector 1548"/>
                    <p:cNvCxnSpPr/>
                    <p:nvPr/>
                  </p:nvCxnSpPr>
                  <p:spPr>
                    <a:xfrm flipV="1">
                      <a:off x="6581275" y="293432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8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6" name="Straight Connector 1545"/>
                    <p:cNvCxnSpPr/>
                    <p:nvPr/>
                  </p:nvCxnSpPr>
                  <p:spPr>
                    <a:xfrm flipV="1">
                      <a:off x="7026475" y="284182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7" name="Straight Connector 1546"/>
                    <p:cNvCxnSpPr/>
                    <p:nvPr/>
                  </p:nvCxnSpPr>
                  <p:spPr>
                    <a:xfrm flipV="1">
                      <a:off x="6581754" y="293425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9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4" name="Straight Connector 1543"/>
                    <p:cNvCxnSpPr/>
                    <p:nvPr/>
                  </p:nvCxnSpPr>
                  <p:spPr>
                    <a:xfrm flipV="1">
                      <a:off x="7026955" y="284175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5" name="Straight Connector 1544"/>
                    <p:cNvCxnSpPr/>
                    <p:nvPr/>
                  </p:nvCxnSpPr>
                  <p:spPr>
                    <a:xfrm flipV="1">
                      <a:off x="6582234" y="293418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0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2" name="Straight Connector 1541"/>
                    <p:cNvCxnSpPr/>
                    <p:nvPr/>
                  </p:nvCxnSpPr>
                  <p:spPr>
                    <a:xfrm flipV="1">
                      <a:off x="7027434" y="284168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3" name="Straight Connector 1542"/>
                    <p:cNvCxnSpPr/>
                    <p:nvPr/>
                  </p:nvCxnSpPr>
                  <p:spPr>
                    <a:xfrm flipV="1">
                      <a:off x="6582713" y="293411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1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0" name="Straight Connector 1539"/>
                    <p:cNvCxnSpPr/>
                    <p:nvPr/>
                  </p:nvCxnSpPr>
                  <p:spPr>
                    <a:xfrm flipV="1">
                      <a:off x="7027915" y="284161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2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8" name="Straight Connector 1537"/>
                    <p:cNvCxnSpPr/>
                    <p:nvPr/>
                  </p:nvCxnSpPr>
                  <p:spPr>
                    <a:xfrm flipV="1">
                      <a:off x="7028395" y="284154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3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6" name="Straight Connector 1535"/>
                    <p:cNvCxnSpPr/>
                    <p:nvPr/>
                  </p:nvCxnSpPr>
                  <p:spPr>
                    <a:xfrm flipV="1">
                      <a:off x="7028874" y="284147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7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4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4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5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5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2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3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59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60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51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2064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6871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18438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2536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29403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97" name="Straight Connector 1496"/>
                  <p:cNvCxnSpPr/>
                  <p:nvPr/>
                </p:nvCxnSpPr>
                <p:spPr>
                  <a:xfrm flipH="1">
                    <a:off x="6997134" y="2121602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" name="Straight Connector 1497"/>
                  <p:cNvCxnSpPr/>
                  <p:nvPr/>
                </p:nvCxnSpPr>
                <p:spPr>
                  <a:xfrm>
                    <a:off x="6875327" y="23001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" name="Straight Connector 1498"/>
                  <p:cNvCxnSpPr/>
                  <p:nvPr/>
                </p:nvCxnSpPr>
                <p:spPr>
                  <a:xfrm>
                    <a:off x="6871637" y="23644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" name="Straight Connector 1499"/>
                  <p:cNvCxnSpPr/>
                  <p:nvPr/>
                </p:nvCxnSpPr>
                <p:spPr>
                  <a:xfrm>
                    <a:off x="6871637" y="244117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1" name="Straight Connector 1500"/>
                  <p:cNvCxnSpPr/>
                  <p:nvPr/>
                </p:nvCxnSpPr>
                <p:spPr>
                  <a:xfrm>
                    <a:off x="6867944" y="250540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2" name="Straight Connector 1501"/>
                  <p:cNvCxnSpPr/>
                  <p:nvPr/>
                </p:nvCxnSpPr>
                <p:spPr>
                  <a:xfrm>
                    <a:off x="6864254" y="2566497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3" name="Straight Connector 1502"/>
                  <p:cNvCxnSpPr/>
                  <p:nvPr/>
                </p:nvCxnSpPr>
                <p:spPr>
                  <a:xfrm>
                    <a:off x="6864254" y="263385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4" name="Straight Connector 1503"/>
                  <p:cNvCxnSpPr/>
                  <p:nvPr/>
                </p:nvCxnSpPr>
                <p:spPr>
                  <a:xfrm>
                    <a:off x="6860562" y="27027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5" name="Straight Connector 1504"/>
                  <p:cNvCxnSpPr/>
                  <p:nvPr/>
                </p:nvCxnSpPr>
                <p:spPr>
                  <a:xfrm>
                    <a:off x="6867944" y="27717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6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7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8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9" name="Straight Connector 1508"/>
                  <p:cNvCxnSpPr/>
                  <p:nvPr/>
                </p:nvCxnSpPr>
                <p:spPr>
                  <a:xfrm flipH="1">
                    <a:off x="6875327" y="2127868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1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00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57" name="Rectangle 1456"/>
                  <p:cNvSpPr/>
                  <p:nvPr/>
                </p:nvSpPr>
                <p:spPr>
                  <a:xfrm>
                    <a:off x="65099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58" name="Straight Connector 1457"/>
                  <p:cNvCxnSpPr/>
                  <p:nvPr/>
                </p:nvCxnSpPr>
                <p:spPr>
                  <a:xfrm flipV="1">
                    <a:off x="684722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9" name="Rectangle 1458"/>
                  <p:cNvSpPr/>
                  <p:nvPr/>
                </p:nvSpPr>
                <p:spPr>
                  <a:xfrm>
                    <a:off x="6477120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0" name="Straight Connector 1459"/>
                  <p:cNvCxnSpPr/>
                  <p:nvPr/>
                </p:nvCxnSpPr>
                <p:spPr>
                  <a:xfrm flipV="1">
                    <a:off x="63965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1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2" name="Rectangle 1461"/>
                  <p:cNvSpPr/>
                  <p:nvPr/>
                </p:nvSpPr>
                <p:spPr>
                  <a:xfrm>
                    <a:off x="6405487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3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28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2" name="Straight Connector 1491"/>
                    <p:cNvCxnSpPr/>
                    <p:nvPr/>
                  </p:nvCxnSpPr>
                  <p:spPr>
                    <a:xfrm flipV="1">
                      <a:off x="7028949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3" name="Straight Connector 1492"/>
                    <p:cNvCxnSpPr/>
                    <p:nvPr/>
                  </p:nvCxnSpPr>
                  <p:spPr>
                    <a:xfrm flipV="1">
                      <a:off x="6581243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29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0" name="Straight Connector 1489"/>
                    <p:cNvCxnSpPr/>
                    <p:nvPr/>
                  </p:nvCxnSpPr>
                  <p:spPr>
                    <a:xfrm flipV="1">
                      <a:off x="7029431" y="2841898"/>
                      <a:ext cx="119388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1" name="Straight Connector 1490"/>
                    <p:cNvCxnSpPr/>
                    <p:nvPr/>
                  </p:nvCxnSpPr>
                  <p:spPr>
                    <a:xfrm flipV="1">
                      <a:off x="6581724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0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8" name="Straight Connector 1487"/>
                    <p:cNvCxnSpPr/>
                    <p:nvPr/>
                  </p:nvCxnSpPr>
                  <p:spPr>
                    <a:xfrm flipV="1">
                      <a:off x="7026926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9" name="Straight Connector 1488"/>
                    <p:cNvCxnSpPr/>
                    <p:nvPr/>
                  </p:nvCxnSpPr>
                  <p:spPr>
                    <a:xfrm flipV="1">
                      <a:off x="6582204" y="293425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1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6" name="Straight Connector 1485"/>
                    <p:cNvCxnSpPr/>
                    <p:nvPr/>
                  </p:nvCxnSpPr>
                  <p:spPr>
                    <a:xfrm flipV="1">
                      <a:off x="70274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7" name="Straight Connector 1486"/>
                    <p:cNvCxnSpPr/>
                    <p:nvPr/>
                  </p:nvCxnSpPr>
                  <p:spPr>
                    <a:xfrm flipV="1">
                      <a:off x="6582683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2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4" name="Straight Connector 1483"/>
                    <p:cNvCxnSpPr/>
                    <p:nvPr/>
                  </p:nvCxnSpPr>
                  <p:spPr>
                    <a:xfrm flipV="1">
                      <a:off x="70278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" name="Straight Connector 1484"/>
                    <p:cNvCxnSpPr/>
                    <p:nvPr/>
                  </p:nvCxnSpPr>
                  <p:spPr>
                    <a:xfrm flipV="1">
                      <a:off x="6583163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3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2" name="Straight Connector 1481"/>
                    <p:cNvCxnSpPr/>
                    <p:nvPr/>
                  </p:nvCxnSpPr>
                  <p:spPr>
                    <a:xfrm flipV="1">
                      <a:off x="70283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" name="Straight Connector 1482"/>
                    <p:cNvCxnSpPr/>
                    <p:nvPr/>
                  </p:nvCxnSpPr>
                  <p:spPr>
                    <a:xfrm flipV="1">
                      <a:off x="6589613" y="2938744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4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0" name="Straight Connector 1479"/>
                    <p:cNvCxnSpPr/>
                    <p:nvPr/>
                  </p:nvCxnSpPr>
                  <p:spPr>
                    <a:xfrm flipV="1">
                      <a:off x="70288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1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5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8" name="Straight Connector 1477"/>
                    <p:cNvCxnSpPr/>
                    <p:nvPr/>
                  </p:nvCxnSpPr>
                  <p:spPr>
                    <a:xfrm flipV="1">
                      <a:off x="7029325" y="2841480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9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6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6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7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7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4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5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01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02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45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39" name="Straight Connector 1438"/>
                  <p:cNvCxnSpPr/>
                  <p:nvPr/>
                </p:nvCxnSpPr>
                <p:spPr>
                  <a:xfrm flipH="1">
                    <a:off x="6997690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0" name="Straight Connector 1439"/>
                  <p:cNvCxnSpPr/>
                  <p:nvPr/>
                </p:nvCxnSpPr>
                <p:spPr>
                  <a:xfrm>
                    <a:off x="6875885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1" name="Straight Connector 1440"/>
                  <p:cNvCxnSpPr/>
                  <p:nvPr/>
                </p:nvCxnSpPr>
                <p:spPr>
                  <a:xfrm>
                    <a:off x="6872192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2" name="Straight Connector 1441"/>
                  <p:cNvCxnSpPr/>
                  <p:nvPr/>
                </p:nvCxnSpPr>
                <p:spPr>
                  <a:xfrm>
                    <a:off x="6872192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3" name="Straight Connector 1442"/>
                  <p:cNvCxnSpPr/>
                  <p:nvPr/>
                </p:nvCxnSpPr>
                <p:spPr>
                  <a:xfrm>
                    <a:off x="6868502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4" name="Straight Connector 1443"/>
                  <p:cNvCxnSpPr/>
                  <p:nvPr/>
                </p:nvCxnSpPr>
                <p:spPr>
                  <a:xfrm>
                    <a:off x="6864810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5" name="Straight Connector 1444"/>
                  <p:cNvCxnSpPr/>
                  <p:nvPr/>
                </p:nvCxnSpPr>
                <p:spPr>
                  <a:xfrm>
                    <a:off x="6864810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6" name="Straight Connector 1445"/>
                  <p:cNvCxnSpPr/>
                  <p:nvPr/>
                </p:nvCxnSpPr>
                <p:spPr>
                  <a:xfrm>
                    <a:off x="6861120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7" name="Straight Connector 1446"/>
                  <p:cNvCxnSpPr/>
                  <p:nvPr/>
                </p:nvCxnSpPr>
                <p:spPr>
                  <a:xfrm>
                    <a:off x="6868502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8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9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0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1" name="Straight Connector 1450"/>
                  <p:cNvCxnSpPr/>
                  <p:nvPr/>
                </p:nvCxnSpPr>
                <p:spPr>
                  <a:xfrm flipH="1">
                    <a:off x="6875885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2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942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99" name="Rectangle 1398"/>
                  <p:cNvSpPr/>
                  <p:nvPr/>
                </p:nvSpPr>
                <p:spPr>
                  <a:xfrm>
                    <a:off x="65093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0" name="Straight Connector 1399"/>
                  <p:cNvCxnSpPr/>
                  <p:nvPr/>
                </p:nvCxnSpPr>
                <p:spPr>
                  <a:xfrm flipV="1">
                    <a:off x="68466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1" name="Rectangle 1400"/>
                  <p:cNvSpPr/>
                  <p:nvPr/>
                </p:nvSpPr>
                <p:spPr>
                  <a:xfrm>
                    <a:off x="64765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2" name="Straight Connector 1401"/>
                  <p:cNvCxnSpPr/>
                  <p:nvPr/>
                </p:nvCxnSpPr>
                <p:spPr>
                  <a:xfrm flipV="1">
                    <a:off x="63959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3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04" name="Rectangle 1403"/>
                  <p:cNvSpPr/>
                  <p:nvPr/>
                </p:nvSpPr>
                <p:spPr>
                  <a:xfrm>
                    <a:off x="6404889" y="3153671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5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70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4" name="Straight Connector 1433"/>
                    <p:cNvCxnSpPr/>
                    <p:nvPr/>
                  </p:nvCxnSpPr>
                  <p:spPr>
                    <a:xfrm flipV="1">
                      <a:off x="7028351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5" name="Straight Connector 1434"/>
                    <p:cNvCxnSpPr/>
                    <p:nvPr/>
                  </p:nvCxnSpPr>
                  <p:spPr>
                    <a:xfrm flipV="1">
                      <a:off x="6580645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1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2" name="Straight Connector 1431"/>
                    <p:cNvCxnSpPr/>
                    <p:nvPr/>
                  </p:nvCxnSpPr>
                  <p:spPr>
                    <a:xfrm flipV="1">
                      <a:off x="70288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3" name="Straight Connector 1432"/>
                    <p:cNvCxnSpPr/>
                    <p:nvPr/>
                  </p:nvCxnSpPr>
                  <p:spPr>
                    <a:xfrm flipV="1">
                      <a:off x="6581126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2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0" name="Straight Connector 1429"/>
                    <p:cNvCxnSpPr/>
                    <p:nvPr/>
                  </p:nvCxnSpPr>
                  <p:spPr>
                    <a:xfrm flipV="1">
                      <a:off x="7026327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1" name="Straight Connector 1430"/>
                    <p:cNvCxnSpPr/>
                    <p:nvPr/>
                  </p:nvCxnSpPr>
                  <p:spPr>
                    <a:xfrm flipV="1">
                      <a:off x="6581606" y="293425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3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8" name="Straight Connector 1427"/>
                    <p:cNvCxnSpPr/>
                    <p:nvPr/>
                  </p:nvCxnSpPr>
                  <p:spPr>
                    <a:xfrm flipV="1">
                      <a:off x="70268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9" name="Straight Connector 1428"/>
                    <p:cNvCxnSpPr/>
                    <p:nvPr/>
                  </p:nvCxnSpPr>
                  <p:spPr>
                    <a:xfrm flipV="1">
                      <a:off x="6582085" y="293418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4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6" name="Straight Connector 1425"/>
                    <p:cNvCxnSpPr/>
                    <p:nvPr/>
                  </p:nvCxnSpPr>
                  <p:spPr>
                    <a:xfrm flipV="1">
                      <a:off x="70272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7" name="Straight Connector 1426"/>
                    <p:cNvCxnSpPr/>
                    <p:nvPr/>
                  </p:nvCxnSpPr>
                  <p:spPr>
                    <a:xfrm flipV="1">
                      <a:off x="6582565" y="293411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5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4" name="Straight Connector 1423"/>
                    <p:cNvCxnSpPr/>
                    <p:nvPr/>
                  </p:nvCxnSpPr>
                  <p:spPr>
                    <a:xfrm flipV="1">
                      <a:off x="70277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5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6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2" name="Straight Connector 1421"/>
                    <p:cNvCxnSpPr/>
                    <p:nvPr/>
                  </p:nvCxnSpPr>
                  <p:spPr>
                    <a:xfrm flipV="1">
                      <a:off x="70282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3" name="Straight Connector 1422"/>
                    <p:cNvCxnSpPr/>
                    <p:nvPr/>
                  </p:nvCxnSpPr>
                  <p:spPr>
                    <a:xfrm flipV="1">
                      <a:off x="6574570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7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0" name="Straight Connector 1419"/>
                    <p:cNvCxnSpPr/>
                    <p:nvPr/>
                  </p:nvCxnSpPr>
                  <p:spPr>
                    <a:xfrm flipV="1">
                      <a:off x="7028726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1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8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8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9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9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6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7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943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944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9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2066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6873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81" name="Straight Connector 1380"/>
                  <p:cNvCxnSpPr/>
                  <p:nvPr/>
                </p:nvCxnSpPr>
                <p:spPr>
                  <a:xfrm flipH="1">
                    <a:off x="6996950" y="2121604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2" name="Straight Connector 1381"/>
                  <p:cNvCxnSpPr/>
                  <p:nvPr/>
                </p:nvCxnSpPr>
                <p:spPr>
                  <a:xfrm>
                    <a:off x="6875143" y="230018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3" name="Straight Connector 1382"/>
                  <p:cNvCxnSpPr/>
                  <p:nvPr/>
                </p:nvCxnSpPr>
                <p:spPr>
                  <a:xfrm>
                    <a:off x="6871453" y="236441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4" name="Straight Connector 1383"/>
                  <p:cNvCxnSpPr/>
                  <p:nvPr/>
                </p:nvCxnSpPr>
                <p:spPr>
                  <a:xfrm>
                    <a:off x="6871453" y="244117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5" name="Straight Connector 1384"/>
                  <p:cNvCxnSpPr/>
                  <p:nvPr/>
                </p:nvCxnSpPr>
                <p:spPr>
                  <a:xfrm>
                    <a:off x="6867761" y="250540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6" name="Straight Connector 1385"/>
                  <p:cNvCxnSpPr/>
                  <p:nvPr/>
                </p:nvCxnSpPr>
                <p:spPr>
                  <a:xfrm>
                    <a:off x="6864071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7" name="Straight Connector 1386"/>
                  <p:cNvCxnSpPr/>
                  <p:nvPr/>
                </p:nvCxnSpPr>
                <p:spPr>
                  <a:xfrm>
                    <a:off x="6864071" y="26338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8" name="Straight Connector 1387"/>
                  <p:cNvCxnSpPr/>
                  <p:nvPr/>
                </p:nvCxnSpPr>
                <p:spPr>
                  <a:xfrm>
                    <a:off x="6860378" y="27027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9" name="Straight Connector 1388"/>
                  <p:cNvCxnSpPr/>
                  <p:nvPr/>
                </p:nvCxnSpPr>
                <p:spPr>
                  <a:xfrm>
                    <a:off x="6867761" y="277171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0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1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2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3" name="Straight Connector 1392"/>
                  <p:cNvCxnSpPr/>
                  <p:nvPr/>
                </p:nvCxnSpPr>
                <p:spPr>
                  <a:xfrm flipH="1">
                    <a:off x="6875143" y="2127870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3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884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41" name="Rectangle 1340"/>
                  <p:cNvSpPr/>
                  <p:nvPr/>
                </p:nvSpPr>
                <p:spPr>
                  <a:xfrm>
                    <a:off x="6508755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2" name="Straight Connector 1341"/>
                  <p:cNvCxnSpPr/>
                  <p:nvPr/>
                </p:nvCxnSpPr>
                <p:spPr>
                  <a:xfrm flipV="1">
                    <a:off x="68460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3" name="Rectangle 1342"/>
                  <p:cNvSpPr/>
                  <p:nvPr/>
                </p:nvSpPr>
                <p:spPr>
                  <a:xfrm>
                    <a:off x="64759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4" name="Straight Connector 1343"/>
                  <p:cNvCxnSpPr/>
                  <p:nvPr/>
                </p:nvCxnSpPr>
                <p:spPr>
                  <a:xfrm flipV="1">
                    <a:off x="6395336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5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6" name="Rectangle 1345"/>
                  <p:cNvSpPr/>
                  <p:nvPr/>
                </p:nvSpPr>
                <p:spPr>
                  <a:xfrm>
                    <a:off x="6404289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7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12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6" name="Straight Connector 1375"/>
                    <p:cNvCxnSpPr/>
                    <p:nvPr/>
                  </p:nvCxnSpPr>
                  <p:spPr>
                    <a:xfrm flipV="1">
                      <a:off x="7027752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7" name="Straight Connector 1376"/>
                    <p:cNvCxnSpPr/>
                    <p:nvPr/>
                  </p:nvCxnSpPr>
                  <p:spPr>
                    <a:xfrm flipV="1">
                      <a:off x="6574076" y="293439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3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4" name="Straight Connector 1373"/>
                    <p:cNvCxnSpPr/>
                    <p:nvPr/>
                  </p:nvCxnSpPr>
                  <p:spPr>
                    <a:xfrm flipV="1">
                      <a:off x="70282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5" name="Straight Connector 1374"/>
                    <p:cNvCxnSpPr/>
                    <p:nvPr/>
                  </p:nvCxnSpPr>
                  <p:spPr>
                    <a:xfrm flipV="1">
                      <a:off x="6574557" y="29343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4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2" name="Straight Connector 1371"/>
                    <p:cNvCxnSpPr/>
                    <p:nvPr/>
                  </p:nvCxnSpPr>
                  <p:spPr>
                    <a:xfrm flipV="1">
                      <a:off x="7019759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3" name="Straight Connector 1372"/>
                    <p:cNvCxnSpPr/>
                    <p:nvPr/>
                  </p:nvCxnSpPr>
                  <p:spPr>
                    <a:xfrm flipV="1">
                      <a:off x="6581006" y="293425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5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0" name="Straight Connector 1369"/>
                    <p:cNvCxnSpPr/>
                    <p:nvPr/>
                  </p:nvCxnSpPr>
                  <p:spPr>
                    <a:xfrm flipV="1">
                      <a:off x="7026208" y="284175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1" name="Straight Connector 1370"/>
                    <p:cNvCxnSpPr/>
                    <p:nvPr/>
                  </p:nvCxnSpPr>
                  <p:spPr>
                    <a:xfrm flipV="1">
                      <a:off x="6581486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6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8" name="Straight Connector 1367"/>
                    <p:cNvCxnSpPr/>
                    <p:nvPr/>
                  </p:nvCxnSpPr>
                  <p:spPr>
                    <a:xfrm flipV="1">
                      <a:off x="7026688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9" name="Straight Connector 1368"/>
                    <p:cNvCxnSpPr/>
                    <p:nvPr/>
                  </p:nvCxnSpPr>
                  <p:spPr>
                    <a:xfrm flipV="1">
                      <a:off x="6581965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7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6" name="Straight Connector 1365"/>
                    <p:cNvCxnSpPr/>
                    <p:nvPr/>
                  </p:nvCxnSpPr>
                  <p:spPr>
                    <a:xfrm flipV="1">
                      <a:off x="7027169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7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8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4" name="Straight Connector 1363"/>
                    <p:cNvCxnSpPr/>
                    <p:nvPr/>
                  </p:nvCxnSpPr>
                  <p:spPr>
                    <a:xfrm flipV="1">
                      <a:off x="7027648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5" name="Straight Connector 1364"/>
                    <p:cNvCxnSpPr/>
                    <p:nvPr/>
                  </p:nvCxnSpPr>
                  <p:spPr>
                    <a:xfrm flipV="1">
                      <a:off x="6573973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9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2" name="Straight Connector 1361"/>
                    <p:cNvCxnSpPr/>
                    <p:nvPr/>
                  </p:nvCxnSpPr>
                  <p:spPr>
                    <a:xfrm flipV="1">
                      <a:off x="7028128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3" name="Straight Connector 1362"/>
                    <p:cNvCxnSpPr/>
                    <p:nvPr/>
                  </p:nvCxnSpPr>
                  <p:spPr>
                    <a:xfrm flipV="1">
                      <a:off x="6574452" y="2938605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0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0" name="Straight Connector 1359"/>
                    <p:cNvCxnSpPr/>
                    <p:nvPr/>
                  </p:nvCxnSpPr>
                  <p:spPr>
                    <a:xfrm flipV="1">
                      <a:off x="7019654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1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1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58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9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885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886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3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4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23" name="Straight Connector 1322"/>
                  <p:cNvCxnSpPr/>
                  <p:nvPr/>
                </p:nvCxnSpPr>
                <p:spPr>
                  <a:xfrm flipH="1">
                    <a:off x="6996209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4" name="Straight Connector 1323"/>
                  <p:cNvCxnSpPr/>
                  <p:nvPr/>
                </p:nvCxnSpPr>
                <p:spPr>
                  <a:xfrm>
                    <a:off x="6874404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5" name="Straight Connector 1324"/>
                  <p:cNvCxnSpPr/>
                  <p:nvPr/>
                </p:nvCxnSpPr>
                <p:spPr>
                  <a:xfrm>
                    <a:off x="6870711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6" name="Straight Connector 1325"/>
                  <p:cNvCxnSpPr/>
                  <p:nvPr/>
                </p:nvCxnSpPr>
                <p:spPr>
                  <a:xfrm>
                    <a:off x="6870711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7" name="Straight Connector 1326"/>
                  <p:cNvCxnSpPr/>
                  <p:nvPr/>
                </p:nvCxnSpPr>
                <p:spPr>
                  <a:xfrm>
                    <a:off x="6867021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8" name="Straight Connector 1327"/>
                  <p:cNvCxnSpPr/>
                  <p:nvPr/>
                </p:nvCxnSpPr>
                <p:spPr>
                  <a:xfrm>
                    <a:off x="6863329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9" name="Straight Connector 1328"/>
                  <p:cNvCxnSpPr/>
                  <p:nvPr/>
                </p:nvCxnSpPr>
                <p:spPr>
                  <a:xfrm>
                    <a:off x="6863329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0" name="Straight Connector 1329"/>
                  <p:cNvCxnSpPr/>
                  <p:nvPr/>
                </p:nvCxnSpPr>
                <p:spPr>
                  <a:xfrm>
                    <a:off x="6859639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1" name="Straight Connector 1330"/>
                  <p:cNvCxnSpPr/>
                  <p:nvPr/>
                </p:nvCxnSpPr>
                <p:spPr>
                  <a:xfrm>
                    <a:off x="6867021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2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3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4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5" name="Straight Connector 1334"/>
                  <p:cNvCxnSpPr/>
                  <p:nvPr/>
                </p:nvCxnSpPr>
                <p:spPr>
                  <a:xfrm flipH="1">
                    <a:off x="6874404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559" name="TextBox 1558"/>
            <p:cNvSpPr txBox="1"/>
            <p:nvPr/>
          </p:nvSpPr>
          <p:spPr>
            <a:xfrm>
              <a:off x="668088" y="4554311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560" name="TextBox 1559"/>
            <p:cNvSpPr txBox="1"/>
            <p:nvPr/>
          </p:nvSpPr>
          <p:spPr>
            <a:xfrm>
              <a:off x="1068096" y="4552724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61" name="TextBox 1560"/>
            <p:cNvSpPr txBox="1"/>
            <p:nvPr/>
          </p:nvSpPr>
          <p:spPr>
            <a:xfrm>
              <a:off x="1466515" y="4551137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562" name="TextBox 1561"/>
            <p:cNvSpPr txBox="1"/>
            <p:nvPr/>
          </p:nvSpPr>
          <p:spPr>
            <a:xfrm>
              <a:off x="183318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563" name="TextBox 1562"/>
            <p:cNvSpPr txBox="1"/>
            <p:nvPr/>
          </p:nvSpPr>
          <p:spPr>
            <a:xfrm>
              <a:off x="2260181" y="4547963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64" name="TextBox 1563"/>
            <p:cNvSpPr txBox="1"/>
            <p:nvPr/>
          </p:nvSpPr>
          <p:spPr>
            <a:xfrm>
              <a:off x="2631617" y="4546376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565" name="TextBox 1564"/>
            <p:cNvSpPr txBox="1"/>
            <p:nvPr/>
          </p:nvSpPr>
          <p:spPr>
            <a:xfrm>
              <a:off x="3014164" y="4544790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66" name="TextBox 1565"/>
            <p:cNvSpPr txBox="1"/>
            <p:nvPr/>
          </p:nvSpPr>
          <p:spPr>
            <a:xfrm>
              <a:off x="339194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grpSp>
          <p:nvGrpSpPr>
            <p:cNvPr id="205847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156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48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1574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5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6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7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8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9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0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1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2" name="Straight Connector 1581"/>
            <p:cNvCxnSpPr>
              <a:endCxn id="71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3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4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5" name="Straight Connector 1584"/>
            <p:cNvCxnSpPr>
              <a:endCxn id="71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6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7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8" name="Straight Connector 1587"/>
            <p:cNvCxnSpPr>
              <a:stCxn id="52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9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0" name="Straight Connector 1589"/>
            <p:cNvCxnSpPr>
              <a:stCxn id="54" idx="1"/>
            </p:cNvCxnSpPr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306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1" name="Straight Connector 1590"/>
            <p:cNvCxnSpPr>
              <a:stCxn id="1553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2" name="Straight Connector 1591"/>
            <p:cNvCxnSpPr>
              <a:stCxn id="1553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826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pic>
        <p:nvPicPr>
          <p:cNvPr id="205827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Rectangle 6"/>
          <p:cNvSpPr txBox="1">
            <a:spLocks noChangeArrowheads="1"/>
          </p:cNvSpPr>
          <p:nvPr/>
        </p:nvSpPr>
        <p:spPr bwMode="auto">
          <a:xfrm>
            <a:off x="590550" y="1166813"/>
            <a:ext cx="82740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 eaLnBrk="1" hangingPunct="1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i="0" dirty="0">
                <a:latin typeface="Gill Sans MT" charset="0"/>
              </a:rPr>
              <a:t>rich interconnection among switches, racks: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throughput between racks (multiple routing paths possible)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reliability via redundancy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Gill Sans MT" charset="0"/>
            </a:endParaRPr>
          </a:p>
        </p:txBody>
      </p:sp>
      <p:sp>
        <p:nvSpPr>
          <p:cNvPr id="10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1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319176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64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 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6.7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204105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1143000"/>
          </a:xfrm>
        </p:spPr>
        <p:txBody>
          <a:bodyPr/>
          <a:lstStyle/>
          <a:p>
            <a:pPr>
              <a:defRPr/>
            </a:pPr>
            <a:r>
              <a:rPr lang="en-US" sz="3200" i="1" dirty="0">
                <a:solidFill>
                  <a:srgbClr val="C00000"/>
                </a:solidFill>
                <a:latin typeface="Gill Sans MT" charset="0"/>
                <a:cs typeface="+mj-cs"/>
              </a:rPr>
              <a:t>Synthesis: </a:t>
            </a:r>
            <a:r>
              <a:rPr lang="en-US" sz="3200" dirty="0">
                <a:latin typeface="Gill Sans MT" charset="0"/>
                <a:cs typeface="+mj-cs"/>
              </a:rPr>
              <a:t>a day in the life of a web request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8263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journey down protocol stack complete!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application, transport, network, link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putting-it-all-together: synthesis!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goal: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identify, review, understand protocols (at all layers) involved in seemingly simple scenario: requesting www page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scenario: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student attaches laptop to campus network, requests/receives www.google.com 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8901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715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3807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Freeform 81"/>
          <p:cNvSpPr>
            <a:spLocks/>
          </p:cNvSpPr>
          <p:nvPr/>
        </p:nvSpPr>
        <p:spPr bwMode="auto">
          <a:xfrm rot="5400000">
            <a:off x="1193801" y="808038"/>
            <a:ext cx="2789237" cy="4313238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17" name="Line 33"/>
          <p:cNvSpPr>
            <a:spLocks noChangeShapeType="1"/>
          </p:cNvSpPr>
          <p:nvPr/>
        </p:nvSpPr>
        <p:spPr bwMode="auto">
          <a:xfrm flipH="1">
            <a:off x="1325563" y="2581275"/>
            <a:ext cx="11811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8" name="Line 34"/>
          <p:cNvSpPr>
            <a:spLocks noChangeShapeType="1"/>
          </p:cNvSpPr>
          <p:nvPr/>
        </p:nvSpPr>
        <p:spPr bwMode="auto">
          <a:xfrm>
            <a:off x="2617788" y="2573338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9" name="Line 35"/>
          <p:cNvSpPr>
            <a:spLocks noChangeShapeType="1"/>
          </p:cNvSpPr>
          <p:nvPr/>
        </p:nvSpPr>
        <p:spPr bwMode="auto">
          <a:xfrm flipH="1" flipV="1">
            <a:off x="2728913" y="2530475"/>
            <a:ext cx="1063625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0" name="Line 59"/>
          <p:cNvSpPr>
            <a:spLocks noChangeShapeType="1"/>
          </p:cNvSpPr>
          <p:nvPr/>
        </p:nvSpPr>
        <p:spPr bwMode="auto">
          <a:xfrm flipV="1">
            <a:off x="2789238" y="2132013"/>
            <a:ext cx="706437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1" name="Line 60"/>
          <p:cNvSpPr>
            <a:spLocks noChangeShapeType="1"/>
          </p:cNvSpPr>
          <p:nvPr/>
        </p:nvSpPr>
        <p:spPr bwMode="auto">
          <a:xfrm flipV="1">
            <a:off x="2670175" y="1924050"/>
            <a:ext cx="385763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2" name="Line 77"/>
          <p:cNvSpPr>
            <a:spLocks noChangeShapeType="1"/>
          </p:cNvSpPr>
          <p:nvPr/>
        </p:nvSpPr>
        <p:spPr bwMode="auto">
          <a:xfrm>
            <a:off x="2038350" y="2024063"/>
            <a:ext cx="498475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3" name="Line 78"/>
          <p:cNvSpPr>
            <a:spLocks noChangeShapeType="1"/>
          </p:cNvSpPr>
          <p:nvPr/>
        </p:nvSpPr>
        <p:spPr bwMode="auto">
          <a:xfrm flipH="1">
            <a:off x="1235075" y="1957388"/>
            <a:ext cx="49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H="1">
            <a:off x="928688" y="3463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 flipH="1">
            <a:off x="1152525" y="3494088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1393825" y="3513138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69" name="Group 44"/>
          <p:cNvGrpSpPr>
            <a:grpSpLocks/>
          </p:cNvGrpSpPr>
          <p:nvPr/>
        </p:nvGrpSpPr>
        <p:grpSpPr bwMode="auto">
          <a:xfrm>
            <a:off x="666187" y="3337113"/>
            <a:ext cx="328359" cy="310623"/>
            <a:chOff x="-44" y="1473"/>
            <a:chExt cx="981" cy="1105"/>
          </a:xfrm>
        </p:grpSpPr>
        <p:pic>
          <p:nvPicPr>
            <p:cNvPr id="1813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0" name="Group 44"/>
          <p:cNvGrpSpPr>
            <a:grpSpLocks/>
          </p:cNvGrpSpPr>
          <p:nvPr/>
        </p:nvGrpSpPr>
        <p:grpSpPr bwMode="auto">
          <a:xfrm>
            <a:off x="900729" y="3632280"/>
            <a:ext cx="328359" cy="310623"/>
            <a:chOff x="-44" y="1473"/>
            <a:chExt cx="981" cy="1105"/>
          </a:xfrm>
        </p:grpSpPr>
        <p:pic>
          <p:nvPicPr>
            <p:cNvPr id="1813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1" name="Group 44"/>
          <p:cNvGrpSpPr>
            <a:grpSpLocks/>
          </p:cNvGrpSpPr>
          <p:nvPr/>
        </p:nvGrpSpPr>
        <p:grpSpPr bwMode="auto">
          <a:xfrm>
            <a:off x="1205633" y="3651958"/>
            <a:ext cx="328359" cy="310623"/>
            <a:chOff x="-44" y="1473"/>
            <a:chExt cx="981" cy="1105"/>
          </a:xfrm>
        </p:grpSpPr>
        <p:pic>
          <p:nvPicPr>
            <p:cNvPr id="181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0" name="Line 21"/>
          <p:cNvSpPr>
            <a:spLocks noChangeShapeType="1"/>
          </p:cNvSpPr>
          <p:nvPr/>
        </p:nvSpPr>
        <p:spPr bwMode="auto">
          <a:xfrm>
            <a:off x="1520825" y="3468688"/>
            <a:ext cx="2190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1" name="Line 22"/>
          <p:cNvSpPr>
            <a:spLocks noChangeShapeType="1"/>
          </p:cNvSpPr>
          <p:nvPr/>
        </p:nvSpPr>
        <p:spPr bwMode="auto">
          <a:xfrm flipH="1">
            <a:off x="1654175" y="3787775"/>
            <a:ext cx="6985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2" name="Line 22"/>
          <p:cNvSpPr>
            <a:spLocks noChangeShapeType="1"/>
          </p:cNvSpPr>
          <p:nvPr/>
        </p:nvSpPr>
        <p:spPr bwMode="auto">
          <a:xfrm>
            <a:off x="1889125" y="3794125"/>
            <a:ext cx="4127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3" name="Line 20"/>
          <p:cNvSpPr>
            <a:spLocks noChangeShapeType="1"/>
          </p:cNvSpPr>
          <p:nvPr/>
        </p:nvSpPr>
        <p:spPr bwMode="auto">
          <a:xfrm flipH="1">
            <a:off x="1828800" y="3717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76" name="Group 44"/>
          <p:cNvGrpSpPr>
            <a:grpSpLocks/>
          </p:cNvGrpSpPr>
          <p:nvPr/>
        </p:nvGrpSpPr>
        <p:grpSpPr bwMode="auto">
          <a:xfrm>
            <a:off x="1439164" y="3892842"/>
            <a:ext cx="328359" cy="310623"/>
            <a:chOff x="-44" y="1473"/>
            <a:chExt cx="981" cy="1105"/>
          </a:xfrm>
        </p:grpSpPr>
        <p:pic>
          <p:nvPicPr>
            <p:cNvPr id="181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7" name="Group 44"/>
          <p:cNvGrpSpPr>
            <a:grpSpLocks/>
          </p:cNvGrpSpPr>
          <p:nvPr/>
        </p:nvGrpSpPr>
        <p:grpSpPr bwMode="auto">
          <a:xfrm>
            <a:off x="1703023" y="3936948"/>
            <a:ext cx="328359" cy="310623"/>
            <a:chOff x="-44" y="1473"/>
            <a:chExt cx="981" cy="1105"/>
          </a:xfrm>
        </p:grpSpPr>
        <p:pic>
          <p:nvPicPr>
            <p:cNvPr id="1813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365500"/>
            <a:ext cx="3905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7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633788"/>
            <a:ext cx="3921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80" name="Group 44"/>
          <p:cNvGrpSpPr>
            <a:grpSpLocks/>
          </p:cNvGrpSpPr>
          <p:nvPr/>
        </p:nvGrpSpPr>
        <p:grpSpPr bwMode="auto">
          <a:xfrm>
            <a:off x="1948686" y="3587498"/>
            <a:ext cx="328359" cy="310623"/>
            <a:chOff x="-44" y="1473"/>
            <a:chExt cx="981" cy="1105"/>
          </a:xfrm>
        </p:grpSpPr>
        <p:pic>
          <p:nvPicPr>
            <p:cNvPr id="1813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9" name="Line 20"/>
          <p:cNvSpPr>
            <a:spLocks noChangeShapeType="1"/>
          </p:cNvSpPr>
          <p:nvPr/>
        </p:nvSpPr>
        <p:spPr bwMode="auto">
          <a:xfrm flipH="1">
            <a:off x="3363913" y="36369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0" name="Line 21"/>
          <p:cNvSpPr>
            <a:spLocks noChangeShapeType="1"/>
          </p:cNvSpPr>
          <p:nvPr/>
        </p:nvSpPr>
        <p:spPr bwMode="auto">
          <a:xfrm flipH="1">
            <a:off x="3587750" y="3667125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1" name="Line 22"/>
          <p:cNvSpPr>
            <a:spLocks noChangeShapeType="1"/>
          </p:cNvSpPr>
          <p:nvPr/>
        </p:nvSpPr>
        <p:spPr bwMode="auto">
          <a:xfrm>
            <a:off x="3829050" y="3686175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84" name="Group 44"/>
          <p:cNvGrpSpPr>
            <a:grpSpLocks/>
          </p:cNvGrpSpPr>
          <p:nvPr/>
        </p:nvGrpSpPr>
        <p:grpSpPr bwMode="auto">
          <a:xfrm>
            <a:off x="3186502" y="3516927"/>
            <a:ext cx="328359" cy="310623"/>
            <a:chOff x="-44" y="1473"/>
            <a:chExt cx="981" cy="1105"/>
          </a:xfrm>
        </p:grpSpPr>
        <p:pic>
          <p:nvPicPr>
            <p:cNvPr id="1813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5" name="Group 44"/>
          <p:cNvGrpSpPr>
            <a:grpSpLocks/>
          </p:cNvGrpSpPr>
          <p:nvPr/>
        </p:nvGrpSpPr>
        <p:grpSpPr bwMode="auto">
          <a:xfrm>
            <a:off x="3336123" y="3805310"/>
            <a:ext cx="328359" cy="310623"/>
            <a:chOff x="-44" y="1473"/>
            <a:chExt cx="981" cy="1105"/>
          </a:xfrm>
        </p:grpSpPr>
        <p:pic>
          <p:nvPicPr>
            <p:cNvPr id="1813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6" name="Group 44"/>
          <p:cNvGrpSpPr>
            <a:grpSpLocks/>
          </p:cNvGrpSpPr>
          <p:nvPr/>
        </p:nvGrpSpPr>
        <p:grpSpPr bwMode="auto">
          <a:xfrm>
            <a:off x="3641028" y="3824987"/>
            <a:ext cx="328359" cy="310623"/>
            <a:chOff x="-44" y="1473"/>
            <a:chExt cx="981" cy="1105"/>
          </a:xfrm>
        </p:grpSpPr>
        <p:pic>
          <p:nvPicPr>
            <p:cNvPr id="1813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45" name="Line 20"/>
          <p:cNvSpPr>
            <a:spLocks noChangeShapeType="1"/>
          </p:cNvSpPr>
          <p:nvPr/>
        </p:nvSpPr>
        <p:spPr bwMode="auto">
          <a:xfrm flipH="1" flipV="1">
            <a:off x="2773363" y="3667125"/>
            <a:ext cx="34925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6" name="Line 21"/>
          <p:cNvSpPr>
            <a:spLocks noChangeShapeType="1"/>
          </p:cNvSpPr>
          <p:nvPr/>
        </p:nvSpPr>
        <p:spPr bwMode="auto">
          <a:xfrm flipH="1">
            <a:off x="2505075" y="3636963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7" name="Line 22"/>
          <p:cNvSpPr>
            <a:spLocks noChangeShapeType="1"/>
          </p:cNvSpPr>
          <p:nvPr/>
        </p:nvSpPr>
        <p:spPr bwMode="auto">
          <a:xfrm>
            <a:off x="2746375" y="3656013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90" name="Group 44"/>
          <p:cNvGrpSpPr>
            <a:grpSpLocks/>
          </p:cNvGrpSpPr>
          <p:nvPr/>
        </p:nvGrpSpPr>
        <p:grpSpPr bwMode="auto">
          <a:xfrm>
            <a:off x="2855919" y="3771381"/>
            <a:ext cx="328359" cy="310623"/>
            <a:chOff x="-44" y="1473"/>
            <a:chExt cx="981" cy="1105"/>
          </a:xfrm>
        </p:grpSpPr>
        <p:pic>
          <p:nvPicPr>
            <p:cNvPr id="1813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1" name="Group 44"/>
          <p:cNvGrpSpPr>
            <a:grpSpLocks/>
          </p:cNvGrpSpPr>
          <p:nvPr/>
        </p:nvGrpSpPr>
        <p:grpSpPr bwMode="auto">
          <a:xfrm>
            <a:off x="2253389" y="3774775"/>
            <a:ext cx="328359" cy="310623"/>
            <a:chOff x="-44" y="1473"/>
            <a:chExt cx="981" cy="1105"/>
          </a:xfrm>
        </p:grpSpPr>
        <p:pic>
          <p:nvPicPr>
            <p:cNvPr id="1813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2" name="Group 44"/>
          <p:cNvGrpSpPr>
            <a:grpSpLocks/>
          </p:cNvGrpSpPr>
          <p:nvPr/>
        </p:nvGrpSpPr>
        <p:grpSpPr bwMode="auto">
          <a:xfrm>
            <a:off x="2558293" y="3794453"/>
            <a:ext cx="328359" cy="310623"/>
            <a:chOff x="-44" y="1473"/>
            <a:chExt cx="981" cy="1105"/>
          </a:xfrm>
        </p:grpSpPr>
        <p:pic>
          <p:nvPicPr>
            <p:cNvPr id="18137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3508375"/>
            <a:ext cx="3921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52" name="Line 20"/>
          <p:cNvSpPr>
            <a:spLocks noChangeShapeType="1"/>
          </p:cNvSpPr>
          <p:nvPr/>
        </p:nvSpPr>
        <p:spPr bwMode="auto">
          <a:xfrm flipH="1">
            <a:off x="3846513" y="3687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27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3538538"/>
            <a:ext cx="3921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6" name="Group 44"/>
          <p:cNvGrpSpPr>
            <a:grpSpLocks/>
          </p:cNvGrpSpPr>
          <p:nvPr/>
        </p:nvGrpSpPr>
        <p:grpSpPr bwMode="auto">
          <a:xfrm>
            <a:off x="3941686" y="3547462"/>
            <a:ext cx="328359" cy="310623"/>
            <a:chOff x="-44" y="1473"/>
            <a:chExt cx="981" cy="1105"/>
          </a:xfrm>
        </p:grpSpPr>
        <p:pic>
          <p:nvPicPr>
            <p:cNvPr id="181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371725"/>
            <a:ext cx="5397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8" name="Group 906"/>
          <p:cNvGrpSpPr>
            <a:grpSpLocks/>
          </p:cNvGrpSpPr>
          <p:nvPr/>
        </p:nvGrpSpPr>
        <p:grpSpPr bwMode="auto">
          <a:xfrm>
            <a:off x="3049940" y="1757677"/>
            <a:ext cx="211953" cy="373659"/>
            <a:chOff x="4140" y="429"/>
            <a:chExt cx="1425" cy="2396"/>
          </a:xfrm>
        </p:grpSpPr>
        <p:sp>
          <p:nvSpPr>
            <p:cNvPr id="18134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0" name="Rectangle 908"/>
            <p:cNvSpPr>
              <a:spLocks noChangeArrowheads="1"/>
            </p:cNvSpPr>
            <p:nvPr/>
          </p:nvSpPr>
          <p:spPr bwMode="auto">
            <a:xfrm>
              <a:off x="4202" y="427"/>
              <a:ext cx="1057" cy="229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4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4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3" name="Rectangle 911"/>
            <p:cNvSpPr>
              <a:spLocks noChangeArrowheads="1"/>
            </p:cNvSpPr>
            <p:nvPr/>
          </p:nvSpPr>
          <p:spPr bwMode="auto">
            <a:xfrm>
              <a:off x="4212" y="692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829" name="AutoShape 913"/>
              <p:cNvSpPr>
                <a:spLocks noChangeArrowheads="1"/>
              </p:cNvSpPr>
              <p:nvPr/>
            </p:nvSpPr>
            <p:spPr bwMode="auto">
              <a:xfrm>
                <a:off x="610" y="2571"/>
                <a:ext cx="73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30" name="AutoShape 914"/>
              <p:cNvSpPr>
                <a:spLocks noChangeArrowheads="1"/>
              </p:cNvSpPr>
              <p:nvPr/>
            </p:nvSpPr>
            <p:spPr bwMode="auto">
              <a:xfrm>
                <a:off x="624" y="2591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5" name="Rectangle 915"/>
            <p:cNvSpPr>
              <a:spLocks noChangeArrowheads="1"/>
            </p:cNvSpPr>
            <p:nvPr/>
          </p:nvSpPr>
          <p:spPr bwMode="auto">
            <a:xfrm>
              <a:off x="4223" y="1017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827" name="AutoShape 91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7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8" name="AutoShape 918"/>
              <p:cNvSpPr>
                <a:spLocks noChangeArrowheads="1"/>
              </p:cNvSpPr>
              <p:nvPr/>
            </p:nvSpPr>
            <p:spPr bwMode="auto">
              <a:xfrm>
                <a:off x="626" y="2582"/>
                <a:ext cx="70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7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08" name="Rectangle 920"/>
            <p:cNvSpPr>
              <a:spLocks noChangeArrowheads="1"/>
            </p:cNvSpPr>
            <p:nvPr/>
          </p:nvSpPr>
          <p:spPr bwMode="auto">
            <a:xfrm>
              <a:off x="4223" y="1659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5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825" name="AutoShape 922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6" name="AutoShape 923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74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5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5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823" name="AutoShape 926"/>
              <p:cNvSpPr>
                <a:spLocks noChangeArrowheads="1"/>
              </p:cNvSpPr>
              <p:nvPr/>
            </p:nvSpPr>
            <p:spPr bwMode="auto">
              <a:xfrm>
                <a:off x="609" y="2564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4" name="AutoShape 927"/>
              <p:cNvSpPr>
                <a:spLocks noChangeArrowheads="1"/>
              </p:cNvSpPr>
              <p:nvPr/>
            </p:nvSpPr>
            <p:spPr bwMode="auto">
              <a:xfrm>
                <a:off x="623" y="2584"/>
                <a:ext cx="70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12" name="Rectangle 928"/>
            <p:cNvSpPr>
              <a:spLocks noChangeArrowheads="1"/>
            </p:cNvSpPr>
            <p:nvPr/>
          </p:nvSpPr>
          <p:spPr bwMode="auto">
            <a:xfrm>
              <a:off x="5248" y="427"/>
              <a:ext cx="7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5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5" name="Oval 931"/>
            <p:cNvSpPr>
              <a:spLocks noChangeArrowheads="1"/>
            </p:cNvSpPr>
            <p:nvPr/>
          </p:nvSpPr>
          <p:spPr bwMode="auto">
            <a:xfrm>
              <a:off x="5514" y="2616"/>
              <a:ext cx="5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7" name="AutoShape 933"/>
            <p:cNvSpPr>
              <a:spLocks noChangeArrowheads="1"/>
            </p:cNvSpPr>
            <p:nvPr/>
          </p:nvSpPr>
          <p:spPr bwMode="auto">
            <a:xfrm>
              <a:off x="4138" y="2687"/>
              <a:ext cx="1206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8" name="AutoShape 934"/>
            <p:cNvSpPr>
              <a:spLocks noChangeArrowheads="1"/>
            </p:cNvSpPr>
            <p:nvPr/>
          </p:nvSpPr>
          <p:spPr bwMode="auto">
            <a:xfrm>
              <a:off x="4202" y="2717"/>
              <a:ext cx="1078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9" name="Oval 935"/>
            <p:cNvSpPr>
              <a:spLocks noChangeArrowheads="1"/>
            </p:cNvSpPr>
            <p:nvPr/>
          </p:nvSpPr>
          <p:spPr bwMode="auto">
            <a:xfrm>
              <a:off x="4308" y="2381"/>
              <a:ext cx="160" cy="15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0" name="Oval 936"/>
            <p:cNvSpPr>
              <a:spLocks noChangeArrowheads="1"/>
            </p:cNvSpPr>
            <p:nvPr/>
          </p:nvSpPr>
          <p:spPr bwMode="auto">
            <a:xfrm>
              <a:off x="4490" y="239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1" name="Oval 937"/>
            <p:cNvSpPr>
              <a:spLocks noChangeArrowheads="1"/>
            </p:cNvSpPr>
            <p:nvPr/>
          </p:nvSpPr>
          <p:spPr bwMode="auto">
            <a:xfrm>
              <a:off x="4661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2" name="Rectangle 938"/>
            <p:cNvSpPr>
              <a:spLocks noChangeArrowheads="1"/>
            </p:cNvSpPr>
            <p:nvPr/>
          </p:nvSpPr>
          <p:spPr bwMode="auto">
            <a:xfrm>
              <a:off x="5066" y="1832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1300" name="Group 906"/>
          <p:cNvGrpSpPr>
            <a:grpSpLocks/>
          </p:cNvGrpSpPr>
          <p:nvPr/>
        </p:nvGrpSpPr>
        <p:grpSpPr bwMode="auto">
          <a:xfrm>
            <a:off x="3398720" y="2086772"/>
            <a:ext cx="211953" cy="373659"/>
            <a:chOff x="4140" y="429"/>
            <a:chExt cx="1425" cy="2396"/>
          </a:xfrm>
        </p:grpSpPr>
        <p:sp>
          <p:nvSpPr>
            <p:cNvPr id="18130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Rectangle 908"/>
            <p:cNvSpPr>
              <a:spLocks noChangeArrowheads="1"/>
            </p:cNvSpPr>
            <p:nvPr/>
          </p:nvSpPr>
          <p:spPr bwMode="auto">
            <a:xfrm>
              <a:off x="4205" y="434"/>
              <a:ext cx="1046" cy="228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0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0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3" name="Rectangle 911"/>
            <p:cNvSpPr>
              <a:spLocks noChangeArrowheads="1"/>
            </p:cNvSpPr>
            <p:nvPr/>
          </p:nvSpPr>
          <p:spPr bwMode="auto">
            <a:xfrm>
              <a:off x="4216" y="699"/>
              <a:ext cx="587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789" name="AutoShape 91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9" cy="17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90" name="AutoShape 914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5" name="Rectangle 915"/>
            <p:cNvSpPr>
              <a:spLocks noChangeArrowheads="1"/>
            </p:cNvSpPr>
            <p:nvPr/>
          </p:nvSpPr>
          <p:spPr bwMode="auto">
            <a:xfrm>
              <a:off x="4226" y="1024"/>
              <a:ext cx="587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787" name="AutoShape 917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8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8" name="AutoShape 918"/>
              <p:cNvSpPr>
                <a:spLocks noChangeArrowheads="1"/>
              </p:cNvSpPr>
              <p:nvPr/>
            </p:nvSpPr>
            <p:spPr bwMode="auto">
              <a:xfrm>
                <a:off x="630" y="2589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7" name="Rectangle 919"/>
            <p:cNvSpPr>
              <a:spLocks noChangeArrowheads="1"/>
            </p:cNvSpPr>
            <p:nvPr/>
          </p:nvSpPr>
          <p:spPr bwMode="auto">
            <a:xfrm>
              <a:off x="4216" y="1360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68" name="Rectangle 920"/>
            <p:cNvSpPr>
              <a:spLocks noChangeArrowheads="1"/>
            </p:cNvSpPr>
            <p:nvPr/>
          </p:nvSpPr>
          <p:spPr bwMode="auto">
            <a:xfrm>
              <a:off x="4226" y="1656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1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785" name="AutoShape 922"/>
              <p:cNvSpPr>
                <a:spLocks noChangeArrowheads="1"/>
              </p:cNvSpPr>
              <p:nvPr/>
            </p:nvSpPr>
            <p:spPr bwMode="auto">
              <a:xfrm>
                <a:off x="618" y="2604"/>
                <a:ext cx="718" cy="10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6" name="AutoShape 923"/>
              <p:cNvSpPr>
                <a:spLocks noChangeArrowheads="1"/>
              </p:cNvSpPr>
              <p:nvPr/>
            </p:nvSpPr>
            <p:spPr bwMode="auto">
              <a:xfrm>
                <a:off x="632" y="2622"/>
                <a:ext cx="691" cy="6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1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1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783" name="AutoShape 926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678" cy="17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4" name="AutoShape 927"/>
              <p:cNvSpPr>
                <a:spLocks noChangeArrowheads="1"/>
              </p:cNvSpPr>
              <p:nvPr/>
            </p:nvSpPr>
            <p:spPr bwMode="auto">
              <a:xfrm>
                <a:off x="627" y="2591"/>
                <a:ext cx="651" cy="13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72" name="Rectangle 928"/>
            <p:cNvSpPr>
              <a:spLocks noChangeArrowheads="1"/>
            </p:cNvSpPr>
            <p:nvPr/>
          </p:nvSpPr>
          <p:spPr bwMode="auto">
            <a:xfrm>
              <a:off x="5251" y="434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1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5" name="Oval 931"/>
            <p:cNvSpPr>
              <a:spLocks noChangeArrowheads="1"/>
            </p:cNvSpPr>
            <p:nvPr/>
          </p:nvSpPr>
          <p:spPr bwMode="auto">
            <a:xfrm>
              <a:off x="5518" y="2612"/>
              <a:ext cx="4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7" name="AutoShape 933"/>
            <p:cNvSpPr>
              <a:spLocks noChangeArrowheads="1"/>
            </p:cNvSpPr>
            <p:nvPr/>
          </p:nvSpPr>
          <p:spPr bwMode="auto">
            <a:xfrm>
              <a:off x="4141" y="2684"/>
              <a:ext cx="1195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8" name="AutoShape 934"/>
            <p:cNvSpPr>
              <a:spLocks noChangeArrowheads="1"/>
            </p:cNvSpPr>
            <p:nvPr/>
          </p:nvSpPr>
          <p:spPr bwMode="auto">
            <a:xfrm>
              <a:off x="4205" y="2714"/>
              <a:ext cx="1067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9" name="Oval 935"/>
            <p:cNvSpPr>
              <a:spLocks noChangeArrowheads="1"/>
            </p:cNvSpPr>
            <p:nvPr/>
          </p:nvSpPr>
          <p:spPr bwMode="auto">
            <a:xfrm>
              <a:off x="4312" y="2389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0" name="Oval 936"/>
            <p:cNvSpPr>
              <a:spLocks noChangeArrowheads="1"/>
            </p:cNvSpPr>
            <p:nvPr/>
          </p:nvSpPr>
          <p:spPr bwMode="auto">
            <a:xfrm>
              <a:off x="4482" y="2389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1" name="Oval 937"/>
            <p:cNvSpPr>
              <a:spLocks noChangeArrowheads="1"/>
            </p:cNvSpPr>
            <p:nvPr/>
          </p:nvSpPr>
          <p:spPr bwMode="auto">
            <a:xfrm>
              <a:off x="4664" y="2378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2" name="Rectangle 938"/>
            <p:cNvSpPr>
              <a:spLocks noChangeArrowheads="1"/>
            </p:cNvSpPr>
            <p:nvPr/>
          </p:nvSpPr>
          <p:spPr bwMode="auto">
            <a:xfrm>
              <a:off x="5059" y="1839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857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VLANs: motivation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8413" y="1365250"/>
            <a:ext cx="3911600" cy="38957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consider</a:t>
            </a:r>
            <a:r>
              <a:rPr lang="en-US" i="1" dirty="0">
                <a:latin typeface="Gill Sans MT" charset="0"/>
                <a:cs typeface="+mn-cs"/>
              </a:rPr>
              <a:t>: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CS user moves office to EE, but wants connect to CS switch?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single broadcast domain: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all layer-2 broadcast traffic (ARP, DHCP, unknown location of destination MAC address) must cross entire LAN 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security/privacy, efficiency issues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72711" name="Text Box 86"/>
          <p:cNvSpPr txBox="1">
            <a:spLocks noChangeArrowheads="1"/>
          </p:cNvSpPr>
          <p:nvPr/>
        </p:nvSpPr>
        <p:spPr bwMode="auto">
          <a:xfrm>
            <a:off x="346075" y="3976688"/>
            <a:ext cx="1019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Computer </a:t>
            </a:r>
          </a:p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Science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2" name="Text Box 87"/>
          <p:cNvSpPr txBox="1">
            <a:spLocks noChangeArrowheads="1"/>
          </p:cNvSpPr>
          <p:nvPr/>
        </p:nvSpPr>
        <p:spPr bwMode="auto">
          <a:xfrm>
            <a:off x="2009775" y="4227513"/>
            <a:ext cx="1141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Electrical</a:t>
            </a:r>
          </a:p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3" name="Text Box 88"/>
          <p:cNvSpPr txBox="1">
            <a:spLocks noChangeArrowheads="1"/>
          </p:cNvSpPr>
          <p:nvPr/>
        </p:nvSpPr>
        <p:spPr bwMode="auto">
          <a:xfrm>
            <a:off x="3500438" y="4068763"/>
            <a:ext cx="113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Computer</a:t>
            </a:r>
          </a:p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81257" name="Picture 23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6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1620192" y="1815942"/>
            <a:ext cx="518892" cy="300522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1435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Freeform 406"/>
          <p:cNvSpPr>
            <a:spLocks/>
          </p:cNvSpPr>
          <p:nvPr/>
        </p:nvSpPr>
        <p:spPr bwMode="auto">
          <a:xfrm>
            <a:off x="4751388" y="706438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6838"/>
            <a:ext cx="8034338" cy="97313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life: scenario</a:t>
            </a:r>
          </a:p>
        </p:txBody>
      </p:sp>
      <p:sp>
        <p:nvSpPr>
          <p:cNvPr id="209925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26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21019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9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20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201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20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1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202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20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203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204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27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210183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84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85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86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87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9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8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91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2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3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89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0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28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209929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0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1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2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3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21016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6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68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016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17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017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10173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01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0174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0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10175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6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09934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5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21015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5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5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5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6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5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6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5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6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7" name="Freeform 94"/>
          <p:cNvSpPr>
            <a:spLocks/>
          </p:cNvSpPr>
          <p:nvPr/>
        </p:nvSpPr>
        <p:spPr bwMode="auto">
          <a:xfrm>
            <a:off x="1089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38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21013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3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4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4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4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4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4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4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9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0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1600" i="0" dirty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209941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2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09943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209944" name="Text Box 139"/>
          <p:cNvSpPr txBox="1">
            <a:spLocks noChangeArrowheads="1"/>
          </p:cNvSpPr>
          <p:nvPr/>
        </p:nvSpPr>
        <p:spPr bwMode="auto">
          <a:xfrm>
            <a:off x="7577138" y="1384300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9945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210124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25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26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27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28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3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29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3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30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31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46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21012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7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21012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8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21011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9" name="Group 173"/>
          <p:cNvGrpSpPr>
            <a:grpSpLocks/>
          </p:cNvGrpSpPr>
          <p:nvPr/>
        </p:nvGrpSpPr>
        <p:grpSpPr bwMode="auto">
          <a:xfrm flipH="1" flipV="1">
            <a:off x="8062913" y="3228975"/>
            <a:ext cx="400050" cy="152400"/>
            <a:chOff x="3228" y="1776"/>
            <a:chExt cx="252" cy="96"/>
          </a:xfrm>
        </p:grpSpPr>
        <p:sp>
          <p:nvSpPr>
            <p:cNvPr id="210116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7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0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210114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5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1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210112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3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2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210110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1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3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210108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9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4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210106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7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5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210104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5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6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21010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7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210100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1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8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210098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99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9959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FF0000"/>
                </a:solidFill>
                <a:latin typeface="Arial" charset="0"/>
                <a:cs typeface="+mn-cs"/>
              </a:rPr>
              <a:t>web page</a:t>
            </a:r>
          </a:p>
        </p:txBody>
      </p:sp>
      <p:grpSp>
        <p:nvGrpSpPr>
          <p:cNvPr id="699797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210091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210093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210094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87217" name="Picture 39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72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7216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213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browser</a:t>
              </a:r>
            </a:p>
          </p:txBody>
        </p:sp>
      </p:grpSp>
      <p:grpSp>
        <p:nvGrpSpPr>
          <p:cNvPr id="209963" name="Group 356"/>
          <p:cNvGrpSpPr>
            <a:grpSpLocks/>
          </p:cNvGrpSpPr>
          <p:nvPr/>
        </p:nvGrpSpPr>
        <p:grpSpPr bwMode="auto">
          <a:xfrm>
            <a:off x="1511300" y="1898650"/>
            <a:ext cx="842963" cy="814388"/>
            <a:chOff x="313" y="1497"/>
            <a:chExt cx="1152" cy="1014"/>
          </a:xfrm>
        </p:grpSpPr>
        <p:pic>
          <p:nvPicPr>
            <p:cNvPr id="210089" name="Picture 354" descr="laptop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90" name="Picture 355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708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444750"/>
            <a:ext cx="914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" name="Rectangle 43"/>
          <p:cNvSpPr>
            <a:spLocks noChangeArrowheads="1"/>
          </p:cNvSpPr>
          <p:nvPr/>
        </p:nvSpPr>
        <p:spPr bwMode="auto">
          <a:xfrm rot="16200000">
            <a:off x="3416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8" name="Rectangle 43"/>
          <p:cNvSpPr>
            <a:spLocks noChangeArrowheads="1"/>
          </p:cNvSpPr>
          <p:nvPr/>
        </p:nvSpPr>
        <p:spPr bwMode="auto">
          <a:xfrm rot="2460490">
            <a:off x="3074988" y="3208338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9968" name="Oval 407"/>
          <p:cNvSpPr>
            <a:spLocks noChangeArrowheads="1"/>
          </p:cNvSpPr>
          <p:nvPr/>
        </p:nvSpPr>
        <p:spPr bwMode="auto">
          <a:xfrm>
            <a:off x="2552700" y="3619500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69" name="Rectangle 410"/>
          <p:cNvSpPr>
            <a:spLocks noChangeArrowheads="1"/>
          </p:cNvSpPr>
          <p:nvPr/>
        </p:nvSpPr>
        <p:spPr bwMode="auto">
          <a:xfrm>
            <a:off x="2552700" y="3590925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70" name="Oval 411"/>
          <p:cNvSpPr>
            <a:spLocks noChangeArrowheads="1"/>
          </p:cNvSpPr>
          <p:nvPr/>
        </p:nvSpPr>
        <p:spPr bwMode="auto">
          <a:xfrm>
            <a:off x="2549525" y="3421063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grpSp>
        <p:nvGrpSpPr>
          <p:cNvPr id="209971" name="Group 1189"/>
          <p:cNvGrpSpPr>
            <a:grpSpLocks/>
          </p:cNvGrpSpPr>
          <p:nvPr/>
        </p:nvGrpSpPr>
        <p:grpSpPr bwMode="auto">
          <a:xfrm>
            <a:off x="2720975" y="3497263"/>
            <a:ext cx="481013" cy="136525"/>
            <a:chOff x="2468" y="1332"/>
            <a:chExt cx="310" cy="60"/>
          </a:xfrm>
        </p:grpSpPr>
        <p:sp>
          <p:nvSpPr>
            <p:cNvPr id="210087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88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7093" name="Line 1192"/>
          <p:cNvSpPr>
            <a:spLocks noChangeShapeType="1"/>
          </p:cNvSpPr>
          <p:nvPr/>
        </p:nvSpPr>
        <p:spPr bwMode="auto">
          <a:xfrm>
            <a:off x="2552700" y="3557588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7094" name="Line 1193"/>
          <p:cNvSpPr>
            <a:spLocks noChangeShapeType="1"/>
          </p:cNvSpPr>
          <p:nvPr/>
        </p:nvSpPr>
        <p:spPr bwMode="auto">
          <a:xfrm>
            <a:off x="3400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07" name="Rectangle 43"/>
          <p:cNvSpPr>
            <a:spLocks noChangeArrowheads="1"/>
          </p:cNvSpPr>
          <p:nvPr/>
        </p:nvSpPr>
        <p:spPr bwMode="auto">
          <a:xfrm rot="16200000">
            <a:off x="2338388" y="2365375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09975" name="Group 1185"/>
          <p:cNvGrpSpPr>
            <a:grpSpLocks/>
          </p:cNvGrpSpPr>
          <p:nvPr/>
        </p:nvGrpSpPr>
        <p:grpSpPr bwMode="auto">
          <a:xfrm>
            <a:off x="5338763" y="2667000"/>
            <a:ext cx="830262" cy="455613"/>
            <a:chOff x="4650" y="1129"/>
            <a:chExt cx="246" cy="95"/>
          </a:xfrm>
        </p:grpSpPr>
        <p:sp>
          <p:nvSpPr>
            <p:cNvPr id="2100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8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8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8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20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20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6" name="Group 1185"/>
          <p:cNvGrpSpPr>
            <a:grpSpLocks/>
          </p:cNvGrpSpPr>
          <p:nvPr/>
        </p:nvGrpSpPr>
        <p:grpSpPr bwMode="auto">
          <a:xfrm>
            <a:off x="6729413" y="2401888"/>
            <a:ext cx="808037" cy="425450"/>
            <a:chOff x="4650" y="1129"/>
            <a:chExt cx="246" cy="95"/>
          </a:xfrm>
        </p:grpSpPr>
        <p:sp>
          <p:nvSpPr>
            <p:cNvPr id="2100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7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7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96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97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7" name="Group 1185"/>
          <p:cNvGrpSpPr>
            <a:grpSpLocks/>
          </p:cNvGrpSpPr>
          <p:nvPr/>
        </p:nvGrpSpPr>
        <p:grpSpPr bwMode="auto">
          <a:xfrm>
            <a:off x="7343775" y="3338513"/>
            <a:ext cx="892175" cy="390525"/>
            <a:chOff x="4650" y="1129"/>
            <a:chExt cx="246" cy="95"/>
          </a:xfrm>
        </p:grpSpPr>
        <p:sp>
          <p:nvSpPr>
            <p:cNvPr id="2100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6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8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9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8" name="Group 1185"/>
          <p:cNvGrpSpPr>
            <a:grpSpLocks/>
          </p:cNvGrpSpPr>
          <p:nvPr/>
        </p:nvGrpSpPr>
        <p:grpSpPr bwMode="auto">
          <a:xfrm>
            <a:off x="5754688" y="4344988"/>
            <a:ext cx="808037" cy="425450"/>
            <a:chOff x="4650" y="1129"/>
            <a:chExt cx="246" cy="95"/>
          </a:xfrm>
        </p:grpSpPr>
        <p:sp>
          <p:nvSpPr>
            <p:cNvPr id="21005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6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9" name="Group 1185"/>
          <p:cNvGrpSpPr>
            <a:grpSpLocks/>
          </p:cNvGrpSpPr>
          <p:nvPr/>
        </p:nvGrpSpPr>
        <p:grpSpPr bwMode="auto">
          <a:xfrm>
            <a:off x="4013200" y="4710113"/>
            <a:ext cx="808038" cy="425450"/>
            <a:chOff x="4650" y="1129"/>
            <a:chExt cx="246" cy="95"/>
          </a:xfrm>
        </p:grpSpPr>
        <p:sp>
          <p:nvSpPr>
            <p:cNvPr id="21004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5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5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7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7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80" name="Group 248"/>
          <p:cNvGrpSpPr>
            <a:grpSpLocks/>
          </p:cNvGrpSpPr>
          <p:nvPr/>
        </p:nvGrpSpPr>
        <p:grpSpPr bwMode="auto">
          <a:xfrm>
            <a:off x="7218363" y="1558925"/>
            <a:ext cx="358775" cy="623888"/>
            <a:chOff x="4140" y="429"/>
            <a:chExt cx="1425" cy="2396"/>
          </a:xfrm>
        </p:grpSpPr>
        <p:sp>
          <p:nvSpPr>
            <p:cNvPr id="21001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37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1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1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40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66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7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2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64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5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4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45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62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3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002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002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60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1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9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2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3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2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3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4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5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6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7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5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9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09981" name="Group 248"/>
          <p:cNvGrpSpPr>
            <a:grpSpLocks/>
          </p:cNvGrpSpPr>
          <p:nvPr/>
        </p:nvGrpSpPr>
        <p:grpSpPr bwMode="auto">
          <a:xfrm>
            <a:off x="2876550" y="4454525"/>
            <a:ext cx="358775" cy="623888"/>
            <a:chOff x="4140" y="429"/>
            <a:chExt cx="1425" cy="2396"/>
          </a:xfrm>
        </p:grpSpPr>
        <p:sp>
          <p:nvSpPr>
            <p:cNvPr id="209983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5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85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86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8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88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34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5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0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32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3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2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13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3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30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1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09994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9995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28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29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7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97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98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0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00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2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3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4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5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26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7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09982" name="Picture 22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461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29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0470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96" grpId="0"/>
      <p:bldP spid="6997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5" name="Group 156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106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06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8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106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112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2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819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8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107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10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0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0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23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4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23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1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23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109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110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23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2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10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823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107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819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9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820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8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820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108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8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5037138" y="1128713"/>
            <a:ext cx="3732212" cy="1262062"/>
          </a:xfrm>
        </p:spPr>
        <p:txBody>
          <a:bodyPr/>
          <a:lstStyle/>
          <a:p>
            <a:pPr marL="231775" indent="-231775">
              <a:defRPr/>
            </a:pPr>
            <a:r>
              <a:rPr lang="en-US" sz="2200" dirty="0">
                <a:latin typeface="Gill Sans MT" charset="0"/>
                <a:cs typeface="+mn-cs"/>
              </a:rPr>
              <a:t>connecting laptop needs to get its own IP address, addr of first-hop router, addr of DNS server: use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DHCP</a:t>
            </a:r>
          </a:p>
        </p:txBody>
      </p:sp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830263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01690" name="Group 250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1054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55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8177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78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79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0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1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2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693" name="Group 253"/>
          <p:cNvGrpSpPr>
            <a:grpSpLocks/>
          </p:cNvGrpSpPr>
          <p:nvPr/>
        </p:nvGrpSpPr>
        <p:grpSpPr bwMode="auto">
          <a:xfrm>
            <a:off x="520700" y="1162050"/>
            <a:ext cx="544513" cy="244475"/>
            <a:chOff x="844" y="3337"/>
            <a:chExt cx="343" cy="154"/>
          </a:xfrm>
        </p:grpSpPr>
        <p:sp>
          <p:nvSpPr>
            <p:cNvPr id="88173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74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grpSp>
        <p:nvGrpSpPr>
          <p:cNvPr id="701739" name="Group 299"/>
          <p:cNvGrpSpPr>
            <a:grpSpLocks/>
          </p:cNvGrpSpPr>
          <p:nvPr/>
        </p:nvGrpSpPr>
        <p:grpSpPr bwMode="auto">
          <a:xfrm>
            <a:off x="66675" y="1181100"/>
            <a:ext cx="1081088" cy="1166813"/>
            <a:chOff x="42" y="744"/>
            <a:chExt cx="681" cy="735"/>
          </a:xfrm>
        </p:grpSpPr>
        <p:grpSp>
          <p:nvGrpSpPr>
            <p:cNvPr id="211020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1022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1047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7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72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69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3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1041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66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7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42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64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024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60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61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5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026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030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1033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58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9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1034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56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7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152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53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14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49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50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142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58" name="Group 318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1007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1011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1014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39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40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15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37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38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8133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34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8129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0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1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82" name="Group 342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0999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00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8122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23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24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5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6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7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882" name="Group 442"/>
          <p:cNvGrpSpPr>
            <a:grpSpLocks/>
          </p:cNvGrpSpPr>
          <p:nvPr/>
        </p:nvGrpSpPr>
        <p:grpSpPr bwMode="auto">
          <a:xfrm>
            <a:off x="339725" y="2981325"/>
            <a:ext cx="1081088" cy="1217613"/>
            <a:chOff x="1404" y="3105"/>
            <a:chExt cx="681" cy="767"/>
          </a:xfrm>
        </p:grpSpPr>
        <p:grpSp>
          <p:nvGrpSpPr>
            <p:cNvPr id="210964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0969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0994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18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9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16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17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0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0988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1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0989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11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0971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07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08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2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0973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0977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0980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0981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03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4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09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0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095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7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086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966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8088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089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1916" name="Group 476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8083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084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5037138" y="2568575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DHCP request </a:t>
            </a:r>
            <a:r>
              <a:rPr lang="en-US" sz="2200" dirty="0">
                <a:solidFill>
                  <a:srgbClr val="3333CC"/>
                </a:solidFill>
                <a:latin typeface="Gill Sans MT" charset="0"/>
                <a:cs typeface="+mn-cs"/>
              </a:rPr>
              <a:t>encapsulated</a:t>
            </a:r>
            <a:r>
              <a:rPr lang="en-US" sz="2200" i="0" dirty="0">
                <a:solidFill>
                  <a:srgbClr val="3333CC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UDP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IP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802.3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5035550" y="3979863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 frame </a:t>
            </a: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broadcast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 (dest: FFFFFFFFFFFF) on LAN, received at router running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DHCP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5033963" y="5316538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 </a:t>
            </a: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demuxed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 to IP demuxed, UDP demuxed to DHCP </a:t>
            </a:r>
          </a:p>
        </p:txBody>
      </p:sp>
      <p:pic>
        <p:nvPicPr>
          <p:cNvPr id="210961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2075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0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0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15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208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08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0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208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214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14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92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209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210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1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1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925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6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925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3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925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211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212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925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4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2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925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209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921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1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922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0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92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210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922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 marL="231775" indent="-231775">
              <a:lnSpc>
                <a:spcPct val="80000"/>
              </a:lnSpc>
              <a:defRPr/>
            </a:pPr>
            <a:r>
              <a:rPr lang="en-US" sz="2000" dirty="0">
                <a:latin typeface="Gill Sans MT" charset="0"/>
                <a:cs typeface="+mn-cs"/>
              </a:rPr>
              <a:t>DHCP server formulates </a:t>
            </a:r>
            <a:r>
              <a:rPr lang="en-US" sz="2000" i="1" dirty="0">
                <a:solidFill>
                  <a:srgbClr val="C00000"/>
                </a:solidFill>
                <a:latin typeface="Gill Sans MT" charset="0"/>
                <a:cs typeface="+mn-cs"/>
              </a:rPr>
              <a:t>DHCP ACK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dirty="0">
                <a:latin typeface="Gill Sans MT" charset="0"/>
                <a:cs typeface="+mn-cs"/>
              </a:rPr>
              <a:t>containing client</a:t>
            </a:r>
            <a:r>
              <a:rPr lang="ja-JP" altLang="en-US" sz="2000" dirty="0">
                <a:latin typeface="Gill Sans MT" charset="0"/>
                <a:cs typeface="+mn-cs"/>
              </a:rPr>
              <a:t>’</a:t>
            </a:r>
            <a:r>
              <a:rPr lang="en-US" sz="2000" dirty="0">
                <a:latin typeface="Gill Sans MT" charset="0"/>
                <a:cs typeface="+mn-cs"/>
              </a:rPr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grpSp>
        <p:nvGrpSpPr>
          <p:cNvPr id="703533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2074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75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9197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98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99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0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1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2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545" name="Group 57"/>
          <p:cNvGrpSpPr>
            <a:grpSpLocks/>
          </p:cNvGrpSpPr>
          <p:nvPr/>
        </p:nvGrpSpPr>
        <p:grpSpPr bwMode="auto">
          <a:xfrm>
            <a:off x="352425" y="3152775"/>
            <a:ext cx="1081088" cy="1166813"/>
            <a:chOff x="42" y="744"/>
            <a:chExt cx="681" cy="735"/>
          </a:xfrm>
        </p:grpSpPr>
        <p:grpSp>
          <p:nvGrpSpPr>
            <p:cNvPr id="212042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2044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69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5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63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64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2046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7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2048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205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55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56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78" name="Group 90"/>
          <p:cNvGrpSpPr>
            <a:grpSpLocks/>
          </p:cNvGrpSpPr>
          <p:nvPr/>
        </p:nvGrpSpPr>
        <p:grpSpPr bwMode="auto">
          <a:xfrm>
            <a:off x="449263" y="4238625"/>
            <a:ext cx="1081087" cy="244475"/>
            <a:chOff x="504" y="3523"/>
            <a:chExt cx="681" cy="154"/>
          </a:xfrm>
        </p:grpSpPr>
        <p:grpSp>
          <p:nvGrpSpPr>
            <p:cNvPr id="212029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2033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2036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37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91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91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92" name="Group 104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2021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22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91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601" name="Group 113"/>
          <p:cNvGrpSpPr>
            <a:grpSpLocks/>
          </p:cNvGrpSpPr>
          <p:nvPr/>
        </p:nvGrpSpPr>
        <p:grpSpPr bwMode="auto">
          <a:xfrm>
            <a:off x="71438" y="969963"/>
            <a:ext cx="1081087" cy="1217612"/>
            <a:chOff x="1404" y="3105"/>
            <a:chExt cx="681" cy="767"/>
          </a:xfrm>
        </p:grpSpPr>
        <p:grpSp>
          <p:nvGrpSpPr>
            <p:cNvPr id="211986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1991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16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2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10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11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993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4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995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99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02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03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1988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91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3637" name="Group 149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91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4997450" y="2709863"/>
            <a:ext cx="34210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encapsulation at DHCP server, frame forwarded (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switch learning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) through LAN, demultiplexing at client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1379538" y="5260975"/>
            <a:ext cx="66436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Gill Sans MT" charset="0"/>
                <a:cs typeface="+mn-cs"/>
              </a:rPr>
              <a:t>Client now has IP address, knows name &amp; addr of DNS 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Gill Sans MT" charset="0"/>
                <a:cs typeface="+mn-cs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4989513" y="4111625"/>
            <a:ext cx="3421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DHCP client receives DHCP ACK reply</a:t>
            </a:r>
          </a:p>
        </p:txBody>
      </p:sp>
      <p:sp>
        <p:nvSpPr>
          <p:cNvPr id="891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connecting to the Internet</a:t>
            </a:r>
          </a:p>
        </p:txBody>
      </p:sp>
      <p:pic>
        <p:nvPicPr>
          <p:cNvPr id="211983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17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9381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0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3" grpId="0" build="p"/>
      <p:bldP spid="703644" grpId="0"/>
      <p:bldP spid="70364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3" name="Group 9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305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305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5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8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306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311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11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8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306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308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8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8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8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023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023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1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023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309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309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022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2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9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9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10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022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6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019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9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019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7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020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307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019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19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53488" cy="1001713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ARP (before DNS, before HTTP)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1025" y="1014413"/>
            <a:ext cx="4667250" cy="1262062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latin typeface="Gill Sans MT" charset="0"/>
                <a:cs typeface="+mn-cs"/>
              </a:rPr>
              <a:t>before sending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HTTP</a:t>
            </a:r>
            <a:r>
              <a:rPr lang="en-US" sz="2200" b="1" i="1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dirty="0">
                <a:latin typeface="Gill Sans MT" charset="0"/>
                <a:cs typeface="+mn-cs"/>
              </a:rPr>
              <a:t>request, need IP address of www.google.com: 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DNS</a:t>
            </a:r>
          </a:p>
        </p:txBody>
      </p:sp>
      <p:sp>
        <p:nvSpPr>
          <p:cNvPr id="212998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04557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3049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3050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017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7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017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4788" name="Group 276"/>
          <p:cNvGrpSpPr>
            <a:grpSpLocks/>
          </p:cNvGrpSpPr>
          <p:nvPr/>
        </p:nvGrpSpPr>
        <p:grpSpPr bwMode="auto">
          <a:xfrm>
            <a:off x="280988" y="1157288"/>
            <a:ext cx="762000" cy="876300"/>
            <a:chOff x="177" y="729"/>
            <a:chExt cx="480" cy="552"/>
          </a:xfrm>
        </p:grpSpPr>
        <p:grpSp>
          <p:nvGrpSpPr>
            <p:cNvPr id="213029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9016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3030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21304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9016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sp>
            <p:nvSpPr>
              <p:cNvPr id="9016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31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213036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9016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grpSp>
            <p:nvGrpSpPr>
              <p:cNvPr id="213037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015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3032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015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5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015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4387850" y="2051050"/>
            <a:ext cx="458628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DNS query created, encapsulated in UDP, encapsulated in IP, encapsulated in Eth.  To send frame to router, need MAC address of router interface: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endParaRPr lang="en-US" sz="2200" b="1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4419600" y="3608388"/>
            <a:ext cx="438626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 query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broadcast, received by router, which replies with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 reply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4471988" y="5000625"/>
            <a:ext cx="4286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client now knows MAC address of first hop router, so can now send frame containing DNS query </a:t>
            </a:r>
          </a:p>
        </p:txBody>
      </p:sp>
      <p:grpSp>
        <p:nvGrpSpPr>
          <p:cNvPr id="704775" name="Group 263"/>
          <p:cNvGrpSpPr>
            <a:grpSpLocks/>
          </p:cNvGrpSpPr>
          <p:nvPr/>
        </p:nvGrpSpPr>
        <p:grpSpPr bwMode="auto">
          <a:xfrm>
            <a:off x="92075" y="1868488"/>
            <a:ext cx="1081088" cy="244475"/>
            <a:chOff x="76" y="2296"/>
            <a:chExt cx="681" cy="154"/>
          </a:xfrm>
        </p:grpSpPr>
        <p:sp>
          <p:nvSpPr>
            <p:cNvPr id="9014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ARP query</a:t>
              </a:r>
            </a:p>
          </p:txBody>
        </p:sp>
      </p:grpSp>
      <p:grpSp>
        <p:nvGrpSpPr>
          <p:cNvPr id="704767" name="Group 255"/>
          <p:cNvGrpSpPr>
            <a:grpSpLocks/>
          </p:cNvGrpSpPr>
          <p:nvPr/>
        </p:nvGrpSpPr>
        <p:grpSpPr bwMode="auto">
          <a:xfrm>
            <a:off x="2241550" y="2982913"/>
            <a:ext cx="1016000" cy="877887"/>
            <a:chOff x="719" y="2137"/>
            <a:chExt cx="640" cy="553"/>
          </a:xfrm>
        </p:grpSpPr>
        <p:sp>
          <p:nvSpPr>
            <p:cNvPr id="21301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013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9014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014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3021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9014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4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ARP</a:t>
                </a:r>
              </a:p>
            </p:txBody>
          </p:sp>
        </p:grpSp>
      </p:grpSp>
      <p:grpSp>
        <p:nvGrpSpPr>
          <p:cNvPr id="704754" name="Group 242"/>
          <p:cNvGrpSpPr>
            <a:grpSpLocks/>
          </p:cNvGrpSpPr>
          <p:nvPr/>
        </p:nvGrpSpPr>
        <p:grpSpPr bwMode="auto">
          <a:xfrm>
            <a:off x="1150938" y="1720850"/>
            <a:ext cx="444500" cy="244475"/>
            <a:chOff x="161" y="1354"/>
            <a:chExt cx="280" cy="154"/>
          </a:xfrm>
        </p:grpSpPr>
        <p:sp>
          <p:nvSpPr>
            <p:cNvPr id="9013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ARP</a:t>
              </a:r>
            </a:p>
          </p:txBody>
        </p:sp>
      </p:grpSp>
      <p:grpSp>
        <p:nvGrpSpPr>
          <p:cNvPr id="704782" name="Group 270"/>
          <p:cNvGrpSpPr>
            <a:grpSpLocks/>
          </p:cNvGrpSpPr>
          <p:nvPr/>
        </p:nvGrpSpPr>
        <p:grpSpPr bwMode="auto">
          <a:xfrm>
            <a:off x="1177925" y="3187700"/>
            <a:ext cx="1081088" cy="244475"/>
            <a:chOff x="76" y="2296"/>
            <a:chExt cx="681" cy="154"/>
          </a:xfrm>
        </p:grpSpPr>
        <p:sp>
          <p:nvSpPr>
            <p:cNvPr id="9013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ARP reply</a:t>
              </a:r>
            </a:p>
          </p:txBody>
        </p:sp>
      </p:grpSp>
      <p:pic>
        <p:nvPicPr>
          <p:cNvPr id="213008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1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17574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7" name="Group 23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4233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234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5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6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7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4239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429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29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4244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4259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61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62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4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6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9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4270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4271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3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74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6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4245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51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25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4020" name="Freeform 236"/>
          <p:cNvSpPr>
            <a:spLocks/>
          </p:cNvSpPr>
          <p:nvPr/>
        </p:nvSpPr>
        <p:spPr bwMode="auto">
          <a:xfrm>
            <a:off x="4751388" y="706438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214021" name="Group 44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4225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226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520700" y="1162050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chemeClr val="bg1"/>
                  </a:solidFill>
                  <a:latin typeface="Arial" charset="0"/>
                  <a:cs typeface="+mn-cs"/>
                </a:rPr>
                <a:t>DNS</a:t>
              </a:r>
            </a:p>
          </p:txBody>
        </p:sp>
      </p:grpSp>
      <p:grpSp>
        <p:nvGrpSpPr>
          <p:cNvPr id="214023" name="Group 58"/>
          <p:cNvGrpSpPr>
            <a:grpSpLocks/>
          </p:cNvGrpSpPr>
          <p:nvPr/>
        </p:nvGrpSpPr>
        <p:grpSpPr bwMode="auto">
          <a:xfrm>
            <a:off x="460375" y="1387475"/>
            <a:ext cx="561975" cy="244475"/>
            <a:chOff x="740" y="3209"/>
            <a:chExt cx="354" cy="154"/>
          </a:xfrm>
        </p:grpSpPr>
        <p:grpSp>
          <p:nvGrpSpPr>
            <p:cNvPr id="214218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4" name="Group 64"/>
          <p:cNvGrpSpPr>
            <a:grpSpLocks/>
          </p:cNvGrpSpPr>
          <p:nvPr/>
        </p:nvGrpSpPr>
        <p:grpSpPr bwMode="auto">
          <a:xfrm>
            <a:off x="460375" y="1622425"/>
            <a:ext cx="561975" cy="244475"/>
            <a:chOff x="836" y="3305"/>
            <a:chExt cx="354" cy="154"/>
          </a:xfrm>
        </p:grpSpPr>
        <p:grpSp>
          <p:nvGrpSpPr>
            <p:cNvPr id="214212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4213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214025" name="Group 71"/>
          <p:cNvGrpSpPr>
            <a:grpSpLocks/>
          </p:cNvGrpSpPr>
          <p:nvPr/>
        </p:nvGrpSpPr>
        <p:grpSpPr bwMode="auto">
          <a:xfrm>
            <a:off x="280988" y="16541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6" name="Group 74"/>
          <p:cNvGrpSpPr>
            <a:grpSpLocks/>
          </p:cNvGrpSpPr>
          <p:nvPr/>
        </p:nvGrpSpPr>
        <p:grpSpPr bwMode="auto">
          <a:xfrm>
            <a:off x="85725" y="1885950"/>
            <a:ext cx="1081088" cy="244475"/>
            <a:chOff x="504" y="3523"/>
            <a:chExt cx="681" cy="154"/>
          </a:xfrm>
        </p:grpSpPr>
        <p:grpSp>
          <p:nvGrpSpPr>
            <p:cNvPr id="214197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201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204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205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628650" y="116205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4184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188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191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92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549275" y="4376738"/>
            <a:ext cx="389255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containing DNS query forwarded via LAN switch from client to 1</a:t>
            </a:r>
            <a:r>
              <a:rPr lang="en-US" sz="2200" i="0" baseline="30000" dirty="0">
                <a:latin typeface="+mn-lt"/>
                <a:ea typeface="+mn-ea"/>
                <a:cs typeface="+mn-cs"/>
              </a:rPr>
              <a:t>st</a:t>
            </a:r>
            <a:r>
              <a:rPr lang="en-US" sz="2200" i="0" dirty="0">
                <a:latin typeface="+mn-lt"/>
                <a:ea typeface="+mn-ea"/>
                <a:cs typeface="+mn-cs"/>
              </a:rPr>
              <a:t> hop router</a:t>
            </a: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4659313" y="3663950"/>
            <a:ext cx="4386262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forwarded from campus network into Comcast network, routed (tables created by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RIP, OSPF, IS-IS</a:t>
            </a:r>
            <a:r>
              <a:rPr lang="en-US" sz="2200" i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0" dirty="0">
                <a:latin typeface="+mn-lt"/>
                <a:ea typeface="+mn-ea"/>
                <a:cs typeface="+mn-cs"/>
              </a:rPr>
              <a:t>and/or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BGP</a:t>
            </a:r>
            <a:r>
              <a:rPr lang="en-US" sz="2200" i="0" dirty="0">
                <a:latin typeface="+mn-lt"/>
                <a:ea typeface="+mn-ea"/>
                <a:cs typeface="+mn-cs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4657725" y="5297488"/>
            <a:ext cx="38020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>
                <a:latin typeface="Gill Sans MT" charset="0"/>
              </a:rPr>
              <a:t>demux</a:t>
            </a:r>
            <a:r>
              <a:rPr lang="en-US" altLang="ja-JP" sz="2200" i="0" dirty="0">
                <a:latin typeface="Gill Sans MT" charset="0"/>
              </a:rPr>
              <a:t>ed to DNS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>
                <a:latin typeface="Gill Sans MT" charset="0"/>
              </a:rPr>
              <a:t>DNS server replies to client with IP address of www.google.com </a:t>
            </a:r>
          </a:p>
        </p:txBody>
      </p:sp>
      <p:grpSp>
        <p:nvGrpSpPr>
          <p:cNvPr id="214032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1417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7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7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7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7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7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4033" name="Group 19"/>
          <p:cNvGrpSpPr>
            <a:grpSpLocks/>
          </p:cNvGrpSpPr>
          <p:nvPr/>
        </p:nvGrpSpPr>
        <p:grpSpPr bwMode="auto">
          <a:xfrm>
            <a:off x="6538913" y="1787525"/>
            <a:ext cx="757237" cy="379413"/>
            <a:chOff x="2466" y="2026"/>
            <a:chExt cx="477" cy="282"/>
          </a:xfrm>
        </p:grpSpPr>
        <p:sp>
          <p:nvSpPr>
            <p:cNvPr id="21415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5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5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5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6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6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6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6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6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6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4" name="Text Box 34"/>
          <p:cNvSpPr txBox="1">
            <a:spLocks noChangeArrowheads="1"/>
          </p:cNvSpPr>
          <p:nvPr/>
        </p:nvSpPr>
        <p:spPr bwMode="auto">
          <a:xfrm>
            <a:off x="5335588" y="25114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grpSp>
        <p:nvGrpSpPr>
          <p:cNvPr id="214035" name="Group 69"/>
          <p:cNvGrpSpPr>
            <a:grpSpLocks/>
          </p:cNvGrpSpPr>
          <p:nvPr/>
        </p:nvGrpSpPr>
        <p:grpSpPr bwMode="auto">
          <a:xfrm>
            <a:off x="7196138" y="2703513"/>
            <a:ext cx="757237" cy="379412"/>
            <a:chOff x="2466" y="2026"/>
            <a:chExt cx="477" cy="282"/>
          </a:xfrm>
        </p:grpSpPr>
        <p:sp>
          <p:nvSpPr>
            <p:cNvPr id="21414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4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4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4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5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4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5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4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6" name="Line 93"/>
          <p:cNvSpPr>
            <a:spLocks noChangeShapeType="1"/>
          </p:cNvSpPr>
          <p:nvPr/>
        </p:nvSpPr>
        <p:spPr bwMode="auto">
          <a:xfrm flipH="1">
            <a:off x="6915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4037" name="Text Box 139"/>
          <p:cNvSpPr txBox="1">
            <a:spLocks noChangeArrowheads="1"/>
          </p:cNvSpPr>
          <p:nvPr/>
        </p:nvSpPr>
        <p:spPr bwMode="auto">
          <a:xfrm>
            <a:off x="7367588" y="746125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4038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414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4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39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4138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9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0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413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1" name="Group 173"/>
          <p:cNvGrpSpPr>
            <a:grpSpLocks/>
          </p:cNvGrpSpPr>
          <p:nvPr/>
        </p:nvGrpSpPr>
        <p:grpSpPr bwMode="auto">
          <a:xfrm flipH="1" flipV="1">
            <a:off x="7853363" y="2590800"/>
            <a:ext cx="400050" cy="152400"/>
            <a:chOff x="3228" y="1776"/>
            <a:chExt cx="252" cy="96"/>
          </a:xfrm>
        </p:grpSpPr>
        <p:sp>
          <p:nvSpPr>
            <p:cNvPr id="214134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5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2" name="Group 176"/>
          <p:cNvGrpSpPr>
            <a:grpSpLocks/>
          </p:cNvGrpSpPr>
          <p:nvPr/>
        </p:nvGrpSpPr>
        <p:grpSpPr bwMode="auto">
          <a:xfrm flipV="1">
            <a:off x="7029450" y="2609850"/>
            <a:ext cx="295275" cy="114300"/>
            <a:chOff x="3228" y="1776"/>
            <a:chExt cx="252" cy="96"/>
          </a:xfrm>
        </p:grpSpPr>
        <p:sp>
          <p:nvSpPr>
            <p:cNvPr id="21413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3" name="Group 179"/>
          <p:cNvGrpSpPr>
            <a:grpSpLocks/>
          </p:cNvGrpSpPr>
          <p:nvPr/>
        </p:nvGrpSpPr>
        <p:grpSpPr bwMode="auto">
          <a:xfrm rot="409689" flipH="1" flipV="1">
            <a:off x="7300913" y="1952625"/>
            <a:ext cx="452437" cy="57150"/>
            <a:chOff x="3228" y="1776"/>
            <a:chExt cx="252" cy="96"/>
          </a:xfrm>
        </p:grpSpPr>
        <p:sp>
          <p:nvSpPr>
            <p:cNvPr id="214130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1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4" name="Group 182"/>
          <p:cNvGrpSpPr>
            <a:grpSpLocks/>
          </p:cNvGrpSpPr>
          <p:nvPr/>
        </p:nvGrpSpPr>
        <p:grpSpPr bwMode="auto">
          <a:xfrm>
            <a:off x="6443663" y="2157413"/>
            <a:ext cx="295275" cy="114300"/>
            <a:chOff x="3228" y="1776"/>
            <a:chExt cx="252" cy="96"/>
          </a:xfrm>
        </p:grpSpPr>
        <p:sp>
          <p:nvSpPr>
            <p:cNvPr id="21412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5" name="Group 185"/>
          <p:cNvGrpSpPr>
            <a:grpSpLocks/>
          </p:cNvGrpSpPr>
          <p:nvPr/>
        </p:nvGrpSpPr>
        <p:grpSpPr bwMode="auto">
          <a:xfrm flipH="1">
            <a:off x="7081838" y="2157413"/>
            <a:ext cx="295275" cy="114300"/>
            <a:chOff x="3228" y="1776"/>
            <a:chExt cx="252" cy="96"/>
          </a:xfrm>
        </p:grpSpPr>
        <p:sp>
          <p:nvSpPr>
            <p:cNvPr id="214126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7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5980113" y="438150"/>
            <a:ext cx="1316037" cy="1314450"/>
            <a:chOff x="931" y="1941"/>
            <a:chExt cx="829" cy="828"/>
          </a:xfrm>
        </p:grpSpPr>
        <p:sp>
          <p:nvSpPr>
            <p:cNvPr id="214118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119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4881563" y="558800"/>
            <a:ext cx="1081087" cy="1217613"/>
            <a:chOff x="1404" y="3105"/>
            <a:chExt cx="681" cy="767"/>
          </a:xfrm>
        </p:grpSpPr>
        <p:grpSp>
          <p:nvGrpSpPr>
            <p:cNvPr id="214083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4088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14113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89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14107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08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90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9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409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140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14099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chemeClr val="bg1"/>
                            </a:solidFill>
                            <a:latin typeface="Arial" charset="0"/>
                            <a:cs typeface="+mn-cs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141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85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</p:grpSp>
      <p:grpSp>
        <p:nvGrpSpPr>
          <p:cNvPr id="214048" name="Group 248"/>
          <p:cNvGrpSpPr>
            <a:grpSpLocks/>
          </p:cNvGrpSpPr>
          <p:nvPr/>
        </p:nvGrpSpPr>
        <p:grpSpPr bwMode="auto">
          <a:xfrm>
            <a:off x="7150100" y="963613"/>
            <a:ext cx="373063" cy="687387"/>
            <a:chOff x="4140" y="429"/>
            <a:chExt cx="1425" cy="2396"/>
          </a:xfrm>
        </p:grpSpPr>
        <p:sp>
          <p:nvSpPr>
            <p:cNvPr id="21405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5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5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8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61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6"/>
                <a:ext cx="725" cy="12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214062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4063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5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66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8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70" name="Rectangle 3"/>
          <p:cNvSpPr>
            <a:spLocks noGrp="1" noChangeArrowheads="1"/>
          </p:cNvSpPr>
          <p:nvPr>
            <p:ph type="title"/>
          </p:nvPr>
        </p:nvSpPr>
        <p:spPr>
          <a:xfrm>
            <a:off x="246063" y="-39688"/>
            <a:ext cx="8034337" cy="1003301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using DNS</a:t>
            </a:r>
          </a:p>
        </p:txBody>
      </p:sp>
      <p:pic>
        <p:nvPicPr>
          <p:cNvPr id="214050" name="Picture 21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6318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90"/>
              </a:buClr>
            </a:pPr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>
                <a:buClr>
                  <a:srgbClr val="000090"/>
                </a:buClr>
              </a:pPr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2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Clr>
                <a:srgbClr val="000090"/>
              </a:buClr>
            </a:pPr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57777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56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231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526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6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6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527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532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527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529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29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29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9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530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530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0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30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1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7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8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528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5044" name="Freeform 293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5045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21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93150" cy="9429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life…TCP connection carrying HTTP</a:t>
            </a:r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5259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260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525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208588" y="31686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to send HTTP request, client first opens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socket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 to web server</a:t>
            </a: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5186363" y="4054475"/>
            <a:ext cx="377825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SYN segment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(step 1 in 3-way handshake) 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inter-domain routed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 to web server</a:t>
            </a: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5189538" y="5892800"/>
            <a:ext cx="4068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connection established!</a:t>
            </a:r>
          </a:p>
        </p:txBody>
      </p:sp>
      <p:grpSp>
        <p:nvGrpSpPr>
          <p:cNvPr id="215052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5253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4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3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5251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2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4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5249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0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5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5235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236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37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238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239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24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240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243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4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5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24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4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5056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057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5058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5059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5233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4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0" name="Group 197"/>
          <p:cNvGrpSpPr>
            <a:grpSpLocks/>
          </p:cNvGrpSpPr>
          <p:nvPr/>
        </p:nvGrpSpPr>
        <p:grpSpPr bwMode="auto">
          <a:xfrm flipH="1">
            <a:off x="3608388" y="5649913"/>
            <a:ext cx="295275" cy="114300"/>
            <a:chOff x="3228" y="1776"/>
            <a:chExt cx="252" cy="96"/>
          </a:xfrm>
        </p:grpSpPr>
        <p:sp>
          <p:nvSpPr>
            <p:cNvPr id="21523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1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522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74" name="Group 314"/>
          <p:cNvGrpSpPr>
            <a:grpSpLocks/>
          </p:cNvGrpSpPr>
          <p:nvPr/>
        </p:nvGrpSpPr>
        <p:grpSpPr bwMode="auto">
          <a:xfrm>
            <a:off x="79375" y="1900238"/>
            <a:ext cx="1081088" cy="244475"/>
            <a:chOff x="410" y="1508"/>
            <a:chExt cx="681" cy="154"/>
          </a:xfrm>
        </p:grpSpPr>
        <p:sp>
          <p:nvSpPr>
            <p:cNvPr id="92341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2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3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4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5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2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92347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8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9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307975" y="4241800"/>
            <a:ext cx="1081088" cy="782638"/>
            <a:chOff x="59" y="863"/>
            <a:chExt cx="681" cy="493"/>
          </a:xfrm>
        </p:grpSpPr>
        <p:grpSp>
          <p:nvGrpSpPr>
            <p:cNvPr id="215199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0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1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2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08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5191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192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600" i="0" dirty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97" name="Group 337"/>
          <p:cNvGrpSpPr>
            <a:grpSpLocks/>
          </p:cNvGrpSpPr>
          <p:nvPr/>
        </p:nvGrpSpPr>
        <p:grpSpPr bwMode="auto">
          <a:xfrm>
            <a:off x="79375" y="1355725"/>
            <a:ext cx="1081088" cy="782638"/>
            <a:chOff x="59" y="863"/>
            <a:chExt cx="681" cy="493"/>
          </a:xfrm>
        </p:grpSpPr>
        <p:grpSp>
          <p:nvGrpSpPr>
            <p:cNvPr id="215170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10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1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71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07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8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9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2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04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5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6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295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6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7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8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9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179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3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979488" y="44529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000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306388" y="4241800"/>
            <a:ext cx="1081087" cy="782638"/>
            <a:chOff x="2675" y="3676"/>
            <a:chExt cx="681" cy="493"/>
          </a:xfrm>
        </p:grpSpPr>
        <p:grpSp>
          <p:nvGrpSpPr>
            <p:cNvPr id="215150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51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5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5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82550" y="1354138"/>
            <a:ext cx="1081088" cy="782637"/>
            <a:chOff x="2613" y="3554"/>
            <a:chExt cx="681" cy="493"/>
          </a:xfrm>
        </p:grpSpPr>
        <p:grpSp>
          <p:nvGrpSpPr>
            <p:cNvPr id="215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3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37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38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311150" y="4772025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2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5183188" y="4916488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SYNACK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(step 2 in 3-way handshake)</a:t>
            </a:r>
          </a:p>
        </p:txBody>
      </p:sp>
      <p:grpSp>
        <p:nvGrpSpPr>
          <p:cNvPr id="215072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5107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108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09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110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111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118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9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20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112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11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11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1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5073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507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7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7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508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508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8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9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9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15074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2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1643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259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5" name="Group 30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631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31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631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637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37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632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633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4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4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634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635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5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32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3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633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6068" name="Freeform 2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6069" name="Freeform 3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3191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9731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A day in the life… HTTP request/reply </a:t>
            </a:r>
          </a:p>
        </p:txBody>
      </p:sp>
      <p:grpSp>
        <p:nvGrpSpPr>
          <p:cNvPr id="216071" name="Group 3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630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30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6300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5183188" y="31051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request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5176838" y="3797300"/>
            <a:ext cx="3787775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5189538" y="5702300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reply routed back to client</a:t>
            </a:r>
          </a:p>
        </p:txBody>
      </p:sp>
      <p:grpSp>
        <p:nvGrpSpPr>
          <p:cNvPr id="216076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629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7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6296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7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8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629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9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62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2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2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28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29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28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28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8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28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6080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6081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6082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6083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627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84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627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6086" name="Group 145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6268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269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5183188" y="4735513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reply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(containing web page)</a:t>
            </a:r>
          </a:p>
        </p:txBody>
      </p:sp>
      <p:grpSp>
        <p:nvGrpSpPr>
          <p:cNvPr id="707941" name="Group 357"/>
          <p:cNvGrpSpPr>
            <a:grpSpLocks/>
          </p:cNvGrpSpPr>
          <p:nvPr/>
        </p:nvGrpSpPr>
        <p:grpSpPr bwMode="auto">
          <a:xfrm>
            <a:off x="88900" y="1363663"/>
            <a:ext cx="1081088" cy="1058862"/>
            <a:chOff x="56" y="859"/>
            <a:chExt cx="681" cy="667"/>
          </a:xfrm>
        </p:grpSpPr>
        <p:grpSp>
          <p:nvGrpSpPr>
            <p:cNvPr id="216237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16263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85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86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38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16257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82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258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80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239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3376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77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40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16242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16246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249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374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5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25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372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3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368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69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364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5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6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62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3" name="Group 389"/>
          <p:cNvGrpSpPr>
            <a:grpSpLocks/>
          </p:cNvGrpSpPr>
          <p:nvPr/>
        </p:nvGrpSpPr>
        <p:grpSpPr bwMode="auto">
          <a:xfrm>
            <a:off x="92075" y="1890713"/>
            <a:ext cx="1081088" cy="244475"/>
            <a:chOff x="0" y="2762"/>
            <a:chExt cx="681" cy="154"/>
          </a:xfrm>
        </p:grpSpPr>
        <p:sp>
          <p:nvSpPr>
            <p:cNvPr id="93345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225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16228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231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56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7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32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5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350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51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47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348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411163" y="4051300"/>
            <a:ext cx="1081087" cy="949325"/>
            <a:chOff x="2231" y="3555"/>
            <a:chExt cx="681" cy="598"/>
          </a:xfrm>
        </p:grpSpPr>
        <p:grpSp>
          <p:nvGrpSpPr>
            <p:cNvPr id="216190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16194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16219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5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16213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14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6196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7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16198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16202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16205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16206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91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</p:grpSp>
      <p:grpSp>
        <p:nvGrpSpPr>
          <p:cNvPr id="708061" name="Group 477"/>
          <p:cNvGrpSpPr>
            <a:grpSpLocks/>
          </p:cNvGrpSpPr>
          <p:nvPr/>
        </p:nvGrpSpPr>
        <p:grpSpPr bwMode="auto">
          <a:xfrm>
            <a:off x="76200" y="1119188"/>
            <a:ext cx="1081088" cy="1016000"/>
            <a:chOff x="2256" y="3531"/>
            <a:chExt cx="681" cy="640"/>
          </a:xfrm>
        </p:grpSpPr>
        <p:grpSp>
          <p:nvGrpSpPr>
            <p:cNvPr id="216157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16185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1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07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08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58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16179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04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5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180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02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3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59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93298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9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60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93296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7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grpSp>
          <p:nvGrpSpPr>
            <p:cNvPr id="216161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93283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163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16166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169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29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5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170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292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3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288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289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285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86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414338" y="4756150"/>
            <a:ext cx="1081087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45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1614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151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15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436947" y="959649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page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finally (!!!)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displayed</a:t>
            </a:r>
          </a:p>
        </p:txBody>
      </p:sp>
      <p:grpSp>
        <p:nvGrpSpPr>
          <p:cNvPr id="216095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6112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14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15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7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22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6123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6124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6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27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9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16096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6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10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10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10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10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16097" name="Picture 1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3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0726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7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6: Summary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principles behind data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 and implementation of various link layer technologies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switched LANS, VLANs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virtualized networks as a link layer: MPLS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synthesis: a day in the life of a web request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7093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302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331246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730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6: let</a:t>
            </a:r>
            <a:r>
              <a:rPr lang="ja-JP" altLang="en-US" dirty="0">
                <a:latin typeface="Gill Sans MT" charset="0"/>
                <a:cs typeface="+mj-cs"/>
              </a:rPr>
              <a:t>’</a:t>
            </a:r>
            <a:r>
              <a:rPr lang="en-US" dirty="0">
                <a:latin typeface="Gill Sans MT" charset="0"/>
                <a:cs typeface="+mj-cs"/>
              </a:rPr>
              <a:t>s take a breath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journey down protocol stack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complete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(except PHY)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solid understanding of networking principles, practice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….. could stop here …. but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lots</a:t>
            </a:r>
            <a:r>
              <a:rPr lang="en-US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of interesting topics!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multimedia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security 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9141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969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64238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13"/>
          <p:cNvSpPr>
            <a:spLocks noChangeArrowheads="1"/>
          </p:cNvSpPr>
          <p:nvPr/>
        </p:nvSpPr>
        <p:spPr bwMode="auto">
          <a:xfrm>
            <a:off x="7543800" y="210502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6" name="Rectangle 212"/>
          <p:cNvSpPr>
            <a:spLocks noChangeArrowheads="1"/>
          </p:cNvSpPr>
          <p:nvPr/>
        </p:nvSpPr>
        <p:spPr bwMode="auto">
          <a:xfrm>
            <a:off x="5470525" y="188912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</a:t>
            </a:r>
          </a:p>
        </p:txBody>
      </p:sp>
      <p:sp>
        <p:nvSpPr>
          <p:cNvPr id="73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7338" y="355600"/>
            <a:ext cx="4926012" cy="1625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port-based VLAN: </a:t>
            </a:r>
            <a:r>
              <a:rPr lang="en-US" sz="2400" dirty="0">
                <a:latin typeface="Gill Sans MT" charset="0"/>
                <a:cs typeface="+mn-cs"/>
              </a:rPr>
              <a:t>switch ports grouped (by switch management software) so that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single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physical switch ……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sp>
        <p:nvSpPr>
          <p:cNvPr id="73739" name="Text Box 85"/>
          <p:cNvSpPr txBox="1">
            <a:spLocks noChangeArrowheads="1"/>
          </p:cNvSpPr>
          <p:nvPr/>
        </p:nvSpPr>
        <p:spPr bwMode="auto">
          <a:xfrm>
            <a:off x="681038" y="2265363"/>
            <a:ext cx="294481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switch(es) supporting VLAN capabilities can be configured to define multiple </a:t>
            </a:r>
            <a:r>
              <a:rPr lang="en-US" sz="2200" b="1" u="sng" dirty="0">
                <a:solidFill>
                  <a:srgbClr val="CC0000"/>
                </a:solidFill>
                <a:latin typeface="Arial" charset="0"/>
                <a:cs typeface="Arial" charset="0"/>
              </a:rPr>
              <a:t>virtual</a:t>
            </a:r>
            <a:r>
              <a:rPr lang="en-US" sz="2200" i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Arial" charset="0"/>
                <a:cs typeface="Arial" charset="0"/>
              </a:rPr>
              <a:t>LANS over single physical LAN infrastructure.</a:t>
            </a:r>
          </a:p>
        </p:txBody>
      </p:sp>
      <p:sp>
        <p:nvSpPr>
          <p:cNvPr id="73740" name="Rectangle 86"/>
          <p:cNvSpPr>
            <a:spLocks noChangeArrowheads="1"/>
          </p:cNvSpPr>
          <p:nvPr/>
        </p:nvSpPr>
        <p:spPr bwMode="auto">
          <a:xfrm>
            <a:off x="482600" y="1919288"/>
            <a:ext cx="3216275" cy="281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741" name="Text Box 87"/>
          <p:cNvSpPr txBox="1">
            <a:spLocks noChangeArrowheads="1"/>
          </p:cNvSpPr>
          <p:nvPr/>
        </p:nvSpPr>
        <p:spPr bwMode="auto">
          <a:xfrm>
            <a:off x="642938" y="1543050"/>
            <a:ext cx="1836737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rgbClr val="CC0000"/>
                </a:solidFill>
                <a:latin typeface="Arial" charset="0"/>
                <a:cs typeface="Arial" charset="0"/>
              </a:rPr>
              <a:t>Virtual Local </a:t>
            </a:r>
          </a:p>
          <a:p>
            <a:pPr>
              <a:defRPr/>
            </a:pPr>
            <a:r>
              <a:rPr lang="en-US" sz="2000" b="1" dirty="0">
                <a:solidFill>
                  <a:srgbClr val="CC0000"/>
                </a:solidFill>
                <a:latin typeface="Arial" charset="0"/>
                <a:cs typeface="Arial" charset="0"/>
              </a:rPr>
              <a:t>Area Network</a:t>
            </a:r>
          </a:p>
        </p:txBody>
      </p:sp>
      <p:sp>
        <p:nvSpPr>
          <p:cNvPr id="182282" name="Rectangle 80"/>
          <p:cNvSpPr>
            <a:spLocks noChangeArrowheads="1"/>
          </p:cNvSpPr>
          <p:nvPr/>
        </p:nvSpPr>
        <p:spPr bwMode="auto">
          <a:xfrm>
            <a:off x="5462588" y="209867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3" name="Rectangle 77"/>
          <p:cNvSpPr>
            <a:spLocks noChangeArrowheads="1"/>
          </p:cNvSpPr>
          <p:nvPr/>
        </p:nvSpPr>
        <p:spPr bwMode="auto">
          <a:xfrm>
            <a:off x="7534275" y="187960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4" name="Rectangle 76"/>
          <p:cNvSpPr>
            <a:spLocks noChangeArrowheads="1"/>
          </p:cNvSpPr>
          <p:nvPr/>
        </p:nvSpPr>
        <p:spPr bwMode="auto">
          <a:xfrm>
            <a:off x="6643688" y="188436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5" name="Rectangle 75"/>
          <p:cNvSpPr>
            <a:spLocks noChangeArrowheads="1"/>
          </p:cNvSpPr>
          <p:nvPr/>
        </p:nvSpPr>
        <p:spPr bwMode="auto">
          <a:xfrm>
            <a:off x="5748338" y="188436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6" name="Rectangle 2"/>
          <p:cNvSpPr>
            <a:spLocks noChangeArrowheads="1"/>
          </p:cNvSpPr>
          <p:nvPr/>
        </p:nvSpPr>
        <p:spPr bwMode="auto">
          <a:xfrm>
            <a:off x="5462588" y="187642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7" name="Line 3"/>
          <p:cNvSpPr>
            <a:spLocks noChangeShapeType="1"/>
          </p:cNvSpPr>
          <p:nvPr/>
        </p:nvSpPr>
        <p:spPr bwMode="auto">
          <a:xfrm>
            <a:off x="5464175" y="209232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88" name="Text Box 6"/>
          <p:cNvSpPr txBox="1">
            <a:spLocks noChangeArrowheads="1"/>
          </p:cNvSpPr>
          <p:nvPr/>
        </p:nvSpPr>
        <p:spPr bwMode="auto">
          <a:xfrm>
            <a:off x="5380038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2289" name="Line 7"/>
          <p:cNvSpPr>
            <a:spLocks noChangeShapeType="1"/>
          </p:cNvSpPr>
          <p:nvPr/>
        </p:nvSpPr>
        <p:spPr bwMode="auto">
          <a:xfrm>
            <a:off x="66436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0" name="AutoShape 8"/>
          <p:cNvSpPr>
            <a:spLocks noChangeArrowheads="1"/>
          </p:cNvSpPr>
          <p:nvPr/>
        </p:nvSpPr>
        <p:spPr bwMode="auto">
          <a:xfrm>
            <a:off x="5434013" y="161766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91" name="Freeform 9"/>
          <p:cNvSpPr>
            <a:spLocks/>
          </p:cNvSpPr>
          <p:nvPr/>
        </p:nvSpPr>
        <p:spPr bwMode="auto">
          <a:xfrm>
            <a:off x="7837488" y="162083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2" name="Freeform 10"/>
          <p:cNvSpPr>
            <a:spLocks/>
          </p:cNvSpPr>
          <p:nvPr/>
        </p:nvSpPr>
        <p:spPr bwMode="auto">
          <a:xfrm>
            <a:off x="5835650" y="166528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3" name="Freeform 11"/>
          <p:cNvSpPr>
            <a:spLocks/>
          </p:cNvSpPr>
          <p:nvPr/>
        </p:nvSpPr>
        <p:spPr bwMode="auto">
          <a:xfrm>
            <a:off x="6308725" y="166528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4" name="Line 17"/>
          <p:cNvSpPr>
            <a:spLocks noChangeShapeType="1"/>
          </p:cNvSpPr>
          <p:nvPr/>
        </p:nvSpPr>
        <p:spPr bwMode="auto">
          <a:xfrm>
            <a:off x="72437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5" name="Line 18"/>
          <p:cNvSpPr>
            <a:spLocks noChangeShapeType="1"/>
          </p:cNvSpPr>
          <p:nvPr/>
        </p:nvSpPr>
        <p:spPr bwMode="auto">
          <a:xfrm>
            <a:off x="60436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6" name="Line 21"/>
          <p:cNvSpPr>
            <a:spLocks noChangeShapeType="1"/>
          </p:cNvSpPr>
          <p:nvPr/>
        </p:nvSpPr>
        <p:spPr bwMode="auto">
          <a:xfrm>
            <a:off x="5753100" y="18780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7" name="Line 22"/>
          <p:cNvSpPr>
            <a:spLocks noChangeShapeType="1"/>
          </p:cNvSpPr>
          <p:nvPr/>
        </p:nvSpPr>
        <p:spPr bwMode="auto">
          <a:xfrm>
            <a:off x="546258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8" name="Line 23"/>
          <p:cNvSpPr>
            <a:spLocks noChangeShapeType="1"/>
          </p:cNvSpPr>
          <p:nvPr/>
        </p:nvSpPr>
        <p:spPr bwMode="auto">
          <a:xfrm>
            <a:off x="6324600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9" name="Line 24"/>
          <p:cNvSpPr>
            <a:spLocks noChangeShapeType="1"/>
          </p:cNvSpPr>
          <p:nvPr/>
        </p:nvSpPr>
        <p:spPr bwMode="auto">
          <a:xfrm>
            <a:off x="69484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0" name="Line 25"/>
          <p:cNvSpPr>
            <a:spLocks noChangeShapeType="1"/>
          </p:cNvSpPr>
          <p:nvPr/>
        </p:nvSpPr>
        <p:spPr bwMode="auto">
          <a:xfrm>
            <a:off x="7539038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1" name="Text Box 26"/>
          <p:cNvSpPr txBox="1">
            <a:spLocks noChangeArrowheads="1"/>
          </p:cNvSpPr>
          <p:nvPr/>
        </p:nvSpPr>
        <p:spPr bwMode="auto">
          <a:xfrm>
            <a:off x="6261100" y="20447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2302" name="Text Box 27"/>
          <p:cNvSpPr txBox="1">
            <a:spLocks noChangeArrowheads="1"/>
          </p:cNvSpPr>
          <p:nvPr/>
        </p:nvSpPr>
        <p:spPr bwMode="auto">
          <a:xfrm>
            <a:off x="658018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2303" name="Text Box 28"/>
          <p:cNvSpPr txBox="1">
            <a:spLocks noChangeArrowheads="1"/>
          </p:cNvSpPr>
          <p:nvPr/>
        </p:nvSpPr>
        <p:spPr bwMode="auto">
          <a:xfrm>
            <a:off x="745648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2304" name="Text Box 29"/>
          <p:cNvSpPr txBox="1">
            <a:spLocks noChangeArrowheads="1"/>
          </p:cNvSpPr>
          <p:nvPr/>
        </p:nvSpPr>
        <p:spPr bwMode="auto">
          <a:xfrm>
            <a:off x="656113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2305" name="Text Box 30"/>
          <p:cNvSpPr txBox="1">
            <a:spLocks noChangeArrowheads="1"/>
          </p:cNvSpPr>
          <p:nvPr/>
        </p:nvSpPr>
        <p:spPr bwMode="auto">
          <a:xfrm>
            <a:off x="5389563" y="20351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2306" name="Text Box 57"/>
          <p:cNvSpPr txBox="1">
            <a:spLocks noChangeArrowheads="1"/>
          </p:cNvSpPr>
          <p:nvPr/>
        </p:nvSpPr>
        <p:spPr bwMode="auto">
          <a:xfrm>
            <a:off x="625633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2307" name="Line 61"/>
          <p:cNvSpPr>
            <a:spLocks noChangeShapeType="1"/>
          </p:cNvSpPr>
          <p:nvPr/>
        </p:nvSpPr>
        <p:spPr bwMode="auto">
          <a:xfrm flipH="1">
            <a:off x="4702175" y="2211388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8" name="Line 62"/>
          <p:cNvSpPr>
            <a:spLocks noChangeShapeType="1"/>
          </p:cNvSpPr>
          <p:nvPr/>
        </p:nvSpPr>
        <p:spPr bwMode="auto">
          <a:xfrm flipH="1">
            <a:off x="5087938" y="221138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9" name="Line 63"/>
          <p:cNvSpPr>
            <a:spLocks noChangeShapeType="1"/>
          </p:cNvSpPr>
          <p:nvPr/>
        </p:nvSpPr>
        <p:spPr bwMode="auto">
          <a:xfrm flipH="1">
            <a:off x="5807075" y="222726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0" name="Text Box 64"/>
          <p:cNvSpPr txBox="1">
            <a:spLocks noChangeArrowheads="1"/>
          </p:cNvSpPr>
          <p:nvPr/>
        </p:nvSpPr>
        <p:spPr bwMode="auto">
          <a:xfrm>
            <a:off x="7527925" y="25892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2311" name="Line 69"/>
          <p:cNvSpPr>
            <a:spLocks noChangeShapeType="1"/>
          </p:cNvSpPr>
          <p:nvPr/>
        </p:nvSpPr>
        <p:spPr bwMode="auto">
          <a:xfrm>
            <a:off x="6815138" y="221456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2" name="Line 70"/>
          <p:cNvSpPr>
            <a:spLocks noChangeShapeType="1"/>
          </p:cNvSpPr>
          <p:nvPr/>
        </p:nvSpPr>
        <p:spPr bwMode="auto">
          <a:xfrm>
            <a:off x="6805613" y="201295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3" name="Line 71"/>
          <p:cNvSpPr>
            <a:spLocks noChangeShapeType="1"/>
          </p:cNvSpPr>
          <p:nvPr/>
        </p:nvSpPr>
        <p:spPr bwMode="auto">
          <a:xfrm>
            <a:off x="7661275" y="195738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4" name="Text Box 72"/>
          <p:cNvSpPr txBox="1">
            <a:spLocks noChangeArrowheads="1"/>
          </p:cNvSpPr>
          <p:nvPr/>
        </p:nvSpPr>
        <p:spPr bwMode="auto">
          <a:xfrm>
            <a:off x="4692650" y="313213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2315" name="Text Box 73"/>
          <p:cNvSpPr txBox="1">
            <a:spLocks noChangeArrowheads="1"/>
          </p:cNvSpPr>
          <p:nvPr/>
        </p:nvSpPr>
        <p:spPr bwMode="auto">
          <a:xfrm>
            <a:off x="6854825" y="311943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2316" name="Text Box 74"/>
          <p:cNvSpPr txBox="1">
            <a:spLocks noChangeArrowheads="1"/>
          </p:cNvSpPr>
          <p:nvPr/>
        </p:nvSpPr>
        <p:spPr bwMode="auto">
          <a:xfrm>
            <a:off x="7451725" y="182562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2317" name="Oval 81"/>
          <p:cNvSpPr>
            <a:spLocks noChangeArrowheads="1"/>
          </p:cNvSpPr>
          <p:nvPr/>
        </p:nvSpPr>
        <p:spPr bwMode="auto">
          <a:xfrm>
            <a:off x="5578475" y="2190750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8" name="Oval 82"/>
          <p:cNvSpPr>
            <a:spLocks noChangeArrowheads="1"/>
          </p:cNvSpPr>
          <p:nvPr/>
        </p:nvSpPr>
        <p:spPr bwMode="auto">
          <a:xfrm>
            <a:off x="5870575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9" name="Oval 83"/>
          <p:cNvSpPr>
            <a:spLocks noChangeArrowheads="1"/>
          </p:cNvSpPr>
          <p:nvPr/>
        </p:nvSpPr>
        <p:spPr bwMode="auto">
          <a:xfrm>
            <a:off x="6457950" y="21923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0" name="Oval 84"/>
          <p:cNvSpPr>
            <a:spLocks noChangeArrowheads="1"/>
          </p:cNvSpPr>
          <p:nvPr/>
        </p:nvSpPr>
        <p:spPr bwMode="auto">
          <a:xfrm>
            <a:off x="678973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1" name="Oval 85"/>
          <p:cNvSpPr>
            <a:spLocks noChangeArrowheads="1"/>
          </p:cNvSpPr>
          <p:nvPr/>
        </p:nvSpPr>
        <p:spPr bwMode="auto">
          <a:xfrm>
            <a:off x="6777038" y="19748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2" name="Oval 86"/>
          <p:cNvSpPr>
            <a:spLocks noChangeArrowheads="1"/>
          </p:cNvSpPr>
          <p:nvPr/>
        </p:nvSpPr>
        <p:spPr bwMode="auto">
          <a:xfrm>
            <a:off x="7651750" y="19716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3" name="Text Box 45"/>
          <p:cNvSpPr txBox="1">
            <a:spLocks noChangeArrowheads="1"/>
          </p:cNvSpPr>
          <p:nvPr/>
        </p:nvSpPr>
        <p:spPr bwMode="auto">
          <a:xfrm>
            <a:off x="5241925" y="25558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pSp>
        <p:nvGrpSpPr>
          <p:cNvPr id="182324" name="Group 44"/>
          <p:cNvGrpSpPr>
            <a:grpSpLocks/>
          </p:cNvGrpSpPr>
          <p:nvPr/>
        </p:nvGrpSpPr>
        <p:grpSpPr bwMode="auto">
          <a:xfrm>
            <a:off x="4165600" y="2397125"/>
            <a:ext cx="609600" cy="558800"/>
            <a:chOff x="-44" y="1473"/>
            <a:chExt cx="981" cy="1105"/>
          </a:xfrm>
        </p:grpSpPr>
        <p:pic>
          <p:nvPicPr>
            <p:cNvPr id="18241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5" name="Group 44"/>
          <p:cNvGrpSpPr>
            <a:grpSpLocks/>
          </p:cNvGrpSpPr>
          <p:nvPr/>
        </p:nvGrpSpPr>
        <p:grpSpPr bwMode="auto">
          <a:xfrm>
            <a:off x="4694238" y="2489200"/>
            <a:ext cx="609600" cy="558800"/>
            <a:chOff x="-44" y="1473"/>
            <a:chExt cx="981" cy="1105"/>
          </a:xfrm>
        </p:grpSpPr>
        <p:pic>
          <p:nvPicPr>
            <p:cNvPr id="18241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6" name="Group 44"/>
          <p:cNvGrpSpPr>
            <a:grpSpLocks/>
          </p:cNvGrpSpPr>
          <p:nvPr/>
        </p:nvGrpSpPr>
        <p:grpSpPr bwMode="auto">
          <a:xfrm>
            <a:off x="5414963" y="2509838"/>
            <a:ext cx="609600" cy="558800"/>
            <a:chOff x="-44" y="1473"/>
            <a:chExt cx="981" cy="1105"/>
          </a:xfrm>
        </p:grpSpPr>
        <p:pic>
          <p:nvPicPr>
            <p:cNvPr id="18241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7" name="Group 44"/>
          <p:cNvGrpSpPr>
            <a:grpSpLocks/>
          </p:cNvGrpSpPr>
          <p:nvPr/>
        </p:nvGrpSpPr>
        <p:grpSpPr bwMode="auto">
          <a:xfrm>
            <a:off x="6430963" y="2530475"/>
            <a:ext cx="609600" cy="558800"/>
            <a:chOff x="-44" y="1473"/>
            <a:chExt cx="981" cy="1105"/>
          </a:xfrm>
        </p:grpSpPr>
        <p:pic>
          <p:nvPicPr>
            <p:cNvPr id="18240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8" name="Group 44"/>
          <p:cNvGrpSpPr>
            <a:grpSpLocks/>
          </p:cNvGrpSpPr>
          <p:nvPr/>
        </p:nvGrpSpPr>
        <p:grpSpPr bwMode="auto">
          <a:xfrm>
            <a:off x="6938963" y="2540000"/>
            <a:ext cx="609600" cy="558800"/>
            <a:chOff x="-44" y="1473"/>
            <a:chExt cx="981" cy="1105"/>
          </a:xfrm>
        </p:grpSpPr>
        <p:pic>
          <p:nvPicPr>
            <p:cNvPr id="18240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9" name="Group 44"/>
          <p:cNvGrpSpPr>
            <a:grpSpLocks/>
          </p:cNvGrpSpPr>
          <p:nvPr/>
        </p:nvGrpSpPr>
        <p:grpSpPr bwMode="auto">
          <a:xfrm>
            <a:off x="7802563" y="2357438"/>
            <a:ext cx="609600" cy="558800"/>
            <a:chOff x="-44" y="1473"/>
            <a:chExt cx="981" cy="1105"/>
          </a:xfrm>
        </p:grpSpPr>
        <p:pic>
          <p:nvPicPr>
            <p:cNvPr id="18240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2075" y="3695700"/>
            <a:ext cx="5334000" cy="2593975"/>
            <a:chOff x="3902075" y="3695700"/>
            <a:chExt cx="5334289" cy="2593975"/>
          </a:xfrm>
        </p:grpSpPr>
        <p:sp>
          <p:nvSpPr>
            <p:cNvPr id="182332" name="Cloud"/>
            <p:cNvSpPr>
              <a:spLocks noChangeAspect="1" noEditPoints="1" noChangeArrowheads="1"/>
            </p:cNvSpPr>
            <p:nvPr/>
          </p:nvSpPr>
          <p:spPr bwMode="auto">
            <a:xfrm>
              <a:off x="4560888" y="4090988"/>
              <a:ext cx="4516437" cy="12144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34" name="Rectangle 263"/>
            <p:cNvSpPr>
              <a:spLocks noChangeArrowheads="1"/>
            </p:cNvSpPr>
            <p:nvPr/>
          </p:nvSpPr>
          <p:spPr bwMode="auto">
            <a:xfrm>
              <a:off x="5135630" y="4583113"/>
              <a:ext cx="269890" cy="20478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3735" name="Rectangle 262"/>
            <p:cNvSpPr>
              <a:spLocks noChangeArrowheads="1"/>
            </p:cNvSpPr>
            <p:nvPr/>
          </p:nvSpPr>
          <p:spPr bwMode="auto">
            <a:xfrm>
              <a:off x="8064726" y="4811713"/>
              <a:ext cx="279415" cy="2381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2335" name="Line 61"/>
            <p:cNvSpPr>
              <a:spLocks noChangeShapeType="1"/>
            </p:cNvSpPr>
            <p:nvPr/>
          </p:nvSpPr>
          <p:spPr bwMode="auto">
            <a:xfrm flipH="1">
              <a:off x="4364038" y="4911725"/>
              <a:ext cx="90170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6" name="Line 62"/>
            <p:cNvSpPr>
              <a:spLocks noChangeShapeType="1"/>
            </p:cNvSpPr>
            <p:nvPr/>
          </p:nvSpPr>
          <p:spPr bwMode="auto">
            <a:xfrm flipH="1">
              <a:off x="4749800" y="4911725"/>
              <a:ext cx="80645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7" name="Line 63"/>
            <p:cNvSpPr>
              <a:spLocks noChangeShapeType="1"/>
            </p:cNvSpPr>
            <p:nvPr/>
          </p:nvSpPr>
          <p:spPr bwMode="auto">
            <a:xfrm flipH="1">
              <a:off x="5468938" y="4921250"/>
              <a:ext cx="684212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8" name="Text Box 72"/>
            <p:cNvSpPr txBox="1">
              <a:spLocks noChangeArrowheads="1"/>
            </p:cNvSpPr>
            <p:nvPr/>
          </p:nvSpPr>
          <p:spPr bwMode="auto">
            <a:xfrm>
              <a:off x="4354513" y="5832475"/>
              <a:ext cx="165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Electrical Engineering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1-8)</a:t>
              </a:r>
            </a:p>
          </p:txBody>
        </p:sp>
        <p:sp>
          <p:nvSpPr>
            <p:cNvPr id="182339" name="Text Box 45"/>
            <p:cNvSpPr txBox="1">
              <a:spLocks noChangeArrowheads="1"/>
            </p:cNvSpPr>
            <p:nvPr/>
          </p:nvSpPr>
          <p:spPr bwMode="auto">
            <a:xfrm>
              <a:off x="4903788" y="5256213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grpSp>
          <p:nvGrpSpPr>
            <p:cNvPr id="182340" name="Group 186"/>
            <p:cNvGrpSpPr>
              <a:grpSpLocks/>
            </p:cNvGrpSpPr>
            <p:nvPr/>
          </p:nvGrpSpPr>
          <p:grpSpPr bwMode="auto">
            <a:xfrm>
              <a:off x="5041900" y="4316413"/>
              <a:ext cx="1684338" cy="738187"/>
              <a:chOff x="3479" y="2610"/>
              <a:chExt cx="1061" cy="465"/>
            </a:xfrm>
          </p:grpSpPr>
          <p:sp>
            <p:nvSpPr>
              <p:cNvPr id="182385" name="Rectangle 80"/>
              <p:cNvSpPr>
                <a:spLocks noChangeArrowheads="1"/>
              </p:cNvSpPr>
              <p:nvPr/>
            </p:nvSpPr>
            <p:spPr bwMode="auto">
              <a:xfrm>
                <a:off x="3531" y="2914"/>
                <a:ext cx="183" cy="15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6" name="Rectangle 75"/>
              <p:cNvSpPr>
                <a:spLocks noChangeArrowheads="1"/>
              </p:cNvSpPr>
              <p:nvPr/>
            </p:nvSpPr>
            <p:spPr bwMode="auto">
              <a:xfrm>
                <a:off x="3711" y="2779"/>
                <a:ext cx="567" cy="28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7" name="Rectangle 2"/>
              <p:cNvSpPr>
                <a:spLocks noChangeArrowheads="1"/>
              </p:cNvSpPr>
              <p:nvPr/>
            </p:nvSpPr>
            <p:spPr bwMode="auto">
              <a:xfrm>
                <a:off x="3531" y="2774"/>
                <a:ext cx="745" cy="2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8" name="Line 3"/>
              <p:cNvSpPr>
                <a:spLocks noChangeShapeType="1"/>
              </p:cNvSpPr>
              <p:nvPr/>
            </p:nvSpPr>
            <p:spPr bwMode="auto">
              <a:xfrm>
                <a:off x="3532" y="2910"/>
                <a:ext cx="7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89" name="Text Box 6"/>
              <p:cNvSpPr txBox="1">
                <a:spLocks noChangeArrowheads="1"/>
              </p:cNvSpPr>
              <p:nvPr/>
            </p:nvSpPr>
            <p:spPr bwMode="auto">
              <a:xfrm>
                <a:off x="3479" y="274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2390" name="AutoShape 8"/>
              <p:cNvSpPr>
                <a:spLocks noChangeArrowheads="1"/>
              </p:cNvSpPr>
              <p:nvPr/>
            </p:nvSpPr>
            <p:spPr bwMode="auto">
              <a:xfrm>
                <a:off x="3513" y="2611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91" name="Freeform 10"/>
              <p:cNvSpPr>
                <a:spLocks/>
              </p:cNvSpPr>
              <p:nvPr/>
            </p:nvSpPr>
            <p:spPr bwMode="auto">
              <a:xfrm>
                <a:off x="3628" y="2639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2" name="Line 18"/>
              <p:cNvSpPr>
                <a:spLocks noChangeShapeType="1"/>
              </p:cNvSpPr>
              <p:nvPr/>
            </p:nvSpPr>
            <p:spPr bwMode="auto">
              <a:xfrm>
                <a:off x="3897" y="277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3" name="Line 21"/>
              <p:cNvSpPr>
                <a:spLocks noChangeShapeType="1"/>
              </p:cNvSpPr>
              <p:nvPr/>
            </p:nvSpPr>
            <p:spPr bwMode="auto">
              <a:xfrm>
                <a:off x="3714" y="2775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4" name="Line 22"/>
              <p:cNvSpPr>
                <a:spLocks noChangeShapeType="1"/>
              </p:cNvSpPr>
              <p:nvPr/>
            </p:nvSpPr>
            <p:spPr bwMode="auto">
              <a:xfrm>
                <a:off x="3531" y="2783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5" name="Line 23"/>
              <p:cNvSpPr>
                <a:spLocks noChangeShapeType="1"/>
              </p:cNvSpPr>
              <p:nvPr/>
            </p:nvSpPr>
            <p:spPr bwMode="auto">
              <a:xfrm>
                <a:off x="4074" y="2780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6" name="Text Box 26"/>
              <p:cNvSpPr txBox="1">
                <a:spLocks noChangeArrowheads="1"/>
              </p:cNvSpPr>
              <p:nvPr/>
            </p:nvSpPr>
            <p:spPr bwMode="auto">
              <a:xfrm>
                <a:off x="4034" y="2880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182397" name="Text Box 30"/>
              <p:cNvSpPr txBox="1">
                <a:spLocks noChangeArrowheads="1"/>
              </p:cNvSpPr>
              <p:nvPr/>
            </p:nvSpPr>
            <p:spPr bwMode="auto">
              <a:xfrm>
                <a:off x="3485" y="287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82398" name="Text Box 57"/>
              <p:cNvSpPr txBox="1">
                <a:spLocks noChangeArrowheads="1"/>
              </p:cNvSpPr>
              <p:nvPr/>
            </p:nvSpPr>
            <p:spPr bwMode="auto">
              <a:xfrm>
                <a:off x="4031" y="2745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182399" name="Oval 81"/>
              <p:cNvSpPr>
                <a:spLocks noChangeArrowheads="1"/>
              </p:cNvSpPr>
              <p:nvPr/>
            </p:nvSpPr>
            <p:spPr bwMode="auto">
              <a:xfrm>
                <a:off x="3604" y="2972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0" name="Oval 82"/>
              <p:cNvSpPr>
                <a:spLocks noChangeArrowheads="1"/>
              </p:cNvSpPr>
              <p:nvPr/>
            </p:nvSpPr>
            <p:spPr bwMode="auto">
              <a:xfrm>
                <a:off x="3788" y="2970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1" name="Oval 83"/>
              <p:cNvSpPr>
                <a:spLocks noChangeArrowheads="1"/>
              </p:cNvSpPr>
              <p:nvPr/>
            </p:nvSpPr>
            <p:spPr bwMode="auto">
              <a:xfrm>
                <a:off x="4158" y="297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2" name="Freeform 10"/>
              <p:cNvSpPr>
                <a:spLocks/>
              </p:cNvSpPr>
              <p:nvPr/>
            </p:nvSpPr>
            <p:spPr bwMode="auto">
              <a:xfrm flipV="1">
                <a:off x="3754" y="2639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403" name="Freeform 185"/>
              <p:cNvSpPr>
                <a:spLocks/>
              </p:cNvSpPr>
              <p:nvPr/>
            </p:nvSpPr>
            <p:spPr bwMode="auto">
              <a:xfrm>
                <a:off x="4274" y="2610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1" name="Group 210"/>
            <p:cNvGrpSpPr>
              <a:grpSpLocks/>
            </p:cNvGrpSpPr>
            <p:nvPr/>
          </p:nvGrpSpPr>
          <p:grpSpPr bwMode="auto">
            <a:xfrm>
              <a:off x="7080250" y="4318000"/>
              <a:ext cx="1698625" cy="742950"/>
              <a:chOff x="1003" y="3585"/>
              <a:chExt cx="1070" cy="468"/>
            </a:xfrm>
          </p:grpSpPr>
          <p:grpSp>
            <p:nvGrpSpPr>
              <p:cNvPr id="182366" name="Group 207"/>
              <p:cNvGrpSpPr>
                <a:grpSpLocks/>
              </p:cNvGrpSpPr>
              <p:nvPr/>
            </p:nvGrpSpPr>
            <p:grpSpPr bwMode="auto">
              <a:xfrm>
                <a:off x="1003" y="3723"/>
                <a:ext cx="796" cy="330"/>
                <a:chOff x="2444" y="3759"/>
                <a:chExt cx="796" cy="330"/>
              </a:xfrm>
            </p:grpSpPr>
            <p:sp>
              <p:nvSpPr>
                <p:cNvPr id="182373" name="Rectangle 77"/>
                <p:cNvSpPr>
                  <a:spLocks noChangeArrowheads="1"/>
                </p:cNvSpPr>
                <p:nvPr/>
              </p:nvSpPr>
              <p:spPr bwMode="auto">
                <a:xfrm>
                  <a:off x="3057" y="3793"/>
                  <a:ext cx="183" cy="1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4" name="Rectangle 76"/>
                <p:cNvSpPr>
                  <a:spLocks noChangeArrowheads="1"/>
                </p:cNvSpPr>
                <p:nvPr/>
              </p:nvSpPr>
              <p:spPr bwMode="auto">
                <a:xfrm>
                  <a:off x="2496" y="3796"/>
                  <a:ext cx="561" cy="28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5" name="Line 17"/>
                <p:cNvSpPr>
                  <a:spLocks noChangeShapeType="1"/>
                </p:cNvSpPr>
                <p:nvPr/>
              </p:nvSpPr>
              <p:spPr bwMode="auto">
                <a:xfrm>
                  <a:off x="2874" y="3797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6" name="Line 24"/>
                <p:cNvSpPr>
                  <a:spLocks noChangeShapeType="1"/>
                </p:cNvSpPr>
                <p:nvPr/>
              </p:nvSpPr>
              <p:spPr bwMode="auto">
                <a:xfrm>
                  <a:off x="2688" y="3794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7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791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56" y="3762"/>
                  <a:ext cx="15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18237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08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16</a:t>
                  </a:r>
                </a:p>
              </p:txBody>
            </p:sp>
            <p:sp>
              <p:nvSpPr>
                <p:cNvPr id="18238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44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10</a:t>
                  </a:r>
                </a:p>
              </p:txBody>
            </p:sp>
            <p:sp>
              <p:nvSpPr>
                <p:cNvPr id="18238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005" y="3759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182382" name="Oval 84"/>
                <p:cNvSpPr>
                  <a:spLocks noChangeArrowheads="1"/>
                </p:cNvSpPr>
                <p:nvPr/>
              </p:nvSpPr>
              <p:spPr bwMode="auto">
                <a:xfrm>
                  <a:off x="2588" y="3988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3" name="Oval 85"/>
                <p:cNvSpPr>
                  <a:spLocks noChangeArrowheads="1"/>
                </p:cNvSpPr>
                <p:nvPr/>
              </p:nvSpPr>
              <p:spPr bwMode="auto">
                <a:xfrm>
                  <a:off x="2580" y="3853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4" name="Oval 86"/>
                <p:cNvSpPr>
                  <a:spLocks noChangeArrowheads="1"/>
                </p:cNvSpPr>
                <p:nvPr/>
              </p:nvSpPr>
              <p:spPr bwMode="auto">
                <a:xfrm>
                  <a:off x="3131" y="3851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82367" name="AutoShape 8"/>
              <p:cNvSpPr>
                <a:spLocks noChangeArrowheads="1"/>
              </p:cNvSpPr>
              <p:nvPr/>
            </p:nvSpPr>
            <p:spPr bwMode="auto">
              <a:xfrm>
                <a:off x="1046" y="3586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68" name="Freeform 10"/>
              <p:cNvSpPr>
                <a:spLocks/>
              </p:cNvSpPr>
              <p:nvPr/>
            </p:nvSpPr>
            <p:spPr bwMode="auto">
              <a:xfrm>
                <a:off x="1161" y="3614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69" name="Freeform 10"/>
              <p:cNvSpPr>
                <a:spLocks/>
              </p:cNvSpPr>
              <p:nvPr/>
            </p:nvSpPr>
            <p:spPr bwMode="auto">
              <a:xfrm flipV="1">
                <a:off x="1287" y="3614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370" name="Freeform 206"/>
              <p:cNvSpPr>
                <a:spLocks/>
              </p:cNvSpPr>
              <p:nvPr/>
            </p:nvSpPr>
            <p:spPr bwMode="auto">
              <a:xfrm>
                <a:off x="1807" y="3585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2371" name="Freeform 208"/>
              <p:cNvSpPr>
                <a:spLocks/>
              </p:cNvSpPr>
              <p:nvPr/>
            </p:nvSpPr>
            <p:spPr bwMode="auto">
              <a:xfrm>
                <a:off x="1044" y="3747"/>
                <a:ext cx="762" cy="303"/>
              </a:xfrm>
              <a:custGeom>
                <a:avLst/>
                <a:gdLst>
                  <a:gd name="T0" fmla="*/ 0 w 762"/>
                  <a:gd name="T1" fmla="*/ 3 h 303"/>
                  <a:gd name="T2" fmla="*/ 0 w 762"/>
                  <a:gd name="T3" fmla="*/ 303 h 303"/>
                  <a:gd name="T4" fmla="*/ 762 w 762"/>
                  <a:gd name="T5" fmla="*/ 303 h 303"/>
                  <a:gd name="T6" fmla="*/ 762 w 762"/>
                  <a:gd name="T7" fmla="*/ 0 h 3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2" h="303">
                    <a:moveTo>
                      <a:pt x="0" y="3"/>
                    </a:moveTo>
                    <a:lnTo>
                      <a:pt x="0" y="303"/>
                    </a:lnTo>
                    <a:lnTo>
                      <a:pt x="762" y="303"/>
                    </a:lnTo>
                    <a:lnTo>
                      <a:pt x="762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3840" name="Line 209"/>
              <p:cNvSpPr>
                <a:spLocks noChangeShapeType="1"/>
              </p:cNvSpPr>
              <p:nvPr/>
            </p:nvSpPr>
            <p:spPr bwMode="auto">
              <a:xfrm flipV="1">
                <a:off x="1044" y="3888"/>
                <a:ext cx="768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82342" name="Text Box 64"/>
            <p:cNvSpPr txBox="1">
              <a:spLocks noChangeArrowheads="1"/>
            </p:cNvSpPr>
            <p:nvPr/>
          </p:nvSpPr>
          <p:spPr bwMode="auto">
            <a:xfrm>
              <a:off x="8037513" y="5297488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182343" name="Line 69"/>
            <p:cNvSpPr>
              <a:spLocks noChangeShapeType="1"/>
            </p:cNvSpPr>
            <p:nvPr/>
          </p:nvSpPr>
          <p:spPr bwMode="auto">
            <a:xfrm>
              <a:off x="7324725" y="4922838"/>
              <a:ext cx="101600" cy="37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4" name="Line 70"/>
            <p:cNvSpPr>
              <a:spLocks noChangeShapeType="1"/>
            </p:cNvSpPr>
            <p:nvPr/>
          </p:nvSpPr>
          <p:spPr bwMode="auto">
            <a:xfrm>
              <a:off x="7315200" y="4721225"/>
              <a:ext cx="479425" cy="60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5" name="Line 71"/>
            <p:cNvSpPr>
              <a:spLocks noChangeShapeType="1"/>
            </p:cNvSpPr>
            <p:nvPr/>
          </p:nvSpPr>
          <p:spPr bwMode="auto">
            <a:xfrm>
              <a:off x="8170863" y="4665663"/>
              <a:ext cx="514350" cy="484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6" name="Text Box 73"/>
            <p:cNvSpPr txBox="1">
              <a:spLocks noChangeArrowheads="1"/>
            </p:cNvSpPr>
            <p:nvPr/>
          </p:nvSpPr>
          <p:spPr bwMode="auto">
            <a:xfrm>
              <a:off x="7364413" y="5827713"/>
              <a:ext cx="14335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Computer Science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9-16)</a:t>
              </a:r>
            </a:p>
          </p:txBody>
        </p:sp>
        <p:sp>
          <p:nvSpPr>
            <p:cNvPr id="73796" name="Rectangle 211"/>
            <p:cNvSpPr>
              <a:spLocks noChangeArrowheads="1"/>
            </p:cNvSpPr>
            <p:nvPr/>
          </p:nvSpPr>
          <p:spPr bwMode="auto">
            <a:xfrm>
              <a:off x="4095760" y="3695700"/>
              <a:ext cx="5140604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None/>
                <a:defRPr/>
              </a:pP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… operates as </a:t>
              </a: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multiple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virtual switches</a:t>
              </a:r>
            </a:p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000" i="0" dirty="0">
                <a:solidFill>
                  <a:srgbClr val="000000"/>
                </a:solidFill>
                <a:latin typeface="Gill Sans MT" charset="0"/>
                <a:cs typeface="+mn-cs"/>
              </a:endParaRPr>
            </a:p>
          </p:txBody>
        </p:sp>
        <p:grpSp>
          <p:nvGrpSpPr>
            <p:cNvPr id="182348" name="Group 44"/>
            <p:cNvGrpSpPr>
              <a:grpSpLocks/>
            </p:cNvGrpSpPr>
            <p:nvPr/>
          </p:nvGrpSpPr>
          <p:grpSpPr bwMode="auto">
            <a:xfrm>
              <a:off x="3902075" y="5110163"/>
              <a:ext cx="609600" cy="558800"/>
              <a:chOff x="-44" y="1473"/>
              <a:chExt cx="981" cy="1105"/>
            </a:xfrm>
          </p:grpSpPr>
          <p:pic>
            <p:nvPicPr>
              <p:cNvPr id="18236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9" name="Group 44"/>
            <p:cNvGrpSpPr>
              <a:grpSpLocks/>
            </p:cNvGrpSpPr>
            <p:nvPr/>
          </p:nvGrpSpPr>
          <p:grpSpPr bwMode="auto">
            <a:xfrm>
              <a:off x="4429125" y="5202238"/>
              <a:ext cx="609600" cy="558800"/>
              <a:chOff x="-44" y="1473"/>
              <a:chExt cx="981" cy="1105"/>
            </a:xfrm>
          </p:grpSpPr>
          <p:pic>
            <p:nvPicPr>
              <p:cNvPr id="18236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0" name="Group 44"/>
            <p:cNvGrpSpPr>
              <a:grpSpLocks/>
            </p:cNvGrpSpPr>
            <p:nvPr/>
          </p:nvGrpSpPr>
          <p:grpSpPr bwMode="auto">
            <a:xfrm>
              <a:off x="5151438" y="5222875"/>
              <a:ext cx="609600" cy="558800"/>
              <a:chOff x="-44" y="1473"/>
              <a:chExt cx="981" cy="1105"/>
            </a:xfrm>
          </p:grpSpPr>
          <p:pic>
            <p:nvPicPr>
              <p:cNvPr id="18236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1" name="Group 44"/>
            <p:cNvGrpSpPr>
              <a:grpSpLocks/>
            </p:cNvGrpSpPr>
            <p:nvPr/>
          </p:nvGrpSpPr>
          <p:grpSpPr bwMode="auto">
            <a:xfrm>
              <a:off x="6969125" y="5253038"/>
              <a:ext cx="609600" cy="558800"/>
              <a:chOff x="-44" y="1473"/>
              <a:chExt cx="981" cy="1105"/>
            </a:xfrm>
          </p:grpSpPr>
          <p:pic>
            <p:nvPicPr>
              <p:cNvPr id="18235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2" name="Group 44"/>
            <p:cNvGrpSpPr>
              <a:grpSpLocks/>
            </p:cNvGrpSpPr>
            <p:nvPr/>
          </p:nvGrpSpPr>
          <p:grpSpPr bwMode="auto">
            <a:xfrm>
              <a:off x="7477125" y="5262563"/>
              <a:ext cx="609600" cy="558800"/>
              <a:chOff x="-44" y="1473"/>
              <a:chExt cx="981" cy="1105"/>
            </a:xfrm>
          </p:grpSpPr>
          <p:pic>
            <p:nvPicPr>
              <p:cNvPr id="18235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3" name="Group 44"/>
            <p:cNvGrpSpPr>
              <a:grpSpLocks/>
            </p:cNvGrpSpPr>
            <p:nvPr/>
          </p:nvGrpSpPr>
          <p:grpSpPr bwMode="auto">
            <a:xfrm>
              <a:off x="8340725" y="5080000"/>
              <a:ext cx="609600" cy="558800"/>
              <a:chOff x="-44" y="1473"/>
              <a:chExt cx="981" cy="1105"/>
            </a:xfrm>
          </p:grpSpPr>
          <p:pic>
            <p:nvPicPr>
              <p:cNvPr id="18235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2331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033463"/>
            <a:ext cx="16557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14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1885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115"/>
          <p:cNvSpPr>
            <a:spLocks noChangeArrowheads="1"/>
          </p:cNvSpPr>
          <p:nvPr/>
        </p:nvSpPr>
        <p:spPr bwMode="auto">
          <a:xfrm>
            <a:off x="7731125" y="306387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5657850" y="284797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Port-based VLAN</a:t>
            </a:r>
          </a:p>
        </p:txBody>
      </p:sp>
      <p:sp>
        <p:nvSpPr>
          <p:cNvPr id="183302" name="Rectangle 80"/>
          <p:cNvSpPr>
            <a:spLocks noChangeArrowheads="1"/>
          </p:cNvSpPr>
          <p:nvPr/>
        </p:nvSpPr>
        <p:spPr bwMode="auto">
          <a:xfrm>
            <a:off x="5649913" y="305752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3" name="Rectangle 77"/>
          <p:cNvSpPr>
            <a:spLocks noChangeArrowheads="1"/>
          </p:cNvSpPr>
          <p:nvPr/>
        </p:nvSpPr>
        <p:spPr bwMode="auto">
          <a:xfrm>
            <a:off x="7721600" y="283845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4" name="Rectangle 76"/>
          <p:cNvSpPr>
            <a:spLocks noChangeArrowheads="1"/>
          </p:cNvSpPr>
          <p:nvPr/>
        </p:nvSpPr>
        <p:spPr bwMode="auto">
          <a:xfrm>
            <a:off x="6831013" y="284321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5" name="Rectangle 75"/>
          <p:cNvSpPr>
            <a:spLocks noChangeArrowheads="1"/>
          </p:cNvSpPr>
          <p:nvPr/>
        </p:nvSpPr>
        <p:spPr bwMode="auto">
          <a:xfrm>
            <a:off x="5935663" y="284321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6" name="Rectangle 2"/>
          <p:cNvSpPr>
            <a:spLocks noChangeArrowheads="1"/>
          </p:cNvSpPr>
          <p:nvPr/>
        </p:nvSpPr>
        <p:spPr bwMode="auto">
          <a:xfrm>
            <a:off x="5649913" y="283527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7" name="Line 3"/>
          <p:cNvSpPr>
            <a:spLocks noChangeShapeType="1"/>
          </p:cNvSpPr>
          <p:nvPr/>
        </p:nvSpPr>
        <p:spPr bwMode="auto">
          <a:xfrm>
            <a:off x="5651500" y="305117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08" name="Text Box 6"/>
          <p:cNvSpPr txBox="1">
            <a:spLocks noChangeArrowheads="1"/>
          </p:cNvSpPr>
          <p:nvPr/>
        </p:nvSpPr>
        <p:spPr bwMode="auto">
          <a:xfrm>
            <a:off x="5567363" y="2794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3309" name="Line 7"/>
          <p:cNvSpPr>
            <a:spLocks noChangeShapeType="1"/>
          </p:cNvSpPr>
          <p:nvPr/>
        </p:nvSpPr>
        <p:spPr bwMode="auto">
          <a:xfrm>
            <a:off x="68310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0" name="AutoShape 8"/>
          <p:cNvSpPr>
            <a:spLocks noChangeArrowheads="1"/>
          </p:cNvSpPr>
          <p:nvPr/>
        </p:nvSpPr>
        <p:spPr bwMode="auto">
          <a:xfrm>
            <a:off x="5621338" y="257651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11" name="Freeform 9"/>
          <p:cNvSpPr>
            <a:spLocks/>
          </p:cNvSpPr>
          <p:nvPr/>
        </p:nvSpPr>
        <p:spPr bwMode="auto">
          <a:xfrm>
            <a:off x="8024813" y="257968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2" name="Freeform 10"/>
          <p:cNvSpPr>
            <a:spLocks/>
          </p:cNvSpPr>
          <p:nvPr/>
        </p:nvSpPr>
        <p:spPr bwMode="auto">
          <a:xfrm>
            <a:off x="6022975" y="262413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3" name="Freeform 11"/>
          <p:cNvSpPr>
            <a:spLocks/>
          </p:cNvSpPr>
          <p:nvPr/>
        </p:nvSpPr>
        <p:spPr bwMode="auto">
          <a:xfrm>
            <a:off x="6496050" y="262413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4" name="Line 17"/>
          <p:cNvSpPr>
            <a:spLocks noChangeShapeType="1"/>
          </p:cNvSpPr>
          <p:nvPr/>
        </p:nvSpPr>
        <p:spPr bwMode="auto">
          <a:xfrm>
            <a:off x="7431088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5" name="Line 18"/>
          <p:cNvSpPr>
            <a:spLocks noChangeShapeType="1"/>
          </p:cNvSpPr>
          <p:nvPr/>
        </p:nvSpPr>
        <p:spPr bwMode="auto">
          <a:xfrm>
            <a:off x="6230938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6" name="Line 21"/>
          <p:cNvSpPr>
            <a:spLocks noChangeShapeType="1"/>
          </p:cNvSpPr>
          <p:nvPr/>
        </p:nvSpPr>
        <p:spPr bwMode="auto">
          <a:xfrm>
            <a:off x="5940425" y="28368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7" name="Line 22"/>
          <p:cNvSpPr>
            <a:spLocks noChangeShapeType="1"/>
          </p:cNvSpPr>
          <p:nvPr/>
        </p:nvSpPr>
        <p:spPr bwMode="auto">
          <a:xfrm>
            <a:off x="5649913" y="2849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8" name="Line 23"/>
          <p:cNvSpPr>
            <a:spLocks noChangeShapeType="1"/>
          </p:cNvSpPr>
          <p:nvPr/>
        </p:nvSpPr>
        <p:spPr bwMode="auto">
          <a:xfrm>
            <a:off x="6511925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9" name="Line 24"/>
          <p:cNvSpPr>
            <a:spLocks noChangeShapeType="1"/>
          </p:cNvSpPr>
          <p:nvPr/>
        </p:nvSpPr>
        <p:spPr bwMode="auto">
          <a:xfrm>
            <a:off x="71358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0" name="Line 25"/>
          <p:cNvSpPr>
            <a:spLocks noChangeShapeType="1"/>
          </p:cNvSpPr>
          <p:nvPr/>
        </p:nvSpPr>
        <p:spPr bwMode="auto">
          <a:xfrm>
            <a:off x="7726363" y="28352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1" name="Text Box 26"/>
          <p:cNvSpPr txBox="1">
            <a:spLocks noChangeArrowheads="1"/>
          </p:cNvSpPr>
          <p:nvPr/>
        </p:nvSpPr>
        <p:spPr bwMode="auto">
          <a:xfrm>
            <a:off x="6448425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3322" name="Text Box 27"/>
          <p:cNvSpPr txBox="1">
            <a:spLocks noChangeArrowheads="1"/>
          </p:cNvSpPr>
          <p:nvPr/>
        </p:nvSpPr>
        <p:spPr bwMode="auto">
          <a:xfrm>
            <a:off x="676751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3323" name="Text Box 28"/>
          <p:cNvSpPr txBox="1">
            <a:spLocks noChangeArrowheads="1"/>
          </p:cNvSpPr>
          <p:nvPr/>
        </p:nvSpPr>
        <p:spPr bwMode="auto">
          <a:xfrm>
            <a:off x="764381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3324" name="Text Box 29"/>
          <p:cNvSpPr txBox="1">
            <a:spLocks noChangeArrowheads="1"/>
          </p:cNvSpPr>
          <p:nvPr/>
        </p:nvSpPr>
        <p:spPr bwMode="auto">
          <a:xfrm>
            <a:off x="674846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3325" name="Text Box 30"/>
          <p:cNvSpPr txBox="1">
            <a:spLocks noChangeArrowheads="1"/>
          </p:cNvSpPr>
          <p:nvPr/>
        </p:nvSpPr>
        <p:spPr bwMode="auto">
          <a:xfrm>
            <a:off x="5576888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3326" name="Text Box 57"/>
          <p:cNvSpPr txBox="1">
            <a:spLocks noChangeArrowheads="1"/>
          </p:cNvSpPr>
          <p:nvPr/>
        </p:nvSpPr>
        <p:spPr bwMode="auto">
          <a:xfrm>
            <a:off x="644366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3327" name="Line 61"/>
          <p:cNvSpPr>
            <a:spLocks noChangeShapeType="1"/>
          </p:cNvSpPr>
          <p:nvPr/>
        </p:nvSpPr>
        <p:spPr bwMode="auto">
          <a:xfrm flipH="1">
            <a:off x="4889500" y="317976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8" name="Line 62"/>
          <p:cNvSpPr>
            <a:spLocks noChangeShapeType="1"/>
          </p:cNvSpPr>
          <p:nvPr/>
        </p:nvSpPr>
        <p:spPr bwMode="auto">
          <a:xfrm flipH="1">
            <a:off x="5275263" y="317023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9" name="Line 63"/>
          <p:cNvSpPr>
            <a:spLocks noChangeShapeType="1"/>
          </p:cNvSpPr>
          <p:nvPr/>
        </p:nvSpPr>
        <p:spPr bwMode="auto">
          <a:xfrm flipH="1">
            <a:off x="5994400" y="318611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0" name="Text Box 64"/>
          <p:cNvSpPr txBox="1">
            <a:spLocks noChangeArrowheads="1"/>
          </p:cNvSpPr>
          <p:nvPr/>
        </p:nvSpPr>
        <p:spPr bwMode="auto">
          <a:xfrm>
            <a:off x="7715250" y="35480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3331" name="Line 69"/>
          <p:cNvSpPr>
            <a:spLocks noChangeShapeType="1"/>
          </p:cNvSpPr>
          <p:nvPr/>
        </p:nvSpPr>
        <p:spPr bwMode="auto">
          <a:xfrm>
            <a:off x="7002463" y="317341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2" name="Line 70"/>
          <p:cNvSpPr>
            <a:spLocks noChangeShapeType="1"/>
          </p:cNvSpPr>
          <p:nvPr/>
        </p:nvSpPr>
        <p:spPr bwMode="auto">
          <a:xfrm>
            <a:off x="6992938" y="297180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3" name="Line 71"/>
          <p:cNvSpPr>
            <a:spLocks noChangeShapeType="1"/>
          </p:cNvSpPr>
          <p:nvPr/>
        </p:nvSpPr>
        <p:spPr bwMode="auto">
          <a:xfrm>
            <a:off x="7848600" y="291623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4" name="Text Box 72"/>
          <p:cNvSpPr txBox="1">
            <a:spLocks noChangeArrowheads="1"/>
          </p:cNvSpPr>
          <p:nvPr/>
        </p:nvSpPr>
        <p:spPr bwMode="auto">
          <a:xfrm>
            <a:off x="4879975" y="409098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3335" name="Text Box 73"/>
          <p:cNvSpPr txBox="1">
            <a:spLocks noChangeArrowheads="1"/>
          </p:cNvSpPr>
          <p:nvPr/>
        </p:nvSpPr>
        <p:spPr bwMode="auto">
          <a:xfrm>
            <a:off x="7042150" y="407828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3336" name="Text Box 74"/>
          <p:cNvSpPr txBox="1">
            <a:spLocks noChangeArrowheads="1"/>
          </p:cNvSpPr>
          <p:nvPr/>
        </p:nvSpPr>
        <p:spPr bwMode="auto">
          <a:xfrm>
            <a:off x="7639050" y="27844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3337" name="Oval 81"/>
          <p:cNvSpPr>
            <a:spLocks noChangeArrowheads="1"/>
          </p:cNvSpPr>
          <p:nvPr/>
        </p:nvSpPr>
        <p:spPr bwMode="auto">
          <a:xfrm>
            <a:off x="5765800" y="31591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8" name="Oval 82"/>
          <p:cNvSpPr>
            <a:spLocks noChangeArrowheads="1"/>
          </p:cNvSpPr>
          <p:nvPr/>
        </p:nvSpPr>
        <p:spPr bwMode="auto">
          <a:xfrm>
            <a:off x="6057900" y="31464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9" name="Oval 83"/>
          <p:cNvSpPr>
            <a:spLocks noChangeArrowheads="1"/>
          </p:cNvSpPr>
          <p:nvPr/>
        </p:nvSpPr>
        <p:spPr bwMode="auto">
          <a:xfrm>
            <a:off x="6645275" y="315118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0" name="Oval 84"/>
          <p:cNvSpPr>
            <a:spLocks noChangeArrowheads="1"/>
          </p:cNvSpPr>
          <p:nvPr/>
        </p:nvSpPr>
        <p:spPr bwMode="auto">
          <a:xfrm>
            <a:off x="6977063" y="314801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1" name="Oval 85"/>
          <p:cNvSpPr>
            <a:spLocks noChangeArrowheads="1"/>
          </p:cNvSpPr>
          <p:nvPr/>
        </p:nvSpPr>
        <p:spPr bwMode="auto">
          <a:xfrm>
            <a:off x="6964363" y="293370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2" name="Oval 86"/>
          <p:cNvSpPr>
            <a:spLocks noChangeArrowheads="1"/>
          </p:cNvSpPr>
          <p:nvPr/>
        </p:nvSpPr>
        <p:spPr bwMode="auto">
          <a:xfrm>
            <a:off x="7839075" y="29305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3" name="Text Box 45"/>
          <p:cNvSpPr txBox="1">
            <a:spLocks noChangeArrowheads="1"/>
          </p:cNvSpPr>
          <p:nvPr/>
        </p:nvSpPr>
        <p:spPr bwMode="auto">
          <a:xfrm>
            <a:off x="5429250" y="35242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4801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312738" y="1309688"/>
            <a:ext cx="4249737" cy="1763712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traffic isolation: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frames to/from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 can </a:t>
            </a:r>
            <a:r>
              <a:rPr lang="en-US" sz="2400" i="1" dirty="0">
                <a:latin typeface="Gill Sans MT" charset="0"/>
                <a:cs typeface="+mn-cs"/>
              </a:rPr>
              <a:t>only</a:t>
            </a:r>
            <a:r>
              <a:rPr lang="en-US" sz="2400" dirty="0">
                <a:latin typeface="Gill Sans MT" charset="0"/>
                <a:cs typeface="+mn-cs"/>
              </a:rPr>
              <a:t> reach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can also define VLAN based on MAC addresses of endpoints, rather than switch port</a:t>
            </a:r>
          </a:p>
        </p:txBody>
      </p:sp>
      <p:sp>
        <p:nvSpPr>
          <p:cNvPr id="691317" name="Rectangle 117"/>
          <p:cNvSpPr>
            <a:spLocks noChangeArrowheads="1"/>
          </p:cNvSpPr>
          <p:nvPr/>
        </p:nvSpPr>
        <p:spPr bwMode="auto">
          <a:xfrm>
            <a:off x="285750" y="3286125"/>
            <a:ext cx="4060825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dynamic membership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ports can be dynamically assigned among VLANs</a:t>
            </a:r>
          </a:p>
        </p:txBody>
      </p:sp>
      <p:sp>
        <p:nvSpPr>
          <p:cNvPr id="691342" name="Text Box 142"/>
          <p:cNvSpPr txBox="1">
            <a:spLocks noChangeArrowheads="1"/>
          </p:cNvSpPr>
          <p:nvPr/>
        </p:nvSpPr>
        <p:spPr bwMode="auto">
          <a:xfrm>
            <a:off x="6656388" y="1162050"/>
            <a:ext cx="78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grpSp>
        <p:nvGrpSpPr>
          <p:cNvPr id="691350" name="Group 150"/>
          <p:cNvGrpSpPr>
            <a:grpSpLocks/>
          </p:cNvGrpSpPr>
          <p:nvPr/>
        </p:nvGrpSpPr>
        <p:grpSpPr bwMode="auto">
          <a:xfrm>
            <a:off x="320675" y="1531938"/>
            <a:ext cx="7010400" cy="4608512"/>
            <a:chOff x="202" y="965"/>
            <a:chExt cx="4416" cy="2903"/>
          </a:xfrm>
        </p:grpSpPr>
        <p:sp>
          <p:nvSpPr>
            <p:cNvPr id="74832" name="Rectangle 124"/>
            <p:cNvSpPr>
              <a:spLocks noChangeArrowheads="1"/>
            </p:cNvSpPr>
            <p:nvPr/>
          </p:nvSpPr>
          <p:spPr bwMode="auto">
            <a:xfrm>
              <a:off x="202" y="2852"/>
              <a:ext cx="3148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forwarding between VLANS: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done via routing (just as with separate switches)</a:t>
              </a:r>
            </a:p>
            <a:p>
              <a:pPr marL="681038" lvl="1" indent="-223838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/>
                <a:buChar char="•"/>
                <a:defRPr/>
              </a:pPr>
              <a:r>
                <a:rPr lang="en-US" sz="20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in practice vendors sell combined switches plus routers</a:t>
              </a:r>
            </a:p>
          </p:txBody>
        </p:sp>
        <p:grpSp>
          <p:nvGrpSpPr>
            <p:cNvPr id="183376" name="Group 149"/>
            <p:cNvGrpSpPr>
              <a:grpSpLocks/>
            </p:cNvGrpSpPr>
            <p:nvPr/>
          </p:nvGrpSpPr>
          <p:grpSpPr bwMode="auto">
            <a:xfrm>
              <a:off x="3939" y="965"/>
              <a:ext cx="679" cy="910"/>
              <a:chOff x="3939" y="965"/>
              <a:chExt cx="679" cy="910"/>
            </a:xfrm>
          </p:grpSpPr>
          <p:grpSp>
            <p:nvGrpSpPr>
              <p:cNvPr id="183377" name="Group 126"/>
              <p:cNvGrpSpPr>
                <a:grpSpLocks/>
              </p:cNvGrpSpPr>
              <p:nvPr/>
            </p:nvGrpSpPr>
            <p:grpSpPr bwMode="auto">
              <a:xfrm>
                <a:off x="4259" y="965"/>
                <a:ext cx="359" cy="180"/>
                <a:chOff x="533" y="321"/>
                <a:chExt cx="359" cy="180"/>
              </a:xfrm>
            </p:grpSpPr>
            <p:grpSp>
              <p:nvGrpSpPr>
                <p:cNvPr id="183384" name="Group 127"/>
                <p:cNvGrpSpPr>
                  <a:grpSpLocks/>
                </p:cNvGrpSpPr>
                <p:nvPr/>
              </p:nvGrpSpPr>
              <p:grpSpPr bwMode="auto">
                <a:xfrm>
                  <a:off x="533" y="321"/>
                  <a:ext cx="359" cy="180"/>
                  <a:chOff x="1009" y="655"/>
                  <a:chExt cx="359" cy="180"/>
                </a:xfrm>
              </p:grpSpPr>
              <p:sp>
                <p:nvSpPr>
                  <p:cNvPr id="74843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35"/>
                    <a:ext cx="356" cy="10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7484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012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6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27"/>
                    <a:ext cx="353" cy="61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Times New Roman" charset="0"/>
                      <a:cs typeface="+mn-cs"/>
                    </a:endParaRPr>
                  </a:p>
                </p:txBody>
              </p:sp>
              <p:sp>
                <p:nvSpPr>
                  <p:cNvPr id="7484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1009" y="655"/>
                    <a:ext cx="356" cy="11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grpSp>
                <p:nvGrpSpPr>
                  <p:cNvPr id="18339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095" y="681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3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4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5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83392" name="Group 137"/>
                  <p:cNvGrpSpPr>
                    <a:grpSpLocks/>
                  </p:cNvGrpSpPr>
                  <p:nvPr/>
                </p:nvGrpSpPr>
                <p:grpSpPr bwMode="auto">
                  <a:xfrm flipV="1">
                    <a:off x="1095" y="680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0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1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2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4842" name="Line 141"/>
                <p:cNvSpPr>
                  <a:spLocks noChangeShapeType="1"/>
                </p:cNvSpPr>
                <p:nvPr/>
              </p:nvSpPr>
              <p:spPr bwMode="auto">
                <a:xfrm>
                  <a:off x="535" y="368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83378" name="Oval 85"/>
              <p:cNvSpPr>
                <a:spLocks noChangeArrowheads="1"/>
              </p:cNvSpPr>
              <p:nvPr/>
            </p:nvSpPr>
            <p:spPr bwMode="auto">
              <a:xfrm>
                <a:off x="4180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3379" name="Oval 85"/>
              <p:cNvSpPr>
                <a:spLocks noChangeArrowheads="1"/>
              </p:cNvSpPr>
              <p:nvPr/>
            </p:nvSpPr>
            <p:spPr bwMode="auto">
              <a:xfrm>
                <a:off x="4567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4837" name="Line 145"/>
              <p:cNvSpPr>
                <a:spLocks noChangeShapeType="1"/>
              </p:cNvSpPr>
              <p:nvPr/>
            </p:nvSpPr>
            <p:spPr bwMode="auto">
              <a:xfrm flipV="1">
                <a:off x="4188" y="1143"/>
                <a:ext cx="159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8" name="Line 146"/>
              <p:cNvSpPr>
                <a:spLocks noChangeShapeType="1"/>
              </p:cNvSpPr>
              <p:nvPr/>
            </p:nvSpPr>
            <p:spPr bwMode="auto">
              <a:xfrm flipH="1" flipV="1">
                <a:off x="4469" y="1148"/>
                <a:ext cx="112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9" name="Line 147"/>
              <p:cNvSpPr>
                <a:spLocks noChangeShapeType="1"/>
              </p:cNvSpPr>
              <p:nvPr/>
            </p:nvSpPr>
            <p:spPr bwMode="auto">
              <a:xfrm>
                <a:off x="4101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40" name="Line 148"/>
              <p:cNvSpPr>
                <a:spLocks noChangeShapeType="1"/>
              </p:cNvSpPr>
              <p:nvPr/>
            </p:nvSpPr>
            <p:spPr bwMode="auto">
              <a:xfrm>
                <a:off x="3939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83348" name="Group 44"/>
          <p:cNvGrpSpPr>
            <a:grpSpLocks/>
          </p:cNvGrpSpPr>
          <p:nvPr/>
        </p:nvGrpSpPr>
        <p:grpSpPr bwMode="auto">
          <a:xfrm>
            <a:off x="4276725" y="3343275"/>
            <a:ext cx="722313" cy="598488"/>
            <a:chOff x="-44" y="1473"/>
            <a:chExt cx="981" cy="1105"/>
          </a:xfrm>
        </p:grpSpPr>
        <p:pic>
          <p:nvPicPr>
            <p:cNvPr id="183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49" name="Group 44"/>
          <p:cNvGrpSpPr>
            <a:grpSpLocks/>
          </p:cNvGrpSpPr>
          <p:nvPr/>
        </p:nvGrpSpPr>
        <p:grpSpPr bwMode="auto">
          <a:xfrm>
            <a:off x="4724400" y="3495675"/>
            <a:ext cx="720725" cy="598488"/>
            <a:chOff x="-44" y="1473"/>
            <a:chExt cx="981" cy="1105"/>
          </a:xfrm>
        </p:grpSpPr>
        <p:pic>
          <p:nvPicPr>
            <p:cNvPr id="18337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0" name="Group 44"/>
          <p:cNvGrpSpPr>
            <a:grpSpLocks/>
          </p:cNvGrpSpPr>
          <p:nvPr/>
        </p:nvGrpSpPr>
        <p:grpSpPr bwMode="auto">
          <a:xfrm>
            <a:off x="5486400" y="3454400"/>
            <a:ext cx="720725" cy="600075"/>
            <a:chOff x="-44" y="1473"/>
            <a:chExt cx="981" cy="1105"/>
          </a:xfrm>
        </p:grpSpPr>
        <p:pic>
          <p:nvPicPr>
            <p:cNvPr id="18336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1" name="Group 44"/>
          <p:cNvGrpSpPr>
            <a:grpSpLocks/>
          </p:cNvGrpSpPr>
          <p:nvPr/>
        </p:nvGrpSpPr>
        <p:grpSpPr bwMode="auto">
          <a:xfrm>
            <a:off x="6492875" y="3444875"/>
            <a:ext cx="720725" cy="598488"/>
            <a:chOff x="-44" y="1473"/>
            <a:chExt cx="981" cy="1105"/>
          </a:xfrm>
        </p:grpSpPr>
        <p:pic>
          <p:nvPicPr>
            <p:cNvPr id="18336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2" name="Group 44"/>
          <p:cNvGrpSpPr>
            <a:grpSpLocks/>
          </p:cNvGrpSpPr>
          <p:nvPr/>
        </p:nvGrpSpPr>
        <p:grpSpPr bwMode="auto">
          <a:xfrm>
            <a:off x="7061200" y="3454400"/>
            <a:ext cx="720725" cy="600075"/>
            <a:chOff x="-44" y="1473"/>
            <a:chExt cx="981" cy="1105"/>
          </a:xfrm>
        </p:grpSpPr>
        <p:pic>
          <p:nvPicPr>
            <p:cNvPr id="18336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3" name="Group 44"/>
          <p:cNvGrpSpPr>
            <a:grpSpLocks/>
          </p:cNvGrpSpPr>
          <p:nvPr/>
        </p:nvGrpSpPr>
        <p:grpSpPr bwMode="auto">
          <a:xfrm>
            <a:off x="7915275" y="3302000"/>
            <a:ext cx="720725" cy="600075"/>
            <a:chOff x="-44" y="1473"/>
            <a:chExt cx="981" cy="1105"/>
          </a:xfrm>
        </p:grpSpPr>
        <p:pic>
          <p:nvPicPr>
            <p:cNvPr id="18336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64075" y="2549525"/>
            <a:ext cx="1550988" cy="600075"/>
            <a:chOff x="4907280" y="294640"/>
            <a:chExt cx="1551062" cy="599440"/>
          </a:xfrm>
        </p:grpSpPr>
        <p:sp>
          <p:nvSpPr>
            <p:cNvPr id="74814" name="Rectangle 118"/>
            <p:cNvSpPr>
              <a:spLocks noChangeArrowheads="1"/>
            </p:cNvSpPr>
            <p:nvPr/>
          </p:nvSpPr>
          <p:spPr bwMode="auto">
            <a:xfrm>
              <a:off x="6178929" y="589603"/>
              <a:ext cx="279413" cy="2061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4815" name="Line 120"/>
            <p:cNvSpPr>
              <a:spLocks noChangeShapeType="1"/>
            </p:cNvSpPr>
            <p:nvPr/>
          </p:nvSpPr>
          <p:spPr bwMode="auto">
            <a:xfrm flipH="1" flipV="1">
              <a:off x="5507384" y="507140"/>
              <a:ext cx="793788" cy="209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359" name="Oval 82"/>
            <p:cNvSpPr>
              <a:spLocks noChangeArrowheads="1"/>
            </p:cNvSpPr>
            <p:nvPr/>
          </p:nvSpPr>
          <p:spPr bwMode="auto">
            <a:xfrm>
              <a:off x="6282127" y="684530"/>
              <a:ext cx="42863" cy="47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3360" name="Group 44"/>
            <p:cNvGrpSpPr>
              <a:grpSpLocks/>
            </p:cNvGrpSpPr>
            <p:nvPr/>
          </p:nvGrpSpPr>
          <p:grpSpPr bwMode="auto">
            <a:xfrm>
              <a:off x="4907280" y="294640"/>
              <a:ext cx="721360" cy="599440"/>
              <a:chOff x="-44" y="1473"/>
              <a:chExt cx="981" cy="1105"/>
            </a:xfrm>
          </p:grpSpPr>
          <p:pic>
            <p:nvPicPr>
              <p:cNvPr id="18336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336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3356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663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0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106" name="Group 347"/>
          <p:cNvGrpSpPr>
            <a:grpSpLocks/>
          </p:cNvGrpSpPr>
          <p:nvPr/>
        </p:nvGrpSpPr>
        <p:grpSpPr bwMode="auto">
          <a:xfrm>
            <a:off x="6700819" y="1533219"/>
            <a:ext cx="681857" cy="351801"/>
            <a:chOff x="1871277" y="1576300"/>
            <a:chExt cx="1128371" cy="437861"/>
          </a:xfrm>
        </p:grpSpPr>
        <p:sp>
          <p:nvSpPr>
            <p:cNvPr id="107" name="Oval 10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4" name="Straight Connector 113"/>
            <p:cNvCxnSpPr>
              <a:endCxn id="10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48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317" grpId="0"/>
      <p:bldP spid="6913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111"/>
          <p:cNvSpPr>
            <a:spLocks noChangeArrowheads="1"/>
          </p:cNvSpPr>
          <p:nvPr/>
        </p:nvSpPr>
        <p:spPr bwMode="auto">
          <a:xfrm>
            <a:off x="3414713" y="2103438"/>
            <a:ext cx="279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24" name="Rectangle 77"/>
          <p:cNvSpPr>
            <a:spLocks noChangeArrowheads="1"/>
          </p:cNvSpPr>
          <p:nvPr/>
        </p:nvSpPr>
        <p:spPr bwMode="auto">
          <a:xfrm>
            <a:off x="6591300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5" name="Rectangle 77"/>
          <p:cNvSpPr>
            <a:spLocks noChangeArrowheads="1"/>
          </p:cNvSpPr>
          <p:nvPr/>
        </p:nvSpPr>
        <p:spPr bwMode="auto">
          <a:xfrm>
            <a:off x="6881813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6" name="Rectangle 77"/>
          <p:cNvSpPr>
            <a:spLocks noChangeArrowheads="1"/>
          </p:cNvSpPr>
          <p:nvPr/>
        </p:nvSpPr>
        <p:spPr bwMode="auto">
          <a:xfrm>
            <a:off x="6300788" y="2112963"/>
            <a:ext cx="276225" cy="2333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Rectangle 157"/>
          <p:cNvSpPr>
            <a:spLocks noChangeArrowheads="1"/>
          </p:cNvSpPr>
          <p:nvPr/>
        </p:nvSpPr>
        <p:spPr bwMode="auto">
          <a:xfrm>
            <a:off x="6300788" y="1881188"/>
            <a:ext cx="280987" cy="21431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5" name="Rectangle 156"/>
          <p:cNvSpPr>
            <a:spLocks noChangeArrowheads="1"/>
          </p:cNvSpPr>
          <p:nvPr/>
        </p:nvSpPr>
        <p:spPr bwMode="auto">
          <a:xfrm>
            <a:off x="5972175" y="2105025"/>
            <a:ext cx="309563" cy="2333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VLANS spanning multiple switches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3971925"/>
            <a:ext cx="8296275" cy="2687638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trunk port: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carries frames between VLANS defined over multiple physical switches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frames forwarded within VLAN between switches can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be vanilla 802.1 frames (must carry VLAN ID info)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802.1q protocol adds/removed additional header fields for frames forwarded between trunk ports</a:t>
            </a:r>
          </a:p>
        </p:txBody>
      </p:sp>
      <p:sp>
        <p:nvSpPr>
          <p:cNvPr id="75788" name="Rectangle 62"/>
          <p:cNvSpPr>
            <a:spLocks noChangeArrowheads="1"/>
          </p:cNvSpPr>
          <p:nvPr/>
        </p:nvSpPr>
        <p:spPr bwMode="auto">
          <a:xfrm>
            <a:off x="1341438" y="1887538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32" name="Rectangle 80"/>
          <p:cNvSpPr>
            <a:spLocks noChangeArrowheads="1"/>
          </p:cNvSpPr>
          <p:nvPr/>
        </p:nvSpPr>
        <p:spPr bwMode="auto">
          <a:xfrm>
            <a:off x="1333500" y="2097088"/>
            <a:ext cx="290513" cy="2428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3" name="Rectangle 77"/>
          <p:cNvSpPr>
            <a:spLocks noChangeArrowheads="1"/>
          </p:cNvSpPr>
          <p:nvPr/>
        </p:nvSpPr>
        <p:spPr bwMode="auto">
          <a:xfrm>
            <a:off x="3405188" y="1878013"/>
            <a:ext cx="290512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4" name="Rectangle 76"/>
          <p:cNvSpPr>
            <a:spLocks noChangeArrowheads="1"/>
          </p:cNvSpPr>
          <p:nvPr/>
        </p:nvSpPr>
        <p:spPr bwMode="auto">
          <a:xfrm>
            <a:off x="2514600" y="1882775"/>
            <a:ext cx="8905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5" name="Rectangle 75"/>
          <p:cNvSpPr>
            <a:spLocks noChangeArrowheads="1"/>
          </p:cNvSpPr>
          <p:nvPr/>
        </p:nvSpPr>
        <p:spPr bwMode="auto">
          <a:xfrm>
            <a:off x="1619250" y="1882775"/>
            <a:ext cx="900113" cy="45243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6" name="Rectangle 2"/>
          <p:cNvSpPr>
            <a:spLocks noChangeArrowheads="1"/>
          </p:cNvSpPr>
          <p:nvPr/>
        </p:nvSpPr>
        <p:spPr bwMode="auto">
          <a:xfrm>
            <a:off x="1333500" y="1874838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7" name="Line 3"/>
          <p:cNvSpPr>
            <a:spLocks noChangeShapeType="1"/>
          </p:cNvSpPr>
          <p:nvPr/>
        </p:nvSpPr>
        <p:spPr bwMode="auto">
          <a:xfrm>
            <a:off x="1335088" y="2090738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38" name="Text Box 6"/>
          <p:cNvSpPr txBox="1">
            <a:spLocks noChangeArrowheads="1"/>
          </p:cNvSpPr>
          <p:nvPr/>
        </p:nvSpPr>
        <p:spPr bwMode="auto">
          <a:xfrm>
            <a:off x="1250950" y="1833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4339" name="Line 7"/>
          <p:cNvSpPr>
            <a:spLocks noChangeShapeType="1"/>
          </p:cNvSpPr>
          <p:nvPr/>
        </p:nvSpPr>
        <p:spPr bwMode="auto">
          <a:xfrm>
            <a:off x="25146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0" name="AutoShape 8"/>
          <p:cNvSpPr>
            <a:spLocks noChangeArrowheads="1"/>
          </p:cNvSpPr>
          <p:nvPr/>
        </p:nvSpPr>
        <p:spPr bwMode="auto">
          <a:xfrm>
            <a:off x="1304925" y="161607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41" name="Freeform 9"/>
          <p:cNvSpPr>
            <a:spLocks/>
          </p:cNvSpPr>
          <p:nvPr/>
        </p:nvSpPr>
        <p:spPr bwMode="auto">
          <a:xfrm>
            <a:off x="3708400" y="1619250"/>
            <a:ext cx="763588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2" name="Freeform 10"/>
          <p:cNvSpPr>
            <a:spLocks/>
          </p:cNvSpPr>
          <p:nvPr/>
        </p:nvSpPr>
        <p:spPr bwMode="auto">
          <a:xfrm>
            <a:off x="1706563" y="1663700"/>
            <a:ext cx="2228850" cy="150813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3" name="Freeform 11"/>
          <p:cNvSpPr>
            <a:spLocks/>
          </p:cNvSpPr>
          <p:nvPr/>
        </p:nvSpPr>
        <p:spPr bwMode="auto">
          <a:xfrm>
            <a:off x="2179638" y="1663700"/>
            <a:ext cx="1420812" cy="166688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4" name="Line 17"/>
          <p:cNvSpPr>
            <a:spLocks noChangeShapeType="1"/>
          </p:cNvSpPr>
          <p:nvPr/>
        </p:nvSpPr>
        <p:spPr bwMode="auto">
          <a:xfrm>
            <a:off x="3114675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5" name="Line 18"/>
          <p:cNvSpPr>
            <a:spLocks noChangeShapeType="1"/>
          </p:cNvSpPr>
          <p:nvPr/>
        </p:nvSpPr>
        <p:spPr bwMode="auto">
          <a:xfrm>
            <a:off x="1914525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6" name="Line 21"/>
          <p:cNvSpPr>
            <a:spLocks noChangeShapeType="1"/>
          </p:cNvSpPr>
          <p:nvPr/>
        </p:nvSpPr>
        <p:spPr bwMode="auto">
          <a:xfrm>
            <a:off x="1624013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7" name="Line 22"/>
          <p:cNvSpPr>
            <a:spLocks noChangeShapeType="1"/>
          </p:cNvSpPr>
          <p:nvPr/>
        </p:nvSpPr>
        <p:spPr bwMode="auto">
          <a:xfrm>
            <a:off x="1333500" y="18891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8" name="Line 23"/>
          <p:cNvSpPr>
            <a:spLocks noChangeShapeType="1"/>
          </p:cNvSpPr>
          <p:nvPr/>
        </p:nvSpPr>
        <p:spPr bwMode="auto">
          <a:xfrm>
            <a:off x="2195513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9" name="Line 24"/>
          <p:cNvSpPr>
            <a:spLocks noChangeShapeType="1"/>
          </p:cNvSpPr>
          <p:nvPr/>
        </p:nvSpPr>
        <p:spPr bwMode="auto">
          <a:xfrm>
            <a:off x="28194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0" name="Line 25"/>
          <p:cNvSpPr>
            <a:spLocks noChangeShapeType="1"/>
          </p:cNvSpPr>
          <p:nvPr/>
        </p:nvSpPr>
        <p:spPr bwMode="auto">
          <a:xfrm>
            <a:off x="3409950" y="18748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1" name="Text Box 26"/>
          <p:cNvSpPr txBox="1">
            <a:spLocks noChangeArrowheads="1"/>
          </p:cNvSpPr>
          <p:nvPr/>
        </p:nvSpPr>
        <p:spPr bwMode="auto">
          <a:xfrm>
            <a:off x="2132013" y="204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4352" name="Text Box 27"/>
          <p:cNvSpPr txBox="1">
            <a:spLocks noChangeArrowheads="1"/>
          </p:cNvSpPr>
          <p:nvPr/>
        </p:nvSpPr>
        <p:spPr bwMode="auto">
          <a:xfrm>
            <a:off x="245110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4353" name="Text Box 29"/>
          <p:cNvSpPr txBox="1">
            <a:spLocks noChangeArrowheads="1"/>
          </p:cNvSpPr>
          <p:nvPr/>
        </p:nvSpPr>
        <p:spPr bwMode="auto">
          <a:xfrm>
            <a:off x="2432050" y="20478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4354" name="Text Box 30"/>
          <p:cNvSpPr txBox="1">
            <a:spLocks noChangeArrowheads="1"/>
          </p:cNvSpPr>
          <p:nvPr/>
        </p:nvSpPr>
        <p:spPr bwMode="auto">
          <a:xfrm>
            <a:off x="1260475" y="20335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55" name="Text Box 57"/>
          <p:cNvSpPr txBox="1">
            <a:spLocks noChangeArrowheads="1"/>
          </p:cNvSpPr>
          <p:nvPr/>
        </p:nvSpPr>
        <p:spPr bwMode="auto">
          <a:xfrm>
            <a:off x="212725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56" name="Line 61"/>
          <p:cNvSpPr>
            <a:spLocks noChangeShapeType="1"/>
          </p:cNvSpPr>
          <p:nvPr/>
        </p:nvSpPr>
        <p:spPr bwMode="auto">
          <a:xfrm flipH="1">
            <a:off x="573088" y="2209800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7" name="Line 62"/>
          <p:cNvSpPr>
            <a:spLocks noChangeShapeType="1"/>
          </p:cNvSpPr>
          <p:nvPr/>
        </p:nvSpPr>
        <p:spPr bwMode="auto">
          <a:xfrm flipH="1">
            <a:off x="958850" y="2209800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8" name="Line 63"/>
          <p:cNvSpPr>
            <a:spLocks noChangeShapeType="1"/>
          </p:cNvSpPr>
          <p:nvPr/>
        </p:nvSpPr>
        <p:spPr bwMode="auto">
          <a:xfrm flipH="1">
            <a:off x="1677988" y="2225675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9" name="Text Box 64"/>
          <p:cNvSpPr txBox="1">
            <a:spLocks noChangeArrowheads="1"/>
          </p:cNvSpPr>
          <p:nvPr/>
        </p:nvSpPr>
        <p:spPr bwMode="auto">
          <a:xfrm>
            <a:off x="3398838" y="25876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4360" name="Line 69"/>
          <p:cNvSpPr>
            <a:spLocks noChangeShapeType="1"/>
          </p:cNvSpPr>
          <p:nvPr/>
        </p:nvSpPr>
        <p:spPr bwMode="auto">
          <a:xfrm>
            <a:off x="2686050" y="2212975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1" name="Line 70"/>
          <p:cNvSpPr>
            <a:spLocks noChangeShapeType="1"/>
          </p:cNvSpPr>
          <p:nvPr/>
        </p:nvSpPr>
        <p:spPr bwMode="auto">
          <a:xfrm>
            <a:off x="2676525" y="2011363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2" name="Line 71"/>
          <p:cNvSpPr>
            <a:spLocks noChangeShapeType="1"/>
          </p:cNvSpPr>
          <p:nvPr/>
        </p:nvSpPr>
        <p:spPr bwMode="auto">
          <a:xfrm>
            <a:off x="3532188" y="1955800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3" name="Text Box 72"/>
          <p:cNvSpPr txBox="1">
            <a:spLocks noChangeArrowheads="1"/>
          </p:cNvSpPr>
          <p:nvPr/>
        </p:nvSpPr>
        <p:spPr bwMode="auto">
          <a:xfrm>
            <a:off x="563563" y="3130550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4364" name="Text Box 73"/>
          <p:cNvSpPr txBox="1">
            <a:spLocks noChangeArrowheads="1"/>
          </p:cNvSpPr>
          <p:nvPr/>
        </p:nvSpPr>
        <p:spPr bwMode="auto">
          <a:xfrm>
            <a:off x="2725738" y="3117850"/>
            <a:ext cx="143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4365" name="Text Box 74"/>
          <p:cNvSpPr txBox="1">
            <a:spLocks noChangeArrowheads="1"/>
          </p:cNvSpPr>
          <p:nvPr/>
        </p:nvSpPr>
        <p:spPr bwMode="auto">
          <a:xfrm>
            <a:off x="3322638" y="1824038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4366" name="Oval 81"/>
          <p:cNvSpPr>
            <a:spLocks noChangeArrowheads="1"/>
          </p:cNvSpPr>
          <p:nvPr/>
        </p:nvSpPr>
        <p:spPr bwMode="auto">
          <a:xfrm>
            <a:off x="144938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7" name="Oval 82"/>
          <p:cNvSpPr>
            <a:spLocks noChangeArrowheads="1"/>
          </p:cNvSpPr>
          <p:nvPr/>
        </p:nvSpPr>
        <p:spPr bwMode="auto">
          <a:xfrm>
            <a:off x="1741488" y="21859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8" name="Oval 83"/>
          <p:cNvSpPr>
            <a:spLocks noChangeArrowheads="1"/>
          </p:cNvSpPr>
          <p:nvPr/>
        </p:nvSpPr>
        <p:spPr bwMode="auto">
          <a:xfrm>
            <a:off x="2328863" y="21907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9" name="Oval 84"/>
          <p:cNvSpPr>
            <a:spLocks noChangeArrowheads="1"/>
          </p:cNvSpPr>
          <p:nvPr/>
        </p:nvSpPr>
        <p:spPr bwMode="auto">
          <a:xfrm>
            <a:off x="2660650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0" name="Oval 85"/>
          <p:cNvSpPr>
            <a:spLocks noChangeArrowheads="1"/>
          </p:cNvSpPr>
          <p:nvPr/>
        </p:nvSpPr>
        <p:spPr bwMode="auto">
          <a:xfrm>
            <a:off x="2647950" y="1973263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1" name="Oval 86"/>
          <p:cNvSpPr>
            <a:spLocks noChangeArrowheads="1"/>
          </p:cNvSpPr>
          <p:nvPr/>
        </p:nvSpPr>
        <p:spPr bwMode="auto">
          <a:xfrm>
            <a:off x="352266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2" name="Text Box 45"/>
          <p:cNvSpPr txBox="1">
            <a:spLocks noChangeArrowheads="1"/>
          </p:cNvSpPr>
          <p:nvPr/>
        </p:nvSpPr>
        <p:spPr bwMode="auto">
          <a:xfrm>
            <a:off x="1112838" y="25542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5830" name="Rectangle 113"/>
          <p:cNvSpPr>
            <a:spLocks noChangeArrowheads="1"/>
          </p:cNvSpPr>
          <p:nvPr/>
        </p:nvSpPr>
        <p:spPr bwMode="auto">
          <a:xfrm>
            <a:off x="6888163" y="2105025"/>
            <a:ext cx="279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74" name="Rectangle 77"/>
          <p:cNvSpPr>
            <a:spLocks noChangeArrowheads="1"/>
          </p:cNvSpPr>
          <p:nvPr/>
        </p:nvSpPr>
        <p:spPr bwMode="auto">
          <a:xfrm>
            <a:off x="6877050" y="1884363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5" name="Rectangle 76"/>
          <p:cNvSpPr>
            <a:spLocks noChangeArrowheads="1"/>
          </p:cNvSpPr>
          <p:nvPr/>
        </p:nvSpPr>
        <p:spPr bwMode="auto">
          <a:xfrm>
            <a:off x="5986463" y="1889125"/>
            <a:ext cx="89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6" name="Line 17"/>
          <p:cNvSpPr>
            <a:spLocks noChangeShapeType="1"/>
          </p:cNvSpPr>
          <p:nvPr/>
        </p:nvSpPr>
        <p:spPr bwMode="auto">
          <a:xfrm>
            <a:off x="658653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7" name="Line 24"/>
          <p:cNvSpPr>
            <a:spLocks noChangeShapeType="1"/>
          </p:cNvSpPr>
          <p:nvPr/>
        </p:nvSpPr>
        <p:spPr bwMode="auto">
          <a:xfrm>
            <a:off x="62912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8" name="Line 25"/>
          <p:cNvSpPr>
            <a:spLocks noChangeShapeType="1"/>
          </p:cNvSpPr>
          <p:nvPr/>
        </p:nvSpPr>
        <p:spPr bwMode="auto">
          <a:xfrm>
            <a:off x="68818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9" name="Text Box 29"/>
          <p:cNvSpPr txBox="1">
            <a:spLocks noChangeArrowheads="1"/>
          </p:cNvSpPr>
          <p:nvPr/>
        </p:nvSpPr>
        <p:spPr bwMode="auto">
          <a:xfrm>
            <a:off x="5903913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80" name="Text Box 74"/>
          <p:cNvSpPr txBox="1">
            <a:spLocks noChangeArrowheads="1"/>
          </p:cNvSpPr>
          <p:nvPr/>
        </p:nvSpPr>
        <p:spPr bwMode="auto">
          <a:xfrm>
            <a:off x="6794500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81" name="Oval 84"/>
          <p:cNvSpPr>
            <a:spLocks noChangeArrowheads="1"/>
          </p:cNvSpPr>
          <p:nvPr/>
        </p:nvSpPr>
        <p:spPr bwMode="auto">
          <a:xfrm>
            <a:off x="6132513" y="2193925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2" name="Oval 86"/>
          <p:cNvSpPr>
            <a:spLocks noChangeArrowheads="1"/>
          </p:cNvSpPr>
          <p:nvPr/>
        </p:nvSpPr>
        <p:spPr bwMode="auto">
          <a:xfrm>
            <a:off x="6994525" y="19764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3" name="AutoShape 8"/>
          <p:cNvSpPr>
            <a:spLocks noChangeArrowheads="1"/>
          </p:cNvSpPr>
          <p:nvPr/>
        </p:nvSpPr>
        <p:spPr bwMode="auto">
          <a:xfrm>
            <a:off x="5972175" y="1612900"/>
            <a:ext cx="1630363" cy="261938"/>
          </a:xfrm>
          <a:prstGeom prst="parallelogram">
            <a:avLst>
              <a:gd name="adj" fmla="val 155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4" name="Freeform 10"/>
          <p:cNvSpPr>
            <a:spLocks/>
          </p:cNvSpPr>
          <p:nvPr/>
        </p:nvSpPr>
        <p:spPr bwMode="auto">
          <a:xfrm>
            <a:off x="6154738" y="1657350"/>
            <a:ext cx="118427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85" name="Freeform 10"/>
          <p:cNvSpPr>
            <a:spLocks/>
          </p:cNvSpPr>
          <p:nvPr/>
        </p:nvSpPr>
        <p:spPr bwMode="auto">
          <a:xfrm flipV="1">
            <a:off x="6354763" y="1657350"/>
            <a:ext cx="87312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84386" name="Freeform 131"/>
          <p:cNvSpPr>
            <a:spLocks/>
          </p:cNvSpPr>
          <p:nvPr/>
        </p:nvSpPr>
        <p:spPr bwMode="auto">
          <a:xfrm>
            <a:off x="7180263" y="1611313"/>
            <a:ext cx="419100" cy="723900"/>
          </a:xfrm>
          <a:custGeom>
            <a:avLst/>
            <a:gdLst>
              <a:gd name="T0" fmla="*/ 2147483647 w 264"/>
              <a:gd name="T1" fmla="*/ 0 h 456"/>
              <a:gd name="T2" fmla="*/ 2147483647 w 264"/>
              <a:gd name="T3" fmla="*/ 2147483647 h 456"/>
              <a:gd name="T4" fmla="*/ 0 w 264"/>
              <a:gd name="T5" fmla="*/ 2147483647 h 4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4" h="456">
                <a:moveTo>
                  <a:pt x="264" y="0"/>
                </a:moveTo>
                <a:lnTo>
                  <a:pt x="262" y="248"/>
                </a:lnTo>
                <a:lnTo>
                  <a:pt x="0" y="4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7" name="Freeform 132"/>
          <p:cNvSpPr>
            <a:spLocks/>
          </p:cNvSpPr>
          <p:nvPr/>
        </p:nvSpPr>
        <p:spPr bwMode="auto">
          <a:xfrm>
            <a:off x="5969000" y="1868488"/>
            <a:ext cx="1209675" cy="481012"/>
          </a:xfrm>
          <a:custGeom>
            <a:avLst/>
            <a:gdLst>
              <a:gd name="T0" fmla="*/ 0 w 762"/>
              <a:gd name="T1" fmla="*/ 2147483647 h 303"/>
              <a:gd name="T2" fmla="*/ 0 w 762"/>
              <a:gd name="T3" fmla="*/ 2147483647 h 303"/>
              <a:gd name="T4" fmla="*/ 2147483647 w 762"/>
              <a:gd name="T5" fmla="*/ 2147483647 h 303"/>
              <a:gd name="T6" fmla="*/ 2147483647 w 762"/>
              <a:gd name="T7" fmla="*/ 0 h 3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" h="303">
                <a:moveTo>
                  <a:pt x="0" y="3"/>
                </a:moveTo>
                <a:lnTo>
                  <a:pt x="0" y="303"/>
                </a:lnTo>
                <a:lnTo>
                  <a:pt x="762" y="303"/>
                </a:lnTo>
                <a:lnTo>
                  <a:pt x="76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75845" name="Line 133"/>
          <p:cNvSpPr>
            <a:spLocks noChangeShapeType="1"/>
          </p:cNvSpPr>
          <p:nvPr/>
        </p:nvSpPr>
        <p:spPr bwMode="auto">
          <a:xfrm flipV="1">
            <a:off x="5969000" y="2092325"/>
            <a:ext cx="1219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4389" name="Line 69"/>
          <p:cNvSpPr>
            <a:spLocks noChangeShapeType="1"/>
          </p:cNvSpPr>
          <p:nvPr/>
        </p:nvSpPr>
        <p:spPr bwMode="auto">
          <a:xfrm flipH="1">
            <a:off x="5983288" y="2216150"/>
            <a:ext cx="1651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0" name="Line 70"/>
          <p:cNvSpPr>
            <a:spLocks noChangeShapeType="1"/>
          </p:cNvSpPr>
          <p:nvPr/>
        </p:nvSpPr>
        <p:spPr bwMode="auto">
          <a:xfrm>
            <a:off x="6438900" y="1990725"/>
            <a:ext cx="179388" cy="62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1" name="Line 71"/>
          <p:cNvSpPr>
            <a:spLocks noChangeShapeType="1"/>
          </p:cNvSpPr>
          <p:nvPr/>
        </p:nvSpPr>
        <p:spPr bwMode="auto">
          <a:xfrm>
            <a:off x="6999288" y="1987550"/>
            <a:ext cx="509587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2" name="Oval 85"/>
          <p:cNvSpPr>
            <a:spLocks noChangeArrowheads="1"/>
          </p:cNvSpPr>
          <p:nvPr/>
        </p:nvSpPr>
        <p:spPr bwMode="auto">
          <a:xfrm>
            <a:off x="642461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93" name="Text Box 27"/>
          <p:cNvSpPr txBox="1">
            <a:spLocks noChangeArrowheads="1"/>
          </p:cNvSpPr>
          <p:nvPr/>
        </p:nvSpPr>
        <p:spPr bwMode="auto">
          <a:xfrm>
            <a:off x="6232525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75851" name="Rectangle 158"/>
          <p:cNvSpPr>
            <a:spLocks noChangeArrowheads="1"/>
          </p:cNvSpPr>
          <p:nvPr/>
        </p:nvSpPr>
        <p:spPr bwMode="auto">
          <a:xfrm>
            <a:off x="6591300" y="1885950"/>
            <a:ext cx="280988" cy="2047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95" name="Text Box 73"/>
          <p:cNvSpPr txBox="1">
            <a:spLocks noChangeArrowheads="1"/>
          </p:cNvSpPr>
          <p:nvPr/>
        </p:nvSpPr>
        <p:spPr bwMode="auto">
          <a:xfrm>
            <a:off x="5648325" y="3124200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2,3,5 belong to EE VLAN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4,6,7,8 belong to CS VLAN</a:t>
            </a:r>
          </a:p>
        </p:txBody>
      </p:sp>
      <p:sp>
        <p:nvSpPr>
          <p:cNvPr id="184396" name="Text Box 27"/>
          <p:cNvSpPr txBox="1">
            <a:spLocks noChangeArrowheads="1"/>
          </p:cNvSpPr>
          <p:nvPr/>
        </p:nvSpPr>
        <p:spPr bwMode="auto">
          <a:xfrm>
            <a:off x="6513513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84397" name="Text Box 27"/>
          <p:cNvSpPr txBox="1">
            <a:spLocks noChangeArrowheads="1"/>
          </p:cNvSpPr>
          <p:nvPr/>
        </p:nvSpPr>
        <p:spPr bwMode="auto">
          <a:xfrm>
            <a:off x="6237288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84398" name="Text Box 27"/>
          <p:cNvSpPr txBox="1">
            <a:spLocks noChangeArrowheads="1"/>
          </p:cNvSpPr>
          <p:nvPr/>
        </p:nvSpPr>
        <p:spPr bwMode="auto">
          <a:xfrm>
            <a:off x="6513513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184399" name="Text Box 27"/>
          <p:cNvSpPr txBox="1">
            <a:spLocks noChangeArrowheads="1"/>
          </p:cNvSpPr>
          <p:nvPr/>
        </p:nvSpPr>
        <p:spPr bwMode="auto">
          <a:xfrm>
            <a:off x="6813550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grpSp>
        <p:nvGrpSpPr>
          <p:cNvPr id="692394" name="Group 170"/>
          <p:cNvGrpSpPr>
            <a:grpSpLocks/>
          </p:cNvGrpSpPr>
          <p:nvPr/>
        </p:nvGrpSpPr>
        <p:grpSpPr bwMode="auto">
          <a:xfrm>
            <a:off x="3327400" y="1835150"/>
            <a:ext cx="2836863" cy="427038"/>
            <a:chOff x="2096" y="1156"/>
            <a:chExt cx="1787" cy="269"/>
          </a:xfrm>
        </p:grpSpPr>
        <p:sp>
          <p:nvSpPr>
            <p:cNvPr id="184429" name="Oval 85"/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4430" name="Group 169"/>
            <p:cNvGrpSpPr>
              <a:grpSpLocks/>
            </p:cNvGrpSpPr>
            <p:nvPr/>
          </p:nvGrpSpPr>
          <p:grpSpPr bwMode="auto">
            <a:xfrm>
              <a:off x="2096" y="1156"/>
              <a:ext cx="1787" cy="269"/>
              <a:chOff x="2096" y="1156"/>
              <a:chExt cx="1787" cy="269"/>
            </a:xfrm>
          </p:grpSpPr>
          <p:sp>
            <p:nvSpPr>
              <p:cNvPr id="184431" name="Text Box 28"/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184432" name="Text Box 27"/>
              <p:cNvSpPr txBox="1">
                <a:spLocks noChangeArrowheads="1"/>
              </p:cNvSpPr>
              <p:nvPr/>
            </p:nvSpPr>
            <p:spPr bwMode="auto">
              <a:xfrm>
                <a:off x="3731" y="1156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4433" name="Oval 85"/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434" name="Freeform 168"/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84401" name="Group 44"/>
          <p:cNvGrpSpPr>
            <a:grpSpLocks/>
          </p:cNvGrpSpPr>
          <p:nvPr/>
        </p:nvGrpSpPr>
        <p:grpSpPr bwMode="auto">
          <a:xfrm>
            <a:off x="254000" y="2316163"/>
            <a:ext cx="538163" cy="558800"/>
            <a:chOff x="-44" y="1473"/>
            <a:chExt cx="981" cy="1105"/>
          </a:xfrm>
        </p:grpSpPr>
        <p:pic>
          <p:nvPicPr>
            <p:cNvPr id="18442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2" name="Group 44"/>
          <p:cNvGrpSpPr>
            <a:grpSpLocks/>
          </p:cNvGrpSpPr>
          <p:nvPr/>
        </p:nvGrpSpPr>
        <p:grpSpPr bwMode="auto">
          <a:xfrm>
            <a:off x="619125" y="2519363"/>
            <a:ext cx="539750" cy="558800"/>
            <a:chOff x="-44" y="1473"/>
            <a:chExt cx="981" cy="1105"/>
          </a:xfrm>
        </p:grpSpPr>
        <p:pic>
          <p:nvPicPr>
            <p:cNvPr id="18442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3" name="Group 44"/>
          <p:cNvGrpSpPr>
            <a:grpSpLocks/>
          </p:cNvGrpSpPr>
          <p:nvPr/>
        </p:nvGrpSpPr>
        <p:grpSpPr bwMode="auto">
          <a:xfrm>
            <a:off x="1290638" y="2479675"/>
            <a:ext cx="538162" cy="558800"/>
            <a:chOff x="-44" y="1473"/>
            <a:chExt cx="981" cy="1105"/>
          </a:xfrm>
        </p:grpSpPr>
        <p:pic>
          <p:nvPicPr>
            <p:cNvPr id="18442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4" name="Group 44"/>
          <p:cNvGrpSpPr>
            <a:grpSpLocks/>
          </p:cNvGrpSpPr>
          <p:nvPr/>
        </p:nvGrpSpPr>
        <p:grpSpPr bwMode="auto">
          <a:xfrm>
            <a:off x="2417763" y="2498725"/>
            <a:ext cx="538162" cy="558800"/>
            <a:chOff x="-44" y="1473"/>
            <a:chExt cx="981" cy="1105"/>
          </a:xfrm>
        </p:grpSpPr>
        <p:pic>
          <p:nvPicPr>
            <p:cNvPr id="18442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5" name="Group 44"/>
          <p:cNvGrpSpPr>
            <a:grpSpLocks/>
          </p:cNvGrpSpPr>
          <p:nvPr/>
        </p:nvGrpSpPr>
        <p:grpSpPr bwMode="auto">
          <a:xfrm>
            <a:off x="2854325" y="2479675"/>
            <a:ext cx="539750" cy="558800"/>
            <a:chOff x="-44" y="1473"/>
            <a:chExt cx="981" cy="1105"/>
          </a:xfrm>
        </p:grpSpPr>
        <p:pic>
          <p:nvPicPr>
            <p:cNvPr id="18441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6" name="Group 44"/>
          <p:cNvGrpSpPr>
            <a:grpSpLocks/>
          </p:cNvGrpSpPr>
          <p:nvPr/>
        </p:nvGrpSpPr>
        <p:grpSpPr bwMode="auto">
          <a:xfrm>
            <a:off x="3708400" y="2327275"/>
            <a:ext cx="538163" cy="558800"/>
            <a:chOff x="-44" y="1473"/>
            <a:chExt cx="981" cy="1105"/>
          </a:xfrm>
        </p:grpSpPr>
        <p:pic>
          <p:nvPicPr>
            <p:cNvPr id="18441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7" name="Group 44"/>
          <p:cNvGrpSpPr>
            <a:grpSpLocks/>
          </p:cNvGrpSpPr>
          <p:nvPr/>
        </p:nvGrpSpPr>
        <p:grpSpPr bwMode="auto">
          <a:xfrm>
            <a:off x="5557838" y="2428875"/>
            <a:ext cx="538162" cy="558800"/>
            <a:chOff x="-44" y="1473"/>
            <a:chExt cx="981" cy="1105"/>
          </a:xfrm>
        </p:grpSpPr>
        <p:pic>
          <p:nvPicPr>
            <p:cNvPr id="18441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8" name="Group 44"/>
          <p:cNvGrpSpPr>
            <a:grpSpLocks/>
          </p:cNvGrpSpPr>
          <p:nvPr/>
        </p:nvGrpSpPr>
        <p:grpSpPr bwMode="auto">
          <a:xfrm>
            <a:off x="7183438" y="2357438"/>
            <a:ext cx="538162" cy="558800"/>
            <a:chOff x="-44" y="1473"/>
            <a:chExt cx="981" cy="1105"/>
          </a:xfrm>
        </p:grpSpPr>
        <p:pic>
          <p:nvPicPr>
            <p:cNvPr id="1844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9" name="Group 44"/>
          <p:cNvGrpSpPr>
            <a:grpSpLocks/>
          </p:cNvGrpSpPr>
          <p:nvPr/>
        </p:nvGrpSpPr>
        <p:grpSpPr bwMode="auto">
          <a:xfrm>
            <a:off x="6257925" y="2438400"/>
            <a:ext cx="539750" cy="558800"/>
            <a:chOff x="-44" y="1473"/>
            <a:chExt cx="981" cy="1105"/>
          </a:xfrm>
        </p:grpSpPr>
        <p:pic>
          <p:nvPicPr>
            <p:cNvPr id="18441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84410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30288"/>
            <a:ext cx="74152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3930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9"/>
          <p:cNvSpPr txBox="1">
            <a:spLocks noChangeArrowheads="1"/>
          </p:cNvSpPr>
          <p:nvPr/>
        </p:nvSpPr>
        <p:spPr bwMode="auto">
          <a:xfrm>
            <a:off x="3384550" y="1428750"/>
            <a:ext cx="47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48" name="Line 10"/>
          <p:cNvSpPr>
            <a:spLocks noChangeShapeType="1"/>
          </p:cNvSpPr>
          <p:nvPr/>
        </p:nvSpPr>
        <p:spPr bwMode="auto">
          <a:xfrm>
            <a:off x="3559175" y="16367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49" name="Line 31"/>
          <p:cNvSpPr>
            <a:spLocks noChangeShapeType="1"/>
          </p:cNvSpPr>
          <p:nvPr/>
        </p:nvSpPr>
        <p:spPr bwMode="auto">
          <a:xfrm>
            <a:off x="1000125" y="2200275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0" name="Line 34"/>
          <p:cNvSpPr>
            <a:spLocks noChangeShapeType="1"/>
          </p:cNvSpPr>
          <p:nvPr/>
        </p:nvSpPr>
        <p:spPr bwMode="auto">
          <a:xfrm>
            <a:off x="3424238" y="217170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1" name="Line 36"/>
          <p:cNvSpPr>
            <a:spLocks noChangeShapeType="1"/>
          </p:cNvSpPr>
          <p:nvPr/>
        </p:nvSpPr>
        <p:spPr bwMode="auto">
          <a:xfrm>
            <a:off x="3457575" y="2176463"/>
            <a:ext cx="742950" cy="809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2" name="Line 37"/>
          <p:cNvSpPr>
            <a:spLocks noChangeShapeType="1"/>
          </p:cNvSpPr>
          <p:nvPr/>
        </p:nvSpPr>
        <p:spPr bwMode="auto">
          <a:xfrm>
            <a:off x="6167438" y="2185988"/>
            <a:ext cx="700087" cy="795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3" name="Line 40"/>
          <p:cNvSpPr>
            <a:spLocks noChangeShapeType="1"/>
          </p:cNvSpPr>
          <p:nvPr/>
        </p:nvSpPr>
        <p:spPr bwMode="auto">
          <a:xfrm>
            <a:off x="3600450" y="3328988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4" name="Rectangle 41"/>
          <p:cNvSpPr>
            <a:spLocks noChangeArrowheads="1"/>
          </p:cNvSpPr>
          <p:nvPr/>
        </p:nvSpPr>
        <p:spPr bwMode="auto">
          <a:xfrm>
            <a:off x="3476625" y="4057650"/>
            <a:ext cx="2506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2-byte Tag Protocol Identifier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(value: 81-00) </a:t>
            </a:r>
          </a:p>
        </p:txBody>
      </p:sp>
      <p:sp>
        <p:nvSpPr>
          <p:cNvPr id="185355" name="Rectangle 42"/>
          <p:cNvSpPr>
            <a:spLocks noChangeArrowheads="1"/>
          </p:cNvSpPr>
          <p:nvPr/>
        </p:nvSpPr>
        <p:spPr bwMode="auto">
          <a:xfrm>
            <a:off x="3814763" y="5203825"/>
            <a:ext cx="3824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Tag Control Information (12 bit VLAN ID field, 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  3 bit priority field like IP TOS)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185356" name="Line 43"/>
          <p:cNvSpPr>
            <a:spLocks noChangeShapeType="1"/>
          </p:cNvSpPr>
          <p:nvPr/>
        </p:nvSpPr>
        <p:spPr bwMode="auto">
          <a:xfrm>
            <a:off x="3963988" y="3419475"/>
            <a:ext cx="9525" cy="174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7" name="Line 44"/>
          <p:cNvSpPr>
            <a:spLocks noChangeShapeType="1"/>
          </p:cNvSpPr>
          <p:nvPr/>
        </p:nvSpPr>
        <p:spPr bwMode="auto">
          <a:xfrm>
            <a:off x="6562725" y="3319463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8" name="Line 47"/>
          <p:cNvSpPr>
            <a:spLocks noChangeShapeType="1"/>
          </p:cNvSpPr>
          <p:nvPr/>
        </p:nvSpPr>
        <p:spPr bwMode="auto">
          <a:xfrm flipH="1">
            <a:off x="6767513" y="3076575"/>
            <a:ext cx="14287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9" name="Rectangle 48"/>
          <p:cNvSpPr>
            <a:spLocks noChangeArrowheads="1"/>
          </p:cNvSpPr>
          <p:nvPr/>
        </p:nvSpPr>
        <p:spPr bwMode="auto">
          <a:xfrm>
            <a:off x="6105525" y="4175125"/>
            <a:ext cx="12382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Recomputed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CRC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76817" name="Rectangle 27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i="0" dirty="0">
                <a:solidFill>
                  <a:srgbClr val="000099"/>
                </a:solidFill>
                <a:latin typeface="Gill Sans MT" charset="0"/>
                <a:cs typeface="+mn-cs"/>
              </a:rPr>
              <a:t>802.1Q VLAN frame format</a:t>
            </a:r>
          </a:p>
        </p:txBody>
      </p:sp>
      <p:sp>
        <p:nvSpPr>
          <p:cNvPr id="76818" name="Text Box 28"/>
          <p:cNvSpPr txBox="1">
            <a:spLocks noChangeArrowheads="1"/>
          </p:cNvSpPr>
          <p:nvPr/>
        </p:nvSpPr>
        <p:spPr bwMode="auto">
          <a:xfrm>
            <a:off x="7100888" y="1801813"/>
            <a:ext cx="1550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802.1 frame</a:t>
            </a:r>
          </a:p>
        </p:txBody>
      </p:sp>
      <p:sp>
        <p:nvSpPr>
          <p:cNvPr id="76819" name="Text Box 29"/>
          <p:cNvSpPr txBox="1">
            <a:spLocks noChangeArrowheads="1"/>
          </p:cNvSpPr>
          <p:nvPr/>
        </p:nvSpPr>
        <p:spPr bwMode="auto">
          <a:xfrm>
            <a:off x="7104063" y="2967038"/>
            <a:ext cx="1749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802.1Q frame</a:t>
            </a:r>
          </a:p>
        </p:txBody>
      </p:sp>
      <p:pic>
        <p:nvPicPr>
          <p:cNvPr id="185363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027113"/>
            <a:ext cx="57419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4" name="Rectangle 1"/>
          <p:cNvSpPr>
            <a:spLocks noChangeArrowheads="1"/>
          </p:cNvSpPr>
          <p:nvPr/>
        </p:nvSpPr>
        <p:spPr bwMode="auto">
          <a:xfrm>
            <a:off x="965200" y="1709738"/>
            <a:ext cx="5140325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22" name="Straight Connector 3"/>
          <p:cNvCxnSpPr>
            <a:cxnSpLocks noChangeShapeType="1"/>
          </p:cNvCxnSpPr>
          <p:nvPr/>
        </p:nvCxnSpPr>
        <p:spPr bwMode="auto">
          <a:xfrm>
            <a:off x="1958975" y="170021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3" name="Straight Connector 32"/>
          <p:cNvCxnSpPr>
            <a:cxnSpLocks noChangeShapeType="1"/>
          </p:cNvCxnSpPr>
          <p:nvPr/>
        </p:nvCxnSpPr>
        <p:spPr bwMode="auto">
          <a:xfrm>
            <a:off x="2689225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4" name="Straight Connector 33"/>
          <p:cNvCxnSpPr>
            <a:cxnSpLocks noChangeShapeType="1"/>
          </p:cNvCxnSpPr>
          <p:nvPr/>
        </p:nvCxnSpPr>
        <p:spPr bwMode="auto">
          <a:xfrm>
            <a:off x="3417888" y="1708150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5" name="Straight Connector 34"/>
          <p:cNvCxnSpPr>
            <a:cxnSpLocks noChangeShapeType="1"/>
          </p:cNvCxnSpPr>
          <p:nvPr/>
        </p:nvCxnSpPr>
        <p:spPr bwMode="auto">
          <a:xfrm>
            <a:off x="3671888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6" name="Straight Connector 35"/>
          <p:cNvCxnSpPr>
            <a:cxnSpLocks noChangeShapeType="1"/>
          </p:cNvCxnSpPr>
          <p:nvPr/>
        </p:nvCxnSpPr>
        <p:spPr bwMode="auto">
          <a:xfrm>
            <a:off x="5638800" y="1689100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0" name="TextBox 5"/>
          <p:cNvSpPr txBox="1">
            <a:spLocks noChangeArrowheads="1"/>
          </p:cNvSpPr>
          <p:nvPr/>
        </p:nvSpPr>
        <p:spPr bwMode="auto">
          <a:xfrm>
            <a:off x="1937401" y="1722438"/>
            <a:ext cx="770225" cy="40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dest.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1" name="TextBox 37"/>
          <p:cNvSpPr txBox="1">
            <a:spLocks noChangeArrowheads="1"/>
          </p:cNvSpPr>
          <p:nvPr/>
        </p:nvSpPr>
        <p:spPr bwMode="auto">
          <a:xfrm>
            <a:off x="2697163" y="1719263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source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2" name="TextBox 38"/>
          <p:cNvSpPr txBox="1">
            <a:spLocks noChangeArrowheads="1"/>
          </p:cNvSpPr>
          <p:nvPr/>
        </p:nvSpPr>
        <p:spPr bwMode="auto">
          <a:xfrm>
            <a:off x="4041775" y="1790700"/>
            <a:ext cx="1190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73" name="TextBox 39"/>
          <p:cNvSpPr txBox="1">
            <a:spLocks noChangeArrowheads="1"/>
          </p:cNvSpPr>
          <p:nvPr/>
        </p:nvSpPr>
        <p:spPr bwMode="auto">
          <a:xfrm>
            <a:off x="5611813" y="1809750"/>
            <a:ext cx="515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74" name="TextBox 40"/>
          <p:cNvSpPr txBox="1">
            <a:spLocks noChangeArrowheads="1"/>
          </p:cNvSpPr>
          <p:nvPr/>
        </p:nvSpPr>
        <p:spPr bwMode="auto">
          <a:xfrm>
            <a:off x="1047750" y="1787525"/>
            <a:ext cx="822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preamble</a:t>
            </a:r>
          </a:p>
        </p:txBody>
      </p:sp>
      <p:grpSp>
        <p:nvGrpSpPr>
          <p:cNvPr id="173087" name="Group 6"/>
          <p:cNvGrpSpPr>
            <a:grpSpLocks/>
          </p:cNvGrpSpPr>
          <p:nvPr/>
        </p:nvGrpSpPr>
        <p:grpSpPr bwMode="auto">
          <a:xfrm>
            <a:off x="992826" y="2949575"/>
            <a:ext cx="2448769" cy="436563"/>
            <a:chOff x="340454" y="5667110"/>
            <a:chExt cx="2448560" cy="435435"/>
          </a:xfrm>
          <a:solidFill>
            <a:srgbClr val="006633"/>
          </a:solidFill>
        </p:grpSpPr>
        <p:sp>
          <p:nvSpPr>
            <p:cNvPr id="173097" name="Rectangle 42"/>
            <p:cNvSpPr>
              <a:spLocks noChangeArrowheads="1"/>
            </p:cNvSpPr>
            <p:nvPr/>
          </p:nvSpPr>
          <p:spPr bwMode="auto">
            <a:xfrm>
              <a:off x="340454" y="5676543"/>
              <a:ext cx="2448560" cy="40640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76843" name="Straight Connector 43"/>
            <p:cNvCxnSpPr>
              <a:cxnSpLocks noChangeShapeType="1"/>
            </p:cNvCxnSpPr>
            <p:nvPr/>
          </p:nvCxnSpPr>
          <p:spPr bwMode="auto">
            <a:xfrm>
              <a:off x="1314457" y="5667110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4" name="Straight Connector 44"/>
            <p:cNvCxnSpPr>
              <a:cxnSpLocks noChangeShapeType="1"/>
            </p:cNvCxnSpPr>
            <p:nvPr/>
          </p:nvCxnSpPr>
          <p:spPr bwMode="auto">
            <a:xfrm>
              <a:off x="2044645" y="5670277"/>
              <a:ext cx="0" cy="429101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5" name="Straight Connector 45"/>
            <p:cNvCxnSpPr>
              <a:cxnSpLocks noChangeShapeType="1"/>
            </p:cNvCxnSpPr>
            <p:nvPr/>
          </p:nvCxnSpPr>
          <p:spPr bwMode="auto">
            <a:xfrm>
              <a:off x="2773245" y="5675027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3101" name="TextBox 48"/>
            <p:cNvSpPr txBox="1">
              <a:spLocks noChangeArrowheads="1"/>
            </p:cNvSpPr>
            <p:nvPr/>
          </p:nvSpPr>
          <p:spPr bwMode="auto">
            <a:xfrm>
              <a:off x="1292617" y="5688880"/>
              <a:ext cx="770159" cy="404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2" name="TextBox 49"/>
            <p:cNvSpPr txBox="1">
              <a:spLocks noChangeArrowheads="1"/>
            </p:cNvSpPr>
            <p:nvPr/>
          </p:nvSpPr>
          <p:spPr bwMode="auto">
            <a:xfrm>
              <a:off x="2053082" y="5685251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3" name="TextBox 52"/>
            <p:cNvSpPr txBox="1">
              <a:spLocks noChangeArrowheads="1"/>
            </p:cNvSpPr>
            <p:nvPr/>
          </p:nvSpPr>
          <p:spPr bwMode="auto">
            <a:xfrm>
              <a:off x="402711" y="5754221"/>
              <a:ext cx="822661" cy="2462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</p:grpSp>
      <p:sp>
        <p:nvSpPr>
          <p:cNvPr id="185376" name="Rectangle 56"/>
          <p:cNvSpPr>
            <a:spLocks noChangeArrowheads="1"/>
          </p:cNvSpPr>
          <p:nvPr/>
        </p:nvSpPr>
        <p:spPr bwMode="auto">
          <a:xfrm>
            <a:off x="4187825" y="2959100"/>
            <a:ext cx="265906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34" name="Straight Connector 60"/>
          <p:cNvCxnSpPr>
            <a:cxnSpLocks noChangeShapeType="1"/>
          </p:cNvCxnSpPr>
          <p:nvPr/>
        </p:nvCxnSpPr>
        <p:spPr bwMode="auto">
          <a:xfrm>
            <a:off x="4411663" y="2954338"/>
            <a:ext cx="0" cy="427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35" name="Straight Connector 61"/>
          <p:cNvCxnSpPr>
            <a:cxnSpLocks noChangeShapeType="1"/>
          </p:cNvCxnSpPr>
          <p:nvPr/>
        </p:nvCxnSpPr>
        <p:spPr bwMode="auto">
          <a:xfrm>
            <a:off x="6378575" y="293846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9" name="TextBox 64"/>
          <p:cNvSpPr txBox="1">
            <a:spLocks noChangeArrowheads="1"/>
          </p:cNvSpPr>
          <p:nvPr/>
        </p:nvSpPr>
        <p:spPr bwMode="auto">
          <a:xfrm>
            <a:off x="4783138" y="3040063"/>
            <a:ext cx="11890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80" name="TextBox 65"/>
          <p:cNvSpPr txBox="1">
            <a:spLocks noChangeArrowheads="1"/>
          </p:cNvSpPr>
          <p:nvPr/>
        </p:nvSpPr>
        <p:spPr bwMode="auto">
          <a:xfrm>
            <a:off x="6351588" y="3059113"/>
            <a:ext cx="515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81" name="Text Box 9"/>
          <p:cNvSpPr txBox="1">
            <a:spLocks noChangeArrowheads="1"/>
          </p:cNvSpPr>
          <p:nvPr/>
        </p:nvSpPr>
        <p:spPr bwMode="auto">
          <a:xfrm>
            <a:off x="4095750" y="2659063"/>
            <a:ext cx="47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82" name="Line 10"/>
          <p:cNvSpPr>
            <a:spLocks noChangeShapeType="1"/>
          </p:cNvSpPr>
          <p:nvPr/>
        </p:nvSpPr>
        <p:spPr bwMode="auto">
          <a:xfrm>
            <a:off x="4300538" y="288766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83" name="Rectangle 67"/>
          <p:cNvSpPr>
            <a:spLocks noChangeArrowheads="1"/>
          </p:cNvSpPr>
          <p:nvPr/>
        </p:nvSpPr>
        <p:spPr bwMode="auto">
          <a:xfrm>
            <a:off x="3429000" y="2963863"/>
            <a:ext cx="73501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41" name="Straight Connector 68"/>
          <p:cNvCxnSpPr>
            <a:cxnSpLocks noChangeShapeType="1"/>
          </p:cNvCxnSpPr>
          <p:nvPr/>
        </p:nvCxnSpPr>
        <p:spPr bwMode="auto">
          <a:xfrm>
            <a:off x="3797300" y="2962275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03157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 </a:t>
            </a:r>
            <a:r>
              <a:rPr lang="en-US" dirty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6.5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 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372936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193675"/>
            <a:ext cx="7772400" cy="94456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Multiprotocol label switching (MPLS)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336675"/>
            <a:ext cx="77724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dirty="0">
                <a:latin typeface="Gill Sans MT" charset="0"/>
                <a:cs typeface="+mn-cs"/>
              </a:rPr>
              <a:t>initial goal: high-speed IP forwarding using fixed length label (instead of IP address) 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fast lookup using fixed length identifier (rather than shortest prefix matching)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borrowing ideas from Virtual Circuit (VC) approach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but IP datagram still keeps IP address!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188421" name="Freeform 4"/>
          <p:cNvSpPr>
            <a:spLocks/>
          </p:cNvSpPr>
          <p:nvPr/>
        </p:nvSpPr>
        <p:spPr bwMode="auto">
          <a:xfrm>
            <a:off x="2052638" y="4695825"/>
            <a:ext cx="3108325" cy="1084263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706438" y="4068763"/>
            <a:ext cx="8047037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56" name="Text Box 6"/>
          <p:cNvSpPr txBox="1">
            <a:spLocks noChangeArrowheads="1"/>
          </p:cNvSpPr>
          <p:nvPr/>
        </p:nvSpPr>
        <p:spPr bwMode="auto">
          <a:xfrm>
            <a:off x="719138" y="4073525"/>
            <a:ext cx="189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PPP or Ethernet </a:t>
            </a:r>
          </a:p>
          <a:p>
            <a:pPr algn="ctr"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header</a:t>
            </a: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4376738" y="41957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IP header</a:t>
            </a:r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>
            <a:off x="2587625" y="40560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>
            <a:off x="4241800" y="405130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5588000" y="4052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1" name="Text Box 12"/>
          <p:cNvSpPr txBox="1">
            <a:spLocks noChangeArrowheads="1"/>
          </p:cNvSpPr>
          <p:nvPr/>
        </p:nvSpPr>
        <p:spPr bwMode="auto">
          <a:xfrm>
            <a:off x="5618163" y="4205288"/>
            <a:ext cx="309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remainder of link-layer frame</a:t>
            </a:r>
          </a:p>
        </p:txBody>
      </p:sp>
      <p:sp>
        <p:nvSpPr>
          <p:cNvPr id="78862" name="Rectangle 25"/>
          <p:cNvSpPr>
            <a:spLocks noChangeArrowheads="1"/>
          </p:cNvSpPr>
          <p:nvPr/>
        </p:nvSpPr>
        <p:spPr bwMode="auto">
          <a:xfrm>
            <a:off x="2576513" y="4054475"/>
            <a:ext cx="1660525" cy="639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63" name="Text Box 7"/>
          <p:cNvSpPr txBox="1">
            <a:spLocks noChangeArrowheads="1"/>
          </p:cNvSpPr>
          <p:nvPr/>
        </p:nvSpPr>
        <p:spPr bwMode="auto">
          <a:xfrm>
            <a:off x="2611438" y="42132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i="0" dirty="0">
                <a:solidFill>
                  <a:srgbClr val="FFFFFF"/>
                </a:solidFill>
                <a:latin typeface="Arial" charset="0"/>
                <a:cs typeface="+mn-cs"/>
              </a:rPr>
              <a:t>MPLS header</a:t>
            </a:r>
          </a:p>
        </p:txBody>
      </p:sp>
      <p:sp>
        <p:nvSpPr>
          <p:cNvPr id="78864" name="Rectangle 27"/>
          <p:cNvSpPr>
            <a:spLocks noChangeArrowheads="1"/>
          </p:cNvSpPr>
          <p:nvPr/>
        </p:nvSpPr>
        <p:spPr bwMode="auto">
          <a:xfrm>
            <a:off x="2155825" y="5440363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8865" name="Text Box 28"/>
          <p:cNvSpPr txBox="1">
            <a:spLocks noChangeArrowheads="1"/>
          </p:cNvSpPr>
          <p:nvPr/>
        </p:nvSpPr>
        <p:spPr bwMode="auto">
          <a:xfrm>
            <a:off x="2668588" y="5608638"/>
            <a:ext cx="6667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FFFFFF"/>
                </a:solidFill>
                <a:latin typeface="Arial" charset="0"/>
                <a:cs typeface="+mn-cs"/>
              </a:rPr>
              <a:t>label</a:t>
            </a:r>
          </a:p>
        </p:txBody>
      </p:sp>
      <p:sp>
        <p:nvSpPr>
          <p:cNvPr id="78866" name="Text Box 29"/>
          <p:cNvSpPr txBox="1">
            <a:spLocks noChangeArrowheads="1"/>
          </p:cNvSpPr>
          <p:nvPr/>
        </p:nvSpPr>
        <p:spPr bwMode="auto">
          <a:xfrm>
            <a:off x="3851275" y="5616575"/>
            <a:ext cx="57785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FFFFFF"/>
                </a:solidFill>
                <a:latin typeface="Arial" charset="0"/>
                <a:cs typeface="+mn-cs"/>
              </a:rPr>
              <a:t>Exp</a:t>
            </a:r>
          </a:p>
        </p:txBody>
      </p:sp>
      <p:sp>
        <p:nvSpPr>
          <p:cNvPr id="78867" name="Text Box 30"/>
          <p:cNvSpPr txBox="1">
            <a:spLocks noChangeArrowheads="1"/>
          </p:cNvSpPr>
          <p:nvPr/>
        </p:nvSpPr>
        <p:spPr bwMode="auto">
          <a:xfrm>
            <a:off x="4408488" y="5624513"/>
            <a:ext cx="336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FFFFFF"/>
                </a:solidFill>
                <a:latin typeface="Arial" charset="0"/>
                <a:cs typeface="+mn-cs"/>
              </a:rPr>
              <a:t>S</a:t>
            </a:r>
          </a:p>
        </p:txBody>
      </p:sp>
      <p:sp>
        <p:nvSpPr>
          <p:cNvPr id="78868" name="Text Box 31"/>
          <p:cNvSpPr txBox="1">
            <a:spLocks noChangeArrowheads="1"/>
          </p:cNvSpPr>
          <p:nvPr/>
        </p:nvSpPr>
        <p:spPr bwMode="auto">
          <a:xfrm>
            <a:off x="4678363" y="5621338"/>
            <a:ext cx="590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FFFFFF"/>
                </a:solidFill>
                <a:latin typeface="Arial" charset="0"/>
                <a:cs typeface="+mn-cs"/>
              </a:rPr>
              <a:t>TTL</a:t>
            </a:r>
          </a:p>
        </p:txBody>
      </p:sp>
      <p:sp>
        <p:nvSpPr>
          <p:cNvPr id="78869" name="Line 32"/>
          <p:cNvSpPr>
            <a:spLocks noChangeShapeType="1"/>
          </p:cNvSpPr>
          <p:nvPr/>
        </p:nvSpPr>
        <p:spPr bwMode="auto">
          <a:xfrm>
            <a:off x="3887788" y="5449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0" name="Line 33"/>
          <p:cNvSpPr>
            <a:spLocks noChangeShapeType="1"/>
          </p:cNvSpPr>
          <p:nvPr/>
        </p:nvSpPr>
        <p:spPr bwMode="auto">
          <a:xfrm>
            <a:off x="4457700" y="54705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1" name="Line 34"/>
          <p:cNvSpPr>
            <a:spLocks noChangeShapeType="1"/>
          </p:cNvSpPr>
          <p:nvPr/>
        </p:nvSpPr>
        <p:spPr bwMode="auto">
          <a:xfrm>
            <a:off x="4727575" y="54657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2" name="Text Box 35"/>
          <p:cNvSpPr txBox="1">
            <a:spLocks noChangeArrowheads="1"/>
          </p:cNvSpPr>
          <p:nvPr/>
        </p:nvSpPr>
        <p:spPr bwMode="auto">
          <a:xfrm>
            <a:off x="2827338" y="61166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  <a:cs typeface="+mn-cs"/>
              </a:rPr>
              <a:t>20</a:t>
            </a:r>
          </a:p>
        </p:txBody>
      </p:sp>
      <p:sp>
        <p:nvSpPr>
          <p:cNvPr id="78873" name="Text Box 36"/>
          <p:cNvSpPr txBox="1">
            <a:spLocks noChangeArrowheads="1"/>
          </p:cNvSpPr>
          <p:nvPr/>
        </p:nvSpPr>
        <p:spPr bwMode="auto">
          <a:xfrm>
            <a:off x="3998913" y="61118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78874" name="Text Box 37"/>
          <p:cNvSpPr txBox="1">
            <a:spLocks noChangeArrowheads="1"/>
          </p:cNvSpPr>
          <p:nvPr/>
        </p:nvSpPr>
        <p:spPr bwMode="auto">
          <a:xfrm>
            <a:off x="4425950" y="61087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78875" name="Text Box 38"/>
          <p:cNvSpPr txBox="1">
            <a:spLocks noChangeArrowheads="1"/>
          </p:cNvSpPr>
          <p:nvPr/>
        </p:nvSpPr>
        <p:spPr bwMode="auto">
          <a:xfrm>
            <a:off x="4865688" y="610393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  <a:cs typeface="+mn-cs"/>
              </a:rPr>
              <a:t>5</a:t>
            </a:r>
          </a:p>
        </p:txBody>
      </p:sp>
      <p:pic>
        <p:nvPicPr>
          <p:cNvPr id="18844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68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16800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capable routers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359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a.k.a. label-switched router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forward packets to outgoing interface based only on label value (</a:t>
            </a:r>
            <a:r>
              <a:rPr lang="en-US" i="1" dirty="0">
                <a:latin typeface="Gill Sans MT" charset="0"/>
                <a:cs typeface="+mn-cs"/>
              </a:rPr>
              <a:t>don</a:t>
            </a:r>
            <a:r>
              <a:rPr lang="ja-JP" altLang="en-US" i="1" dirty="0">
                <a:latin typeface="Gill Sans MT" charset="0"/>
                <a:cs typeface="+mn-cs"/>
              </a:rPr>
              <a:t>’</a:t>
            </a:r>
            <a:r>
              <a:rPr lang="en-US" i="1" dirty="0">
                <a:latin typeface="Gill Sans MT" charset="0"/>
                <a:cs typeface="+mn-cs"/>
              </a:rPr>
              <a:t>t inspect IP address</a:t>
            </a:r>
            <a:r>
              <a:rPr lang="en-US" dirty="0">
                <a:latin typeface="Gill Sans MT" charset="0"/>
                <a:cs typeface="+mn-cs"/>
              </a:rPr>
              <a:t>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MPLS forwarding table distinct from IP forwarding tables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flexibility:  </a:t>
            </a:r>
            <a:r>
              <a:rPr lang="en-US" dirty="0">
                <a:latin typeface="Gill Sans MT" charset="0"/>
                <a:cs typeface="+mn-cs"/>
              </a:rPr>
              <a:t>MPLS forwarding decisions can </a:t>
            </a:r>
            <a:r>
              <a:rPr lang="en-US" i="1" dirty="0">
                <a:latin typeface="Gill Sans MT" charset="0"/>
                <a:cs typeface="+mn-cs"/>
              </a:rPr>
              <a:t>differ</a:t>
            </a:r>
            <a:r>
              <a:rPr lang="en-US" dirty="0">
                <a:latin typeface="Gill Sans MT" charset="0"/>
                <a:cs typeface="+mn-cs"/>
              </a:rPr>
              <a:t> from those of IP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use destination </a:t>
            </a:r>
            <a:r>
              <a:rPr lang="en-US" i="1" dirty="0">
                <a:latin typeface="Gill Sans MT" charset="0"/>
              </a:rPr>
              <a:t>and</a:t>
            </a:r>
            <a:r>
              <a:rPr lang="en-US" dirty="0">
                <a:latin typeface="Gill Sans MT" charset="0"/>
              </a:rPr>
              <a:t> source addresses to route flows to same destination differently (traffic engineering)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re-route flows quickly if link fails: pre-computed backup paths (useful for VoIP)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90469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207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61295850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17351</TotalTime>
  <Words>2237</Words>
  <Application>Microsoft Macintosh PowerPoint</Application>
  <PresentationFormat>On-screen Show (4:3)</PresentationFormat>
  <Paragraphs>592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Comic Sans MS</vt:lpstr>
      <vt:lpstr>Gill Sans MT</vt:lpstr>
      <vt:lpstr>Tahoma</vt:lpstr>
      <vt:lpstr>Times New Roman</vt:lpstr>
      <vt:lpstr>Wingdings</vt:lpstr>
      <vt:lpstr>Default Design</vt:lpstr>
      <vt:lpstr>PowerPoint Presentation</vt:lpstr>
      <vt:lpstr>VLANs: motivation</vt:lpstr>
      <vt:lpstr>VLANs</vt:lpstr>
      <vt:lpstr>Port-based VLAN</vt:lpstr>
      <vt:lpstr>VLANS spanning multiple switches</vt:lpstr>
      <vt:lpstr>PowerPoint Presentation</vt:lpstr>
      <vt:lpstr>Link layer, LANs: outline</vt:lpstr>
      <vt:lpstr>Multiprotocol label switching (MPLS)</vt:lpstr>
      <vt:lpstr>MPLS capable routers</vt:lpstr>
      <vt:lpstr>MPLS versus IP paths</vt:lpstr>
      <vt:lpstr>MPLS versus IP paths</vt:lpstr>
      <vt:lpstr>MPLS signaling</vt:lpstr>
      <vt:lpstr>MPLS forwarding tables</vt:lpstr>
      <vt:lpstr>Link layer, LANs: outline</vt:lpstr>
      <vt:lpstr>Data center networks </vt:lpstr>
      <vt:lpstr>PowerPoint Presentation</vt:lpstr>
      <vt:lpstr>PowerPoint Presentation</vt:lpstr>
      <vt:lpstr>Link layer, LANs: outline</vt:lpstr>
      <vt:lpstr>Synthesis: a day in the life of a web request</vt:lpstr>
      <vt:lpstr>A day in the life: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life…TCP connection carrying HTTP</vt:lpstr>
      <vt:lpstr>A day in the life… HTTP request/reply </vt:lpstr>
      <vt:lpstr>Chapter 6: Summary</vt:lpstr>
      <vt:lpstr>Chapter 6: let’s take a breath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Anduo Wang</cp:lastModifiedBy>
  <cp:revision>514</cp:revision>
  <dcterms:created xsi:type="dcterms:W3CDTF">1999-10-08T19:08:27Z</dcterms:created>
  <dcterms:modified xsi:type="dcterms:W3CDTF">2021-11-09T05:30:30Z</dcterms:modified>
</cp:coreProperties>
</file>