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78" r:id="rId2"/>
    <p:sldId id="830" r:id="rId3"/>
    <p:sldId id="831" r:id="rId4"/>
    <p:sldId id="832" r:id="rId5"/>
    <p:sldId id="833" r:id="rId6"/>
    <p:sldId id="834" r:id="rId7"/>
    <p:sldId id="835" r:id="rId8"/>
    <p:sldId id="836" r:id="rId9"/>
    <p:sldId id="837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6" r:id="rId19"/>
    <p:sldId id="847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6368E5B-3379-0245-93F9-05C5621CBCC5}" type="slidenum">
              <a:rPr lang="en-US" i="0" smtClean="0">
                <a:latin typeface="Times New Roman" charset="0"/>
              </a:rPr>
              <a:pPr>
                <a:defRPr/>
              </a:pPr>
              <a:t>2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33626DD-24C9-E94F-AE99-A71BBB1A5D74}" type="slidenum">
              <a:rPr lang="en-US" i="0" smtClean="0">
                <a:latin typeface="Times New Roman" charset="0"/>
              </a:rPr>
              <a:pPr>
                <a:defRPr/>
              </a:pPr>
              <a:t>11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CC6F2D1-A888-7345-8BF4-5577B25D9EB8}" type="slidenum">
              <a:rPr lang="en-US" i="0" smtClean="0">
                <a:latin typeface="Times New Roman" charset="0"/>
              </a:rPr>
              <a:pPr>
                <a:defRPr/>
              </a:pPr>
              <a:t>12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899F814-C6BF-1141-85EA-78252609599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13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6E67162-D420-CA40-8110-1AA35398323B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14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4905453-E051-BC4D-8DD5-BD2AF7AD00B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15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61E5BF8-A926-074D-815E-F2F393FDB438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16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65E8E46-FAA0-DA4A-9B36-C2794ABD15BF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17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7CA331A-DC94-1B42-A2A9-C17C57FED148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18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A0263EC-9FC8-3E46-A8F2-77E357E79E36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19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4BF121E-9906-AC41-BFFB-85364A968541}" type="slidenum">
              <a:rPr lang="en-US" i="0" smtClean="0">
                <a:latin typeface="Times New Roman" charset="0"/>
              </a:rPr>
              <a:pPr>
                <a:defRPr/>
              </a:pPr>
              <a:t>3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C4DF883-D50D-014F-AA3F-58F969D03B5E}" type="slidenum">
              <a:rPr lang="en-US" i="0" smtClean="0">
                <a:latin typeface="Times New Roman" charset="0"/>
              </a:rPr>
              <a:pPr>
                <a:defRPr/>
              </a:pPr>
              <a:t>4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ED44080-A1C1-6D48-9090-593E79365BAF}" type="slidenum">
              <a:rPr lang="en-US" i="0" smtClean="0">
                <a:latin typeface="Times New Roman" charset="0"/>
              </a:rPr>
              <a:pPr>
                <a:defRPr/>
              </a:pPr>
              <a:t>5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EFE8A98-A037-0E46-97CD-719E6DC48C9A}" type="slidenum">
              <a:rPr lang="en-US" i="0" smtClean="0">
                <a:latin typeface="Times New Roman" charset="0"/>
              </a:rPr>
              <a:pPr>
                <a:defRPr/>
              </a:pPr>
              <a:t>6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643D48F-8711-C346-AC55-69781208CC1B}" type="slidenum">
              <a:rPr lang="en-US" i="0" smtClean="0">
                <a:latin typeface="Times New Roman" charset="0"/>
              </a:rPr>
              <a:pPr>
                <a:defRPr/>
              </a:pPr>
              <a:t>7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795F41B-3CEF-8149-ABBA-878664839912}" type="slidenum">
              <a:rPr lang="en-US" i="0" smtClean="0">
                <a:latin typeface="Times New Roman" charset="0"/>
              </a:rPr>
              <a:pPr>
                <a:defRPr/>
              </a:pPr>
              <a:t>8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66954268-D528-7442-800B-9664DDD7601B}" type="slidenum">
              <a:rPr lang="en-US" i="0" smtClean="0">
                <a:latin typeface="Times New Roman" charset="0"/>
              </a:rPr>
              <a:pPr>
                <a:defRPr/>
              </a:pPr>
              <a:t>9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4433DD6-D70A-8E47-B310-554B6E789C8D}" type="slidenum">
              <a:rPr lang="en-US" i="0" smtClean="0">
                <a:latin typeface="Times New Roman" charset="0"/>
              </a:rPr>
              <a:pPr>
                <a:defRPr/>
              </a:pPr>
              <a:t>10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9AB7E571-4613-BD47-B8AF-E4769FE4B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7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D0626857-DD43-9D46-91D4-DEBFBA1258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1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B3616EB6-F471-2047-976B-63D7811A01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5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A note on the use of these Powerpoint slides:</a:t>
            </a:r>
          </a:p>
          <a:p>
            <a:r>
              <a:rPr lang="en-US" sz="1200" dirty="0"/>
              <a:t>We</a:t>
            </a:r>
            <a:r>
              <a:rPr lang="ja-JP" altLang="en-US" sz="1200" dirty="0"/>
              <a:t>’</a:t>
            </a:r>
            <a:r>
              <a:rPr lang="en-US" altLang="ja-JP" sz="1200" dirty="0"/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/>
              <a:t>lot</a:t>
            </a:r>
            <a:r>
              <a:rPr lang="en-US" altLang="ja-JP" sz="1200" dirty="0"/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>
              <a:latin typeface="Gill Sans MT" charset="0"/>
            </a:endParaRP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use these slides (e.g., in a class) that you mention their source (after all, we</a:t>
            </a:r>
            <a:r>
              <a:rPr lang="ja-JP" altLang="en-US" sz="1200" dirty="0"/>
              <a:t>’</a:t>
            </a:r>
            <a:r>
              <a:rPr lang="en-US" altLang="ja-JP" sz="1200" dirty="0"/>
              <a:t>d like people to use our book!)</a:t>
            </a: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post any slides on a www site, that you note that they are adapted from (or perhaps identical to) our slides, and note our copyright of this material.</a:t>
            </a:r>
          </a:p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/>
              <a:t>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/>
          </a:p>
          <a:p>
            <a:pPr>
              <a:defRPr/>
            </a:pPr>
            <a:r>
              <a:rPr lang="en-US" sz="1200" dirty="0"/>
              <a:t>     All material copyright 1996-2016</a:t>
            </a:r>
          </a:p>
          <a:p>
            <a:pPr>
              <a:defRPr/>
            </a:pPr>
            <a:r>
              <a:rPr lang="en-US" sz="1200" dirty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dirty="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 dirty="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6</a:t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The Link Layer </a:t>
            </a:r>
          </a:p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and LANs</a:t>
            </a: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389096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 switch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071563"/>
            <a:ext cx="8001000" cy="4640262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link-layer device: takes an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active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role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store, forward Ethernet frames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examine incoming frame</a:t>
            </a:r>
            <a:r>
              <a:rPr lang="ja-JP" altLang="en-US" sz="2800">
                <a:latin typeface="Gill Sans MT" charset="0"/>
              </a:rPr>
              <a:t>’</a:t>
            </a:r>
            <a:r>
              <a:rPr lang="en-US" sz="2800" dirty="0">
                <a:latin typeface="Gill Sans MT" charset="0"/>
              </a:rPr>
              <a:t>s MAC address, 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selectively</a:t>
            </a:r>
            <a:r>
              <a:rPr lang="en-US" sz="2800" dirty="0">
                <a:latin typeface="Gill Sans MT" charset="0"/>
              </a:rPr>
              <a:t> forward  frame to one-or-more outgoing links when frame is to be forwarded on segment, uses CSMA/CD to access segment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transparent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hosts are unaware of presence of switches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plug-and-play, self-learning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switches do not need to be configured</a:t>
            </a: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160773" name="Picture 2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7937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2439636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136525"/>
            <a:ext cx="8469313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Switch: </a:t>
            </a:r>
            <a:r>
              <a:rPr lang="en-US" sz="3600" i="1" dirty="0">
                <a:latin typeface="Gill Sans MT" charset="0"/>
                <a:cs typeface="+mj-cs"/>
              </a:rPr>
              <a:t>multiple</a:t>
            </a:r>
            <a:r>
              <a:rPr lang="en-US" sz="3600" dirty="0">
                <a:latin typeface="Gill Sans MT" charset="0"/>
                <a:cs typeface="+mj-cs"/>
              </a:rPr>
              <a:t> simultaneous transmissions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393825"/>
            <a:ext cx="4503737" cy="45767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hosts have dedicated, direct connection to switch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switches buffer packets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Ethernet protocol used on </a:t>
            </a:r>
            <a:r>
              <a:rPr lang="en-US" sz="2400" i="1" dirty="0">
                <a:latin typeface="Gill Sans MT" charset="0"/>
                <a:cs typeface="+mn-cs"/>
              </a:rPr>
              <a:t>each</a:t>
            </a:r>
            <a:r>
              <a:rPr lang="en-US" sz="2400" dirty="0">
                <a:latin typeface="Gill Sans MT" charset="0"/>
                <a:cs typeface="+mn-cs"/>
              </a:rPr>
              <a:t> incoming link, but no collisions; full duplex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each link is its own collision domain</a:t>
            </a:r>
          </a:p>
          <a:p>
            <a:pPr>
              <a:lnSpc>
                <a:spcPct val="90000"/>
              </a:lnSpc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switching: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A-to-A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 and B-to-B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 can transmit simultaneously, without collisions </a:t>
            </a:r>
          </a:p>
        </p:txBody>
      </p:sp>
      <p:grpSp>
        <p:nvGrpSpPr>
          <p:cNvPr id="162821" name="Group 1"/>
          <p:cNvGrpSpPr>
            <a:grpSpLocks/>
          </p:cNvGrpSpPr>
          <p:nvPr/>
        </p:nvGrpSpPr>
        <p:grpSpPr bwMode="auto">
          <a:xfrm>
            <a:off x="5106988" y="1425575"/>
            <a:ext cx="3660775" cy="4283075"/>
            <a:chOff x="5106576" y="1425893"/>
            <a:chExt cx="3661504" cy="4282976"/>
          </a:xfrm>
        </p:grpSpPr>
        <p:sp>
          <p:nvSpPr>
            <p:cNvPr id="62472" name="Text Box 34"/>
            <p:cNvSpPr txBox="1">
              <a:spLocks noChangeArrowheads="1"/>
            </p:cNvSpPr>
            <p:nvPr/>
          </p:nvSpPr>
          <p:spPr bwMode="auto">
            <a:xfrm>
              <a:off x="5827445" y="5062772"/>
              <a:ext cx="2710402" cy="646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switch with six interfaces</a:t>
              </a:r>
            </a:p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1,2,3,4,5,6</a:t>
              </a:r>
              <a:r>
                <a:rPr lang="en-US" dirty="0">
                  <a:latin typeface="Arial" charset="0"/>
                  <a:cs typeface="Arial" charset="0"/>
                </a:rPr>
                <a:t>)</a:t>
              </a:r>
              <a:r>
                <a:rPr lang="en-US" i="0" dirty="0">
                  <a:latin typeface="Arial" charset="0"/>
                  <a:cs typeface="Arial" charset="0"/>
                </a:rPr>
                <a:t>  </a:t>
              </a:r>
            </a:p>
          </p:txBody>
        </p:sp>
        <p:grpSp>
          <p:nvGrpSpPr>
            <p:cNvPr id="162824" name="Group 34"/>
            <p:cNvGrpSpPr>
              <a:grpSpLocks/>
            </p:cNvGrpSpPr>
            <p:nvPr/>
          </p:nvGrpSpPr>
          <p:grpSpPr bwMode="auto">
            <a:xfrm>
              <a:off x="5106576" y="1425893"/>
              <a:ext cx="3661504" cy="3600334"/>
              <a:chOff x="731524" y="1819788"/>
              <a:chExt cx="3661504" cy="3600334"/>
            </a:xfrm>
          </p:grpSpPr>
          <p:sp>
            <p:nvSpPr>
              <p:cNvPr id="62474" name="Text Box 23"/>
              <p:cNvSpPr txBox="1">
                <a:spLocks noChangeArrowheads="1"/>
              </p:cNvSpPr>
              <p:nvPr/>
            </p:nvSpPr>
            <p:spPr bwMode="auto">
              <a:xfrm>
                <a:off x="2655957" y="1819788"/>
                <a:ext cx="350907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62475" name="Text Box 24"/>
              <p:cNvSpPr txBox="1">
                <a:spLocks noChangeArrowheads="1"/>
              </p:cNvSpPr>
              <p:nvPr/>
            </p:nvSpPr>
            <p:spPr bwMode="auto">
              <a:xfrm>
                <a:off x="2371738" y="5050277"/>
                <a:ext cx="371549" cy="36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A</a:t>
                </a:r>
                <a:r>
                  <a:rPr lang="ja-JP" altLang="en-US" i="0">
                    <a:latin typeface="Arial" charset="0"/>
                    <a:cs typeface="Arial" charset="0"/>
                  </a:rPr>
                  <a:t>’</a:t>
                </a:r>
                <a:endParaRPr lang="en-US" i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2476" name="Text Box 25"/>
              <p:cNvSpPr txBox="1">
                <a:spLocks noChangeArrowheads="1"/>
              </p:cNvSpPr>
              <p:nvPr/>
            </p:nvSpPr>
            <p:spPr bwMode="auto">
              <a:xfrm>
                <a:off x="3988134" y="2419849"/>
                <a:ext cx="3382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62477" name="Text Box 26"/>
              <p:cNvSpPr txBox="1">
                <a:spLocks noChangeArrowheads="1"/>
              </p:cNvSpPr>
              <p:nvPr/>
            </p:nvSpPr>
            <p:spPr bwMode="auto">
              <a:xfrm>
                <a:off x="995101" y="4188283"/>
                <a:ext cx="390603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B</a:t>
                </a:r>
                <a:r>
                  <a:rPr lang="ja-JP" altLang="en-US" i="0">
                    <a:latin typeface="Arial" charset="0"/>
                    <a:cs typeface="Arial" charset="0"/>
                  </a:rPr>
                  <a:t>’</a:t>
                </a:r>
                <a:endParaRPr lang="en-US" i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2478" name="Text Box 27"/>
              <p:cNvSpPr txBox="1">
                <a:spLocks noChangeArrowheads="1"/>
              </p:cNvSpPr>
              <p:nvPr/>
            </p:nvSpPr>
            <p:spPr bwMode="auto">
              <a:xfrm>
                <a:off x="3740435" y="4188283"/>
                <a:ext cx="350908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62479" name="Text Box 28"/>
              <p:cNvSpPr txBox="1">
                <a:spLocks noChangeArrowheads="1"/>
              </p:cNvSpPr>
              <p:nvPr/>
            </p:nvSpPr>
            <p:spPr bwMode="auto">
              <a:xfrm>
                <a:off x="1123714" y="2465886"/>
                <a:ext cx="4033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C</a:t>
                </a:r>
                <a:r>
                  <a:rPr lang="ja-JP" altLang="en-US" i="0">
                    <a:latin typeface="Arial" charset="0"/>
                    <a:cs typeface="Arial" charset="0"/>
                  </a:rPr>
                  <a:t>’</a:t>
                </a:r>
                <a:endParaRPr lang="en-US" i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2480" name="Line 17"/>
              <p:cNvSpPr>
                <a:spLocks noChangeShapeType="1"/>
              </p:cNvSpPr>
              <p:nvPr/>
            </p:nvSpPr>
            <p:spPr bwMode="auto">
              <a:xfrm>
                <a:off x="1687389" y="3165957"/>
                <a:ext cx="720869" cy="298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81" name="Line 18"/>
              <p:cNvSpPr>
                <a:spLocks noChangeShapeType="1"/>
              </p:cNvSpPr>
              <p:nvPr/>
            </p:nvSpPr>
            <p:spPr bwMode="auto">
              <a:xfrm>
                <a:off x="2673423" y="2872277"/>
                <a:ext cx="0" cy="504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82" name="Line 19"/>
              <p:cNvSpPr>
                <a:spLocks noChangeShapeType="1"/>
              </p:cNvSpPr>
              <p:nvPr/>
            </p:nvSpPr>
            <p:spPr bwMode="auto">
              <a:xfrm flipH="1">
                <a:off x="2863961" y="2996099"/>
                <a:ext cx="892353" cy="484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83" name="Line 20"/>
              <p:cNvSpPr>
                <a:spLocks noChangeShapeType="1"/>
              </p:cNvSpPr>
              <p:nvPr/>
            </p:nvSpPr>
            <p:spPr bwMode="auto">
              <a:xfrm flipV="1">
                <a:off x="2673423" y="3605685"/>
                <a:ext cx="12703" cy="709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grpSp>
            <p:nvGrpSpPr>
              <p:cNvPr id="162835" name="Group 45"/>
              <p:cNvGrpSpPr>
                <a:grpSpLocks/>
              </p:cNvGrpSpPr>
              <p:nvPr/>
            </p:nvGrpSpPr>
            <p:grpSpPr bwMode="auto">
              <a:xfrm>
                <a:off x="747936" y="2733042"/>
                <a:ext cx="914403" cy="690308"/>
                <a:chOff x="1046480" y="3962400"/>
                <a:chExt cx="1026163" cy="761428"/>
              </a:xfrm>
            </p:grpSpPr>
            <p:sp>
              <p:nvSpPr>
                <p:cNvPr id="80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247" y="4299441"/>
                  <a:ext cx="110313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2870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2871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72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2836" name="Group 46"/>
              <p:cNvGrpSpPr>
                <a:grpSpLocks/>
              </p:cNvGrpSpPr>
              <p:nvPr/>
            </p:nvGrpSpPr>
            <p:grpSpPr bwMode="auto">
              <a:xfrm>
                <a:off x="3539588" y="2669737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2865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2867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68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77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40190" y="4309334"/>
                  <a:ext cx="126274" cy="195358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48" name="Rectangle 43"/>
              <p:cNvSpPr>
                <a:spLocks noChangeArrowheads="1"/>
              </p:cNvSpPr>
              <p:nvPr/>
            </p:nvSpPr>
            <p:spPr bwMode="auto">
              <a:xfrm>
                <a:off x="2614674" y="2705593"/>
                <a:ext cx="109559" cy="165096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2838" name="Group 44"/>
              <p:cNvGrpSpPr>
                <a:grpSpLocks/>
              </p:cNvGrpSpPr>
              <p:nvPr/>
            </p:nvGrpSpPr>
            <p:grpSpPr bwMode="auto">
              <a:xfrm>
                <a:off x="2233637" y="2138292"/>
                <a:ext cx="853440" cy="741680"/>
                <a:chOff x="-44" y="1473"/>
                <a:chExt cx="981" cy="1105"/>
              </a:xfrm>
            </p:grpSpPr>
            <p:pic>
              <p:nvPicPr>
                <p:cNvPr id="16286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286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162839" name="Group 49"/>
              <p:cNvGrpSpPr>
                <a:grpSpLocks/>
              </p:cNvGrpSpPr>
              <p:nvPr/>
            </p:nvGrpSpPr>
            <p:grpSpPr bwMode="auto">
              <a:xfrm>
                <a:off x="2060917" y="4279843"/>
                <a:ext cx="853440" cy="835329"/>
                <a:chOff x="8077200" y="3320111"/>
                <a:chExt cx="853440" cy="835329"/>
              </a:xfrm>
            </p:grpSpPr>
            <p:sp>
              <p:nvSpPr>
                <p:cNvPr id="70" name="Rectangle 43"/>
                <p:cNvSpPr>
                  <a:spLocks noChangeArrowheads="1"/>
                </p:cNvSpPr>
                <p:nvPr/>
              </p:nvSpPr>
              <p:spPr bwMode="auto">
                <a:xfrm>
                  <a:off x="8630957" y="3320624"/>
                  <a:ext cx="111147" cy="165096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2860" name="Group 44"/>
                <p:cNvGrpSpPr>
                  <a:grpSpLocks/>
                </p:cNvGrpSpPr>
                <p:nvPr/>
              </p:nvGrpSpPr>
              <p:grpSpPr bwMode="auto">
                <a:xfrm>
                  <a:off x="8077200" y="3413760"/>
                  <a:ext cx="853440" cy="741680"/>
                  <a:chOff x="-44" y="1473"/>
                  <a:chExt cx="981" cy="1105"/>
                </a:xfrm>
              </p:grpSpPr>
              <p:pic>
                <p:nvPicPr>
                  <p:cNvPr id="162861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62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pic>
            <p:nvPicPr>
              <p:cNvPr id="62489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4913" y="3316766"/>
                <a:ext cx="603370" cy="341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62841" name="Group 51"/>
              <p:cNvGrpSpPr>
                <a:grpSpLocks/>
              </p:cNvGrpSpPr>
              <p:nvPr/>
            </p:nvGrpSpPr>
            <p:grpSpPr bwMode="auto">
              <a:xfrm>
                <a:off x="731524" y="3616962"/>
                <a:ext cx="914403" cy="690308"/>
                <a:chOff x="1046480" y="3962400"/>
                <a:chExt cx="1026163" cy="761428"/>
              </a:xfrm>
            </p:grpSpPr>
            <p:sp>
              <p:nvSpPr>
                <p:cNvPr id="66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846" y="4299769"/>
                  <a:ext cx="110314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2856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2857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58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2842" name="Group 52"/>
              <p:cNvGrpSpPr>
                <a:grpSpLocks/>
              </p:cNvGrpSpPr>
              <p:nvPr/>
            </p:nvGrpSpPr>
            <p:grpSpPr bwMode="auto">
              <a:xfrm>
                <a:off x="3410634" y="3567725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2851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2853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54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3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38739" y="4308075"/>
                  <a:ext cx="128105" cy="197237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62492" name="Line 17"/>
              <p:cNvSpPr>
                <a:spLocks noChangeShapeType="1"/>
              </p:cNvSpPr>
              <p:nvPr/>
            </p:nvSpPr>
            <p:spPr bwMode="auto">
              <a:xfrm flipV="1">
                <a:off x="1660396" y="3600922"/>
                <a:ext cx="744686" cy="4508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93" name="Line 19"/>
              <p:cNvSpPr>
                <a:spLocks noChangeShapeType="1"/>
              </p:cNvSpPr>
              <p:nvPr/>
            </p:nvSpPr>
            <p:spPr bwMode="auto">
              <a:xfrm flipH="1" flipV="1">
                <a:off x="2968756" y="3545361"/>
                <a:ext cx="646242" cy="338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94" name="Text Box 35"/>
              <p:cNvSpPr txBox="1">
                <a:spLocks noChangeArrowheads="1"/>
              </p:cNvSpPr>
              <p:nvPr/>
            </p:nvSpPr>
            <p:spPr bwMode="auto">
              <a:xfrm>
                <a:off x="2401907" y="3026260"/>
                <a:ext cx="312799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2495" name="Text Box 36"/>
              <p:cNvSpPr txBox="1">
                <a:spLocks noChangeArrowheads="1"/>
              </p:cNvSpPr>
              <p:nvPr/>
            </p:nvSpPr>
            <p:spPr bwMode="auto">
              <a:xfrm>
                <a:off x="2903656" y="3051660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62496" name="Text Box 37"/>
              <p:cNvSpPr txBox="1">
                <a:spLocks noChangeArrowheads="1"/>
              </p:cNvSpPr>
              <p:nvPr/>
            </p:nvSpPr>
            <p:spPr bwMode="auto">
              <a:xfrm>
                <a:off x="3125951" y="3710457"/>
                <a:ext cx="322326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62497" name="Text Box 38"/>
              <p:cNvSpPr txBox="1">
                <a:spLocks noChangeArrowheads="1"/>
              </p:cNvSpPr>
              <p:nvPr/>
            </p:nvSpPr>
            <p:spPr bwMode="auto">
              <a:xfrm>
                <a:off x="2640079" y="3654896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4</a:t>
                </a:r>
              </a:p>
            </p:txBody>
          </p:sp>
          <p:sp>
            <p:nvSpPr>
              <p:cNvPr id="62498" name="Text Box 39"/>
              <p:cNvSpPr txBox="1">
                <a:spLocks noChangeArrowheads="1"/>
              </p:cNvSpPr>
              <p:nvPr/>
            </p:nvSpPr>
            <p:spPr bwMode="auto">
              <a:xfrm>
                <a:off x="2070052" y="3704108"/>
                <a:ext cx="323914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5</a:t>
                </a:r>
              </a:p>
            </p:txBody>
          </p:sp>
          <p:sp>
            <p:nvSpPr>
              <p:cNvPr id="62499" name="Text Box 40"/>
              <p:cNvSpPr txBox="1">
                <a:spLocks noChangeArrowheads="1"/>
              </p:cNvSpPr>
              <p:nvPr/>
            </p:nvSpPr>
            <p:spPr bwMode="auto">
              <a:xfrm>
                <a:off x="2039884" y="3080234"/>
                <a:ext cx="319151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</p:grpSp>
      <p:pic>
        <p:nvPicPr>
          <p:cNvPr id="162822" name="Picture 6" descr="underline_b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62025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5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3828576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904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Switch forwarding table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398588"/>
            <a:ext cx="4878387" cy="4805362"/>
          </a:xfrm>
        </p:spPr>
        <p:txBody>
          <a:bodyPr/>
          <a:lstStyle/>
          <a:p>
            <a:pPr marL="0" indent="0">
              <a:lnSpc>
                <a:spcPts val="3000"/>
              </a:lnSpc>
              <a:buFont typeface="Wingdings" charset="0"/>
              <a:buNone/>
              <a:defRPr/>
            </a:pPr>
            <a:r>
              <a:rPr lang="en-US" i="1" u="sng" dirty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how does switch know A</a:t>
            </a:r>
            <a:r>
              <a:rPr lang="ja-JP" altLang="en-US" dirty="0">
                <a:latin typeface="Gill Sans MT" charset="0"/>
                <a:cs typeface="+mn-cs"/>
              </a:rPr>
              <a:t>’</a:t>
            </a:r>
            <a:r>
              <a:rPr lang="en-US" dirty="0">
                <a:latin typeface="Gill Sans MT" charset="0"/>
                <a:cs typeface="+mn-cs"/>
              </a:rPr>
              <a:t> reachable via interface 4, B</a:t>
            </a:r>
            <a:r>
              <a:rPr lang="ja-JP" altLang="en-US" dirty="0">
                <a:latin typeface="Gill Sans MT" charset="0"/>
                <a:cs typeface="+mn-cs"/>
              </a:rPr>
              <a:t>’</a:t>
            </a:r>
            <a:r>
              <a:rPr lang="en-US" dirty="0">
                <a:latin typeface="Gill Sans MT" charset="0"/>
                <a:cs typeface="+mn-cs"/>
              </a:rPr>
              <a:t> reachable via interface 5?</a:t>
            </a:r>
          </a:p>
        </p:txBody>
      </p:sp>
      <p:grpSp>
        <p:nvGrpSpPr>
          <p:cNvPr id="164869" name="Group 34"/>
          <p:cNvGrpSpPr>
            <a:grpSpLocks/>
          </p:cNvGrpSpPr>
          <p:nvPr/>
        </p:nvGrpSpPr>
        <p:grpSpPr bwMode="auto">
          <a:xfrm>
            <a:off x="5106988" y="1425575"/>
            <a:ext cx="3660775" cy="4283075"/>
            <a:chOff x="5106576" y="1425893"/>
            <a:chExt cx="3661504" cy="4282976"/>
          </a:xfrm>
        </p:grpSpPr>
        <p:sp>
          <p:nvSpPr>
            <p:cNvPr id="63496" name="Text Box 34"/>
            <p:cNvSpPr txBox="1">
              <a:spLocks noChangeArrowheads="1"/>
            </p:cNvSpPr>
            <p:nvPr/>
          </p:nvSpPr>
          <p:spPr bwMode="auto">
            <a:xfrm>
              <a:off x="5827445" y="5062772"/>
              <a:ext cx="2710402" cy="646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switch with six interfaces</a:t>
              </a:r>
            </a:p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1,2,3,4,5,6</a:t>
              </a:r>
              <a:r>
                <a:rPr lang="en-US" dirty="0">
                  <a:latin typeface="Arial" charset="0"/>
                  <a:cs typeface="Arial" charset="0"/>
                </a:rPr>
                <a:t>)</a:t>
              </a:r>
              <a:r>
                <a:rPr lang="en-US" i="0" dirty="0">
                  <a:latin typeface="Arial" charset="0"/>
                  <a:cs typeface="Arial" charset="0"/>
                </a:rPr>
                <a:t>  </a:t>
              </a:r>
            </a:p>
          </p:txBody>
        </p:sp>
        <p:grpSp>
          <p:nvGrpSpPr>
            <p:cNvPr id="164874" name="Group 36"/>
            <p:cNvGrpSpPr>
              <a:grpSpLocks/>
            </p:cNvGrpSpPr>
            <p:nvPr/>
          </p:nvGrpSpPr>
          <p:grpSpPr bwMode="auto">
            <a:xfrm>
              <a:off x="5106576" y="1425893"/>
              <a:ext cx="3661504" cy="3600334"/>
              <a:chOff x="731524" y="1819788"/>
              <a:chExt cx="3661504" cy="3600334"/>
            </a:xfrm>
          </p:grpSpPr>
          <p:sp>
            <p:nvSpPr>
              <p:cNvPr id="63498" name="Text Box 23"/>
              <p:cNvSpPr txBox="1">
                <a:spLocks noChangeArrowheads="1"/>
              </p:cNvSpPr>
              <p:nvPr/>
            </p:nvSpPr>
            <p:spPr bwMode="auto">
              <a:xfrm>
                <a:off x="2655957" y="1819788"/>
                <a:ext cx="350907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63499" name="Text Box 24"/>
              <p:cNvSpPr txBox="1">
                <a:spLocks noChangeArrowheads="1"/>
              </p:cNvSpPr>
              <p:nvPr/>
            </p:nvSpPr>
            <p:spPr bwMode="auto">
              <a:xfrm>
                <a:off x="2371738" y="5050277"/>
                <a:ext cx="371549" cy="36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A</a:t>
                </a:r>
                <a:r>
                  <a:rPr lang="ja-JP" altLang="en-US" i="0">
                    <a:latin typeface="Arial" charset="0"/>
                    <a:cs typeface="Arial" charset="0"/>
                  </a:rPr>
                  <a:t>’</a:t>
                </a:r>
                <a:endParaRPr lang="en-US" i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0" name="Text Box 25"/>
              <p:cNvSpPr txBox="1">
                <a:spLocks noChangeArrowheads="1"/>
              </p:cNvSpPr>
              <p:nvPr/>
            </p:nvSpPr>
            <p:spPr bwMode="auto">
              <a:xfrm>
                <a:off x="3988134" y="2419849"/>
                <a:ext cx="3382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63501" name="Text Box 26"/>
              <p:cNvSpPr txBox="1">
                <a:spLocks noChangeArrowheads="1"/>
              </p:cNvSpPr>
              <p:nvPr/>
            </p:nvSpPr>
            <p:spPr bwMode="auto">
              <a:xfrm>
                <a:off x="995101" y="4188283"/>
                <a:ext cx="390603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B</a:t>
                </a:r>
                <a:r>
                  <a:rPr lang="ja-JP" altLang="en-US" i="0">
                    <a:latin typeface="Arial" charset="0"/>
                    <a:cs typeface="Arial" charset="0"/>
                  </a:rPr>
                  <a:t>’</a:t>
                </a:r>
                <a:endParaRPr lang="en-US" i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2" name="Text Box 27"/>
              <p:cNvSpPr txBox="1">
                <a:spLocks noChangeArrowheads="1"/>
              </p:cNvSpPr>
              <p:nvPr/>
            </p:nvSpPr>
            <p:spPr bwMode="auto">
              <a:xfrm>
                <a:off x="3740435" y="4188283"/>
                <a:ext cx="350908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63503" name="Text Box 28"/>
              <p:cNvSpPr txBox="1">
                <a:spLocks noChangeArrowheads="1"/>
              </p:cNvSpPr>
              <p:nvPr/>
            </p:nvSpPr>
            <p:spPr bwMode="auto">
              <a:xfrm>
                <a:off x="1123714" y="2465886"/>
                <a:ext cx="4033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latin typeface="Arial" charset="0"/>
                    <a:cs typeface="Arial" charset="0"/>
                  </a:rPr>
                  <a:t>C</a:t>
                </a:r>
                <a:r>
                  <a:rPr lang="ja-JP" altLang="en-US" i="0">
                    <a:latin typeface="Arial" charset="0"/>
                    <a:cs typeface="Arial" charset="0"/>
                  </a:rPr>
                  <a:t>’</a:t>
                </a:r>
                <a:endParaRPr lang="en-US" i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4" name="Line 17"/>
              <p:cNvSpPr>
                <a:spLocks noChangeShapeType="1"/>
              </p:cNvSpPr>
              <p:nvPr/>
            </p:nvSpPr>
            <p:spPr bwMode="auto">
              <a:xfrm>
                <a:off x="1687389" y="3165957"/>
                <a:ext cx="720869" cy="298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5" name="Line 18"/>
              <p:cNvSpPr>
                <a:spLocks noChangeShapeType="1"/>
              </p:cNvSpPr>
              <p:nvPr/>
            </p:nvSpPr>
            <p:spPr bwMode="auto">
              <a:xfrm>
                <a:off x="2673423" y="2872277"/>
                <a:ext cx="0" cy="504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6" name="Line 19"/>
              <p:cNvSpPr>
                <a:spLocks noChangeShapeType="1"/>
              </p:cNvSpPr>
              <p:nvPr/>
            </p:nvSpPr>
            <p:spPr bwMode="auto">
              <a:xfrm flipH="1">
                <a:off x="2863961" y="2996099"/>
                <a:ext cx="892353" cy="484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7" name="Line 20"/>
              <p:cNvSpPr>
                <a:spLocks noChangeShapeType="1"/>
              </p:cNvSpPr>
              <p:nvPr/>
            </p:nvSpPr>
            <p:spPr bwMode="auto">
              <a:xfrm flipV="1">
                <a:off x="2673423" y="3605685"/>
                <a:ext cx="12703" cy="709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grpSp>
            <p:nvGrpSpPr>
              <p:cNvPr id="164885" name="Group 47"/>
              <p:cNvGrpSpPr>
                <a:grpSpLocks/>
              </p:cNvGrpSpPr>
              <p:nvPr/>
            </p:nvGrpSpPr>
            <p:grpSpPr bwMode="auto">
              <a:xfrm>
                <a:off x="747936" y="2733042"/>
                <a:ext cx="914403" cy="690308"/>
                <a:chOff x="1046480" y="3962400"/>
                <a:chExt cx="1026163" cy="761428"/>
              </a:xfrm>
            </p:grpSpPr>
            <p:sp>
              <p:nvSpPr>
                <p:cNvPr id="82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247" y="4299441"/>
                  <a:ext cx="110313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20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21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22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4886" name="Group 48"/>
              <p:cNvGrpSpPr>
                <a:grpSpLocks/>
              </p:cNvGrpSpPr>
              <p:nvPr/>
            </p:nvGrpSpPr>
            <p:grpSpPr bwMode="auto">
              <a:xfrm>
                <a:off x="3539588" y="2669737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4915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17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18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79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40190" y="4309334"/>
                  <a:ext cx="126274" cy="195358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50" name="Rectangle 43"/>
              <p:cNvSpPr>
                <a:spLocks noChangeArrowheads="1"/>
              </p:cNvSpPr>
              <p:nvPr/>
            </p:nvSpPr>
            <p:spPr bwMode="auto">
              <a:xfrm>
                <a:off x="2614674" y="2705593"/>
                <a:ext cx="109559" cy="165096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4888" name="Group 44"/>
              <p:cNvGrpSpPr>
                <a:grpSpLocks/>
              </p:cNvGrpSpPr>
              <p:nvPr/>
            </p:nvGrpSpPr>
            <p:grpSpPr bwMode="auto">
              <a:xfrm>
                <a:off x="2233637" y="2138292"/>
                <a:ext cx="853440" cy="741680"/>
                <a:chOff x="-44" y="1473"/>
                <a:chExt cx="981" cy="1105"/>
              </a:xfrm>
            </p:grpSpPr>
            <p:pic>
              <p:nvPicPr>
                <p:cNvPr id="16491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491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164889" name="Group 51"/>
              <p:cNvGrpSpPr>
                <a:grpSpLocks/>
              </p:cNvGrpSpPr>
              <p:nvPr/>
            </p:nvGrpSpPr>
            <p:grpSpPr bwMode="auto">
              <a:xfrm>
                <a:off x="2060917" y="4279843"/>
                <a:ext cx="853440" cy="835329"/>
                <a:chOff x="8077200" y="3320111"/>
                <a:chExt cx="853440" cy="835329"/>
              </a:xfrm>
            </p:grpSpPr>
            <p:sp>
              <p:nvSpPr>
                <p:cNvPr id="72" name="Rectangle 43"/>
                <p:cNvSpPr>
                  <a:spLocks noChangeArrowheads="1"/>
                </p:cNvSpPr>
                <p:nvPr/>
              </p:nvSpPr>
              <p:spPr bwMode="auto">
                <a:xfrm>
                  <a:off x="8630957" y="3320624"/>
                  <a:ext cx="111147" cy="165096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10" name="Group 44"/>
                <p:cNvGrpSpPr>
                  <a:grpSpLocks/>
                </p:cNvGrpSpPr>
                <p:nvPr/>
              </p:nvGrpSpPr>
              <p:grpSpPr bwMode="auto">
                <a:xfrm>
                  <a:off x="8077200" y="3413760"/>
                  <a:ext cx="853440" cy="741680"/>
                  <a:chOff x="-44" y="1473"/>
                  <a:chExt cx="981" cy="1105"/>
                </a:xfrm>
              </p:grpSpPr>
              <p:pic>
                <p:nvPicPr>
                  <p:cNvPr id="164911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12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pic>
            <p:nvPicPr>
              <p:cNvPr id="63513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4913" y="3316766"/>
                <a:ext cx="603370" cy="341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64891" name="Group 53"/>
              <p:cNvGrpSpPr>
                <a:grpSpLocks/>
              </p:cNvGrpSpPr>
              <p:nvPr/>
            </p:nvGrpSpPr>
            <p:grpSpPr bwMode="auto">
              <a:xfrm>
                <a:off x="731524" y="3616962"/>
                <a:ext cx="914403" cy="690308"/>
                <a:chOff x="1046480" y="3962400"/>
                <a:chExt cx="1026163" cy="761428"/>
              </a:xfrm>
            </p:grpSpPr>
            <p:sp>
              <p:nvSpPr>
                <p:cNvPr id="68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846" y="4299769"/>
                  <a:ext cx="110314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06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07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08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4892" name="Group 54"/>
              <p:cNvGrpSpPr>
                <a:grpSpLocks/>
              </p:cNvGrpSpPr>
              <p:nvPr/>
            </p:nvGrpSpPr>
            <p:grpSpPr bwMode="auto">
              <a:xfrm>
                <a:off x="3410634" y="3567725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4901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03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04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5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38739" y="4308075"/>
                  <a:ext cx="128105" cy="197237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63516" name="Line 17"/>
              <p:cNvSpPr>
                <a:spLocks noChangeShapeType="1"/>
              </p:cNvSpPr>
              <p:nvPr/>
            </p:nvSpPr>
            <p:spPr bwMode="auto">
              <a:xfrm flipV="1">
                <a:off x="1660396" y="3600922"/>
                <a:ext cx="744686" cy="4508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17" name="Line 19"/>
              <p:cNvSpPr>
                <a:spLocks noChangeShapeType="1"/>
              </p:cNvSpPr>
              <p:nvPr/>
            </p:nvSpPr>
            <p:spPr bwMode="auto">
              <a:xfrm flipH="1" flipV="1">
                <a:off x="2968756" y="3545361"/>
                <a:ext cx="646242" cy="338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18" name="Text Box 35"/>
              <p:cNvSpPr txBox="1">
                <a:spLocks noChangeArrowheads="1"/>
              </p:cNvSpPr>
              <p:nvPr/>
            </p:nvSpPr>
            <p:spPr bwMode="auto">
              <a:xfrm>
                <a:off x="2401907" y="3026260"/>
                <a:ext cx="312799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3519" name="Text Box 36"/>
              <p:cNvSpPr txBox="1">
                <a:spLocks noChangeArrowheads="1"/>
              </p:cNvSpPr>
              <p:nvPr/>
            </p:nvSpPr>
            <p:spPr bwMode="auto">
              <a:xfrm>
                <a:off x="2903656" y="3051660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63520" name="Text Box 37"/>
              <p:cNvSpPr txBox="1">
                <a:spLocks noChangeArrowheads="1"/>
              </p:cNvSpPr>
              <p:nvPr/>
            </p:nvSpPr>
            <p:spPr bwMode="auto">
              <a:xfrm>
                <a:off x="3125951" y="3710457"/>
                <a:ext cx="322326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63521" name="Text Box 38"/>
              <p:cNvSpPr txBox="1">
                <a:spLocks noChangeArrowheads="1"/>
              </p:cNvSpPr>
              <p:nvPr/>
            </p:nvSpPr>
            <p:spPr bwMode="auto">
              <a:xfrm>
                <a:off x="2640079" y="3654896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4</a:t>
                </a:r>
              </a:p>
            </p:txBody>
          </p:sp>
          <p:sp>
            <p:nvSpPr>
              <p:cNvPr id="63522" name="Text Box 39"/>
              <p:cNvSpPr txBox="1">
                <a:spLocks noChangeArrowheads="1"/>
              </p:cNvSpPr>
              <p:nvPr/>
            </p:nvSpPr>
            <p:spPr bwMode="auto">
              <a:xfrm>
                <a:off x="2070052" y="3704108"/>
                <a:ext cx="323914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5</a:t>
                </a:r>
              </a:p>
            </p:txBody>
          </p:sp>
          <p:sp>
            <p:nvSpPr>
              <p:cNvPr id="63523" name="Text Box 40"/>
              <p:cNvSpPr txBox="1">
                <a:spLocks noChangeArrowheads="1"/>
              </p:cNvSpPr>
              <p:nvPr/>
            </p:nvSpPr>
            <p:spPr bwMode="auto">
              <a:xfrm>
                <a:off x="2039884" y="3080234"/>
                <a:ext cx="319151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</p:grp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477838" y="2566988"/>
            <a:ext cx="4878387" cy="213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lnSpc>
                <a:spcPts val="3000"/>
              </a:lnSpc>
              <a:buSzPct val="100000"/>
              <a:buFont typeface="Wingdings" charset="2"/>
              <a:buChar char="§"/>
              <a:defRPr/>
            </a:pPr>
            <a:r>
              <a:rPr lang="en-US" i="1" u="sng" dirty="0">
                <a:solidFill>
                  <a:srgbClr val="CC0000"/>
                </a:solidFill>
                <a:latin typeface="Gill Sans MT" charset="0"/>
              </a:rPr>
              <a:t>A: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  </a:t>
            </a:r>
            <a:r>
              <a:rPr lang="en-US" dirty="0">
                <a:latin typeface="Gill Sans MT" charset="0"/>
              </a:rPr>
              <a:t>each switch has a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switch table,</a:t>
            </a:r>
            <a:r>
              <a:rPr lang="en-US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each entry: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(MAC address of host, interface to reach host, time stamp)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looks like a routing table!</a:t>
            </a:r>
          </a:p>
        </p:txBody>
      </p:sp>
      <p:pic>
        <p:nvPicPr>
          <p:cNvPr id="164871" name="Picture 22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9852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536575" y="5043488"/>
            <a:ext cx="5040313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0"/>
              <a:buNone/>
              <a:defRPr/>
            </a:pPr>
            <a:r>
              <a:rPr lang="en-US" u="sng" dirty="0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how are entries created, maintained in switch table? 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something like a routing protocol?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350309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913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5565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66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7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5568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i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9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5570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i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71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2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3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4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6950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00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85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86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7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66951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66980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82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3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8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166953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6697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697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6954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75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66976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7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6558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6956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71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72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3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66957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66966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68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69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5583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84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85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86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5587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5588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5589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5590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Switch: self-learning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339850"/>
            <a:ext cx="3935412" cy="41148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switch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learns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which hosts can be reached through which interfaces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when frame received, switch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learns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 location of sender: incoming LAN segment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records sender/location pair in switch table</a:t>
            </a:r>
          </a:p>
        </p:txBody>
      </p:sp>
      <p:grpSp>
        <p:nvGrpSpPr>
          <p:cNvPr id="420900" name="Group 36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5561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2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3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64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420905" name="Group 41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5557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8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9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5560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20911" name="Group 47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5552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53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5554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5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6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6464300" y="5326063"/>
            <a:ext cx="17240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420917" name="Group 53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5549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50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51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pic>
        <p:nvPicPr>
          <p:cNvPr id="166923" name="Picture 21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7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83694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Switch: frame filtering/forwarding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0238" y="1370013"/>
            <a:ext cx="8201025" cy="5095875"/>
          </a:xfrm>
        </p:spPr>
        <p:txBody>
          <a:bodyPr>
            <a:noAutofit/>
          </a:bodyPr>
          <a:lstStyle/>
          <a:p>
            <a:pPr>
              <a:buFont typeface="Wingdings" charset="0"/>
              <a:buNone/>
              <a:defRPr/>
            </a:pPr>
            <a:r>
              <a:rPr lang="en-US" dirty="0">
                <a:latin typeface="Gill Sans MT" charset="0"/>
                <a:cs typeface="+mn-cs"/>
              </a:rPr>
              <a:t>when  frame received at switch:</a:t>
            </a:r>
            <a:br>
              <a:rPr lang="en-US" dirty="0">
                <a:latin typeface="Gill Sans MT" charset="0"/>
                <a:cs typeface="+mn-cs"/>
              </a:rPr>
            </a:br>
            <a:endParaRPr lang="en-US" dirty="0">
              <a:latin typeface="Gill Sans MT" charset="0"/>
              <a:cs typeface="+mn-cs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1. record incoming link, MAC address of sending host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2. index switch table using MAC destination address</a:t>
            </a:r>
            <a:endParaRPr lang="en-US" b="1" dirty="0">
              <a:solidFill>
                <a:schemeClr val="accent2"/>
              </a:solidFill>
              <a:latin typeface="Gill Sans MT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3. if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entry found for destination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then {</a:t>
            </a:r>
          </a:p>
          <a:p>
            <a:pPr lvl="1">
              <a:buFont typeface="Wingdings" charset="0"/>
              <a:buNone/>
              <a:defRPr/>
            </a:pPr>
            <a:r>
              <a:rPr lang="en-US" b="1" dirty="0">
                <a:solidFill>
                  <a:srgbClr val="000099"/>
                </a:solidFill>
                <a:latin typeface="Gill Sans MT" charset="0"/>
              </a:rPr>
              <a:t>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if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destination on segment from which frame arrived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 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then</a:t>
            </a:r>
            <a:r>
              <a:rPr lang="en-US" dirty="0">
                <a:latin typeface="Gill Sans MT" charset="0"/>
              </a:rPr>
              <a:t> drop frame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   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else</a:t>
            </a:r>
            <a:r>
              <a:rPr lang="en-US" dirty="0">
                <a:latin typeface="Gill Sans MT" charset="0"/>
              </a:rPr>
              <a:t> forward frame on interface indicated by entry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  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}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  </a:t>
            </a:r>
            <a:endParaRPr lang="en-US" dirty="0">
              <a:latin typeface="Gill Sans MT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else</a:t>
            </a:r>
            <a:r>
              <a:rPr lang="en-US" dirty="0">
                <a:latin typeface="Gill Sans MT" charset="0"/>
              </a:rPr>
              <a:t> flood  /* forward on all interfaces except arriving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                       interface */</a:t>
            </a:r>
          </a:p>
          <a:p>
            <a:pPr lvl="3">
              <a:buFontTx/>
              <a:buNone/>
              <a:defRPr/>
            </a:pPr>
            <a:r>
              <a:rPr lang="en-US" sz="2400" dirty="0">
                <a:latin typeface="Times New Roman" charset="0"/>
              </a:rPr>
              <a:t>  </a:t>
            </a:r>
          </a:p>
        </p:txBody>
      </p:sp>
      <p:pic>
        <p:nvPicPr>
          <p:cNvPr id="168965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8413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1434469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009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7650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51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2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7653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i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4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7655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i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6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7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8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9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71083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18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19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20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1084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7111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15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6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154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171086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7111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111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1087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176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08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71109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0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6766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1089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172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04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05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6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1090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71099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01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2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69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7668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69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70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71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7672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7673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74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7675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7325" y="141288"/>
            <a:ext cx="7508875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Self-learning, forwarding: example</a:t>
            </a:r>
          </a:p>
        </p:txBody>
      </p:sp>
      <p:grpSp>
        <p:nvGrpSpPr>
          <p:cNvPr id="685088" name="Group 32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7646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7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8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9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093" name="Group 37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7642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3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4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7645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685098" name="Group 42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763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8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7639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0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1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6437313" y="5326063"/>
            <a:ext cx="1778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685105" name="Group 49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7634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35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36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grpSp>
        <p:nvGrpSpPr>
          <p:cNvPr id="685115" name="Group 59"/>
          <p:cNvGrpSpPr>
            <a:grpSpLocks/>
          </p:cNvGrpSpPr>
          <p:nvPr/>
        </p:nvGrpSpPr>
        <p:grpSpPr bwMode="auto">
          <a:xfrm>
            <a:off x="5799138" y="2881313"/>
            <a:ext cx="1428750" cy="369887"/>
            <a:chOff x="1750" y="3514"/>
            <a:chExt cx="900" cy="233"/>
          </a:xfrm>
        </p:grpSpPr>
        <p:sp>
          <p:nvSpPr>
            <p:cNvPr id="67630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1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2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33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20" name="Group 64"/>
          <p:cNvGrpSpPr>
            <a:grpSpLocks/>
          </p:cNvGrpSpPr>
          <p:nvPr/>
        </p:nvGrpSpPr>
        <p:grpSpPr bwMode="auto">
          <a:xfrm>
            <a:off x="5799138" y="2879725"/>
            <a:ext cx="1428750" cy="369888"/>
            <a:chOff x="1750" y="3514"/>
            <a:chExt cx="900" cy="233"/>
          </a:xfrm>
        </p:grpSpPr>
        <p:sp>
          <p:nvSpPr>
            <p:cNvPr id="67626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7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8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9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25" name="Group 69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22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3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4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5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30" name="Group 74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18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9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0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1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35" name="Group 79"/>
          <p:cNvGrpSpPr>
            <a:grpSpLocks/>
          </p:cNvGrpSpPr>
          <p:nvPr/>
        </p:nvGrpSpPr>
        <p:grpSpPr bwMode="auto">
          <a:xfrm>
            <a:off x="5795963" y="2879725"/>
            <a:ext cx="1428750" cy="369888"/>
            <a:chOff x="1750" y="3514"/>
            <a:chExt cx="900" cy="233"/>
          </a:xfrm>
        </p:grpSpPr>
        <p:sp>
          <p:nvSpPr>
            <p:cNvPr id="67614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5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6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17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285750" y="1508125"/>
            <a:ext cx="4044950" cy="9445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frame destination, A’, location unknown:</a:t>
            </a:r>
            <a:endParaRPr lang="en-US" i="1" dirty="0">
              <a:latin typeface="Gill Sans MT" charset="0"/>
              <a:cs typeface="+mn-cs"/>
            </a:endParaRPr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3349625" y="1847850"/>
            <a:ext cx="838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flood</a:t>
            </a:r>
          </a:p>
        </p:txBody>
      </p:sp>
      <p:grpSp>
        <p:nvGrpSpPr>
          <p:cNvPr id="685148" name="Group 92"/>
          <p:cNvGrpSpPr>
            <a:grpSpLocks/>
          </p:cNvGrpSpPr>
          <p:nvPr/>
        </p:nvGrpSpPr>
        <p:grpSpPr bwMode="auto">
          <a:xfrm>
            <a:off x="6130925" y="3981450"/>
            <a:ext cx="1428750" cy="369888"/>
            <a:chOff x="730" y="2472"/>
            <a:chExt cx="900" cy="233"/>
          </a:xfrm>
        </p:grpSpPr>
        <p:sp>
          <p:nvSpPr>
            <p:cNvPr id="67610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1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i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 A</a:t>
              </a:r>
            </a:p>
          </p:txBody>
        </p:sp>
        <p:sp>
          <p:nvSpPr>
            <p:cNvPr id="67612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13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00038" y="2425700"/>
            <a:ext cx="404495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9400" indent="-27940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destination A location known:</a:t>
            </a:r>
            <a:endParaRPr lang="en-US" sz="2800" dirty="0">
              <a:solidFill>
                <a:srgbClr val="FF0000"/>
              </a:solidFill>
              <a:latin typeface="Gill Sans MT" charset="0"/>
              <a:cs typeface="+mn-cs"/>
            </a:endParaRPr>
          </a:p>
        </p:txBody>
      </p:sp>
      <p:grpSp>
        <p:nvGrpSpPr>
          <p:cNvPr id="685150" name="Group 94"/>
          <p:cNvGrpSpPr>
            <a:grpSpLocks/>
          </p:cNvGrpSpPr>
          <p:nvPr/>
        </p:nvGrpSpPr>
        <p:grpSpPr bwMode="auto">
          <a:xfrm>
            <a:off x="3768725" y="5656263"/>
            <a:ext cx="2471738" cy="374650"/>
            <a:chOff x="2376" y="3383"/>
            <a:chExt cx="1557" cy="236"/>
          </a:xfrm>
        </p:grpSpPr>
        <p:sp>
          <p:nvSpPr>
            <p:cNvPr id="67607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08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09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19121" y="2884488"/>
            <a:ext cx="3729037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            selectively send </a:t>
            </a:r>
          </a:p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on just one link</a:t>
            </a:r>
          </a:p>
        </p:txBody>
      </p:sp>
      <p:pic>
        <p:nvPicPr>
          <p:cNvPr id="171029" name="Picture 18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919955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1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296436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2963E-6 L -0.12118 -0.09814 " pathEditMode="relative" ptsTypes="AA">
                                      <p:cBhvr>
                                        <p:cTn id="42" dur="2000" fill="hold"/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717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489 0.1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" y="775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3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8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1 " pathEditMode="relative" ptsTypes="AA">
                                      <p:cBhvr>
                                        <p:cTn id="95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Interconnecting switches</a:t>
            </a:r>
          </a:p>
        </p:txBody>
      </p:sp>
      <p:sp>
        <p:nvSpPr>
          <p:cNvPr id="6861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320800"/>
            <a:ext cx="7881938" cy="6826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>
                <a:latin typeface="Gill Sans MT" charset="0"/>
                <a:cs typeface="+mn-cs"/>
              </a:rPr>
              <a:t>self-learning switches can be connected together:</a:t>
            </a: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535488"/>
            <a:ext cx="788193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i="1" u="sng" dirty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  <a:cs typeface="+mn-cs"/>
              </a:rPr>
              <a:t> 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sending from A to G - how does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1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know to forward frame destined to G via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4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and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3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?</a:t>
            </a:r>
          </a:p>
          <a:p>
            <a:pPr marL="457200" indent="-2873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1" u="sng" dirty="0">
                <a:solidFill>
                  <a:srgbClr val="CC0000"/>
                </a:solidFill>
                <a:latin typeface="Gill Sans MT" charset="0"/>
                <a:cs typeface="+mn-cs"/>
              </a:rPr>
              <a:t>A:</a:t>
            </a: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self learning! (works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cs typeface="+mn-cs"/>
              </a:rPr>
              <a:t>exactly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the same as in single-switch case!)</a:t>
            </a:r>
          </a:p>
        </p:txBody>
      </p:sp>
      <p:grpSp>
        <p:nvGrpSpPr>
          <p:cNvPr id="173062" name="Group 1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8657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58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59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60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8661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8662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8663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173111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311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2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112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311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1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113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311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1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86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8618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19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0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1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2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3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4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5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6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7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68628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68629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68630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8631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8632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8633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68634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</a:p>
          </p:txBody>
        </p:sp>
        <p:sp>
          <p:nvSpPr>
            <p:cNvPr id="68635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pic>
          <p:nvPicPr>
            <p:cNvPr id="6863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3084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310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0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5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310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0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6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309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7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309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8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309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9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309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8643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864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73064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7985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239604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Self-learning multi-switch example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13982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Suppose C sends frame to I, I responds to C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714375" y="4664075"/>
            <a:ext cx="7772400" cy="184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u="sng" dirty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sz="2400" i="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show switch tables and packet forwarding in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1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2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3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4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 </a:t>
            </a:r>
          </a:p>
        </p:txBody>
      </p:sp>
      <p:grpSp>
        <p:nvGrpSpPr>
          <p:cNvPr id="175110" name="Group 58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9681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2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3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4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9685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9686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9687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175159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516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60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516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61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516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969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175111" name="Group 76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9642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3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4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5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6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7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8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9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50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51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69652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69653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69654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9655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9656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9657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69658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</a:p>
          </p:txBody>
        </p:sp>
        <p:sp>
          <p:nvSpPr>
            <p:cNvPr id="69659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pic>
          <p:nvPicPr>
            <p:cNvPr id="6966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5132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515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5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3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514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4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51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5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51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6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51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7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51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96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966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75112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7921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959716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Institutional network</a:t>
            </a:r>
          </a:p>
        </p:txBody>
      </p:sp>
      <p:sp>
        <p:nvSpPr>
          <p:cNvPr id="177156" name="Freeform 81"/>
          <p:cNvSpPr>
            <a:spLocks/>
          </p:cNvSpPr>
          <p:nvPr/>
        </p:nvSpPr>
        <p:spPr bwMode="auto">
          <a:xfrm rot="5400000">
            <a:off x="2179637" y="244476"/>
            <a:ext cx="4321175" cy="7473950"/>
          </a:xfrm>
          <a:custGeom>
            <a:avLst/>
            <a:gdLst>
              <a:gd name="T0" fmla="*/ 2147483647 w 10000"/>
              <a:gd name="T1" fmla="*/ 2147483647 h 9831"/>
              <a:gd name="T2" fmla="*/ 2147483647 w 10000"/>
              <a:gd name="T3" fmla="*/ 2147483647 h 9831"/>
              <a:gd name="T4" fmla="*/ 2147483647 w 10000"/>
              <a:gd name="T5" fmla="*/ 2147483647 h 9831"/>
              <a:gd name="T6" fmla="*/ 2147483647 w 10000"/>
              <a:gd name="T7" fmla="*/ 2147483647 h 9831"/>
              <a:gd name="T8" fmla="*/ 2147483647 w 10000"/>
              <a:gd name="T9" fmla="*/ 2147483647 h 9831"/>
              <a:gd name="T10" fmla="*/ 2147483647 w 10000"/>
              <a:gd name="T11" fmla="*/ 2147483647 h 9831"/>
              <a:gd name="T12" fmla="*/ 2147483647 w 10000"/>
              <a:gd name="T13" fmla="*/ 2147483647 h 9831"/>
              <a:gd name="T14" fmla="*/ 2147483647 w 10000"/>
              <a:gd name="T15" fmla="*/ 2147483647 h 9831"/>
              <a:gd name="T16" fmla="*/ 2147483647 w 10000"/>
              <a:gd name="T17" fmla="*/ 2147483647 h 9831"/>
              <a:gd name="T18" fmla="*/ 2147483647 w 10000"/>
              <a:gd name="T19" fmla="*/ 2147483647 h 9831"/>
              <a:gd name="T20" fmla="*/ 2147483647 w 10000"/>
              <a:gd name="T21" fmla="*/ 2147483647 h 9831"/>
              <a:gd name="T22" fmla="*/ 2147483647 w 10000"/>
              <a:gd name="T23" fmla="*/ 2147483647 h 98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9831">
                <a:moveTo>
                  <a:pt x="3018" y="119"/>
                </a:moveTo>
                <a:cubicBezTo>
                  <a:pt x="2111" y="198"/>
                  <a:pt x="1047" y="-39"/>
                  <a:pt x="545" y="518"/>
                </a:cubicBezTo>
                <a:cubicBezTo>
                  <a:pt x="43" y="1076"/>
                  <a:pt x="40" y="2518"/>
                  <a:pt x="8" y="3464"/>
                </a:cubicBezTo>
                <a:cubicBezTo>
                  <a:pt x="-24" y="4411"/>
                  <a:pt x="32" y="5681"/>
                  <a:pt x="354" y="6198"/>
                </a:cubicBezTo>
                <a:cubicBezTo>
                  <a:pt x="677" y="6715"/>
                  <a:pt x="1127" y="6126"/>
                  <a:pt x="1947" y="6568"/>
                </a:cubicBezTo>
                <a:cubicBezTo>
                  <a:pt x="2769" y="7010"/>
                  <a:pt x="4247" y="8310"/>
                  <a:pt x="5285" y="8849"/>
                </a:cubicBezTo>
                <a:cubicBezTo>
                  <a:pt x="6321" y="9388"/>
                  <a:pt x="7408" y="9963"/>
                  <a:pt x="8172" y="9805"/>
                </a:cubicBezTo>
                <a:cubicBezTo>
                  <a:pt x="8934" y="9645"/>
                  <a:pt x="9588" y="8930"/>
                  <a:pt x="9864" y="7895"/>
                </a:cubicBezTo>
                <a:cubicBezTo>
                  <a:pt x="10140" y="6857"/>
                  <a:pt x="9927" y="4774"/>
                  <a:pt x="9830" y="3590"/>
                </a:cubicBezTo>
                <a:cubicBezTo>
                  <a:pt x="9733" y="2406"/>
                  <a:pt x="10004" y="1276"/>
                  <a:pt x="9282" y="788"/>
                </a:cubicBezTo>
                <a:cubicBezTo>
                  <a:pt x="8561" y="302"/>
                  <a:pt x="7028" y="160"/>
                  <a:pt x="5984" y="49"/>
                </a:cubicBezTo>
                <a:cubicBezTo>
                  <a:pt x="4940" y="-62"/>
                  <a:pt x="3924" y="41"/>
                  <a:pt x="3018" y="119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62" name="Line 33"/>
          <p:cNvSpPr>
            <a:spLocks noChangeShapeType="1"/>
          </p:cNvSpPr>
          <p:nvPr/>
        </p:nvSpPr>
        <p:spPr bwMode="auto">
          <a:xfrm flipH="1">
            <a:off x="2151063" y="3387725"/>
            <a:ext cx="2047875" cy="141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3" name="Line 34"/>
          <p:cNvSpPr>
            <a:spLocks noChangeShapeType="1"/>
          </p:cNvSpPr>
          <p:nvPr/>
        </p:nvSpPr>
        <p:spPr bwMode="auto">
          <a:xfrm>
            <a:off x="4391025" y="3375025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4" name="Line 35"/>
          <p:cNvSpPr>
            <a:spLocks noChangeShapeType="1"/>
          </p:cNvSpPr>
          <p:nvPr/>
        </p:nvSpPr>
        <p:spPr bwMode="auto">
          <a:xfrm flipH="1" flipV="1">
            <a:off x="4584700" y="3309938"/>
            <a:ext cx="1841500" cy="162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5" name="Line 59"/>
          <p:cNvSpPr>
            <a:spLocks noChangeShapeType="1"/>
          </p:cNvSpPr>
          <p:nvPr/>
        </p:nvSpPr>
        <p:spPr bwMode="auto">
          <a:xfrm flipV="1">
            <a:off x="4687888" y="2692400"/>
            <a:ext cx="1223962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6" name="Line 60"/>
          <p:cNvSpPr>
            <a:spLocks noChangeShapeType="1"/>
          </p:cNvSpPr>
          <p:nvPr/>
        </p:nvSpPr>
        <p:spPr bwMode="auto">
          <a:xfrm flipV="1">
            <a:off x="4481513" y="2370138"/>
            <a:ext cx="669925" cy="758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7" name="Line 77"/>
          <p:cNvSpPr>
            <a:spLocks noChangeShapeType="1"/>
          </p:cNvSpPr>
          <p:nvPr/>
        </p:nvSpPr>
        <p:spPr bwMode="auto">
          <a:xfrm>
            <a:off x="3387725" y="2524125"/>
            <a:ext cx="862013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8" name="Line 78"/>
          <p:cNvSpPr>
            <a:spLocks noChangeShapeType="1"/>
          </p:cNvSpPr>
          <p:nvPr/>
        </p:nvSpPr>
        <p:spPr bwMode="auto">
          <a:xfrm flipH="1">
            <a:off x="1995488" y="2420938"/>
            <a:ext cx="85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9" name="Text Box 79"/>
          <p:cNvSpPr txBox="1">
            <a:spLocks noChangeArrowheads="1"/>
          </p:cNvSpPr>
          <p:nvPr/>
        </p:nvSpPr>
        <p:spPr bwMode="auto">
          <a:xfrm>
            <a:off x="744538" y="2041525"/>
            <a:ext cx="12620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>
                <a:solidFill>
                  <a:srgbClr val="000000"/>
                </a:solidFill>
                <a:latin typeface="Arial" charset="0"/>
                <a:cs typeface="Arial" charset="0"/>
              </a:rPr>
              <a:t>to external</a:t>
            </a:r>
          </a:p>
          <a:p>
            <a:pPr>
              <a:defRPr/>
            </a:pPr>
            <a:r>
              <a:rPr lang="en-US" i="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70670" name="Text Box 80"/>
          <p:cNvSpPr txBox="1">
            <a:spLocks noChangeArrowheads="1"/>
          </p:cNvSpPr>
          <p:nvPr/>
        </p:nvSpPr>
        <p:spPr bwMode="auto">
          <a:xfrm>
            <a:off x="2716213" y="2608263"/>
            <a:ext cx="7874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>
                <a:solidFill>
                  <a:srgbClr val="00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70671" name="Text Box 82"/>
          <p:cNvSpPr txBox="1">
            <a:spLocks noChangeArrowheads="1"/>
          </p:cNvSpPr>
          <p:nvPr/>
        </p:nvSpPr>
        <p:spPr bwMode="auto">
          <a:xfrm>
            <a:off x="6435725" y="3516313"/>
            <a:ext cx="1549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IP subnet</a:t>
            </a:r>
          </a:p>
        </p:txBody>
      </p:sp>
      <p:sp>
        <p:nvSpPr>
          <p:cNvPr id="70672" name="Text Box 83"/>
          <p:cNvSpPr txBox="1">
            <a:spLocks noChangeArrowheads="1"/>
          </p:cNvSpPr>
          <p:nvPr/>
        </p:nvSpPr>
        <p:spPr bwMode="auto">
          <a:xfrm>
            <a:off x="5432425" y="1835150"/>
            <a:ext cx="136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>
                <a:solidFill>
                  <a:srgbClr val="000000"/>
                </a:solidFill>
                <a:latin typeface="Arial" charset="0"/>
                <a:cs typeface="Arial" charset="0"/>
              </a:rPr>
              <a:t>mail server</a:t>
            </a:r>
          </a:p>
        </p:txBody>
      </p:sp>
      <p:sp>
        <p:nvSpPr>
          <p:cNvPr id="70673" name="Text Box 84"/>
          <p:cNvSpPr txBox="1">
            <a:spLocks noChangeArrowheads="1"/>
          </p:cNvSpPr>
          <p:nvPr/>
        </p:nvSpPr>
        <p:spPr bwMode="auto">
          <a:xfrm>
            <a:off x="6230938" y="2505075"/>
            <a:ext cx="1362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>
                <a:solidFill>
                  <a:srgbClr val="000000"/>
                </a:solidFill>
                <a:latin typeface="Arial" charset="0"/>
                <a:cs typeface="Arial" charset="0"/>
              </a:rPr>
              <a:t>web server</a:t>
            </a:r>
          </a:p>
        </p:txBody>
      </p:sp>
      <p:sp>
        <p:nvSpPr>
          <p:cNvPr id="70674" name="Line 20"/>
          <p:cNvSpPr>
            <a:spLocks noChangeShapeType="1"/>
          </p:cNvSpPr>
          <p:nvPr/>
        </p:nvSpPr>
        <p:spPr bwMode="auto">
          <a:xfrm flipH="1">
            <a:off x="1465263" y="475456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75" name="Line 21"/>
          <p:cNvSpPr>
            <a:spLocks noChangeShapeType="1"/>
          </p:cNvSpPr>
          <p:nvPr/>
        </p:nvSpPr>
        <p:spPr bwMode="auto">
          <a:xfrm flipH="1">
            <a:off x="1852613" y="4802188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76" name="Line 22"/>
          <p:cNvSpPr>
            <a:spLocks noChangeShapeType="1"/>
          </p:cNvSpPr>
          <p:nvPr/>
        </p:nvSpPr>
        <p:spPr bwMode="auto">
          <a:xfrm>
            <a:off x="2271713" y="4830763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72" name="Group 44"/>
          <p:cNvGrpSpPr>
            <a:grpSpLocks/>
          </p:cNvGrpSpPr>
          <p:nvPr/>
        </p:nvGrpSpPr>
        <p:grpSpPr bwMode="auto">
          <a:xfrm>
            <a:off x="1009650" y="4557713"/>
            <a:ext cx="568325" cy="481012"/>
            <a:chOff x="-44" y="1473"/>
            <a:chExt cx="981" cy="1105"/>
          </a:xfrm>
        </p:grpSpPr>
        <p:pic>
          <p:nvPicPr>
            <p:cNvPr id="17730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30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73" name="Group 44"/>
          <p:cNvGrpSpPr>
            <a:grpSpLocks/>
          </p:cNvGrpSpPr>
          <p:nvPr/>
        </p:nvGrpSpPr>
        <p:grpSpPr bwMode="auto">
          <a:xfrm>
            <a:off x="1416050" y="5014913"/>
            <a:ext cx="568325" cy="481012"/>
            <a:chOff x="-44" y="1473"/>
            <a:chExt cx="981" cy="1105"/>
          </a:xfrm>
        </p:grpSpPr>
        <p:pic>
          <p:nvPicPr>
            <p:cNvPr id="17729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30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74" name="Group 44"/>
          <p:cNvGrpSpPr>
            <a:grpSpLocks/>
          </p:cNvGrpSpPr>
          <p:nvPr/>
        </p:nvGrpSpPr>
        <p:grpSpPr bwMode="auto">
          <a:xfrm>
            <a:off x="1944688" y="5046663"/>
            <a:ext cx="568325" cy="481012"/>
            <a:chOff x="-44" y="1473"/>
            <a:chExt cx="981" cy="1105"/>
          </a:xfrm>
        </p:grpSpPr>
        <p:pic>
          <p:nvPicPr>
            <p:cNvPr id="1772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0680" name="Line 21"/>
          <p:cNvSpPr>
            <a:spLocks noChangeShapeType="1"/>
          </p:cNvSpPr>
          <p:nvPr/>
        </p:nvSpPr>
        <p:spPr bwMode="auto">
          <a:xfrm>
            <a:off x="2490788" y="4760913"/>
            <a:ext cx="3778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81" name="Line 22"/>
          <p:cNvSpPr>
            <a:spLocks noChangeShapeType="1"/>
          </p:cNvSpPr>
          <p:nvPr/>
        </p:nvSpPr>
        <p:spPr bwMode="auto">
          <a:xfrm flipH="1">
            <a:off x="2722563" y="5256213"/>
            <a:ext cx="12065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82" name="Line 22"/>
          <p:cNvSpPr>
            <a:spLocks noChangeShapeType="1"/>
          </p:cNvSpPr>
          <p:nvPr/>
        </p:nvSpPr>
        <p:spPr bwMode="auto">
          <a:xfrm>
            <a:off x="3127375" y="526732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83" name="Line 20"/>
          <p:cNvSpPr>
            <a:spLocks noChangeShapeType="1"/>
          </p:cNvSpPr>
          <p:nvPr/>
        </p:nvSpPr>
        <p:spPr bwMode="auto">
          <a:xfrm flipH="1">
            <a:off x="3025775" y="514826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79" name="Group 44"/>
          <p:cNvGrpSpPr>
            <a:grpSpLocks/>
          </p:cNvGrpSpPr>
          <p:nvPr/>
        </p:nvGrpSpPr>
        <p:grpSpPr bwMode="auto">
          <a:xfrm>
            <a:off x="2349500" y="5419725"/>
            <a:ext cx="568325" cy="481013"/>
            <a:chOff x="-44" y="1473"/>
            <a:chExt cx="981" cy="1105"/>
          </a:xfrm>
        </p:grpSpPr>
        <p:pic>
          <p:nvPicPr>
            <p:cNvPr id="1772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80" name="Group 44"/>
          <p:cNvGrpSpPr>
            <a:grpSpLocks/>
          </p:cNvGrpSpPr>
          <p:nvPr/>
        </p:nvGrpSpPr>
        <p:grpSpPr bwMode="auto">
          <a:xfrm>
            <a:off x="2806700" y="5487988"/>
            <a:ext cx="568325" cy="481012"/>
            <a:chOff x="-44" y="1473"/>
            <a:chExt cx="981" cy="1105"/>
          </a:xfrm>
        </p:grpSpPr>
        <p:pic>
          <p:nvPicPr>
            <p:cNvPr id="17729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068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4602163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06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5018088"/>
            <a:ext cx="677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77183" name="Group 44"/>
          <p:cNvGrpSpPr>
            <a:grpSpLocks/>
          </p:cNvGrpSpPr>
          <p:nvPr/>
        </p:nvGrpSpPr>
        <p:grpSpPr bwMode="auto">
          <a:xfrm>
            <a:off x="3232150" y="4946650"/>
            <a:ext cx="568325" cy="481013"/>
            <a:chOff x="-44" y="1473"/>
            <a:chExt cx="981" cy="1105"/>
          </a:xfrm>
        </p:grpSpPr>
        <p:pic>
          <p:nvPicPr>
            <p:cNvPr id="17729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0689" name="Line 20"/>
          <p:cNvSpPr>
            <a:spLocks noChangeShapeType="1"/>
          </p:cNvSpPr>
          <p:nvPr/>
        </p:nvSpPr>
        <p:spPr bwMode="auto">
          <a:xfrm flipH="1">
            <a:off x="5684838" y="5022850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0" name="Line 21"/>
          <p:cNvSpPr>
            <a:spLocks noChangeShapeType="1"/>
          </p:cNvSpPr>
          <p:nvPr/>
        </p:nvSpPr>
        <p:spPr bwMode="auto">
          <a:xfrm flipH="1">
            <a:off x="6072188" y="5070475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1" name="Line 22"/>
          <p:cNvSpPr>
            <a:spLocks noChangeShapeType="1"/>
          </p:cNvSpPr>
          <p:nvPr/>
        </p:nvSpPr>
        <p:spPr bwMode="auto">
          <a:xfrm>
            <a:off x="6491288" y="5099050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87" name="Group 44"/>
          <p:cNvGrpSpPr>
            <a:grpSpLocks/>
          </p:cNvGrpSpPr>
          <p:nvPr/>
        </p:nvGrpSpPr>
        <p:grpSpPr bwMode="auto">
          <a:xfrm>
            <a:off x="5376863" y="4837113"/>
            <a:ext cx="568325" cy="481012"/>
            <a:chOff x="-44" y="1473"/>
            <a:chExt cx="981" cy="1105"/>
          </a:xfrm>
        </p:grpSpPr>
        <p:pic>
          <p:nvPicPr>
            <p:cNvPr id="17728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88" name="Group 44"/>
          <p:cNvGrpSpPr>
            <a:grpSpLocks/>
          </p:cNvGrpSpPr>
          <p:nvPr/>
        </p:nvGrpSpPr>
        <p:grpSpPr bwMode="auto">
          <a:xfrm>
            <a:off x="5635625" y="5283200"/>
            <a:ext cx="569913" cy="481013"/>
            <a:chOff x="-44" y="1473"/>
            <a:chExt cx="981" cy="1105"/>
          </a:xfrm>
        </p:grpSpPr>
        <p:pic>
          <p:nvPicPr>
            <p:cNvPr id="17728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89" name="Group 44"/>
          <p:cNvGrpSpPr>
            <a:grpSpLocks/>
          </p:cNvGrpSpPr>
          <p:nvPr/>
        </p:nvGrpSpPr>
        <p:grpSpPr bwMode="auto">
          <a:xfrm>
            <a:off x="6164263" y="5313363"/>
            <a:ext cx="568325" cy="482600"/>
            <a:chOff x="-44" y="1473"/>
            <a:chExt cx="981" cy="1105"/>
          </a:xfrm>
        </p:grpSpPr>
        <p:pic>
          <p:nvPicPr>
            <p:cNvPr id="17728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0695" name="Line 20"/>
          <p:cNvSpPr>
            <a:spLocks noChangeShapeType="1"/>
          </p:cNvSpPr>
          <p:nvPr/>
        </p:nvSpPr>
        <p:spPr bwMode="auto">
          <a:xfrm flipH="1" flipV="1">
            <a:off x="4659313" y="5068888"/>
            <a:ext cx="606425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6" name="Line 21"/>
          <p:cNvSpPr>
            <a:spLocks noChangeShapeType="1"/>
          </p:cNvSpPr>
          <p:nvPr/>
        </p:nvSpPr>
        <p:spPr bwMode="auto">
          <a:xfrm flipH="1">
            <a:off x="4195763" y="5022850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7" name="Line 22"/>
          <p:cNvSpPr>
            <a:spLocks noChangeShapeType="1"/>
          </p:cNvSpPr>
          <p:nvPr/>
        </p:nvSpPr>
        <p:spPr bwMode="auto">
          <a:xfrm>
            <a:off x="4614863" y="505142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93" name="Group 44"/>
          <p:cNvGrpSpPr>
            <a:grpSpLocks/>
          </p:cNvGrpSpPr>
          <p:nvPr/>
        </p:nvGrpSpPr>
        <p:grpSpPr bwMode="auto">
          <a:xfrm>
            <a:off x="4803775" y="5230813"/>
            <a:ext cx="569913" cy="481012"/>
            <a:chOff x="-44" y="1473"/>
            <a:chExt cx="981" cy="1105"/>
          </a:xfrm>
        </p:grpSpPr>
        <p:pic>
          <p:nvPicPr>
            <p:cNvPr id="17728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94" name="Group 44"/>
          <p:cNvGrpSpPr>
            <a:grpSpLocks/>
          </p:cNvGrpSpPr>
          <p:nvPr/>
        </p:nvGrpSpPr>
        <p:grpSpPr bwMode="auto">
          <a:xfrm>
            <a:off x="3759200" y="5235575"/>
            <a:ext cx="569913" cy="482600"/>
            <a:chOff x="-44" y="1473"/>
            <a:chExt cx="981" cy="1105"/>
          </a:xfrm>
        </p:grpSpPr>
        <p:pic>
          <p:nvPicPr>
            <p:cNvPr id="17728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95" name="Group 44"/>
          <p:cNvGrpSpPr>
            <a:grpSpLocks/>
          </p:cNvGrpSpPr>
          <p:nvPr/>
        </p:nvGrpSpPr>
        <p:grpSpPr bwMode="auto">
          <a:xfrm>
            <a:off x="4287838" y="5267325"/>
            <a:ext cx="569912" cy="481013"/>
            <a:chOff x="-44" y="1473"/>
            <a:chExt cx="981" cy="1105"/>
          </a:xfrm>
        </p:grpSpPr>
        <p:pic>
          <p:nvPicPr>
            <p:cNvPr id="17727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07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213" y="4822825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0702" name="Line 20"/>
          <p:cNvSpPr>
            <a:spLocks noChangeShapeType="1"/>
          </p:cNvSpPr>
          <p:nvPr/>
        </p:nvSpPr>
        <p:spPr bwMode="auto">
          <a:xfrm flipH="1">
            <a:off x="6519863" y="51006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070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638" y="4870450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77199" name="Group 44"/>
          <p:cNvGrpSpPr>
            <a:grpSpLocks/>
          </p:cNvGrpSpPr>
          <p:nvPr/>
        </p:nvGrpSpPr>
        <p:grpSpPr bwMode="auto">
          <a:xfrm>
            <a:off x="6684963" y="4884738"/>
            <a:ext cx="569912" cy="481012"/>
            <a:chOff x="-44" y="1473"/>
            <a:chExt cx="981" cy="1105"/>
          </a:xfrm>
        </p:grpSpPr>
        <p:pic>
          <p:nvPicPr>
            <p:cNvPr id="17727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7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070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62288"/>
            <a:ext cx="93503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77201" name="Group 906"/>
          <p:cNvGrpSpPr>
            <a:grpSpLocks/>
          </p:cNvGrpSpPr>
          <p:nvPr/>
        </p:nvGrpSpPr>
        <p:grpSpPr bwMode="auto">
          <a:xfrm>
            <a:off x="5140325" y="2111375"/>
            <a:ext cx="366713" cy="579438"/>
            <a:chOff x="4140" y="429"/>
            <a:chExt cx="1425" cy="2396"/>
          </a:xfrm>
        </p:grpSpPr>
        <p:sp>
          <p:nvSpPr>
            <p:cNvPr id="177245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51" name="Rectangle 908"/>
            <p:cNvSpPr>
              <a:spLocks noChangeArrowheads="1"/>
            </p:cNvSpPr>
            <p:nvPr/>
          </p:nvSpPr>
          <p:spPr bwMode="auto">
            <a:xfrm>
              <a:off x="4208" y="429"/>
              <a:ext cx="1043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47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48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54" name="Rectangle 911"/>
            <p:cNvSpPr>
              <a:spLocks noChangeArrowheads="1"/>
            </p:cNvSpPr>
            <p:nvPr/>
          </p:nvSpPr>
          <p:spPr bwMode="auto">
            <a:xfrm>
              <a:off x="4214" y="692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50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0780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2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81" name="AutoShape 914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56" name="Rectangle 915"/>
            <p:cNvSpPr>
              <a:spLocks noChangeArrowheads="1"/>
            </p:cNvSpPr>
            <p:nvPr/>
          </p:nvSpPr>
          <p:spPr bwMode="auto">
            <a:xfrm>
              <a:off x="4226" y="1020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52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0778" name="AutoShape 9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79" name="AutoShape 918"/>
              <p:cNvSpPr>
                <a:spLocks noChangeArrowheads="1"/>
              </p:cNvSpPr>
              <p:nvPr/>
            </p:nvSpPr>
            <p:spPr bwMode="auto">
              <a:xfrm>
                <a:off x="626" y="2581"/>
                <a:ext cx="700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58" name="Rectangle 919"/>
            <p:cNvSpPr>
              <a:spLocks noChangeArrowheads="1"/>
            </p:cNvSpPr>
            <p:nvPr/>
          </p:nvSpPr>
          <p:spPr bwMode="auto">
            <a:xfrm>
              <a:off x="4214" y="1361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59" name="Rectangle 920"/>
            <p:cNvSpPr>
              <a:spLocks noChangeArrowheads="1"/>
            </p:cNvSpPr>
            <p:nvPr/>
          </p:nvSpPr>
          <p:spPr bwMode="auto">
            <a:xfrm>
              <a:off x="4226" y="1657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55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0776" name="AutoShape 92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77" name="AutoShape 92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699" cy="12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7256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7257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0774" name="AutoShape 926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75" name="AutoShape 927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63" name="Rectangle 928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59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60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66" name="Oval 931"/>
            <p:cNvSpPr>
              <a:spLocks noChangeArrowheads="1"/>
            </p:cNvSpPr>
            <p:nvPr/>
          </p:nvSpPr>
          <p:spPr bwMode="auto">
            <a:xfrm>
              <a:off x="5516" y="2608"/>
              <a:ext cx="49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62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68" name="AutoShape 933"/>
            <p:cNvSpPr>
              <a:spLocks noChangeArrowheads="1"/>
            </p:cNvSpPr>
            <p:nvPr/>
          </p:nvSpPr>
          <p:spPr bwMode="auto">
            <a:xfrm>
              <a:off x="4140" y="2681"/>
              <a:ext cx="1197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69" name="AutoShape 934"/>
            <p:cNvSpPr>
              <a:spLocks noChangeArrowheads="1"/>
            </p:cNvSpPr>
            <p:nvPr/>
          </p:nvSpPr>
          <p:spPr bwMode="auto">
            <a:xfrm>
              <a:off x="4208" y="2713"/>
              <a:ext cx="1067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0" name="Oval 935"/>
            <p:cNvSpPr>
              <a:spLocks noChangeArrowheads="1"/>
            </p:cNvSpPr>
            <p:nvPr/>
          </p:nvSpPr>
          <p:spPr bwMode="auto">
            <a:xfrm>
              <a:off x="4307" y="2385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1" name="Oval 936"/>
            <p:cNvSpPr>
              <a:spLocks noChangeArrowheads="1"/>
            </p:cNvSpPr>
            <p:nvPr/>
          </p:nvSpPr>
          <p:spPr bwMode="auto">
            <a:xfrm>
              <a:off x="4485" y="2385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2" name="Oval 937"/>
            <p:cNvSpPr>
              <a:spLocks noChangeArrowheads="1"/>
            </p:cNvSpPr>
            <p:nvPr/>
          </p:nvSpPr>
          <p:spPr bwMode="auto">
            <a:xfrm>
              <a:off x="4664" y="2379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3" name="Rectangle 938"/>
            <p:cNvSpPr>
              <a:spLocks noChangeArrowheads="1"/>
            </p:cNvSpPr>
            <p:nvPr/>
          </p:nvSpPr>
          <p:spPr bwMode="auto">
            <a:xfrm>
              <a:off x="5059" y="1834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77203" name="Group 906"/>
          <p:cNvGrpSpPr>
            <a:grpSpLocks/>
          </p:cNvGrpSpPr>
          <p:nvPr/>
        </p:nvGrpSpPr>
        <p:grpSpPr bwMode="auto">
          <a:xfrm>
            <a:off x="5745163" y="2620963"/>
            <a:ext cx="366712" cy="579437"/>
            <a:chOff x="4140" y="429"/>
            <a:chExt cx="1425" cy="2396"/>
          </a:xfrm>
        </p:grpSpPr>
        <p:sp>
          <p:nvSpPr>
            <p:cNvPr id="177205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11" name="Rectangle 908"/>
            <p:cNvSpPr>
              <a:spLocks noChangeArrowheads="1"/>
            </p:cNvSpPr>
            <p:nvPr/>
          </p:nvSpPr>
          <p:spPr bwMode="auto">
            <a:xfrm>
              <a:off x="4208" y="429"/>
              <a:ext cx="1043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07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08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14" name="Rectangle 911"/>
            <p:cNvSpPr>
              <a:spLocks noChangeArrowheads="1"/>
            </p:cNvSpPr>
            <p:nvPr/>
          </p:nvSpPr>
          <p:spPr bwMode="auto">
            <a:xfrm>
              <a:off x="4214" y="692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10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0740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2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41" name="AutoShape 914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16" name="Rectangle 915"/>
            <p:cNvSpPr>
              <a:spLocks noChangeArrowheads="1"/>
            </p:cNvSpPr>
            <p:nvPr/>
          </p:nvSpPr>
          <p:spPr bwMode="auto">
            <a:xfrm>
              <a:off x="4226" y="1020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12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0738" name="AutoShape 9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39" name="AutoShape 918"/>
              <p:cNvSpPr>
                <a:spLocks noChangeArrowheads="1"/>
              </p:cNvSpPr>
              <p:nvPr/>
            </p:nvSpPr>
            <p:spPr bwMode="auto">
              <a:xfrm>
                <a:off x="626" y="2581"/>
                <a:ext cx="700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18" name="Rectangle 919"/>
            <p:cNvSpPr>
              <a:spLocks noChangeArrowheads="1"/>
            </p:cNvSpPr>
            <p:nvPr/>
          </p:nvSpPr>
          <p:spPr bwMode="auto">
            <a:xfrm>
              <a:off x="4214" y="1361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19" name="Rectangle 920"/>
            <p:cNvSpPr>
              <a:spLocks noChangeArrowheads="1"/>
            </p:cNvSpPr>
            <p:nvPr/>
          </p:nvSpPr>
          <p:spPr bwMode="auto">
            <a:xfrm>
              <a:off x="4226" y="1657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15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0736" name="AutoShape 92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37" name="AutoShape 92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699" cy="12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7216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7217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0734" name="AutoShape 926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35" name="AutoShape 927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23" name="Rectangle 928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19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20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26" name="Oval 931"/>
            <p:cNvSpPr>
              <a:spLocks noChangeArrowheads="1"/>
            </p:cNvSpPr>
            <p:nvPr/>
          </p:nvSpPr>
          <p:spPr bwMode="auto">
            <a:xfrm>
              <a:off x="5516" y="2608"/>
              <a:ext cx="49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22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28" name="AutoShape 933"/>
            <p:cNvSpPr>
              <a:spLocks noChangeArrowheads="1"/>
            </p:cNvSpPr>
            <p:nvPr/>
          </p:nvSpPr>
          <p:spPr bwMode="auto">
            <a:xfrm>
              <a:off x="4140" y="2681"/>
              <a:ext cx="1197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29" name="AutoShape 934"/>
            <p:cNvSpPr>
              <a:spLocks noChangeArrowheads="1"/>
            </p:cNvSpPr>
            <p:nvPr/>
          </p:nvSpPr>
          <p:spPr bwMode="auto">
            <a:xfrm>
              <a:off x="4208" y="2713"/>
              <a:ext cx="1067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0" name="Oval 935"/>
            <p:cNvSpPr>
              <a:spLocks noChangeArrowheads="1"/>
            </p:cNvSpPr>
            <p:nvPr/>
          </p:nvSpPr>
          <p:spPr bwMode="auto">
            <a:xfrm>
              <a:off x="4307" y="2385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1" name="Oval 936"/>
            <p:cNvSpPr>
              <a:spLocks noChangeArrowheads="1"/>
            </p:cNvSpPr>
            <p:nvPr/>
          </p:nvSpPr>
          <p:spPr bwMode="auto">
            <a:xfrm>
              <a:off x="4485" y="2385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2" name="Oval 937"/>
            <p:cNvSpPr>
              <a:spLocks noChangeArrowheads="1"/>
            </p:cNvSpPr>
            <p:nvPr/>
          </p:nvSpPr>
          <p:spPr bwMode="auto">
            <a:xfrm>
              <a:off x="4664" y="2379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3" name="Rectangle 938"/>
            <p:cNvSpPr>
              <a:spLocks noChangeArrowheads="1"/>
            </p:cNvSpPr>
            <p:nvPr/>
          </p:nvSpPr>
          <p:spPr bwMode="auto">
            <a:xfrm>
              <a:off x="5059" y="1834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77204" name="Picture 21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10398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15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  <p:grpSp>
        <p:nvGrpSpPr>
          <p:cNvPr id="154" name="Group 347"/>
          <p:cNvGrpSpPr>
            <a:grpSpLocks/>
          </p:cNvGrpSpPr>
          <p:nvPr/>
        </p:nvGrpSpPr>
        <p:grpSpPr bwMode="auto">
          <a:xfrm>
            <a:off x="2751485" y="2148330"/>
            <a:ext cx="880316" cy="510540"/>
            <a:chOff x="1871277" y="1576300"/>
            <a:chExt cx="1128371" cy="437861"/>
          </a:xfrm>
        </p:grpSpPr>
        <p:sp>
          <p:nvSpPr>
            <p:cNvPr id="155" name="Oval 154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7" name="Oval 156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9" name="Freeform 158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62" name="Straight Connector 161"/>
            <p:cNvCxnSpPr>
              <a:endCxn id="157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3673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39688"/>
            <a:ext cx="4560888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Switches vs. routers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341438"/>
            <a:ext cx="3967162" cy="499427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both are store-and-forward: </a:t>
            </a:r>
          </a:p>
          <a:p>
            <a:pPr marL="231775" indent="-231775">
              <a:buSzPct val="100000"/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routers: </a:t>
            </a:r>
            <a:r>
              <a:rPr lang="en-US" sz="2400" dirty="0">
                <a:latin typeface="Gill Sans MT" charset="0"/>
                <a:cs typeface="+mn-cs"/>
              </a:rPr>
              <a:t>network-layer devices (examine network-layer headers)</a:t>
            </a:r>
          </a:p>
          <a:p>
            <a:pPr marL="231775" indent="-231775">
              <a:buSzPct val="100000"/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switches</a:t>
            </a:r>
            <a:r>
              <a:rPr lang="en-US" sz="2400" i="1" dirty="0">
                <a:latin typeface="Gill Sans MT" charset="0"/>
                <a:cs typeface="+mn-cs"/>
              </a:rPr>
              <a:t>: </a:t>
            </a:r>
            <a:r>
              <a:rPr lang="en-US" sz="2400" dirty="0">
                <a:latin typeface="Gill Sans MT" charset="0"/>
                <a:cs typeface="+mn-cs"/>
              </a:rPr>
              <a:t>link-layer devices (examine link-layer headers)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charset="0"/>
              <a:buNone/>
              <a:defRPr/>
            </a:pPr>
            <a:endParaRPr lang="en-US" sz="2400" i="1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both have forwarding tables:</a:t>
            </a:r>
          </a:p>
          <a:p>
            <a:pPr marL="231775" indent="-231775">
              <a:lnSpc>
                <a:spcPct val="80000"/>
              </a:lnSpc>
              <a:buSzPct val="100000"/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routers: </a:t>
            </a:r>
            <a:r>
              <a:rPr lang="en-US" sz="2400" dirty="0">
                <a:latin typeface="Gill Sans MT" charset="0"/>
                <a:cs typeface="+mn-cs"/>
              </a:rPr>
              <a:t>compute tables using routing algorithms, IP addresses</a:t>
            </a:r>
          </a:p>
          <a:p>
            <a:pPr marL="231775" indent="-231775">
              <a:lnSpc>
                <a:spcPct val="80000"/>
              </a:lnSpc>
              <a:buSzPct val="100000"/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switches: </a:t>
            </a:r>
            <a:r>
              <a:rPr lang="en-US" sz="2400" dirty="0">
                <a:latin typeface="Gill Sans MT" charset="0"/>
                <a:cs typeface="+mn-cs"/>
              </a:rPr>
              <a:t>learn forwarding table using flooding, learning, MAC addresses </a:t>
            </a:r>
          </a:p>
        </p:txBody>
      </p:sp>
      <p:sp>
        <p:nvSpPr>
          <p:cNvPr id="179205" name="Freeform 3"/>
          <p:cNvSpPr>
            <a:spLocks/>
          </p:cNvSpPr>
          <p:nvPr/>
        </p:nvSpPr>
        <p:spPr bwMode="auto">
          <a:xfrm flipH="1">
            <a:off x="6543675" y="2103438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79206" name="Freeform 10"/>
          <p:cNvSpPr>
            <a:spLocks/>
          </p:cNvSpPr>
          <p:nvPr/>
        </p:nvSpPr>
        <p:spPr bwMode="auto">
          <a:xfrm>
            <a:off x="6530975" y="844550"/>
            <a:ext cx="360363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79207" name="Rectangle 23"/>
          <p:cNvSpPr>
            <a:spLocks noChangeArrowheads="1"/>
          </p:cNvSpPr>
          <p:nvPr/>
        </p:nvSpPr>
        <p:spPr bwMode="auto">
          <a:xfrm>
            <a:off x="5307013" y="850900"/>
            <a:ext cx="1296987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08" name="Rectangle 24"/>
          <p:cNvSpPr>
            <a:spLocks noChangeArrowheads="1"/>
          </p:cNvSpPr>
          <p:nvPr/>
        </p:nvSpPr>
        <p:spPr bwMode="auto">
          <a:xfrm>
            <a:off x="5259388" y="9223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09" name="Line 25"/>
          <p:cNvSpPr>
            <a:spLocks noChangeShapeType="1"/>
          </p:cNvSpPr>
          <p:nvPr/>
        </p:nvSpPr>
        <p:spPr bwMode="auto">
          <a:xfrm>
            <a:off x="5259388" y="12398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10" name="Text Box 26"/>
          <p:cNvSpPr txBox="1">
            <a:spLocks noChangeArrowheads="1"/>
          </p:cNvSpPr>
          <p:nvPr/>
        </p:nvSpPr>
        <p:spPr bwMode="auto">
          <a:xfrm>
            <a:off x="5216525" y="8890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physical</a:t>
            </a:r>
          </a:p>
        </p:txBody>
      </p:sp>
      <p:sp>
        <p:nvSpPr>
          <p:cNvPr id="179211" name="Line 27"/>
          <p:cNvSpPr>
            <a:spLocks noChangeShapeType="1"/>
          </p:cNvSpPr>
          <p:nvPr/>
        </p:nvSpPr>
        <p:spPr bwMode="auto">
          <a:xfrm>
            <a:off x="5267325" y="15605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12" name="Line 28"/>
          <p:cNvSpPr>
            <a:spLocks noChangeShapeType="1"/>
          </p:cNvSpPr>
          <p:nvPr/>
        </p:nvSpPr>
        <p:spPr bwMode="auto">
          <a:xfrm>
            <a:off x="5272088" y="18415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13" name="Line 29"/>
          <p:cNvSpPr>
            <a:spLocks noChangeShapeType="1"/>
          </p:cNvSpPr>
          <p:nvPr/>
        </p:nvSpPr>
        <p:spPr bwMode="auto">
          <a:xfrm>
            <a:off x="5272088" y="2117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79214" name="Group 88"/>
          <p:cNvGrpSpPr>
            <a:grpSpLocks/>
          </p:cNvGrpSpPr>
          <p:nvPr/>
        </p:nvGrpSpPr>
        <p:grpSpPr bwMode="auto">
          <a:xfrm>
            <a:off x="6716713" y="3525838"/>
            <a:ext cx="1387475" cy="1035050"/>
            <a:chOff x="3601" y="168"/>
            <a:chExt cx="874" cy="652"/>
          </a:xfrm>
        </p:grpSpPr>
        <p:sp>
          <p:nvSpPr>
            <p:cNvPr id="179263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4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5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9266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physical</a:t>
              </a:r>
            </a:p>
          </p:txBody>
        </p:sp>
        <p:sp>
          <p:nvSpPr>
            <p:cNvPr id="179267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79215" name="Group 94"/>
          <p:cNvGrpSpPr>
            <a:grpSpLocks/>
          </p:cNvGrpSpPr>
          <p:nvPr/>
        </p:nvGrpSpPr>
        <p:grpSpPr bwMode="auto">
          <a:xfrm>
            <a:off x="7054850" y="2100263"/>
            <a:ext cx="1387475" cy="733425"/>
            <a:chOff x="4696" y="597"/>
            <a:chExt cx="874" cy="462"/>
          </a:xfrm>
        </p:grpSpPr>
        <p:sp>
          <p:nvSpPr>
            <p:cNvPr id="17925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926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physical</a:t>
              </a:r>
            </a:p>
          </p:txBody>
        </p:sp>
      </p:grpSp>
      <p:sp>
        <p:nvSpPr>
          <p:cNvPr id="179216" name="Text Box 167"/>
          <p:cNvSpPr txBox="1">
            <a:spLocks noChangeArrowheads="1"/>
          </p:cNvSpPr>
          <p:nvPr/>
        </p:nvSpPr>
        <p:spPr bwMode="auto">
          <a:xfrm>
            <a:off x="5854700" y="3003550"/>
            <a:ext cx="90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i="0" dirty="0">
                <a:solidFill>
                  <a:srgbClr val="000000"/>
                </a:solidFill>
                <a:latin typeface="Arial" charset="0"/>
                <a:cs typeface="Arial" charset="0"/>
              </a:rPr>
              <a:t>switch</a:t>
            </a:r>
          </a:p>
        </p:txBody>
      </p:sp>
      <p:grpSp>
        <p:nvGrpSpPr>
          <p:cNvPr id="179217" name="Group 39"/>
          <p:cNvGrpSpPr>
            <a:grpSpLocks/>
          </p:cNvGrpSpPr>
          <p:nvPr/>
        </p:nvGrpSpPr>
        <p:grpSpPr bwMode="auto">
          <a:xfrm>
            <a:off x="4408488" y="1562100"/>
            <a:ext cx="962025" cy="304800"/>
            <a:chOff x="1070" y="918"/>
            <a:chExt cx="606" cy="192"/>
          </a:xfrm>
        </p:grpSpPr>
        <p:sp>
          <p:nvSpPr>
            <p:cNvPr id="71738" name="Rectangle 40"/>
            <p:cNvSpPr>
              <a:spLocks noChangeArrowheads="1"/>
            </p:cNvSpPr>
            <p:nvPr/>
          </p:nvSpPr>
          <p:spPr bwMode="auto">
            <a:xfrm>
              <a:off x="1082" y="939"/>
              <a:ext cx="576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8" name="Text Box 4"/>
            <p:cNvSpPr txBox="1">
              <a:spLocks noChangeArrowheads="1"/>
            </p:cNvSpPr>
            <p:nvPr/>
          </p:nvSpPr>
          <p:spPr bwMode="auto">
            <a:xfrm>
              <a:off x="1070" y="918"/>
              <a:ext cx="6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datagram</a:t>
              </a:r>
            </a:p>
          </p:txBody>
        </p:sp>
      </p:grpSp>
      <p:sp>
        <p:nvSpPr>
          <p:cNvPr id="179218" name="Rectangle 57"/>
          <p:cNvSpPr>
            <a:spLocks noChangeArrowheads="1"/>
          </p:cNvSpPr>
          <p:nvPr/>
        </p:nvSpPr>
        <p:spPr bwMode="auto">
          <a:xfrm>
            <a:off x="5208588" y="4594225"/>
            <a:ext cx="1296987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19" name="Rectangle 58"/>
          <p:cNvSpPr>
            <a:spLocks noChangeArrowheads="1"/>
          </p:cNvSpPr>
          <p:nvPr/>
        </p:nvSpPr>
        <p:spPr bwMode="auto">
          <a:xfrm>
            <a:off x="5160963" y="4665663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20" name="Line 59"/>
          <p:cNvSpPr>
            <a:spLocks noChangeShapeType="1"/>
          </p:cNvSpPr>
          <p:nvPr/>
        </p:nvSpPr>
        <p:spPr bwMode="auto">
          <a:xfrm>
            <a:off x="5160963" y="49831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1" name="Text Box 60"/>
          <p:cNvSpPr txBox="1">
            <a:spLocks noChangeArrowheads="1"/>
          </p:cNvSpPr>
          <p:nvPr/>
        </p:nvSpPr>
        <p:spPr bwMode="auto">
          <a:xfrm>
            <a:off x="5118100" y="4632325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physical</a:t>
            </a:r>
          </a:p>
        </p:txBody>
      </p:sp>
      <p:sp>
        <p:nvSpPr>
          <p:cNvPr id="179222" name="Line 61"/>
          <p:cNvSpPr>
            <a:spLocks noChangeShapeType="1"/>
          </p:cNvSpPr>
          <p:nvPr/>
        </p:nvSpPr>
        <p:spPr bwMode="auto">
          <a:xfrm>
            <a:off x="5168900" y="53038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3" name="Line 62"/>
          <p:cNvSpPr>
            <a:spLocks noChangeShapeType="1"/>
          </p:cNvSpPr>
          <p:nvPr/>
        </p:nvSpPr>
        <p:spPr bwMode="auto">
          <a:xfrm>
            <a:off x="5173663" y="55848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4" name="Line 63"/>
          <p:cNvSpPr>
            <a:spLocks noChangeShapeType="1"/>
          </p:cNvSpPr>
          <p:nvPr/>
        </p:nvSpPr>
        <p:spPr bwMode="auto">
          <a:xfrm>
            <a:off x="5173663" y="586105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5" name="Freeform 49"/>
          <p:cNvSpPr>
            <a:spLocks/>
          </p:cNvSpPr>
          <p:nvPr/>
        </p:nvSpPr>
        <p:spPr bwMode="auto">
          <a:xfrm>
            <a:off x="6472238" y="4600575"/>
            <a:ext cx="381000" cy="1857375"/>
          </a:xfrm>
          <a:custGeom>
            <a:avLst/>
            <a:gdLst>
              <a:gd name="T0" fmla="*/ 0 w 240"/>
              <a:gd name="T1" fmla="*/ 2147483647 h 1170"/>
              <a:gd name="T2" fmla="*/ 2147483647 w 240"/>
              <a:gd name="T3" fmla="*/ 0 h 1170"/>
              <a:gd name="T4" fmla="*/ 2147483647 w 240"/>
              <a:gd name="T5" fmla="*/ 2147483647 h 1170"/>
              <a:gd name="T6" fmla="*/ 2147483647 w 240"/>
              <a:gd name="T7" fmla="*/ 2147483647 h 1170"/>
              <a:gd name="T8" fmla="*/ 0 w 240"/>
              <a:gd name="T9" fmla="*/ 2147483647 h 11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170">
                <a:moveTo>
                  <a:pt x="0" y="960"/>
                </a:moveTo>
                <a:lnTo>
                  <a:pt x="6" y="0"/>
                </a:lnTo>
                <a:lnTo>
                  <a:pt x="240" y="1092"/>
                </a:lnTo>
                <a:lnTo>
                  <a:pt x="168" y="1170"/>
                </a:lnTo>
                <a:lnTo>
                  <a:pt x="0" y="96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79226" name="Group 50"/>
          <p:cNvGrpSpPr>
            <a:grpSpLocks/>
          </p:cNvGrpSpPr>
          <p:nvPr/>
        </p:nvGrpSpPr>
        <p:grpSpPr bwMode="auto">
          <a:xfrm>
            <a:off x="4294188" y="1814513"/>
            <a:ext cx="1095375" cy="338137"/>
            <a:chOff x="998" y="1077"/>
            <a:chExt cx="690" cy="213"/>
          </a:xfrm>
        </p:grpSpPr>
        <p:sp>
          <p:nvSpPr>
            <p:cNvPr id="71736" name="Rectangle 51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6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sp>
        <p:nvSpPr>
          <p:cNvPr id="179227" name="Freeform 53"/>
          <p:cNvSpPr>
            <a:spLocks/>
          </p:cNvSpPr>
          <p:nvPr/>
        </p:nvSpPr>
        <p:spPr bwMode="auto">
          <a:xfrm>
            <a:off x="5281613" y="723900"/>
            <a:ext cx="2924175" cy="5314950"/>
          </a:xfrm>
          <a:custGeom>
            <a:avLst/>
            <a:gdLst>
              <a:gd name="T0" fmla="*/ 2147483647 w 1842"/>
              <a:gd name="T1" fmla="*/ 0 h 3348"/>
              <a:gd name="T2" fmla="*/ 2147483647 w 1842"/>
              <a:gd name="T3" fmla="*/ 2147483647 h 3348"/>
              <a:gd name="T4" fmla="*/ 2147483647 w 1842"/>
              <a:gd name="T5" fmla="*/ 2147483647 h 3348"/>
              <a:gd name="T6" fmla="*/ 2147483647 w 1842"/>
              <a:gd name="T7" fmla="*/ 2147483647 h 3348"/>
              <a:gd name="T8" fmla="*/ 2147483647 w 1842"/>
              <a:gd name="T9" fmla="*/ 2147483647 h 3348"/>
              <a:gd name="T10" fmla="*/ 2147483647 w 1842"/>
              <a:gd name="T11" fmla="*/ 2147483647 h 3348"/>
              <a:gd name="T12" fmla="*/ 2147483647 w 1842"/>
              <a:gd name="T13" fmla="*/ 2147483647 h 3348"/>
              <a:gd name="T14" fmla="*/ 2147483647 w 1842"/>
              <a:gd name="T15" fmla="*/ 2147483647 h 3348"/>
              <a:gd name="T16" fmla="*/ 2147483647 w 1842"/>
              <a:gd name="T17" fmla="*/ 2147483647 h 3348"/>
              <a:gd name="T18" fmla="*/ 2147483647 w 1842"/>
              <a:gd name="T19" fmla="*/ 2147483647 h 3348"/>
              <a:gd name="T20" fmla="*/ 2147483647 w 1842"/>
              <a:gd name="T21" fmla="*/ 2147483647 h 3348"/>
              <a:gd name="T22" fmla="*/ 2147483647 w 1842"/>
              <a:gd name="T23" fmla="*/ 2147483647 h 3348"/>
              <a:gd name="T24" fmla="*/ 0 w 1842"/>
              <a:gd name="T25" fmla="*/ 2147483647 h 334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842" h="3348">
                <a:moveTo>
                  <a:pt x="132" y="0"/>
                </a:moveTo>
                <a:lnTo>
                  <a:pt x="138" y="1200"/>
                </a:lnTo>
                <a:lnTo>
                  <a:pt x="1326" y="1200"/>
                </a:lnTo>
                <a:lnTo>
                  <a:pt x="1326" y="948"/>
                </a:lnTo>
                <a:lnTo>
                  <a:pt x="1830" y="948"/>
                </a:lnTo>
                <a:lnTo>
                  <a:pt x="1842" y="2496"/>
                </a:lnTo>
                <a:lnTo>
                  <a:pt x="1656" y="2340"/>
                </a:lnTo>
                <a:lnTo>
                  <a:pt x="1644" y="1896"/>
                </a:lnTo>
                <a:lnTo>
                  <a:pt x="1248" y="1902"/>
                </a:lnTo>
                <a:lnTo>
                  <a:pt x="1230" y="2430"/>
                </a:lnTo>
                <a:lnTo>
                  <a:pt x="774" y="3348"/>
                </a:lnTo>
                <a:lnTo>
                  <a:pt x="6" y="3348"/>
                </a:lnTo>
                <a:lnTo>
                  <a:pt x="0" y="2226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79228" name="Group 54"/>
          <p:cNvGrpSpPr>
            <a:grpSpLocks/>
          </p:cNvGrpSpPr>
          <p:nvPr/>
        </p:nvGrpSpPr>
        <p:grpSpPr bwMode="auto">
          <a:xfrm>
            <a:off x="8066088" y="2166938"/>
            <a:ext cx="1095375" cy="338137"/>
            <a:chOff x="998" y="1077"/>
            <a:chExt cx="690" cy="213"/>
          </a:xfrm>
        </p:grpSpPr>
        <p:sp>
          <p:nvSpPr>
            <p:cNvPr id="71734" name="Rectangle 55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4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179229" name="Group 57"/>
          <p:cNvGrpSpPr>
            <a:grpSpLocks/>
          </p:cNvGrpSpPr>
          <p:nvPr/>
        </p:nvGrpSpPr>
        <p:grpSpPr bwMode="auto">
          <a:xfrm>
            <a:off x="7742238" y="3919538"/>
            <a:ext cx="1095375" cy="338137"/>
            <a:chOff x="998" y="1077"/>
            <a:chExt cx="690" cy="213"/>
          </a:xfrm>
        </p:grpSpPr>
        <p:sp>
          <p:nvSpPr>
            <p:cNvPr id="71732" name="Rectangle 58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2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179230" name="Group 60"/>
          <p:cNvGrpSpPr>
            <a:grpSpLocks/>
          </p:cNvGrpSpPr>
          <p:nvPr/>
        </p:nvGrpSpPr>
        <p:grpSpPr bwMode="auto">
          <a:xfrm>
            <a:off x="7808913" y="3638550"/>
            <a:ext cx="962025" cy="304800"/>
            <a:chOff x="1070" y="918"/>
            <a:chExt cx="606" cy="192"/>
          </a:xfrm>
        </p:grpSpPr>
        <p:sp>
          <p:nvSpPr>
            <p:cNvPr id="71730" name="Rectangle 61"/>
            <p:cNvSpPr>
              <a:spLocks noChangeArrowheads="1"/>
            </p:cNvSpPr>
            <p:nvPr/>
          </p:nvSpPr>
          <p:spPr bwMode="auto">
            <a:xfrm>
              <a:off x="1082" y="939"/>
              <a:ext cx="576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0" name="Text Box 4"/>
            <p:cNvSpPr txBox="1">
              <a:spLocks noChangeArrowheads="1"/>
            </p:cNvSpPr>
            <p:nvPr/>
          </p:nvSpPr>
          <p:spPr bwMode="auto">
            <a:xfrm>
              <a:off x="1070" y="918"/>
              <a:ext cx="6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datagram</a:t>
              </a:r>
            </a:p>
          </p:txBody>
        </p:sp>
      </p:grpSp>
      <p:sp>
        <p:nvSpPr>
          <p:cNvPr id="179231" name="Freeform 63"/>
          <p:cNvSpPr>
            <a:spLocks/>
          </p:cNvSpPr>
          <p:nvPr/>
        </p:nvSpPr>
        <p:spPr bwMode="auto">
          <a:xfrm>
            <a:off x="6424613" y="3533775"/>
            <a:ext cx="361950" cy="923925"/>
          </a:xfrm>
          <a:custGeom>
            <a:avLst/>
            <a:gdLst>
              <a:gd name="T0" fmla="*/ 2147483647 w 228"/>
              <a:gd name="T1" fmla="*/ 0 h 582"/>
              <a:gd name="T2" fmla="*/ 2147483647 w 228"/>
              <a:gd name="T3" fmla="*/ 2147483647 h 582"/>
              <a:gd name="T4" fmla="*/ 2147483647 w 228"/>
              <a:gd name="T5" fmla="*/ 2147483647 h 582"/>
              <a:gd name="T6" fmla="*/ 0 w 228"/>
              <a:gd name="T7" fmla="*/ 2147483647 h 582"/>
              <a:gd name="T8" fmla="*/ 2147483647 w 228"/>
              <a:gd name="T9" fmla="*/ 0 h 5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8" h="582">
                <a:moveTo>
                  <a:pt x="228" y="0"/>
                </a:moveTo>
                <a:lnTo>
                  <a:pt x="228" y="582"/>
                </a:lnTo>
                <a:lnTo>
                  <a:pt x="12" y="360"/>
                </a:lnTo>
                <a:lnTo>
                  <a:pt x="0" y="222"/>
                </a:lnTo>
                <a:lnTo>
                  <a:pt x="228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79232" name="Group 44"/>
          <p:cNvGrpSpPr>
            <a:grpSpLocks/>
          </p:cNvGrpSpPr>
          <p:nvPr/>
        </p:nvGrpSpPr>
        <p:grpSpPr bwMode="auto">
          <a:xfrm>
            <a:off x="6481763" y="1347788"/>
            <a:ext cx="762000" cy="693737"/>
            <a:chOff x="-44" y="1473"/>
            <a:chExt cx="981" cy="1105"/>
          </a:xfrm>
        </p:grpSpPr>
        <p:pic>
          <p:nvPicPr>
            <p:cNvPr id="17924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4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9233" name="Group 44"/>
          <p:cNvGrpSpPr>
            <a:grpSpLocks/>
          </p:cNvGrpSpPr>
          <p:nvPr/>
        </p:nvGrpSpPr>
        <p:grpSpPr bwMode="auto">
          <a:xfrm>
            <a:off x="6461125" y="6002338"/>
            <a:ext cx="762000" cy="693737"/>
            <a:chOff x="-44" y="1473"/>
            <a:chExt cx="981" cy="1105"/>
          </a:xfrm>
        </p:grpSpPr>
        <p:pic>
          <p:nvPicPr>
            <p:cNvPr id="17924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4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17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3" y="2671763"/>
            <a:ext cx="8778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79236" name="Picture 23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8477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7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  <p:grpSp>
        <p:nvGrpSpPr>
          <p:cNvPr id="71" name="Group 347"/>
          <p:cNvGrpSpPr>
            <a:grpSpLocks/>
          </p:cNvGrpSpPr>
          <p:nvPr/>
        </p:nvGrpSpPr>
        <p:grpSpPr bwMode="auto">
          <a:xfrm>
            <a:off x="5807754" y="3834926"/>
            <a:ext cx="781085" cy="431171"/>
            <a:chOff x="1871277" y="1576300"/>
            <a:chExt cx="1128371" cy="437861"/>
          </a:xfrm>
        </p:grpSpPr>
        <p:sp>
          <p:nvSpPr>
            <p:cNvPr id="72" name="Oval 7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5" name="Freeform 7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79" name="Straight Connector 78"/>
            <p:cNvCxnSpPr>
              <a:endCxn id="7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192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7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layer, </a:t>
            </a:r>
            <a:r>
              <a:rPr lang="en-US" sz="4000" dirty="0">
                <a:latin typeface="Gill Sans MT" charset="0"/>
                <a:cs typeface="+mj-cs"/>
              </a:rPr>
              <a:t>LAN</a:t>
            </a:r>
            <a:r>
              <a:rPr lang="en-US" dirty="0">
                <a:latin typeface="Gill Sans MT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6.1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6.2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6.3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6.4 LANs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addressing, ARP</a:t>
            </a:r>
          </a:p>
          <a:p>
            <a:pPr lvl="1"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Ethernet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switches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VLANS</a:t>
            </a: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6.5</a:t>
            </a:r>
            <a:r>
              <a:rPr lang="en-US" dirty="0">
                <a:latin typeface="Gill Sans MT" charset="0"/>
                <a:cs typeface="+mn-cs"/>
              </a:rPr>
              <a:t> link virtualization: MPLS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6.6</a:t>
            </a:r>
            <a:r>
              <a:rPr lang="en-US" dirty="0">
                <a:latin typeface="Gill Sans MT" charset="0"/>
                <a:cs typeface="+mn-cs"/>
              </a:rPr>
              <a:t> data center networking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6.7</a:t>
            </a:r>
            <a:r>
              <a:rPr lang="en-US" dirty="0">
                <a:latin typeface="Gill Sans MT" charset="0"/>
                <a:cs typeface="+mn-cs"/>
              </a:rPr>
              <a:t> a day in the life of a web request</a:t>
            </a:r>
          </a:p>
          <a:p>
            <a:pPr marL="457200" indent="-457200"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406482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8188" y="1276350"/>
            <a:ext cx="7519987" cy="2133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dominant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 wired LAN technology: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single chip, multiple speeds (e.g., Broadcom  BCM5761)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first widely used LAN technology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simpler, cheap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kept up with speed race: 10 Mbps – 10 Gbps </a:t>
            </a: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pic>
        <p:nvPicPr>
          <p:cNvPr id="146437" name="Picture 4" descr="551 metcalfe-e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3635375"/>
            <a:ext cx="4752975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4289425" y="6086475"/>
            <a:ext cx="31305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Metcalfe</a:t>
            </a:r>
            <a:r>
              <a:rPr lang="ja-JP" altLang="en-US" dirty="0">
                <a:latin typeface="Arial"/>
                <a:cs typeface="Arial"/>
              </a:rPr>
              <a:t>’</a:t>
            </a:r>
            <a:r>
              <a:rPr lang="en-US" dirty="0">
                <a:latin typeface="Arial"/>
                <a:cs typeface="Arial"/>
              </a:rPr>
              <a:t>s Ethernet sketch</a:t>
            </a:r>
          </a:p>
        </p:txBody>
      </p:sp>
      <p:pic>
        <p:nvPicPr>
          <p:cNvPr id="146439" name="Picture 24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877888"/>
            <a:ext cx="1970087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112882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1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79692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Ethernet: physical topology</a:t>
            </a:r>
          </a:p>
        </p:txBody>
      </p:sp>
      <p:sp>
        <p:nvSpPr>
          <p:cNvPr id="532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08000" y="1103313"/>
            <a:ext cx="8297863" cy="2449512"/>
          </a:xfrm>
        </p:spPr>
        <p:txBody>
          <a:bodyPr/>
          <a:lstStyle/>
          <a:p>
            <a:pPr>
              <a:lnSpc>
                <a:spcPct val="75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bus: </a:t>
            </a:r>
            <a:r>
              <a:rPr lang="en-US" dirty="0">
                <a:latin typeface="Gill Sans MT" charset="0"/>
                <a:cs typeface="+mn-cs"/>
              </a:rPr>
              <a:t>popular through mid 90s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all nodes in same collision domain (can collide with each other)</a:t>
            </a:r>
          </a:p>
          <a:p>
            <a:pPr>
              <a:lnSpc>
                <a:spcPct val="75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star: </a:t>
            </a:r>
            <a:r>
              <a:rPr lang="en-US" dirty="0">
                <a:latin typeface="Gill Sans MT" charset="0"/>
                <a:cs typeface="+mn-cs"/>
              </a:rPr>
              <a:t>prevails today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active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switch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in center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latin typeface="Gill Sans MT" charset="0"/>
              </a:rPr>
              <a:t>each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spoke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runs a (separate) Ethernet protocol (nodes do not collide with each other)</a:t>
            </a:r>
          </a:p>
        </p:txBody>
      </p:sp>
      <p:sp>
        <p:nvSpPr>
          <p:cNvPr id="53254" name="Line 17"/>
          <p:cNvSpPr>
            <a:spLocks noChangeShapeType="1"/>
          </p:cNvSpPr>
          <p:nvPr/>
        </p:nvSpPr>
        <p:spPr bwMode="auto">
          <a:xfrm>
            <a:off x="5316538" y="5110163"/>
            <a:ext cx="974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5" name="Line 18"/>
          <p:cNvSpPr>
            <a:spLocks noChangeShapeType="1"/>
          </p:cNvSpPr>
          <p:nvPr/>
        </p:nvSpPr>
        <p:spPr bwMode="auto">
          <a:xfrm>
            <a:off x="6556375" y="45180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6" name="Line 19"/>
          <p:cNvSpPr>
            <a:spLocks noChangeShapeType="1"/>
          </p:cNvSpPr>
          <p:nvPr/>
        </p:nvSpPr>
        <p:spPr bwMode="auto">
          <a:xfrm flipH="1">
            <a:off x="6746875" y="5126038"/>
            <a:ext cx="100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7" name="Line 20"/>
          <p:cNvSpPr>
            <a:spLocks noChangeShapeType="1"/>
          </p:cNvSpPr>
          <p:nvPr/>
        </p:nvSpPr>
        <p:spPr bwMode="auto">
          <a:xfrm flipV="1">
            <a:off x="6556375" y="5251450"/>
            <a:ext cx="12700" cy="709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8" name="Text Box 23"/>
          <p:cNvSpPr txBox="1">
            <a:spLocks noChangeArrowheads="1"/>
          </p:cNvSpPr>
          <p:nvPr/>
        </p:nvSpPr>
        <p:spPr bwMode="auto">
          <a:xfrm>
            <a:off x="5464175" y="5486400"/>
            <a:ext cx="7540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i="0" dirty="0">
                <a:latin typeface="Arial" charset="0"/>
                <a:cs typeface="Arial" charset="0"/>
              </a:rPr>
              <a:t>switch</a:t>
            </a:r>
          </a:p>
        </p:txBody>
      </p:sp>
      <p:sp>
        <p:nvSpPr>
          <p:cNvPr id="53259" name="Line 24"/>
          <p:cNvSpPr>
            <a:spLocks noChangeShapeType="1"/>
          </p:cNvSpPr>
          <p:nvPr/>
        </p:nvSpPr>
        <p:spPr bwMode="auto">
          <a:xfrm flipV="1">
            <a:off x="5834063" y="5275263"/>
            <a:ext cx="417512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0" name="Line 32"/>
          <p:cNvSpPr>
            <a:spLocks noChangeShapeType="1"/>
          </p:cNvSpPr>
          <p:nvPr/>
        </p:nvSpPr>
        <p:spPr bwMode="auto">
          <a:xfrm flipH="1">
            <a:off x="2160588" y="4102100"/>
            <a:ext cx="752475" cy="146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1" name="Line 33"/>
          <p:cNvSpPr>
            <a:spLocks noChangeShapeType="1"/>
          </p:cNvSpPr>
          <p:nvPr/>
        </p:nvSpPr>
        <p:spPr bwMode="auto">
          <a:xfrm>
            <a:off x="2132013" y="4879975"/>
            <a:ext cx="3921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2" name="Line 34"/>
          <p:cNvSpPr>
            <a:spLocks noChangeShapeType="1"/>
          </p:cNvSpPr>
          <p:nvPr/>
        </p:nvSpPr>
        <p:spPr bwMode="auto">
          <a:xfrm>
            <a:off x="1914525" y="5434013"/>
            <a:ext cx="3079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3" name="Line 35"/>
          <p:cNvSpPr>
            <a:spLocks noChangeShapeType="1"/>
          </p:cNvSpPr>
          <p:nvPr/>
        </p:nvSpPr>
        <p:spPr bwMode="auto">
          <a:xfrm flipV="1">
            <a:off x="2632075" y="4648200"/>
            <a:ext cx="287338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4" name="Line 37"/>
          <p:cNvSpPr>
            <a:spLocks noChangeShapeType="1"/>
          </p:cNvSpPr>
          <p:nvPr/>
        </p:nvSpPr>
        <p:spPr bwMode="auto">
          <a:xfrm>
            <a:off x="2424113" y="4275138"/>
            <a:ext cx="3921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5" name="Line 38"/>
          <p:cNvSpPr>
            <a:spLocks noChangeShapeType="1"/>
          </p:cNvSpPr>
          <p:nvPr/>
        </p:nvSpPr>
        <p:spPr bwMode="auto">
          <a:xfrm>
            <a:off x="2424113" y="4275138"/>
            <a:ext cx="3921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6" name="Line 39"/>
          <p:cNvSpPr>
            <a:spLocks noChangeShapeType="1"/>
          </p:cNvSpPr>
          <p:nvPr/>
        </p:nvSpPr>
        <p:spPr bwMode="auto">
          <a:xfrm>
            <a:off x="2314575" y="5324475"/>
            <a:ext cx="3079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7" name="Text Box 41"/>
          <p:cNvSpPr txBox="1">
            <a:spLocks noChangeArrowheads="1"/>
          </p:cNvSpPr>
          <p:nvPr/>
        </p:nvSpPr>
        <p:spPr bwMode="auto">
          <a:xfrm>
            <a:off x="1430338" y="5908675"/>
            <a:ext cx="21859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bus: </a:t>
            </a:r>
            <a:r>
              <a:rPr lang="en-US" i="0" dirty="0">
                <a:latin typeface="Arial" charset="0"/>
                <a:cs typeface="Arial" charset="0"/>
              </a:rPr>
              <a:t>coaxial cable</a:t>
            </a:r>
          </a:p>
        </p:txBody>
      </p:sp>
      <p:sp>
        <p:nvSpPr>
          <p:cNvPr id="53268" name="Text Box 42"/>
          <p:cNvSpPr txBox="1">
            <a:spLocks noChangeArrowheads="1"/>
          </p:cNvSpPr>
          <p:nvPr/>
        </p:nvSpPr>
        <p:spPr bwMode="auto">
          <a:xfrm>
            <a:off x="4989513" y="5691188"/>
            <a:ext cx="7747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star</a:t>
            </a:r>
          </a:p>
        </p:txBody>
      </p:sp>
      <p:grpSp>
        <p:nvGrpSpPr>
          <p:cNvPr id="148501" name="Group 37"/>
          <p:cNvGrpSpPr>
            <a:grpSpLocks/>
          </p:cNvGrpSpPr>
          <p:nvPr/>
        </p:nvGrpSpPr>
        <p:grpSpPr bwMode="auto">
          <a:xfrm>
            <a:off x="2733675" y="4398963"/>
            <a:ext cx="711200" cy="601662"/>
            <a:chOff x="7179310" y="4033520"/>
            <a:chExt cx="1009650" cy="855028"/>
          </a:xfrm>
        </p:grpSpPr>
        <p:grpSp>
          <p:nvGrpSpPr>
            <p:cNvPr id="148542" name="Group 44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-44" y="1473"/>
              <a:chExt cx="981" cy="1105"/>
            </a:xfrm>
          </p:grpSpPr>
          <p:pic>
            <p:nvPicPr>
              <p:cNvPr id="1485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 rot="16200000">
              <a:off x="7438418" y="4308853"/>
              <a:ext cx="128593" cy="19607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148502" name="Group 42"/>
          <p:cNvGrpSpPr>
            <a:grpSpLocks/>
          </p:cNvGrpSpPr>
          <p:nvPr/>
        </p:nvGrpSpPr>
        <p:grpSpPr bwMode="auto">
          <a:xfrm>
            <a:off x="1757363" y="3962400"/>
            <a:ext cx="701675" cy="517525"/>
            <a:chOff x="1046480" y="3962400"/>
            <a:chExt cx="1026163" cy="761428"/>
          </a:xfrm>
        </p:grpSpPr>
        <p:sp>
          <p:nvSpPr>
            <p:cNvPr id="44" name="Rectangle 48"/>
            <p:cNvSpPr>
              <a:spLocks noChangeArrowheads="1"/>
            </p:cNvSpPr>
            <p:nvPr/>
          </p:nvSpPr>
          <p:spPr bwMode="auto">
            <a:xfrm rot="16200000">
              <a:off x="1893547" y="4299487"/>
              <a:ext cx="109777" cy="248416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39" name="Group 49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40" name="Picture 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41" name="Freeform 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3" name="Group 47"/>
          <p:cNvGrpSpPr>
            <a:grpSpLocks/>
          </p:cNvGrpSpPr>
          <p:nvPr/>
        </p:nvGrpSpPr>
        <p:grpSpPr bwMode="auto">
          <a:xfrm>
            <a:off x="1473200" y="4551363"/>
            <a:ext cx="701675" cy="517525"/>
            <a:chOff x="1046480" y="3962400"/>
            <a:chExt cx="1026163" cy="761428"/>
          </a:xfrm>
        </p:grpSpPr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 rot="16200000">
              <a:off x="1893548" y="4299487"/>
              <a:ext cx="109776" cy="248414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35" name="Group 49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36" name="Picture 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37" name="Freeform 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4" name="Group 52"/>
          <p:cNvGrpSpPr>
            <a:grpSpLocks/>
          </p:cNvGrpSpPr>
          <p:nvPr/>
        </p:nvGrpSpPr>
        <p:grpSpPr bwMode="auto">
          <a:xfrm>
            <a:off x="1279525" y="5110163"/>
            <a:ext cx="701675" cy="517525"/>
            <a:chOff x="1046480" y="3962400"/>
            <a:chExt cx="1026163" cy="761428"/>
          </a:xfrm>
        </p:grpSpPr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 rot="16200000">
              <a:off x="1893548" y="4299487"/>
              <a:ext cx="109776" cy="248414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31" name="Group 54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32" name="Picture 5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33" name="Freeform 5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5" name="Group 57"/>
          <p:cNvGrpSpPr>
            <a:grpSpLocks/>
          </p:cNvGrpSpPr>
          <p:nvPr/>
        </p:nvGrpSpPr>
        <p:grpSpPr bwMode="auto">
          <a:xfrm>
            <a:off x="2447925" y="5070475"/>
            <a:ext cx="711200" cy="600075"/>
            <a:chOff x="7179310" y="4033520"/>
            <a:chExt cx="1009650" cy="855028"/>
          </a:xfrm>
        </p:grpSpPr>
        <p:grpSp>
          <p:nvGrpSpPr>
            <p:cNvPr id="148526" name="Group 44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-44" y="1473"/>
              <a:chExt cx="981" cy="1105"/>
            </a:xfrm>
          </p:grpSpPr>
          <p:pic>
            <p:nvPicPr>
              <p:cNvPr id="14852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2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60" name="Rectangle 43"/>
            <p:cNvSpPr>
              <a:spLocks noChangeArrowheads="1"/>
            </p:cNvSpPr>
            <p:nvPr/>
          </p:nvSpPr>
          <p:spPr bwMode="auto">
            <a:xfrm rot="16200000">
              <a:off x="7439379" y="4308711"/>
              <a:ext cx="126671" cy="19607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148506" name="Group 62"/>
          <p:cNvGrpSpPr>
            <a:grpSpLocks/>
          </p:cNvGrpSpPr>
          <p:nvPr/>
        </p:nvGrpSpPr>
        <p:grpSpPr bwMode="auto">
          <a:xfrm>
            <a:off x="4419600" y="4687888"/>
            <a:ext cx="914400" cy="690562"/>
            <a:chOff x="1046480" y="3962400"/>
            <a:chExt cx="1026163" cy="761428"/>
          </a:xfrm>
        </p:grpSpPr>
        <p:sp>
          <p:nvSpPr>
            <p:cNvPr id="64" name="Rectangle 48"/>
            <p:cNvSpPr>
              <a:spLocks noChangeArrowheads="1"/>
            </p:cNvSpPr>
            <p:nvPr/>
          </p:nvSpPr>
          <p:spPr bwMode="auto">
            <a:xfrm rot="16200000">
              <a:off x="1893689" y="4299817"/>
              <a:ext cx="110275" cy="247633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23" name="Group 49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24" name="Picture 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25" name="Freeform 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7" name="Group 67"/>
          <p:cNvGrpSpPr>
            <a:grpSpLocks/>
          </p:cNvGrpSpPr>
          <p:nvPr/>
        </p:nvGrpSpPr>
        <p:grpSpPr bwMode="auto">
          <a:xfrm>
            <a:off x="7548563" y="4779963"/>
            <a:ext cx="854075" cy="741362"/>
            <a:chOff x="7179310" y="4033520"/>
            <a:chExt cx="1009650" cy="855028"/>
          </a:xfrm>
        </p:grpSpPr>
        <p:grpSp>
          <p:nvGrpSpPr>
            <p:cNvPr id="148518" name="Group 44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-44" y="1473"/>
              <a:chExt cx="981" cy="1105"/>
            </a:xfrm>
          </p:grpSpPr>
          <p:pic>
            <p:nvPicPr>
              <p:cNvPr id="14852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2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70" name="Rectangle 43"/>
            <p:cNvSpPr>
              <a:spLocks noChangeArrowheads="1"/>
            </p:cNvSpPr>
            <p:nvPr/>
          </p:nvSpPr>
          <p:spPr bwMode="auto">
            <a:xfrm rot="16200000">
              <a:off x="7438954" y="4308497"/>
              <a:ext cx="128163" cy="197050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</p:grpSp>
      <p:sp>
        <p:nvSpPr>
          <p:cNvPr id="75" name="Rectangle 43"/>
          <p:cNvSpPr>
            <a:spLocks noChangeArrowheads="1"/>
          </p:cNvSpPr>
          <p:nvPr/>
        </p:nvSpPr>
        <p:spPr bwMode="auto">
          <a:xfrm>
            <a:off x="6497638" y="4351338"/>
            <a:ext cx="109537" cy="1651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0" scaled="1"/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148509" name="Group 44"/>
          <p:cNvGrpSpPr>
            <a:grpSpLocks/>
          </p:cNvGrpSpPr>
          <p:nvPr/>
        </p:nvGrpSpPr>
        <p:grpSpPr bwMode="auto">
          <a:xfrm>
            <a:off x="6116638" y="3784600"/>
            <a:ext cx="852487" cy="741363"/>
            <a:chOff x="-44" y="1473"/>
            <a:chExt cx="981" cy="1105"/>
          </a:xfrm>
        </p:grpSpPr>
        <p:pic>
          <p:nvPicPr>
            <p:cNvPr id="148516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8517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8510" name="Group 1"/>
          <p:cNvGrpSpPr>
            <a:grpSpLocks/>
          </p:cNvGrpSpPr>
          <p:nvPr/>
        </p:nvGrpSpPr>
        <p:grpSpPr bwMode="auto">
          <a:xfrm>
            <a:off x="5943600" y="5926138"/>
            <a:ext cx="854075" cy="835025"/>
            <a:chOff x="8077200" y="3320111"/>
            <a:chExt cx="853440" cy="835329"/>
          </a:xfrm>
        </p:grpSpPr>
        <p:sp>
          <p:nvSpPr>
            <p:cNvPr id="78" name="Rectangle 43"/>
            <p:cNvSpPr>
              <a:spLocks noChangeArrowheads="1"/>
            </p:cNvSpPr>
            <p:nvPr/>
          </p:nvSpPr>
          <p:spPr bwMode="auto">
            <a:xfrm>
              <a:off x="8630826" y="3320111"/>
              <a:ext cx="111042" cy="165160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13" name="Group 44"/>
            <p:cNvGrpSpPr>
              <a:grpSpLocks/>
            </p:cNvGrpSpPr>
            <p:nvPr/>
          </p:nvGrpSpPr>
          <p:grpSpPr bwMode="auto">
            <a:xfrm>
              <a:off x="8077200" y="3413760"/>
              <a:ext cx="853440" cy="741680"/>
              <a:chOff x="-44" y="1473"/>
              <a:chExt cx="981" cy="1105"/>
            </a:xfrm>
          </p:grpSpPr>
          <p:pic>
            <p:nvPicPr>
              <p:cNvPr id="14851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1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pic>
        <p:nvPicPr>
          <p:cNvPr id="5327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4962525"/>
            <a:ext cx="60325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6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415996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6075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 frame structure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609725"/>
            <a:ext cx="7772400" cy="43434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latin typeface="Gill Sans MT" charset="0"/>
                <a:cs typeface="+mn-cs"/>
              </a:rPr>
              <a:t>sending adapter encapsulates IP datagram (or other network layer protocol packet) in 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Ethernet frame</a:t>
            </a:r>
          </a:p>
          <a:p>
            <a:pPr>
              <a:defRPr/>
            </a:pPr>
            <a:endParaRPr lang="en-US" sz="2400" b="1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sz="2400" b="1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en-US" sz="2400" dirty="0">
              <a:solidFill>
                <a:srgbClr val="FF0000"/>
              </a:solidFill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preamble: 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7 bytes with pattern 10101010 followed by one byte with pattern 10101011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 used to synchronize receiver, sender clock rates</a:t>
            </a:r>
          </a:p>
        </p:txBody>
      </p:sp>
      <p:pic>
        <p:nvPicPr>
          <p:cNvPr id="150533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8810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0534" name="Group 51"/>
          <p:cNvGrpSpPr>
            <a:grpSpLocks/>
          </p:cNvGrpSpPr>
          <p:nvPr/>
        </p:nvGrpSpPr>
        <p:grpSpPr bwMode="auto">
          <a:xfrm>
            <a:off x="1516063" y="2373313"/>
            <a:ext cx="6291262" cy="993775"/>
            <a:chOff x="940711" y="4902593"/>
            <a:chExt cx="6291001" cy="992895"/>
          </a:xfrm>
        </p:grpSpPr>
        <p:sp>
          <p:nvSpPr>
            <p:cNvPr id="150535" name="Line 10"/>
            <p:cNvSpPr>
              <a:spLocks noChangeShapeType="1"/>
            </p:cNvSpPr>
            <p:nvPr/>
          </p:nvSpPr>
          <p:spPr bwMode="auto">
            <a:xfrm>
              <a:off x="3570934" y="5199463"/>
              <a:ext cx="0" cy="2046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0536" name="Rectangle 1"/>
            <p:cNvSpPr>
              <a:spLocks noChangeArrowheads="1"/>
            </p:cNvSpPr>
            <p:nvPr/>
          </p:nvSpPr>
          <p:spPr bwMode="auto">
            <a:xfrm>
              <a:off x="976959" y="5272489"/>
              <a:ext cx="6254753" cy="54784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6" name="Straight Connector 3"/>
            <p:cNvCxnSpPr>
              <a:cxnSpLocks noChangeShapeType="1"/>
            </p:cNvCxnSpPr>
            <p:nvPr/>
          </p:nvCxnSpPr>
          <p:spPr bwMode="auto">
            <a:xfrm>
              <a:off x="1970955" y="5262636"/>
              <a:ext cx="0" cy="55037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32"/>
            <p:cNvCxnSpPr>
              <a:cxnSpLocks noChangeShapeType="1"/>
            </p:cNvCxnSpPr>
            <p:nvPr/>
          </p:nvCxnSpPr>
          <p:spPr bwMode="auto">
            <a:xfrm>
              <a:off x="2701175" y="5265808"/>
              <a:ext cx="0" cy="58368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33"/>
            <p:cNvCxnSpPr>
              <a:cxnSpLocks noChangeShapeType="1"/>
            </p:cNvCxnSpPr>
            <p:nvPr/>
          </p:nvCxnSpPr>
          <p:spPr bwMode="auto">
            <a:xfrm>
              <a:off x="3429808" y="5270567"/>
              <a:ext cx="0" cy="5487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34"/>
            <p:cNvCxnSpPr>
              <a:cxnSpLocks noChangeShapeType="1"/>
            </p:cNvCxnSpPr>
            <p:nvPr/>
          </p:nvCxnSpPr>
          <p:spPr bwMode="auto">
            <a:xfrm>
              <a:off x="3683797" y="5265808"/>
              <a:ext cx="0" cy="58051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35"/>
            <p:cNvCxnSpPr>
              <a:cxnSpLocks noChangeShapeType="1"/>
            </p:cNvCxnSpPr>
            <p:nvPr/>
          </p:nvCxnSpPr>
          <p:spPr bwMode="auto">
            <a:xfrm>
              <a:off x="5650628" y="5272152"/>
              <a:ext cx="0" cy="62333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0542" name="TextBox 5"/>
            <p:cNvSpPr txBox="1">
              <a:spLocks noChangeArrowheads="1"/>
            </p:cNvSpPr>
            <p:nvPr/>
          </p:nvSpPr>
          <p:spPr bwMode="auto">
            <a:xfrm>
              <a:off x="1910352" y="5332220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dest.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0543" name="TextBox 37"/>
            <p:cNvSpPr txBox="1">
              <a:spLocks noChangeArrowheads="1"/>
            </p:cNvSpPr>
            <p:nvPr/>
          </p:nvSpPr>
          <p:spPr bwMode="auto">
            <a:xfrm>
              <a:off x="2673645" y="5340803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0544" name="TextBox 38"/>
            <p:cNvSpPr txBox="1">
              <a:spLocks noChangeArrowheads="1"/>
            </p:cNvSpPr>
            <p:nvPr/>
          </p:nvSpPr>
          <p:spPr bwMode="auto">
            <a:xfrm>
              <a:off x="4053534" y="5353451"/>
              <a:ext cx="137740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data (payload)</a:t>
              </a:r>
            </a:p>
          </p:txBody>
        </p:sp>
        <p:sp>
          <p:nvSpPr>
            <p:cNvPr id="150545" name="TextBox 39"/>
            <p:cNvSpPr txBox="1">
              <a:spLocks noChangeArrowheads="1"/>
            </p:cNvSpPr>
            <p:nvPr/>
          </p:nvSpPr>
          <p:spPr bwMode="auto">
            <a:xfrm>
              <a:off x="5941065" y="5431291"/>
              <a:ext cx="85557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CRC</a:t>
              </a:r>
            </a:p>
          </p:txBody>
        </p:sp>
        <p:sp>
          <p:nvSpPr>
            <p:cNvPr id="150546" name="TextBox 40"/>
            <p:cNvSpPr txBox="1">
              <a:spLocks noChangeArrowheads="1"/>
            </p:cNvSpPr>
            <p:nvPr/>
          </p:nvSpPr>
          <p:spPr bwMode="auto">
            <a:xfrm>
              <a:off x="940711" y="5444340"/>
              <a:ext cx="10701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preamble</a:t>
              </a:r>
            </a:p>
          </p:txBody>
        </p:sp>
        <p:sp>
          <p:nvSpPr>
            <p:cNvPr id="150547" name="Text Box 9"/>
            <p:cNvSpPr txBox="1">
              <a:spLocks noChangeArrowheads="1"/>
            </p:cNvSpPr>
            <p:nvPr/>
          </p:nvSpPr>
          <p:spPr bwMode="auto">
            <a:xfrm>
              <a:off x="3321504" y="4902593"/>
              <a:ext cx="770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type</a:t>
              </a:r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383645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Ethernet frame structure (more)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314450"/>
            <a:ext cx="8272463" cy="3789363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addresses: </a:t>
            </a:r>
            <a:r>
              <a:rPr lang="en-US" dirty="0">
                <a:latin typeface="Gill Sans MT" charset="0"/>
                <a:cs typeface="+mn-cs"/>
              </a:rPr>
              <a:t>6 byte source, destination MAC addresses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if adapter receives frame with matching destination address, or with broadcast address (e.g. ARP packet), it passes data in frame to network layer protocol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otherwise, adapter discards frame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type: </a:t>
            </a:r>
            <a:r>
              <a:rPr lang="en-US" dirty="0">
                <a:latin typeface="Gill Sans MT" charset="0"/>
                <a:cs typeface="+mn-cs"/>
              </a:rPr>
              <a:t>indicates higher layer protocol (mostly IP but others possible, e.g., Novell IPX, AppleTalk)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CRC: </a:t>
            </a:r>
            <a:r>
              <a:rPr lang="en-US" dirty="0">
                <a:latin typeface="Gill Sans MT" charset="0"/>
                <a:cs typeface="+mn-cs"/>
              </a:rPr>
              <a:t>cyclic redundancy check at receiver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error detected: frame is dropped</a:t>
            </a:r>
          </a:p>
        </p:txBody>
      </p:sp>
      <p:pic>
        <p:nvPicPr>
          <p:cNvPr id="152581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0191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2582" name="Group 8"/>
          <p:cNvGrpSpPr>
            <a:grpSpLocks/>
          </p:cNvGrpSpPr>
          <p:nvPr/>
        </p:nvGrpSpPr>
        <p:grpSpPr bwMode="auto">
          <a:xfrm>
            <a:off x="1412875" y="5040313"/>
            <a:ext cx="6291263" cy="993775"/>
            <a:chOff x="940711" y="4902593"/>
            <a:chExt cx="6291001" cy="992895"/>
          </a:xfrm>
        </p:grpSpPr>
        <p:sp>
          <p:nvSpPr>
            <p:cNvPr id="152583" name="Line 10"/>
            <p:cNvSpPr>
              <a:spLocks noChangeShapeType="1"/>
            </p:cNvSpPr>
            <p:nvPr/>
          </p:nvSpPr>
          <p:spPr bwMode="auto">
            <a:xfrm>
              <a:off x="3570934" y="5199463"/>
              <a:ext cx="0" cy="2046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2584" name="Rectangle 1"/>
            <p:cNvSpPr>
              <a:spLocks noChangeArrowheads="1"/>
            </p:cNvSpPr>
            <p:nvPr/>
          </p:nvSpPr>
          <p:spPr bwMode="auto">
            <a:xfrm>
              <a:off x="976959" y="5272489"/>
              <a:ext cx="6254753" cy="54784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2" name="Straight Connector 3"/>
            <p:cNvCxnSpPr>
              <a:cxnSpLocks noChangeShapeType="1"/>
            </p:cNvCxnSpPr>
            <p:nvPr/>
          </p:nvCxnSpPr>
          <p:spPr bwMode="auto">
            <a:xfrm>
              <a:off x="1970956" y="5262636"/>
              <a:ext cx="0" cy="55037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32"/>
            <p:cNvCxnSpPr>
              <a:cxnSpLocks noChangeShapeType="1"/>
            </p:cNvCxnSpPr>
            <p:nvPr/>
          </p:nvCxnSpPr>
          <p:spPr bwMode="auto">
            <a:xfrm>
              <a:off x="2701176" y="5265808"/>
              <a:ext cx="0" cy="58368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33"/>
            <p:cNvCxnSpPr>
              <a:cxnSpLocks noChangeShapeType="1"/>
            </p:cNvCxnSpPr>
            <p:nvPr/>
          </p:nvCxnSpPr>
          <p:spPr bwMode="auto">
            <a:xfrm>
              <a:off x="3429807" y="5270567"/>
              <a:ext cx="0" cy="5487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34"/>
            <p:cNvCxnSpPr>
              <a:cxnSpLocks noChangeShapeType="1"/>
            </p:cNvCxnSpPr>
            <p:nvPr/>
          </p:nvCxnSpPr>
          <p:spPr bwMode="auto">
            <a:xfrm>
              <a:off x="3683797" y="5265808"/>
              <a:ext cx="0" cy="58051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35"/>
            <p:cNvCxnSpPr>
              <a:cxnSpLocks noChangeShapeType="1"/>
            </p:cNvCxnSpPr>
            <p:nvPr/>
          </p:nvCxnSpPr>
          <p:spPr bwMode="auto">
            <a:xfrm>
              <a:off x="5650628" y="5272152"/>
              <a:ext cx="0" cy="62333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2590" name="TextBox 5"/>
            <p:cNvSpPr txBox="1">
              <a:spLocks noChangeArrowheads="1"/>
            </p:cNvSpPr>
            <p:nvPr/>
          </p:nvSpPr>
          <p:spPr bwMode="auto">
            <a:xfrm>
              <a:off x="1910352" y="5332220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dest.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2591" name="TextBox 37"/>
            <p:cNvSpPr txBox="1">
              <a:spLocks noChangeArrowheads="1"/>
            </p:cNvSpPr>
            <p:nvPr/>
          </p:nvSpPr>
          <p:spPr bwMode="auto">
            <a:xfrm>
              <a:off x="2673645" y="5340803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2592" name="TextBox 38"/>
            <p:cNvSpPr txBox="1">
              <a:spLocks noChangeArrowheads="1"/>
            </p:cNvSpPr>
            <p:nvPr/>
          </p:nvSpPr>
          <p:spPr bwMode="auto">
            <a:xfrm>
              <a:off x="4053534" y="5353451"/>
              <a:ext cx="137740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data (payload)</a:t>
              </a:r>
            </a:p>
          </p:txBody>
        </p:sp>
        <p:sp>
          <p:nvSpPr>
            <p:cNvPr id="152593" name="TextBox 39"/>
            <p:cNvSpPr txBox="1">
              <a:spLocks noChangeArrowheads="1"/>
            </p:cNvSpPr>
            <p:nvPr/>
          </p:nvSpPr>
          <p:spPr bwMode="auto">
            <a:xfrm>
              <a:off x="5941065" y="5431291"/>
              <a:ext cx="85557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CRC</a:t>
              </a:r>
            </a:p>
          </p:txBody>
        </p:sp>
        <p:sp>
          <p:nvSpPr>
            <p:cNvPr id="152594" name="TextBox 40"/>
            <p:cNvSpPr txBox="1">
              <a:spLocks noChangeArrowheads="1"/>
            </p:cNvSpPr>
            <p:nvPr/>
          </p:nvSpPr>
          <p:spPr bwMode="auto">
            <a:xfrm>
              <a:off x="940711" y="5444340"/>
              <a:ext cx="10701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preamble</a:t>
              </a:r>
            </a:p>
          </p:txBody>
        </p:sp>
        <p:sp>
          <p:nvSpPr>
            <p:cNvPr id="152595" name="Text Box 9"/>
            <p:cNvSpPr txBox="1">
              <a:spLocks noChangeArrowheads="1"/>
            </p:cNvSpPr>
            <p:nvPr/>
          </p:nvSpPr>
          <p:spPr bwMode="auto">
            <a:xfrm>
              <a:off x="3321504" y="4902593"/>
              <a:ext cx="770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type</a:t>
              </a:r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482735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47063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Ethernet: unreliable, connectionless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61350" cy="46482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connectionless: </a:t>
            </a:r>
            <a:r>
              <a:rPr lang="en-US" dirty="0">
                <a:latin typeface="Gill Sans MT" charset="0"/>
                <a:cs typeface="+mn-cs"/>
              </a:rPr>
              <a:t>no handshaking between sending and receiving NICs 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unreliable: </a:t>
            </a:r>
            <a:r>
              <a:rPr lang="en-US" dirty="0">
                <a:latin typeface="Gill Sans MT" charset="0"/>
                <a:cs typeface="+mn-cs"/>
              </a:rPr>
              <a:t>receiving NIC doesn't send acks or nacks to sending NIC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data in dropped frames recovered only if initial sender uses higher layer rdt (e.g., TCP), otherwise dropped data lost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Ethernet</a:t>
            </a:r>
            <a:r>
              <a:rPr lang="ja-JP" altLang="en-US" dirty="0">
                <a:latin typeface="Gill Sans MT" charset="0"/>
                <a:cs typeface="+mn-cs"/>
              </a:rPr>
              <a:t>’</a:t>
            </a:r>
            <a:r>
              <a:rPr lang="en-US" dirty="0">
                <a:latin typeface="Gill Sans MT" charset="0"/>
                <a:cs typeface="+mn-cs"/>
              </a:rPr>
              <a:t>s MAC protocol: unslotted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CSMA/CD with binary backoff</a:t>
            </a:r>
          </a:p>
        </p:txBody>
      </p:sp>
      <p:pic>
        <p:nvPicPr>
          <p:cNvPr id="15462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191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71247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5250"/>
            <a:ext cx="8715375" cy="1143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Gill Sans MT" charset="0"/>
                <a:cs typeface="+mj-cs"/>
              </a:rPr>
              <a:t>802.3 Ethernet standards: link &amp; physical layers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713" y="1292225"/>
            <a:ext cx="7772400" cy="21002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many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different Ethernet standards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common MAC protocol and frame format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different speeds: 2 Mbps, 10 Mbps, 100 Mbps, 1Gbps, 10 Gbps, 40 Gbps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different physical layer media: fiber, cable</a:t>
            </a:r>
          </a:p>
          <a:p>
            <a:pPr>
              <a:lnSpc>
                <a:spcPct val="90000"/>
              </a:lnSpc>
              <a:defRPr/>
            </a:pPr>
            <a:endParaRPr lang="en-US" sz="3200" dirty="0">
              <a:latin typeface="Gill Sans MT" charset="0"/>
              <a:cs typeface="+mn-cs"/>
            </a:endParaRPr>
          </a:p>
        </p:txBody>
      </p:sp>
      <p:sp>
        <p:nvSpPr>
          <p:cNvPr id="156677" name="Freeform 39"/>
          <p:cNvSpPr>
            <a:spLocks/>
          </p:cNvSpPr>
          <p:nvPr/>
        </p:nvSpPr>
        <p:spPr bwMode="auto">
          <a:xfrm>
            <a:off x="2873375" y="4075113"/>
            <a:ext cx="1393825" cy="1527175"/>
          </a:xfrm>
          <a:custGeom>
            <a:avLst/>
            <a:gdLst>
              <a:gd name="T0" fmla="*/ 2147483647 w 878"/>
              <a:gd name="T1" fmla="*/ 0 h 962"/>
              <a:gd name="T2" fmla="*/ 0 w 878"/>
              <a:gd name="T3" fmla="*/ 2147483647 h 962"/>
              <a:gd name="T4" fmla="*/ 2147483647 w 878"/>
              <a:gd name="T5" fmla="*/ 2147483647 h 962"/>
              <a:gd name="T6" fmla="*/ 2147483647 w 878"/>
              <a:gd name="T7" fmla="*/ 2147483647 h 962"/>
              <a:gd name="T8" fmla="*/ 2147483647 w 878"/>
              <a:gd name="T9" fmla="*/ 0 h 9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78" h="962">
                <a:moveTo>
                  <a:pt x="851" y="0"/>
                </a:moveTo>
                <a:lnTo>
                  <a:pt x="0" y="622"/>
                </a:lnTo>
                <a:lnTo>
                  <a:pt x="7" y="962"/>
                </a:lnTo>
                <a:lnTo>
                  <a:pt x="878" y="960"/>
                </a:lnTo>
                <a:lnTo>
                  <a:pt x="851" y="0"/>
                </a:ln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56678" name="Group 40"/>
          <p:cNvGrpSpPr>
            <a:grpSpLocks/>
          </p:cNvGrpSpPr>
          <p:nvPr/>
        </p:nvGrpSpPr>
        <p:grpSpPr bwMode="auto">
          <a:xfrm>
            <a:off x="1577975" y="4189413"/>
            <a:ext cx="1300163" cy="1465262"/>
            <a:chOff x="921" y="785"/>
            <a:chExt cx="819" cy="923"/>
          </a:xfrm>
        </p:grpSpPr>
        <p:sp>
          <p:nvSpPr>
            <p:cNvPr id="59419" name="Rectangle 41"/>
            <p:cNvSpPr>
              <a:spLocks noChangeArrowheads="1"/>
            </p:cNvSpPr>
            <p:nvPr/>
          </p:nvSpPr>
          <p:spPr bwMode="auto">
            <a:xfrm>
              <a:off x="924" y="810"/>
              <a:ext cx="81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0" name="Text Box 42"/>
            <p:cNvSpPr txBox="1">
              <a:spLocks noChangeArrowheads="1"/>
            </p:cNvSpPr>
            <p:nvPr/>
          </p:nvSpPr>
          <p:spPr bwMode="auto">
            <a:xfrm>
              <a:off x="922" y="785"/>
              <a:ext cx="804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i="0" dirty="0">
                  <a:latin typeface="Arial" charset="0"/>
                  <a:cs typeface="+mn-cs"/>
                </a:rPr>
                <a:t>application</a:t>
              </a:r>
            </a:p>
            <a:p>
              <a:pPr algn="ctr" eaLnBrk="1" hangingPunct="1">
                <a:defRPr/>
              </a:pPr>
              <a:r>
                <a:rPr lang="en-US" i="0" dirty="0">
                  <a:latin typeface="Arial" charset="0"/>
                  <a:cs typeface="+mn-cs"/>
                </a:rPr>
                <a:t>transport</a:t>
              </a:r>
            </a:p>
            <a:p>
              <a:pPr algn="ctr" eaLnBrk="1" hangingPunct="1">
                <a:defRPr/>
              </a:pPr>
              <a:r>
                <a:rPr lang="en-US" i="0" dirty="0">
                  <a:latin typeface="Arial" charset="0"/>
                  <a:cs typeface="+mn-cs"/>
                </a:rPr>
                <a:t>network</a:t>
              </a:r>
            </a:p>
            <a:p>
              <a:pPr algn="ctr" eaLnBrk="1" hangingPunct="1">
                <a:defRPr/>
              </a:pPr>
              <a:r>
                <a:rPr lang="en-US" i="0" dirty="0">
                  <a:latin typeface="Arial" charset="0"/>
                  <a:cs typeface="+mn-cs"/>
                </a:rPr>
                <a:t>link</a:t>
              </a:r>
            </a:p>
            <a:p>
              <a:pPr algn="ctr" eaLnBrk="1" hangingPunct="1">
                <a:defRPr/>
              </a:pPr>
              <a:r>
                <a:rPr lang="en-US" i="0" dirty="0">
                  <a:latin typeface="Arial" charset="0"/>
                  <a:cs typeface="+mn-cs"/>
                </a:rPr>
                <a:t>physical</a:t>
              </a:r>
            </a:p>
          </p:txBody>
        </p:sp>
        <p:sp>
          <p:nvSpPr>
            <p:cNvPr id="59421" name="Line 43"/>
            <p:cNvSpPr>
              <a:spLocks noChangeShapeType="1"/>
            </p:cNvSpPr>
            <p:nvPr/>
          </p:nvSpPr>
          <p:spPr bwMode="auto">
            <a:xfrm>
              <a:off x="924" y="993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2" name="Line 44"/>
            <p:cNvSpPr>
              <a:spLocks noChangeShapeType="1"/>
            </p:cNvSpPr>
            <p:nvPr/>
          </p:nvSpPr>
          <p:spPr bwMode="auto">
            <a:xfrm>
              <a:off x="924" y="1167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3" name="Line 45"/>
            <p:cNvSpPr>
              <a:spLocks noChangeShapeType="1"/>
            </p:cNvSpPr>
            <p:nvPr/>
          </p:nvSpPr>
          <p:spPr bwMode="auto">
            <a:xfrm>
              <a:off x="921" y="134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4" name="Line 46"/>
            <p:cNvSpPr>
              <a:spLocks noChangeShapeType="1"/>
            </p:cNvSpPr>
            <p:nvPr/>
          </p:nvSpPr>
          <p:spPr bwMode="auto">
            <a:xfrm>
              <a:off x="926" y="1501"/>
              <a:ext cx="808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5" name="Line 47"/>
            <p:cNvSpPr>
              <a:spLocks noChangeShapeType="1"/>
            </p:cNvSpPr>
            <p:nvPr/>
          </p:nvSpPr>
          <p:spPr bwMode="auto">
            <a:xfrm>
              <a:off x="926" y="1552"/>
              <a:ext cx="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6" name="Line 48"/>
            <p:cNvSpPr>
              <a:spLocks noChangeShapeType="1"/>
            </p:cNvSpPr>
            <p:nvPr/>
          </p:nvSpPr>
          <p:spPr bwMode="auto">
            <a:xfrm>
              <a:off x="1739" y="1541"/>
              <a:ext cx="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59400" name="Rectangle 49"/>
          <p:cNvSpPr>
            <a:spLocks noChangeArrowheads="1"/>
          </p:cNvSpPr>
          <p:nvPr/>
        </p:nvSpPr>
        <p:spPr bwMode="auto">
          <a:xfrm>
            <a:off x="4230688" y="4038600"/>
            <a:ext cx="4195762" cy="156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9401" name="Line 50"/>
          <p:cNvSpPr>
            <a:spLocks noChangeShapeType="1"/>
          </p:cNvSpPr>
          <p:nvPr/>
        </p:nvSpPr>
        <p:spPr bwMode="auto">
          <a:xfrm flipV="1">
            <a:off x="4244975" y="4703763"/>
            <a:ext cx="417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9402" name="Text Box 51"/>
          <p:cNvSpPr txBox="1">
            <a:spLocks noChangeArrowheads="1"/>
          </p:cNvSpPr>
          <p:nvPr/>
        </p:nvSpPr>
        <p:spPr bwMode="auto">
          <a:xfrm>
            <a:off x="5413375" y="4079875"/>
            <a:ext cx="1735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i="0" dirty="0">
                <a:latin typeface="Arial" charset="0"/>
                <a:cs typeface="+mn-cs"/>
              </a:rPr>
              <a:t>MAC protocol</a:t>
            </a:r>
          </a:p>
          <a:p>
            <a:pPr algn="ctr" eaLnBrk="1" hangingPunct="1">
              <a:defRPr/>
            </a:pPr>
            <a:r>
              <a:rPr lang="en-US" sz="1600" i="0" dirty="0">
                <a:latin typeface="Arial" charset="0"/>
                <a:cs typeface="+mn-cs"/>
              </a:rPr>
              <a:t>and frame format</a:t>
            </a:r>
          </a:p>
        </p:txBody>
      </p:sp>
      <p:sp>
        <p:nvSpPr>
          <p:cNvPr id="59403" name="Text Box 52"/>
          <p:cNvSpPr txBox="1">
            <a:spLocks noChangeArrowheads="1"/>
          </p:cNvSpPr>
          <p:nvPr/>
        </p:nvSpPr>
        <p:spPr bwMode="auto">
          <a:xfrm>
            <a:off x="4398963" y="4794250"/>
            <a:ext cx="125095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>
                <a:latin typeface="Arial" charset="0"/>
                <a:cs typeface="+mn-cs"/>
              </a:rPr>
              <a:t>100BASE-TX</a:t>
            </a:r>
          </a:p>
        </p:txBody>
      </p:sp>
      <p:sp>
        <p:nvSpPr>
          <p:cNvPr id="59404" name="Text Box 53"/>
          <p:cNvSpPr txBox="1">
            <a:spLocks noChangeArrowheads="1"/>
          </p:cNvSpPr>
          <p:nvPr/>
        </p:nvSpPr>
        <p:spPr bwMode="auto">
          <a:xfrm>
            <a:off x="4410075" y="5154613"/>
            <a:ext cx="123031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>
                <a:latin typeface="Arial" charset="0"/>
                <a:cs typeface="+mn-cs"/>
              </a:rPr>
              <a:t>100BASE-T4</a:t>
            </a:r>
          </a:p>
        </p:txBody>
      </p:sp>
      <p:sp>
        <p:nvSpPr>
          <p:cNvPr id="59405" name="Text Box 54"/>
          <p:cNvSpPr txBox="1">
            <a:spLocks noChangeArrowheads="1"/>
          </p:cNvSpPr>
          <p:nvPr/>
        </p:nvSpPr>
        <p:spPr bwMode="auto">
          <a:xfrm>
            <a:off x="7081838" y="4789488"/>
            <a:ext cx="125095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>
                <a:latin typeface="Arial" charset="0"/>
                <a:cs typeface="+mn-cs"/>
              </a:rPr>
              <a:t>100BASE-FX</a:t>
            </a:r>
          </a:p>
        </p:txBody>
      </p:sp>
      <p:sp>
        <p:nvSpPr>
          <p:cNvPr id="156685" name="Freeform 55"/>
          <p:cNvSpPr>
            <a:spLocks/>
          </p:cNvSpPr>
          <p:nvPr/>
        </p:nvSpPr>
        <p:spPr bwMode="auto">
          <a:xfrm>
            <a:off x="2887663" y="4684713"/>
            <a:ext cx="1393825" cy="611187"/>
          </a:xfrm>
          <a:custGeom>
            <a:avLst/>
            <a:gdLst>
              <a:gd name="T0" fmla="*/ 0 w 878"/>
              <a:gd name="T1" fmla="*/ 2147483647 h 385"/>
              <a:gd name="T2" fmla="*/ 2147483647 w 878"/>
              <a:gd name="T3" fmla="*/ 0 h 3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78" h="385">
                <a:moveTo>
                  <a:pt x="0" y="385"/>
                </a:moveTo>
                <a:lnTo>
                  <a:pt x="878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407" name="Text Box 56"/>
          <p:cNvSpPr txBox="1">
            <a:spLocks noChangeArrowheads="1"/>
          </p:cNvSpPr>
          <p:nvPr/>
        </p:nvSpPr>
        <p:spPr bwMode="auto">
          <a:xfrm>
            <a:off x="5741988" y="4787900"/>
            <a:ext cx="1230312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>
                <a:latin typeface="Arial" charset="0"/>
                <a:cs typeface="+mn-cs"/>
              </a:rPr>
              <a:t>100BASE-T2</a:t>
            </a:r>
          </a:p>
        </p:txBody>
      </p:sp>
      <p:sp>
        <p:nvSpPr>
          <p:cNvPr id="59408" name="Text Box 57"/>
          <p:cNvSpPr txBox="1">
            <a:spLocks noChangeArrowheads="1"/>
          </p:cNvSpPr>
          <p:nvPr/>
        </p:nvSpPr>
        <p:spPr bwMode="auto">
          <a:xfrm>
            <a:off x="5724525" y="5148263"/>
            <a:ext cx="126206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>
                <a:latin typeface="Arial" charset="0"/>
                <a:cs typeface="+mn-cs"/>
              </a:rPr>
              <a:t>100BASE-SX</a:t>
            </a:r>
          </a:p>
        </p:txBody>
      </p:sp>
      <p:sp>
        <p:nvSpPr>
          <p:cNvPr id="59409" name="Text Box 58"/>
          <p:cNvSpPr txBox="1">
            <a:spLocks noChangeArrowheads="1"/>
          </p:cNvSpPr>
          <p:nvPr/>
        </p:nvSpPr>
        <p:spPr bwMode="auto">
          <a:xfrm>
            <a:off x="7088188" y="5143500"/>
            <a:ext cx="1262062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>
                <a:latin typeface="Arial" charset="0"/>
                <a:cs typeface="+mn-cs"/>
              </a:rPr>
              <a:t>100BASE-BX</a:t>
            </a:r>
          </a:p>
        </p:txBody>
      </p:sp>
      <p:grpSp>
        <p:nvGrpSpPr>
          <p:cNvPr id="412739" name="Group 67"/>
          <p:cNvGrpSpPr>
            <a:grpSpLocks/>
          </p:cNvGrpSpPr>
          <p:nvPr/>
        </p:nvGrpSpPr>
        <p:grpSpPr bwMode="auto">
          <a:xfrm>
            <a:off x="5681663" y="4743450"/>
            <a:ext cx="2768600" cy="1565275"/>
            <a:chOff x="3579" y="2988"/>
            <a:chExt cx="1744" cy="986"/>
          </a:xfrm>
        </p:grpSpPr>
        <p:sp>
          <p:nvSpPr>
            <p:cNvPr id="156695" name="Freeform 59"/>
            <p:cNvSpPr>
              <a:spLocks/>
            </p:cNvSpPr>
            <p:nvPr/>
          </p:nvSpPr>
          <p:spPr bwMode="auto">
            <a:xfrm>
              <a:off x="3579" y="2988"/>
              <a:ext cx="1709" cy="489"/>
            </a:xfrm>
            <a:custGeom>
              <a:avLst/>
              <a:gdLst>
                <a:gd name="T0" fmla="*/ 842 w 1709"/>
                <a:gd name="T1" fmla="*/ 0 h 489"/>
                <a:gd name="T2" fmla="*/ 843 w 1709"/>
                <a:gd name="T3" fmla="*/ 239 h 489"/>
                <a:gd name="T4" fmla="*/ 5 w 1709"/>
                <a:gd name="T5" fmla="*/ 239 h 489"/>
                <a:gd name="T6" fmla="*/ 0 w 1709"/>
                <a:gd name="T7" fmla="*/ 489 h 489"/>
                <a:gd name="T8" fmla="*/ 1709 w 1709"/>
                <a:gd name="T9" fmla="*/ 489 h 489"/>
                <a:gd name="T10" fmla="*/ 1704 w 1709"/>
                <a:gd name="T11" fmla="*/ 0 h 489"/>
                <a:gd name="T12" fmla="*/ 842 w 1709"/>
                <a:gd name="T13" fmla="*/ 0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09" h="489">
                  <a:moveTo>
                    <a:pt x="842" y="0"/>
                  </a:moveTo>
                  <a:lnTo>
                    <a:pt x="843" y="239"/>
                  </a:lnTo>
                  <a:lnTo>
                    <a:pt x="5" y="239"/>
                  </a:lnTo>
                  <a:lnTo>
                    <a:pt x="0" y="489"/>
                  </a:lnTo>
                  <a:lnTo>
                    <a:pt x="1709" y="489"/>
                  </a:lnTo>
                  <a:cubicBezTo>
                    <a:pt x="1707" y="330"/>
                    <a:pt x="1706" y="159"/>
                    <a:pt x="1704" y="0"/>
                  </a:cubicBezTo>
                  <a:lnTo>
                    <a:pt x="842" y="0"/>
                  </a:lnTo>
                  <a:close/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9417" name="Line 60"/>
            <p:cNvSpPr>
              <a:spLocks noChangeShapeType="1"/>
            </p:cNvSpPr>
            <p:nvPr/>
          </p:nvSpPr>
          <p:spPr bwMode="auto">
            <a:xfrm>
              <a:off x="4410" y="3494"/>
              <a:ext cx="227" cy="2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18" name="Text Box 61"/>
            <p:cNvSpPr txBox="1">
              <a:spLocks noChangeArrowheads="1"/>
            </p:cNvSpPr>
            <p:nvPr/>
          </p:nvSpPr>
          <p:spPr bwMode="auto">
            <a:xfrm>
              <a:off x="4003" y="3741"/>
              <a:ext cx="13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fiber physical layer</a:t>
              </a:r>
            </a:p>
          </p:txBody>
        </p:sp>
      </p:grpSp>
      <p:grpSp>
        <p:nvGrpSpPr>
          <p:cNvPr id="412738" name="Group 66"/>
          <p:cNvGrpSpPr>
            <a:grpSpLocks/>
          </p:cNvGrpSpPr>
          <p:nvPr/>
        </p:nvGrpSpPr>
        <p:grpSpPr bwMode="auto">
          <a:xfrm>
            <a:off x="3689350" y="4733925"/>
            <a:ext cx="3303588" cy="1874838"/>
            <a:chOff x="2324" y="2982"/>
            <a:chExt cx="2081" cy="1181"/>
          </a:xfrm>
        </p:grpSpPr>
        <p:sp>
          <p:nvSpPr>
            <p:cNvPr id="156692" name="Freeform 62"/>
            <p:cNvSpPr>
              <a:spLocks/>
            </p:cNvSpPr>
            <p:nvPr/>
          </p:nvSpPr>
          <p:spPr bwMode="auto">
            <a:xfrm>
              <a:off x="2741" y="2982"/>
              <a:ext cx="1664" cy="495"/>
            </a:xfrm>
            <a:custGeom>
              <a:avLst/>
              <a:gdLst>
                <a:gd name="T0" fmla="*/ 1664 w 1664"/>
                <a:gd name="T1" fmla="*/ 0 h 495"/>
                <a:gd name="T2" fmla="*/ 1652 w 1664"/>
                <a:gd name="T3" fmla="*/ 233 h 495"/>
                <a:gd name="T4" fmla="*/ 820 w 1664"/>
                <a:gd name="T5" fmla="*/ 233 h 495"/>
                <a:gd name="T6" fmla="*/ 814 w 1664"/>
                <a:gd name="T7" fmla="*/ 495 h 495"/>
                <a:gd name="T8" fmla="*/ 0 w 1664"/>
                <a:gd name="T9" fmla="*/ 495 h 495"/>
                <a:gd name="T10" fmla="*/ 0 w 1664"/>
                <a:gd name="T11" fmla="*/ 0 h 495"/>
                <a:gd name="T12" fmla="*/ 1664 w 1664"/>
                <a:gd name="T13" fmla="*/ 0 h 4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64" h="495">
                  <a:moveTo>
                    <a:pt x="1664" y="0"/>
                  </a:moveTo>
                  <a:lnTo>
                    <a:pt x="1652" y="233"/>
                  </a:lnTo>
                  <a:lnTo>
                    <a:pt x="820" y="233"/>
                  </a:lnTo>
                  <a:lnTo>
                    <a:pt x="814" y="495"/>
                  </a:lnTo>
                  <a:lnTo>
                    <a:pt x="0" y="495"/>
                  </a:lnTo>
                  <a:lnTo>
                    <a:pt x="0" y="0"/>
                  </a:lnTo>
                  <a:lnTo>
                    <a:pt x="1664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9414" name="Line 63"/>
            <p:cNvSpPr>
              <a:spLocks noChangeShapeType="1"/>
            </p:cNvSpPr>
            <p:nvPr/>
          </p:nvSpPr>
          <p:spPr bwMode="auto">
            <a:xfrm flipH="1">
              <a:off x="2929" y="3503"/>
              <a:ext cx="227" cy="29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15" name="Text Box 65"/>
            <p:cNvSpPr txBox="1">
              <a:spLocks noChangeArrowheads="1"/>
            </p:cNvSpPr>
            <p:nvPr/>
          </p:nvSpPr>
          <p:spPr bwMode="auto">
            <a:xfrm>
              <a:off x="2324" y="3756"/>
              <a:ext cx="13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copper (twister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pair) physical layer</a:t>
              </a:r>
            </a:p>
          </p:txBody>
        </p:sp>
      </p:grpSp>
      <p:pic>
        <p:nvPicPr>
          <p:cNvPr id="156691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8620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215353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3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layer, </a:t>
            </a:r>
            <a:r>
              <a:rPr lang="en-US" sz="4000" dirty="0">
                <a:latin typeface="Gill Sans MT" charset="0"/>
                <a:cs typeface="+mj-cs"/>
              </a:rPr>
              <a:t>LAN</a:t>
            </a:r>
            <a:r>
              <a:rPr lang="en-US" dirty="0">
                <a:latin typeface="Gill Sans MT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6.1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6.2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6.3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6.4 LANs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addressing, ARP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Ethernet</a:t>
            </a:r>
          </a:p>
          <a:p>
            <a:pPr lvl="1"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switches</a:t>
            </a:r>
          </a:p>
          <a:p>
            <a:pPr lvl="1"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VLANS</a:t>
            </a: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6.5</a:t>
            </a:r>
            <a:r>
              <a:rPr lang="en-US" dirty="0">
                <a:latin typeface="Gill Sans MT" charset="0"/>
                <a:cs typeface="+mn-cs"/>
              </a:rPr>
              <a:t> link virtualization: MPLS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6.6</a:t>
            </a:r>
            <a:r>
              <a:rPr lang="en-US" dirty="0">
                <a:latin typeface="Gill Sans MT" charset="0"/>
                <a:cs typeface="+mn-cs"/>
              </a:rPr>
              <a:t> data center networking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6.7</a:t>
            </a:r>
            <a:r>
              <a:rPr lang="en-US" dirty="0">
                <a:latin typeface="Gill Sans MT" charset="0"/>
                <a:cs typeface="+mn-cs"/>
              </a:rPr>
              <a:t> a day in the life of a web request</a:t>
            </a:r>
          </a:p>
          <a:p>
            <a:pPr marL="457200" indent="-457200"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27348537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17352</TotalTime>
  <Words>1457</Words>
  <Application>Microsoft Macintosh PowerPoint</Application>
  <PresentationFormat>On-screen Show (4:3)</PresentationFormat>
  <Paragraphs>357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PowerPoint Presentation</vt:lpstr>
      <vt:lpstr>Link layer, LANs: outline</vt:lpstr>
      <vt:lpstr>Ethernet</vt:lpstr>
      <vt:lpstr>Ethernet: physical topology</vt:lpstr>
      <vt:lpstr>Ethernet frame structure</vt:lpstr>
      <vt:lpstr>Ethernet frame structure (more)</vt:lpstr>
      <vt:lpstr>Ethernet: unreliable, connectionless</vt:lpstr>
      <vt:lpstr>802.3 Ethernet standards: link &amp; physical layers</vt:lpstr>
      <vt:lpstr>Link layer, LANs: outline</vt:lpstr>
      <vt:lpstr>Ethernet switch</vt:lpstr>
      <vt:lpstr>Switch: multiple simultaneous transmissions</vt:lpstr>
      <vt:lpstr>Switch forwarding table</vt:lpstr>
      <vt:lpstr>Switch: self-learning</vt:lpstr>
      <vt:lpstr>Switch: frame filtering/forwarding</vt:lpstr>
      <vt:lpstr>Self-learning, forwarding: example</vt:lpstr>
      <vt:lpstr>Interconnecting switches</vt:lpstr>
      <vt:lpstr>Self-learning multi-switch example</vt:lpstr>
      <vt:lpstr>Institutional network</vt:lpstr>
      <vt:lpstr>Switches vs. routers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Anduo Wang</cp:lastModifiedBy>
  <cp:revision>514</cp:revision>
  <dcterms:created xsi:type="dcterms:W3CDTF">1999-10-08T19:08:27Z</dcterms:created>
  <dcterms:modified xsi:type="dcterms:W3CDTF">2021-11-09T05:29:40Z</dcterms:modified>
</cp:coreProperties>
</file>