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78" r:id="rId2"/>
    <p:sldId id="825" r:id="rId3"/>
    <p:sldId id="857" r:id="rId4"/>
    <p:sldId id="870" r:id="rId5"/>
    <p:sldId id="871" r:id="rId6"/>
    <p:sldId id="869" r:id="rId7"/>
    <p:sldId id="872" r:id="rId8"/>
    <p:sldId id="866" r:id="rId9"/>
    <p:sldId id="867" r:id="rId10"/>
    <p:sldId id="868" r:id="rId11"/>
    <p:sldId id="863" r:id="rId12"/>
    <p:sldId id="858" r:id="rId13"/>
    <p:sldId id="859" r:id="rId14"/>
    <p:sldId id="860" r:id="rId15"/>
    <p:sldId id="861" r:id="rId16"/>
    <p:sldId id="873" r:id="rId17"/>
    <p:sldId id="874" r:id="rId18"/>
    <p:sldId id="875" r:id="rId19"/>
    <p:sldId id="878" r:id="rId20"/>
    <p:sldId id="879" r:id="rId21"/>
    <p:sldId id="880" r:id="rId22"/>
    <p:sldId id="881" r:id="rId23"/>
    <p:sldId id="876" r:id="rId24"/>
    <p:sldId id="862" r:id="rId25"/>
    <p:sldId id="345" r:id="rId26"/>
    <p:sldId id="694" r:id="rId27"/>
    <p:sldId id="882" r:id="rId28"/>
    <p:sldId id="883" r:id="rId29"/>
    <p:sldId id="884" r:id="rId30"/>
    <p:sldId id="894" r:id="rId31"/>
    <p:sldId id="895" r:id="rId32"/>
    <p:sldId id="896" r:id="rId33"/>
    <p:sldId id="897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5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Control Plane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w wants to route blue and red traffic differently?</a:t>
            </a:r>
          </a:p>
          <a:p>
            <a:endParaRPr lang="en-US" sz="2400" dirty="0"/>
          </a:p>
          <a:p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can’t do it (with destination based forwarding, and LS, DV routing)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Networking 401</a:t>
            </a:r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1: </a:t>
              </a:r>
              <a:r>
                <a:rPr lang="en-US" i="1" dirty="0"/>
                <a:t>generalized“ flow-based” forwarding (e.g., OpenFlow)</a:t>
              </a: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2. </a:t>
              </a:r>
              <a:r>
                <a:rPr lang="en-US" i="1" dirty="0"/>
                <a:t>control, data plane separation</a:t>
              </a:r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3. </a:t>
            </a:r>
            <a:r>
              <a:rPr lang="en-US" i="1" dirty="0"/>
              <a:t>control plane functions external to data-plane switches</a:t>
            </a:r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4. </a:t>
              </a:r>
              <a:r>
                <a:rPr lang="en-US" i="1" dirty="0"/>
                <a:t>programmable control applications</a:t>
              </a:r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routing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/>
              <a:t>access control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balance</a:t>
            </a:r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/>
              <a:t>fast, simple, commodity switches implementing generalized data-plane forwarding (Section 4.4) in hardware</a:t>
            </a:r>
          </a:p>
          <a:p>
            <a:r>
              <a:rPr lang="en-US" sz="2400" dirty="0"/>
              <a:t>switch flow table computed, installed by controller</a:t>
            </a:r>
          </a:p>
          <a:p>
            <a:r>
              <a:rPr lang="en-US" sz="2400" dirty="0"/>
              <a:t>API for table-based switch control (e.g., OpenFlow)</a:t>
            </a:r>
          </a:p>
          <a:p>
            <a:pPr lvl="1"/>
            <a:r>
              <a:rPr lang="en-US" sz="2000" dirty="0"/>
              <a:t>defines what is controllable and what is not</a:t>
            </a:r>
          </a:p>
          <a:p>
            <a:r>
              <a:rPr lang="en-US" sz="2400" dirty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SDN Controller</a:t>
                </a:r>
              </a:p>
              <a:p>
                <a:pPr algn="ctr"/>
                <a:r>
                  <a:rPr lang="en-US" sz="1600" dirty="0"/>
                  <a:t>(network operating system)</a:t>
                </a:r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8000"/>
                  </a:solidFill>
                </a:rPr>
                <a:t>…</a:t>
              </a: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routing</a:t>
                </a:r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control</a:t>
                </a:r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balance</a:t>
                </a:r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southbound API</a:t>
              </a:r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northbound API</a:t>
              </a:r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SDN-controlled switches</a:t>
              </a:r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network-control applications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/>
              <a:t>maintain network state information</a:t>
            </a:r>
          </a:p>
          <a:p>
            <a:r>
              <a:rPr lang="en-US" sz="2400" dirty="0"/>
              <a:t>interacts with network control applications “above” via northbound API</a:t>
            </a:r>
          </a:p>
          <a:p>
            <a:r>
              <a:rPr lang="en-US" sz="2400" dirty="0"/>
              <a:t>interacts with network switches “below” via southbound API</a:t>
            </a:r>
          </a:p>
          <a:p>
            <a:r>
              <a:rPr lang="en-US" sz="2400" dirty="0"/>
              <a:t>implemented as distributed system for performance, scalability, fault-tolerance, robustness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/>
              <a:t>“brains” of control:  implement control functions using lower-level services, API provided by SND controller</a:t>
            </a:r>
          </a:p>
          <a:p>
            <a:r>
              <a:rPr lang="en-US" sz="2400" i="1" dirty="0">
                <a:solidFill>
                  <a:srgbClr val="000000"/>
                </a:solidFill>
              </a:rPr>
              <a:t>unbundled: </a:t>
            </a:r>
            <a:r>
              <a:rPr lang="en-US" sz="2400" dirty="0"/>
              <a:t>can be provided by 3</a:t>
            </a:r>
            <a:r>
              <a:rPr lang="en-US" sz="2400" baseline="30000" dirty="0"/>
              <a:t>rd</a:t>
            </a:r>
            <a:r>
              <a:rPr lang="en-US" sz="2400" dirty="0"/>
              <a:t> party: distinct from routing vendor, or SDN controller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SDN</a:t>
            </a:r>
          </a:p>
          <a:p>
            <a:pPr algn="ctr"/>
            <a:r>
              <a:rPr lang="en-US" sz="2400" dirty="0"/>
              <a:t>controller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>
                <a:latin typeface="+mn-lt"/>
              </a:rPr>
              <a:t>: communicate between SDN controller and controlled switches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Network-wide state management layer</a:t>
            </a:r>
            <a:r>
              <a:rPr lang="en-US" dirty="0">
                <a:latin typeface="+mn-lt"/>
              </a:rPr>
              <a:t>: state of networks links, switches, services: a </a:t>
            </a:r>
            <a:r>
              <a:rPr lang="en-US" i="1" dirty="0">
                <a:solidFill>
                  <a:srgbClr val="000099"/>
                </a:solidFill>
                <a:latin typeface="+mn-lt"/>
              </a:rPr>
              <a:t>distributed database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/>
              <a:t>OpenFlow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/>
              <a:t>operates between controller, switch</a:t>
            </a:r>
          </a:p>
          <a:p>
            <a:r>
              <a:rPr lang="en-US" dirty="0"/>
              <a:t>TCP used to exchange messages</a:t>
            </a:r>
          </a:p>
          <a:p>
            <a:pPr lvl="1"/>
            <a:r>
              <a:rPr lang="en-US" dirty="0"/>
              <a:t>optional encryption</a:t>
            </a:r>
          </a:p>
          <a:p>
            <a:r>
              <a:rPr lang="en-US" dirty="0"/>
              <a:t>three classes of  OpenFlow messages:</a:t>
            </a:r>
          </a:p>
          <a:p>
            <a:pPr lvl="1"/>
            <a:r>
              <a:rPr lang="en-US" dirty="0"/>
              <a:t>controller-to-switch</a:t>
            </a:r>
          </a:p>
          <a:p>
            <a:pPr lvl="1"/>
            <a:r>
              <a:rPr lang="en-US" dirty="0"/>
              <a:t>asynchronous (switch to controller)</a:t>
            </a:r>
          </a:p>
          <a:p>
            <a:pPr lvl="1"/>
            <a:r>
              <a:rPr lang="en-US" dirty="0"/>
              <a:t>symmetric (</a:t>
            </a:r>
            <a:r>
              <a:rPr lang="en-US" dirty="0" err="1"/>
              <a:t>misc</a:t>
            </a:r>
            <a:r>
              <a:rPr lang="en-US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OpenFlow Controller</a:t>
              </a: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controller-to-switch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features: </a:t>
            </a:r>
            <a:r>
              <a:rPr lang="en-US" dirty="0"/>
              <a:t>controller queries switch features, switch replies</a:t>
            </a:r>
          </a:p>
          <a:p>
            <a:r>
              <a:rPr lang="en-US" i="1" dirty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queries/sets switch configuration parameters</a:t>
            </a:r>
          </a:p>
          <a:p>
            <a:r>
              <a:rPr lang="en-US" i="1" dirty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delete, modify flow entries in the OpenFlow tables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packet-out: </a:t>
            </a:r>
            <a:r>
              <a:rPr lang="en-US" dirty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switch-to-controller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packet-in: </a:t>
            </a:r>
            <a:r>
              <a:rPr lang="en-US" dirty="0"/>
              <a:t>transfer packet (and its control) to controller.  See packet-out message from controller</a:t>
            </a:r>
          </a:p>
          <a:p>
            <a:r>
              <a:rPr lang="en-US" i="1" dirty="0">
                <a:solidFill>
                  <a:srgbClr val="CC0000"/>
                </a:solidFill>
              </a:rPr>
              <a:t>flow-removed: </a:t>
            </a:r>
            <a:r>
              <a:rPr lang="en-US" dirty="0"/>
              <a:t>flow table entry deleted at switch</a:t>
            </a:r>
          </a:p>
          <a:p>
            <a:r>
              <a:rPr lang="en-US" i="1" dirty="0">
                <a:solidFill>
                  <a:srgbClr val="CC0000"/>
                </a:solidFill>
              </a:rPr>
              <a:t>port status: </a:t>
            </a:r>
            <a:r>
              <a:rPr lang="en-US" dirty="0"/>
              <a:t>inform controller of a change on a port.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4</a:t>
                </a: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6</a:t>
                </a: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…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Service Abstraction Layer (SAL)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Control</a:t>
              </a: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Engineering</a:t>
                </a: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OpenDaylight (ODL) controller</a:t>
            </a:r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Service Abstraction Layer: interconnects internal, external applications and services</a:t>
            </a: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Network </a:t>
            </a:r>
          </a:p>
          <a:p>
            <a:r>
              <a:rPr lang="en-US" sz="1600" dirty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…  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ONOS controller</a:t>
            </a:r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intent framework: high-level specification of service: what rather than how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>
                <a:latin typeface="Gill Sans MT" charset="0"/>
              </a:rPr>
              <a:t>SDN:  selected challenges</a:t>
            </a: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mission-specific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real-time,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/>
              <a:t>Internet-scaling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>
                <a:latin typeface="Gill Sans MT" charset="0"/>
              </a:rPr>
              <a:t>echo request/reply (used by ping)</a:t>
            </a:r>
          </a:p>
          <a:p>
            <a:r>
              <a:rPr lang="en-US" sz="2400">
                <a:latin typeface="Gill Sans MT" charset="0"/>
              </a:rPr>
              <a:t>network-layer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above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IP:</a:t>
            </a:r>
          </a:p>
          <a:p>
            <a:pPr lvl="1"/>
            <a:r>
              <a:rPr lang="en-US" sz="2000">
                <a:latin typeface="Gill Sans MT" charset="0"/>
              </a:rPr>
              <a:t>ICMP msgs carried in IP datagrams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destination</a:t>
            </a: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datagram in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th set arrives 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datagram and sends source ICMP message 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message include 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message 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management 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71699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CC0000"/>
                </a:solidFill>
              </a:rPr>
              <a:t>network</a:t>
            </a:r>
            <a:r>
              <a:rPr lang="ja-JP" altLang="en-US" sz="2400" dirty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>
                <a:solidFill>
                  <a:srgbClr val="CC0000"/>
                </a:solidFill>
              </a:rPr>
              <a:t>): </a:t>
            </a:r>
            <a:r>
              <a:rPr lang="en-US" sz="2400" dirty="0"/>
              <a:t>1000s of interacting hardware/software components</a:t>
            </a:r>
          </a:p>
          <a:p>
            <a:pPr>
              <a:defRPr/>
            </a:pPr>
            <a:r>
              <a:rPr lang="en-US" sz="2400" dirty="0"/>
              <a:t>other complex systems requiring monitoring, control:</a:t>
            </a:r>
          </a:p>
          <a:p>
            <a:pPr lvl="1">
              <a:defRPr/>
            </a:pPr>
            <a:r>
              <a:rPr lang="en-US" dirty="0"/>
              <a:t>jet airplane</a:t>
            </a:r>
          </a:p>
          <a:p>
            <a:pPr lvl="1">
              <a:defRPr/>
            </a:pPr>
            <a:r>
              <a:rPr lang="en-US" dirty="0"/>
              <a:t>nuclear power plant</a:t>
            </a:r>
          </a:p>
          <a:p>
            <a:pPr lvl="1">
              <a:defRPr/>
            </a:pPr>
            <a:r>
              <a:rPr lang="en-US" dirty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87433"/>
              </p:ext>
            </p:extLst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5" imgW="2870200" imgH="4089400" progId="MS_ClipArt_Gallery.2">
                  <p:embed/>
                </p:oleObj>
              </mc:Choice>
              <mc:Fallback>
                <p:oleObj name="Clip" r:id="rId5" imgW="2870200" imgH="408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95856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devices</a:t>
            </a:r>
            <a:r>
              <a:rPr lang="en-US" sz="2400" dirty="0">
                <a:latin typeface="Gill Sans"/>
                <a:cs typeface="Gill Sans"/>
              </a:rPr>
              <a:t> contain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objects</a:t>
            </a:r>
            <a:r>
              <a:rPr lang="en-US" sz="2400" dirty="0">
                <a:latin typeface="Gill Sans"/>
                <a:cs typeface="Gill Sans"/>
              </a:rPr>
              <a:t> whose  data is gathered into a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Management Information Base 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415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0"/>
                </a:solidFill>
              </a:rPr>
              <a:t>monolithic</a:t>
            </a:r>
            <a:r>
              <a:rPr lang="en-US" dirty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~2005: renewed interest in rethinking network control plane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/>
              <a:t>Two ways to convey MIB info, commands:</a:t>
            </a:r>
            <a:endParaRPr lang="en-US" dirty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455681" cy="1538288"/>
            <a:chOff x="5186363" y="2870200"/>
            <a:chExt cx="245568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384619" y="3466849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err="1">
                  <a:solidFill>
                    <a:srgbClr val="CC0000"/>
                  </a:solidFill>
                  <a:latin typeface="Arial"/>
                  <a:cs typeface="Arial"/>
                </a:rPr>
                <a:t>msg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0371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manager-to-agent: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(data instance, next data in list, block of data)</a:t>
            </a: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6" y="3240088"/>
            <a:ext cx="450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manager-to-manager: here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MIB value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manager-to-agent: set MIB value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Agent-to-manager: value,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Agent-to-manager: 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16214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More on network management: </a:t>
            </a:r>
            <a:r>
              <a:rPr lang="en-US" dirty="0"/>
              <a:t>see earlier editions of text!</a:t>
            </a:r>
          </a:p>
        </p:txBody>
      </p:sp>
    </p:spTree>
    <p:extLst>
      <p:ext uri="{BB962C8B-B14F-4D97-AF65-F5344CB8AC3E}">
        <p14:creationId xmlns:p14="http://schemas.microsoft.com/office/powerpoint/2010/main" val="2939853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5: </a:t>
            </a:r>
            <a:r>
              <a:rPr lang="en-US" sz="3600" dirty="0">
                <a:cs typeface="+mj-cs"/>
              </a:rPr>
              <a:t>summary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networking)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99"/>
                </a:solidFill>
              </a:rPr>
              <a:t>next stop:  link layer!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Why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a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logically centralized </a:t>
            </a:r>
            <a:r>
              <a:rPr lang="en-US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Slide  courtesy: N. McKeown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>
                <a:cs typeface="+mj-cs"/>
              </a:rPr>
              <a:t>Traffic engineering: difficult traditional routing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u-to-z traffic to flow along </a:t>
            </a:r>
            <a:r>
              <a:rPr lang="en-US" sz="2400" i="1" dirty="0" err="1"/>
              <a:t>uvw</a:t>
            </a:r>
            <a:r>
              <a:rPr lang="en-US" sz="2400" dirty="0" err="1"/>
              <a:t>z</a:t>
            </a:r>
            <a:r>
              <a:rPr lang="en-US" sz="2400" dirty="0"/>
              <a:t>, x-to-z traffic to flow </a:t>
            </a:r>
            <a:r>
              <a:rPr lang="en-US" sz="2400" i="1" dirty="0" err="1"/>
              <a:t>xwyz</a:t>
            </a:r>
            <a:r>
              <a:rPr lang="en-US" sz="2400" dirty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need to define link weights so traffic routing algorithm computes routes accordingly </a:t>
            </a:r>
            <a:r>
              <a:rPr lang="en-US" sz="2000" dirty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00"/>
                </a:solidFill>
              </a:rPr>
              <a:t>Link weights are only control “knobs”: wrong!</a:t>
            </a: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</a:t>
                </a:r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</a:t>
                </a:r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</a:t>
                </a:r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z</a:t>
                </a:r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y</a:t>
                </a:r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to split  u-to-z traffic along </a:t>
            </a:r>
            <a:r>
              <a:rPr lang="en-US" sz="2400" dirty="0" err="1"/>
              <a:t>uvwz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00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dirty="0" err="1"/>
              <a:t>uxyz</a:t>
            </a:r>
            <a:r>
              <a:rPr lang="en-US" sz="2400" dirty="0"/>
              <a:t> (load balancing)?</a:t>
            </a:r>
          </a:p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can’t do it (or need a new routing algorithm)</a:t>
            </a:r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v</a:t>
                  </a:r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w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u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z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y</a:t>
                  </a: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x</a:t>
                  </a:r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16465</TotalTime>
  <Words>2565</Words>
  <Application>Microsoft Macintosh PowerPoint</Application>
  <PresentationFormat>On-screen Show (4:3)</PresentationFormat>
  <Paragraphs>688</Paragraphs>
  <Slides>33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Narrow</vt:lpstr>
      <vt:lpstr>Calibri</vt:lpstr>
      <vt:lpstr>Comic Sans MS</vt:lpstr>
      <vt:lpstr>Gill Sans</vt:lpstr>
      <vt:lpstr>Gill Sans MT</vt:lpstr>
      <vt:lpstr>Tahoma</vt:lpstr>
      <vt:lpstr>Times New Roman</vt:lpstr>
      <vt:lpstr>Wingdings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  <vt:lpstr>Chapter 5: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 Wang</cp:lastModifiedBy>
  <cp:revision>493</cp:revision>
  <dcterms:created xsi:type="dcterms:W3CDTF">1999-10-08T19:08:27Z</dcterms:created>
  <dcterms:modified xsi:type="dcterms:W3CDTF">2021-10-28T07:17:19Z</dcterms:modified>
</cp:coreProperties>
</file>